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media/image22.svg" ContentType="image/svg"/>
  <Override PartName="/ppt/media/image24.svg" ContentType="image/svg"/>
  <Override PartName="/ppt/notesSlides/notesSlide1.xml" ContentType="application/vnd.openxmlformats-officedocument.presentationml.notesSlide+xml"/>
  <Override PartName="/ppt/media/image48.svg" ContentType="image/sv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47" r:id="rId4"/>
  </p:sldMasterIdLst>
  <p:notesMasterIdLst>
    <p:notesMasterId r:id="rId29"/>
  </p:notesMasterIdLst>
  <p:handoutMasterIdLst>
    <p:handoutMasterId r:id="rId30"/>
  </p:handoutMasterIdLst>
  <p:sldIdLst>
    <p:sldId id="291" r:id="rId5"/>
    <p:sldId id="276" r:id="rId6"/>
    <p:sldId id="281" r:id="rId7"/>
    <p:sldId id="292" r:id="rId8"/>
    <p:sldId id="294" r:id="rId9"/>
    <p:sldId id="2147483587" r:id="rId10"/>
    <p:sldId id="2147483590" r:id="rId11"/>
    <p:sldId id="279" r:id="rId12"/>
    <p:sldId id="278" r:id="rId13"/>
    <p:sldId id="280" r:id="rId14"/>
    <p:sldId id="284" r:id="rId15"/>
    <p:sldId id="293" r:id="rId16"/>
    <p:sldId id="289" r:id="rId17"/>
    <p:sldId id="288" r:id="rId18"/>
    <p:sldId id="342" r:id="rId19"/>
    <p:sldId id="431" r:id="rId20"/>
    <p:sldId id="388" r:id="rId21"/>
    <p:sldId id="366" r:id="rId22"/>
    <p:sldId id="430" r:id="rId23"/>
    <p:sldId id="312" r:id="rId24"/>
    <p:sldId id="367" r:id="rId25"/>
    <p:sldId id="375" r:id="rId26"/>
    <p:sldId id="432" r:id="rId27"/>
    <p:sldId id="2147475108" r:id="rId28"/>
  </p:sldIdLst>
  <p:sldSz cx="9144000" cy="5143500" type="screen16x9"/>
  <p:notesSz cx="6797675" cy="9928225"/>
  <p:custDataLst>
    <p:tags r:id="rId3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 Ätiologie des Typ-1-Diabetes" id="{DEEB5D7D-5060-4F19-B585-22B42E2FB381}">
          <p14:sldIdLst>
            <p14:sldId id="291"/>
            <p14:sldId id="276"/>
            <p14:sldId id="281"/>
            <p14:sldId id="292"/>
            <p14:sldId id="294"/>
            <p14:sldId id="2147483587"/>
            <p14:sldId id="2147483590"/>
            <p14:sldId id="279"/>
            <p14:sldId id="278"/>
            <p14:sldId id="280"/>
            <p14:sldId id="284"/>
            <p14:sldId id="293"/>
            <p14:sldId id="289"/>
            <p14:sldId id="288"/>
            <p14:sldId id="342"/>
          </p14:sldIdLst>
        </p14:section>
        <p14:section name="Andere Autoimmunerkrankungen und Typ-1-Diabetes" id="{5AD21F67-0BE5-4EC5-B895-46C576CAC65A}">
          <p14:sldIdLst>
            <p14:sldId id="431"/>
            <p14:sldId id="388"/>
            <p14:sldId id="366"/>
            <p14:sldId id="430"/>
            <p14:sldId id="312"/>
            <p14:sldId id="367"/>
            <p14:sldId id="375"/>
            <p14:sldId id="432"/>
          </p14:sldIdLst>
        </p14:section>
        <p14:section name="Abschlussfolie" id="{A57F84D1-D4BE-4965-AFB4-1A0B1789B70F}">
          <p14:sldIdLst>
            <p14:sldId id="2147475108"/>
          </p14:sldIdLst>
        </p14:section>
      </p14:sectionLst>
    </p:ext>
    <p:ext uri="{EFAFB233-063F-42B5-8137-9DF3F51BA10A}">
      <p15:sldGuideLst xmlns:p15="http://schemas.microsoft.com/office/powerpoint/2012/main">
        <p15:guide id="1" pos="216" userDrawn="1">
          <p15:clr>
            <a:srgbClr val="A4A3A4"/>
          </p15:clr>
        </p15:guide>
        <p15:guide id="2" pos="5496" userDrawn="1">
          <p15:clr>
            <a:srgbClr val="A4A3A4"/>
          </p15:clr>
        </p15:guide>
        <p15:guide id="3" orient="horz" pos="2709" userDrawn="1">
          <p15:clr>
            <a:srgbClr val="A4A3A4"/>
          </p15:clr>
        </p15:guide>
        <p15:guide id="5" pos="2699" userDrawn="1">
          <p15:clr>
            <a:srgbClr val="A4A3A4"/>
          </p15:clr>
        </p15:guide>
        <p15:guide id="6" orient="horz" pos="266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0C8A0E-63AC-2127-5506-F53298E1B3F3}" name="Scheichl, Michael /DE" initials="S/" userId="S::michael.scheichl@sanofi.com::e4d55582-c13e-42f4-9816-ac9791a091e7" providerId="AD"/>
  <p188:author id="{FBB42014-EBC0-1612-5E3F-585C53DDEBA6}" name="Kruklinski, Marion /DE" initials="KM/" userId="S::Marion.Kruklinski@sanofi.com::3ca47b6b-8259-4b72-bf95-390579ab6f19" providerId="AD"/>
  <p188:author id="{55550D23-A745-9100-84EC-ADA0CFD320BC}" name="Look, Christiane /DE" initials="LC/" userId="S::Christiane.Look@sanofi.com::6927f59e-c32f-466e-87cd-bc2c9baeca3e" providerId="AD"/>
  <p188:author id="{04751C2B-AE8C-4A7F-7377-F5FF5E6E59C5}" name="Guidi, Fabrizio /DE" initials="G/" userId="S::fabrizio.guidi@sanofi.com::a09408b9-d565-49aa-ac2c-ba884b9532c3" providerId="AD"/>
  <p188:author id="{8671A132-2599-7025-BF31-AA0394EC4B56}" name="Garcia-Feurer, Carmen /CH" initials="G/" userId="S::carmen.garcia-feurer@sanofi.com::ed6e28ee-b79c-48ba-9c90-2fc6d458c861" providerId="AD"/>
  <p188:author id="{1F679540-5B85-FA07-5159-6C377AC328B9}" name="Kastelan, Dagmar /DE" initials="KD/" userId="S::Dagmar.Kastelan@sanofi.com::c7f78afa-43dc-4fde-862f-7b35c77d5ca3" providerId="AD"/>
  <p188:author id="{A661E844-CDFF-DBFE-B171-B7821D1F5DD5}" name="Silvia Maggi" initials="SM" userId="S::silvia.maggi@vml.com::2bf17527-1874-48b9-86e6-75613de5d9a5" providerId="AD"/>
  <p188:author id="{D883C44C-BDCA-9B34-B127-949C6C6F742E}" name="Woeckel, Christian /DE" initials="WC/" userId="S::Christian.Woeckel@sanofi.com::78c23048-cb92-4b15-9c42-b9406b0dabe1" providerId="AD"/>
  <p188:author id="{3CDBD84D-B13D-60B5-C70A-E9ED6EEF313E}" name="Misra, Pragya /IN" initials="PM" userId="S::Pragya.Misra@sanofi.com::91fb0dc2-d365-44aa-82b3-9e25ca2edad0" providerId="AD"/>
  <p188:author id="{5D773C52-95AE-FB70-C8A7-A4976423D82F}" name="Semtsiv, Roksolana /DE" initials="RS" userId="S::Roksolana.Semtsiv@sanofi.com::23bd42a5-bc2c-46b2-9e31-133e860e9676" providerId="AD"/>
  <p188:author id="{D29E5658-FD9E-0328-DD2D-F041885D48B2}" name="Schulz, Kerstin /DE" initials="SK/" userId="S::Kerstin.Schulz@sanofi.com::0ea3f8ef-3f60-4333-87d6-07807a663d13" providerId="AD"/>
  <p188:author id="{F1E45E62-FBD9-0985-6618-491691E935D3}" name="Raab, Jennifer /DE" initials="JR" userId="S::Jennifer.Raab@sanofi.com::bd70b795-7ee5-43be-ad46-b3ec342610cb" providerId="AD"/>
  <p188:author id="{EFBBAD69-0319-11D3-868A-7827DEE542D6}" name="Pegelow, Katrin /DE" initials="PK/" userId="S::Katrin.Pegelow@sanofi.com::74a135be-7428-408d-b4b7-e9253dfa99e9" providerId="AD"/>
  <p188:author id="{B5B62F75-498F-D9BD-1EBA-63F85E96FA40}" name="Cognee, Anais /DE" initials="CA/" userId="S::Anais.Cognee@sanofi.com::0a71bc5e-ce1c-4297-b9bf-c516f44d88e5" providerId="AD"/>
  <p188:author id="{A242418C-DA2E-A00F-C784-94B6BBCB506F}" name="Kruklinski, Marion /DE" initials="K/" userId="S::marion.kruklinski@sanofi.com::3ca47b6b-8259-4b72-bf95-390579ab6f19" providerId="AD"/>
  <p188:author id="{45623D94-190C-72B3-7BF8-AF3B58C4E37D}" name="Uhlmann, Maximilian /DE" initials="UM/" userId="S::maximilian.uhlmann@sanofi.com::1838c323-c97b-431a-91b8-19955f03e25e" providerId="AD"/>
  <p188:author id="{EF9B28B3-2C33-2368-394C-2E050FA67430}" name="Kulpa, Konstanze /DE" initials="KK/" userId="S::Konstanze.Kulpa@sanofi.com::8457ae88-36c6-4b7f-8934-daa1e30145c2" providerId="AD"/>
  <p188:author id="{B6B803B6-5442-05B8-8BCF-6F0F6B0D5B6B}" name="Cognee, Anais /DE" initials="C/" userId="S::anais.cognee@sanofi.com::0a71bc5e-ce1c-4297-b9bf-c516f44d88e5" providerId="AD"/>
  <p188:author id="{19DCE8C0-81AD-C6E5-2C40-7EA5A61BBF19}" name="Businger, Guido /CH" initials="BG/" userId="S::guido.businger@sanofi.com::bb85870c-3425-4fe5-8eb8-daad75d71bca" providerId="AD"/>
  <p188:author id="{BEEAE2DE-2E04-82B8-413A-3B5171A267BB}" name="Karuza, Tvrtko  /AT" initials="K/" userId="S::tvrtko.karuza@sanofi.com::8b378085-4f2b-49b6-8471-b1f4de0ec316" providerId="AD"/>
  <p188:author id="{85374DE3-EEA7-2CE9-B45C-2A452C672E14}" name="Rau, Sandra /DE" initials="RS/" userId="S::Sandra.Rau@sanofi.com::7be00143-5eb7-4047-ad61-591800ad8e67" providerId="AD"/>
  <p188:author id="{0A28A1F8-FBCA-7EF3-CECD-7EECB24FEFFF}" name="Karuza, Tvrtko  /AT" initials="KT/" userId="S::Tvrtko.Karuza@sanofi.com::8b378085-4f2b-49b6-8471-b1f4de0ec316" providerId="AD"/>
  <p188:author id="{1B5FD2FB-5AD0-92AD-7860-8EED07FABB81}" name="Ouwerkerk, Anita /DE" initials="O/" userId="S::anita.ouwerkerk@sanofi.com::3c90fd23-e14e-48b2-9436-eb3436b4a34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Woeckel, Christian /DE" initials="WC/" lastIdx="3" clrIdx="0">
    <p:extLst>
      <p:ext uri="{19B8F6BF-5375-455C-9EA6-DF929625EA0E}">
        <p15:presenceInfo xmlns:p15="http://schemas.microsoft.com/office/powerpoint/2012/main" userId="S::Christian.Woeckel@sanofi.com::78c23048-cb92-4b15-9c42-b9406b0dabe1" providerId="AD"/>
      </p:ext>
    </p:extLst>
  </p:cmAuthor>
  <p:cmAuthor id="2" name="Neuroth, Anne /DE/EXT" initials="N/" lastIdx="1" clrIdx="1">
    <p:extLst>
      <p:ext uri="{19B8F6BF-5375-455C-9EA6-DF929625EA0E}">
        <p15:presenceInfo xmlns:p15="http://schemas.microsoft.com/office/powerpoint/2012/main" userId="S::anne.neuroth-ext@sanofi.com::49b324fb-7710-401d-a93a-5bc4c517c9f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004C"/>
    <a:srgbClr val="FF8A02"/>
    <a:srgbClr val="404040"/>
    <a:srgbClr val="E9EEF2"/>
    <a:srgbClr val="237923"/>
    <a:srgbClr val="FF9F23"/>
    <a:srgbClr val="429C4A"/>
    <a:srgbClr val="2B2B2B"/>
    <a:srgbClr val="DCEEF5"/>
    <a:srgbClr val="F3E4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565" autoAdjust="0"/>
    <p:restoredTop sz="94660"/>
  </p:normalViewPr>
  <p:slideViewPr>
    <p:cSldViewPr snapToGrid="0">
      <p:cViewPr varScale="1">
        <p:scale>
          <a:sx n="150" d="100"/>
          <a:sy n="150" d="100"/>
        </p:scale>
        <p:origin x="126" y="756"/>
      </p:cViewPr>
      <p:guideLst>
        <p:guide pos="216"/>
        <p:guide pos="5496"/>
        <p:guide orient="horz" pos="2709"/>
        <p:guide pos="2699"/>
        <p:guide orient="horz" pos="2663"/>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650446820269146"/>
          <c:y val="0.10007942811755362"/>
          <c:w val="0.77018293707767849"/>
          <c:h val="0.72041302621127878"/>
        </c:manualLayout>
      </c:layout>
      <c:scatterChart>
        <c:scatterStyle val="lineMarker"/>
        <c:varyColors val="0"/>
        <c:ser>
          <c:idx val="0"/>
          <c:order val="0"/>
          <c:tx>
            <c:strRef>
              <c:f>Sheet1!$B$1</c:f>
              <c:strCache>
                <c:ptCount val="1"/>
                <c:pt idx="0">
                  <c:v>Hazard ratio (95% CI)</c:v>
                </c:pt>
              </c:strCache>
            </c:strRef>
          </c:tx>
          <c:spPr>
            <a:ln w="19050" cap="rnd">
              <a:noFill/>
              <a:round/>
            </a:ln>
            <a:effectLst/>
          </c:spPr>
          <c:marker>
            <c:symbol val="square"/>
            <c:size val="11"/>
            <c:spPr>
              <a:solidFill>
                <a:schemeClr val="tx1"/>
              </a:solidFill>
              <a:ln w="9525">
                <a:noFill/>
              </a:ln>
              <a:effectLst/>
            </c:spPr>
          </c:marker>
          <c:dPt>
            <c:idx val="0"/>
            <c:marker>
              <c:symbol val="square"/>
              <c:size val="11"/>
              <c:spPr>
                <a:solidFill>
                  <a:schemeClr val="tx1"/>
                </a:solidFill>
                <a:ln w="9525">
                  <a:noFill/>
                </a:ln>
                <a:effectLst/>
              </c:spPr>
            </c:marker>
            <c:bubble3D val="0"/>
            <c:spPr>
              <a:ln w="25400" cap="rnd">
                <a:solidFill>
                  <a:srgbClr val="882068"/>
                </a:solidFill>
                <a:round/>
              </a:ln>
              <a:effectLst/>
            </c:spPr>
            <c:extLst>
              <c:ext xmlns:c16="http://schemas.microsoft.com/office/drawing/2014/chart" uri="{C3380CC4-5D6E-409C-BE32-E72D297353CC}">
                <c16:uniqueId val="{00000001-FB64-4096-A9DB-BFC6522B2918}"/>
              </c:ext>
            </c:extLst>
          </c:dPt>
          <c:dPt>
            <c:idx val="1"/>
            <c:marker>
              <c:symbol val="square"/>
              <c:size val="11"/>
              <c:spPr>
                <a:solidFill>
                  <a:schemeClr val="accent5"/>
                </a:solidFill>
                <a:ln w="9525">
                  <a:noFill/>
                </a:ln>
                <a:effectLst/>
              </c:spPr>
            </c:marker>
            <c:bubble3D val="0"/>
            <c:extLst>
              <c:ext xmlns:c16="http://schemas.microsoft.com/office/drawing/2014/chart" uri="{C3380CC4-5D6E-409C-BE32-E72D297353CC}">
                <c16:uniqueId val="{00000002-FB64-4096-A9DB-BFC6522B2918}"/>
              </c:ext>
            </c:extLst>
          </c:dPt>
          <c:dPt>
            <c:idx val="2"/>
            <c:marker>
              <c:symbol val="square"/>
              <c:size val="11"/>
              <c:spPr>
                <a:solidFill>
                  <a:schemeClr val="tx2"/>
                </a:solidFill>
                <a:ln w="9525">
                  <a:noFill/>
                </a:ln>
                <a:effectLst/>
              </c:spPr>
            </c:marker>
            <c:bubble3D val="0"/>
            <c:extLst>
              <c:ext xmlns:c16="http://schemas.microsoft.com/office/drawing/2014/chart" uri="{C3380CC4-5D6E-409C-BE32-E72D297353CC}">
                <c16:uniqueId val="{00000003-FB64-4096-A9DB-BFC6522B2918}"/>
              </c:ext>
            </c:extLst>
          </c:dPt>
          <c:dLbls>
            <c:dLbl>
              <c:idx val="0"/>
              <c:tx>
                <c:rich>
                  <a:bodyPr rot="0" spcFirstLastPara="1" vertOverflow="ellipsis" vert="horz" wrap="square" anchor="ctr" anchorCtr="1"/>
                  <a:lstStyle/>
                  <a:p>
                    <a:pPr>
                      <a:defRPr sz="1200" b="1" i="0" u="none" strike="noStrike" kern="1200" baseline="0">
                        <a:solidFill>
                          <a:srgbClr val="404040"/>
                        </a:solidFill>
                        <a:latin typeface="+mn-lt"/>
                        <a:ea typeface="+mn-ea"/>
                        <a:cs typeface="+mn-cs"/>
                      </a:defRPr>
                    </a:pPr>
                    <a:r>
                      <a:rPr lang="en-US" sz="1200">
                        <a:solidFill>
                          <a:srgbClr val="404040"/>
                        </a:solidFill>
                        <a:latin typeface="+mn-lt"/>
                      </a:rPr>
                      <a:t>3,02</a:t>
                    </a:r>
                  </a:p>
                </c:rich>
              </c:tx>
              <c:spPr>
                <a:noFill/>
                <a:ln>
                  <a:noFill/>
                </a:ln>
                <a:effectLst/>
              </c:spPr>
              <c:txPr>
                <a:bodyPr rot="0" spcFirstLastPara="1" vertOverflow="ellipsis" vert="horz" wrap="square" anchor="ctr" anchorCtr="1"/>
                <a:lstStyle/>
                <a:p>
                  <a:pPr>
                    <a:defRPr sz="1200" b="1" i="0" u="none" strike="noStrike" kern="1200" baseline="0">
                      <a:solidFill>
                        <a:srgbClr val="404040"/>
                      </a:solidFill>
                      <a:latin typeface="+mn-lt"/>
                      <a:ea typeface="+mn-ea"/>
                      <a:cs typeface="+mn-cs"/>
                    </a:defRPr>
                  </a:pPr>
                  <a:endParaRPr lang="it-IT"/>
                </a:p>
              </c:txPr>
              <c:dLblPos val="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FB64-4096-A9DB-BFC6522B2918}"/>
                </c:ext>
              </c:extLst>
            </c:dLbl>
            <c:dLbl>
              <c:idx val="1"/>
              <c:tx>
                <c:rich>
                  <a:bodyPr rot="0" spcFirstLastPara="1" vertOverflow="ellipsis" vert="horz" wrap="square" anchor="ctr" anchorCtr="1"/>
                  <a:lstStyle/>
                  <a:p>
                    <a:pPr>
                      <a:defRPr sz="1200" b="1" i="0" u="none" strike="noStrike" kern="1200" baseline="0">
                        <a:solidFill>
                          <a:srgbClr val="404040"/>
                        </a:solidFill>
                        <a:latin typeface="+mn-lt"/>
                        <a:ea typeface="+mn-ea"/>
                        <a:cs typeface="+mn-cs"/>
                      </a:defRPr>
                    </a:pPr>
                    <a:r>
                      <a:rPr lang="en-US" sz="1200">
                        <a:solidFill>
                          <a:srgbClr val="404040"/>
                        </a:solidFill>
                      </a:rPr>
                      <a:t>8,01</a:t>
                    </a:r>
                  </a:p>
                </c:rich>
              </c:tx>
              <c:spPr>
                <a:noFill/>
                <a:ln>
                  <a:noFill/>
                </a:ln>
                <a:effectLst/>
              </c:spPr>
              <c:txPr>
                <a:bodyPr rot="0" spcFirstLastPara="1" vertOverflow="ellipsis" vert="horz" wrap="square" anchor="ctr" anchorCtr="1"/>
                <a:lstStyle/>
                <a:p>
                  <a:pPr>
                    <a:defRPr sz="1200" b="1" i="0" u="none" strike="noStrike" kern="1200" baseline="0">
                      <a:solidFill>
                        <a:srgbClr val="404040"/>
                      </a:solidFill>
                      <a:latin typeface="+mn-lt"/>
                      <a:ea typeface="+mn-ea"/>
                      <a:cs typeface="+mn-cs"/>
                    </a:defRPr>
                  </a:pPr>
                  <a:endParaRPr lang="it-IT"/>
                </a:p>
              </c:txPr>
              <c:dLblPos val="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FB64-4096-A9DB-BFC6522B2918}"/>
                </c:ext>
              </c:extLst>
            </c:dLbl>
            <c:dLbl>
              <c:idx val="2"/>
              <c:tx>
                <c:rich>
                  <a:bodyPr rot="0" spcFirstLastPara="1" vertOverflow="ellipsis" vert="horz" wrap="square" anchor="ctr" anchorCtr="1"/>
                  <a:lstStyle/>
                  <a:p>
                    <a:pPr>
                      <a:defRPr sz="1200" b="1" i="0" u="none" strike="noStrike" kern="1200" baseline="0">
                        <a:solidFill>
                          <a:srgbClr val="404040"/>
                        </a:solidFill>
                        <a:latin typeface="+mn-lt"/>
                        <a:ea typeface="+mn-ea"/>
                        <a:cs typeface="+mn-cs"/>
                      </a:defRPr>
                    </a:pPr>
                    <a:r>
                      <a:rPr lang="en-US" sz="1200">
                        <a:solidFill>
                          <a:srgbClr val="404040"/>
                        </a:solidFill>
                      </a:rPr>
                      <a:t>3,5</a:t>
                    </a:r>
                  </a:p>
                </c:rich>
              </c:tx>
              <c:spPr>
                <a:noFill/>
                <a:ln>
                  <a:noFill/>
                </a:ln>
                <a:effectLst/>
              </c:spPr>
              <c:txPr>
                <a:bodyPr rot="0" spcFirstLastPara="1" vertOverflow="ellipsis" vert="horz" wrap="square" anchor="ctr" anchorCtr="1"/>
                <a:lstStyle/>
                <a:p>
                  <a:pPr>
                    <a:defRPr sz="1200" b="1" i="0" u="none" strike="noStrike" kern="1200" baseline="0">
                      <a:solidFill>
                        <a:srgbClr val="404040"/>
                      </a:solidFill>
                      <a:latin typeface="+mn-lt"/>
                      <a:ea typeface="+mn-ea"/>
                      <a:cs typeface="+mn-cs"/>
                    </a:defRPr>
                  </a:pPr>
                  <a:endParaRPr lang="it-IT"/>
                </a:p>
              </c:txPr>
              <c:dLblPos val="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FB64-4096-A9DB-BFC6522B2918}"/>
                </c:ext>
              </c:extLst>
            </c:dLbl>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mn-lt"/>
                    <a:ea typeface="+mn-ea"/>
                    <a:cs typeface="+mn-cs"/>
                  </a:defRPr>
                </a:pPr>
                <a:endParaRPr lang="it-IT"/>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Dir val="y"/>
            <c:errBarType val="both"/>
            <c:errValType val="cust"/>
            <c:noEndCap val="0"/>
            <c:plus>
              <c:numRef>
                <c:f>Sheet1!$H$2:$H$4</c:f>
                <c:numCache>
                  <c:formatCode>General</c:formatCode>
                  <c:ptCount val="3"/>
                  <c:pt idx="0">
                    <c:v>4.2039000000000009</c:v>
                  </c:pt>
                  <c:pt idx="1">
                    <c:v>56.010200000000005</c:v>
                  </c:pt>
                  <c:pt idx="2">
                    <c:v>2.5933999999999999</c:v>
                  </c:pt>
                </c:numCache>
              </c:numRef>
            </c:plus>
            <c:minus>
              <c:numRef>
                <c:f>Sheet1!$G$2:$G$4</c:f>
                <c:numCache>
                  <c:formatCode>General</c:formatCode>
                  <c:ptCount val="3"/>
                  <c:pt idx="0">
                    <c:v>1.7598</c:v>
                  </c:pt>
                  <c:pt idx="1">
                    <c:v>7.0085999999999995</c:v>
                  </c:pt>
                  <c:pt idx="2">
                    <c:v>1.4944000000000002</c:v>
                  </c:pt>
                </c:numCache>
              </c:numRef>
            </c:minus>
            <c:spPr>
              <a:noFill/>
              <a:ln w="9525" cap="flat" cmpd="sng" algn="ctr">
                <a:solidFill>
                  <a:schemeClr val="tx2"/>
                </a:solidFill>
                <a:round/>
              </a:ln>
              <a:effectLst/>
            </c:spPr>
          </c:errBars>
          <c:xVal>
            <c:numRef>
              <c:f>Sheet1!$A$2:$A$4</c:f>
              <c:numCache>
                <c:formatCode>General</c:formatCode>
                <c:ptCount val="3"/>
                <c:pt idx="0">
                  <c:v>0.5</c:v>
                </c:pt>
                <c:pt idx="1">
                  <c:v>1.5</c:v>
                </c:pt>
                <c:pt idx="2">
                  <c:v>2.5</c:v>
                </c:pt>
              </c:numCache>
            </c:numRef>
          </c:xVal>
          <c:yVal>
            <c:numRef>
              <c:f>Sheet1!$B$2:$B$4</c:f>
              <c:numCache>
                <c:formatCode>General</c:formatCode>
                <c:ptCount val="3"/>
                <c:pt idx="0">
                  <c:v>3.02</c:v>
                </c:pt>
                <c:pt idx="1">
                  <c:v>8.01</c:v>
                </c:pt>
                <c:pt idx="2">
                  <c:v>3.5</c:v>
                </c:pt>
              </c:numCache>
            </c:numRef>
          </c:yVal>
          <c:smooth val="0"/>
          <c:extLst>
            <c:ext xmlns:c16="http://schemas.microsoft.com/office/drawing/2014/chart" uri="{C3380CC4-5D6E-409C-BE32-E72D297353CC}">
              <c16:uniqueId val="{00000004-FB64-4096-A9DB-BFC6522B2918}"/>
            </c:ext>
          </c:extLst>
        </c:ser>
        <c:dLbls>
          <c:dLblPos val="r"/>
          <c:showLegendKey val="0"/>
          <c:showVal val="1"/>
          <c:showCatName val="0"/>
          <c:showSerName val="0"/>
          <c:showPercent val="0"/>
          <c:showBubbleSize val="0"/>
        </c:dLbls>
        <c:axId val="1054347440"/>
        <c:axId val="1292133151"/>
      </c:scatterChart>
      <c:valAx>
        <c:axId val="1054347440"/>
        <c:scaling>
          <c:orientation val="minMax"/>
          <c:max val="3"/>
        </c:scaling>
        <c:delete val="0"/>
        <c:axPos val="b"/>
        <c:numFmt formatCode="General" sourceLinked="1"/>
        <c:majorTickMark val="none"/>
        <c:minorTickMark val="none"/>
        <c:tickLblPos val="none"/>
        <c:spPr>
          <a:solidFill>
            <a:schemeClr val="bg1">
              <a:lumMod val="95000"/>
            </a:schemeClr>
          </a:solidFill>
          <a:ln w="9525" cap="flat" cmpd="sng" algn="ctr">
            <a:solidFill>
              <a:schemeClr val="tx2"/>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it-IT"/>
          </a:p>
        </c:txPr>
        <c:crossAx val="1292133151"/>
        <c:crossesAt val="1"/>
        <c:crossBetween val="midCat"/>
      </c:valAx>
      <c:valAx>
        <c:axId val="1292133151"/>
        <c:scaling>
          <c:orientation val="minMax"/>
          <c:max val="10"/>
          <c:min val="0"/>
        </c:scaling>
        <c:delete val="0"/>
        <c:axPos val="l"/>
        <c:title>
          <c:tx>
            <c:rich>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US" sz="1200" b="1" noProof="0" dirty="0">
                    <a:solidFill>
                      <a:srgbClr val="404040"/>
                    </a:solidFill>
                    <a:latin typeface="Verdana" panose="020B0604030504040204" pitchFamily="34" charset="0"/>
                    <a:ea typeface="Verdana" panose="020B0604030504040204" pitchFamily="34" charset="0"/>
                  </a:rPr>
                  <a:t>Hazard Ratio</a:t>
                </a:r>
                <a:r>
                  <a:rPr lang="en-US" sz="1200" b="0" noProof="0" dirty="0">
                    <a:solidFill>
                      <a:srgbClr val="404040"/>
                    </a:solidFill>
                    <a:latin typeface="Verdana" panose="020B0604030504040204" pitchFamily="34" charset="0"/>
                    <a:ea typeface="Verdana" panose="020B0604030504040204" pitchFamily="34" charset="0"/>
                  </a:rPr>
                  <a:t> (95 %-KI)</a:t>
                </a:r>
              </a:p>
            </c:rich>
          </c:tx>
          <c:layout>
            <c:manualLayout>
              <c:xMode val="edge"/>
              <c:yMode val="edge"/>
              <c:x val="1.1671167629530875E-2"/>
              <c:y val="0.14753765351098103"/>
            </c:manualLayout>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it-IT"/>
            </a:p>
          </c:txPr>
        </c:title>
        <c:numFmt formatCode="General" sourceLinked="1"/>
        <c:majorTickMark val="out"/>
        <c:minorTickMark val="none"/>
        <c:tickLblPos val="nextTo"/>
        <c:spPr>
          <a:noFill/>
          <a:ln w="9525" cap="flat" cmpd="sng" algn="ctr">
            <a:solidFill>
              <a:schemeClr val="tx2"/>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it-IT"/>
          </a:p>
        </c:txPr>
        <c:crossAx val="1054347440"/>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defRPr>
      </a:pPr>
      <a:endParaRPr lang="it-IT"/>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352537916339066"/>
          <c:y val="0.10007942811755362"/>
          <c:w val="0.7680348311854055"/>
          <c:h val="0.72041302621127878"/>
        </c:manualLayout>
      </c:layout>
      <c:scatterChart>
        <c:scatterStyle val="lineMarker"/>
        <c:varyColors val="0"/>
        <c:ser>
          <c:idx val="0"/>
          <c:order val="0"/>
          <c:tx>
            <c:strRef>
              <c:f>Sheet1!$B$1</c:f>
              <c:strCache>
                <c:ptCount val="1"/>
                <c:pt idx="0">
                  <c:v>Hazard ratio (95% CI)</c:v>
                </c:pt>
              </c:strCache>
            </c:strRef>
          </c:tx>
          <c:spPr>
            <a:ln w="19050" cap="rnd">
              <a:noFill/>
              <a:round/>
            </a:ln>
            <a:effectLst/>
          </c:spPr>
          <c:marker>
            <c:symbol val="square"/>
            <c:size val="11"/>
            <c:spPr>
              <a:solidFill>
                <a:schemeClr val="accent1"/>
              </a:solidFill>
              <a:ln w="9525">
                <a:noFill/>
              </a:ln>
              <a:effectLst/>
            </c:spPr>
          </c:marker>
          <c:dPt>
            <c:idx val="0"/>
            <c:marker>
              <c:symbol val="square"/>
              <c:size val="11"/>
              <c:spPr>
                <a:solidFill>
                  <a:schemeClr val="tx1"/>
                </a:solidFill>
                <a:ln w="9525">
                  <a:noFill/>
                </a:ln>
                <a:effectLst/>
              </c:spPr>
            </c:marker>
            <c:bubble3D val="0"/>
            <c:extLst>
              <c:ext xmlns:c16="http://schemas.microsoft.com/office/drawing/2014/chart" uri="{C3380CC4-5D6E-409C-BE32-E72D297353CC}">
                <c16:uniqueId val="{00000000-6C17-4A00-BF77-B251EF9881C5}"/>
              </c:ext>
            </c:extLst>
          </c:dPt>
          <c:dPt>
            <c:idx val="1"/>
            <c:marker>
              <c:symbol val="square"/>
              <c:size val="11"/>
              <c:spPr>
                <a:solidFill>
                  <a:schemeClr val="accent5"/>
                </a:solidFill>
                <a:ln w="9525">
                  <a:noFill/>
                </a:ln>
                <a:effectLst/>
              </c:spPr>
            </c:marker>
            <c:bubble3D val="0"/>
            <c:extLst>
              <c:ext xmlns:c16="http://schemas.microsoft.com/office/drawing/2014/chart" uri="{C3380CC4-5D6E-409C-BE32-E72D297353CC}">
                <c16:uniqueId val="{00000001-6C17-4A00-BF77-B251EF9881C5}"/>
              </c:ext>
            </c:extLst>
          </c:dPt>
          <c:dPt>
            <c:idx val="2"/>
            <c:marker>
              <c:symbol val="square"/>
              <c:size val="11"/>
              <c:spPr>
                <a:solidFill>
                  <a:schemeClr val="tx2"/>
                </a:solidFill>
                <a:ln w="9525">
                  <a:noFill/>
                </a:ln>
                <a:effectLst/>
              </c:spPr>
            </c:marker>
            <c:bubble3D val="0"/>
            <c:extLst>
              <c:ext xmlns:c16="http://schemas.microsoft.com/office/drawing/2014/chart" uri="{C3380CC4-5D6E-409C-BE32-E72D297353CC}">
                <c16:uniqueId val="{00000002-6C17-4A00-BF77-B251EF9881C5}"/>
              </c:ext>
            </c:extLst>
          </c:dPt>
          <c:dLbls>
            <c:dLbl>
              <c:idx val="0"/>
              <c:tx>
                <c:rich>
                  <a:bodyPr/>
                  <a:lstStyle/>
                  <a:p>
                    <a:r>
                      <a:rPr lang="en-US"/>
                      <a:t>2,47</a:t>
                    </a:r>
                  </a:p>
                </c:rich>
              </c:tx>
              <c:dLblPos val="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6C17-4A00-BF77-B251EF9881C5}"/>
                </c:ext>
              </c:extLst>
            </c:dLbl>
            <c:dLbl>
              <c:idx val="1"/>
              <c:tx>
                <c:rich>
                  <a:bodyPr/>
                  <a:lstStyle/>
                  <a:p>
                    <a:r>
                      <a:rPr lang="en-US"/>
                      <a:t>2,93</a:t>
                    </a:r>
                  </a:p>
                </c:rich>
              </c:tx>
              <c:dLblPos val="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6C17-4A00-BF77-B251EF9881C5}"/>
                </c:ext>
              </c:extLst>
            </c:dLbl>
            <c:dLbl>
              <c:idx val="2"/>
              <c:tx>
                <c:rich>
                  <a:bodyPr/>
                  <a:lstStyle/>
                  <a:p>
                    <a:r>
                      <a:rPr lang="en-US"/>
                      <a:t>2,37</a:t>
                    </a:r>
                  </a:p>
                </c:rich>
              </c:tx>
              <c:dLblPos val="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6C17-4A00-BF77-B251EF9881C5}"/>
                </c:ext>
              </c:extLst>
            </c:dLbl>
            <c:spPr>
              <a:noFill/>
              <a:ln>
                <a:noFill/>
              </a:ln>
              <a:effectLst/>
            </c:spPr>
            <c:txPr>
              <a:bodyPr rot="0" spcFirstLastPara="1" vertOverflow="ellipsis" vert="horz" wrap="square" anchor="ctr" anchorCtr="1"/>
              <a:lstStyle/>
              <a:p>
                <a:pPr>
                  <a:defRPr sz="1200" b="1" i="0" u="none" strike="noStrike" kern="1200" baseline="0">
                    <a:solidFill>
                      <a:srgbClr val="404040"/>
                    </a:solidFill>
                    <a:latin typeface="+mn-lt"/>
                    <a:ea typeface="+mn-ea"/>
                    <a:cs typeface="+mn-cs"/>
                  </a:defRPr>
                </a:pPr>
                <a:endParaRPr lang="it-IT"/>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Dir val="y"/>
            <c:errBarType val="both"/>
            <c:errValType val="cust"/>
            <c:noEndCap val="0"/>
            <c:plus>
              <c:numRef>
                <c:f>Sheet1!$H$2:$H$4</c:f>
                <c:numCache>
                  <c:formatCode>General</c:formatCode>
                  <c:ptCount val="3"/>
                  <c:pt idx="0">
                    <c:v>1.6859999999999995</c:v>
                  </c:pt>
                  <c:pt idx="1">
                    <c:v>0.76489999999999991</c:v>
                  </c:pt>
                  <c:pt idx="2">
                    <c:v>0.20929999999999982</c:v>
                  </c:pt>
                </c:numCache>
              </c:numRef>
            </c:plus>
            <c:minus>
              <c:numRef>
                <c:f>Sheet1!$G$2:$G$4</c:f>
                <c:numCache>
                  <c:formatCode>General</c:formatCode>
                  <c:ptCount val="3"/>
                  <c:pt idx="0">
                    <c:v>0.99660000000000015</c:v>
                  </c:pt>
                  <c:pt idx="1">
                    <c:v>0.60130000000000017</c:v>
                  </c:pt>
                  <c:pt idx="2">
                    <c:v>0.19940000000000024</c:v>
                  </c:pt>
                </c:numCache>
              </c:numRef>
            </c:minus>
            <c:spPr>
              <a:noFill/>
              <a:ln w="9525" cap="flat" cmpd="sng" algn="ctr">
                <a:solidFill>
                  <a:schemeClr val="tx2"/>
                </a:solidFill>
                <a:round/>
              </a:ln>
              <a:effectLst/>
            </c:spPr>
          </c:errBars>
          <c:xVal>
            <c:numRef>
              <c:f>Sheet1!$A$2:$A$4</c:f>
              <c:numCache>
                <c:formatCode>General</c:formatCode>
                <c:ptCount val="3"/>
                <c:pt idx="0">
                  <c:v>0.5</c:v>
                </c:pt>
                <c:pt idx="1">
                  <c:v>1.5</c:v>
                </c:pt>
                <c:pt idx="2">
                  <c:v>2.5</c:v>
                </c:pt>
              </c:numCache>
            </c:numRef>
          </c:xVal>
          <c:yVal>
            <c:numRef>
              <c:f>Sheet1!$B$2:$B$4</c:f>
              <c:numCache>
                <c:formatCode>General</c:formatCode>
                <c:ptCount val="3"/>
                <c:pt idx="0">
                  <c:v>2.4700000000000002</c:v>
                </c:pt>
                <c:pt idx="1">
                  <c:v>2.93</c:v>
                </c:pt>
                <c:pt idx="2">
                  <c:v>2.37</c:v>
                </c:pt>
              </c:numCache>
            </c:numRef>
          </c:yVal>
          <c:smooth val="0"/>
          <c:extLst>
            <c:ext xmlns:c16="http://schemas.microsoft.com/office/drawing/2014/chart" uri="{C3380CC4-5D6E-409C-BE32-E72D297353CC}">
              <c16:uniqueId val="{00000003-6C17-4A00-BF77-B251EF9881C5}"/>
            </c:ext>
          </c:extLst>
        </c:ser>
        <c:dLbls>
          <c:dLblPos val="r"/>
          <c:showLegendKey val="0"/>
          <c:showVal val="1"/>
          <c:showCatName val="0"/>
          <c:showSerName val="0"/>
          <c:showPercent val="0"/>
          <c:showBubbleSize val="0"/>
        </c:dLbls>
        <c:axId val="1054347440"/>
        <c:axId val="1292133151"/>
      </c:scatterChart>
      <c:valAx>
        <c:axId val="1054347440"/>
        <c:scaling>
          <c:orientation val="minMax"/>
          <c:max val="3"/>
          <c:min val="0"/>
        </c:scaling>
        <c:delete val="0"/>
        <c:axPos val="b"/>
        <c:numFmt formatCode="General" sourceLinked="1"/>
        <c:majorTickMark val="none"/>
        <c:minorTickMark val="none"/>
        <c:tickLblPos val="none"/>
        <c:spPr>
          <a:solidFill>
            <a:schemeClr val="bg1">
              <a:lumMod val="95000"/>
            </a:schemeClr>
          </a:solidFill>
          <a:ln w="9525" cap="flat" cmpd="sng" algn="ctr">
            <a:solidFill>
              <a:schemeClr val="tx2"/>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it-IT"/>
          </a:p>
        </c:txPr>
        <c:crossAx val="1292133151"/>
        <c:crossesAt val="1"/>
        <c:crossBetween val="midCat"/>
      </c:valAx>
      <c:valAx>
        <c:axId val="1292133151"/>
        <c:scaling>
          <c:orientation val="minMax"/>
          <c:max val="10"/>
          <c:min val="0"/>
        </c:scaling>
        <c:delete val="0"/>
        <c:axPos val="l"/>
        <c:title>
          <c:tx>
            <c:rich>
              <a:bodyPr rot="-5400000" spcFirstLastPara="1" vertOverflow="ellipsis" vert="horz" wrap="square" anchor="ctr" anchorCtr="1"/>
              <a:lstStyle/>
              <a:p>
                <a:pPr>
                  <a:defRPr sz="1200" b="0" i="0" u="none" strike="noStrike" kern="1200" baseline="0">
                    <a:solidFill>
                      <a:schemeClr val="tx2"/>
                    </a:solidFill>
                    <a:latin typeface="+mn-lt"/>
                    <a:ea typeface="+mn-ea"/>
                    <a:cs typeface="+mn-cs"/>
                  </a:defRPr>
                </a:pPr>
                <a:r>
                  <a:rPr lang="en-US" noProof="0"/>
                  <a:t> </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it-IT"/>
            </a:p>
          </c:txPr>
        </c:title>
        <c:numFmt formatCode="General" sourceLinked="1"/>
        <c:majorTickMark val="out"/>
        <c:minorTickMark val="none"/>
        <c:tickLblPos val="nextTo"/>
        <c:spPr>
          <a:noFill/>
          <a:ln w="9525" cap="flat" cmpd="sng" algn="ctr">
            <a:solidFill>
              <a:schemeClr val="tx2"/>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it-IT"/>
          </a:p>
        </c:txPr>
        <c:crossAx val="1054347440"/>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2"/>
          </a:solidFill>
        </a:defRPr>
      </a:pPr>
      <a:endParaRPr lang="it-IT"/>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4795986D-8BE5-CF41-BDD9-ABAFDA2F44C7}" type="datetimeFigureOut">
              <a:rPr lang="fr-FR" smtClean="0"/>
              <a:t>14/01/2026</a:t>
            </a:fld>
            <a:endParaRPr lang="fr-FR"/>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A6DFDA78-543E-4D49-948C-0112778612F3}" type="slidenum">
              <a:rPr lang="fr-FR" smtClean="0"/>
              <a:t>‹Nr.›</a:t>
            </a:fld>
            <a:endParaRPr lang="fr-FR"/>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ABC6454-8C49-4AFA-8B67-E69B53E09A31}" type="datetimeFigureOut">
              <a:rPr lang="fr-FR" smtClean="0"/>
              <a:t>14/01/2026</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F576107-2EC1-4836-BBE2-B29C7F5CEAC4}" type="slidenum">
              <a:rPr lang="fr-FR" smtClean="0"/>
              <a:t>‹Nr.›</a:t>
            </a:fld>
            <a:endParaRPr lang="fr-FR"/>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1F576107-2EC1-4836-BBE2-B29C7F5CEAC4}" type="slidenum">
              <a:rPr lang="fr-FR" smtClean="0"/>
              <a:t>7</a:t>
            </a:fld>
            <a:endParaRPr lang="fr-FR"/>
          </a:p>
        </p:txBody>
      </p:sp>
    </p:spTree>
    <p:extLst>
      <p:ext uri="{BB962C8B-B14F-4D97-AF65-F5344CB8AC3E}">
        <p14:creationId xmlns:p14="http://schemas.microsoft.com/office/powerpoint/2010/main" val="319618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2B161-976C-31F8-00D3-1CCF4CC13D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435F4F-F1DB-1F52-6658-57F633C380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B5F6E0-0E00-CF25-224A-0C2319DED11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0EFE281-DE29-2ED2-0532-700CCBAFA6B2}"/>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EF9BDA-1F19-4DF4-8A94-F37DAE3BCCD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1091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117922-FE88-D26A-4797-6697D13AD38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4D98110-1BEC-1B09-7982-3847694B7A0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707ADC0-BB41-0298-56FD-702CF0D9BE3F}"/>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A36959FC-3216-ADD4-EBB7-183873268AF5}"/>
              </a:ext>
            </a:extLst>
          </p:cNvPr>
          <p:cNvSpPr>
            <a:spLocks noGrp="1"/>
          </p:cNvSpPr>
          <p:nvPr>
            <p:ph type="sldNum" sz="quarter" idx="5"/>
          </p:nvPr>
        </p:nvSpPr>
        <p:spPr/>
        <p:txBody>
          <a:bodyPr/>
          <a:lstStyle/>
          <a:p>
            <a:fld id="{1F576107-2EC1-4836-BBE2-B29C7F5CEAC4}" type="slidenum">
              <a:rPr lang="fr-FR" smtClean="0"/>
              <a:t>18</a:t>
            </a:fld>
            <a:endParaRPr lang="fr-FR"/>
          </a:p>
        </p:txBody>
      </p:sp>
    </p:spTree>
    <p:extLst>
      <p:ext uri="{BB962C8B-B14F-4D97-AF65-F5344CB8AC3E}">
        <p14:creationId xmlns:p14="http://schemas.microsoft.com/office/powerpoint/2010/main" val="1874753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FFF468-76E2-BD12-E6A3-51CEE19DFE9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298F1BF-2A2A-3C75-9674-CD118158896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CDE79CC-A5C9-FEA3-6CD1-715131DABCFA}"/>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4DA20E23-6D0C-350E-F94B-99ACD8921CCC}"/>
              </a:ext>
            </a:extLst>
          </p:cNvPr>
          <p:cNvSpPr>
            <a:spLocks noGrp="1"/>
          </p:cNvSpPr>
          <p:nvPr>
            <p:ph type="sldNum" sz="quarter" idx="5"/>
          </p:nvPr>
        </p:nvSpPr>
        <p:spPr/>
        <p:txBody>
          <a:bodyPr/>
          <a:lstStyle/>
          <a:p>
            <a:fld id="{1F576107-2EC1-4836-BBE2-B29C7F5CEAC4}" type="slidenum">
              <a:rPr lang="fr-FR" smtClean="0"/>
              <a:t>19</a:t>
            </a:fld>
            <a:endParaRPr lang="fr-FR"/>
          </a:p>
        </p:txBody>
      </p:sp>
    </p:spTree>
    <p:extLst>
      <p:ext uri="{BB962C8B-B14F-4D97-AF65-F5344CB8AC3E}">
        <p14:creationId xmlns:p14="http://schemas.microsoft.com/office/powerpoint/2010/main" val="3443474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849B5C-D445-6DAC-072C-93A829C71CB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DD6397A-6B65-5D75-A588-5E7DA5C0551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099B0BD-E9F9-A7C8-15DA-ED9AB7E0510D}"/>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611D240D-5890-A868-9887-1A9F4B70B456}"/>
              </a:ext>
            </a:extLst>
          </p:cNvPr>
          <p:cNvSpPr>
            <a:spLocks noGrp="1"/>
          </p:cNvSpPr>
          <p:nvPr>
            <p:ph type="sldNum" sz="quarter" idx="5"/>
          </p:nvPr>
        </p:nvSpPr>
        <p:spPr/>
        <p:txBody>
          <a:bodyPr/>
          <a:lstStyle/>
          <a:p>
            <a:fld id="{1F576107-2EC1-4836-BBE2-B29C7F5CEAC4}" type="slidenum">
              <a:rPr lang="fr-FR" smtClean="0"/>
              <a:t>20</a:t>
            </a:fld>
            <a:endParaRPr lang="fr-FR"/>
          </a:p>
        </p:txBody>
      </p:sp>
    </p:spTree>
    <p:extLst>
      <p:ext uri="{BB962C8B-B14F-4D97-AF65-F5344CB8AC3E}">
        <p14:creationId xmlns:p14="http://schemas.microsoft.com/office/powerpoint/2010/main" val="575069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1F576107-2EC1-4836-BBE2-B29C7F5CEAC4}" type="slidenum">
              <a:rPr lang="fr-FR" smtClean="0"/>
              <a:t>21</a:t>
            </a:fld>
            <a:endParaRPr lang="fr-FR"/>
          </a:p>
        </p:txBody>
      </p:sp>
    </p:spTree>
    <p:extLst>
      <p:ext uri="{BB962C8B-B14F-4D97-AF65-F5344CB8AC3E}">
        <p14:creationId xmlns:p14="http://schemas.microsoft.com/office/powerpoint/2010/main" val="4265867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9E214-0F0A-4F5E-17FB-C5183C0B2E7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AC27A89-0130-A3EB-566B-E3AFB650F01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C14EBCB-B8E6-D132-319D-E2DE514BF534}"/>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3FF195FF-0384-DD3F-B7B6-71F71106F6A6}"/>
              </a:ext>
            </a:extLst>
          </p:cNvPr>
          <p:cNvSpPr>
            <a:spLocks noGrp="1"/>
          </p:cNvSpPr>
          <p:nvPr>
            <p:ph type="sldNum" sz="quarter" idx="5"/>
          </p:nvPr>
        </p:nvSpPr>
        <p:spPr/>
        <p:txBody>
          <a:bodyPr/>
          <a:lstStyle/>
          <a:p>
            <a:fld id="{1F576107-2EC1-4836-BBE2-B29C7F5CEAC4}" type="slidenum">
              <a:rPr lang="fr-FR" smtClean="0"/>
              <a:t>22</a:t>
            </a:fld>
            <a:endParaRPr lang="fr-FR"/>
          </a:p>
        </p:txBody>
      </p:sp>
    </p:spTree>
    <p:extLst>
      <p:ext uri="{BB962C8B-B14F-4D97-AF65-F5344CB8AC3E}">
        <p14:creationId xmlns:p14="http://schemas.microsoft.com/office/powerpoint/2010/main" val="2055826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0F6DD-3C64-731D-DA5A-2F76E26273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803AAE-5B37-F126-6DFC-C3BC1DC5B8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67DB78-9042-212A-3CD1-D278AF20A77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D131E0B-69DC-378B-8330-2DD68A2DBB72}"/>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EF9BDA-1F19-4DF4-8A94-F37DAE3BCCDF}"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888055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5569CE8B-04AF-468F-B800-7ECF09FD6C99}"/>
              </a:ext>
            </a:extLst>
          </p:cNvPr>
          <p:cNvGrpSpPr>
            <a:grpSpLocks noChangeAspect="1"/>
          </p:cNvGrpSpPr>
          <p:nvPr userDrawn="1"/>
        </p:nvGrpSpPr>
        <p:grpSpPr>
          <a:xfrm>
            <a:off x="3236582" y="2227950"/>
            <a:ext cx="2670837" cy="687600"/>
            <a:chOff x="4767702" y="-472136"/>
            <a:chExt cx="745525" cy="191931"/>
          </a:xfrm>
          <a:solidFill>
            <a:srgbClr val="FFFFFF"/>
          </a:solidFill>
        </p:grpSpPr>
        <p:sp>
          <p:nvSpPr>
            <p:cNvPr id="10" name="Forme libre : forme 9">
              <a:extLst>
                <a:ext uri="{FF2B5EF4-FFF2-40B4-BE49-F238E27FC236}">
                  <a16:creationId xmlns:a16="http://schemas.microsoft.com/office/drawing/2014/main" id="{A862ADC4-857D-4471-A871-BD1A38FB23C1}"/>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sz="1800"/>
            </a:p>
          </p:txBody>
        </p:sp>
        <p:sp>
          <p:nvSpPr>
            <p:cNvPr id="11" name="Forme libre : forme 10">
              <a:extLst>
                <a:ext uri="{FF2B5EF4-FFF2-40B4-BE49-F238E27FC236}">
                  <a16:creationId xmlns:a16="http://schemas.microsoft.com/office/drawing/2014/main" id="{3473CDDD-9034-4972-B890-4C267C13F06F}"/>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sz="1800">
                <a:solidFill>
                  <a:schemeClr val="accent2"/>
                </a:solidFill>
              </a:endParaRPr>
            </a:p>
          </p:txBody>
        </p:sp>
        <p:sp>
          <p:nvSpPr>
            <p:cNvPr id="12" name="Forme libre : forme 11">
              <a:extLst>
                <a:ext uri="{FF2B5EF4-FFF2-40B4-BE49-F238E27FC236}">
                  <a16:creationId xmlns:a16="http://schemas.microsoft.com/office/drawing/2014/main" id="{FA4CC508-0E53-4122-BCBD-4E37F1B71C30}"/>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sz="1800"/>
            </a:p>
          </p:txBody>
        </p:sp>
      </p:grpSp>
      <p:sp>
        <p:nvSpPr>
          <p:cNvPr id="3" name="Textfeld 2">
            <a:extLst>
              <a:ext uri="{FF2B5EF4-FFF2-40B4-BE49-F238E27FC236}">
                <a16:creationId xmlns:a16="http://schemas.microsoft.com/office/drawing/2014/main" id="{F582E619-80C5-289C-DA7A-7C2265127497}"/>
              </a:ext>
            </a:extLst>
          </p:cNvPr>
          <p:cNvSpPr txBox="1"/>
          <p:nvPr userDrawn="1"/>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05389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Title and Content">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a:xfrm>
            <a:off x="2149832" y="4859492"/>
            <a:ext cx="4844338" cy="127750"/>
          </a:xfrm>
          <a:prstGeom prst="rect">
            <a:avLst/>
          </a:prstGeom>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7" name="Espace réservé du texte 5">
            <a:extLst>
              <a:ext uri="{FF2B5EF4-FFF2-40B4-BE49-F238E27FC236}">
                <a16:creationId xmlns:a16="http://schemas.microsoft.com/office/drawing/2014/main" id="{3FC96125-BC0F-469E-BA75-F4F2916D5028}"/>
              </a:ext>
            </a:extLst>
          </p:cNvPr>
          <p:cNvSpPr>
            <a:spLocks noGrp="1"/>
          </p:cNvSpPr>
          <p:nvPr>
            <p:ph type="body" sz="quarter" idx="18"/>
          </p:nvPr>
        </p:nvSpPr>
        <p:spPr>
          <a:xfrm>
            <a:off x="333730" y="318888"/>
            <a:ext cx="8478000" cy="215444"/>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7850"/>
            <a:ext cx="8478000" cy="32214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1183183"/>
            <a:ext cx="8478000" cy="276999"/>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59513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3_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hasCustomPrompt="1"/>
          </p:nvPr>
        </p:nvSpPr>
        <p:spPr>
          <a:xfrm>
            <a:off x="1828800" y="1428750"/>
            <a:ext cx="5943600" cy="2914650"/>
          </a:xfrm>
        </p:spPr>
        <p:txBody>
          <a:bodyPr>
            <a:noAutofit/>
          </a:bodyPr>
          <a:lstStyle>
            <a:lvl1pPr>
              <a:defRPr sz="1500"/>
            </a:lvl1pPr>
            <a:lvl2pPr>
              <a:defRPr sz="1500"/>
            </a:lvl2pPr>
            <a:lvl3pPr>
              <a:spcBef>
                <a:spcPts val="1800"/>
              </a:spcBef>
              <a:buClrTx/>
              <a:defRPr sz="1500">
                <a:solidFill>
                  <a:schemeClr val="bg2"/>
                </a:solidFill>
              </a:defRPr>
            </a:lvl3pPr>
            <a:lvl4pPr>
              <a:spcBef>
                <a:spcPts val="1800"/>
              </a:spcBef>
              <a:defRPr sz="1350">
                <a:solidFill>
                  <a:schemeClr val="bg2"/>
                </a:solidFill>
              </a:defRPr>
            </a:lvl4pPr>
            <a:lvl5pPr>
              <a:spcBef>
                <a:spcPts val="1800"/>
              </a:spcBef>
              <a:defRPr sz="1350">
                <a:solidFill>
                  <a:schemeClr val="bg2"/>
                </a:solidFill>
              </a:defRPr>
            </a:lvl5pPr>
          </a:lstStyle>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6668496"/>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body">
    <p:spTree>
      <p:nvGrpSpPr>
        <p:cNvPr id="1" name=""/>
        <p:cNvGrpSpPr/>
        <p:nvPr/>
      </p:nvGrpSpPr>
      <p:grpSpPr>
        <a:xfrm>
          <a:off x="0" y="0"/>
          <a:ext cx="0" cy="0"/>
          <a:chOff x="0" y="0"/>
          <a:chExt cx="0" cy="0"/>
        </a:xfrm>
      </p:grpSpPr>
      <p:sp>
        <p:nvSpPr>
          <p:cNvPr id="2" name="Title 1"/>
          <p:cNvSpPr>
            <a:spLocks noGrp="1"/>
          </p:cNvSpPr>
          <p:nvPr>
            <p:ph type="title"/>
          </p:nvPr>
        </p:nvSpPr>
        <p:spPr>
          <a:xfrm>
            <a:off x="375000" y="273846"/>
            <a:ext cx="8486775" cy="571663"/>
          </a:xfrm>
        </p:spPr>
        <p:txBody>
          <a:bodyPr anchor="t"/>
          <a:lstStyle/>
          <a:p>
            <a:r>
              <a:rPr lang="en-US" altLang="en-US" noProof="0"/>
              <a:t>Click to edit Master title style</a:t>
            </a:r>
          </a:p>
        </p:txBody>
      </p:sp>
      <p:sp>
        <p:nvSpPr>
          <p:cNvPr id="11" name="Text Placeholder 10"/>
          <p:cNvSpPr>
            <a:spLocks noGrp="1"/>
          </p:cNvSpPr>
          <p:nvPr>
            <p:ph type="body" sz="quarter" idx="10"/>
          </p:nvPr>
        </p:nvSpPr>
        <p:spPr>
          <a:xfrm>
            <a:off x="375048" y="975122"/>
            <a:ext cx="8486775" cy="3343275"/>
          </a:xfrm>
        </p:spPr>
        <p:txBody>
          <a:bodyPr/>
          <a:lstStyle>
            <a:lvl1pPr>
              <a:buClr>
                <a:schemeClr val="accent3"/>
              </a:buClr>
              <a:defRPr sz="1050" baseline="0"/>
            </a:lvl1pPr>
            <a:lvl2pPr>
              <a:buClr>
                <a:schemeClr val="accent3"/>
              </a:buClr>
              <a:defRPr sz="1050" baseline="0"/>
            </a:lvl2pPr>
            <a:lvl3pPr>
              <a:buClr>
                <a:schemeClr val="accent3"/>
              </a:buClr>
              <a:defRPr sz="1050" baseline="0"/>
            </a:lvl3pPr>
            <a:lvl4pPr>
              <a:buClr>
                <a:schemeClr val="accent3"/>
              </a:buClr>
              <a:defRPr sz="1050" baseline="0"/>
            </a:lvl4pPr>
            <a:lvl5pPr>
              <a:buClr>
                <a:schemeClr val="accent3"/>
              </a:buClr>
              <a:defRPr sz="1050" baseline="0"/>
            </a:lvl5p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6" name="Slide Number Placeholder 5">
            <a:extLst>
              <a:ext uri="{FF2B5EF4-FFF2-40B4-BE49-F238E27FC236}">
                <a16:creationId xmlns:a16="http://schemas.microsoft.com/office/drawing/2014/main" id="{93C9AC64-5A8A-45DB-D99B-0D0A55659FBF}"/>
              </a:ext>
            </a:extLst>
          </p:cNvPr>
          <p:cNvSpPr>
            <a:spLocks noGrp="1"/>
          </p:cNvSpPr>
          <p:nvPr>
            <p:ph type="sldNum" sz="quarter" idx="11"/>
          </p:nvPr>
        </p:nvSpPr>
        <p:spPr>
          <a:xfrm>
            <a:off x="8820151" y="4863704"/>
            <a:ext cx="320675" cy="273844"/>
          </a:xfrm>
          <a:prstGeom prst="rect">
            <a:avLst/>
          </a:prstGeom>
          <a:ln cap="flat" algn="ctr">
            <a:round/>
            <a:headEnd type="none" w="med" len="med"/>
            <a:tailEnd type="none" w="med" len="med"/>
          </a:ln>
        </p:spPr>
        <p:txBody>
          <a:bodyPr vert="horz" wrap="square" lIns="91440" tIns="45720" rIns="91440" bIns="45720" numCol="1" anchor="ctr" anchorCtr="0" compatLnSpc="1">
            <a:prstTxWarp prst="textNoShape">
              <a:avLst/>
            </a:prstTxWarp>
            <a:noAutofit/>
          </a:bodyPr>
          <a:lstStyle>
            <a:lvl1pPr algn="ctr">
              <a:defRPr sz="525">
                <a:solidFill>
                  <a:srgbClr val="2198DD"/>
                </a:solidFill>
                <a:latin typeface="Arial" panose="020B0604020202020204" pitchFamily="34" charset="0"/>
              </a:defRPr>
            </a:lvl1pPr>
          </a:lstStyle>
          <a:p>
            <a:fld id="{282C2E76-8C31-4E47-8EDB-0419A33E052F}" type="slidenum">
              <a:rPr lang="en-US" altLang="de-DE"/>
              <a:pPr/>
              <a:t>‹Nr.›</a:t>
            </a:fld>
            <a:endParaRPr lang="en-US" altLang="de-DE">
              <a:solidFill>
                <a:srgbClr val="000000"/>
              </a:solidFill>
            </a:endParaRPr>
          </a:p>
        </p:txBody>
      </p:sp>
    </p:spTree>
    <p:extLst>
      <p:ext uri="{BB962C8B-B14F-4D97-AF65-F5344CB8AC3E}">
        <p14:creationId xmlns:p14="http://schemas.microsoft.com/office/powerpoint/2010/main" val="336577839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bg>
      <p:bgRef idx="1001">
        <a:schemeClr val="bg1"/>
      </p:bgRef>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20CC99-2862-47B8-AA12-B455F7B72E17}"/>
              </a:ext>
            </a:extLst>
          </p:cNvPr>
          <p:cNvSpPr>
            <a:spLocks noGrp="1"/>
          </p:cNvSpPr>
          <p:nvPr>
            <p:ph type="title"/>
          </p:nvPr>
        </p:nvSpPr>
        <p:spPr/>
        <p:txBody>
          <a:bodyPr/>
          <a:lstStyle/>
          <a:p>
            <a:r>
              <a:rPr lang="fr-FR"/>
              <a:t>Modifiez le style du titre</a:t>
            </a:r>
            <a:endParaRPr lang="en-US"/>
          </a:p>
        </p:txBody>
      </p:sp>
      <p:sp>
        <p:nvSpPr>
          <p:cNvPr id="10" name="Espace réservé du texte 4">
            <a:extLst>
              <a:ext uri="{FF2B5EF4-FFF2-40B4-BE49-F238E27FC236}">
                <a16:creationId xmlns:a16="http://schemas.microsoft.com/office/drawing/2014/main" id="{B2003F5C-CB72-4CF3-92F6-48DF799244F6}"/>
              </a:ext>
            </a:extLst>
          </p:cNvPr>
          <p:cNvSpPr>
            <a:spLocks noGrp="1"/>
          </p:cNvSpPr>
          <p:nvPr>
            <p:ph type="body" sz="quarter" idx="2" hasCustomPrompt="1"/>
          </p:nvPr>
        </p:nvSpPr>
        <p:spPr>
          <a:xfrm>
            <a:off x="333730" y="1071319"/>
            <a:ext cx="8478000"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fr-FR" noProof="0"/>
              <a:t>Cliquez pour modifier les styles du texte du masque</a:t>
            </a:r>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3"/>
          </p:nvPr>
        </p:nvSpPr>
        <p:spPr>
          <a:xfrm>
            <a:off x="331525" y="1340692"/>
            <a:ext cx="8478000" cy="32090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358843117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215">
          <p15:clr>
            <a:srgbClr val="FBAE40"/>
          </p15:clr>
        </p15:guide>
        <p15:guide id="2"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Images and Descriptions">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endParaRPr lang="en-GB"/>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0C947720-2215-4D73-88E1-075BF17F8597}" type="slidenum">
              <a:rPr lang="en-GB" smtClean="0"/>
              <a:t>‹Nr.›</a:t>
            </a:fld>
            <a:endParaRPr lang="en-GB"/>
          </a:p>
        </p:txBody>
      </p:sp>
      <p:sp>
        <p:nvSpPr>
          <p:cNvPr id="8" name="Espace réservé du texte 4">
            <a:extLst>
              <a:ext uri="{FF2B5EF4-FFF2-40B4-BE49-F238E27FC236}">
                <a16:creationId xmlns:a16="http://schemas.microsoft.com/office/drawing/2014/main" id="{B88BFE2C-28A1-438A-960B-E93F4C5FF58C}"/>
              </a:ext>
            </a:extLst>
          </p:cNvPr>
          <p:cNvSpPr>
            <a:spLocks noGrp="1"/>
          </p:cNvSpPr>
          <p:nvPr>
            <p:ph type="body" sz="quarter" idx="43"/>
          </p:nvPr>
        </p:nvSpPr>
        <p:spPr>
          <a:xfrm>
            <a:off x="338494"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9" name="Espace réservé du texte 4">
            <a:extLst>
              <a:ext uri="{FF2B5EF4-FFF2-40B4-BE49-F238E27FC236}">
                <a16:creationId xmlns:a16="http://schemas.microsoft.com/office/drawing/2014/main" id="{67A3D333-F7E4-4D2F-8B90-78E621A65ABB}"/>
              </a:ext>
            </a:extLst>
          </p:cNvPr>
          <p:cNvSpPr>
            <a:spLocks noGrp="1"/>
          </p:cNvSpPr>
          <p:nvPr>
            <p:ph type="body" sz="quarter" idx="44"/>
          </p:nvPr>
        </p:nvSpPr>
        <p:spPr>
          <a:xfrm>
            <a:off x="4572001" y="1558352"/>
            <a:ext cx="2191718" cy="161583"/>
          </a:xfrm>
        </p:spPr>
        <p:txBody>
          <a:bodyPr/>
          <a:lstStyle>
            <a:lvl1pPr algn="l">
              <a:lnSpc>
                <a:spcPct val="100000"/>
              </a:lnSpc>
              <a:spcAft>
                <a:spcPts val="0"/>
              </a:spcAft>
              <a:defRPr sz="8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4" name="Espace réservé pour une image  3">
            <a:extLst>
              <a:ext uri="{FF2B5EF4-FFF2-40B4-BE49-F238E27FC236}">
                <a16:creationId xmlns:a16="http://schemas.microsoft.com/office/drawing/2014/main" id="{D04D9ECA-57E3-42D4-AB59-AFDFC4994F90}"/>
              </a:ext>
            </a:extLst>
          </p:cNvPr>
          <p:cNvSpPr>
            <a:spLocks noGrp="1"/>
          </p:cNvSpPr>
          <p:nvPr>
            <p:ph type="pic" sz="quarter" idx="45"/>
          </p:nvPr>
        </p:nvSpPr>
        <p:spPr>
          <a:xfrm>
            <a:off x="333731" y="1829516"/>
            <a:ext cx="1755419" cy="2717116"/>
          </a:xfrm>
        </p:spPr>
        <p:txBody>
          <a:bodyPr>
            <a:noAutofit/>
          </a:bodyPr>
          <a:lstStyle>
            <a:lvl1pPr>
              <a:defRPr>
                <a:noFill/>
              </a:defRPr>
            </a:lvl1pPr>
          </a:lstStyle>
          <a:p>
            <a:r>
              <a:rPr lang="en-US" noProof="0"/>
              <a:t>Click icon to add picture</a:t>
            </a:r>
          </a:p>
        </p:txBody>
      </p:sp>
      <p:sp>
        <p:nvSpPr>
          <p:cNvPr id="15" name="Espace réservé pour une image  3">
            <a:extLst>
              <a:ext uri="{FF2B5EF4-FFF2-40B4-BE49-F238E27FC236}">
                <a16:creationId xmlns:a16="http://schemas.microsoft.com/office/drawing/2014/main" id="{A4ACE33E-54EC-45BB-A1EF-BC5E84D636CA}"/>
              </a:ext>
            </a:extLst>
          </p:cNvPr>
          <p:cNvSpPr>
            <a:spLocks noGrp="1"/>
          </p:cNvSpPr>
          <p:nvPr>
            <p:ph type="pic" sz="quarter" idx="46"/>
          </p:nvPr>
        </p:nvSpPr>
        <p:spPr>
          <a:xfrm>
            <a:off x="4572001" y="1829516"/>
            <a:ext cx="1755419" cy="2717116"/>
          </a:xfrm>
        </p:spPr>
        <p:txBody>
          <a:bodyPr>
            <a:noAutofit/>
          </a:bodyPr>
          <a:lstStyle>
            <a:lvl1pPr>
              <a:defRPr>
                <a:noFill/>
              </a:defRPr>
            </a:lvl1pPr>
          </a:lstStyle>
          <a:p>
            <a:r>
              <a:rPr lang="en-US" noProof="0"/>
              <a:t>Click icon to add picture</a:t>
            </a:r>
          </a:p>
        </p:txBody>
      </p:sp>
      <p:sp>
        <p:nvSpPr>
          <p:cNvPr id="18" name="Text Placeholder 2">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829516"/>
            <a:ext cx="2059200"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2">
            <a:extLst>
              <a:ext uri="{FF2B5EF4-FFF2-40B4-BE49-F238E27FC236}">
                <a16:creationId xmlns:a16="http://schemas.microsoft.com/office/drawing/2014/main" id="{53DFB714-75E9-40A1-A9E1-32341A0AB2F9}"/>
              </a:ext>
            </a:extLst>
          </p:cNvPr>
          <p:cNvSpPr>
            <a:spLocks noGrp="1"/>
          </p:cNvSpPr>
          <p:nvPr>
            <p:ph type="body" sz="quarter" idx="47"/>
          </p:nvPr>
        </p:nvSpPr>
        <p:spPr>
          <a:xfrm>
            <a:off x="2301374" y="1829516"/>
            <a:ext cx="2058403" cy="17002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Espace réservé du texte 5">
            <a:extLst>
              <a:ext uri="{FF2B5EF4-FFF2-40B4-BE49-F238E27FC236}">
                <a16:creationId xmlns:a16="http://schemas.microsoft.com/office/drawing/2014/main" id="{8B0C0C30-D9D7-4BD7-AF39-B6CB516C9897}"/>
              </a:ext>
            </a:extLst>
          </p:cNvPr>
          <p:cNvSpPr>
            <a:spLocks noGrp="1"/>
          </p:cNvSpPr>
          <p:nvPr>
            <p:ph type="body" sz="quarter" idx="18"/>
          </p:nvPr>
        </p:nvSpPr>
        <p:spPr>
          <a:xfrm>
            <a:off x="333730" y="318887"/>
            <a:ext cx="8478000" cy="215444"/>
          </a:xfrm>
        </p:spPr>
        <p:txBody>
          <a:bodyPr wrap="square" anchor="t" anchorCtr="0">
            <a:spAutoFit/>
          </a:bodyPr>
          <a:lstStyle>
            <a:lvl1pPr algn="l">
              <a:lnSpc>
                <a:spcPct val="100000"/>
              </a:lnSpc>
              <a:spcAft>
                <a:spcPts val="0"/>
              </a:spcAft>
              <a:defRPr lang="fr-FR" sz="800" b="0" i="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l">
              <a:lnSpc>
                <a:spcPct val="100000"/>
              </a:lnSpc>
              <a:spcBef>
                <a:spcPts val="300"/>
              </a:spcBef>
              <a:spcAft>
                <a:spcPts val="0"/>
              </a:spcAft>
              <a:defRPr sz="400" b="0" i="0" cap="all" baseline="0">
                <a:latin typeface="Verdana" panose="020B0604030504040204" pitchFamily="34" charset="0"/>
                <a:ea typeface="Verdana" panose="020B0604030504040204" pitchFamily="34" charset="0"/>
                <a:cs typeface="Verdana" panose="020B0604030504040204" pitchFamily="34" charset="0"/>
              </a:defRPr>
            </a:lvl2pPr>
            <a:lvl3pPr>
              <a:spcBef>
                <a:spcPts val="300"/>
              </a:spcBef>
              <a:tabLst>
                <a:tab pos="627047" algn="l"/>
              </a:tabLst>
              <a:defRPr sz="400"/>
            </a:lvl3pPr>
          </a:lstStyle>
          <a:p>
            <a:pPr lvl="0"/>
            <a:r>
              <a:rPr lang="en-US" noProof="0"/>
              <a:t>Click to edit Master text styles</a:t>
            </a:r>
          </a:p>
        </p:txBody>
      </p:sp>
      <p:sp>
        <p:nvSpPr>
          <p:cNvPr id="19" name="Espace réservé du texte 4">
            <a:extLst>
              <a:ext uri="{FF2B5EF4-FFF2-40B4-BE49-F238E27FC236}">
                <a16:creationId xmlns:a16="http://schemas.microsoft.com/office/drawing/2014/main" id="{1CD7C0F2-9ED1-4D8C-94FB-BE336E7168B9}"/>
              </a:ext>
            </a:extLst>
          </p:cNvPr>
          <p:cNvSpPr>
            <a:spLocks noGrp="1"/>
          </p:cNvSpPr>
          <p:nvPr>
            <p:ph type="body" sz="quarter" idx="22"/>
          </p:nvPr>
        </p:nvSpPr>
        <p:spPr>
          <a:xfrm>
            <a:off x="333730" y="1183184"/>
            <a:ext cx="8478000" cy="276999"/>
          </a:xfrm>
        </p:spPr>
        <p:txBody>
          <a:bodyPr wrap="square">
            <a:spAutoFit/>
          </a:bodyPr>
          <a:lstStyle>
            <a:lvl1pPr>
              <a:lnSpc>
                <a:spcPct val="100000"/>
              </a:lnSpc>
              <a:spcAft>
                <a:spcPts val="0"/>
              </a:spcAft>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3" name="Title 2">
            <a:extLst>
              <a:ext uri="{FF2B5EF4-FFF2-40B4-BE49-F238E27FC236}">
                <a16:creationId xmlns:a16="http://schemas.microsoft.com/office/drawing/2014/main" id="{53841BA8-9107-45A1-B4A7-F5FE729D482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34787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Cover Title with Image (Dark)">
    <p:bg>
      <p:bgPr>
        <a:solidFill>
          <a:schemeClr val="accent1"/>
        </a:solidFill>
        <a:effectLst/>
      </p:bgPr>
    </p:bg>
    <p:spTree>
      <p:nvGrpSpPr>
        <p:cNvPr id="1" name=""/>
        <p:cNvGrpSpPr/>
        <p:nvPr/>
      </p:nvGrpSpPr>
      <p:grpSpPr>
        <a:xfrm>
          <a:off x="0" y="0"/>
          <a:ext cx="0" cy="0"/>
          <a:chOff x="0" y="0"/>
          <a:chExt cx="0" cy="0"/>
        </a:xfrm>
      </p:grpSpPr>
      <p:grpSp>
        <p:nvGrpSpPr>
          <p:cNvPr id="13" name="Graphique 7">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37" name="Espace réservé pour une image  36">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US" noProof="0"/>
              <a:t>Click icon to add picture</a:t>
            </a:r>
          </a:p>
        </p:txBody>
      </p:sp>
      <p:sp>
        <p:nvSpPr>
          <p:cNvPr id="11" name="Espace réservé du graphique SmartArt 11">
            <a:extLst>
              <a:ext uri="{FF2B5EF4-FFF2-40B4-BE49-F238E27FC236}">
                <a16:creationId xmlns:a16="http://schemas.microsoft.com/office/drawing/2014/main" id="{540F3744-EAB0-48D1-B7AE-720C8628C07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2"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16" name="Espace réservé du graphique SmartArt 11">
            <a:extLst>
              <a:ext uri="{FF2B5EF4-FFF2-40B4-BE49-F238E27FC236}">
                <a16:creationId xmlns:a16="http://schemas.microsoft.com/office/drawing/2014/main" id="{E04644FF-725F-4770-81BC-F016774228AE}"/>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2"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US" noProof="0"/>
              <a:t>Click icon to add SmartArt graphic</a:t>
            </a:r>
          </a:p>
        </p:txBody>
      </p:sp>
      <p:sp>
        <p:nvSpPr>
          <p:cNvPr id="21" name="Espace réservé du texte 5">
            <a:extLst>
              <a:ext uri="{FF2B5EF4-FFF2-40B4-BE49-F238E27FC236}">
                <a16:creationId xmlns:a16="http://schemas.microsoft.com/office/drawing/2014/main" id="{008D4AEF-2960-4B86-98AA-A0ABA6675BC8}"/>
              </a:ext>
            </a:extLst>
          </p:cNvPr>
          <p:cNvSpPr>
            <a:spLocks noGrp="1"/>
          </p:cNvSpPr>
          <p:nvPr>
            <p:ph type="body" sz="quarter" idx="21"/>
          </p:nvPr>
        </p:nvSpPr>
        <p:spPr>
          <a:xfrm>
            <a:off x="5087572" y="1444725"/>
            <a:ext cx="3712306" cy="1243611"/>
          </a:xfrm>
        </p:spPr>
        <p:txBody>
          <a:bodyPr anchor="b">
            <a:noAutofit/>
          </a:bodyPr>
          <a:lstStyle>
            <a:lvl1pPr algn="ctr">
              <a:lnSpc>
                <a:spcPct val="96000"/>
              </a:lnSpc>
              <a:spcAft>
                <a:spcPts val="1000"/>
              </a:spcAft>
              <a:defRPr lang="fr-FR" sz="3000" b="0" i="0" kern="120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2" name="Espace réservé du texte 5">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3" name="Espace réservé du texte 5">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400" b="0" i="0" kern="120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3" name="Textfeld 2">
            <a:extLst>
              <a:ext uri="{FF2B5EF4-FFF2-40B4-BE49-F238E27FC236}">
                <a16:creationId xmlns:a16="http://schemas.microsoft.com/office/drawing/2014/main" id="{F9C58B1B-1E16-5F63-4F59-1DBF594DA168}"/>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1837068902"/>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1_Zwei Inhalte">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68344" y="224086"/>
            <a:ext cx="1224927" cy="864096"/>
          </a:xfrm>
          <a:prstGeom prst="rect">
            <a:avLst/>
          </a:prstGeom>
        </p:spPr>
      </p:pic>
    </p:spTree>
    <p:extLst>
      <p:ext uri="{BB962C8B-B14F-4D97-AF65-F5344CB8AC3E}">
        <p14:creationId xmlns:p14="http://schemas.microsoft.com/office/powerpoint/2010/main" val="17210528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ent on righ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40A4075-8388-4D55-A178-9B9B0A11486C}"/>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noProof="0"/>
          </a:p>
        </p:txBody>
      </p:sp>
      <p:sp>
        <p:nvSpPr>
          <p:cNvPr id="14" name="Title 1">
            <a:extLst>
              <a:ext uri="{FF2B5EF4-FFF2-40B4-BE49-F238E27FC236}">
                <a16:creationId xmlns:a16="http://schemas.microsoft.com/office/drawing/2014/main" id="{91492C5C-F468-4CB0-80F1-9B4B46F16C6A}"/>
              </a:ext>
            </a:extLst>
          </p:cNvPr>
          <p:cNvSpPr>
            <a:spLocks noGrp="1"/>
          </p:cNvSpPr>
          <p:nvPr>
            <p:ph type="title"/>
          </p:nvPr>
        </p:nvSpPr>
        <p:spPr>
          <a:xfrm>
            <a:off x="331201" y="288000"/>
            <a:ext cx="2118055" cy="720000"/>
          </a:xfrm>
        </p:spPr>
        <p:txBody>
          <a:bodyPr/>
          <a:lstStyle>
            <a:lvl1pPr>
              <a:defRPr>
                <a:solidFill>
                  <a:schemeClr val="bg1"/>
                </a:solidFill>
              </a:defRPr>
            </a:lvl1pPr>
          </a:lstStyle>
          <a:p>
            <a:r>
              <a:rPr lang="en-US"/>
              <a:t>Click to edit Master title style</a:t>
            </a:r>
          </a:p>
        </p:txBody>
      </p:sp>
      <p:sp>
        <p:nvSpPr>
          <p:cNvPr id="17" name="Espace réservé du texte 4">
            <a:extLst>
              <a:ext uri="{FF2B5EF4-FFF2-40B4-BE49-F238E27FC236}">
                <a16:creationId xmlns:a16="http://schemas.microsoft.com/office/drawing/2014/main" id="{6C9A8073-A40D-4AF6-AA04-2FF422EE4C1C}"/>
              </a:ext>
            </a:extLst>
          </p:cNvPr>
          <p:cNvSpPr>
            <a:spLocks noGrp="1"/>
          </p:cNvSpPr>
          <p:nvPr>
            <p:ph type="body" sz="quarter" idx="53"/>
          </p:nvPr>
        </p:nvSpPr>
        <p:spPr>
          <a:xfrm>
            <a:off x="333730" y="1071319"/>
            <a:ext cx="2116800" cy="430887"/>
          </a:xfrm>
        </p:spPr>
        <p:txBody>
          <a:bodyPr wrap="square">
            <a:spAutoFit/>
          </a:bodyPr>
          <a:lstStyle>
            <a:lvl1pPr>
              <a:lnSpc>
                <a:spcPct val="100000"/>
              </a:lnSpc>
              <a:spcAft>
                <a:spcPct val="0"/>
              </a:spcAft>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16" name="Text Placeholder 2">
            <a:extLst>
              <a:ext uri="{FF2B5EF4-FFF2-40B4-BE49-F238E27FC236}">
                <a16:creationId xmlns:a16="http://schemas.microsoft.com/office/drawing/2014/main" id="{3CCFCBD4-C7D2-4B77-80E4-175D189F6AEC}"/>
              </a:ext>
            </a:extLst>
          </p:cNvPr>
          <p:cNvSpPr>
            <a:spLocks noGrp="1"/>
          </p:cNvSpPr>
          <p:nvPr>
            <p:ph type="body" sz="quarter" idx="49"/>
          </p:nvPr>
        </p:nvSpPr>
        <p:spPr>
          <a:xfrm>
            <a:off x="331526" y="1340692"/>
            <a:ext cx="2120260" cy="3338575"/>
          </a:xfrm>
        </p:spPr>
        <p:txBody>
          <a:bodyPr/>
          <a:lstStyle>
            <a:lvl1pPr>
              <a:defRPr>
                <a:solidFill>
                  <a:schemeClr val="tx2"/>
                </a:solidFill>
              </a:defRPr>
            </a:lvl1pPr>
            <a:lvl2pPr marL="226794" indent="-226794">
              <a:buFontTx/>
              <a:buBlip>
                <a:blip r:embed="rId2"/>
              </a:buBlip>
              <a:defRPr>
                <a:solidFill>
                  <a:schemeClr val="tx2"/>
                </a:solidFill>
              </a:defRPr>
            </a:lvl2pPr>
            <a:lvl3pPr marL="457189" indent="-226794">
              <a:buFontTx/>
              <a:buBlip>
                <a:blip r:embed="rId2"/>
              </a:buBlip>
              <a:defRPr>
                <a:solidFill>
                  <a:schemeClr val="tx2"/>
                </a:solidFill>
              </a:defRPr>
            </a:lvl3pPr>
            <a:lvl4pPr marL="683983" indent="-226794">
              <a:buFontTx/>
              <a:buBlip>
                <a:blip r:embed="rId2"/>
              </a:buBlip>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1043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grpSp>
        <p:nvGrpSpPr>
          <p:cNvPr id="9" name="Graphique 7">
            <a:extLst>
              <a:ext uri="{FF2B5EF4-FFF2-40B4-BE49-F238E27FC236}">
                <a16:creationId xmlns:a16="http://schemas.microsoft.com/office/drawing/2014/main" id="{27488BCF-9F91-440E-B9B4-3B8628FE5A11}"/>
              </a:ext>
            </a:extLst>
          </p:cNvPr>
          <p:cNvGrpSpPr>
            <a:grpSpLocks noChangeAspect="1"/>
          </p:cNvGrpSpPr>
          <p:nvPr userDrawn="1"/>
        </p:nvGrpSpPr>
        <p:grpSpPr>
          <a:xfrm>
            <a:off x="4146496" y="333343"/>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sz="1800"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sz="1800"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sz="1800" noProof="0"/>
            </a:p>
          </p:txBody>
        </p:sp>
      </p:grpSp>
      <p:sp>
        <p:nvSpPr>
          <p:cNvPr id="6" name="Espace réservé de la date 5">
            <a:extLst>
              <a:ext uri="{FF2B5EF4-FFF2-40B4-BE49-F238E27FC236}">
                <a16:creationId xmlns:a16="http://schemas.microsoft.com/office/drawing/2014/main" id="{055EFF8E-40A6-42AA-8E6F-31C4F50AAD2A}"/>
              </a:ext>
            </a:extLst>
          </p:cNvPr>
          <p:cNvSpPr>
            <a:spLocks noGrp="1"/>
          </p:cNvSpPr>
          <p:nvPr>
            <p:ph type="dt" sz="half" idx="15"/>
          </p:nvPr>
        </p:nvSpPr>
        <p:spPr/>
        <p:txBody>
          <a:bodyPr/>
          <a:lstStyle>
            <a:lvl1pPr>
              <a:defRPr>
                <a:solidFill>
                  <a:schemeClr val="bg2"/>
                </a:solidFill>
              </a:defRPr>
            </a:lvl1pPr>
          </a:lstStyle>
          <a:p>
            <a:r>
              <a:rPr lang="en-US"/>
              <a:t>XX . XX . XXXX</a:t>
            </a:r>
          </a:p>
        </p:txBody>
      </p:sp>
      <p:sp>
        <p:nvSpPr>
          <p:cNvPr id="17" name="Espace réservé du graphique SmartArt 18">
            <a:extLst>
              <a:ext uri="{FF2B5EF4-FFF2-40B4-BE49-F238E27FC236}">
                <a16:creationId xmlns:a16="http://schemas.microsoft.com/office/drawing/2014/main" id="{50E609C3-EA6F-468A-8B7C-CD27949FB33C}"/>
              </a:ext>
            </a:extLst>
          </p:cNvPr>
          <p:cNvSpPr>
            <a:spLocks noGrp="1" noChangeAspect="1"/>
          </p:cNvSpPr>
          <p:nvPr>
            <p:ph type="dgm" sz="quarter" idx="13"/>
          </p:nvPr>
        </p:nvSpPr>
        <p:spPr>
          <a:xfrm>
            <a:off x="4514348" y="3749929"/>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Espace réservé du graphique SmartArt 19">
            <a:extLst>
              <a:ext uri="{FF2B5EF4-FFF2-40B4-BE49-F238E27FC236}">
                <a16:creationId xmlns:a16="http://schemas.microsoft.com/office/drawing/2014/main" id="{F155B637-1E1E-462B-9FBB-56FD4231172C}"/>
              </a:ext>
            </a:extLst>
          </p:cNvPr>
          <p:cNvSpPr>
            <a:spLocks noGrp="1" noChangeAspect="1"/>
          </p:cNvSpPr>
          <p:nvPr>
            <p:ph type="dgm" sz="quarter" idx="14"/>
          </p:nvPr>
        </p:nvSpPr>
        <p:spPr>
          <a:xfrm>
            <a:off x="4514348" y="1161012"/>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6" name="Espace réservé du texte 5">
            <a:extLst>
              <a:ext uri="{FF2B5EF4-FFF2-40B4-BE49-F238E27FC236}">
                <a16:creationId xmlns:a16="http://schemas.microsoft.com/office/drawing/2014/main" id="{287A90CB-3485-4D3D-9E87-2D7382BBBC10}"/>
              </a:ext>
            </a:extLst>
          </p:cNvPr>
          <p:cNvSpPr>
            <a:spLocks noGrp="1"/>
          </p:cNvSpPr>
          <p:nvPr>
            <p:ph type="body" sz="quarter" idx="21"/>
          </p:nvPr>
        </p:nvSpPr>
        <p:spPr>
          <a:xfrm>
            <a:off x="1110584" y="1444726"/>
            <a:ext cx="6922834" cy="1243611"/>
          </a:xfrm>
        </p:spPr>
        <p:txBody>
          <a:bodyPr anchor="b">
            <a:noAutofit/>
          </a:bodyPr>
          <a:lstStyle>
            <a:lvl1pPr algn="ctr">
              <a:lnSpc>
                <a:spcPct val="96000"/>
              </a:lnSpc>
              <a:spcAft>
                <a:spcPts val="1000"/>
              </a:spcAft>
              <a:defRPr lang="fr-FR" sz="4200" b="0" i="0" kern="120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algn="ctr">
              <a:lnSpc>
                <a:spcPct val="100000"/>
              </a:lnSpc>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19" name="Espace réservé du texte 5">
            <a:extLst>
              <a:ext uri="{FF2B5EF4-FFF2-40B4-BE49-F238E27FC236}">
                <a16:creationId xmlns:a16="http://schemas.microsoft.com/office/drawing/2014/main" id="{54CCF570-9115-4289-839C-7FACBC619C13}"/>
              </a:ext>
            </a:extLst>
          </p:cNvPr>
          <p:cNvSpPr>
            <a:spLocks noGrp="1"/>
          </p:cNvSpPr>
          <p:nvPr>
            <p:ph type="body" sz="quarter" idx="22"/>
          </p:nvPr>
        </p:nvSpPr>
        <p:spPr>
          <a:xfrm>
            <a:off x="1110584" y="2818618"/>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43"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0" name="Espace réservé du texte 5">
            <a:extLst>
              <a:ext uri="{FF2B5EF4-FFF2-40B4-BE49-F238E27FC236}">
                <a16:creationId xmlns:a16="http://schemas.microsoft.com/office/drawing/2014/main" id="{889FD9C7-FB39-4714-81F8-6EA37E5B621B}"/>
              </a:ext>
            </a:extLst>
          </p:cNvPr>
          <p:cNvSpPr>
            <a:spLocks noGrp="1"/>
          </p:cNvSpPr>
          <p:nvPr>
            <p:ph type="body" sz="quarter" idx="23"/>
          </p:nvPr>
        </p:nvSpPr>
        <p:spPr>
          <a:xfrm>
            <a:off x="1110584" y="3384937"/>
            <a:ext cx="6922834" cy="231290"/>
          </a:xfrm>
        </p:spPr>
        <p:txBody>
          <a:bodyPr anchor="t">
            <a:noAutofit/>
          </a:bodyPr>
          <a:lstStyle>
            <a:lvl1pPr algn="ctr">
              <a:lnSpc>
                <a:spcPct val="96000"/>
              </a:lnSpc>
              <a:spcAft>
                <a:spcPts val="1000"/>
              </a:spcAft>
              <a:defRPr lang="en-US" sz="12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US"/>
              <a:t>Click to edit Master text styles</a:t>
            </a:r>
          </a:p>
        </p:txBody>
      </p:sp>
      <p:sp>
        <p:nvSpPr>
          <p:cNvPr id="2" name="Textfeld 1">
            <a:extLst>
              <a:ext uri="{FF2B5EF4-FFF2-40B4-BE49-F238E27FC236}">
                <a16:creationId xmlns:a16="http://schemas.microsoft.com/office/drawing/2014/main" id="{D469C118-F0EA-BF1F-9EDE-5C0248F4C1E9}"/>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3164638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A Takeaway Onl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590501"/>
            <a:ext cx="8485200" cy="491328"/>
          </a:xfrm>
        </p:spPr>
        <p:txBody>
          <a:bodyPr vert="horz" lIns="45720" tIns="45720" rIns="45720" bIns="45720" rtlCol="0" anchor="ctr">
            <a:noAutofit/>
          </a:bodyPr>
          <a:lstStyle>
            <a:lvl1pPr>
              <a:defRPr lang="en-US" dirty="0"/>
            </a:lvl1pPr>
          </a:lstStyle>
          <a:p>
            <a:pPr lvl="0"/>
            <a:endParaRPr lang="en-US"/>
          </a:p>
        </p:txBody>
      </p:sp>
      <p:sp>
        <p:nvSpPr>
          <p:cNvPr id="4" name="Text Placeholder 3">
            <a:extLst>
              <a:ext uri="{FF2B5EF4-FFF2-40B4-BE49-F238E27FC236}">
                <a16:creationId xmlns:a16="http://schemas.microsoft.com/office/drawing/2014/main" id="{B0E759B6-58CB-0294-D23A-649635C82515}"/>
              </a:ext>
            </a:extLst>
          </p:cNvPr>
          <p:cNvSpPr>
            <a:spLocks noGrp="1"/>
          </p:cNvSpPr>
          <p:nvPr>
            <p:ph type="body" sz="quarter" idx="17"/>
          </p:nvPr>
        </p:nvSpPr>
        <p:spPr>
          <a:xfrm>
            <a:off x="304800" y="182880"/>
            <a:ext cx="8476488" cy="463296"/>
          </a:xfrm>
        </p:spPr>
        <p:txBody>
          <a:bodyPr vert="horz" wrap="square" lIns="45720" tIns="45720" rIns="45720" bIns="45720" rtlCol="0">
            <a:noAutofit/>
          </a:bodyPr>
          <a:lstStyle>
            <a:lvl1pPr>
              <a:defRPr lang="en-US" smtClean="0"/>
            </a:lvl1pPr>
            <a:lvl2pPr>
              <a:defRPr lang="en-US" smtClean="0"/>
            </a:lvl2pPr>
            <a:lvl3pPr>
              <a:defRPr lang="en-US" smtClean="0"/>
            </a:lvl3pPr>
            <a:lvl4pPr>
              <a:defRPr lang="en-US" smtClean="0"/>
            </a:lvl4pPr>
            <a:lvl5pPr>
              <a:defRPr lang="en-US"/>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Tree>
    <p:extLst>
      <p:ext uri="{BB962C8B-B14F-4D97-AF65-F5344CB8AC3E}">
        <p14:creationId xmlns:p14="http://schemas.microsoft.com/office/powerpoint/2010/main" val="1315602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p Left">
    <p:bg>
      <p:bgPr>
        <a:solidFill>
          <a:srgbClr val="F5F3F8"/>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1828800" y="1428750"/>
            <a:ext cx="5943600" cy="2914650"/>
          </a:xfrm>
        </p:spPr>
        <p:txBody>
          <a:bodyPr>
            <a:noAutofit/>
          </a:bodyPr>
          <a:lstStyle>
            <a:lvl1pPr>
              <a:defRPr sz="1500"/>
            </a:lvl1pPr>
            <a:lvl2pPr>
              <a:defRPr sz="1500"/>
            </a:lvl2pPr>
            <a:lvl3pPr marL="457189" indent="-226794">
              <a:lnSpc>
                <a:spcPct val="100000"/>
              </a:lnSpc>
              <a:spcBef>
                <a:spcPts val="3000"/>
              </a:spcBef>
              <a:buClrTx/>
              <a:buFont typeface="Arial" panose="020B0604020202020204" pitchFamily="34" charset="0"/>
              <a:buChar char="•"/>
              <a:defRPr sz="1800">
                <a:solidFill>
                  <a:srgbClr val="4E565B"/>
                </a:solidFill>
                <a:latin typeface="+mn-lt"/>
              </a:defRPr>
            </a:lvl3pPr>
            <a:lvl4pPr marL="796905" indent="-227007">
              <a:lnSpc>
                <a:spcPct val="100000"/>
              </a:lnSpc>
              <a:spcBef>
                <a:spcPts val="1200"/>
              </a:spcBef>
              <a:buFont typeface="Arial" panose="020B0604020202020204" pitchFamily="34" charset="0"/>
              <a:buChar char="‒"/>
              <a:defRPr sz="1600">
                <a:solidFill>
                  <a:srgbClr val="4E565B"/>
                </a:solidFill>
                <a:latin typeface="+mn-lt"/>
              </a:defRPr>
            </a:lvl4pPr>
            <a:lvl5pPr marL="1082648" indent="-168271">
              <a:lnSpc>
                <a:spcPct val="100000"/>
              </a:lnSpc>
              <a:spcBef>
                <a:spcPts val="1200"/>
              </a:spcBef>
              <a:buFont typeface="Arial" panose="020B0604020202020204" pitchFamily="34" charset="0"/>
              <a:buChar char="•"/>
              <a:defRPr sz="1600" b="0">
                <a:solidFill>
                  <a:srgbClr val="4E565B"/>
                </a:solidFill>
                <a:latin typeface="+mn-lt"/>
              </a:defRPr>
            </a:lvl5pPr>
          </a:lstStyle>
          <a:p>
            <a:pPr lvl="2"/>
            <a:r>
              <a:rPr lang="en-US"/>
              <a:t>Third level</a:t>
            </a:r>
          </a:p>
          <a:p>
            <a:pPr lvl="3"/>
            <a:r>
              <a:rPr lang="en-US"/>
              <a:t>Fourth level</a:t>
            </a:r>
          </a:p>
          <a:p>
            <a:pPr lvl="4"/>
            <a:r>
              <a:rPr lang="en-US"/>
              <a:t>Fifth level</a:t>
            </a:r>
          </a:p>
          <a:p>
            <a:pPr lvl="4"/>
            <a:endParaRPr lang="en-US"/>
          </a:p>
        </p:txBody>
      </p:sp>
      <p:sp>
        <p:nvSpPr>
          <p:cNvPr id="3" name="Title 1">
            <a:extLst>
              <a:ext uri="{FF2B5EF4-FFF2-40B4-BE49-F238E27FC236}">
                <a16:creationId xmlns:a16="http://schemas.microsoft.com/office/drawing/2014/main" id="{1AC33AE8-9AD8-8C03-DAB6-69D85610B7EF}"/>
              </a:ext>
            </a:extLst>
          </p:cNvPr>
          <p:cNvSpPr>
            <a:spLocks noGrp="1"/>
          </p:cNvSpPr>
          <p:nvPr>
            <p:ph type="title"/>
          </p:nvPr>
        </p:nvSpPr>
        <p:spPr>
          <a:xfrm>
            <a:off x="331200" y="-636221"/>
            <a:ext cx="8485200" cy="491328"/>
          </a:xfrm>
        </p:spPr>
        <p:txBody>
          <a:bodyPr vert="horz" lIns="45720" tIns="45720" rIns="45720" bIns="45720" rtlCol="0" anchor="ctr">
            <a:noAutofit/>
          </a:bodyPr>
          <a:lstStyle>
            <a:lvl1pPr>
              <a:defRPr lang="en-US" dirty="0"/>
            </a:lvl1pPr>
          </a:lstStyle>
          <a:p>
            <a:pPr lvl="0"/>
            <a:endParaRPr lang="en-US"/>
          </a:p>
        </p:txBody>
      </p:sp>
      <p:sp>
        <p:nvSpPr>
          <p:cNvPr id="5" name="Text Placeholder 4">
            <a:extLst>
              <a:ext uri="{FF2B5EF4-FFF2-40B4-BE49-F238E27FC236}">
                <a16:creationId xmlns:a16="http://schemas.microsoft.com/office/drawing/2014/main" id="{9644DB74-4E01-87E7-D102-E748B416C05F}"/>
              </a:ext>
            </a:extLst>
          </p:cNvPr>
          <p:cNvSpPr>
            <a:spLocks noGrp="1"/>
          </p:cNvSpPr>
          <p:nvPr>
            <p:ph type="body" sz="quarter" idx="11"/>
          </p:nvPr>
        </p:nvSpPr>
        <p:spPr>
          <a:xfrm>
            <a:off x="304800" y="182881"/>
            <a:ext cx="8476488" cy="396240"/>
          </a:xfrm>
        </p:spPr>
        <p:txBody>
          <a:bodyPr vert="horz" wrap="square" lIns="45720" tIns="45720" rIns="45720" bIns="45720" rtlCol="0">
            <a:noAutofit/>
          </a:bodyPr>
          <a:lstStyle>
            <a:lvl1pPr>
              <a:defRPr lang="en-US" smtClean="0"/>
            </a:lvl1pPr>
            <a:lvl2pPr>
              <a:defRPr lang="en-US" smtClean="0"/>
            </a:lvl2pPr>
            <a:lvl3pPr>
              <a:defRPr lang="en-US" smtClean="0"/>
            </a:lvl3pPr>
            <a:lvl4pPr>
              <a:defRPr lang="en-US" smtClean="0"/>
            </a:lvl4pPr>
            <a:lvl5pPr>
              <a:defRPr lang="en-US"/>
            </a:lvl5pPr>
          </a:lstStyle>
          <a:p>
            <a:pPr lvl="0" defTabSz="914378">
              <a:spcBef>
                <a:spcPct val="20000"/>
              </a:spcBef>
              <a:buFontTx/>
            </a:pPr>
            <a:r>
              <a:rPr lang="en-US"/>
              <a:t>Click to edit Master text styles</a:t>
            </a:r>
          </a:p>
        </p:txBody>
      </p:sp>
    </p:spTree>
    <p:extLst>
      <p:ext uri="{BB962C8B-B14F-4D97-AF65-F5344CB8AC3E}">
        <p14:creationId xmlns:p14="http://schemas.microsoft.com/office/powerpoint/2010/main" val="2036524019"/>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bg2"/>
                </a:solidFill>
              </a:defRPr>
            </a:lvl1pPr>
          </a:lstStyle>
          <a:p>
            <a:r>
              <a:rPr lang="en-US" noProof="0"/>
              <a:t>Thank you</a:t>
            </a:r>
          </a:p>
        </p:txBody>
      </p:sp>
      <p:sp>
        <p:nvSpPr>
          <p:cNvPr id="19" name="Espace réservé du graphique SmartArt 18">
            <a:extLst>
              <a:ext uri="{FF2B5EF4-FFF2-40B4-BE49-F238E27FC236}">
                <a16:creationId xmlns:a16="http://schemas.microsoft.com/office/drawing/2014/main" id="{B25D5AC7-4546-4A74-B36B-BA1B41C598C1}"/>
              </a:ext>
            </a:extLst>
          </p:cNvPr>
          <p:cNvSpPr>
            <a:spLocks noGrp="1" noChangeAspect="1"/>
          </p:cNvSpPr>
          <p:nvPr>
            <p:ph type="dgm" sz="quarter" idx="13"/>
          </p:nvPr>
        </p:nvSpPr>
        <p:spPr>
          <a:xfrm>
            <a:off x="4508584"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20" name="Espace réservé du graphique SmartArt 19">
            <a:extLst>
              <a:ext uri="{FF2B5EF4-FFF2-40B4-BE49-F238E27FC236}">
                <a16:creationId xmlns:a16="http://schemas.microsoft.com/office/drawing/2014/main" id="{FE783EC5-36F3-4916-B0D5-15355CAD8B2D}"/>
              </a:ext>
            </a:extLst>
          </p:cNvPr>
          <p:cNvSpPr>
            <a:spLocks noGrp="1" noChangeAspect="1"/>
          </p:cNvSpPr>
          <p:nvPr>
            <p:ph type="dgm" sz="quarter" idx="14"/>
          </p:nvPr>
        </p:nvSpPr>
        <p:spPr>
          <a:xfrm>
            <a:off x="4508584"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US" noProof="0"/>
              <a:t>Click icon to add SmartArt graphic</a:t>
            </a:r>
          </a:p>
        </p:txBody>
      </p:sp>
      <p:sp>
        <p:nvSpPr>
          <p:cNvPr id="18" name="Forme libre : forme 9">
            <a:extLst>
              <a:ext uri="{FF2B5EF4-FFF2-40B4-BE49-F238E27FC236}">
                <a16:creationId xmlns:a16="http://schemas.microsoft.com/office/drawing/2014/main" id="{9BDDF620-0779-479D-AEB4-C14EF8564C01}"/>
              </a:ext>
            </a:extLst>
          </p:cNvPr>
          <p:cNvSpPr>
            <a:spLocks noChangeAspect="1"/>
          </p:cNvSpPr>
          <p:nvPr userDrawn="1"/>
        </p:nvSpPr>
        <p:spPr>
          <a:xfrm>
            <a:off x="4169622" y="4511009"/>
            <a:ext cx="804756" cy="205200"/>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bg1"/>
          </a:solidFill>
          <a:ln w="7833" cap="flat">
            <a:noFill/>
            <a:prstDash val="solid"/>
            <a:round/>
          </a:ln>
        </p:spPr>
        <p:txBody>
          <a:bodyPr rtlCol="0" anchor="ctr"/>
          <a:lstStyle/>
          <a:p>
            <a:endParaRPr lang="en-US" sz="1800" noProof="0"/>
          </a:p>
        </p:txBody>
      </p:sp>
      <p:grpSp>
        <p:nvGrpSpPr>
          <p:cNvPr id="21" name="Graphique 7">
            <a:extLst>
              <a:ext uri="{FF2B5EF4-FFF2-40B4-BE49-F238E27FC236}">
                <a16:creationId xmlns:a16="http://schemas.microsoft.com/office/drawing/2014/main" id="{CCF15C7E-6A99-4286-A9D8-5CFB7F6C2F2D}"/>
              </a:ext>
            </a:extLst>
          </p:cNvPr>
          <p:cNvGrpSpPr>
            <a:grpSpLocks noChangeAspect="1"/>
          </p:cNvGrpSpPr>
          <p:nvPr userDrawn="1"/>
        </p:nvGrpSpPr>
        <p:grpSpPr>
          <a:xfrm>
            <a:off x="4170048" y="4510418"/>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sz="1800"/>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sz="1800">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sz="1800"/>
            </a:p>
          </p:txBody>
        </p:sp>
      </p:grpSp>
      <p:sp>
        <p:nvSpPr>
          <p:cNvPr id="4" name="Textfeld 3">
            <a:extLst>
              <a:ext uri="{FF2B5EF4-FFF2-40B4-BE49-F238E27FC236}">
                <a16:creationId xmlns:a16="http://schemas.microsoft.com/office/drawing/2014/main" id="{CD9790BE-4149-2F36-2500-9CCADF085481}"/>
              </a:ext>
            </a:extLst>
          </p:cNvPr>
          <p:cNvSpPr txBox="1"/>
          <p:nvPr userDrawn="1"/>
        </p:nvSpPr>
        <p:spPr>
          <a:xfrm rot="16200000">
            <a:off x="8348590" y="4348090"/>
            <a:ext cx="1406154" cy="184666"/>
          </a:xfrm>
          <a:prstGeom prst="rect">
            <a:avLst/>
          </a:prstGeom>
          <a:noFill/>
        </p:spPr>
        <p:txBody>
          <a:bodyPr wrap="none" rtlCol="0" anchor="ctr">
            <a:spAutoFit/>
          </a:bodyPr>
          <a:lstStyle/>
          <a:p>
            <a:pPr algn="l"/>
            <a:r>
              <a:rPr lang="de-DE" sz="600" b="0" i="0" dirty="0">
                <a:solidFill>
                  <a:schemeClr val="bg1"/>
                </a:solidFill>
                <a:effectLst/>
              </a:rPr>
              <a:t>MAT-DE-2600042-1.0-01/2026</a:t>
            </a:r>
          </a:p>
        </p:txBody>
      </p:sp>
    </p:spTree>
    <p:extLst>
      <p:ext uri="{BB962C8B-B14F-4D97-AF65-F5344CB8AC3E}">
        <p14:creationId xmlns:p14="http://schemas.microsoft.com/office/powerpoint/2010/main" val="1725044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os 3-Face Across New Template">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45720" tIns="45720" rIns="45720" bIns="45720" rtlCol="0" anchor="ctr">
            <a:noAutofit/>
          </a:bodyPr>
          <a:lstStyle>
            <a:lvl1pPr>
              <a:defRPr lang="en-US" dirty="0"/>
            </a:lvl1pPr>
          </a:lstStyle>
          <a:p>
            <a:pPr lvl="0"/>
            <a:r>
              <a:rPr lang="en-US"/>
              <a:t>Click to edit Master title style</a:t>
            </a:r>
          </a:p>
        </p:txBody>
      </p:sp>
      <p:sp>
        <p:nvSpPr>
          <p:cNvPr id="4" name="Picture Placeholder 3"/>
          <p:cNvSpPr>
            <a:spLocks noGrp="1"/>
          </p:cNvSpPr>
          <p:nvPr>
            <p:ph type="pic" sz="quarter" idx="10"/>
          </p:nvPr>
        </p:nvSpPr>
        <p:spPr>
          <a:xfrm>
            <a:off x="1378335"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a:lstStyle>
            <a:lvl1pPr>
              <a:defRPr sz="1200"/>
            </a:lvl1pPr>
          </a:lstStyle>
          <a:p>
            <a:pPr lvl="0"/>
            <a:r>
              <a:rPr lang="en-US"/>
              <a:t>Click icon to add picture</a:t>
            </a:r>
          </a:p>
        </p:txBody>
      </p:sp>
      <p:sp>
        <p:nvSpPr>
          <p:cNvPr id="8" name="Text Placeholder 7"/>
          <p:cNvSpPr>
            <a:spLocks noGrp="1"/>
          </p:cNvSpPr>
          <p:nvPr>
            <p:ph type="body" sz="quarter" idx="11"/>
          </p:nvPr>
        </p:nvSpPr>
        <p:spPr>
          <a:xfrm>
            <a:off x="533400" y="2228850"/>
            <a:ext cx="2514600" cy="1028700"/>
          </a:xfrm>
        </p:spPr>
        <p:txBody>
          <a:bodyPr vert="horz" wrap="square" lIns="45720" tIns="45720" rIns="45720" bIns="45720" rtlCol="0">
            <a:noAutofit/>
          </a:bodyPr>
          <a:lstStyle>
            <a:lvl1pPr>
              <a:spcBef>
                <a:spcPts val="300"/>
              </a:spcBef>
              <a:defRPr lang="en-US" sz="1050" dirty="0" smtClean="0"/>
            </a:lvl1pPr>
            <a:lvl2pPr>
              <a:spcBef>
                <a:spcPts val="300"/>
              </a:spcBef>
              <a:defRPr lang="en-US" sz="1000" dirty="0" smtClean="0"/>
            </a:lvl2pPr>
            <a:lvl3pPr>
              <a:spcBef>
                <a:spcPts val="300"/>
              </a:spcBef>
              <a:defRPr lang="en-US" sz="1000" dirty="0" smtClean="0"/>
            </a:lvl3pPr>
            <a:lvl4pPr>
              <a:spcBef>
                <a:spcPts val="300"/>
              </a:spcBef>
              <a:defRPr lang="en-US" sz="900" dirty="0" smtClean="0"/>
            </a:lvl4pPr>
            <a:lvl5pPr>
              <a:spcBef>
                <a:spcPts val="300"/>
              </a:spcBef>
              <a:defRPr lang="en-US" sz="900" dirty="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10" name="Picture Placeholder 9"/>
          <p:cNvSpPr>
            <a:spLocks noGrp="1"/>
          </p:cNvSpPr>
          <p:nvPr>
            <p:ph type="pic" sz="quarter" idx="12"/>
          </p:nvPr>
        </p:nvSpPr>
        <p:spPr>
          <a:xfrm>
            <a:off x="4156994"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vert="horz" lIns="91440" tIns="45720" rIns="91440" bIns="45720" rtlCol="0">
            <a:noAutofit/>
          </a:bodyPr>
          <a:lstStyle>
            <a:lvl1pPr>
              <a:defRPr lang="en-US" sz="1200"/>
            </a:lvl1pPr>
          </a:lstStyle>
          <a:p>
            <a:pPr lvl="0"/>
            <a:r>
              <a:rPr lang="en-US"/>
              <a:t>Click icon to add picture</a:t>
            </a:r>
          </a:p>
        </p:txBody>
      </p:sp>
      <p:sp>
        <p:nvSpPr>
          <p:cNvPr id="12" name="Picture Placeholder 11"/>
          <p:cNvSpPr>
            <a:spLocks noGrp="1"/>
          </p:cNvSpPr>
          <p:nvPr>
            <p:ph type="pic" sz="quarter" idx="13"/>
          </p:nvPr>
        </p:nvSpPr>
        <p:spPr>
          <a:xfrm>
            <a:off x="6969605" y="914400"/>
            <a:ext cx="850392" cy="1271588"/>
          </a:xfrm>
          <a:solidFill>
            <a:schemeClr val="bg1"/>
          </a:solidFill>
          <a:ln>
            <a:solidFill>
              <a:srgbClr val="4E565B"/>
            </a:solidFill>
          </a:ln>
          <a:effectLst>
            <a:outerShdw blurRad="50800" dist="38100" dir="2700000" algn="tl" rotWithShape="0">
              <a:prstClr val="black">
                <a:alpha val="40000"/>
              </a:prstClr>
            </a:outerShdw>
          </a:effectLst>
        </p:spPr>
        <p:txBody>
          <a:bodyPr vert="horz" lIns="91440" tIns="45720" rIns="91440" bIns="45720" rtlCol="0">
            <a:noAutofit/>
          </a:bodyPr>
          <a:lstStyle>
            <a:lvl1pPr>
              <a:defRPr lang="en-US" sz="1200"/>
            </a:lvl1pPr>
          </a:lstStyle>
          <a:p>
            <a:pPr lvl="0"/>
            <a:r>
              <a:rPr lang="en-US"/>
              <a:t>Click icon to add picture</a:t>
            </a:r>
          </a:p>
        </p:txBody>
      </p:sp>
      <p:sp>
        <p:nvSpPr>
          <p:cNvPr id="14" name="Text Placeholder 13"/>
          <p:cNvSpPr>
            <a:spLocks noGrp="1"/>
          </p:cNvSpPr>
          <p:nvPr>
            <p:ph type="body" sz="quarter" idx="14"/>
          </p:nvPr>
        </p:nvSpPr>
        <p:spPr>
          <a:xfrm>
            <a:off x="3352800" y="2228850"/>
            <a:ext cx="2514600" cy="1028700"/>
          </a:xfrm>
        </p:spPr>
        <p:txBody>
          <a:bodyPr vert="horz" wrap="square" lIns="45720" tIns="45720" rIns="45720" bIns="45720" rtlCol="0">
            <a:noAutofit/>
          </a:bodyPr>
          <a:lstStyle>
            <a:lvl1pPr>
              <a:spcBef>
                <a:spcPts val="300"/>
              </a:spcBef>
              <a:defRPr lang="en-US" sz="1050" smtClean="0"/>
            </a:lvl1pPr>
            <a:lvl2pPr>
              <a:spcBef>
                <a:spcPts val="300"/>
              </a:spcBef>
              <a:defRPr lang="en-US" sz="1000" smtClean="0"/>
            </a:lvl2pPr>
            <a:lvl3pPr>
              <a:spcBef>
                <a:spcPts val="300"/>
              </a:spcBef>
              <a:defRPr lang="en-US" sz="1000" smtClean="0"/>
            </a:lvl3pPr>
            <a:lvl4pPr>
              <a:spcBef>
                <a:spcPts val="300"/>
              </a:spcBef>
              <a:defRPr lang="en-US" sz="900" smtClean="0"/>
            </a:lvl4pPr>
            <a:lvl5pPr>
              <a:spcBef>
                <a:spcPts val="300"/>
              </a:spcBef>
              <a:defRPr lang="en-US" sz="90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16" name="Text Placeholder 15"/>
          <p:cNvSpPr>
            <a:spLocks noGrp="1"/>
          </p:cNvSpPr>
          <p:nvPr>
            <p:ph type="body" sz="quarter" idx="15"/>
          </p:nvPr>
        </p:nvSpPr>
        <p:spPr>
          <a:xfrm>
            <a:off x="6172200" y="2228850"/>
            <a:ext cx="2514600" cy="1028700"/>
          </a:xfrm>
        </p:spPr>
        <p:txBody>
          <a:bodyPr vert="horz" wrap="square" lIns="45720" tIns="45720" rIns="45720" bIns="45720" rtlCol="0">
            <a:noAutofit/>
          </a:bodyPr>
          <a:lstStyle>
            <a:lvl1pPr>
              <a:spcBef>
                <a:spcPts val="300"/>
              </a:spcBef>
              <a:defRPr lang="en-US" sz="1050" dirty="0" smtClean="0"/>
            </a:lvl1pPr>
            <a:lvl2pPr>
              <a:spcBef>
                <a:spcPts val="300"/>
              </a:spcBef>
              <a:defRPr lang="en-US" sz="1000" dirty="0" smtClean="0"/>
            </a:lvl2pPr>
            <a:lvl3pPr>
              <a:spcBef>
                <a:spcPts val="300"/>
              </a:spcBef>
              <a:defRPr lang="en-US" sz="1000" dirty="0" smtClean="0"/>
            </a:lvl3pPr>
            <a:lvl4pPr>
              <a:spcBef>
                <a:spcPts val="300"/>
              </a:spcBef>
              <a:defRPr lang="en-US" sz="900" dirty="0" smtClean="0"/>
            </a:lvl4pPr>
            <a:lvl5pPr>
              <a:spcBef>
                <a:spcPts val="300"/>
              </a:spcBef>
              <a:defRPr lang="en-US" sz="900" dirty="0"/>
            </a:lvl5pPr>
          </a:lstStyle>
          <a:p>
            <a:pPr lvl="0" defTabSz="914378">
              <a:spcBef>
                <a:spcPct val="20000"/>
              </a:spcBef>
              <a:buFontTx/>
            </a:pPr>
            <a:r>
              <a:rPr lang="en-US"/>
              <a:t>Click to edit Master text styles</a:t>
            </a:r>
          </a:p>
          <a:p>
            <a:pPr marL="119060" lvl="1" indent="-6350" defTabSz="914378">
              <a:buNone/>
            </a:pPr>
            <a:r>
              <a:rPr lang="en-US"/>
              <a:t>Second level</a:t>
            </a:r>
          </a:p>
          <a:p>
            <a:pPr marL="403215" lvl="2" indent="-165096" defTabSz="914378">
              <a:buClrTx/>
              <a:buFont typeface="Arial" panose="020B0604020202020204" pitchFamily="34" charset="0"/>
              <a:buChar char="•"/>
            </a:pPr>
            <a:r>
              <a:rPr lang="en-US"/>
              <a:t>Third level</a:t>
            </a:r>
          </a:p>
          <a:p>
            <a:pPr marL="688958" lvl="3" indent="-173034" defTabSz="914378">
              <a:buFont typeface="Arial" pitchFamily="34" charset="0"/>
              <a:buChar char="–"/>
            </a:pPr>
            <a:r>
              <a:rPr lang="en-US"/>
              <a:t>Fourth level</a:t>
            </a:r>
          </a:p>
          <a:p>
            <a:pPr marL="1085823" lvl="4" indent="-227007" defTabSz="914378">
              <a:buChar char="•"/>
              <a:tabLst/>
            </a:pPr>
            <a:r>
              <a:rPr lang="en-US"/>
              <a:t>Fifth level</a:t>
            </a:r>
          </a:p>
        </p:txBody>
      </p:sp>
      <p:sp>
        <p:nvSpPr>
          <p:cNvPr id="5" name="Text Placeholder 4"/>
          <p:cNvSpPr>
            <a:spLocks noGrp="1"/>
          </p:cNvSpPr>
          <p:nvPr>
            <p:ph type="body" sz="quarter" idx="16"/>
          </p:nvPr>
        </p:nvSpPr>
        <p:spPr>
          <a:xfrm>
            <a:off x="301752" y="178309"/>
            <a:ext cx="8247888" cy="360331"/>
          </a:xfrm>
        </p:spPr>
        <p:txBody>
          <a:bodyPr/>
          <a:lstStyle/>
          <a:p>
            <a:pPr lvl="0"/>
            <a:r>
              <a:rPr lang="en-US"/>
              <a:t>Click to edit Master text styles</a:t>
            </a:r>
          </a:p>
        </p:txBody>
      </p:sp>
      <p:sp>
        <p:nvSpPr>
          <p:cNvPr id="3" name="Slide Number Placeholder 5">
            <a:extLst>
              <a:ext uri="{FF2B5EF4-FFF2-40B4-BE49-F238E27FC236}">
                <a16:creationId xmlns:a16="http://schemas.microsoft.com/office/drawing/2014/main" id="{B6219E5A-8FF1-965C-D37F-C8C57C22392B}"/>
              </a:ext>
            </a:extLst>
          </p:cNvPr>
          <p:cNvSpPr>
            <a:spLocks noGrp="1"/>
          </p:cNvSpPr>
          <p:nvPr>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Tree>
    <p:extLst>
      <p:ext uri="{BB962C8B-B14F-4D97-AF65-F5344CB8AC3E}">
        <p14:creationId xmlns:p14="http://schemas.microsoft.com/office/powerpoint/2010/main" val="1348587082"/>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Bios 4-Face New Templa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Picture Placeholder 3"/>
          <p:cNvSpPr>
            <a:spLocks noGrp="1"/>
          </p:cNvSpPr>
          <p:nvPr>
            <p:ph type="pic" sz="quarter" idx="10"/>
          </p:nvPr>
        </p:nvSpPr>
        <p:spPr>
          <a:xfrm>
            <a:off x="457200" y="8953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8" name="Text Placeholder 7"/>
          <p:cNvSpPr>
            <a:spLocks noGrp="1"/>
          </p:cNvSpPr>
          <p:nvPr>
            <p:ph type="body" sz="quarter" idx="11"/>
          </p:nvPr>
        </p:nvSpPr>
        <p:spPr>
          <a:xfrm>
            <a:off x="438912" y="178309"/>
            <a:ext cx="8247888" cy="360331"/>
          </a:xfrm>
        </p:spPr>
        <p:txBody>
          <a:bodyPr vert="horz" wrap="square" lIns="45720" tIns="45720" rIns="45720" bIns="45720" rtlCol="0">
            <a:noAutofit/>
          </a:bodyPr>
          <a:lstStyle>
            <a:lvl1pPr>
              <a:defRPr lang="en-US" dirty="0"/>
            </a:lvl1pPr>
          </a:lstStyle>
          <a:p>
            <a:pPr lvl="0"/>
            <a:r>
              <a:rPr lang="en-US"/>
              <a:t>Click to edit Master text styles</a:t>
            </a:r>
          </a:p>
        </p:txBody>
      </p:sp>
      <p:sp>
        <p:nvSpPr>
          <p:cNvPr id="10" name="Picture Placeholder 9"/>
          <p:cNvSpPr>
            <a:spLocks noGrp="1"/>
          </p:cNvSpPr>
          <p:nvPr>
            <p:ph type="pic" sz="quarter" idx="12"/>
          </p:nvPr>
        </p:nvSpPr>
        <p:spPr>
          <a:xfrm>
            <a:off x="457200" y="30670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12" name="Picture Placeholder 11"/>
          <p:cNvSpPr>
            <a:spLocks noGrp="1"/>
          </p:cNvSpPr>
          <p:nvPr>
            <p:ph type="pic" sz="quarter" idx="13"/>
          </p:nvPr>
        </p:nvSpPr>
        <p:spPr>
          <a:xfrm>
            <a:off x="4974566" y="8953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a:lvl1pPr>
          </a:lstStyle>
          <a:p>
            <a:pPr lvl="0"/>
            <a:r>
              <a:rPr lang="en-US"/>
              <a:t>Click icon to add picture</a:t>
            </a:r>
          </a:p>
        </p:txBody>
      </p:sp>
      <p:sp>
        <p:nvSpPr>
          <p:cNvPr id="14" name="Text Placeholder 13"/>
          <p:cNvSpPr>
            <a:spLocks noGrp="1"/>
          </p:cNvSpPr>
          <p:nvPr>
            <p:ph type="body" sz="quarter" idx="14"/>
          </p:nvPr>
        </p:nvSpPr>
        <p:spPr>
          <a:xfrm>
            <a:off x="1169493" y="3067050"/>
            <a:ext cx="3276600"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16" name="Text Placeholder 15"/>
          <p:cNvSpPr>
            <a:spLocks noGrp="1"/>
          </p:cNvSpPr>
          <p:nvPr>
            <p:ph type="body" sz="quarter" idx="15"/>
          </p:nvPr>
        </p:nvSpPr>
        <p:spPr>
          <a:xfrm>
            <a:off x="5686859" y="895350"/>
            <a:ext cx="3182107"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5" name="Picture Placeholder 4"/>
          <p:cNvSpPr>
            <a:spLocks noGrp="1"/>
          </p:cNvSpPr>
          <p:nvPr>
            <p:ph type="pic" sz="quarter" idx="16"/>
          </p:nvPr>
        </p:nvSpPr>
        <p:spPr>
          <a:xfrm>
            <a:off x="4974566" y="3067050"/>
            <a:ext cx="768096" cy="1145286"/>
          </a:xfrm>
          <a:solidFill>
            <a:schemeClr val="bg1"/>
          </a:solidFill>
          <a:ln>
            <a:solidFill>
              <a:srgbClr val="4E565B"/>
            </a:solidFill>
          </a:ln>
          <a:effectLst>
            <a:outerShdw blurRad="50800" dist="38100" dir="2700000" algn="tl" rotWithShape="0">
              <a:prstClr val="black">
                <a:alpha val="40000"/>
              </a:prstClr>
            </a:outerShdw>
          </a:effectLst>
        </p:spPr>
        <p:txBody>
          <a:bodyPr vert="horz" wrap="square" lIns="45720" tIns="45720" rIns="45720" bIns="45720" rtlCol="0">
            <a:noAutofit/>
          </a:bodyPr>
          <a:lstStyle>
            <a:lvl1pPr>
              <a:defRPr lang="en-US" sz="1200" dirty="0"/>
            </a:lvl1pPr>
          </a:lstStyle>
          <a:p>
            <a:pPr lvl="0"/>
            <a:r>
              <a:rPr lang="en-US"/>
              <a:t>Click icon to add picture</a:t>
            </a:r>
          </a:p>
        </p:txBody>
      </p:sp>
      <p:sp>
        <p:nvSpPr>
          <p:cNvPr id="7" name="Text Placeholder 6"/>
          <p:cNvSpPr>
            <a:spLocks noGrp="1"/>
          </p:cNvSpPr>
          <p:nvPr>
            <p:ph type="body" sz="quarter" idx="17"/>
          </p:nvPr>
        </p:nvSpPr>
        <p:spPr>
          <a:xfrm>
            <a:off x="5686859" y="3067050"/>
            <a:ext cx="3178835" cy="1145286"/>
          </a:xfrm>
        </p:spPr>
        <p:txBody>
          <a:bodyPr vert="horz" wrap="square" lIns="45720" tIns="45720" rIns="45720" bIns="45720" rtlCol="0">
            <a:noAutofit/>
          </a:bodyPr>
          <a:lstStyle>
            <a:lvl1pPr>
              <a:defRPr lang="en-US" sz="1050" smtClean="0"/>
            </a:lvl1pPr>
            <a:lvl2pPr>
              <a:defRPr lang="en-US" sz="1000" smtClean="0"/>
            </a:lvl2pPr>
            <a:lvl3pPr>
              <a:defRPr lang="en-US" sz="1000" smtClean="0"/>
            </a:lvl3pPr>
            <a:lvl4pPr>
              <a:defRPr lang="en-US" sz="900" smtClean="0"/>
            </a:lvl4pPr>
            <a:lvl5pPr>
              <a:defRPr lang="en-US" sz="90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9" name="Text Placeholder 8"/>
          <p:cNvSpPr>
            <a:spLocks noGrp="1"/>
          </p:cNvSpPr>
          <p:nvPr>
            <p:ph type="body" sz="quarter" idx="18"/>
          </p:nvPr>
        </p:nvSpPr>
        <p:spPr>
          <a:xfrm>
            <a:off x="1166445" y="895350"/>
            <a:ext cx="3264408" cy="1145286"/>
          </a:xfrm>
        </p:spPr>
        <p:txBody>
          <a:bodyPr vert="horz" wrap="square" lIns="45720" tIns="45720" rIns="45720" bIns="45720" rtlCol="0">
            <a:noAutofit/>
          </a:bodyPr>
          <a:lstStyle>
            <a:lvl1pPr>
              <a:defRPr lang="en-US" sz="1050" dirty="0" smtClean="0"/>
            </a:lvl1pPr>
            <a:lvl2pPr>
              <a:defRPr lang="en-US" sz="1000" dirty="0" smtClean="0"/>
            </a:lvl2pPr>
            <a:lvl3pPr>
              <a:defRPr lang="en-US" sz="1000" dirty="0" smtClean="0"/>
            </a:lvl3pPr>
            <a:lvl4pPr>
              <a:defRPr lang="en-US" sz="900" dirty="0" smtClean="0"/>
            </a:lvl4pPr>
            <a:lvl5pPr>
              <a:defRPr lang="en-US" sz="900" dirty="0"/>
            </a:lvl5pPr>
          </a:lstStyle>
          <a:p>
            <a:pPr lvl="0" defTabSz="914378">
              <a:spcBef>
                <a:spcPct val="20000"/>
              </a:spcBef>
              <a:buFontTx/>
            </a:pPr>
            <a:r>
              <a:rPr lang="en-US"/>
              <a:t>Click to edit Master text styles</a:t>
            </a:r>
          </a:p>
          <a:p>
            <a:pPr marL="119060" lvl="1" indent="-6350" defTabSz="914378">
              <a:spcBef>
                <a:spcPts val="300"/>
              </a:spcBef>
              <a:buNone/>
            </a:pPr>
            <a:r>
              <a:rPr lang="en-US"/>
              <a:t>Second level</a:t>
            </a:r>
          </a:p>
          <a:p>
            <a:pPr marL="403215" lvl="2" indent="-165096" defTabSz="914378">
              <a:spcBef>
                <a:spcPts val="300"/>
              </a:spcBef>
              <a:buClrTx/>
              <a:buFont typeface="Arial" panose="020B0604020202020204" pitchFamily="34" charset="0"/>
              <a:buChar char="•"/>
            </a:pPr>
            <a:r>
              <a:rPr lang="en-US"/>
              <a:t>Third level</a:t>
            </a:r>
          </a:p>
          <a:p>
            <a:pPr marL="688958" lvl="3" indent="-173034" defTabSz="914378">
              <a:spcBef>
                <a:spcPts val="300"/>
              </a:spcBef>
              <a:buFont typeface="Arial" pitchFamily="34" charset="0"/>
              <a:buChar char="–"/>
            </a:pPr>
            <a:r>
              <a:rPr lang="en-US"/>
              <a:t>Fourth level</a:t>
            </a:r>
          </a:p>
          <a:p>
            <a:pPr marL="1085823" lvl="4" indent="-227007" defTabSz="914378">
              <a:spcBef>
                <a:spcPts val="300"/>
              </a:spcBef>
              <a:buChar char="•"/>
              <a:tabLst/>
            </a:pPr>
            <a:r>
              <a:rPr lang="en-US"/>
              <a:t>Fifth level</a:t>
            </a:r>
          </a:p>
        </p:txBody>
      </p:sp>
      <p:sp>
        <p:nvSpPr>
          <p:cNvPr id="3" name="Slide Number Placeholder 5">
            <a:extLst>
              <a:ext uri="{FF2B5EF4-FFF2-40B4-BE49-F238E27FC236}">
                <a16:creationId xmlns:a16="http://schemas.microsoft.com/office/drawing/2014/main" id="{41A79AF4-24E0-7309-3655-68CF0A3F8FDF}"/>
              </a:ext>
            </a:extLst>
          </p:cNvPr>
          <p:cNvSpPr>
            <a:spLocks noGrp="1"/>
          </p:cNvSpPr>
          <p:nvPr>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Tree>
    <p:extLst>
      <p:ext uri="{BB962C8B-B14F-4D97-AF65-F5344CB8AC3E}">
        <p14:creationId xmlns:p14="http://schemas.microsoft.com/office/powerpoint/2010/main" val="1625017805"/>
      </p:ext>
    </p:extLst>
  </p:cSld>
  <p:clrMapOvr>
    <a:masterClrMapping/>
  </p:clrMapOvr>
  <mc:AlternateContent xmlns:mc="http://schemas.openxmlformats.org/markup-compatibility/2006" xmlns:p14="http://schemas.microsoft.com/office/powerpoint/2010/main">
    <mc:Choice Requires="p14">
      <p:transition p14:dur="250">
        <p:wipe dir="r"/>
      </p:transition>
    </mc:Choice>
    <mc:Fallback xmlns="">
      <p:transition>
        <p:wipe dir="r"/>
      </p:transition>
    </mc:Fallback>
  </mc:AlternateContent>
  <p:extLst>
    <p:ext uri="{DCECCB84-F9BA-43D5-87BE-67443E8EF086}">
      <p15:sldGuideLst xmlns:p15="http://schemas.microsoft.com/office/powerpoint/2012/main">
        <p15:guide id="1" orient="horz" pos="56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HA Takeaway Onl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536234"/>
            <a:ext cx="8478000" cy="307777"/>
          </a:xfrm>
        </p:spPr>
        <p:txBody>
          <a:bodyPr wrap="square">
            <a:spAutoFit/>
          </a:bodyPr>
          <a:lstStyle>
            <a:lvl1pPr>
              <a:lnSpc>
                <a:spcPct val="100000"/>
              </a:lnSpc>
              <a:spcAft>
                <a:spcPts val="0"/>
              </a:spcAft>
              <a:defRPr sz="14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19050"/>
            <a:ext cx="8485200" cy="491328"/>
          </a:xfrm>
        </p:spPr>
        <p:txBody>
          <a:bodyPr anchor="b" anchorCtr="0">
            <a:noAutofit/>
          </a:bodyPr>
          <a:lstStyle>
            <a:lvl1pPr>
              <a:defRPr sz="2000"/>
            </a:lvl1pPr>
          </a:lstStyle>
          <a:p>
            <a:r>
              <a:rPr lang="en-US"/>
              <a:t>Click to edit Master title style</a:t>
            </a:r>
          </a:p>
        </p:txBody>
      </p:sp>
    </p:spTree>
    <p:extLst>
      <p:ext uri="{BB962C8B-B14F-4D97-AF65-F5344CB8AC3E}">
        <p14:creationId xmlns:p14="http://schemas.microsoft.com/office/powerpoint/2010/main" val="3317373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HA Takeaway">
    <p:bg>
      <p:bgPr>
        <a:solidFill>
          <a:srgbClr val="F5F3F8"/>
        </a:solidFill>
        <a:effectLst/>
      </p:bgPr>
    </p:bg>
    <p:spTree>
      <p:nvGrpSpPr>
        <p:cNvPr id="1" name=""/>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020C0A00-28D4-4C67-B162-D686D6845C0E}"/>
              </a:ext>
            </a:extLst>
          </p:cNvPr>
          <p:cNvSpPr>
            <a:spLocks noGrp="1"/>
          </p:cNvSpPr>
          <p:nvPr>
            <p:ph type="ftr" sz="quarter" idx="15"/>
          </p:nvPr>
        </p:nvSpPr>
        <p:spPr/>
        <p:txBody>
          <a:bodyPr/>
          <a:lstStyle/>
          <a:p>
            <a:r>
              <a:rPr lang="en-US" noProof="0"/>
              <a:t>internal use</a:t>
            </a:r>
          </a:p>
        </p:txBody>
      </p:sp>
      <p:sp>
        <p:nvSpPr>
          <p:cNvPr id="11" name="Espace réservé du numéro de diapositive 10">
            <a:extLst>
              <a:ext uri="{FF2B5EF4-FFF2-40B4-BE49-F238E27FC236}">
                <a16:creationId xmlns:a16="http://schemas.microsoft.com/office/drawing/2014/main" id="{323D7EBE-BC7D-4AC5-AD6B-FCD5D270E1C6}"/>
              </a:ext>
            </a:extLst>
          </p:cNvPr>
          <p:cNvSpPr>
            <a:spLocks noGrp="1"/>
          </p:cNvSpPr>
          <p:nvPr>
            <p:ph type="sldNum" sz="quarter" idx="16"/>
          </p:nvPr>
        </p:nvSpPr>
        <p:spPr/>
        <p:txBody>
          <a:bodyPr/>
          <a:lstStyle/>
          <a:p>
            <a:fld id="{6B54B0F7-55DD-40D6-B7F4-70B586885C0B}" type="slidenum">
              <a:rPr lang="en-US" noProof="0" smtClean="0"/>
              <a:pPr/>
              <a:t>‹Nr.›</a:t>
            </a:fld>
            <a:endParaRPr lang="en-US" noProof="0"/>
          </a:p>
        </p:txBody>
      </p:sp>
      <p:sp>
        <p:nvSpPr>
          <p:cNvPr id="3" name="Text Placeholder 2">
            <a:extLst>
              <a:ext uri="{FF2B5EF4-FFF2-40B4-BE49-F238E27FC236}">
                <a16:creationId xmlns:a16="http://schemas.microsoft.com/office/drawing/2014/main" id="{D0E56171-4788-4B4A-B8DB-98CB348C66F3}"/>
              </a:ext>
            </a:extLst>
          </p:cNvPr>
          <p:cNvSpPr>
            <a:spLocks noGrp="1"/>
          </p:cNvSpPr>
          <p:nvPr>
            <p:ph type="body" sz="quarter" idx="21"/>
          </p:nvPr>
        </p:nvSpPr>
        <p:spPr>
          <a:xfrm>
            <a:off x="331525" y="1455726"/>
            <a:ext cx="8478000" cy="3223541"/>
          </a:xfrm>
        </p:spPr>
        <p:txBody>
          <a:bodyPr/>
          <a:lstStyle>
            <a:lvl1pPr>
              <a:lnSpc>
                <a:spcPct val="100000"/>
              </a:lnSpc>
              <a:spcBef>
                <a:spcPts val="600"/>
              </a:spcBef>
              <a:defRPr sz="1400"/>
            </a:lvl1pPr>
            <a:lvl2pPr marL="226794" indent="-226794">
              <a:lnSpc>
                <a:spcPct val="100000"/>
              </a:lnSpc>
              <a:spcBef>
                <a:spcPts val="600"/>
              </a:spcBef>
              <a:buClrTx/>
              <a:buFont typeface="Arial" panose="020B0604020202020204" pitchFamily="34" charset="0"/>
              <a:buChar char="•"/>
              <a:defRPr sz="1400"/>
            </a:lvl2pPr>
            <a:lvl3pPr marL="457189" indent="-226794">
              <a:lnSpc>
                <a:spcPct val="100000"/>
              </a:lnSpc>
              <a:spcBef>
                <a:spcPts val="600"/>
              </a:spcBef>
              <a:buClrTx/>
              <a:buFont typeface="Arial" panose="020B0604020202020204" pitchFamily="34" charset="0"/>
              <a:buChar char="‒"/>
              <a:defRPr sz="1400"/>
            </a:lvl3pPr>
            <a:lvl4pPr marL="683983" indent="-226794">
              <a:lnSpc>
                <a:spcPct val="100000"/>
              </a:lnSpc>
              <a:spcBef>
                <a:spcPts val="600"/>
              </a:spcBef>
              <a:buClrTx/>
              <a:buFont typeface="Arial" panose="020B0604020202020204" pitchFamily="34" charset="0"/>
              <a:buChar char="•"/>
              <a:defRPr sz="1400"/>
            </a:lvl4pPr>
            <a:lvl5pPr>
              <a:lnSpc>
                <a:spcPct val="100000"/>
              </a:lnSpc>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Espace réservé du texte 4">
            <a:extLst>
              <a:ext uri="{FF2B5EF4-FFF2-40B4-BE49-F238E27FC236}">
                <a16:creationId xmlns:a16="http://schemas.microsoft.com/office/drawing/2014/main" id="{E214CB94-27AF-41B7-A363-829DCFEBE7A6}"/>
              </a:ext>
            </a:extLst>
          </p:cNvPr>
          <p:cNvSpPr>
            <a:spLocks noGrp="1"/>
          </p:cNvSpPr>
          <p:nvPr>
            <p:ph type="body" sz="quarter" idx="22"/>
          </p:nvPr>
        </p:nvSpPr>
        <p:spPr>
          <a:xfrm>
            <a:off x="333730" y="536234"/>
            <a:ext cx="8478000" cy="307777"/>
          </a:xfrm>
        </p:spPr>
        <p:txBody>
          <a:bodyPr wrap="square">
            <a:spAutoFit/>
          </a:bodyPr>
          <a:lstStyle>
            <a:lvl1pPr>
              <a:lnSpc>
                <a:spcPct val="100000"/>
              </a:lnSpc>
              <a:spcAft>
                <a:spcPts val="0"/>
              </a:spcAft>
              <a:defRPr sz="14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US" noProof="0"/>
              <a:t>Click to edit Master text styles</a:t>
            </a:r>
          </a:p>
        </p:txBody>
      </p:sp>
      <p:sp>
        <p:nvSpPr>
          <p:cNvPr id="2" name="Title 1">
            <a:extLst>
              <a:ext uri="{FF2B5EF4-FFF2-40B4-BE49-F238E27FC236}">
                <a16:creationId xmlns:a16="http://schemas.microsoft.com/office/drawing/2014/main" id="{397577A6-F24A-4B6D-B7E1-FB31180BD644}"/>
              </a:ext>
            </a:extLst>
          </p:cNvPr>
          <p:cNvSpPr>
            <a:spLocks noGrp="1"/>
          </p:cNvSpPr>
          <p:nvPr>
            <p:ph type="title"/>
          </p:nvPr>
        </p:nvSpPr>
        <p:spPr>
          <a:xfrm>
            <a:off x="331200" y="-19050"/>
            <a:ext cx="8485200" cy="491328"/>
          </a:xfrm>
        </p:spPr>
        <p:txBody>
          <a:bodyPr anchor="b" anchorCtr="0">
            <a:noAutofit/>
          </a:bodyPr>
          <a:lstStyle>
            <a:lvl1pPr>
              <a:defRPr sz="2000"/>
            </a:lvl1pPr>
          </a:lstStyle>
          <a:p>
            <a:r>
              <a:rPr lang="en-US"/>
              <a:t>Click to edit Master title style</a:t>
            </a:r>
          </a:p>
        </p:txBody>
      </p:sp>
    </p:spTree>
    <p:extLst>
      <p:ext uri="{BB962C8B-B14F-4D97-AF65-F5344CB8AC3E}">
        <p14:creationId xmlns:p14="http://schemas.microsoft.com/office/powerpoint/2010/main" val="3482995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AE97568-9BC7-C3C3-F388-A7CF15088AA8}"/>
              </a:ext>
            </a:extLst>
          </p:cNvPr>
          <p:cNvGraphicFramePr>
            <a:graphicFrameLocks noChangeAspect="1"/>
          </p:cNvGraphicFramePr>
          <p:nvPr userDrawn="1">
            <p:custDataLst>
              <p:tags r:id="rId19"/>
            </p:custDataLst>
            <p:extLst>
              <p:ext uri="{D42A27DB-BD31-4B8C-83A1-F6EECF244321}">
                <p14:modId xmlns:p14="http://schemas.microsoft.com/office/powerpoint/2010/main" val="645785152"/>
              </p:ext>
            </p:ext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Diapositive think-cell" r:id="rId20" imgW="360" imgH="360" progId="TCLayout.ActiveDocument.1">
                  <p:embed/>
                </p:oleObj>
              </mc:Choice>
              <mc:Fallback>
                <p:oleObj name="Diapositive think-cell" r:id="rId20" imgW="360" imgH="360" progId="TCLayout.ActiveDocument.1">
                  <p:embed/>
                  <p:pic>
                    <p:nvPicPr>
                      <p:cNvPr id="4" name="Object 3" hidden="1">
                        <a:extLst>
                          <a:ext uri="{FF2B5EF4-FFF2-40B4-BE49-F238E27FC236}">
                            <a16:creationId xmlns:a16="http://schemas.microsoft.com/office/drawing/2014/main" id="{DAE97568-9BC7-C3C3-F388-A7CF15088AA8}"/>
                          </a:ext>
                        </a:extLst>
                      </p:cNvPr>
                      <p:cNvPicPr/>
                      <p:nvPr/>
                    </p:nvPicPr>
                    <p:blipFill>
                      <a:blip r:embed="rId21"/>
                      <a:stretch>
                        <a:fillRect/>
                      </a:stretch>
                    </p:blipFill>
                    <p:spPr>
                      <a:xfrm>
                        <a:off x="1191" y="1191"/>
                        <a:ext cx="1191" cy="1191"/>
                      </a:xfrm>
                      <a:prstGeom prst="rect">
                        <a:avLst/>
                      </a:prstGeom>
                    </p:spPr>
                  </p:pic>
                </p:oleObj>
              </mc:Fallback>
            </mc:AlternateContent>
          </a:graphicData>
        </a:graphic>
      </p:graphicFrame>
      <p:sp>
        <p:nvSpPr>
          <p:cNvPr id="2" name="Title Placeholder 1"/>
          <p:cNvSpPr>
            <a:spLocks noGrp="1"/>
          </p:cNvSpPr>
          <p:nvPr>
            <p:ph type="title"/>
          </p:nvPr>
        </p:nvSpPr>
        <p:spPr>
          <a:xfrm>
            <a:off x="331200" y="-648300"/>
            <a:ext cx="8485200" cy="561185"/>
          </a:xfrm>
          <a:prstGeom prst="rect">
            <a:avLst/>
          </a:prstGeom>
        </p:spPr>
        <p:txBody>
          <a:bodyPr vert="horz" lIns="45720" tIns="45720" rIns="45720" bIns="45720" rtlCol="0" anchor="ctr">
            <a:noAutofit/>
          </a:bodyPr>
          <a:lstStyle/>
          <a:p>
            <a:endParaRPr lang="en-US" noProof="0"/>
          </a:p>
        </p:txBody>
      </p:sp>
      <p:sp>
        <p:nvSpPr>
          <p:cNvPr id="3" name="Text Placeholder 2"/>
          <p:cNvSpPr>
            <a:spLocks noGrp="1"/>
          </p:cNvSpPr>
          <p:nvPr>
            <p:ph type="body" idx="1"/>
          </p:nvPr>
        </p:nvSpPr>
        <p:spPr>
          <a:xfrm>
            <a:off x="331200" y="185460"/>
            <a:ext cx="8478000" cy="4135080"/>
          </a:xfrm>
          <a:prstGeom prst="rect">
            <a:avLst/>
          </a:prstGeom>
        </p:spPr>
        <p:txBody>
          <a:bodyPr vert="horz" wrap="square" lIns="45720" tIns="45720" rIns="45720" bIns="45720" rtlCol="0">
            <a:noAutofit/>
          </a:bodyPr>
          <a:lstStyle/>
          <a:p>
            <a:pPr lvl="0" defTabSz="914378">
              <a:spcBef>
                <a:spcPct val="20000"/>
              </a:spcBef>
              <a:buFontTx/>
            </a:pPr>
            <a:r>
              <a:rPr lang="en-US" noProof="0"/>
              <a:t>First Level</a:t>
            </a:r>
          </a:p>
          <a:p>
            <a:pPr marL="119060" lvl="1" indent="-6350" defTabSz="914378">
              <a:spcBef>
                <a:spcPts val="600"/>
              </a:spcBef>
              <a:buNone/>
            </a:pPr>
            <a:r>
              <a:rPr lang="en-US" noProof="0"/>
              <a:t>Second Level</a:t>
            </a:r>
          </a:p>
          <a:p>
            <a:pPr marL="403215" lvl="2" indent="-165096" defTabSz="914378">
              <a:spcBef>
                <a:spcPts val="600"/>
              </a:spcBef>
              <a:buClrTx/>
              <a:buFont typeface="Arial" panose="020B0604020202020204" pitchFamily="34" charset="0"/>
              <a:buChar char="•"/>
            </a:pPr>
            <a:r>
              <a:rPr lang="en-US" noProof="0"/>
              <a:t>Third Level</a:t>
            </a:r>
          </a:p>
          <a:p>
            <a:pPr marL="688958" lvl="3" indent="-173034" defTabSz="914378">
              <a:spcBef>
                <a:spcPts val="600"/>
              </a:spcBef>
              <a:buFont typeface="Arial" pitchFamily="34" charset="0"/>
              <a:buChar char="–"/>
            </a:pPr>
            <a:r>
              <a:rPr lang="en-US" noProof="0"/>
              <a:t>Fourth Level</a:t>
            </a:r>
          </a:p>
          <a:p>
            <a:pPr marL="1085823" lvl="4" indent="-227007" defTabSz="914378">
              <a:spcBef>
                <a:spcPts val="600"/>
              </a:spcBef>
              <a:buChar char="•"/>
              <a:tabLst/>
            </a:pPr>
            <a:r>
              <a:rPr lang="en-US" noProof="0"/>
              <a:t>Fifth Level</a:t>
            </a:r>
          </a:p>
        </p:txBody>
      </p:sp>
      <p:sp>
        <p:nvSpPr>
          <p:cNvPr id="5" name="Footer Placeholder 4"/>
          <p:cNvSpPr>
            <a:spLocks noGrp="1"/>
          </p:cNvSpPr>
          <p:nvPr>
            <p:ph type="ftr" sz="quarter" idx="3"/>
          </p:nvPr>
        </p:nvSpPr>
        <p:spPr>
          <a:xfrm>
            <a:off x="2149832" y="4859492"/>
            <a:ext cx="4844338" cy="127750"/>
          </a:xfrm>
          <a:prstGeom prst="rect">
            <a:avLst/>
          </a:prstGeom>
        </p:spPr>
        <p:txBody>
          <a:bodyPr vert="horz" lIns="0" tIns="0" rIns="0" bIns="0" rtlCol="0" anchor="ctr"/>
          <a:lstStyle>
            <a:lvl1pPr algn="ctr">
              <a:defRPr sz="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noProof="0"/>
              <a:t>internal use</a:t>
            </a:r>
          </a:p>
        </p:txBody>
      </p:sp>
      <p:sp>
        <p:nvSpPr>
          <p:cNvPr id="29" name="Espace réservé de la date 28">
            <a:extLst>
              <a:ext uri="{FF2B5EF4-FFF2-40B4-BE49-F238E27FC236}">
                <a16:creationId xmlns:a16="http://schemas.microsoft.com/office/drawing/2014/main" id="{B6D8E440-8C31-4584-85CD-3DE2B7815CCC}"/>
              </a:ext>
            </a:extLst>
          </p:cNvPr>
          <p:cNvSpPr>
            <a:spLocks noGrp="1"/>
          </p:cNvSpPr>
          <p:nvPr userDrawn="1">
            <p:ph type="dt" sz="half" idx="2"/>
          </p:nvPr>
        </p:nvSpPr>
        <p:spPr>
          <a:xfrm>
            <a:off x="3543300" y="4580080"/>
            <a:ext cx="2057400" cy="274637"/>
          </a:xfrm>
          <a:prstGeom prst="rect">
            <a:avLst/>
          </a:prstGeom>
        </p:spPr>
        <p:txBody>
          <a:bodyPr vert="horz" lIns="91440" tIns="45720" rIns="91440" bIns="45720" rtlCol="0" anchor="ctr"/>
          <a:lstStyle>
            <a:lvl1pPr algn="ctr">
              <a:defRPr sz="1100" b="0" i="0" spc="2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noProof="0"/>
              <a:t>XX . XX . XXXX</a:t>
            </a:r>
          </a:p>
        </p:txBody>
      </p:sp>
      <p:sp>
        <p:nvSpPr>
          <p:cNvPr id="6" name="Slide Number Placeholder 5"/>
          <p:cNvSpPr>
            <a:spLocks noGrp="1"/>
          </p:cNvSpPr>
          <p:nvPr userDrawn="1">
            <p:ph type="sldNum" sz="quarter" idx="4"/>
          </p:nvPr>
        </p:nvSpPr>
        <p:spPr>
          <a:xfrm>
            <a:off x="8336226" y="4820495"/>
            <a:ext cx="476250" cy="205743"/>
          </a:xfrm>
          <a:prstGeom prst="rect">
            <a:avLst/>
          </a:prstGeom>
        </p:spPr>
        <p:txBody>
          <a:bodyPr vert="horz" lIns="0" tIns="0" rIns="0" bIns="0" rtlCol="0" anchor="ctr"/>
          <a:lstStyle>
            <a:lvl1pPr algn="r">
              <a:defRPr sz="9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noProof="0" smtClean="0"/>
              <a:pPr/>
              <a:t>‹Nr.›</a:t>
            </a:fld>
            <a:endParaRPr lang="en-US" noProof="0"/>
          </a:p>
        </p:txBody>
      </p:sp>
      <p:sp>
        <p:nvSpPr>
          <p:cNvPr id="7" name="Textfeld 6">
            <a:extLst>
              <a:ext uri="{FF2B5EF4-FFF2-40B4-BE49-F238E27FC236}">
                <a16:creationId xmlns:a16="http://schemas.microsoft.com/office/drawing/2014/main" id="{5CFCBCFE-010D-06E7-1909-7A2253D839A8}"/>
              </a:ext>
            </a:extLst>
          </p:cNvPr>
          <p:cNvSpPr txBox="1"/>
          <p:nvPr userDrawn="1"/>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2095636351"/>
      </p:ext>
    </p:extLst>
  </p:cSld>
  <p:clrMap bg1="lt1" tx1="dk1" bg2="lt2" tx2="dk2" accent1="accent1" accent2="accent2" accent3="accent3" accent4="accent4" accent5="accent5" accent6="accent6" hlink="hlink" folHlink="folHlink"/>
  <p:sldLayoutIdLst>
    <p:sldLayoutId id="2147484548" r:id="rId1"/>
    <p:sldLayoutId id="2147484549" r:id="rId2"/>
    <p:sldLayoutId id="2147484550" r:id="rId3"/>
    <p:sldLayoutId id="2147484551" r:id="rId4"/>
    <p:sldLayoutId id="2147484552" r:id="rId5"/>
    <p:sldLayoutId id="2147484553" r:id="rId6"/>
    <p:sldLayoutId id="2147484554" r:id="rId7"/>
    <p:sldLayoutId id="2147484555" r:id="rId8"/>
    <p:sldLayoutId id="2147484556" r:id="rId9"/>
    <p:sldLayoutId id="2147484557" r:id="rId10"/>
    <p:sldLayoutId id="2147484559" r:id="rId11"/>
    <p:sldLayoutId id="2147484757" r:id="rId12"/>
    <p:sldLayoutId id="2147484834" r:id="rId13"/>
    <p:sldLayoutId id="2147484934" r:id="rId14"/>
    <p:sldLayoutId id="2147484935" r:id="rId15"/>
    <p:sldLayoutId id="2147484936" r:id="rId16"/>
    <p:sldLayoutId id="2147485459"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685783" rtl="0" eaLnBrk="1" latinLnBrk="0" hangingPunct="1">
        <a:lnSpc>
          <a:spcPct val="90000"/>
        </a:lnSpc>
        <a:spcBef>
          <a:spcPct val="0"/>
        </a:spcBef>
        <a:buNone/>
        <a:defRPr lang="fr-FR" sz="18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92">
          <p15:clr>
            <a:srgbClr val="F26B43"/>
          </p15:clr>
        </p15:guide>
        <p15:guide id="2" pos="5544">
          <p15:clr>
            <a:srgbClr val="F26B43"/>
          </p15:clr>
        </p15:guide>
        <p15:guide id="3" pos="216">
          <p15:clr>
            <a:srgbClr val="F26B43"/>
          </p15:clr>
        </p15:guide>
        <p15:guide id="4" pos="120">
          <p15:clr>
            <a:srgbClr val="F26B43"/>
          </p15:clr>
        </p15:guide>
        <p15:guide id="5" pos="56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0.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19.png"/><Relationship Id="rId7" Type="http://schemas.openxmlformats.org/officeDocument/2006/relationships/image" Target="../media/image41.png"/><Relationship Id="rId2" Type="http://schemas.openxmlformats.org/officeDocument/2006/relationships/image" Target="../media/image37.png"/><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svg"/><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3" Type="http://schemas.openxmlformats.org/officeDocument/2006/relationships/image" Target="../media/image48.svg"/><Relationship Id="rId2" Type="http://schemas.openxmlformats.org/officeDocument/2006/relationships/image" Target="../media/image47.png"/><Relationship Id="rId1" Type="http://schemas.openxmlformats.org/officeDocument/2006/relationships/slideLayout" Target="../slideLayouts/slideLayout3.xml"/><Relationship Id="rId6" Type="http://schemas.openxmlformats.org/officeDocument/2006/relationships/image" Target="../media/image51.png"/><Relationship Id="rId5" Type="http://schemas.openxmlformats.org/officeDocument/2006/relationships/image" Target="../media/image50.svg"/><Relationship Id="rId4" Type="http://schemas.openxmlformats.org/officeDocument/2006/relationships/image" Target="../media/image49.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7.xml.rels><?xml version="1.0" encoding="UTF-8" standalone="yes"?>
<Relationships xmlns="http://schemas.openxmlformats.org/package/2006/relationships"><Relationship Id="rId8" Type="http://schemas.openxmlformats.org/officeDocument/2006/relationships/image" Target="../media/image57.svg"/><Relationship Id="rId3" Type="http://schemas.openxmlformats.org/officeDocument/2006/relationships/image" Target="../media/image52.png"/><Relationship Id="rId7" Type="http://schemas.openxmlformats.org/officeDocument/2006/relationships/image" Target="../media/image56.png"/><Relationship Id="rId12" Type="http://schemas.openxmlformats.org/officeDocument/2006/relationships/image" Target="../media/image61.svg"/><Relationship Id="rId2" Type="http://schemas.openxmlformats.org/officeDocument/2006/relationships/image" Target="../media/image2.png"/><Relationship Id="rId1" Type="http://schemas.openxmlformats.org/officeDocument/2006/relationships/slideLayout" Target="../slideLayouts/slideLayout10.xml"/><Relationship Id="rId6" Type="http://schemas.openxmlformats.org/officeDocument/2006/relationships/image" Target="../media/image55.svg"/><Relationship Id="rId11" Type="http://schemas.openxmlformats.org/officeDocument/2006/relationships/image" Target="../media/image60.png"/><Relationship Id="rId5" Type="http://schemas.openxmlformats.org/officeDocument/2006/relationships/image" Target="../media/image54.png"/><Relationship Id="rId10" Type="http://schemas.openxmlformats.org/officeDocument/2006/relationships/image" Target="../media/image59.svg"/><Relationship Id="rId4" Type="http://schemas.openxmlformats.org/officeDocument/2006/relationships/image" Target="../media/image53.svg"/><Relationship Id="rId9" Type="http://schemas.openxmlformats.org/officeDocument/2006/relationships/image" Target="../media/image58.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6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63.pn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svg"/><Relationship Id="rId3" Type="http://schemas.openxmlformats.org/officeDocument/2006/relationships/image" Target="../media/image8.svg"/><Relationship Id="rId7" Type="http://schemas.openxmlformats.org/officeDocument/2006/relationships/image" Target="../media/image12.sv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1.png"/><Relationship Id="rId11" Type="http://schemas.openxmlformats.org/officeDocument/2006/relationships/image" Target="../media/image16.svg"/><Relationship Id="rId5" Type="http://schemas.openxmlformats.org/officeDocument/2006/relationships/image" Target="../media/image10.sv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svg"/><Relationship Id="rId14" Type="http://schemas.openxmlformats.org/officeDocument/2006/relationships/image" Target="../media/image19.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64.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chart" Target="../charts/chart2.xml"/><Relationship Id="rId4" Type="http://schemas.openxmlformats.org/officeDocument/2006/relationships/chart" Target="../charts/char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hyperlink" Target="https://doi.org/10.2337/dc25-1423"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hyperlink" Target="https://doi.org/10.2337/dc25-1423"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3.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sv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svg"/><Relationship Id="rId10" Type="http://schemas.openxmlformats.org/officeDocument/2006/relationships/image" Target="../media/image12.svg"/><Relationship Id="rId4" Type="http://schemas.openxmlformats.org/officeDocument/2006/relationships/image" Target="../media/image23.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hyperlink" Target="https://www.diabetes.org/diabetes/genetics-diabetes" TargetMode="External"/><Relationship Id="rId1" Type="http://schemas.openxmlformats.org/officeDocument/2006/relationships/slideLayout" Target="../slideLayouts/slideLayout3.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35.sv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6867E-CB2E-F5A1-CE5B-7380FB3C7AE0}"/>
            </a:ext>
          </a:extLst>
        </p:cNvPr>
        <p:cNvGrpSpPr/>
        <p:nvPr/>
      </p:nvGrpSpPr>
      <p:grpSpPr>
        <a:xfrm>
          <a:off x="0" y="0"/>
          <a:ext cx="0" cy="0"/>
          <a:chOff x="0" y="0"/>
          <a:chExt cx="0" cy="0"/>
        </a:xfrm>
      </p:grpSpPr>
      <p:sp>
        <p:nvSpPr>
          <p:cNvPr id="3" name="SmartArt-Platzhalter 2">
            <a:extLst>
              <a:ext uri="{FF2B5EF4-FFF2-40B4-BE49-F238E27FC236}">
                <a16:creationId xmlns:a16="http://schemas.microsoft.com/office/drawing/2014/main" id="{E5390BED-8BC9-11E6-A0D2-3ECF104625F3}"/>
              </a:ext>
            </a:extLst>
          </p:cNvPr>
          <p:cNvSpPr>
            <a:spLocks noGrp="1"/>
          </p:cNvSpPr>
          <p:nvPr>
            <p:ph type="dgm" sz="quarter" idx="13"/>
          </p:nvPr>
        </p:nvSpPr>
        <p:spPr/>
        <p:txBody>
          <a:bodyPr/>
          <a:lstStyle/>
          <a:p>
            <a:endParaRPr lang="de-DE"/>
          </a:p>
        </p:txBody>
      </p:sp>
      <p:sp>
        <p:nvSpPr>
          <p:cNvPr id="6" name="SmartArt-Platzhalter 5">
            <a:extLst>
              <a:ext uri="{FF2B5EF4-FFF2-40B4-BE49-F238E27FC236}">
                <a16:creationId xmlns:a16="http://schemas.microsoft.com/office/drawing/2014/main" id="{7EE9AF2F-B05B-DA6D-CAB5-CC15DB549521}"/>
              </a:ext>
            </a:extLst>
          </p:cNvPr>
          <p:cNvSpPr>
            <a:spLocks noGrp="1"/>
          </p:cNvSpPr>
          <p:nvPr>
            <p:ph type="dgm" sz="quarter" idx="14"/>
          </p:nvPr>
        </p:nvSpPr>
        <p:spPr/>
        <p:txBody>
          <a:bodyPr/>
          <a:lstStyle/>
          <a:p>
            <a:endParaRPr lang="de-DE"/>
          </a:p>
        </p:txBody>
      </p:sp>
      <p:sp>
        <p:nvSpPr>
          <p:cNvPr id="5" name="Text Placeholder 4">
            <a:extLst>
              <a:ext uri="{FF2B5EF4-FFF2-40B4-BE49-F238E27FC236}">
                <a16:creationId xmlns:a16="http://schemas.microsoft.com/office/drawing/2014/main" id="{8697FB62-8585-894B-47A6-B7AECEA8B4C8}"/>
              </a:ext>
            </a:extLst>
          </p:cNvPr>
          <p:cNvSpPr>
            <a:spLocks noGrp="1"/>
          </p:cNvSpPr>
          <p:nvPr>
            <p:ph type="body" sz="quarter" idx="21"/>
          </p:nvPr>
        </p:nvSpPr>
        <p:spPr/>
        <p:txBody>
          <a:bodyPr/>
          <a:lstStyle/>
          <a:p>
            <a:r>
              <a:rPr lang="de-DE" sz="2400">
                <a:latin typeface="Verdana"/>
                <a:ea typeface="Verdana"/>
              </a:rPr>
              <a:t>Ätiologie des Typ-1-Diabetes</a:t>
            </a:r>
          </a:p>
        </p:txBody>
      </p:sp>
      <p:pic>
        <p:nvPicPr>
          <p:cNvPr id="2" name="Grafik 1" descr="Start Silhouette">
            <a:hlinkClick r:id="rId2" action="ppaction://hlinksldjump"/>
            <a:extLst>
              <a:ext uri="{FF2B5EF4-FFF2-40B4-BE49-F238E27FC236}">
                <a16:creationId xmlns:a16="http://schemas.microsoft.com/office/drawing/2014/main" id="{C45E9DEF-7DF6-F850-2370-C45870C4E78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268534210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481F58B9-AA43-CD0E-9237-EB2241804320}"/>
              </a:ext>
            </a:extLst>
          </p:cNvPr>
          <p:cNvSpPr>
            <a:spLocks noGrp="1"/>
          </p:cNvSpPr>
          <p:nvPr>
            <p:ph type="body" sz="quarter" idx="17"/>
          </p:nvPr>
        </p:nvSpPr>
        <p:spPr>
          <a:xfrm>
            <a:off x="358270" y="116506"/>
            <a:ext cx="8561962" cy="463296"/>
          </a:xfrm>
        </p:spPr>
        <p:txBody>
          <a:bodyPr/>
          <a:lstStyle/>
          <a:p>
            <a:pPr>
              <a:lnSpc>
                <a:spcPct val="100000"/>
              </a:lnSpc>
            </a:pPr>
            <a:r>
              <a:rPr lang="de-DE" sz="2000" b="1" dirty="0">
                <a:solidFill>
                  <a:srgbClr val="7030A0"/>
                </a:solidFill>
                <a:latin typeface="+mj-lt"/>
              </a:rPr>
              <a:t>Der HLA-Komplex spielt eine entscheidende Rolle in der Pathogenese von T1D und stellt eine wesentliche Komponente des genetischen Risikos dar</a:t>
            </a:r>
            <a:r>
              <a:rPr lang="de-DE" sz="2000" b="1" baseline="30000" dirty="0">
                <a:solidFill>
                  <a:srgbClr val="7030A0"/>
                </a:solidFill>
                <a:latin typeface="+mj-lt"/>
              </a:rPr>
              <a:t>1-4</a:t>
            </a:r>
          </a:p>
        </p:txBody>
      </p:sp>
      <p:sp>
        <p:nvSpPr>
          <p:cNvPr id="14" name="Textfeld 13">
            <a:extLst>
              <a:ext uri="{FF2B5EF4-FFF2-40B4-BE49-F238E27FC236}">
                <a16:creationId xmlns:a16="http://schemas.microsoft.com/office/drawing/2014/main" id="{ED81BD12-72DB-B3D1-457B-C5B5D4F43EC3}"/>
              </a:ext>
            </a:extLst>
          </p:cNvPr>
          <p:cNvSpPr txBox="1"/>
          <p:nvPr/>
        </p:nvSpPr>
        <p:spPr>
          <a:xfrm>
            <a:off x="358270" y="4760981"/>
            <a:ext cx="8423018"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APZ: Antigen-präsentierende Zelle; HLA</a:t>
            </a:r>
            <a:r>
              <a:rPr lang="de-DE" sz="600" dirty="0">
                <a:solidFill>
                  <a:srgbClr val="404040"/>
                </a:solidFill>
                <a:latin typeface="Verdana"/>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 humanes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Leukozytenantigen</a:t>
            </a:r>
            <a:r>
              <a:rPr kumimoji="0" lang="de-DE" sz="600" b="0" i="0" u="none" strike="noStrike" kern="1200" cap="none" spc="0" normalizeH="0" baseline="0" noProof="0" dirty="0">
                <a:ln>
                  <a:noFill/>
                </a:ln>
                <a:solidFill>
                  <a:srgbClr val="404040"/>
                </a:solidFill>
                <a:effectLst/>
                <a:uLnTx/>
                <a:uFillTx/>
                <a:latin typeface="Verdana"/>
                <a:ea typeface="+mn-ea"/>
                <a:cs typeface="Arial"/>
              </a:rPr>
              <a:t>; T1D: Typ-1-Diabetes.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 </a:t>
            </a:r>
            <a:r>
              <a:rPr kumimoji="0" lang="de-DE" sz="600" b="0" i="0" u="none" strike="noStrike" kern="1200" cap="none" spc="0" normalizeH="0" baseline="0" noProof="0" dirty="0">
                <a:ln>
                  <a:noFill/>
                </a:ln>
                <a:solidFill>
                  <a:srgbClr val="404040"/>
                </a:solidFill>
                <a:effectLst/>
                <a:uLnTx/>
                <a:uFillTx/>
                <a:latin typeface="Verdana"/>
                <a:ea typeface="+mn-ea"/>
                <a:cs typeface="Arial"/>
              </a:rPr>
              <a:t>Primavera M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Front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mn-ea"/>
                <a:cs typeface="Arial"/>
              </a:rPr>
              <a:t> (Lausanne) </a:t>
            </a:r>
            <a:r>
              <a:rPr kumimoji="0" lang="de-DE" sz="600" b="0" i="0" u="none" strike="noStrike" kern="1200" cap="none" spc="0" normalizeH="0" baseline="0" noProof="0" dirty="0">
                <a:ln>
                  <a:noFill/>
                </a:ln>
                <a:solidFill>
                  <a:srgbClr val="404040"/>
                </a:solidFill>
                <a:effectLst/>
                <a:uLnTx/>
                <a:uFillTx/>
                <a:latin typeface="Verdana"/>
                <a:ea typeface="+mn-ea"/>
                <a:cs typeface="Arial"/>
              </a:rPr>
              <a:t>2020; 11: 248. </a:t>
            </a:r>
            <a:r>
              <a:rPr kumimoji="0" lang="de-DE" sz="600" b="1" i="0" u="none" strike="noStrike" kern="1200" cap="none" spc="0" normalizeH="0" baseline="0" noProof="0" dirty="0">
                <a:ln>
                  <a:noFill/>
                </a:ln>
                <a:solidFill>
                  <a:srgbClr val="404040"/>
                </a:solidFill>
                <a:effectLst/>
                <a:uLnTx/>
                <a:uFillTx/>
                <a:latin typeface="Verdana"/>
                <a:ea typeface="+mn-ea"/>
                <a:cs typeface="Arial"/>
              </a:rPr>
              <a:t>2.</a:t>
            </a:r>
            <a:r>
              <a:rPr kumimoji="0" lang="de-DE" sz="600" b="0" i="0" u="none" strike="noStrike" kern="1200" cap="none" spc="0" normalizeH="0" baseline="0" noProof="0" dirty="0">
                <a:ln>
                  <a:noFill/>
                </a:ln>
                <a:solidFill>
                  <a:srgbClr val="404040"/>
                </a:solidFill>
                <a:effectLst/>
                <a:uLnTx/>
                <a:uFillTx/>
                <a:latin typeface="Verdana"/>
                <a:ea typeface="+mn-ea"/>
                <a:cs typeface="Arial"/>
              </a:rPr>
              <a:t> Barker JM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J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Clin</a:t>
            </a:r>
            <a:r>
              <a:rPr kumimoji="0" lang="de-DE" sz="600" b="0" i="1" u="none" strike="noStrike" kern="1200" cap="none" spc="0" normalizeH="0" baseline="0" noProof="0" dirty="0">
                <a:ln>
                  <a:noFill/>
                </a:ln>
                <a:solidFill>
                  <a:srgbClr val="404040"/>
                </a:solidFill>
                <a:effectLst/>
                <a:uLnTx/>
                <a:uFillTx/>
                <a:latin typeface="Verdana"/>
                <a:ea typeface="+mn-ea"/>
                <a:cs typeface="Arial"/>
              </a:rPr>
              <a: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mn-ea"/>
                <a:cs typeface="Arial"/>
              </a:rPr>
              <a: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Metab</a:t>
            </a:r>
            <a:r>
              <a:rPr kumimoji="0" lang="de-DE" sz="600" b="0" i="1"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a:ln>
                  <a:noFill/>
                </a:ln>
                <a:solidFill>
                  <a:srgbClr val="404040"/>
                </a:solidFill>
                <a:effectLst/>
                <a:uLnTx/>
                <a:uFillTx/>
                <a:latin typeface="Verdana"/>
                <a:ea typeface="+mn-ea"/>
                <a:cs typeface="Arial"/>
              </a:rPr>
              <a:t>2004; 89: 3896–902. </a:t>
            </a:r>
            <a:r>
              <a:rPr kumimoji="0" lang="de-DE" sz="600" b="1" i="0" u="none" strike="noStrike" kern="1200" cap="none" spc="0" normalizeH="0" baseline="0" noProof="0" dirty="0">
                <a:ln>
                  <a:noFill/>
                </a:ln>
                <a:solidFill>
                  <a:srgbClr val="404040"/>
                </a:solidFill>
                <a:effectLst/>
                <a:uLnTx/>
                <a:uFillTx/>
                <a:latin typeface="Verdana"/>
                <a:ea typeface="+mn-ea"/>
                <a:cs typeface="Arial"/>
              </a:rPr>
              <a:t>3.</a:t>
            </a:r>
            <a:r>
              <a:rPr kumimoji="0" lang="de-DE" sz="600" b="0" i="0" u="none" strike="noStrike" kern="1200" cap="none" spc="0" normalizeH="0" baseline="0" noProof="0" dirty="0">
                <a:ln>
                  <a:noFill/>
                </a:ln>
                <a:solidFill>
                  <a:srgbClr val="404040"/>
                </a:solidFill>
                <a:effectLst/>
                <a:uLnTx/>
                <a:uFillTx/>
                <a:latin typeface="Verdana"/>
                <a:ea typeface="+mn-ea"/>
                <a:cs typeface="Arial"/>
              </a:rPr>
              <a:t> Steck AK &amp;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Rewers</a:t>
            </a:r>
            <a:r>
              <a:rPr kumimoji="0" lang="de-DE" sz="600" b="0" i="0" u="none" strike="noStrike" kern="1200" cap="none" spc="0" normalizeH="0" baseline="0" noProof="0" dirty="0">
                <a:ln>
                  <a:noFill/>
                </a:ln>
                <a:solidFill>
                  <a:srgbClr val="404040"/>
                </a:solidFill>
                <a:effectLst/>
                <a:uLnTx/>
                <a:uFillTx/>
                <a:latin typeface="Verdana"/>
                <a:ea typeface="+mn-ea"/>
                <a:cs typeface="Arial"/>
              </a:rPr>
              <a:t> MJ.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Clin</a:t>
            </a:r>
            <a:r>
              <a:rPr kumimoji="0" lang="de-DE" sz="600" b="0" i="1" u="none" strike="noStrike" kern="1200" cap="none" spc="0" normalizeH="0" baseline="0" noProof="0" dirty="0">
                <a:ln>
                  <a:noFill/>
                </a:ln>
                <a:solidFill>
                  <a:srgbClr val="404040"/>
                </a:solidFill>
                <a:effectLst/>
                <a:uLnTx/>
                <a:uFillTx/>
                <a:latin typeface="Verdana"/>
                <a:ea typeface="+mn-ea"/>
                <a:cs typeface="Arial"/>
              </a:rPr>
              <a: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Chem</a:t>
            </a:r>
            <a:r>
              <a:rPr kumimoji="0" lang="de-DE" sz="600" b="0" i="0" u="none" strike="noStrike" kern="1200" cap="none" spc="0" normalizeH="0" baseline="0" noProof="0" dirty="0">
                <a:ln>
                  <a:noFill/>
                </a:ln>
                <a:solidFill>
                  <a:srgbClr val="404040"/>
                </a:solidFill>
                <a:effectLst/>
                <a:uLnTx/>
                <a:uFillTx/>
                <a:latin typeface="Verdana"/>
                <a:ea typeface="+mn-ea"/>
                <a:cs typeface="Arial"/>
              </a:rPr>
              <a:t> 2011; 57: 176–85. </a:t>
            </a:r>
            <a:r>
              <a:rPr kumimoji="0" lang="de-DE" sz="600" b="1" i="0" u="none" strike="noStrike" kern="1200" cap="none" spc="0" normalizeH="0" baseline="0" noProof="0" dirty="0">
                <a:ln>
                  <a:noFill/>
                </a:ln>
                <a:solidFill>
                  <a:srgbClr val="404040"/>
                </a:solidFill>
                <a:effectLst/>
                <a:uLnTx/>
                <a:uFillTx/>
                <a:latin typeface="Verdana"/>
                <a:ea typeface="+mn-ea"/>
                <a:cs typeface="Arial"/>
              </a:rPr>
              <a:t>4.</a:t>
            </a:r>
            <a:r>
              <a:rPr kumimoji="0" lang="de-DE" sz="600" b="0" i="0" u="none" strike="noStrike" kern="1200" cap="none" spc="0" normalizeH="0" baseline="0" noProof="0" dirty="0">
                <a:ln>
                  <a:noFill/>
                </a:ln>
                <a:solidFill>
                  <a:srgbClr val="404040"/>
                </a:solidFill>
                <a:effectLst/>
                <a:uLnTx/>
                <a:uFillTx/>
                <a:latin typeface="Verdana"/>
                <a:ea typeface="+mn-ea"/>
                <a:cs typeface="Arial"/>
              </a:rPr>
              <a:t> Quesada-</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Masachs</a:t>
            </a:r>
            <a:r>
              <a:rPr kumimoji="0" lang="de-DE" sz="600" b="0" i="0" u="none" strike="noStrike" kern="1200" cap="none" spc="0" normalizeH="0" baseline="0" noProof="0" dirty="0">
                <a:ln>
                  <a:noFill/>
                </a:ln>
                <a:solidFill>
                  <a:srgbClr val="404040"/>
                </a:solidFill>
                <a:effectLst/>
                <a:uLnTx/>
                <a:uFillTx/>
                <a:latin typeface="Verdana"/>
                <a:ea typeface="+mn-ea"/>
                <a:cs typeface="Arial"/>
              </a:rPr>
              <a:t> E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Diabetologia</a:t>
            </a:r>
            <a:r>
              <a:rPr kumimoji="0" lang="de-DE" sz="600" b="0" i="1"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a:ln>
                  <a:noFill/>
                </a:ln>
                <a:solidFill>
                  <a:srgbClr val="404040"/>
                </a:solidFill>
                <a:effectLst/>
                <a:uLnTx/>
                <a:uFillTx/>
                <a:latin typeface="Verdana"/>
                <a:ea typeface="+mn-ea"/>
                <a:cs typeface="Arial"/>
              </a:rPr>
              <a:t>2022; 65: 387–401. </a:t>
            </a:r>
            <a:r>
              <a:rPr kumimoji="0" lang="de-DE" sz="600" b="1" i="0" u="none" strike="noStrike" kern="1200" cap="none" spc="0" normalizeH="0" baseline="0" noProof="0" dirty="0">
                <a:ln>
                  <a:noFill/>
                </a:ln>
                <a:solidFill>
                  <a:srgbClr val="404040"/>
                </a:solidFill>
                <a:effectLst/>
                <a:uLnTx/>
                <a:uFillTx/>
                <a:latin typeface="Verdana"/>
                <a:ea typeface="+mn-ea"/>
                <a:cs typeface="Arial"/>
              </a:rPr>
              <a:t>5.</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DiMeglio</a:t>
            </a:r>
            <a:r>
              <a:rPr kumimoji="0" lang="de-DE" sz="600" b="0" i="0" u="none" strike="noStrike" kern="1200" cap="none" spc="0" normalizeH="0" baseline="0" noProof="0" dirty="0">
                <a:ln>
                  <a:noFill/>
                </a:ln>
                <a:solidFill>
                  <a:srgbClr val="404040"/>
                </a:solidFill>
                <a:effectLst/>
                <a:uLnTx/>
                <a:uFillTx/>
                <a:latin typeface="Verdana"/>
                <a:ea typeface="+mn-ea"/>
                <a:cs typeface="Arial"/>
              </a:rPr>
              <a:t> LA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Lancet </a:t>
            </a:r>
            <a:r>
              <a:rPr kumimoji="0" lang="de-DE" sz="600" b="0" i="0" u="none" strike="noStrike" kern="1200" cap="none" spc="0" normalizeH="0" baseline="0" noProof="0" dirty="0">
                <a:ln>
                  <a:noFill/>
                </a:ln>
                <a:solidFill>
                  <a:srgbClr val="404040"/>
                </a:solidFill>
                <a:effectLst/>
                <a:uLnTx/>
                <a:uFillTx/>
                <a:latin typeface="Verdana"/>
                <a:ea typeface="+mn-ea"/>
                <a:cs typeface="Arial"/>
              </a:rPr>
              <a:t>2018; 391: 2449–62. </a:t>
            </a:r>
            <a:r>
              <a:rPr kumimoji="0" lang="de-DE" sz="600" b="1" i="0" u="none" strike="noStrike" kern="1200" cap="none" spc="0" normalizeH="0" baseline="0" noProof="0" dirty="0">
                <a:ln>
                  <a:noFill/>
                </a:ln>
                <a:solidFill>
                  <a:srgbClr val="404040"/>
                </a:solidFill>
                <a:effectLst/>
                <a:uLnTx/>
                <a:uFillTx/>
                <a:latin typeface="Verdana"/>
                <a:ea typeface="+mn-ea"/>
                <a:cs typeface="Arial"/>
              </a:rPr>
              <a:t>6.</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Luckett</a:t>
            </a:r>
            <a:r>
              <a:rPr kumimoji="0" lang="de-DE" sz="600" b="0" i="0" u="none" strike="noStrike" kern="1200" cap="none" spc="0" normalizeH="0" baseline="0" noProof="0" dirty="0">
                <a:ln>
                  <a:noFill/>
                </a:ln>
                <a:solidFill>
                  <a:srgbClr val="404040"/>
                </a:solidFill>
                <a:effectLst/>
                <a:uLnTx/>
                <a:uFillTx/>
                <a:latin typeface="Verdana"/>
                <a:ea typeface="+mn-ea"/>
                <a:cs typeface="Arial"/>
              </a:rPr>
              <a:t> AM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Diabetologia</a:t>
            </a:r>
            <a:r>
              <a:rPr kumimoji="0" lang="de-DE" sz="600" b="0" i="0" u="none" strike="noStrike" kern="1200" cap="none" spc="0" normalizeH="0" baseline="0" noProof="0" dirty="0">
                <a:ln>
                  <a:noFill/>
                </a:ln>
                <a:solidFill>
                  <a:srgbClr val="404040"/>
                </a:solidFill>
                <a:effectLst/>
                <a:uLnTx/>
                <a:uFillTx/>
                <a:latin typeface="Verdana"/>
                <a:ea typeface="+mn-ea"/>
                <a:cs typeface="Arial"/>
              </a:rPr>
              <a:t> 2023; 66: 1589–1600.</a:t>
            </a:r>
          </a:p>
        </p:txBody>
      </p:sp>
      <p:sp>
        <p:nvSpPr>
          <p:cNvPr id="62" name="Rectangle: Top Corners Rounded 15">
            <a:extLst>
              <a:ext uri="{FF2B5EF4-FFF2-40B4-BE49-F238E27FC236}">
                <a16:creationId xmlns:a16="http://schemas.microsoft.com/office/drawing/2014/main" id="{7F281836-F05F-D118-EF40-033CFD3A5645}"/>
              </a:ext>
            </a:extLst>
          </p:cNvPr>
          <p:cNvSpPr/>
          <p:nvPr/>
        </p:nvSpPr>
        <p:spPr>
          <a:xfrm rot="16200000">
            <a:off x="6999065" y="2384005"/>
            <a:ext cx="740299" cy="3549572"/>
          </a:xfrm>
          <a:prstGeom prst="round2SameRect">
            <a:avLst>
              <a:gd name="adj1" fmla="val 50000"/>
              <a:gd name="adj2" fmla="val 0"/>
            </a:avLst>
          </a:prstGeom>
          <a:solidFill>
            <a:srgbClr val="D0EAEA"/>
          </a:solidFill>
          <a:ln w="25400" cap="flat" cmpd="sng" algn="ctr">
            <a:noFill/>
            <a:prstDash val="solid"/>
          </a:ln>
          <a:effectLst/>
        </p:spPr>
        <p:txBody>
          <a:bodyPr vert="vert" lIns="68580" tIns="360000" rIns="68580" bIns="252000" rtlCol="0" anchor="ctr"/>
          <a:lstStyle/>
          <a:p>
            <a:pPr marL="0" marR="0" lvl="0" indent="0" defTabSz="685783"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a:ln>
                  <a:noFill/>
                </a:ln>
                <a:solidFill>
                  <a:srgbClr val="2F3651"/>
                </a:solidFill>
                <a:effectLst/>
                <a:uLnTx/>
                <a:uFillTx/>
                <a:ea typeface="+mn-ea"/>
                <a:cs typeface="Arial"/>
              </a:rPr>
              <a:t>Es </a:t>
            </a:r>
            <a:r>
              <a:rPr kumimoji="0" lang="en-US" sz="1100" b="0" i="0" u="none" strike="noStrike" kern="0" cap="none" spc="0" normalizeH="0" baseline="0" noProof="0" err="1">
                <a:ln>
                  <a:noFill/>
                </a:ln>
                <a:solidFill>
                  <a:srgbClr val="2F3651"/>
                </a:solidFill>
                <a:effectLst/>
                <a:uLnTx/>
                <a:uFillTx/>
                <a:ea typeface="+mn-ea"/>
                <a:cs typeface="Arial"/>
              </a:rPr>
              <a:t>gibt</a:t>
            </a:r>
            <a:r>
              <a:rPr kumimoji="0" lang="en-US" sz="1100" b="0" i="0" u="none" strike="noStrike" kern="0" cap="none" spc="0" normalizeH="0" baseline="0" noProof="0">
                <a:ln>
                  <a:noFill/>
                </a:ln>
                <a:solidFill>
                  <a:srgbClr val="2F3651"/>
                </a:solidFill>
                <a:effectLst/>
                <a:uLnTx/>
                <a:uFillTx/>
                <a:ea typeface="+mn-ea"/>
                <a:cs typeface="Arial"/>
              </a:rPr>
              <a:t> </a:t>
            </a:r>
            <a:r>
              <a:rPr kumimoji="0" lang="en-US" sz="1100" b="0" i="0" u="none" strike="noStrike" kern="0" cap="none" spc="0" normalizeH="0" baseline="0" noProof="0" err="1">
                <a:ln>
                  <a:noFill/>
                </a:ln>
                <a:solidFill>
                  <a:srgbClr val="2F3651"/>
                </a:solidFill>
                <a:effectLst/>
                <a:uLnTx/>
                <a:uFillTx/>
                <a:ea typeface="+mn-ea"/>
                <a:cs typeface="Arial"/>
              </a:rPr>
              <a:t>über</a:t>
            </a:r>
            <a:r>
              <a:rPr kumimoji="0" lang="en-US" sz="1100" b="0" i="0" u="none" strike="noStrike" kern="0" cap="none" spc="0" normalizeH="0" baseline="0" noProof="0">
                <a:ln>
                  <a:noFill/>
                </a:ln>
                <a:solidFill>
                  <a:srgbClr val="2F3651"/>
                </a:solidFill>
                <a:effectLst/>
                <a:uLnTx/>
                <a:uFillTx/>
                <a:ea typeface="+mn-ea"/>
                <a:cs typeface="Arial"/>
              </a:rPr>
              <a:t> </a:t>
            </a:r>
            <a:r>
              <a:rPr kumimoji="0" lang="en-US" sz="1100" b="1" i="0" u="none" strike="noStrike" kern="0" cap="none" spc="0" normalizeH="0" baseline="0" noProof="0">
                <a:ln>
                  <a:noFill/>
                </a:ln>
                <a:solidFill>
                  <a:srgbClr val="2F3651"/>
                </a:solidFill>
                <a:effectLst/>
                <a:uLnTx/>
                <a:uFillTx/>
                <a:ea typeface="+mn-ea"/>
                <a:cs typeface="Arial"/>
              </a:rPr>
              <a:t>70</a:t>
            </a:r>
            <a:r>
              <a:rPr kumimoji="0" lang="en-US" sz="1100" b="0" i="0" u="none" strike="noStrike" kern="0" cap="none" spc="0" normalizeH="0" baseline="0" noProof="0">
                <a:ln>
                  <a:noFill/>
                </a:ln>
                <a:solidFill>
                  <a:srgbClr val="2F3651"/>
                </a:solidFill>
                <a:effectLst/>
                <a:uLnTx/>
                <a:uFillTx/>
                <a:ea typeface="+mn-ea"/>
                <a:cs typeface="Arial"/>
              </a:rPr>
              <a:t> </a:t>
            </a:r>
            <a:r>
              <a:rPr lang="de-DE" sz="1100" b="1" kern="0">
                <a:solidFill>
                  <a:srgbClr val="2F3651"/>
                </a:solidFill>
                <a:cs typeface="Arial"/>
              </a:rPr>
              <a:t>genetische Regio-</a:t>
            </a:r>
            <a:r>
              <a:rPr lang="de-DE" sz="1100" b="1" kern="0" err="1">
                <a:solidFill>
                  <a:srgbClr val="2F3651"/>
                </a:solidFill>
                <a:cs typeface="Arial"/>
              </a:rPr>
              <a:t>nen</a:t>
            </a:r>
            <a:r>
              <a:rPr lang="de-DE" sz="1100" kern="0">
                <a:solidFill>
                  <a:srgbClr val="2F3651"/>
                </a:solidFill>
                <a:cs typeface="Arial"/>
              </a:rPr>
              <a:t>, die </a:t>
            </a:r>
            <a:r>
              <a:rPr lang="de-DE" sz="1100" b="1" kern="0">
                <a:solidFill>
                  <a:srgbClr val="2F3651"/>
                </a:solidFill>
                <a:cs typeface="Arial"/>
              </a:rPr>
              <a:t>nicht zum HLA-Gen </a:t>
            </a:r>
            <a:r>
              <a:rPr lang="de-DE" sz="1100" kern="0">
                <a:solidFill>
                  <a:srgbClr val="2F3651"/>
                </a:solidFill>
                <a:cs typeface="Arial"/>
              </a:rPr>
              <a:t>gehören</a:t>
            </a:r>
            <a:r>
              <a:rPr kumimoji="0" lang="en-US" sz="1100" i="0" u="none" strike="noStrike" kern="0" cap="none" spc="0" normalizeH="0" baseline="0" noProof="0">
                <a:ln>
                  <a:noFill/>
                </a:ln>
                <a:solidFill>
                  <a:srgbClr val="2F3651"/>
                </a:solidFill>
                <a:effectLst/>
                <a:uLnTx/>
                <a:uFillTx/>
                <a:ea typeface="+mn-ea"/>
                <a:cs typeface="Arial"/>
              </a:rPr>
              <a:t> </a:t>
            </a:r>
            <a:r>
              <a:rPr kumimoji="0" lang="de-DE" sz="1100" b="0" i="0" u="none" strike="noStrike" kern="0" cap="none" spc="0" normalizeH="0" baseline="0" noProof="0">
                <a:ln>
                  <a:noFill/>
                </a:ln>
                <a:solidFill>
                  <a:srgbClr val="2F3651"/>
                </a:solidFill>
                <a:effectLst/>
                <a:uLnTx/>
                <a:uFillTx/>
                <a:ea typeface="+mn-ea"/>
                <a:cs typeface="Arial"/>
              </a:rPr>
              <a:t>und mit dem </a:t>
            </a:r>
            <a:r>
              <a:rPr kumimoji="0" lang="de-DE" sz="1100" b="1" i="0" u="none" strike="noStrike" kern="0" cap="none" spc="0" normalizeH="0" baseline="0" noProof="0">
                <a:ln>
                  <a:noFill/>
                </a:ln>
                <a:solidFill>
                  <a:srgbClr val="2F3651"/>
                </a:solidFill>
                <a:effectLst/>
                <a:uLnTx/>
                <a:uFillTx/>
                <a:ea typeface="+mn-ea"/>
                <a:cs typeface="Arial"/>
              </a:rPr>
              <a:t>Risiko von T1D </a:t>
            </a:r>
            <a:r>
              <a:rPr kumimoji="0" lang="de-DE" sz="1100" b="0" i="0" u="none" strike="noStrike" kern="0" cap="none" spc="0" normalizeH="0" baseline="0" noProof="0">
                <a:ln>
                  <a:noFill/>
                </a:ln>
                <a:solidFill>
                  <a:srgbClr val="2F3651"/>
                </a:solidFill>
                <a:effectLst/>
                <a:uLnTx/>
                <a:uFillTx/>
                <a:ea typeface="+mn-ea"/>
                <a:cs typeface="Arial"/>
              </a:rPr>
              <a:t>in Verbindung stehen</a:t>
            </a:r>
            <a:r>
              <a:rPr kumimoji="0" lang="en-US" sz="1100" b="0" i="0" u="none" strike="noStrike" kern="0" cap="none" spc="0" normalizeH="0" baseline="30000" noProof="0">
                <a:ln>
                  <a:noFill/>
                </a:ln>
                <a:solidFill>
                  <a:srgbClr val="2F3651"/>
                </a:solidFill>
                <a:effectLst/>
                <a:uLnTx/>
                <a:uFillTx/>
                <a:ea typeface="+mn-ea"/>
                <a:cs typeface="Arial"/>
              </a:rPr>
              <a:t>6</a:t>
            </a:r>
          </a:p>
        </p:txBody>
      </p:sp>
      <p:sp>
        <p:nvSpPr>
          <p:cNvPr id="63" name="Right Triangle 97">
            <a:extLst>
              <a:ext uri="{FF2B5EF4-FFF2-40B4-BE49-F238E27FC236}">
                <a16:creationId xmlns:a16="http://schemas.microsoft.com/office/drawing/2014/main" id="{426B333D-D42F-CD30-84FF-838DFBDF206B}"/>
              </a:ext>
            </a:extLst>
          </p:cNvPr>
          <p:cNvSpPr/>
          <p:nvPr/>
        </p:nvSpPr>
        <p:spPr>
          <a:xfrm rot="10800000">
            <a:off x="1935797" y="2477271"/>
            <a:ext cx="1197626" cy="394599"/>
          </a:xfrm>
          <a:prstGeom prst="rtTriangle">
            <a:avLst/>
          </a:prstGeom>
          <a:solidFill>
            <a:srgbClr val="347475"/>
          </a:solidFill>
          <a:ln w="254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64" name="Group 81">
            <a:extLst>
              <a:ext uri="{FF2B5EF4-FFF2-40B4-BE49-F238E27FC236}">
                <a16:creationId xmlns:a16="http://schemas.microsoft.com/office/drawing/2014/main" id="{5939A5AF-0E3B-E3DC-92D5-52B7BBDD77D5}"/>
              </a:ext>
            </a:extLst>
          </p:cNvPr>
          <p:cNvGrpSpPr/>
          <p:nvPr/>
        </p:nvGrpSpPr>
        <p:grpSpPr>
          <a:xfrm>
            <a:off x="408209" y="2134372"/>
            <a:ext cx="2043276" cy="2313041"/>
            <a:chOff x="644761" y="2480135"/>
            <a:chExt cx="2724368" cy="3084054"/>
          </a:xfrm>
        </p:grpSpPr>
        <p:grpSp>
          <p:nvGrpSpPr>
            <p:cNvPr id="65" name="Group 76">
              <a:extLst>
                <a:ext uri="{FF2B5EF4-FFF2-40B4-BE49-F238E27FC236}">
                  <a16:creationId xmlns:a16="http://schemas.microsoft.com/office/drawing/2014/main" id="{D80FD034-C5A9-501E-906E-EFBF14D2DBA7}"/>
                </a:ext>
              </a:extLst>
            </p:cNvPr>
            <p:cNvGrpSpPr>
              <a:grpSpLocks noChangeAspect="1"/>
            </p:cNvGrpSpPr>
            <p:nvPr/>
          </p:nvGrpSpPr>
          <p:grpSpPr>
            <a:xfrm rot="16200000">
              <a:off x="543265" y="2738326"/>
              <a:ext cx="2927359" cy="2724368"/>
              <a:chOff x="920344" y="3260554"/>
              <a:chExt cx="1923156" cy="1789799"/>
            </a:xfrm>
          </p:grpSpPr>
          <p:grpSp>
            <p:nvGrpSpPr>
              <p:cNvPr id="68" name="Group 64">
                <a:extLst>
                  <a:ext uri="{FF2B5EF4-FFF2-40B4-BE49-F238E27FC236}">
                    <a16:creationId xmlns:a16="http://schemas.microsoft.com/office/drawing/2014/main" id="{17BDDD30-8840-2832-B11D-4775CF7C9E51}"/>
                  </a:ext>
                </a:extLst>
              </p:cNvPr>
              <p:cNvGrpSpPr/>
              <p:nvPr/>
            </p:nvGrpSpPr>
            <p:grpSpPr>
              <a:xfrm rot="19954919">
                <a:off x="920344" y="3260554"/>
                <a:ext cx="1923156" cy="1789799"/>
                <a:chOff x="6408261" y="1791601"/>
                <a:chExt cx="845757" cy="787110"/>
              </a:xfrm>
            </p:grpSpPr>
            <p:sp>
              <p:nvSpPr>
                <p:cNvPr id="71" name="Freeform 327">
                  <a:extLst>
                    <a:ext uri="{FF2B5EF4-FFF2-40B4-BE49-F238E27FC236}">
                      <a16:creationId xmlns:a16="http://schemas.microsoft.com/office/drawing/2014/main" id="{58A2254F-0815-61BB-AB1D-834483EEA473}"/>
                    </a:ext>
                  </a:extLst>
                </p:cNvPr>
                <p:cNvSpPr/>
                <p:nvPr/>
              </p:nvSpPr>
              <p:spPr>
                <a:xfrm>
                  <a:off x="6408261" y="1791601"/>
                  <a:ext cx="845757" cy="787110"/>
                </a:xfrm>
                <a:custGeom>
                  <a:avLst/>
                  <a:gdLst>
                    <a:gd name="connsiteX0" fmla="*/ 176725 w 845757"/>
                    <a:gd name="connsiteY0" fmla="*/ 107490 h 787110"/>
                    <a:gd name="connsiteX1" fmla="*/ 176344 w 845757"/>
                    <a:gd name="connsiteY1" fmla="*/ 84201 h 787110"/>
                    <a:gd name="connsiteX2" fmla="*/ 241777 w 845757"/>
                    <a:gd name="connsiteY2" fmla="*/ 137488 h 787110"/>
                    <a:gd name="connsiteX3" fmla="*/ 326269 w 845757"/>
                    <a:gd name="connsiteY3" fmla="*/ 162169 h 787110"/>
                    <a:gd name="connsiteX4" fmla="*/ 371882 w 845757"/>
                    <a:gd name="connsiteY4" fmla="*/ 111034 h 787110"/>
                    <a:gd name="connsiteX5" fmla="*/ 357778 w 845757"/>
                    <a:gd name="connsiteY5" fmla="*/ 40534 h 787110"/>
                    <a:gd name="connsiteX6" fmla="*/ 374677 w 845757"/>
                    <a:gd name="connsiteY6" fmla="*/ 31 h 787110"/>
                    <a:gd name="connsiteX7" fmla="*/ 403391 w 845757"/>
                    <a:gd name="connsiteY7" fmla="*/ 81923 h 787110"/>
                    <a:gd name="connsiteX8" fmla="*/ 449004 w 845757"/>
                    <a:gd name="connsiteY8" fmla="*/ 140905 h 787110"/>
                    <a:gd name="connsiteX9" fmla="*/ 485215 w 845757"/>
                    <a:gd name="connsiteY9" fmla="*/ 95086 h 787110"/>
                    <a:gd name="connsiteX10" fmla="*/ 494490 w 845757"/>
                    <a:gd name="connsiteY10" fmla="*/ 152803 h 787110"/>
                    <a:gd name="connsiteX11" fmla="*/ 519265 w 845757"/>
                    <a:gd name="connsiteY11" fmla="*/ 125463 h 787110"/>
                    <a:gd name="connsiteX12" fmla="*/ 531208 w 845757"/>
                    <a:gd name="connsiteY12" fmla="*/ 161536 h 787110"/>
                    <a:gd name="connsiteX13" fmla="*/ 576313 w 845757"/>
                    <a:gd name="connsiteY13" fmla="*/ 98503 h 787110"/>
                    <a:gd name="connsiteX14" fmla="*/ 624467 w 845757"/>
                    <a:gd name="connsiteY14" fmla="*/ 60659 h 787110"/>
                    <a:gd name="connsiteX15" fmla="*/ 601470 w 845757"/>
                    <a:gd name="connsiteY15" fmla="*/ 124071 h 787110"/>
                    <a:gd name="connsiteX16" fmla="*/ 584190 w 845757"/>
                    <a:gd name="connsiteY16" fmla="*/ 202039 h 787110"/>
                    <a:gd name="connsiteX17" fmla="*/ 660677 w 845757"/>
                    <a:gd name="connsiteY17" fmla="*/ 211785 h 787110"/>
                    <a:gd name="connsiteX18" fmla="*/ 769056 w 845757"/>
                    <a:gd name="connsiteY18" fmla="*/ 213557 h 787110"/>
                    <a:gd name="connsiteX19" fmla="*/ 684182 w 845757"/>
                    <a:gd name="connsiteY19" fmla="*/ 241783 h 787110"/>
                    <a:gd name="connsiteX20" fmla="*/ 653690 w 845757"/>
                    <a:gd name="connsiteY20" fmla="*/ 295576 h 787110"/>
                    <a:gd name="connsiteX21" fmla="*/ 716455 w 845757"/>
                    <a:gd name="connsiteY21" fmla="*/ 358609 h 787110"/>
                    <a:gd name="connsiteX22" fmla="*/ 747837 w 845757"/>
                    <a:gd name="connsiteY22" fmla="*/ 386328 h 787110"/>
                    <a:gd name="connsiteX23" fmla="*/ 682785 w 845757"/>
                    <a:gd name="connsiteY23" fmla="*/ 366962 h 787110"/>
                    <a:gd name="connsiteX24" fmla="*/ 701843 w 845757"/>
                    <a:gd name="connsiteY24" fmla="*/ 454170 h 787110"/>
                    <a:gd name="connsiteX25" fmla="*/ 805774 w 845757"/>
                    <a:gd name="connsiteY25" fmla="*/ 488978 h 787110"/>
                    <a:gd name="connsiteX26" fmla="*/ 844272 w 845757"/>
                    <a:gd name="connsiteY26" fmla="*/ 524165 h 787110"/>
                    <a:gd name="connsiteX27" fmla="*/ 748346 w 845757"/>
                    <a:gd name="connsiteY27" fmla="*/ 518849 h 787110"/>
                    <a:gd name="connsiteX28" fmla="*/ 625864 w 845757"/>
                    <a:gd name="connsiteY28" fmla="*/ 525937 h 787110"/>
                    <a:gd name="connsiteX29" fmla="*/ 593592 w 845757"/>
                    <a:gd name="connsiteY29" fmla="*/ 584919 h 787110"/>
                    <a:gd name="connsiteX30" fmla="*/ 615700 w 845757"/>
                    <a:gd name="connsiteY30" fmla="*/ 663394 h 787110"/>
                    <a:gd name="connsiteX31" fmla="*/ 653308 w 845757"/>
                    <a:gd name="connsiteY31" fmla="*/ 731236 h 787110"/>
                    <a:gd name="connsiteX32" fmla="*/ 577202 w 845757"/>
                    <a:gd name="connsiteY32" fmla="*/ 663394 h 787110"/>
                    <a:gd name="connsiteX33" fmla="*/ 507703 w 845757"/>
                    <a:gd name="connsiteY33" fmla="*/ 648458 h 787110"/>
                    <a:gd name="connsiteX34" fmla="*/ 518757 w 845757"/>
                    <a:gd name="connsiteY34" fmla="*/ 768322 h 787110"/>
                    <a:gd name="connsiteX35" fmla="*/ 495379 w 845757"/>
                    <a:gd name="connsiteY35" fmla="*/ 702251 h 787110"/>
                    <a:gd name="connsiteX36" fmla="*/ 453832 w 845757"/>
                    <a:gd name="connsiteY36" fmla="*/ 646306 h 787110"/>
                    <a:gd name="connsiteX37" fmla="*/ 444938 w 845757"/>
                    <a:gd name="connsiteY37" fmla="*/ 691746 h 787110"/>
                    <a:gd name="connsiteX38" fmla="*/ 426769 w 845757"/>
                    <a:gd name="connsiteY38" fmla="*/ 721237 h 787110"/>
                    <a:gd name="connsiteX39" fmla="*/ 396276 w 845757"/>
                    <a:gd name="connsiteY39" fmla="*/ 649471 h 787110"/>
                    <a:gd name="connsiteX40" fmla="*/ 328556 w 845757"/>
                    <a:gd name="connsiteY40" fmla="*/ 716047 h 787110"/>
                    <a:gd name="connsiteX41" fmla="*/ 279004 w 845757"/>
                    <a:gd name="connsiteY41" fmla="*/ 786548 h 787110"/>
                    <a:gd name="connsiteX42" fmla="*/ 298952 w 845757"/>
                    <a:gd name="connsiteY42" fmla="*/ 683012 h 787110"/>
                    <a:gd name="connsiteX43" fmla="*/ 293235 w 845757"/>
                    <a:gd name="connsiteY43" fmla="*/ 627953 h 787110"/>
                    <a:gd name="connsiteX44" fmla="*/ 260073 w 845757"/>
                    <a:gd name="connsiteY44" fmla="*/ 662381 h 787110"/>
                    <a:gd name="connsiteX45" fmla="*/ 267569 w 845757"/>
                    <a:gd name="connsiteY45" fmla="*/ 596690 h 787110"/>
                    <a:gd name="connsiteX46" fmla="*/ 202517 w 845757"/>
                    <a:gd name="connsiteY46" fmla="*/ 576439 h 787110"/>
                    <a:gd name="connsiteX47" fmla="*/ 84483 w 845757"/>
                    <a:gd name="connsiteY47" fmla="*/ 633776 h 787110"/>
                    <a:gd name="connsiteX48" fmla="*/ 135813 w 845757"/>
                    <a:gd name="connsiteY48" fmla="*/ 575173 h 787110"/>
                    <a:gd name="connsiteX49" fmla="*/ 188033 w 845757"/>
                    <a:gd name="connsiteY49" fmla="*/ 514419 h 787110"/>
                    <a:gd name="connsiteX50" fmla="*/ 124379 w 845757"/>
                    <a:gd name="connsiteY50" fmla="*/ 506065 h 787110"/>
                    <a:gd name="connsiteX51" fmla="*/ 122600 w 845757"/>
                    <a:gd name="connsiteY51" fmla="*/ 487079 h 787110"/>
                    <a:gd name="connsiteX52" fmla="*/ 169864 w 845757"/>
                    <a:gd name="connsiteY52" fmla="*/ 437716 h 787110"/>
                    <a:gd name="connsiteX53" fmla="*/ 53990 w 845757"/>
                    <a:gd name="connsiteY53" fmla="*/ 412655 h 787110"/>
                    <a:gd name="connsiteX54" fmla="*/ 38108 w 845757"/>
                    <a:gd name="connsiteY54" fmla="*/ 372531 h 787110"/>
                    <a:gd name="connsiteX55" fmla="*/ 168085 w 845757"/>
                    <a:gd name="connsiteY55" fmla="*/ 360634 h 787110"/>
                    <a:gd name="connsiteX56" fmla="*/ 93377 w 845757"/>
                    <a:gd name="connsiteY56" fmla="*/ 258870 h 787110"/>
                    <a:gd name="connsiteX57" fmla="*/ 25275 w 845757"/>
                    <a:gd name="connsiteY57" fmla="*/ 222291 h 787110"/>
                    <a:gd name="connsiteX58" fmla="*/ 136703 w 845757"/>
                    <a:gd name="connsiteY58" fmla="*/ 238998 h 787110"/>
                    <a:gd name="connsiteX59" fmla="*/ 211411 w 845757"/>
                    <a:gd name="connsiteY59" fmla="*/ 240264 h 787110"/>
                    <a:gd name="connsiteX60" fmla="*/ 144580 w 845757"/>
                    <a:gd name="connsiteY60" fmla="*/ 175079 h 787110"/>
                    <a:gd name="connsiteX61" fmla="*/ 237838 w 845757"/>
                    <a:gd name="connsiteY61" fmla="*/ 220898 h 787110"/>
                    <a:gd name="connsiteX62" fmla="*/ 176852 w 845757"/>
                    <a:gd name="connsiteY62" fmla="*/ 107617 h 78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845757" h="787110">
                      <a:moveTo>
                        <a:pt x="176725" y="107490"/>
                      </a:moveTo>
                      <a:cubicBezTo>
                        <a:pt x="176725" y="107490"/>
                        <a:pt x="164782" y="96478"/>
                        <a:pt x="176344" y="84201"/>
                      </a:cubicBezTo>
                      <a:cubicBezTo>
                        <a:pt x="187906" y="71923"/>
                        <a:pt x="206456" y="89517"/>
                        <a:pt x="241777" y="137488"/>
                      </a:cubicBezTo>
                      <a:cubicBezTo>
                        <a:pt x="277098" y="185458"/>
                        <a:pt x="297046" y="175839"/>
                        <a:pt x="326269" y="162169"/>
                      </a:cubicBezTo>
                      <a:cubicBezTo>
                        <a:pt x="355492" y="148499"/>
                        <a:pt x="369213" y="149892"/>
                        <a:pt x="371882" y="111034"/>
                      </a:cubicBezTo>
                      <a:cubicBezTo>
                        <a:pt x="374550" y="72177"/>
                        <a:pt x="366164" y="63443"/>
                        <a:pt x="357778" y="40534"/>
                      </a:cubicBezTo>
                      <a:cubicBezTo>
                        <a:pt x="349393" y="17624"/>
                        <a:pt x="357397" y="-855"/>
                        <a:pt x="374677" y="31"/>
                      </a:cubicBezTo>
                      <a:cubicBezTo>
                        <a:pt x="391956" y="917"/>
                        <a:pt x="399325" y="23826"/>
                        <a:pt x="403391" y="81923"/>
                      </a:cubicBezTo>
                      <a:cubicBezTo>
                        <a:pt x="407457" y="140019"/>
                        <a:pt x="433503" y="146727"/>
                        <a:pt x="449004" y="140905"/>
                      </a:cubicBezTo>
                      <a:cubicBezTo>
                        <a:pt x="464505" y="135083"/>
                        <a:pt x="464886" y="98124"/>
                        <a:pt x="485215" y="95086"/>
                      </a:cubicBezTo>
                      <a:cubicBezTo>
                        <a:pt x="502875" y="98630"/>
                        <a:pt x="478608" y="145335"/>
                        <a:pt x="494490" y="152803"/>
                      </a:cubicBezTo>
                      <a:cubicBezTo>
                        <a:pt x="510372" y="160271"/>
                        <a:pt x="506052" y="127742"/>
                        <a:pt x="519265" y="125463"/>
                      </a:cubicBezTo>
                      <a:cubicBezTo>
                        <a:pt x="532479" y="123185"/>
                        <a:pt x="519646" y="159891"/>
                        <a:pt x="531208" y="161536"/>
                      </a:cubicBezTo>
                      <a:cubicBezTo>
                        <a:pt x="542770" y="163182"/>
                        <a:pt x="564370" y="133311"/>
                        <a:pt x="576313" y="98503"/>
                      </a:cubicBezTo>
                      <a:cubicBezTo>
                        <a:pt x="588256" y="63696"/>
                        <a:pt x="609983" y="53950"/>
                        <a:pt x="624467" y="60659"/>
                      </a:cubicBezTo>
                      <a:cubicBezTo>
                        <a:pt x="638951" y="67367"/>
                        <a:pt x="632472" y="81796"/>
                        <a:pt x="601470" y="124071"/>
                      </a:cubicBezTo>
                      <a:cubicBezTo>
                        <a:pt x="570468" y="166346"/>
                        <a:pt x="569198" y="189762"/>
                        <a:pt x="584190" y="202039"/>
                      </a:cubicBezTo>
                      <a:cubicBezTo>
                        <a:pt x="599183" y="214317"/>
                        <a:pt x="624467" y="224949"/>
                        <a:pt x="660677" y="211785"/>
                      </a:cubicBezTo>
                      <a:cubicBezTo>
                        <a:pt x="696888" y="198622"/>
                        <a:pt x="752665" y="182294"/>
                        <a:pt x="769056" y="213557"/>
                      </a:cubicBezTo>
                      <a:cubicBezTo>
                        <a:pt x="785445" y="244821"/>
                        <a:pt x="706671" y="243555"/>
                        <a:pt x="684182" y="241783"/>
                      </a:cubicBezTo>
                      <a:cubicBezTo>
                        <a:pt x="661694" y="240011"/>
                        <a:pt x="645685" y="256338"/>
                        <a:pt x="653690" y="295576"/>
                      </a:cubicBezTo>
                      <a:cubicBezTo>
                        <a:pt x="661694" y="334813"/>
                        <a:pt x="678846" y="350255"/>
                        <a:pt x="716455" y="358609"/>
                      </a:cubicBezTo>
                      <a:cubicBezTo>
                        <a:pt x="754063" y="366962"/>
                        <a:pt x="749235" y="379746"/>
                        <a:pt x="747837" y="386328"/>
                      </a:cubicBezTo>
                      <a:cubicBezTo>
                        <a:pt x="746440" y="392910"/>
                        <a:pt x="694347" y="358609"/>
                        <a:pt x="682785" y="366962"/>
                      </a:cubicBezTo>
                      <a:cubicBezTo>
                        <a:pt x="671223" y="375316"/>
                        <a:pt x="669952" y="425059"/>
                        <a:pt x="701843" y="454170"/>
                      </a:cubicBezTo>
                      <a:cubicBezTo>
                        <a:pt x="733734" y="483282"/>
                        <a:pt x="766387" y="488978"/>
                        <a:pt x="805774" y="488978"/>
                      </a:cubicBezTo>
                      <a:cubicBezTo>
                        <a:pt x="845161" y="488978"/>
                        <a:pt x="848719" y="507963"/>
                        <a:pt x="844272" y="524165"/>
                      </a:cubicBezTo>
                      <a:cubicBezTo>
                        <a:pt x="839825" y="540366"/>
                        <a:pt x="777441" y="529860"/>
                        <a:pt x="748346" y="518849"/>
                      </a:cubicBezTo>
                      <a:cubicBezTo>
                        <a:pt x="719250" y="507837"/>
                        <a:pt x="652419" y="482269"/>
                        <a:pt x="625864" y="525937"/>
                      </a:cubicBezTo>
                      <a:cubicBezTo>
                        <a:pt x="599310" y="569604"/>
                        <a:pt x="604138" y="565553"/>
                        <a:pt x="593592" y="584919"/>
                      </a:cubicBezTo>
                      <a:cubicBezTo>
                        <a:pt x="583047" y="604285"/>
                        <a:pt x="589145" y="622384"/>
                        <a:pt x="615700" y="663394"/>
                      </a:cubicBezTo>
                      <a:cubicBezTo>
                        <a:pt x="642254" y="704403"/>
                        <a:pt x="662964" y="718073"/>
                        <a:pt x="653308" y="731236"/>
                      </a:cubicBezTo>
                      <a:cubicBezTo>
                        <a:pt x="643652" y="744400"/>
                        <a:pt x="615319" y="720224"/>
                        <a:pt x="577202" y="663394"/>
                      </a:cubicBezTo>
                      <a:cubicBezTo>
                        <a:pt x="539086" y="606563"/>
                        <a:pt x="511261" y="628207"/>
                        <a:pt x="507703" y="648458"/>
                      </a:cubicBezTo>
                      <a:cubicBezTo>
                        <a:pt x="504146" y="668710"/>
                        <a:pt x="530319" y="755538"/>
                        <a:pt x="518757" y="768322"/>
                      </a:cubicBezTo>
                      <a:cubicBezTo>
                        <a:pt x="507195" y="781105"/>
                        <a:pt x="497031" y="772752"/>
                        <a:pt x="495379" y="702251"/>
                      </a:cubicBezTo>
                      <a:cubicBezTo>
                        <a:pt x="493600" y="631751"/>
                        <a:pt x="460820" y="643648"/>
                        <a:pt x="453832" y="646306"/>
                      </a:cubicBezTo>
                      <a:cubicBezTo>
                        <a:pt x="446844" y="648964"/>
                        <a:pt x="441508" y="657824"/>
                        <a:pt x="444938" y="691746"/>
                      </a:cubicBezTo>
                      <a:cubicBezTo>
                        <a:pt x="448496" y="725667"/>
                        <a:pt x="434774" y="721237"/>
                        <a:pt x="426769" y="721237"/>
                      </a:cubicBezTo>
                      <a:cubicBezTo>
                        <a:pt x="418765" y="721237"/>
                        <a:pt x="423212" y="652888"/>
                        <a:pt x="396276" y="649471"/>
                      </a:cubicBezTo>
                      <a:cubicBezTo>
                        <a:pt x="369340" y="646053"/>
                        <a:pt x="341007" y="673266"/>
                        <a:pt x="328556" y="716047"/>
                      </a:cubicBezTo>
                      <a:cubicBezTo>
                        <a:pt x="316104" y="758829"/>
                        <a:pt x="305940" y="791864"/>
                        <a:pt x="279004" y="786548"/>
                      </a:cubicBezTo>
                      <a:cubicBezTo>
                        <a:pt x="252069" y="781232"/>
                        <a:pt x="284722" y="702378"/>
                        <a:pt x="298952" y="683012"/>
                      </a:cubicBezTo>
                      <a:cubicBezTo>
                        <a:pt x="313182" y="663647"/>
                        <a:pt x="310514" y="627447"/>
                        <a:pt x="293235" y="627953"/>
                      </a:cubicBezTo>
                      <a:cubicBezTo>
                        <a:pt x="275955" y="628460"/>
                        <a:pt x="287009" y="661495"/>
                        <a:pt x="260073" y="662381"/>
                      </a:cubicBezTo>
                      <a:cubicBezTo>
                        <a:pt x="233138" y="663267"/>
                        <a:pt x="282689" y="613524"/>
                        <a:pt x="267569" y="596690"/>
                      </a:cubicBezTo>
                      <a:cubicBezTo>
                        <a:pt x="252450" y="579856"/>
                        <a:pt x="228182" y="561883"/>
                        <a:pt x="202517" y="576439"/>
                      </a:cubicBezTo>
                      <a:cubicBezTo>
                        <a:pt x="176852" y="590994"/>
                        <a:pt x="101636" y="655293"/>
                        <a:pt x="84483" y="633776"/>
                      </a:cubicBezTo>
                      <a:cubicBezTo>
                        <a:pt x="67331" y="612259"/>
                        <a:pt x="107480" y="588843"/>
                        <a:pt x="135813" y="575173"/>
                      </a:cubicBezTo>
                      <a:cubicBezTo>
                        <a:pt x="164147" y="561503"/>
                        <a:pt x="191591" y="546062"/>
                        <a:pt x="188033" y="514419"/>
                      </a:cubicBezTo>
                      <a:cubicBezTo>
                        <a:pt x="184476" y="482776"/>
                        <a:pt x="138100" y="500369"/>
                        <a:pt x="124379" y="506065"/>
                      </a:cubicBezTo>
                      <a:cubicBezTo>
                        <a:pt x="110656" y="511760"/>
                        <a:pt x="101382" y="498597"/>
                        <a:pt x="122600" y="487079"/>
                      </a:cubicBezTo>
                      <a:cubicBezTo>
                        <a:pt x="143818" y="475561"/>
                        <a:pt x="188541" y="465435"/>
                        <a:pt x="169864" y="437716"/>
                      </a:cubicBezTo>
                      <a:cubicBezTo>
                        <a:pt x="151187" y="409997"/>
                        <a:pt x="140260" y="407339"/>
                        <a:pt x="53990" y="412655"/>
                      </a:cubicBezTo>
                      <a:cubicBezTo>
                        <a:pt x="-32280" y="417971"/>
                        <a:pt x="2278" y="375696"/>
                        <a:pt x="38108" y="372531"/>
                      </a:cubicBezTo>
                      <a:cubicBezTo>
                        <a:pt x="73938" y="369367"/>
                        <a:pt x="157540" y="398099"/>
                        <a:pt x="168085" y="360634"/>
                      </a:cubicBezTo>
                      <a:cubicBezTo>
                        <a:pt x="178631" y="323169"/>
                        <a:pt x="173803" y="282665"/>
                        <a:pt x="93377" y="258870"/>
                      </a:cubicBezTo>
                      <a:cubicBezTo>
                        <a:pt x="93377" y="258870"/>
                        <a:pt x="23116" y="248744"/>
                        <a:pt x="25275" y="222291"/>
                      </a:cubicBezTo>
                      <a:cubicBezTo>
                        <a:pt x="27436" y="195837"/>
                        <a:pt x="77495" y="210773"/>
                        <a:pt x="136703" y="238998"/>
                      </a:cubicBezTo>
                      <a:cubicBezTo>
                        <a:pt x="195911" y="267224"/>
                        <a:pt x="206964" y="265452"/>
                        <a:pt x="211411" y="240264"/>
                      </a:cubicBezTo>
                      <a:cubicBezTo>
                        <a:pt x="215858" y="215076"/>
                        <a:pt x="141912" y="197103"/>
                        <a:pt x="144580" y="175079"/>
                      </a:cubicBezTo>
                      <a:cubicBezTo>
                        <a:pt x="147248" y="153056"/>
                        <a:pt x="214079" y="233682"/>
                        <a:pt x="237838" y="220898"/>
                      </a:cubicBezTo>
                      <a:cubicBezTo>
                        <a:pt x="269221" y="204191"/>
                        <a:pt x="213952" y="132804"/>
                        <a:pt x="176852" y="107617"/>
                      </a:cubicBezTo>
                      <a:close/>
                    </a:path>
                  </a:pathLst>
                </a:custGeom>
                <a:gradFill>
                  <a:gsLst>
                    <a:gs pos="0">
                      <a:srgbClr val="FFFFFF"/>
                    </a:gs>
                    <a:gs pos="87000">
                      <a:srgbClr val="B057FF"/>
                    </a:gs>
                  </a:gsLst>
                  <a:path path="circle">
                    <a:fillToRect l="50000" t="50000" r="50000" b="50000"/>
                  </a:path>
                </a:gradFill>
                <a:ln w="7750" cap="flat">
                  <a:solidFill>
                    <a:srgbClr val="706F80"/>
                  </a:solid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ndParaRPr>
                </a:p>
              </p:txBody>
            </p:sp>
            <p:sp>
              <p:nvSpPr>
                <p:cNvPr id="72" name="Freeform 328">
                  <a:extLst>
                    <a:ext uri="{FF2B5EF4-FFF2-40B4-BE49-F238E27FC236}">
                      <a16:creationId xmlns:a16="http://schemas.microsoft.com/office/drawing/2014/main" id="{96ED744F-73AE-9A72-D264-52790FB4B72D}"/>
                    </a:ext>
                  </a:extLst>
                </p:cNvPr>
                <p:cNvSpPr/>
                <p:nvPr/>
              </p:nvSpPr>
              <p:spPr>
                <a:xfrm rot="5618614">
                  <a:off x="6672048" y="2087325"/>
                  <a:ext cx="267836" cy="209939"/>
                </a:xfrm>
                <a:custGeom>
                  <a:avLst/>
                  <a:gdLst>
                    <a:gd name="connsiteX0" fmla="*/ 62642 w 267836"/>
                    <a:gd name="connsiteY0" fmla="*/ 8728 h 209939"/>
                    <a:gd name="connsiteX1" fmla="*/ 5213 w 267836"/>
                    <a:gd name="connsiteY1" fmla="*/ 36447 h 209939"/>
                    <a:gd name="connsiteX2" fmla="*/ 50572 w 267836"/>
                    <a:gd name="connsiteY2" fmla="*/ 180486 h 209939"/>
                    <a:gd name="connsiteX3" fmla="*/ 267455 w 267836"/>
                    <a:gd name="connsiteY3" fmla="*/ 54547 h 209939"/>
                    <a:gd name="connsiteX4" fmla="*/ 141416 w 267836"/>
                    <a:gd name="connsiteY4" fmla="*/ 28093 h 209939"/>
                    <a:gd name="connsiteX5" fmla="*/ 62642 w 267836"/>
                    <a:gd name="connsiteY5" fmla="*/ 8728 h 20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836" h="209939">
                      <a:moveTo>
                        <a:pt x="62642" y="8728"/>
                      </a:moveTo>
                      <a:cubicBezTo>
                        <a:pt x="39010" y="-1524"/>
                        <a:pt x="12201" y="11639"/>
                        <a:pt x="5213" y="36447"/>
                      </a:cubicBezTo>
                      <a:cubicBezTo>
                        <a:pt x="-4189" y="69609"/>
                        <a:pt x="-6857" y="125680"/>
                        <a:pt x="50572" y="180486"/>
                      </a:cubicBezTo>
                      <a:cubicBezTo>
                        <a:pt x="140272" y="265922"/>
                        <a:pt x="275967" y="147451"/>
                        <a:pt x="267455" y="54547"/>
                      </a:cubicBezTo>
                      <a:cubicBezTo>
                        <a:pt x="258815" y="-38737"/>
                        <a:pt x="182328" y="12525"/>
                        <a:pt x="141416" y="28093"/>
                      </a:cubicBezTo>
                      <a:cubicBezTo>
                        <a:pt x="112829" y="38979"/>
                        <a:pt x="93135" y="22018"/>
                        <a:pt x="62642" y="8728"/>
                      </a:cubicBezTo>
                      <a:close/>
                    </a:path>
                  </a:pathLst>
                </a:custGeom>
                <a:gradFill>
                  <a:gsLst>
                    <a:gs pos="2000">
                      <a:srgbClr val="FFFFFF"/>
                    </a:gs>
                    <a:gs pos="56000">
                      <a:srgbClr val="AA80DC"/>
                    </a:gs>
                    <a:gs pos="98000">
                      <a:srgbClr val="5500B9"/>
                    </a:gs>
                  </a:gsLst>
                  <a:path path="circle">
                    <a:fillToRect l="50000" t="50000" r="50000" b="50000"/>
                  </a:path>
                </a:gradFill>
                <a:ln w="0" cap="flat">
                  <a:noFill/>
                  <a:prstDash val="solid"/>
                  <a:miter/>
                </a:ln>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525" b="0" i="0" u="none" strike="noStrike" kern="0" cap="none" spc="0" normalizeH="0" baseline="0" noProof="0">
                    <a:ln>
                      <a:noFill/>
                    </a:ln>
                    <a:solidFill>
                      <a:srgbClr val="000000"/>
                    </a:solidFill>
                    <a:effectLst/>
                    <a:uLnTx/>
                    <a:uFillTx/>
                    <a:latin typeface="Arial" panose="020B0604020202020204" pitchFamily="34" charset="0"/>
                  </a:endParaRPr>
                </a:p>
              </p:txBody>
            </p:sp>
          </p:grpSp>
          <p:sp>
            <p:nvSpPr>
              <p:cNvPr id="69" name="Freeform: Shape 68">
                <a:extLst>
                  <a:ext uri="{FF2B5EF4-FFF2-40B4-BE49-F238E27FC236}">
                    <a16:creationId xmlns:a16="http://schemas.microsoft.com/office/drawing/2014/main" id="{769D567C-F562-A26C-CD77-5834566375DA}"/>
                  </a:ext>
                </a:extLst>
              </p:cNvPr>
              <p:cNvSpPr/>
              <p:nvPr/>
            </p:nvSpPr>
            <p:spPr>
              <a:xfrm rot="18438401">
                <a:off x="2445464" y="4133960"/>
                <a:ext cx="287870" cy="310933"/>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wrap="square" rtlCol="0" anchor="ctr">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70" name="Oval 70">
                <a:extLst>
                  <a:ext uri="{FF2B5EF4-FFF2-40B4-BE49-F238E27FC236}">
                    <a16:creationId xmlns:a16="http://schemas.microsoft.com/office/drawing/2014/main" id="{8040B90B-6200-4AB1-E6A4-A3E2918678E9}"/>
                  </a:ext>
                </a:extLst>
              </p:cNvPr>
              <p:cNvSpPr/>
              <p:nvPr/>
            </p:nvSpPr>
            <p:spPr>
              <a:xfrm>
                <a:off x="2646081" y="4240820"/>
                <a:ext cx="114921" cy="114921"/>
              </a:xfrm>
              <a:prstGeom prst="ellipse">
                <a:avLst/>
              </a:prstGeom>
              <a:solidFill>
                <a:srgbClr val="2F3651"/>
              </a:solidFill>
              <a:ln w="12700" cap="flat" cmpd="sng" algn="ctr">
                <a:solidFill>
                  <a:sysClr val="window" lastClr="FFFFFF"/>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grpSp>
        <p:sp>
          <p:nvSpPr>
            <p:cNvPr id="66" name="TextBox 71">
              <a:extLst>
                <a:ext uri="{FF2B5EF4-FFF2-40B4-BE49-F238E27FC236}">
                  <a16:creationId xmlns:a16="http://schemas.microsoft.com/office/drawing/2014/main" id="{151848AE-A271-5AC0-8EC2-E798DE2AE924}"/>
                </a:ext>
              </a:extLst>
            </p:cNvPr>
            <p:cNvSpPr txBox="1"/>
            <p:nvPr/>
          </p:nvSpPr>
          <p:spPr>
            <a:xfrm>
              <a:off x="972782" y="2762406"/>
              <a:ext cx="406096" cy="246221"/>
            </a:xfrm>
            <a:prstGeom prst="rect">
              <a:avLst/>
            </a:prstGeom>
            <a:noFill/>
          </p:spPr>
          <p:txBody>
            <a:bodyPr wrap="none" lIns="0" tIns="0" rIns="0" bIns="0" rtlCol="0">
              <a:spAutoFit/>
            </a:bodyPr>
            <a:lstStyle/>
            <a:p>
              <a:pPr marL="0" marR="0" lvl="0" indent="0" algn="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solidFill>
                    <a:srgbClr val="2F3651"/>
                  </a:solidFill>
                  <a:effectLst/>
                  <a:uLnTx/>
                  <a:uFillTx/>
                  <a:ea typeface="Verdana"/>
                  <a:cs typeface="Arial" panose="020B0604020202020204" pitchFamily="34" charset="0"/>
                  <a:sym typeface="Verdana"/>
                  <a:rtl val="0"/>
                </a:rPr>
                <a:t>APZ</a:t>
              </a:r>
            </a:p>
          </p:txBody>
        </p:sp>
        <p:sp>
          <p:nvSpPr>
            <p:cNvPr id="67" name="Oval 77">
              <a:extLst>
                <a:ext uri="{FF2B5EF4-FFF2-40B4-BE49-F238E27FC236}">
                  <a16:creationId xmlns:a16="http://schemas.microsoft.com/office/drawing/2014/main" id="{3AB4768C-4037-51E0-F06B-A4886F87F083}"/>
                </a:ext>
              </a:extLst>
            </p:cNvPr>
            <p:cNvSpPr/>
            <p:nvPr/>
          </p:nvSpPr>
          <p:spPr>
            <a:xfrm>
              <a:off x="1767150" y="2480135"/>
              <a:ext cx="914400" cy="914400"/>
            </a:xfrm>
            <a:prstGeom prst="ellipse">
              <a:avLst/>
            </a:prstGeom>
            <a:gradFill flip="none" rotWithShape="1">
              <a:gsLst>
                <a:gs pos="0">
                  <a:sysClr val="window" lastClr="FFFFFF">
                    <a:lumMod val="95000"/>
                    <a:alpha val="0"/>
                  </a:sysClr>
                </a:gs>
                <a:gs pos="50000">
                  <a:sysClr val="window" lastClr="FFFFFF">
                    <a:lumMod val="95000"/>
                    <a:alpha val="50000"/>
                  </a:sysClr>
                </a:gs>
                <a:gs pos="100000">
                  <a:sysClr val="window" lastClr="FFFFFF">
                    <a:lumMod val="95000"/>
                  </a:sysClr>
                </a:gs>
              </a:gsLst>
              <a:path path="circle">
                <a:fillToRect l="50000" t="50000" r="50000" b="50000"/>
              </a:path>
              <a:tileRect/>
            </a:gradFill>
            <a:ln w="25400" cap="flat"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73" name="Group 99">
            <a:extLst>
              <a:ext uri="{FF2B5EF4-FFF2-40B4-BE49-F238E27FC236}">
                <a16:creationId xmlns:a16="http://schemas.microsoft.com/office/drawing/2014/main" id="{85E6E2F0-245A-9FFB-BC4A-7B1E3A4B29A4}"/>
              </a:ext>
            </a:extLst>
          </p:cNvPr>
          <p:cNvGrpSpPr>
            <a:grpSpLocks noChangeAspect="1"/>
          </p:cNvGrpSpPr>
          <p:nvPr/>
        </p:nvGrpSpPr>
        <p:grpSpPr>
          <a:xfrm>
            <a:off x="2942363" y="1420990"/>
            <a:ext cx="2279565" cy="2265668"/>
            <a:chOff x="3805163" y="1561157"/>
            <a:chExt cx="3456631" cy="3435559"/>
          </a:xfrm>
        </p:grpSpPr>
        <p:pic>
          <p:nvPicPr>
            <p:cNvPr id="74" name="Picture 92">
              <a:extLst>
                <a:ext uri="{FF2B5EF4-FFF2-40B4-BE49-F238E27FC236}">
                  <a16:creationId xmlns:a16="http://schemas.microsoft.com/office/drawing/2014/main" id="{E2D26349-0DFD-4F4B-18F3-6EF6E00B3305}"/>
                </a:ext>
              </a:extLst>
            </p:cNvPr>
            <p:cNvPicPr>
              <a:picLocks noChangeAspect="1"/>
            </p:cNvPicPr>
            <p:nvPr/>
          </p:nvPicPr>
          <p:blipFill rotWithShape="1">
            <a:blip r:embed="rId2"/>
            <a:srcRect l="39429" r="27225" b="70473"/>
            <a:stretch/>
          </p:blipFill>
          <p:spPr>
            <a:xfrm>
              <a:off x="3805163" y="1561157"/>
              <a:ext cx="3456631" cy="3435559"/>
            </a:xfrm>
            <a:prstGeom prst="ellipse">
              <a:avLst/>
            </a:prstGeom>
          </p:spPr>
        </p:pic>
        <p:sp>
          <p:nvSpPr>
            <p:cNvPr id="75" name="Oval 93">
              <a:extLst>
                <a:ext uri="{FF2B5EF4-FFF2-40B4-BE49-F238E27FC236}">
                  <a16:creationId xmlns:a16="http://schemas.microsoft.com/office/drawing/2014/main" id="{145562C9-3D23-89F9-E89C-EB882B9919B2}"/>
                </a:ext>
              </a:extLst>
            </p:cNvPr>
            <p:cNvSpPr/>
            <p:nvPr/>
          </p:nvSpPr>
          <p:spPr>
            <a:xfrm>
              <a:off x="3805163" y="1561157"/>
              <a:ext cx="3456631" cy="3435559"/>
            </a:xfrm>
            <a:prstGeom prst="ellipse">
              <a:avLst/>
            </a:prstGeom>
            <a:noFill/>
            <a:ln w="57150" cap="flat" cmpd="sng" algn="ctr">
              <a:solidFill>
                <a:srgbClr val="347475"/>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76" name="TextBox 94">
              <a:extLst>
                <a:ext uri="{FF2B5EF4-FFF2-40B4-BE49-F238E27FC236}">
                  <a16:creationId xmlns:a16="http://schemas.microsoft.com/office/drawing/2014/main" id="{1377C018-DE2B-921E-FC93-456E1E9EF19B}"/>
                </a:ext>
              </a:extLst>
            </p:cNvPr>
            <p:cNvSpPr txBox="1"/>
            <p:nvPr/>
          </p:nvSpPr>
          <p:spPr>
            <a:xfrm>
              <a:off x="5027673" y="2266052"/>
              <a:ext cx="896936" cy="280019"/>
            </a:xfrm>
            <a:prstGeom prst="rect">
              <a:avLst/>
            </a:prstGeom>
            <a:noFill/>
          </p:spPr>
          <p:txBody>
            <a:bodyPr wrap="none" lIns="0" tIns="0" rIns="0" bIns="0" rtlCol="0">
              <a:spAutoFit/>
            </a:bodyPr>
            <a:lstStyle/>
            <a:p>
              <a:pPr marL="0" marR="0" lvl="0" indent="0" algn="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solidFill>
                    <a:srgbClr val="2F3651"/>
                  </a:solidFill>
                  <a:effectLst/>
                  <a:uLnTx/>
                  <a:uFillTx/>
                  <a:ea typeface="Verdana"/>
                  <a:cs typeface="Arial" panose="020B0604020202020204" pitchFamily="34" charset="0"/>
                  <a:sym typeface="Verdana"/>
                  <a:rtl val="0"/>
                </a:rPr>
                <a:t>Antigen</a:t>
              </a:r>
            </a:p>
          </p:txBody>
        </p:sp>
        <p:sp>
          <p:nvSpPr>
            <p:cNvPr id="77" name="TextBox 95">
              <a:extLst>
                <a:ext uri="{FF2B5EF4-FFF2-40B4-BE49-F238E27FC236}">
                  <a16:creationId xmlns:a16="http://schemas.microsoft.com/office/drawing/2014/main" id="{D845D20F-31FB-4305-0B5E-A4FDB4E04A1B}"/>
                </a:ext>
              </a:extLst>
            </p:cNvPr>
            <p:cNvSpPr txBox="1"/>
            <p:nvPr/>
          </p:nvSpPr>
          <p:spPr>
            <a:xfrm>
              <a:off x="4593917" y="3597894"/>
              <a:ext cx="464269" cy="280019"/>
            </a:xfrm>
            <a:prstGeom prst="rect">
              <a:avLst/>
            </a:prstGeom>
            <a:noFill/>
          </p:spPr>
          <p:txBody>
            <a:bodyPr wrap="none" lIns="0" tIns="0" rIns="0" bIns="0" rtlCol="0" anchor="b">
              <a:spAutoFit/>
            </a:bodyPr>
            <a:lstStyle/>
            <a:p>
              <a:pPr marL="0" marR="0" lvl="0" indent="0" algn="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solidFill>
                    <a:srgbClr val="2F3651"/>
                  </a:solidFill>
                  <a:effectLst/>
                  <a:uLnTx/>
                  <a:uFillTx/>
                  <a:ea typeface="Verdana"/>
                  <a:cs typeface="Arial" panose="020B0604020202020204" pitchFamily="34" charset="0"/>
                  <a:sym typeface="Verdana"/>
                  <a:rtl val="0"/>
                </a:rPr>
                <a:t>HLA</a:t>
              </a:r>
            </a:p>
          </p:txBody>
        </p:sp>
      </p:grpSp>
      <p:sp>
        <p:nvSpPr>
          <p:cNvPr id="78" name="Rectangle: Top Corners Rounded 15">
            <a:extLst>
              <a:ext uri="{FF2B5EF4-FFF2-40B4-BE49-F238E27FC236}">
                <a16:creationId xmlns:a16="http://schemas.microsoft.com/office/drawing/2014/main" id="{A6001226-E0D0-294F-C84F-90D63440BCDD}"/>
              </a:ext>
            </a:extLst>
          </p:cNvPr>
          <p:cNvSpPr/>
          <p:nvPr/>
        </p:nvSpPr>
        <p:spPr>
          <a:xfrm rot="16200000">
            <a:off x="6920831" y="570240"/>
            <a:ext cx="880229" cy="3571275"/>
          </a:xfrm>
          <a:prstGeom prst="round2SameRect">
            <a:avLst>
              <a:gd name="adj1" fmla="val 50000"/>
              <a:gd name="adj2" fmla="val 0"/>
            </a:avLst>
          </a:prstGeom>
          <a:solidFill>
            <a:srgbClr val="2F3651">
              <a:lumMod val="20000"/>
              <a:lumOff val="80000"/>
            </a:srgbClr>
          </a:solidFill>
          <a:ln w="25400" cap="flat" cmpd="sng" algn="ctr">
            <a:noFill/>
            <a:prstDash val="solid"/>
          </a:ln>
          <a:effectLst/>
        </p:spPr>
        <p:txBody>
          <a:bodyPr vert="vert" lIns="68580" tIns="360000" rIns="68580" bIns="180000" rtlCol="0" anchor="ctr"/>
          <a:lstStyle/>
          <a:p>
            <a:pPr marL="0" marR="0" lvl="0" indent="0" defTabSz="685783"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2F3651"/>
                </a:solidFill>
                <a:effectLst/>
                <a:uLnTx/>
                <a:uFillTx/>
                <a:ea typeface="+mn-ea"/>
                <a:cs typeface="Arial" panose="020B0604020202020204" pitchFamily="34" charset="0"/>
              </a:rPr>
              <a:t>Variationen</a:t>
            </a:r>
            <a:r>
              <a:rPr kumimoji="0" lang="en-US" sz="1100" b="0" i="0" u="none" strike="noStrike" kern="0" cap="none" spc="0" normalizeH="0" baseline="0" noProof="0" dirty="0">
                <a:ln>
                  <a:noFill/>
                </a:ln>
                <a:solidFill>
                  <a:srgbClr val="2F3651"/>
                </a:solidFill>
                <a:effectLst/>
                <a:uLnTx/>
                <a:uFillTx/>
                <a:ea typeface="+mn-ea"/>
                <a:cs typeface="Arial" panose="020B0604020202020204" pitchFamily="34" charset="0"/>
              </a:rPr>
              <a:t> in </a:t>
            </a:r>
            <a:r>
              <a:rPr kumimoji="0" lang="en-US" sz="1100" b="1" i="0" u="none" strike="noStrike" kern="0" cap="none" spc="0" normalizeH="0" baseline="0" noProof="0" dirty="0">
                <a:ln>
                  <a:noFill/>
                </a:ln>
                <a:solidFill>
                  <a:srgbClr val="2F3651"/>
                </a:solidFill>
                <a:effectLst/>
                <a:uLnTx/>
                <a:uFillTx/>
                <a:ea typeface="+mn-ea"/>
                <a:cs typeface="Arial" panose="020B0604020202020204" pitchFamily="34" charset="0"/>
              </a:rPr>
              <a:t>HLA-Klasse-II-</a:t>
            </a:r>
            <a:r>
              <a:rPr kumimoji="0" lang="en-US" sz="1100" b="1" i="0" u="none" strike="noStrike" kern="0" cap="none" spc="0" normalizeH="0" baseline="0" noProof="0" dirty="0" err="1">
                <a:ln>
                  <a:noFill/>
                </a:ln>
                <a:solidFill>
                  <a:srgbClr val="2F3651"/>
                </a:solidFill>
                <a:effectLst/>
                <a:uLnTx/>
                <a:uFillTx/>
                <a:ea typeface="+mn-ea"/>
                <a:cs typeface="Arial" panose="020B0604020202020204" pitchFamily="34" charset="0"/>
              </a:rPr>
              <a:t>Genen</a:t>
            </a:r>
            <a:r>
              <a:rPr kumimoji="0" lang="en-US" sz="1100" b="0" i="0" u="none" strike="noStrike" kern="0" cap="none" spc="0" normalizeH="0" baseline="0" noProof="0" dirty="0">
                <a:ln>
                  <a:noFill/>
                </a:ln>
                <a:solidFill>
                  <a:srgbClr val="2F3651"/>
                </a:solidFill>
                <a:effectLst/>
                <a:uLnTx/>
                <a:uFillTx/>
                <a:ea typeface="+mn-ea"/>
                <a:cs typeface="Arial" panose="020B0604020202020204" pitchFamily="34" charset="0"/>
              </a:rPr>
              <a:t> </a:t>
            </a:r>
            <a:r>
              <a:rPr kumimoji="0" lang="en-US" sz="1100" b="0" i="0" u="none" strike="noStrike" kern="0" cap="none" spc="0" normalizeH="0" baseline="0" noProof="0" dirty="0" err="1">
                <a:ln>
                  <a:noFill/>
                </a:ln>
                <a:solidFill>
                  <a:srgbClr val="2F3651"/>
                </a:solidFill>
                <a:effectLst/>
                <a:uLnTx/>
                <a:uFillTx/>
                <a:ea typeface="+mn-ea"/>
                <a:cs typeface="Arial" panose="020B0604020202020204" pitchFamily="34" charset="0"/>
              </a:rPr>
              <a:t>machen</a:t>
            </a:r>
            <a:r>
              <a:rPr kumimoji="0" lang="en-US" sz="1100" b="0" i="0" u="none" strike="noStrike" kern="0" cap="none" spc="0" normalizeH="0" baseline="0" noProof="0" dirty="0">
                <a:ln>
                  <a:noFill/>
                </a:ln>
                <a:solidFill>
                  <a:srgbClr val="2F3651"/>
                </a:solidFill>
                <a:effectLst/>
                <a:uLnTx/>
                <a:uFillTx/>
                <a:ea typeface="+mn-ea"/>
                <a:cs typeface="Arial" panose="020B0604020202020204" pitchFamily="34" charset="0"/>
              </a:rPr>
              <a:t> bis zu </a:t>
            </a:r>
            <a:r>
              <a:rPr kumimoji="0" lang="en-US" sz="1100" b="1" i="0" u="none" strike="noStrike" kern="0" cap="none" spc="0" normalizeH="0" baseline="0" noProof="0" dirty="0">
                <a:ln>
                  <a:noFill/>
                </a:ln>
                <a:solidFill>
                  <a:srgbClr val="2F3651"/>
                </a:solidFill>
                <a:effectLst/>
                <a:uLnTx/>
                <a:uFillTx/>
                <a:ea typeface="+mn-ea"/>
                <a:cs typeface="Arial" panose="020B0604020202020204" pitchFamily="34" charset="0"/>
              </a:rPr>
              <a:t>50 % des </a:t>
            </a:r>
            <a:r>
              <a:rPr kumimoji="0" lang="en-US" sz="1100" b="1" i="0" u="none" strike="noStrike" kern="0" cap="none" spc="0" normalizeH="0" baseline="0" noProof="0" dirty="0" err="1">
                <a:ln>
                  <a:noFill/>
                </a:ln>
                <a:solidFill>
                  <a:srgbClr val="2F3651"/>
                </a:solidFill>
                <a:effectLst/>
                <a:uLnTx/>
                <a:uFillTx/>
                <a:ea typeface="+mn-ea"/>
                <a:cs typeface="Arial" panose="020B0604020202020204" pitchFamily="34" charset="0"/>
              </a:rPr>
              <a:t>genetischen</a:t>
            </a:r>
            <a:r>
              <a:rPr kumimoji="0" lang="en-US" sz="1100" b="1" i="0" u="none" strike="noStrike" kern="0" cap="none" spc="0" normalizeH="0" baseline="0" noProof="0" dirty="0">
                <a:ln>
                  <a:noFill/>
                </a:ln>
                <a:solidFill>
                  <a:srgbClr val="2F3651"/>
                </a:solidFill>
                <a:effectLst/>
                <a:uLnTx/>
                <a:uFillTx/>
                <a:ea typeface="+mn-ea"/>
                <a:cs typeface="Arial" panose="020B0604020202020204" pitchFamily="34" charset="0"/>
              </a:rPr>
              <a:t> </a:t>
            </a:r>
            <a:r>
              <a:rPr kumimoji="0" lang="en-US" sz="1100" b="1" i="0" u="none" strike="noStrike" kern="0" cap="none" spc="0" normalizeH="0" baseline="0" noProof="0" dirty="0" err="1">
                <a:ln>
                  <a:noFill/>
                </a:ln>
                <a:solidFill>
                  <a:srgbClr val="2F3651"/>
                </a:solidFill>
                <a:effectLst/>
                <a:uLnTx/>
                <a:uFillTx/>
                <a:ea typeface="+mn-ea"/>
                <a:cs typeface="Arial" panose="020B0604020202020204" pitchFamily="34" charset="0"/>
              </a:rPr>
              <a:t>Risikos</a:t>
            </a:r>
            <a:r>
              <a:rPr kumimoji="0" lang="en-US" sz="1100" b="1" i="0" u="none" strike="noStrike" kern="0" cap="none" spc="0" normalizeH="0" baseline="0" noProof="0" dirty="0">
                <a:ln>
                  <a:noFill/>
                </a:ln>
                <a:solidFill>
                  <a:srgbClr val="2F3651"/>
                </a:solidFill>
                <a:effectLst/>
                <a:uLnTx/>
                <a:uFillTx/>
                <a:ea typeface="+mn-ea"/>
                <a:cs typeface="Arial" panose="020B0604020202020204" pitchFamily="34" charset="0"/>
              </a:rPr>
              <a:t> </a:t>
            </a:r>
            <a:r>
              <a:rPr kumimoji="0" lang="de-DE" sz="1100" b="0" i="0" u="none" strike="noStrike" kern="0" cap="none" spc="0" normalizeH="0" baseline="0" noProof="0" dirty="0">
                <a:ln>
                  <a:noFill/>
                </a:ln>
                <a:solidFill>
                  <a:srgbClr val="2F3651"/>
                </a:solidFill>
                <a:effectLst/>
                <a:uLnTx/>
                <a:uFillTx/>
                <a:ea typeface="+mn-ea"/>
                <a:cs typeface="Arial" panose="020B0604020202020204" pitchFamily="34" charset="0"/>
              </a:rPr>
              <a:t>für die Entwicklung von T1D aus.</a:t>
            </a:r>
            <a:r>
              <a:rPr kumimoji="0" lang="en-US" sz="1100" b="0" i="0" u="none" strike="noStrike" kern="0" cap="none" spc="0" normalizeH="0" baseline="30000" noProof="0" dirty="0">
                <a:ln>
                  <a:noFill/>
                </a:ln>
                <a:solidFill>
                  <a:srgbClr val="2F3651"/>
                </a:solidFill>
                <a:effectLst/>
                <a:uLnTx/>
                <a:uFillTx/>
                <a:ea typeface="+mn-ea"/>
                <a:cs typeface="Arial" panose="020B0604020202020204" pitchFamily="34" charset="0"/>
              </a:rPr>
              <a:t>1-3</a:t>
            </a:r>
            <a:r>
              <a:rPr kumimoji="0" lang="en-US" sz="1100" b="0" i="0" u="none" strike="noStrike" kern="0" cap="none" spc="0" normalizeH="0" noProof="0" dirty="0">
                <a:ln>
                  <a:noFill/>
                </a:ln>
                <a:solidFill>
                  <a:srgbClr val="2F3651"/>
                </a:solidFill>
                <a:effectLst/>
                <a:uLnTx/>
                <a:uFillTx/>
                <a:ea typeface="+mn-ea"/>
                <a:cs typeface="Arial" panose="020B0604020202020204" pitchFamily="34" charset="0"/>
              </a:rPr>
              <a:t> Das </a:t>
            </a:r>
            <a:r>
              <a:rPr kumimoji="0" lang="en-US" sz="1100" b="0" i="0" u="none" strike="noStrike" kern="0" cap="none" spc="0" normalizeH="0" noProof="0" dirty="0" err="1">
                <a:ln>
                  <a:noFill/>
                </a:ln>
                <a:solidFill>
                  <a:srgbClr val="2F3651"/>
                </a:solidFill>
                <a:effectLst/>
                <a:uLnTx/>
                <a:uFillTx/>
                <a:ea typeface="+mn-ea"/>
                <a:cs typeface="Arial" panose="020B0604020202020204" pitchFamily="34" charset="0"/>
              </a:rPr>
              <a:t>höchste</a:t>
            </a:r>
            <a:r>
              <a:rPr kumimoji="0" lang="en-US" sz="1100" b="0" i="0" u="none" strike="noStrike" kern="0" cap="none" spc="0" normalizeH="0" noProof="0" dirty="0">
                <a:ln>
                  <a:noFill/>
                </a:ln>
                <a:solidFill>
                  <a:srgbClr val="2F3651"/>
                </a:solidFill>
                <a:effectLst/>
                <a:uLnTx/>
                <a:uFillTx/>
                <a:ea typeface="+mn-ea"/>
                <a:cs typeface="Arial" panose="020B0604020202020204" pitchFamily="34" charset="0"/>
              </a:rPr>
              <a:t> </a:t>
            </a:r>
            <a:r>
              <a:rPr kumimoji="0" lang="en-US" sz="1100" b="0" i="0" u="none" strike="noStrike" kern="0" cap="none" spc="0" normalizeH="0" noProof="0" dirty="0" err="1">
                <a:ln>
                  <a:noFill/>
                </a:ln>
                <a:solidFill>
                  <a:srgbClr val="2F3651"/>
                </a:solidFill>
                <a:effectLst/>
                <a:uLnTx/>
                <a:uFillTx/>
                <a:ea typeface="+mn-ea"/>
                <a:cs typeface="Arial" panose="020B0604020202020204" pitchFamily="34" charset="0"/>
              </a:rPr>
              <a:t>Risiko</a:t>
            </a:r>
            <a:r>
              <a:rPr kumimoji="0" lang="en-US" sz="1100" b="0" i="0" u="none" strike="noStrike" kern="0" cap="none" spc="0" normalizeH="0" noProof="0" dirty="0">
                <a:ln>
                  <a:noFill/>
                </a:ln>
                <a:solidFill>
                  <a:srgbClr val="2F3651"/>
                </a:solidFill>
                <a:effectLst/>
                <a:uLnTx/>
                <a:uFillTx/>
                <a:ea typeface="+mn-ea"/>
                <a:cs typeface="Arial" panose="020B0604020202020204" pitchFamily="34" charset="0"/>
              </a:rPr>
              <a:t> hat der </a:t>
            </a:r>
            <a:r>
              <a:rPr kumimoji="0" lang="en-US" sz="1100" b="1" i="0" u="none" strike="noStrike" kern="0" cap="none" spc="0" normalizeH="0" noProof="0" dirty="0">
                <a:ln>
                  <a:noFill/>
                </a:ln>
                <a:solidFill>
                  <a:srgbClr val="2F3651"/>
                </a:solidFill>
                <a:effectLst/>
                <a:uLnTx/>
                <a:uFillTx/>
                <a:ea typeface="+mn-ea"/>
                <a:cs typeface="Arial" panose="020B0604020202020204" pitchFamily="34" charset="0"/>
              </a:rPr>
              <a:t>HLA-DR4-DQ8-</a:t>
            </a:r>
            <a:r>
              <a:rPr kumimoji="0" lang="en-US" sz="1100" b="0" i="0" u="none" strike="noStrike" kern="0" cap="none" spc="0" normalizeH="0" noProof="0" dirty="0">
                <a:ln>
                  <a:noFill/>
                </a:ln>
                <a:solidFill>
                  <a:srgbClr val="2F3651"/>
                </a:solidFill>
                <a:effectLst/>
                <a:uLnTx/>
                <a:uFillTx/>
                <a:ea typeface="+mn-ea"/>
                <a:cs typeface="Arial" panose="020B0604020202020204" pitchFamily="34" charset="0"/>
              </a:rPr>
              <a:t> und </a:t>
            </a:r>
            <a:r>
              <a:rPr kumimoji="0" lang="en-US" sz="1100" b="1" i="0" u="none" strike="noStrike" kern="0" cap="none" spc="0" normalizeH="0" noProof="0" dirty="0">
                <a:ln>
                  <a:noFill/>
                </a:ln>
                <a:solidFill>
                  <a:srgbClr val="2F3651"/>
                </a:solidFill>
                <a:effectLst/>
                <a:uLnTx/>
                <a:uFillTx/>
                <a:ea typeface="+mn-ea"/>
                <a:cs typeface="Arial" panose="020B0604020202020204" pitchFamily="34" charset="0"/>
              </a:rPr>
              <a:t>-DR3-DQ2-Haplotyp</a:t>
            </a:r>
            <a:r>
              <a:rPr kumimoji="0" lang="en-US" sz="1100" b="0" i="0" u="none" strike="noStrike" kern="0" cap="none" spc="0" normalizeH="0" baseline="30000" noProof="0" dirty="0">
                <a:ln>
                  <a:noFill/>
                </a:ln>
                <a:solidFill>
                  <a:srgbClr val="2F3651"/>
                </a:solidFill>
                <a:effectLst/>
                <a:uLnTx/>
                <a:uFillTx/>
                <a:ea typeface="+mn-ea"/>
                <a:cs typeface="Arial" panose="020B0604020202020204" pitchFamily="34" charset="0"/>
              </a:rPr>
              <a:t>1</a:t>
            </a:r>
          </a:p>
        </p:txBody>
      </p:sp>
      <p:sp>
        <p:nvSpPr>
          <p:cNvPr id="79" name="Rectangle: Top Corners Rounded 15">
            <a:extLst>
              <a:ext uri="{FF2B5EF4-FFF2-40B4-BE49-F238E27FC236}">
                <a16:creationId xmlns:a16="http://schemas.microsoft.com/office/drawing/2014/main" id="{BF6E9AA9-0296-968D-4FA6-506023E7CAE0}"/>
              </a:ext>
            </a:extLst>
          </p:cNvPr>
          <p:cNvSpPr/>
          <p:nvPr/>
        </p:nvSpPr>
        <p:spPr>
          <a:xfrm rot="16200000">
            <a:off x="6988211" y="1549152"/>
            <a:ext cx="740302" cy="3571277"/>
          </a:xfrm>
          <a:prstGeom prst="round2SameRect">
            <a:avLst>
              <a:gd name="adj1" fmla="val 50000"/>
              <a:gd name="adj2" fmla="val 0"/>
            </a:avLst>
          </a:prstGeom>
          <a:solidFill>
            <a:srgbClr val="CFD3E3"/>
          </a:solidFill>
          <a:ln w="25400" cap="flat" cmpd="sng" algn="ctr">
            <a:noFill/>
            <a:prstDash val="solid"/>
          </a:ln>
          <a:effectLst/>
        </p:spPr>
        <p:txBody>
          <a:bodyPr vert="vert" lIns="68580" tIns="360000" rIns="68580" bIns="252000" rtlCol="0" anchor="ctr"/>
          <a:lstStyle/>
          <a:p>
            <a:pPr marL="0" marR="0" lvl="0" indent="0" defTabSz="685783" eaLnBrk="1" fontAlgn="auto" latinLnBrk="0" hangingPunct="1">
              <a:lnSpc>
                <a:spcPct val="90000"/>
              </a:lnSpc>
              <a:spcBef>
                <a:spcPts val="0"/>
              </a:spcBef>
              <a:spcAft>
                <a:spcPts val="0"/>
              </a:spcAft>
              <a:buClrTx/>
              <a:buSzTx/>
              <a:buFontTx/>
              <a:buNone/>
              <a:tabLst/>
              <a:defRPr/>
            </a:pPr>
            <a:r>
              <a:rPr kumimoji="0" lang="de-DE" sz="1100" i="0" u="none" strike="noStrike" kern="0" cap="none" spc="0" normalizeH="0" baseline="0" noProof="0">
                <a:ln>
                  <a:noFill/>
                </a:ln>
                <a:solidFill>
                  <a:srgbClr val="2F3651"/>
                </a:solidFill>
                <a:effectLst/>
                <a:uLnTx/>
                <a:uFillTx/>
                <a:ea typeface="+mn-ea"/>
                <a:cs typeface="Arial"/>
              </a:rPr>
              <a:t>HLA-Moleküle der </a:t>
            </a:r>
            <a:r>
              <a:rPr kumimoji="0" lang="de-DE" sz="1100" b="1" i="0" u="none" strike="noStrike" kern="0" cap="none" spc="0" normalizeH="0" baseline="0" noProof="0">
                <a:ln>
                  <a:noFill/>
                </a:ln>
                <a:solidFill>
                  <a:srgbClr val="2F3651"/>
                </a:solidFill>
                <a:effectLst/>
                <a:uLnTx/>
                <a:uFillTx/>
                <a:ea typeface="+mn-ea"/>
                <a:cs typeface="Arial"/>
              </a:rPr>
              <a:t>Klassen I </a:t>
            </a:r>
            <a:r>
              <a:rPr kumimoji="0" lang="de-DE" sz="1100" i="0" u="none" strike="noStrike" kern="0" cap="none" spc="0" normalizeH="0" baseline="0" noProof="0">
                <a:ln>
                  <a:noFill/>
                </a:ln>
                <a:solidFill>
                  <a:srgbClr val="2F3651"/>
                </a:solidFill>
                <a:effectLst/>
                <a:uLnTx/>
                <a:uFillTx/>
                <a:ea typeface="+mn-ea"/>
                <a:cs typeface="Arial"/>
              </a:rPr>
              <a:t>und </a:t>
            </a:r>
            <a:r>
              <a:rPr kumimoji="0" lang="de-DE" sz="1100" b="1" i="0" u="none" strike="noStrike" kern="0" cap="none" spc="0" normalizeH="0" baseline="0" noProof="0">
                <a:ln>
                  <a:noFill/>
                </a:ln>
                <a:solidFill>
                  <a:srgbClr val="2F3651"/>
                </a:solidFill>
                <a:effectLst/>
                <a:uLnTx/>
                <a:uFillTx/>
                <a:ea typeface="+mn-ea"/>
                <a:cs typeface="Arial"/>
              </a:rPr>
              <a:t>II</a:t>
            </a:r>
            <a:r>
              <a:rPr kumimoji="0" lang="de-DE" sz="1100" i="0" u="none" strike="noStrike" kern="0" cap="none" spc="0" normalizeH="0" baseline="0" noProof="0">
                <a:ln>
                  <a:noFill/>
                </a:ln>
                <a:solidFill>
                  <a:srgbClr val="2F3651"/>
                </a:solidFill>
                <a:effectLst/>
                <a:uLnTx/>
                <a:uFillTx/>
                <a:ea typeface="+mn-ea"/>
                <a:cs typeface="Arial"/>
              </a:rPr>
              <a:t>, die auf </a:t>
            </a:r>
            <a:r>
              <a:rPr kumimoji="0" lang="de-DE" sz="1100" b="1" i="0" u="none" strike="noStrike" kern="0" cap="none" spc="0" normalizeH="0" baseline="0" noProof="0">
                <a:ln>
                  <a:noFill/>
                </a:ln>
                <a:solidFill>
                  <a:srgbClr val="2F3651"/>
                </a:solidFill>
                <a:effectLst/>
                <a:uLnTx/>
                <a:uFillTx/>
                <a:ea typeface="+mn-ea"/>
                <a:cs typeface="Arial"/>
              </a:rPr>
              <a:t>Betazellen </a:t>
            </a:r>
            <a:r>
              <a:rPr kumimoji="0" lang="de-DE" sz="1100" i="0" u="none" strike="noStrike" kern="0" cap="none" spc="0" normalizeH="0" baseline="0" noProof="0">
                <a:ln>
                  <a:noFill/>
                </a:ln>
                <a:solidFill>
                  <a:srgbClr val="2F3651"/>
                </a:solidFill>
                <a:effectLst/>
                <a:uLnTx/>
                <a:uFillTx/>
                <a:ea typeface="+mn-ea"/>
                <a:cs typeface="Arial"/>
              </a:rPr>
              <a:t>der Bauchspeicheldrüse exprimiert werden, können ein </a:t>
            </a:r>
            <a:r>
              <a:rPr kumimoji="0" lang="de-DE" sz="1100" b="1" i="0" u="none" strike="noStrike" kern="0" cap="none" spc="0" normalizeH="0" baseline="0" noProof="0">
                <a:ln>
                  <a:noFill/>
                </a:ln>
                <a:solidFill>
                  <a:srgbClr val="2F3651"/>
                </a:solidFill>
                <a:effectLst/>
                <a:uLnTx/>
                <a:uFillTx/>
                <a:ea typeface="+mn-ea"/>
                <a:cs typeface="Arial"/>
              </a:rPr>
              <a:t>Ziel für autoreaktive T-Zellen</a:t>
            </a:r>
            <a:r>
              <a:rPr kumimoji="0" lang="de-DE" sz="1100" i="0" u="none" strike="noStrike" kern="0" cap="none" spc="0" normalizeH="0" baseline="0" noProof="0">
                <a:ln>
                  <a:noFill/>
                </a:ln>
                <a:solidFill>
                  <a:srgbClr val="2F3651"/>
                </a:solidFill>
                <a:effectLst/>
                <a:uLnTx/>
                <a:uFillTx/>
                <a:ea typeface="+mn-ea"/>
                <a:cs typeface="Arial"/>
              </a:rPr>
              <a:t> sein</a:t>
            </a:r>
            <a:r>
              <a:rPr kumimoji="0" lang="en-US" sz="1100" b="0" i="0" u="none" strike="noStrike" kern="0" cap="none" spc="0" normalizeH="0" baseline="30000" noProof="0">
                <a:ln>
                  <a:noFill/>
                </a:ln>
                <a:solidFill>
                  <a:srgbClr val="000000"/>
                </a:solidFill>
                <a:effectLst/>
                <a:uLnTx/>
                <a:uFillTx/>
                <a:ea typeface="+mn-ea"/>
                <a:cs typeface="Arial"/>
              </a:rPr>
              <a:t>1,4,5</a:t>
            </a:r>
          </a:p>
        </p:txBody>
      </p:sp>
      <p:pic>
        <p:nvPicPr>
          <p:cNvPr id="81" name="Picture 2">
            <a:extLst>
              <a:ext uri="{FF2B5EF4-FFF2-40B4-BE49-F238E27FC236}">
                <a16:creationId xmlns:a16="http://schemas.microsoft.com/office/drawing/2014/main" id="{1B64134C-128B-85A2-6302-1FDFDA34487B}"/>
              </a:ext>
            </a:extLst>
          </p:cNvPr>
          <p:cNvPicPr>
            <a:picLocks noChangeAspect="1"/>
          </p:cNvPicPr>
          <p:nvPr/>
        </p:nvPicPr>
        <p:blipFill>
          <a:blip r:embed="rId3"/>
          <a:stretch>
            <a:fillRect/>
          </a:stretch>
        </p:blipFill>
        <p:spPr>
          <a:xfrm rot="1850598">
            <a:off x="5692110" y="2135542"/>
            <a:ext cx="238959" cy="378999"/>
          </a:xfrm>
          <a:prstGeom prst="rect">
            <a:avLst/>
          </a:prstGeom>
        </p:spPr>
      </p:pic>
      <p:pic>
        <p:nvPicPr>
          <p:cNvPr id="82" name="Picture 5">
            <a:extLst>
              <a:ext uri="{FF2B5EF4-FFF2-40B4-BE49-F238E27FC236}">
                <a16:creationId xmlns:a16="http://schemas.microsoft.com/office/drawing/2014/main" id="{7ABA4EC3-05A3-817E-85C8-D03B64117F6B}"/>
              </a:ext>
            </a:extLst>
          </p:cNvPr>
          <p:cNvPicPr>
            <a:picLocks noChangeAspect="1"/>
          </p:cNvPicPr>
          <p:nvPr/>
        </p:nvPicPr>
        <p:blipFill>
          <a:blip r:embed="rId3"/>
          <a:stretch>
            <a:fillRect/>
          </a:stretch>
        </p:blipFill>
        <p:spPr>
          <a:xfrm rot="1850598">
            <a:off x="5684097" y="3145769"/>
            <a:ext cx="238959" cy="378999"/>
          </a:xfrm>
          <a:prstGeom prst="rect">
            <a:avLst/>
          </a:prstGeom>
        </p:spPr>
      </p:pic>
      <p:pic>
        <p:nvPicPr>
          <p:cNvPr id="83" name="Graphic 6" descr="DNA outline">
            <a:extLst>
              <a:ext uri="{FF2B5EF4-FFF2-40B4-BE49-F238E27FC236}">
                <a16:creationId xmlns:a16="http://schemas.microsoft.com/office/drawing/2014/main" id="{40BA3BEB-5AE9-0DCF-76EE-4F26005924E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010003">
            <a:off x="5642082" y="3951349"/>
            <a:ext cx="384360" cy="384360"/>
          </a:xfrm>
          <a:prstGeom prst="rect">
            <a:avLst/>
          </a:prstGeom>
        </p:spPr>
      </p:pic>
      <p:sp>
        <p:nvSpPr>
          <p:cNvPr id="13" name="TextBox 63">
            <a:extLst>
              <a:ext uri="{FF2B5EF4-FFF2-40B4-BE49-F238E27FC236}">
                <a16:creationId xmlns:a16="http://schemas.microsoft.com/office/drawing/2014/main" id="{3CB66637-B021-77BD-F763-2403927C49DF}"/>
              </a:ext>
            </a:extLst>
          </p:cNvPr>
          <p:cNvSpPr txBox="1"/>
          <p:nvPr/>
        </p:nvSpPr>
        <p:spPr bwMode="auto">
          <a:xfrm>
            <a:off x="6768339" y="1554440"/>
            <a:ext cx="813807" cy="184666"/>
          </a:xfrm>
          <a:prstGeom prst="rect">
            <a:avLst/>
          </a:prstGeom>
          <a:noFill/>
        </p:spPr>
        <p:txBody>
          <a:bodyPr wrap="square" lIns="0" tIns="0" rIns="0" bIns="0">
            <a:spAutoFit/>
          </a:bodyPr>
          <a:lstStyle/>
          <a:p>
            <a:pPr defTabSz="914400">
              <a:defRPr/>
            </a:pPr>
            <a:r>
              <a:rPr lang="en-US" sz="1200" kern="0">
                <a:ln/>
                <a:solidFill>
                  <a:srgbClr val="2F3651"/>
                </a:solidFill>
                <a:ea typeface="Verdana"/>
                <a:cs typeface="Arial" panose="020B0604020202020204" pitchFamily="34" charset="0"/>
                <a:sym typeface="Verdana"/>
                <a:rtl val="0"/>
              </a:rPr>
              <a:t>APZ</a:t>
            </a:r>
            <a:endParaRPr lang="en-US" sz="1400" kern="0">
              <a:ln/>
              <a:solidFill>
                <a:srgbClr val="2F3651"/>
              </a:solidFill>
              <a:ea typeface="Verdana"/>
              <a:cs typeface="Arial" panose="020B0604020202020204" pitchFamily="34" charset="0"/>
              <a:sym typeface="Verdana"/>
              <a:rtl val="0"/>
            </a:endParaRPr>
          </a:p>
        </p:txBody>
      </p:sp>
      <p:sp>
        <p:nvSpPr>
          <p:cNvPr id="15" name="TextBox 63">
            <a:extLst>
              <a:ext uri="{FF2B5EF4-FFF2-40B4-BE49-F238E27FC236}">
                <a16:creationId xmlns:a16="http://schemas.microsoft.com/office/drawing/2014/main" id="{4EC40B28-2A69-73B7-BBA7-F9B2FC356CB8}"/>
              </a:ext>
            </a:extLst>
          </p:cNvPr>
          <p:cNvSpPr txBox="1"/>
          <p:nvPr/>
        </p:nvSpPr>
        <p:spPr bwMode="auto">
          <a:xfrm>
            <a:off x="7305577" y="915863"/>
            <a:ext cx="775929" cy="184666"/>
          </a:xfrm>
          <a:prstGeom prst="rect">
            <a:avLst/>
          </a:prstGeom>
          <a:noFill/>
        </p:spPr>
        <p:txBody>
          <a:bodyPr wrap="square" lIns="0" tIns="0" rIns="0" bIns="0">
            <a:spAutoFit/>
          </a:bodyPr>
          <a:lstStyle/>
          <a:p>
            <a:pPr defTabSz="914400">
              <a:defRPr/>
            </a:pPr>
            <a:r>
              <a:rPr lang="en-US" sz="1200" kern="0">
                <a:ln/>
                <a:solidFill>
                  <a:srgbClr val="2F3651"/>
                </a:solidFill>
                <a:ea typeface="Verdana"/>
                <a:cs typeface="Arial" panose="020B0604020202020204" pitchFamily="34" charset="0"/>
                <a:sym typeface="Verdana"/>
                <a:rtl val="0"/>
              </a:rPr>
              <a:t>T-Zelle</a:t>
            </a:r>
          </a:p>
        </p:txBody>
      </p:sp>
      <p:grpSp>
        <p:nvGrpSpPr>
          <p:cNvPr id="16" name="Group 57">
            <a:extLst>
              <a:ext uri="{FF2B5EF4-FFF2-40B4-BE49-F238E27FC236}">
                <a16:creationId xmlns:a16="http://schemas.microsoft.com/office/drawing/2014/main" id="{2B9F202B-6DDE-E2E9-53BF-3B293509C4D6}"/>
              </a:ext>
            </a:extLst>
          </p:cNvPr>
          <p:cNvGrpSpPr/>
          <p:nvPr/>
        </p:nvGrpSpPr>
        <p:grpSpPr>
          <a:xfrm>
            <a:off x="6011327" y="820823"/>
            <a:ext cx="1215972" cy="1002900"/>
            <a:chOff x="7837073" y="1397140"/>
            <a:chExt cx="1702715" cy="1509002"/>
          </a:xfrm>
        </p:grpSpPr>
        <p:grpSp>
          <p:nvGrpSpPr>
            <p:cNvPr id="17" name="Groupe 5">
              <a:extLst>
                <a:ext uri="{FF2B5EF4-FFF2-40B4-BE49-F238E27FC236}">
                  <a16:creationId xmlns:a16="http://schemas.microsoft.com/office/drawing/2014/main" id="{5158ACDC-7375-84B1-7F57-F496865961F3}"/>
                </a:ext>
              </a:extLst>
            </p:cNvPr>
            <p:cNvGrpSpPr/>
            <p:nvPr/>
          </p:nvGrpSpPr>
          <p:grpSpPr>
            <a:xfrm rot="577113">
              <a:off x="7837073" y="1751365"/>
              <a:ext cx="1166806" cy="1154777"/>
              <a:chOff x="7266278" y="1553297"/>
              <a:chExt cx="2160624" cy="2138350"/>
            </a:xfrm>
          </p:grpSpPr>
          <p:pic>
            <p:nvPicPr>
              <p:cNvPr id="20" name="Content Placeholder 10" descr="A purple blot with a black background&#10;&#10;Description automatically generated">
                <a:extLst>
                  <a:ext uri="{FF2B5EF4-FFF2-40B4-BE49-F238E27FC236}">
                    <a16:creationId xmlns:a16="http://schemas.microsoft.com/office/drawing/2014/main" id="{BE5A0A31-CB0F-CB24-346D-9B68536069B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474280">
                <a:off x="7266278" y="1553297"/>
                <a:ext cx="2160624" cy="2138350"/>
              </a:xfrm>
              <a:prstGeom prst="rect">
                <a:avLst/>
              </a:prstGeom>
            </p:spPr>
          </p:pic>
          <p:grpSp>
            <p:nvGrpSpPr>
              <p:cNvPr id="21" name="Group 62">
                <a:extLst>
                  <a:ext uri="{FF2B5EF4-FFF2-40B4-BE49-F238E27FC236}">
                    <a16:creationId xmlns:a16="http://schemas.microsoft.com/office/drawing/2014/main" id="{15FAE406-F104-FDDF-5007-ADE87BBA0A35}"/>
                  </a:ext>
                </a:extLst>
              </p:cNvPr>
              <p:cNvGrpSpPr>
                <a:grpSpLocks noChangeAspect="1"/>
              </p:cNvGrpSpPr>
              <p:nvPr/>
            </p:nvGrpSpPr>
            <p:grpSpPr bwMode="auto">
              <a:xfrm rot="18885441">
                <a:off x="8599958" y="1722142"/>
                <a:ext cx="534724" cy="470011"/>
                <a:chOff x="2433400" y="4145024"/>
                <a:chExt cx="327430" cy="287870"/>
              </a:xfrm>
            </p:grpSpPr>
            <p:sp>
              <p:nvSpPr>
                <p:cNvPr id="22" name="Freeform: Shape 68">
                  <a:extLst>
                    <a:ext uri="{FF2B5EF4-FFF2-40B4-BE49-F238E27FC236}">
                      <a16:creationId xmlns:a16="http://schemas.microsoft.com/office/drawing/2014/main" id="{B6D9E237-C392-6978-6312-A150B630D0DB}"/>
                    </a:ext>
                  </a:extLst>
                </p:cNvPr>
                <p:cNvSpPr/>
                <p:nvPr/>
              </p:nvSpPr>
              <p:spPr>
                <a:xfrm rot="18438401">
                  <a:off x="2444838" y="4133586"/>
                  <a:ext cx="287870" cy="310745"/>
                </a:xfrm>
                <a:custGeom>
                  <a:avLst/>
                  <a:gdLst>
                    <a:gd name="connsiteX0" fmla="*/ 79877 w 287870"/>
                    <a:gd name="connsiteY0" fmla="*/ 18 h 310933"/>
                    <a:gd name="connsiteX1" fmla="*/ 91756 w 287870"/>
                    <a:gd name="connsiteY1" fmla="*/ 4259 h 310933"/>
                    <a:gd name="connsiteX2" fmla="*/ 185947 w 287870"/>
                    <a:gd name="connsiteY2" fmla="*/ 135217 h 310933"/>
                    <a:gd name="connsiteX3" fmla="*/ 202209 w 287870"/>
                    <a:gd name="connsiteY3" fmla="*/ 137580 h 310933"/>
                    <a:gd name="connsiteX4" fmla="*/ 223724 w 287870"/>
                    <a:gd name="connsiteY4" fmla="*/ 121885 h 310933"/>
                    <a:gd name="connsiteX5" fmla="*/ 239987 w 287870"/>
                    <a:gd name="connsiteY5" fmla="*/ 124248 h 310933"/>
                    <a:gd name="connsiteX6" fmla="*/ 285557 w 287870"/>
                    <a:gd name="connsiteY6" fmla="*/ 183147 h 310933"/>
                    <a:gd name="connsiteX7" fmla="*/ 283187 w 287870"/>
                    <a:gd name="connsiteY7" fmla="*/ 199348 h 310933"/>
                    <a:gd name="connsiteX8" fmla="*/ 199329 w 287870"/>
                    <a:gd name="connsiteY8" fmla="*/ 261115 h 310933"/>
                    <a:gd name="connsiteX9" fmla="*/ 199160 w 287870"/>
                    <a:gd name="connsiteY9" fmla="*/ 261115 h 310933"/>
                    <a:gd name="connsiteX10" fmla="*/ 197030 w 287870"/>
                    <a:gd name="connsiteY10" fmla="*/ 260805 h 310933"/>
                    <a:gd name="connsiteX11" fmla="*/ 132101 w 287870"/>
                    <a:gd name="connsiteY11" fmla="*/ 308630 h 310933"/>
                    <a:gd name="connsiteX12" fmla="*/ 131932 w 287870"/>
                    <a:gd name="connsiteY12" fmla="*/ 308630 h 310933"/>
                    <a:gd name="connsiteX13" fmla="*/ 115669 w 287870"/>
                    <a:gd name="connsiteY13" fmla="*/ 306267 h 310933"/>
                    <a:gd name="connsiteX14" fmla="*/ 70099 w 287870"/>
                    <a:gd name="connsiteY14" fmla="*/ 247368 h 310933"/>
                    <a:gd name="connsiteX15" fmla="*/ 72471 w 287870"/>
                    <a:gd name="connsiteY15" fmla="*/ 231167 h 310933"/>
                    <a:gd name="connsiteX16" fmla="*/ 93985 w 287870"/>
                    <a:gd name="connsiteY16" fmla="*/ 215472 h 310933"/>
                    <a:gd name="connsiteX17" fmla="*/ 96356 w 287870"/>
                    <a:gd name="connsiteY17" fmla="*/ 199271 h 310933"/>
                    <a:gd name="connsiteX18" fmla="*/ 2166 w 287870"/>
                    <a:gd name="connsiteY18" fmla="*/ 68313 h 310933"/>
                    <a:gd name="connsiteX19" fmla="*/ 2674 w 287870"/>
                    <a:gd name="connsiteY19" fmla="*/ 52279 h 310933"/>
                    <a:gd name="connsiteX20" fmla="*/ 24528 w 287870"/>
                    <a:gd name="connsiteY20" fmla="*/ 51774 h 310933"/>
                    <a:gd name="connsiteX21" fmla="*/ 118719 w 287870"/>
                    <a:gd name="connsiteY21" fmla="*/ 182732 h 310933"/>
                    <a:gd name="connsiteX22" fmla="*/ 134981 w 287870"/>
                    <a:gd name="connsiteY22" fmla="*/ 185095 h 310933"/>
                    <a:gd name="connsiteX23" fmla="*/ 156496 w 287870"/>
                    <a:gd name="connsiteY23" fmla="*/ 169400 h 310933"/>
                    <a:gd name="connsiteX24" fmla="*/ 158780 w 287870"/>
                    <a:gd name="connsiteY24" fmla="*/ 169732 h 310933"/>
                    <a:gd name="connsiteX25" fmla="*/ 161213 w 287870"/>
                    <a:gd name="connsiteY25" fmla="*/ 167957 h 310933"/>
                    <a:gd name="connsiteX26" fmla="*/ 163584 w 287870"/>
                    <a:gd name="connsiteY26" fmla="*/ 151756 h 310933"/>
                    <a:gd name="connsiteX27" fmla="*/ 69395 w 287870"/>
                    <a:gd name="connsiteY27" fmla="*/ 20798 h 310933"/>
                    <a:gd name="connsiteX28" fmla="*/ 69903 w 287870"/>
                    <a:gd name="connsiteY28" fmla="*/ 4764 h 310933"/>
                    <a:gd name="connsiteX29" fmla="*/ 79877 w 287870"/>
                    <a:gd name="connsiteY29" fmla="*/ 18 h 310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7870" h="310933">
                      <a:moveTo>
                        <a:pt x="79877" y="18"/>
                      </a:moveTo>
                      <a:cubicBezTo>
                        <a:pt x="83879" y="-172"/>
                        <a:pt x="88199" y="1136"/>
                        <a:pt x="91756" y="4259"/>
                      </a:cubicBezTo>
                      <a:lnTo>
                        <a:pt x="185947" y="135217"/>
                      </a:lnTo>
                      <a:cubicBezTo>
                        <a:pt x="189843" y="140281"/>
                        <a:pt x="197127" y="141293"/>
                        <a:pt x="202209" y="137580"/>
                      </a:cubicBezTo>
                      <a:lnTo>
                        <a:pt x="223724" y="121885"/>
                      </a:lnTo>
                      <a:cubicBezTo>
                        <a:pt x="228976" y="118004"/>
                        <a:pt x="236260" y="119185"/>
                        <a:pt x="239987" y="124248"/>
                      </a:cubicBezTo>
                      <a:lnTo>
                        <a:pt x="285557" y="183147"/>
                      </a:lnTo>
                      <a:cubicBezTo>
                        <a:pt x="289455" y="188377"/>
                        <a:pt x="288268" y="195635"/>
                        <a:pt x="283187" y="199348"/>
                      </a:cubicBezTo>
                      <a:lnTo>
                        <a:pt x="199329" y="261115"/>
                      </a:lnTo>
                      <a:lnTo>
                        <a:pt x="199160" y="261115"/>
                      </a:lnTo>
                      <a:lnTo>
                        <a:pt x="197030" y="260805"/>
                      </a:lnTo>
                      <a:lnTo>
                        <a:pt x="132101" y="308630"/>
                      </a:lnTo>
                      <a:lnTo>
                        <a:pt x="131932" y="308630"/>
                      </a:lnTo>
                      <a:cubicBezTo>
                        <a:pt x="126680" y="312511"/>
                        <a:pt x="119396" y="311330"/>
                        <a:pt x="115669" y="306267"/>
                      </a:cubicBezTo>
                      <a:lnTo>
                        <a:pt x="70099" y="247368"/>
                      </a:lnTo>
                      <a:cubicBezTo>
                        <a:pt x="66202" y="242138"/>
                        <a:pt x="67388" y="234880"/>
                        <a:pt x="72471" y="231167"/>
                      </a:cubicBezTo>
                      <a:lnTo>
                        <a:pt x="93985" y="215472"/>
                      </a:lnTo>
                      <a:cubicBezTo>
                        <a:pt x="99067" y="211591"/>
                        <a:pt x="100084" y="204335"/>
                        <a:pt x="96356" y="199271"/>
                      </a:cubicBezTo>
                      <a:cubicBezTo>
                        <a:pt x="58409" y="147968"/>
                        <a:pt x="40113" y="119615"/>
                        <a:pt x="2166" y="68313"/>
                      </a:cubicBezTo>
                      <a:cubicBezTo>
                        <a:pt x="-883" y="62911"/>
                        <a:pt x="-714" y="56499"/>
                        <a:pt x="2674" y="52279"/>
                      </a:cubicBezTo>
                      <a:cubicBezTo>
                        <a:pt x="7249" y="46542"/>
                        <a:pt x="17413" y="45529"/>
                        <a:pt x="24528" y="51774"/>
                      </a:cubicBezTo>
                      <a:lnTo>
                        <a:pt x="118719" y="182732"/>
                      </a:lnTo>
                      <a:cubicBezTo>
                        <a:pt x="122615" y="187796"/>
                        <a:pt x="129899" y="188808"/>
                        <a:pt x="134981" y="185095"/>
                      </a:cubicBezTo>
                      <a:lnTo>
                        <a:pt x="156496" y="169400"/>
                      </a:lnTo>
                      <a:lnTo>
                        <a:pt x="158780" y="169732"/>
                      </a:lnTo>
                      <a:lnTo>
                        <a:pt x="161213" y="167957"/>
                      </a:lnTo>
                      <a:cubicBezTo>
                        <a:pt x="166295" y="164076"/>
                        <a:pt x="167312" y="156820"/>
                        <a:pt x="163584" y="151756"/>
                      </a:cubicBezTo>
                      <a:cubicBezTo>
                        <a:pt x="125637" y="100453"/>
                        <a:pt x="107342" y="72100"/>
                        <a:pt x="69395" y="20798"/>
                      </a:cubicBezTo>
                      <a:cubicBezTo>
                        <a:pt x="66345" y="15396"/>
                        <a:pt x="66514" y="8984"/>
                        <a:pt x="69903" y="4764"/>
                      </a:cubicBezTo>
                      <a:cubicBezTo>
                        <a:pt x="72190" y="1896"/>
                        <a:pt x="75875" y="208"/>
                        <a:pt x="79877" y="18"/>
                      </a:cubicBezTo>
                      <a:close/>
                    </a:path>
                  </a:pathLst>
                </a:custGeom>
                <a:solidFill>
                  <a:srgbClr val="B266B4"/>
                </a:solidFill>
                <a:ln w="3049" cap="flat">
                  <a:solidFill>
                    <a:sysClr val="window" lastClr="FFFFFF">
                      <a:lumMod val="65000"/>
                    </a:sysClr>
                  </a:solidFill>
                  <a:prstDash val="solid"/>
                  <a:miter/>
                </a:ln>
              </p:spPr>
              <p:txBody>
                <a:bodyPr anchor="ctr"/>
                <a:lstStyle/>
                <a:p>
                  <a:pPr defTabSz="914400">
                    <a:defRPr/>
                  </a:pPr>
                  <a:endParaRPr lang="en-US" sz="933" kern="0">
                    <a:solidFill>
                      <a:srgbClr val="000000"/>
                    </a:solidFill>
                    <a:latin typeface="Arial" panose="020B0604020202020204" pitchFamily="34" charset="0"/>
                    <a:cs typeface="Arial" panose="020B0604020202020204" pitchFamily="34" charset="0"/>
                  </a:endParaRPr>
                </a:p>
              </p:txBody>
            </p:sp>
            <p:sp>
              <p:nvSpPr>
                <p:cNvPr id="23" name="Oval 67">
                  <a:extLst>
                    <a:ext uri="{FF2B5EF4-FFF2-40B4-BE49-F238E27FC236}">
                      <a16:creationId xmlns:a16="http://schemas.microsoft.com/office/drawing/2014/main" id="{7D25D2A4-6E85-6289-8BD2-92DC44C6770F}"/>
                    </a:ext>
                  </a:extLst>
                </p:cNvPr>
                <p:cNvSpPr/>
                <p:nvPr/>
              </p:nvSpPr>
              <p:spPr>
                <a:xfrm>
                  <a:off x="2646126" y="4240980"/>
                  <a:ext cx="114704" cy="114731"/>
                </a:xfrm>
                <a:prstGeom prst="ellipse">
                  <a:avLst/>
                </a:prstGeom>
                <a:solidFill>
                  <a:srgbClr val="2F3651"/>
                </a:solidFill>
                <a:ln w="12700" cap="flat" cmpd="sng" algn="ctr">
                  <a:solidFill>
                    <a:sysClr val="window" lastClr="FFFFFF"/>
                  </a:solidFill>
                  <a:prstDash val="solid"/>
                </a:ln>
                <a:effectLst/>
              </p:spPr>
              <p:txBody>
                <a:bodyPr anchor="ctr"/>
                <a:lstStyle/>
                <a:p>
                  <a:pPr algn="ctr" defTabSz="914400">
                    <a:defRPr/>
                  </a:pPr>
                  <a:endParaRPr lang="en-US" kern="0">
                    <a:solidFill>
                      <a:prstClr val="white"/>
                    </a:solidFill>
                    <a:latin typeface="Arial" panose="020B0604020202020204" pitchFamily="34" charset="0"/>
                  </a:endParaRPr>
                </a:p>
              </p:txBody>
            </p:sp>
          </p:grpSp>
        </p:grpSp>
        <p:pic>
          <p:nvPicPr>
            <p:cNvPr id="18" name="Picture 54" descr="A red eyeball with a red circle&#10;&#10;Description automatically generated">
              <a:extLst>
                <a:ext uri="{FF2B5EF4-FFF2-40B4-BE49-F238E27FC236}">
                  <a16:creationId xmlns:a16="http://schemas.microsoft.com/office/drawing/2014/main" id="{81E67F7C-45F1-418B-0D48-1CBF9025BDF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88845" y="1397140"/>
              <a:ext cx="550943" cy="550943"/>
            </a:xfrm>
            <a:prstGeom prst="rect">
              <a:avLst/>
            </a:prstGeom>
          </p:spPr>
        </p:pic>
        <p:pic>
          <p:nvPicPr>
            <p:cNvPr id="19" name="Picture 56" descr="A red object with black background&#10;&#10;Description automatically generated">
              <a:extLst>
                <a:ext uri="{FF2B5EF4-FFF2-40B4-BE49-F238E27FC236}">
                  <a16:creationId xmlns:a16="http://schemas.microsoft.com/office/drawing/2014/main" id="{2AAAB1C5-3B81-8162-AD5A-837A65C1778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3901274">
              <a:off x="8885336" y="1802150"/>
              <a:ext cx="184889" cy="185501"/>
            </a:xfrm>
            <a:prstGeom prst="rect">
              <a:avLst/>
            </a:prstGeom>
          </p:spPr>
        </p:pic>
      </p:grpSp>
      <p:sp>
        <p:nvSpPr>
          <p:cNvPr id="25" name="TextBox 35">
            <a:extLst>
              <a:ext uri="{FF2B5EF4-FFF2-40B4-BE49-F238E27FC236}">
                <a16:creationId xmlns:a16="http://schemas.microsoft.com/office/drawing/2014/main" id="{F475F9D8-2382-989A-8B93-CB55D126F7E6}"/>
              </a:ext>
            </a:extLst>
          </p:cNvPr>
          <p:cNvSpPr txBox="1"/>
          <p:nvPr/>
        </p:nvSpPr>
        <p:spPr>
          <a:xfrm>
            <a:off x="3001825" y="3821904"/>
            <a:ext cx="2160639" cy="761747"/>
          </a:xfrm>
          <a:prstGeom prst="rect">
            <a:avLst/>
          </a:prstGeom>
          <a:noFill/>
        </p:spPr>
        <p:txBody>
          <a:bodyPr wrap="square" lIns="0" tIns="0" rIns="0" bIns="0">
            <a:spAutoFit/>
          </a:bodyPr>
          <a:lstStyle/>
          <a:p>
            <a:pPr marL="0" lvl="1" algn="ctr" defTabSz="914377">
              <a:lnSpc>
                <a:spcPct val="90000"/>
              </a:lnSpc>
              <a:spcBef>
                <a:spcPts val="1200"/>
              </a:spcBef>
              <a:defRPr/>
            </a:pPr>
            <a:r>
              <a:rPr lang="en-US" sz="1100" b="1">
                <a:solidFill>
                  <a:srgbClr val="2F3651"/>
                </a:solidFill>
                <a:cs typeface="Arial" panose="020B0604020202020204" pitchFamily="34" charset="0"/>
              </a:rPr>
              <a:t>HLA-</a:t>
            </a:r>
            <a:r>
              <a:rPr lang="en-US" sz="1100" b="1" err="1">
                <a:solidFill>
                  <a:srgbClr val="2F3651"/>
                </a:solidFill>
                <a:cs typeface="Arial" panose="020B0604020202020204" pitchFamily="34" charset="0"/>
              </a:rPr>
              <a:t>Moleküle</a:t>
            </a:r>
            <a:r>
              <a:rPr lang="en-US" sz="1100" b="1">
                <a:solidFill>
                  <a:srgbClr val="2F3651"/>
                </a:solidFill>
                <a:cs typeface="Arial" panose="020B0604020202020204" pitchFamily="34" charset="0"/>
              </a:rPr>
              <a:t> </a:t>
            </a:r>
            <a:r>
              <a:rPr lang="en-US" sz="1100" b="1" err="1">
                <a:solidFill>
                  <a:srgbClr val="2F3651"/>
                </a:solidFill>
                <a:cs typeface="Arial" panose="020B0604020202020204" pitchFamily="34" charset="0"/>
              </a:rPr>
              <a:t>sind</a:t>
            </a:r>
            <a:r>
              <a:rPr lang="en-US" sz="1100" b="1">
                <a:solidFill>
                  <a:srgbClr val="2F3651"/>
                </a:solidFill>
                <a:cs typeface="Arial" panose="020B0604020202020204" pitchFamily="34" charset="0"/>
              </a:rPr>
              <a:t> </a:t>
            </a:r>
            <a:r>
              <a:rPr lang="en-US" sz="1100" b="1" err="1">
                <a:solidFill>
                  <a:srgbClr val="2F3651"/>
                </a:solidFill>
                <a:cs typeface="Arial" panose="020B0604020202020204" pitchFamily="34" charset="0"/>
              </a:rPr>
              <a:t>Glykoproteine</a:t>
            </a:r>
            <a:r>
              <a:rPr lang="en-US" sz="1100" b="1">
                <a:solidFill>
                  <a:srgbClr val="2F3651"/>
                </a:solidFill>
                <a:cs typeface="Arial" panose="020B0604020202020204" pitchFamily="34" charset="0"/>
              </a:rPr>
              <a:t> and der </a:t>
            </a:r>
            <a:r>
              <a:rPr lang="en-US" sz="1100" b="1" err="1">
                <a:solidFill>
                  <a:srgbClr val="2F3651"/>
                </a:solidFill>
                <a:cs typeface="Arial" panose="020B0604020202020204" pitchFamily="34" charset="0"/>
              </a:rPr>
              <a:t>Zelloberfläche</a:t>
            </a:r>
            <a:r>
              <a:rPr lang="en-US" sz="1100" b="1">
                <a:solidFill>
                  <a:srgbClr val="2F3651"/>
                </a:solidFill>
                <a:cs typeface="Arial" panose="020B0604020202020204" pitchFamily="34" charset="0"/>
              </a:rPr>
              <a:t>, die in die </a:t>
            </a:r>
            <a:r>
              <a:rPr lang="en-US" sz="1100" b="1" err="1">
                <a:solidFill>
                  <a:srgbClr val="2F3651"/>
                </a:solidFill>
                <a:cs typeface="Arial" panose="020B0604020202020204" pitchFamily="34" charset="0"/>
              </a:rPr>
              <a:t>Antigenpräsentation</a:t>
            </a:r>
            <a:r>
              <a:rPr lang="en-US" sz="1100" b="1">
                <a:solidFill>
                  <a:srgbClr val="2F3651"/>
                </a:solidFill>
                <a:cs typeface="Arial" panose="020B0604020202020204" pitchFamily="34" charset="0"/>
              </a:rPr>
              <a:t> </a:t>
            </a:r>
            <a:r>
              <a:rPr lang="en-US" sz="1100" b="1" err="1">
                <a:solidFill>
                  <a:srgbClr val="2F3651"/>
                </a:solidFill>
                <a:cs typeface="Arial" panose="020B0604020202020204" pitchFamily="34" charset="0"/>
              </a:rPr>
              <a:t>involviert</a:t>
            </a:r>
            <a:r>
              <a:rPr lang="en-US" sz="1100" b="1">
                <a:solidFill>
                  <a:srgbClr val="2F3651"/>
                </a:solidFill>
                <a:cs typeface="Arial" panose="020B0604020202020204" pitchFamily="34" charset="0"/>
              </a:rPr>
              <a:t> sind</a:t>
            </a:r>
            <a:r>
              <a:rPr lang="en-US" sz="1100" baseline="30000">
                <a:solidFill>
                  <a:srgbClr val="2F3651"/>
                </a:solidFill>
                <a:cs typeface="Arial" panose="020B0604020202020204" pitchFamily="34" charset="0"/>
              </a:rPr>
              <a:t>4</a:t>
            </a:r>
          </a:p>
        </p:txBody>
      </p:sp>
      <p:sp>
        <p:nvSpPr>
          <p:cNvPr id="2" name="Textfeld 1">
            <a:extLst>
              <a:ext uri="{FF2B5EF4-FFF2-40B4-BE49-F238E27FC236}">
                <a16:creationId xmlns:a16="http://schemas.microsoft.com/office/drawing/2014/main" id="{11EAB53A-0F65-8F3B-EAE0-90C0B7C4EFB6}"/>
              </a:ext>
            </a:extLst>
          </p:cNvPr>
          <p:cNvSpPr txBox="1"/>
          <p:nvPr/>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158376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4">
            <a:extLst>
              <a:ext uri="{FF2B5EF4-FFF2-40B4-BE49-F238E27FC236}">
                <a16:creationId xmlns:a16="http://schemas.microsoft.com/office/drawing/2014/main" id="{FDA867F2-24B3-0993-EF8D-995F92FC635B}"/>
              </a:ext>
            </a:extLst>
          </p:cNvPr>
          <p:cNvSpPr>
            <a:spLocks noGrp="1"/>
          </p:cNvSpPr>
          <p:nvPr>
            <p:ph type="body" sz="quarter" idx="17"/>
          </p:nvPr>
        </p:nvSpPr>
        <p:spPr>
          <a:xfrm>
            <a:off x="358270" y="117193"/>
            <a:ext cx="8561962" cy="463296"/>
          </a:xfrm>
        </p:spPr>
        <p:txBody>
          <a:bodyPr/>
          <a:lstStyle/>
          <a:p>
            <a:pPr>
              <a:lnSpc>
                <a:spcPct val="100000"/>
              </a:lnSpc>
            </a:pPr>
            <a:r>
              <a:rPr lang="de-DE" sz="2000" b="1" dirty="0">
                <a:solidFill>
                  <a:srgbClr val="7030A0"/>
                </a:solidFill>
                <a:latin typeface="+mj-lt"/>
              </a:rPr>
              <a:t>Der HLA-Komplex spielt eine entscheidende Rolle beim Auftreten der ersten Autoantikörper bei der Entstehung von T1D</a:t>
            </a:r>
            <a:r>
              <a:rPr lang="de-DE" sz="2000" b="1" baseline="30000" dirty="0">
                <a:solidFill>
                  <a:srgbClr val="7030A0"/>
                </a:solidFill>
                <a:latin typeface="+mj-lt"/>
              </a:rPr>
              <a:t>4</a:t>
            </a:r>
          </a:p>
        </p:txBody>
      </p:sp>
      <p:sp>
        <p:nvSpPr>
          <p:cNvPr id="11" name="Textfeld 10">
            <a:extLst>
              <a:ext uri="{FF2B5EF4-FFF2-40B4-BE49-F238E27FC236}">
                <a16:creationId xmlns:a16="http://schemas.microsoft.com/office/drawing/2014/main" id="{384335CF-97EE-E42B-BB40-AAE5E0125C51}"/>
              </a:ext>
            </a:extLst>
          </p:cNvPr>
          <p:cNvSpPr txBox="1"/>
          <p:nvPr/>
        </p:nvSpPr>
        <p:spPr>
          <a:xfrm>
            <a:off x="358270" y="4761713"/>
            <a:ext cx="8423018"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HLA</a:t>
            </a:r>
            <a:r>
              <a:rPr lang="de-DE" sz="600" dirty="0">
                <a:solidFill>
                  <a:srgbClr val="404040"/>
                </a:solidFill>
                <a:latin typeface="Verdana"/>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 humanes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Leukozytenantigen</a:t>
            </a:r>
            <a:r>
              <a:rPr kumimoji="0" lang="de-DE" sz="600" b="0" i="0" u="none" strike="noStrike" kern="1200" cap="none" spc="0" normalizeH="0" baseline="0" noProof="0" dirty="0">
                <a:ln>
                  <a:noFill/>
                </a:ln>
                <a:solidFill>
                  <a:srgbClr val="404040"/>
                </a:solidFill>
                <a:effectLst/>
                <a:uLnTx/>
                <a:uFillTx/>
                <a:latin typeface="Verdana"/>
                <a:ea typeface="+mn-ea"/>
                <a:cs typeface="Arial"/>
              </a:rPr>
              <a:t>; T1D: Typ-1-Diabetes.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a-DK" sz="600" b="0" i="0" u="none" strike="noStrike" kern="1200" cap="none" spc="0" normalizeH="0" baseline="0" noProof="0" dirty="0">
                <a:ln>
                  <a:noFill/>
                </a:ln>
                <a:solidFill>
                  <a:srgbClr val="404040"/>
                </a:solidFill>
                <a:effectLst/>
                <a:uLnTx/>
                <a:uFillTx/>
                <a:latin typeface="Verdana"/>
                <a:ea typeface="+mn-ea"/>
                <a:cs typeface="Arial"/>
              </a:rPr>
              <a:t>Ilonen J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Nat Rev Endocrinol </a:t>
            </a:r>
            <a:r>
              <a:rPr kumimoji="0" lang="da-DK" sz="600" b="0" i="0" u="none" strike="noStrike" kern="1200" cap="none" spc="0" normalizeH="0" baseline="0" noProof="0" dirty="0">
                <a:ln>
                  <a:noFill/>
                </a:ln>
                <a:solidFill>
                  <a:srgbClr val="404040"/>
                </a:solidFill>
                <a:effectLst/>
                <a:uLnTx/>
                <a:uFillTx/>
                <a:latin typeface="Verdana"/>
                <a:ea typeface="+mn-ea"/>
                <a:cs typeface="Arial"/>
              </a:rPr>
              <a:t>2019; 15: 635–50. </a:t>
            </a:r>
            <a:r>
              <a:rPr kumimoji="0" lang="da-DK" sz="600" b="1" i="0" u="none" strike="noStrike" kern="1200" cap="none" spc="0" normalizeH="0" baseline="0" noProof="0" dirty="0">
                <a:ln>
                  <a:noFill/>
                </a:ln>
                <a:solidFill>
                  <a:srgbClr val="404040"/>
                </a:solidFill>
                <a:effectLst/>
                <a:uLnTx/>
                <a:uFillTx/>
                <a:latin typeface="Verdana"/>
                <a:ea typeface="+mn-ea"/>
                <a:cs typeface="Arial"/>
              </a:rPr>
              <a:t>2.</a:t>
            </a:r>
            <a:r>
              <a:rPr kumimoji="0" lang="da-DK" sz="600" b="0" i="0" u="none" strike="noStrike" kern="1200" cap="none" spc="0" normalizeH="0" baseline="0" noProof="0" dirty="0">
                <a:ln>
                  <a:noFill/>
                </a:ln>
                <a:solidFill>
                  <a:srgbClr val="404040"/>
                </a:solidFill>
                <a:effectLst/>
                <a:uLnTx/>
                <a:uFillTx/>
                <a:latin typeface="Verdana"/>
                <a:ea typeface="+mn-ea"/>
                <a:cs typeface="Arial"/>
              </a:rPr>
              <a:t> DiMeglio LA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Lancet </a:t>
            </a:r>
            <a:r>
              <a:rPr kumimoji="0" lang="da-DK" sz="600" b="0" i="0" u="none" strike="noStrike" kern="1200" cap="none" spc="0" normalizeH="0" baseline="0" noProof="0" dirty="0">
                <a:ln>
                  <a:noFill/>
                </a:ln>
                <a:solidFill>
                  <a:srgbClr val="404040"/>
                </a:solidFill>
                <a:effectLst/>
                <a:uLnTx/>
                <a:uFillTx/>
                <a:latin typeface="Verdana"/>
                <a:ea typeface="+mn-ea"/>
                <a:cs typeface="Arial"/>
              </a:rPr>
              <a:t>2018; 391: 2449–62. </a:t>
            </a:r>
            <a:r>
              <a:rPr kumimoji="0" lang="da-DK" sz="600" b="1" i="0" u="none" strike="noStrike" kern="1200" cap="none" spc="0" normalizeH="0" baseline="0" noProof="0" dirty="0">
                <a:ln>
                  <a:noFill/>
                </a:ln>
                <a:solidFill>
                  <a:srgbClr val="404040"/>
                </a:solidFill>
                <a:effectLst/>
                <a:uLnTx/>
                <a:uFillTx/>
                <a:latin typeface="Verdana"/>
                <a:ea typeface="+mn-ea"/>
                <a:cs typeface="Arial"/>
              </a:rPr>
              <a:t>3.</a:t>
            </a:r>
            <a:r>
              <a:rPr kumimoji="0" lang="da-DK" sz="600" b="0" i="0" u="none" strike="noStrike" kern="1200" cap="none" spc="0" normalizeH="0" baseline="0" noProof="0" dirty="0">
                <a:ln>
                  <a:noFill/>
                </a:ln>
                <a:solidFill>
                  <a:srgbClr val="404040"/>
                </a:solidFill>
                <a:effectLst/>
                <a:uLnTx/>
                <a:uFillTx/>
                <a:latin typeface="Verdana"/>
                <a:ea typeface="+mn-ea"/>
                <a:cs typeface="Arial"/>
              </a:rPr>
              <a:t> Noble JA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J Autoimmun </a:t>
            </a:r>
            <a:r>
              <a:rPr kumimoji="0" lang="da-DK" sz="600" b="0" i="0" u="none" strike="noStrike" kern="1200" cap="none" spc="0" normalizeH="0" baseline="0" noProof="0" dirty="0">
                <a:ln>
                  <a:noFill/>
                </a:ln>
                <a:solidFill>
                  <a:srgbClr val="404040"/>
                </a:solidFill>
                <a:effectLst/>
                <a:uLnTx/>
                <a:uFillTx/>
                <a:latin typeface="Verdana"/>
                <a:ea typeface="+mn-ea"/>
                <a:cs typeface="Arial"/>
              </a:rPr>
              <a:t>2015; 64: 101–12. </a:t>
            </a:r>
            <a:r>
              <a:rPr kumimoji="0" lang="de-DE" sz="600" b="1" i="0" u="none" strike="noStrike" kern="1200" cap="none" spc="0" normalizeH="0" baseline="0" noProof="0" dirty="0">
                <a:ln>
                  <a:noFill/>
                </a:ln>
                <a:solidFill>
                  <a:srgbClr val="404040"/>
                </a:solidFill>
                <a:effectLst/>
                <a:uLnTx/>
                <a:uFillTx/>
                <a:latin typeface="Verdana"/>
                <a:ea typeface="+mn-ea"/>
                <a:cs typeface="Arial"/>
              </a:rPr>
              <a:t>4.</a:t>
            </a:r>
            <a:r>
              <a:rPr kumimoji="0" lang="de-DE" sz="600" b="0" i="0" u="none" strike="noStrike" kern="1200" cap="none" spc="0" normalizeH="0" baseline="0" noProof="0" dirty="0">
                <a:ln>
                  <a:noFill/>
                </a:ln>
                <a:solidFill>
                  <a:srgbClr val="404040"/>
                </a:solidFill>
                <a:effectLst/>
                <a:uLnTx/>
                <a:uFillTx/>
                <a:latin typeface="Verdana"/>
                <a:ea typeface="+mn-ea"/>
                <a:cs typeface="Arial"/>
              </a:rPr>
              <a:t> Primavera M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Front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mn-ea"/>
                <a:cs typeface="Arial"/>
              </a:rPr>
              <a:t> (Lausanne) </a:t>
            </a:r>
            <a:r>
              <a:rPr kumimoji="0" lang="de-DE" sz="600" b="0" i="0" u="none" strike="noStrike" kern="1200" cap="none" spc="0" normalizeH="0" baseline="0" noProof="0" dirty="0">
                <a:ln>
                  <a:noFill/>
                </a:ln>
                <a:solidFill>
                  <a:srgbClr val="404040"/>
                </a:solidFill>
                <a:effectLst/>
                <a:uLnTx/>
                <a:uFillTx/>
                <a:latin typeface="Verdana"/>
                <a:ea typeface="+mn-ea"/>
                <a:cs typeface="Arial"/>
              </a:rPr>
              <a:t>2020; 11: 248. </a:t>
            </a:r>
          </a:p>
        </p:txBody>
      </p:sp>
      <p:sp>
        <p:nvSpPr>
          <p:cNvPr id="12" name="Text Placeholder 7">
            <a:extLst>
              <a:ext uri="{FF2B5EF4-FFF2-40B4-BE49-F238E27FC236}">
                <a16:creationId xmlns:a16="http://schemas.microsoft.com/office/drawing/2014/main" id="{2B838DA9-1573-9C5D-B4FE-753D56162A13}"/>
              </a:ext>
            </a:extLst>
          </p:cNvPr>
          <p:cNvSpPr txBox="1"/>
          <p:nvPr/>
        </p:nvSpPr>
        <p:spPr>
          <a:xfrm>
            <a:off x="400472" y="1111925"/>
            <a:ext cx="8013235" cy="3140009"/>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15" indent="-285743"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457" indent="0" algn="l"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60363" lvl="1" indent="-268288" defTabSz="457200">
              <a:lnSpc>
                <a:spcPct val="100000"/>
              </a:lnSpc>
              <a:spcBef>
                <a:spcPts val="900"/>
              </a:spcBef>
              <a:spcAft>
                <a:spcPts val="300"/>
              </a:spcAft>
              <a:buClr>
                <a:srgbClr val="7A00E6"/>
              </a:buClr>
              <a:buSzPct val="120000"/>
              <a:defRPr/>
            </a:pPr>
            <a:r>
              <a:rPr lang="de-DE" dirty="0">
                <a:solidFill>
                  <a:srgbClr val="404040"/>
                </a:solidFill>
                <a:latin typeface="Verdana"/>
                <a:cs typeface="+mn-cs"/>
              </a:rPr>
              <a:t>Natürlich vorkommende genetische Varianten, </a:t>
            </a:r>
            <a:r>
              <a:rPr lang="de-DE" b="1" dirty="0">
                <a:solidFill>
                  <a:srgbClr val="404040"/>
                </a:solidFill>
                <a:latin typeface="Verdana"/>
                <a:cs typeface="+mn-cs"/>
              </a:rPr>
              <a:t>insbesondere in HLA-Genen</a:t>
            </a:r>
            <a:r>
              <a:rPr lang="de-DE" dirty="0">
                <a:solidFill>
                  <a:srgbClr val="404040"/>
                </a:solidFill>
                <a:latin typeface="Verdana"/>
                <a:cs typeface="+mn-cs"/>
              </a:rPr>
              <a:t>,</a:t>
            </a:r>
            <a:r>
              <a:rPr lang="de-DE" b="1" dirty="0">
                <a:solidFill>
                  <a:srgbClr val="404040"/>
                </a:solidFill>
                <a:latin typeface="Verdana"/>
                <a:cs typeface="+mn-cs"/>
              </a:rPr>
              <a:t> </a:t>
            </a:r>
            <a:r>
              <a:rPr lang="de-DE" dirty="0">
                <a:solidFill>
                  <a:srgbClr val="404040"/>
                </a:solidFill>
                <a:latin typeface="Verdana"/>
                <a:cs typeface="+mn-cs"/>
              </a:rPr>
              <a:t>verleihen eine </a:t>
            </a:r>
            <a:r>
              <a:rPr lang="de-DE" b="1" dirty="0">
                <a:solidFill>
                  <a:srgbClr val="404040"/>
                </a:solidFill>
                <a:latin typeface="Verdana"/>
                <a:cs typeface="+mn-cs"/>
              </a:rPr>
              <a:t>genetische Anfälligkeit</a:t>
            </a:r>
            <a:r>
              <a:rPr lang="de-DE" baseline="30000" dirty="0">
                <a:solidFill>
                  <a:srgbClr val="404040"/>
                </a:solidFill>
                <a:latin typeface="Verdana"/>
                <a:cs typeface="+mn-cs"/>
              </a:rPr>
              <a:t>1,2</a:t>
            </a:r>
            <a:endParaRPr kumimoji="0" lang="de" sz="140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endParaRPr>
          </a:p>
          <a:p>
            <a:pPr marL="360363" lvl="1" indent="-268288" defTabSz="457200">
              <a:lnSpc>
                <a:spcPct val="100000"/>
              </a:lnSpc>
              <a:spcBef>
                <a:spcPts val="900"/>
              </a:spcBef>
              <a:spcAft>
                <a:spcPts val="300"/>
              </a:spcAft>
              <a:buClr>
                <a:srgbClr val="7A00E6"/>
              </a:buClr>
              <a:buSzPct val="120000"/>
              <a:defRPr/>
            </a:pPr>
            <a:r>
              <a:rPr lang="de-DE" dirty="0">
                <a:solidFill>
                  <a:srgbClr val="404040"/>
                </a:solidFill>
                <a:latin typeface="Verdana"/>
                <a:cs typeface="+mn-cs"/>
              </a:rPr>
              <a:t>Zwei HLA-Klasse-II-</a:t>
            </a:r>
            <a:r>
              <a:rPr lang="de-DE" dirty="0" err="1">
                <a:solidFill>
                  <a:srgbClr val="404040"/>
                </a:solidFill>
                <a:latin typeface="Verdana"/>
                <a:cs typeface="+mn-cs"/>
              </a:rPr>
              <a:t>Haplotypen</a:t>
            </a:r>
            <a:r>
              <a:rPr lang="de-DE" dirty="0">
                <a:solidFill>
                  <a:srgbClr val="404040"/>
                </a:solidFill>
                <a:latin typeface="Verdana"/>
                <a:cs typeface="+mn-cs"/>
              </a:rPr>
              <a:t>, HLA DRB1*0301-DQA1*0501-DQ*B10201   (</a:t>
            </a:r>
            <a:r>
              <a:rPr lang="de-DE" b="1" dirty="0">
                <a:solidFill>
                  <a:srgbClr val="404040"/>
                </a:solidFill>
                <a:latin typeface="Verdana"/>
                <a:cs typeface="+mn-cs"/>
              </a:rPr>
              <a:t>DR3-DQ2</a:t>
            </a:r>
            <a:r>
              <a:rPr lang="de-DE" dirty="0">
                <a:solidFill>
                  <a:srgbClr val="404040"/>
                </a:solidFill>
                <a:latin typeface="Verdana"/>
                <a:cs typeface="+mn-cs"/>
              </a:rPr>
              <a:t>) und HLA DRB1*0401-DQA1*0301-DQB1*0301 (</a:t>
            </a:r>
            <a:r>
              <a:rPr lang="de-DE" b="1" dirty="0">
                <a:solidFill>
                  <a:srgbClr val="404040"/>
                </a:solidFill>
                <a:latin typeface="Verdana"/>
                <a:cs typeface="+mn-cs"/>
              </a:rPr>
              <a:t>DR4-DQ8</a:t>
            </a:r>
            <a:r>
              <a:rPr lang="de-DE" dirty="0">
                <a:solidFill>
                  <a:srgbClr val="404040"/>
                </a:solidFill>
                <a:latin typeface="Verdana"/>
                <a:cs typeface="+mn-cs"/>
              </a:rPr>
              <a:t>), sind mit </a:t>
            </a:r>
            <a:r>
              <a:rPr lang="de-DE" b="1" dirty="0">
                <a:solidFill>
                  <a:srgbClr val="404040"/>
                </a:solidFill>
                <a:latin typeface="Verdana"/>
                <a:cs typeface="+mn-cs"/>
              </a:rPr>
              <a:t>etwa 50 % der Vererblichkeit </a:t>
            </a:r>
            <a:r>
              <a:rPr lang="de-DE" dirty="0">
                <a:solidFill>
                  <a:srgbClr val="404040"/>
                </a:solidFill>
                <a:latin typeface="Verdana"/>
                <a:cs typeface="+mn-cs"/>
              </a:rPr>
              <a:t>der Krankheit verbunden</a:t>
            </a:r>
            <a:r>
              <a:rPr lang="de-DE" baseline="30000" dirty="0">
                <a:solidFill>
                  <a:srgbClr val="404040"/>
                </a:solidFill>
                <a:latin typeface="Verdana"/>
                <a:cs typeface="+mn-cs"/>
              </a:rPr>
              <a:t>1-3</a:t>
            </a:r>
            <a:endParaRPr kumimoji="0" lang="de" sz="140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endParaRPr>
          </a:p>
          <a:p>
            <a:pPr marL="360363" marR="0" lvl="1" indent="-268288" algn="l" defTabSz="457200" rtl="0" eaLnBrk="1" fontAlgn="auto" latinLnBrk="0" hangingPunct="1">
              <a:lnSpc>
                <a:spcPct val="100000"/>
              </a:lnSpc>
              <a:spcBef>
                <a:spcPts val="900"/>
              </a:spcBef>
              <a:spcAft>
                <a:spcPts val="300"/>
              </a:spcAft>
              <a:buClr>
                <a:srgbClr val="7A00E6"/>
              </a:buClr>
              <a:buSzPct val="120000"/>
              <a:buFont typeface="Arial" panose="020B0604020202020204" pitchFamily="34" charset="0"/>
              <a:buChar char="•"/>
              <a:tabLst/>
              <a:defRPr/>
            </a:pPr>
            <a:r>
              <a:rPr kumimoji="0" lang="de" sz="1400" b="1" i="0" u="none" strike="noStrike" kern="1200" cap="none" spc="0" normalizeH="0" noProof="0" dirty="0">
                <a:ln>
                  <a:noFill/>
                </a:ln>
                <a:solidFill>
                  <a:srgbClr val="404040"/>
                </a:solidFill>
                <a:effectLst/>
                <a:uLnTx/>
                <a:uFillTx/>
                <a:latin typeface="Verdana"/>
                <a:ea typeface="Verdana" panose="020B0604030504040204" pitchFamily="34" charset="0"/>
                <a:cs typeface="+mn-cs"/>
              </a:rPr>
              <a:t>Insulin-Autoantikörper</a:t>
            </a:r>
            <a:r>
              <a:rPr kumimoji="0" lang="de" sz="1400" b="0" i="0" u="none" strike="noStrike" kern="1200" cap="none" spc="0" normalizeH="0" noProof="0" dirty="0">
                <a:ln>
                  <a:noFill/>
                </a:ln>
                <a:solidFill>
                  <a:srgbClr val="404040"/>
                </a:solidFill>
                <a:effectLst/>
                <a:uLnTx/>
                <a:uFillTx/>
                <a:latin typeface="Verdana"/>
                <a:ea typeface="Verdana" panose="020B0604030504040204" pitchFamily="34" charset="0"/>
                <a:cs typeface="+mn-cs"/>
              </a:rPr>
              <a:t> treten bei Kindern </a:t>
            </a:r>
            <a:r>
              <a:rPr kumimoji="0" lang="de" sz="1400" b="1" i="0" u="none" strike="noStrike" kern="1200" cap="none" spc="0" normalizeH="0" noProof="0" dirty="0">
                <a:ln>
                  <a:noFill/>
                </a:ln>
                <a:solidFill>
                  <a:srgbClr val="404040"/>
                </a:solidFill>
                <a:effectLst/>
                <a:uLnTx/>
                <a:uFillTx/>
                <a:latin typeface="Verdana"/>
                <a:ea typeface="Verdana" panose="020B0604030504040204" pitchFamily="34" charset="0"/>
                <a:cs typeface="+mn-cs"/>
              </a:rPr>
              <a:t>bis zu 6 Jahren </a:t>
            </a:r>
            <a:r>
              <a:rPr kumimoji="0" lang="de" sz="1400" b="0" i="0" u="none" strike="noStrike" kern="1200" cap="none" spc="0" normalizeH="0" noProof="0" dirty="0">
                <a:ln>
                  <a:noFill/>
                </a:ln>
                <a:solidFill>
                  <a:srgbClr val="404040"/>
                </a:solidFill>
                <a:effectLst/>
                <a:uLnTx/>
                <a:uFillTx/>
                <a:latin typeface="Verdana"/>
                <a:ea typeface="Verdana" panose="020B0604030504040204" pitchFamily="34" charset="0"/>
                <a:cs typeface="+mn-cs"/>
              </a:rPr>
              <a:t>mit dem </a:t>
            </a:r>
            <a:r>
              <a:rPr kumimoji="0" lang="de" sz="1400" b="1" i="0" u="none" strike="noStrike" kern="1200" cap="none" spc="0" normalizeH="0" noProof="0" dirty="0">
                <a:ln>
                  <a:noFill/>
                </a:ln>
                <a:solidFill>
                  <a:srgbClr val="404040"/>
                </a:solidFill>
                <a:effectLst/>
                <a:uLnTx/>
                <a:uFillTx/>
                <a:latin typeface="Verdana"/>
                <a:ea typeface="Verdana" panose="020B0604030504040204" pitchFamily="34" charset="0"/>
                <a:cs typeface="+mn-cs"/>
              </a:rPr>
              <a:t>DR4-DQ8</a:t>
            </a:r>
            <a:r>
              <a:rPr kumimoji="0" lang="de" sz="1400" b="0" i="0" u="none" strike="noStrike" kern="1200" cap="none" spc="0" normalizeH="0" noProof="0" dirty="0">
                <a:ln>
                  <a:noFill/>
                </a:ln>
                <a:solidFill>
                  <a:srgbClr val="404040"/>
                </a:solidFill>
                <a:effectLst/>
                <a:uLnTx/>
                <a:uFillTx/>
                <a:latin typeface="Verdana"/>
                <a:ea typeface="Verdana" panose="020B0604030504040204" pitchFamily="34" charset="0"/>
                <a:cs typeface="+mn-cs"/>
              </a:rPr>
              <a:t>-Haplotyp des HLA-Klasse-II</a:t>
            </a:r>
            <a:r>
              <a:rPr lang="de" dirty="0">
                <a:solidFill>
                  <a:srgbClr val="404040"/>
                </a:solidFill>
                <a:latin typeface="Verdana"/>
                <a:cs typeface="+mn-cs"/>
              </a:rPr>
              <a:t>-Moleküls auf</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4</a:t>
            </a:r>
          </a:p>
          <a:p>
            <a:pPr marL="360363" marR="0" lvl="1" indent="-268288" algn="l" defTabSz="457200" rtl="0" eaLnBrk="1" fontAlgn="auto" latinLnBrk="0" hangingPunct="1">
              <a:lnSpc>
                <a:spcPct val="100000"/>
              </a:lnSpc>
              <a:spcBef>
                <a:spcPts val="900"/>
              </a:spcBef>
              <a:spcAft>
                <a:spcPts val="300"/>
              </a:spcAft>
              <a:buClr>
                <a:srgbClr val="7A00E6"/>
              </a:buClr>
              <a:buSzPct val="120000"/>
              <a:buFont typeface="Arial" panose="020B0604020202020204" pitchFamily="34" charset="0"/>
              <a:buChar char="•"/>
              <a:tabLst/>
              <a:defRPr/>
            </a:pPr>
            <a:r>
              <a:rPr kumimoji="0" lang="de" sz="1400" b="1" i="0" u="none" strike="noStrike" kern="1200" cap="none" spc="0" normalizeH="0" noProof="0" dirty="0">
                <a:ln>
                  <a:noFill/>
                </a:ln>
                <a:solidFill>
                  <a:srgbClr val="404040"/>
                </a:solidFill>
                <a:effectLst/>
                <a:uLnTx/>
                <a:uFillTx/>
                <a:latin typeface="Verdana"/>
                <a:ea typeface="Verdana" panose="020B0604030504040204" pitchFamily="34" charset="0"/>
                <a:cs typeface="+mn-cs"/>
              </a:rPr>
              <a:t>GAD-Autoantikörper</a:t>
            </a:r>
            <a:r>
              <a:rPr kumimoji="0" lang="de" sz="1400" b="0" i="0" u="none" strike="noStrike" kern="1200" cap="none" spc="0" normalizeH="0" noProof="0" dirty="0">
                <a:ln>
                  <a:noFill/>
                </a:ln>
                <a:solidFill>
                  <a:srgbClr val="404040"/>
                </a:solidFill>
                <a:effectLst/>
                <a:uLnTx/>
                <a:uFillTx/>
                <a:latin typeface="Verdana"/>
                <a:ea typeface="Verdana" panose="020B0604030504040204" pitchFamily="34" charset="0"/>
                <a:cs typeface="+mn-cs"/>
              </a:rPr>
              <a:t> treten als erste bei Trägern des </a:t>
            </a:r>
            <a:r>
              <a:rPr kumimoji="0" lang="de" sz="1400" b="1" i="0" u="none" strike="noStrike" kern="1200" cap="none" spc="0" normalizeH="0" noProof="0" dirty="0">
                <a:ln>
                  <a:noFill/>
                </a:ln>
                <a:solidFill>
                  <a:srgbClr val="404040"/>
                </a:solidFill>
                <a:effectLst/>
                <a:uLnTx/>
                <a:uFillTx/>
                <a:latin typeface="Verdana"/>
                <a:ea typeface="Verdana" panose="020B0604030504040204" pitchFamily="34" charset="0"/>
                <a:cs typeface="+mn-cs"/>
              </a:rPr>
              <a:t>DR3-DQ2</a:t>
            </a:r>
            <a:r>
              <a:rPr kumimoji="0" lang="de" sz="1400" b="0" i="0" u="none" strike="noStrike" kern="1200" cap="none" spc="0" normalizeH="0" noProof="0" dirty="0">
                <a:ln>
                  <a:noFill/>
                </a:ln>
                <a:solidFill>
                  <a:srgbClr val="404040"/>
                </a:solidFill>
                <a:effectLst/>
                <a:uLnTx/>
                <a:uFillTx/>
                <a:latin typeface="Verdana"/>
                <a:ea typeface="Verdana" panose="020B0604030504040204" pitchFamily="34" charset="0"/>
                <a:cs typeface="+mn-cs"/>
              </a:rPr>
              <a:t>-Haplotyps auf</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4</a:t>
            </a:r>
          </a:p>
          <a:p>
            <a:pPr marL="360363" marR="0" lvl="1" indent="-268288" algn="l" defTabSz="457200" rtl="0" eaLnBrk="1" fontAlgn="auto" latinLnBrk="0" hangingPunct="1">
              <a:lnSpc>
                <a:spcPct val="100000"/>
              </a:lnSpc>
              <a:spcBef>
                <a:spcPts val="900"/>
              </a:spcBef>
              <a:spcAft>
                <a:spcPts val="300"/>
              </a:spcAft>
              <a:buClr>
                <a:srgbClr val="7A00E6"/>
              </a:buClr>
              <a:buSzPct val="120000"/>
              <a:buFont typeface="Arial" panose="020B0604020202020204" pitchFamily="34" charset="0"/>
              <a:buChar char="•"/>
              <a:tabLst/>
              <a:defRPr/>
            </a:pPr>
            <a:r>
              <a:rPr lang="de" baseline="0" dirty="0">
                <a:solidFill>
                  <a:srgbClr val="404040"/>
                </a:solidFill>
                <a:latin typeface="Verdana"/>
                <a:cs typeface="+mn-cs"/>
              </a:rPr>
              <a:t>Der </a:t>
            </a:r>
            <a:r>
              <a:rPr lang="de" b="1" baseline="0" dirty="0">
                <a:solidFill>
                  <a:srgbClr val="404040"/>
                </a:solidFill>
                <a:latin typeface="Verdana"/>
                <a:cs typeface="+mn-cs"/>
              </a:rPr>
              <a:t>DR2</a:t>
            </a:r>
            <a:r>
              <a:rPr lang="de" baseline="0" dirty="0">
                <a:solidFill>
                  <a:srgbClr val="404040"/>
                </a:solidFill>
                <a:latin typeface="Verdana"/>
                <a:cs typeface="+mn-cs"/>
              </a:rPr>
              <a:t>-Haplotyp scheint </a:t>
            </a:r>
            <a:r>
              <a:rPr lang="de" b="1" dirty="0">
                <a:solidFill>
                  <a:srgbClr val="404040"/>
                </a:solidFill>
                <a:latin typeface="Verdana"/>
                <a:cs typeface="+mn-cs"/>
              </a:rPr>
              <a:t>protektiv</a:t>
            </a:r>
            <a:r>
              <a:rPr lang="de" dirty="0">
                <a:solidFill>
                  <a:srgbClr val="404040"/>
                </a:solidFill>
                <a:latin typeface="Verdana"/>
                <a:cs typeface="+mn-cs"/>
              </a:rPr>
              <a:t> zu wirken bezüglich der Entstehung von T1D: ca. 20 % der Bevölkerung tragen diesen Haplotyp, aber nur 1 % der T1D-Betroffenen</a:t>
            </a:r>
            <a:r>
              <a:rPr lang="de" baseline="30000" dirty="0">
                <a:solidFill>
                  <a:srgbClr val="404040"/>
                </a:solidFill>
                <a:latin typeface="Verdana"/>
                <a:cs typeface="+mn-cs"/>
              </a:rPr>
              <a:t>4</a:t>
            </a:r>
          </a:p>
          <a:p>
            <a:pPr marL="360363" marR="0" lvl="1" indent="-268288" algn="l" defTabSz="457200" rtl="0" eaLnBrk="1" fontAlgn="auto" latinLnBrk="0" hangingPunct="1">
              <a:lnSpc>
                <a:spcPct val="100000"/>
              </a:lnSpc>
              <a:spcBef>
                <a:spcPts val="900"/>
              </a:spcBef>
              <a:spcAft>
                <a:spcPts val="300"/>
              </a:spcAft>
              <a:buClr>
                <a:srgbClr val="7A00E6"/>
              </a:buClr>
              <a:buSzPct val="120000"/>
              <a:buFont typeface="Arial" panose="020B0604020202020204" pitchFamily="34" charset="0"/>
              <a:buChar char="•"/>
              <a:tabLst/>
              <a:defRPr/>
            </a:pP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Allerdings entwickeln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&lt; 10 % </a:t>
            </a:r>
            <a:r>
              <a:rPr lang="de" dirty="0">
                <a:solidFill>
                  <a:srgbClr val="404040"/>
                </a:solidFill>
                <a:latin typeface="Verdana"/>
                <a:cs typeface="+mn-cs"/>
              </a:rPr>
              <a:t>der Individuen mit HLA-bedingter Anfälligkeit für T1D tatsächlich einen klinisch manifesten T1D</a:t>
            </a:r>
            <a:r>
              <a:rPr lang="de" baseline="30000" dirty="0">
                <a:solidFill>
                  <a:srgbClr val="404040"/>
                </a:solidFill>
                <a:latin typeface="Verdana"/>
                <a:cs typeface="+mn-cs"/>
              </a:rPr>
              <a:t>4</a:t>
            </a:r>
            <a:endPar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endParaRPr>
          </a:p>
        </p:txBody>
      </p:sp>
    </p:spTree>
    <p:extLst>
      <p:ext uri="{BB962C8B-B14F-4D97-AF65-F5344CB8AC3E}">
        <p14:creationId xmlns:p14="http://schemas.microsoft.com/office/powerpoint/2010/main" val="586136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platzhalter 4">
            <a:extLst>
              <a:ext uri="{FF2B5EF4-FFF2-40B4-BE49-F238E27FC236}">
                <a16:creationId xmlns:a16="http://schemas.microsoft.com/office/drawing/2014/main" id="{C02937C1-9096-3C3C-A6C2-217494D0DEE5}"/>
              </a:ext>
            </a:extLst>
          </p:cNvPr>
          <p:cNvSpPr>
            <a:spLocks noGrp="1"/>
          </p:cNvSpPr>
          <p:nvPr>
            <p:ph type="body" sz="quarter" idx="17"/>
          </p:nvPr>
        </p:nvSpPr>
        <p:spPr>
          <a:xfrm>
            <a:off x="358270" y="114668"/>
            <a:ext cx="8561962" cy="463296"/>
          </a:xfrm>
        </p:spPr>
        <p:txBody>
          <a:bodyPr/>
          <a:lstStyle/>
          <a:p>
            <a:r>
              <a:rPr lang="de-DE" sz="2000" b="1" dirty="0">
                <a:solidFill>
                  <a:srgbClr val="7030A0"/>
                </a:solidFill>
                <a:latin typeface="+mj-lt"/>
              </a:rPr>
              <a:t>Die Rolle der frühen Ernährung für das Darmmikrobiom           und die Pathogenese von T1D</a:t>
            </a:r>
            <a:r>
              <a:rPr lang="de-DE" sz="2000" b="1" baseline="30000" dirty="0">
                <a:solidFill>
                  <a:srgbClr val="7030A0"/>
                </a:solidFill>
                <a:latin typeface="+mj-lt"/>
              </a:rPr>
              <a:t>1</a:t>
            </a:r>
          </a:p>
        </p:txBody>
      </p:sp>
      <p:sp>
        <p:nvSpPr>
          <p:cNvPr id="14" name="Textfeld 13">
            <a:extLst>
              <a:ext uri="{FF2B5EF4-FFF2-40B4-BE49-F238E27FC236}">
                <a16:creationId xmlns:a16="http://schemas.microsoft.com/office/drawing/2014/main" id="{ED81BD12-72DB-B3D1-457B-C5B5D4F43EC3}"/>
              </a:ext>
            </a:extLst>
          </p:cNvPr>
          <p:cNvSpPr txBox="1"/>
          <p:nvPr/>
        </p:nvSpPr>
        <p:spPr>
          <a:xfrm>
            <a:off x="329400" y="4845425"/>
            <a:ext cx="845188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T1D: Typ-1-Diabetes.</a:t>
            </a:r>
          </a:p>
          <a:p>
            <a:pPr lvl="0">
              <a:defRPr/>
            </a:pPr>
            <a:r>
              <a:rPr kumimoji="0" lang="fr-FR" sz="600" b="1" i="0" u="none" strike="noStrike" kern="1200" cap="none" spc="0" normalizeH="0" baseline="0" noProof="0" dirty="0">
                <a:ln>
                  <a:noFill/>
                </a:ln>
                <a:solidFill>
                  <a:srgbClr val="404040"/>
                </a:solidFill>
                <a:effectLst/>
                <a:uLnTx/>
                <a:uFillTx/>
                <a:latin typeface="Verdana"/>
                <a:ea typeface="+mn-ea"/>
                <a:cs typeface="Arial"/>
              </a:rPr>
              <a:t>1.</a:t>
            </a:r>
            <a:r>
              <a:rPr kumimoji="0" lang="fr-FR" sz="600" b="0" i="0" u="none" strike="noStrike" kern="1200" cap="none" spc="0" normalizeH="0" baseline="0" noProof="0" dirty="0">
                <a:ln>
                  <a:noFill/>
                </a:ln>
                <a:solidFill>
                  <a:srgbClr val="404040"/>
                </a:solidFill>
                <a:effectLst/>
                <a:uLnTx/>
                <a:uFillTx/>
                <a:latin typeface="Verdana"/>
                <a:ea typeface="+mn-ea"/>
                <a:cs typeface="Arial"/>
              </a:rPr>
              <a:t> </a:t>
            </a:r>
            <a:r>
              <a:rPr kumimoji="0" lang="fr-FR" sz="600" b="0" i="0" u="none" strike="noStrike" kern="1200" cap="none" spc="0" normalizeH="0" baseline="0" noProof="0" dirty="0" err="1">
                <a:ln>
                  <a:noFill/>
                </a:ln>
                <a:solidFill>
                  <a:srgbClr val="404040"/>
                </a:solidFill>
                <a:effectLst/>
                <a:uLnTx/>
                <a:uFillTx/>
                <a:latin typeface="Verdana"/>
                <a:ea typeface="+mn-ea"/>
                <a:cs typeface="Arial"/>
              </a:rPr>
              <a:t>Verduci</a:t>
            </a:r>
            <a:r>
              <a:rPr kumimoji="0" lang="fr-FR" sz="600" b="0" i="0" u="none" strike="noStrike" kern="1200" cap="none" spc="0" normalizeH="0" baseline="0" noProof="0" dirty="0">
                <a:ln>
                  <a:noFill/>
                </a:ln>
                <a:solidFill>
                  <a:srgbClr val="404040"/>
                </a:solidFill>
                <a:effectLst/>
                <a:uLnTx/>
                <a:uFillTx/>
                <a:latin typeface="Verdana"/>
                <a:ea typeface="+mn-ea"/>
                <a:cs typeface="Arial"/>
              </a:rPr>
              <a:t> E </a:t>
            </a:r>
            <a:r>
              <a:rPr kumimoji="0" lang="fr-FR" sz="600" b="0" i="1" u="none" strike="noStrike" kern="1200" cap="none" spc="0" normalizeH="0" baseline="0" noProof="0" dirty="0">
                <a:ln>
                  <a:noFill/>
                </a:ln>
                <a:solidFill>
                  <a:srgbClr val="404040"/>
                </a:solidFill>
                <a:effectLst/>
                <a:uLnTx/>
                <a:uFillTx/>
                <a:latin typeface="Verdana"/>
                <a:ea typeface="+mn-ea"/>
                <a:cs typeface="Arial"/>
              </a:rPr>
              <a:t>et al. Front </a:t>
            </a:r>
            <a:r>
              <a:rPr kumimoji="0" lang="fr-FR" sz="600" b="0" i="1" u="none" strike="noStrike" kern="1200" cap="none" spc="0" normalizeH="0" baseline="0" noProof="0" dirty="0" err="1">
                <a:ln>
                  <a:noFill/>
                </a:ln>
                <a:solidFill>
                  <a:srgbClr val="404040"/>
                </a:solidFill>
                <a:effectLst/>
                <a:uLnTx/>
                <a:uFillTx/>
                <a:latin typeface="Verdana"/>
                <a:ea typeface="+mn-ea"/>
                <a:cs typeface="Arial"/>
              </a:rPr>
              <a:t>Nutr</a:t>
            </a:r>
            <a:r>
              <a:rPr kumimoji="0" lang="fr-FR" sz="600" b="0" i="1" u="none" strike="noStrike" kern="1200" cap="none" spc="0" normalizeH="0" baseline="0" noProof="0" dirty="0">
                <a:ln>
                  <a:noFill/>
                </a:ln>
                <a:solidFill>
                  <a:srgbClr val="404040"/>
                </a:solidFill>
                <a:effectLst/>
                <a:uLnTx/>
                <a:uFillTx/>
                <a:latin typeface="Verdana"/>
                <a:ea typeface="+mn-ea"/>
                <a:cs typeface="Arial"/>
              </a:rPr>
              <a:t> </a:t>
            </a:r>
            <a:r>
              <a:rPr kumimoji="0" lang="fr-FR" sz="600" b="0" i="0" u="none" strike="noStrike" kern="1200" cap="none" spc="0" normalizeH="0" baseline="0" noProof="0" dirty="0">
                <a:ln>
                  <a:noFill/>
                </a:ln>
                <a:solidFill>
                  <a:srgbClr val="404040"/>
                </a:solidFill>
                <a:effectLst/>
                <a:uLnTx/>
                <a:uFillTx/>
                <a:latin typeface="Verdana"/>
                <a:ea typeface="+mn-ea"/>
                <a:cs typeface="Arial"/>
              </a:rPr>
              <a:t>2020; 7: 612377</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1" i="0" u="none" strike="noStrike" kern="1200" cap="none" spc="0" normalizeH="0" baseline="0" noProof="0" dirty="0">
                <a:ln>
                  <a:noFill/>
                </a:ln>
                <a:solidFill>
                  <a:srgbClr val="404040"/>
                </a:solidFill>
                <a:effectLst/>
                <a:uLnTx/>
                <a:uFillTx/>
                <a:latin typeface="Verdana"/>
                <a:ea typeface="+mn-ea"/>
                <a:cs typeface="Arial"/>
              </a:rPr>
              <a:t>2.</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Thakkar</a:t>
            </a:r>
            <a:r>
              <a:rPr kumimoji="0" lang="de-DE" sz="600" b="0" i="0" u="none" strike="noStrike" kern="1200" cap="none" spc="0" normalizeH="0" baseline="0" noProof="0" dirty="0">
                <a:ln>
                  <a:noFill/>
                </a:ln>
                <a:solidFill>
                  <a:srgbClr val="404040"/>
                </a:solidFill>
                <a:effectLst/>
                <a:uLnTx/>
                <a:uFillTx/>
                <a:latin typeface="Verdana"/>
                <a:ea typeface="+mn-ea"/>
                <a:cs typeface="Arial"/>
              </a:rPr>
              <a:t> S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touchREV</a:t>
            </a:r>
            <a:r>
              <a:rPr kumimoji="0" lang="de-DE" sz="600" b="0" i="1" u="none" strike="noStrike" kern="1200" cap="none" spc="0" normalizeH="0" baseline="0" noProof="0" dirty="0">
                <a:ln>
                  <a:noFill/>
                </a:ln>
                <a:solidFill>
                  <a:srgbClr val="404040"/>
                </a:solidFill>
                <a:effectLst/>
                <a:uLnTx/>
                <a:uFillTx/>
                <a:latin typeface="Verdana"/>
                <a:ea typeface="+mn-ea"/>
                <a:cs typeface="Arial"/>
              </a:rPr>
              <a: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a:ln>
                  <a:noFill/>
                </a:ln>
                <a:solidFill>
                  <a:srgbClr val="404040"/>
                </a:solidFill>
                <a:effectLst/>
                <a:uLnTx/>
                <a:uFillTx/>
                <a:latin typeface="Verdana"/>
                <a:ea typeface="+mn-ea"/>
                <a:cs typeface="Arial"/>
              </a:rPr>
              <a:t>2023; 19: 22</a:t>
            </a:r>
            <a:r>
              <a:rPr lang="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30. </a:t>
            </a:r>
          </a:p>
        </p:txBody>
      </p:sp>
      <p:sp>
        <p:nvSpPr>
          <p:cNvPr id="2" name="Graphic 14">
            <a:extLst>
              <a:ext uri="{FF2B5EF4-FFF2-40B4-BE49-F238E27FC236}">
                <a16:creationId xmlns:a16="http://schemas.microsoft.com/office/drawing/2014/main" id="{08EC6EEB-748B-C2DF-3DB3-E52717EA7469}"/>
              </a:ext>
            </a:extLst>
          </p:cNvPr>
          <p:cNvSpPr/>
          <p:nvPr/>
        </p:nvSpPr>
        <p:spPr>
          <a:xfrm>
            <a:off x="329400" y="3974691"/>
            <a:ext cx="8485200" cy="703232"/>
          </a:xfrm>
          <a:prstGeom prst="roundRect">
            <a:avLst>
              <a:gd name="adj" fmla="val 50000"/>
            </a:avLst>
          </a:prstGeom>
          <a:solidFill>
            <a:schemeClr val="accent1"/>
          </a:solidFill>
          <a:ln w="5782" cap="flat">
            <a:noFill/>
            <a:prstDash val="solid"/>
            <a:miter/>
          </a:ln>
        </p:spPr>
        <p:txBody>
          <a:bodyPr rtlCol="0" anchor="ctr"/>
          <a:lstStyle/>
          <a:p>
            <a:pPr algn="ctr" defTabSz="914355">
              <a:defRPr/>
            </a:pPr>
            <a:r>
              <a:rPr lang="de-DE" sz="1200">
                <a:solidFill>
                  <a:prstClr val="white"/>
                </a:solidFill>
              </a:rPr>
              <a:t>Diese schädlichen Ernährungsgewohnheiten können zu einer </a:t>
            </a:r>
            <a:r>
              <a:rPr lang="de-DE" sz="1200" b="1">
                <a:solidFill>
                  <a:prstClr val="white"/>
                </a:solidFill>
              </a:rPr>
              <a:t>Dysbiose des Darms und zu Autoimmunreaktionsmechanismen </a:t>
            </a:r>
            <a:r>
              <a:rPr lang="de-DE" sz="1200">
                <a:solidFill>
                  <a:prstClr val="white"/>
                </a:solidFill>
              </a:rPr>
              <a:t>beitragen, die mit dem </a:t>
            </a:r>
            <a:r>
              <a:rPr lang="de-DE" sz="1200" b="1">
                <a:solidFill>
                  <a:prstClr val="white"/>
                </a:solidFill>
              </a:rPr>
              <a:t>Auftreten von T1D </a:t>
            </a:r>
            <a:r>
              <a:rPr lang="de-DE" sz="1200">
                <a:solidFill>
                  <a:prstClr val="white"/>
                </a:solidFill>
              </a:rPr>
              <a:t>im Kindesalter in Verbindung stehen</a:t>
            </a:r>
            <a:endParaRPr lang="en-GB" sz="1200">
              <a:solidFill>
                <a:prstClr val="white"/>
              </a:solidFill>
              <a:latin typeface="Verdana"/>
            </a:endParaRPr>
          </a:p>
        </p:txBody>
      </p:sp>
      <p:graphicFrame>
        <p:nvGraphicFramePr>
          <p:cNvPr id="3" name="Table 39">
            <a:extLst>
              <a:ext uri="{FF2B5EF4-FFF2-40B4-BE49-F238E27FC236}">
                <a16:creationId xmlns:a16="http://schemas.microsoft.com/office/drawing/2014/main" id="{941E70C2-069F-72EB-C3D1-759AABA8C678}"/>
              </a:ext>
            </a:extLst>
          </p:cNvPr>
          <p:cNvGraphicFramePr>
            <a:graphicFrameLocks noGrp="1"/>
          </p:cNvGraphicFramePr>
          <p:nvPr/>
        </p:nvGraphicFramePr>
        <p:xfrm>
          <a:off x="5604214" y="1781935"/>
          <a:ext cx="3210386" cy="1905452"/>
        </p:xfrm>
        <a:graphic>
          <a:graphicData uri="http://schemas.openxmlformats.org/drawingml/2006/table">
            <a:tbl>
              <a:tblPr firstRow="1" bandRow="1">
                <a:tableStyleId>{69012ECD-51FC-41F1-AA8D-1B2483CD663E}</a:tableStyleId>
              </a:tblPr>
              <a:tblGrid>
                <a:gridCol w="3210386">
                  <a:extLst>
                    <a:ext uri="{9D8B030D-6E8A-4147-A177-3AD203B41FA5}">
                      <a16:colId xmlns:a16="http://schemas.microsoft.com/office/drawing/2014/main" val="1238829524"/>
                    </a:ext>
                  </a:extLst>
                </a:gridCol>
              </a:tblGrid>
              <a:tr h="296607">
                <a:tc>
                  <a:txBody>
                    <a:bodyPr/>
                    <a:lstStyle/>
                    <a:p>
                      <a:pPr algn="ctr"/>
                      <a:r>
                        <a:rPr lang="en-GB" sz="1200" b="0" err="1"/>
                        <a:t>Ernährungsbedingte</a:t>
                      </a:r>
                      <a:r>
                        <a:rPr lang="en-GB" sz="1200" b="0"/>
                        <a:t> Risikofaktoren</a:t>
                      </a:r>
                      <a:r>
                        <a:rPr lang="en-GB" sz="1200" b="0" baseline="30000"/>
                        <a:t>1,2</a:t>
                      </a:r>
                      <a:r>
                        <a:rPr lang="en-GB" sz="1200" b="0"/>
                        <a:t> </a:t>
                      </a:r>
                      <a:endParaRPr lang="en-GB" sz="1200" b="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3151985275"/>
                  </a:ext>
                </a:extLst>
              </a:tr>
              <a:tr h="3217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err="1">
                          <a:solidFill>
                            <a:schemeClr val="accent1"/>
                          </a:solidFill>
                          <a:latin typeface="Verdana" panose="020B0604030504040204" pitchFamily="34" charset="0"/>
                          <a:ea typeface="Verdana" panose="020B0604030504040204" pitchFamily="34" charset="0"/>
                          <a:cs typeface="Verdana" panose="020B0604030504040204" pitchFamily="34" charset="0"/>
                        </a:rPr>
                        <a:t>Verkürzte</a:t>
                      </a:r>
                      <a:r>
                        <a:rPr lang="en-GB" sz="1000">
                          <a:solidFill>
                            <a:schemeClr val="accent1"/>
                          </a:solidFill>
                          <a:latin typeface="Verdana" panose="020B0604030504040204" pitchFamily="34" charset="0"/>
                          <a:ea typeface="Verdana" panose="020B0604030504040204" pitchFamily="34" charset="0"/>
                          <a:cs typeface="Verdana" panose="020B0604030504040204" pitchFamily="34" charset="0"/>
                        </a:rPr>
                        <a:t> </a:t>
                      </a:r>
                      <a:r>
                        <a:rPr lang="en-GB" sz="1000" err="1">
                          <a:solidFill>
                            <a:schemeClr val="accent1"/>
                          </a:solidFill>
                          <a:latin typeface="Verdana" panose="020B0604030504040204" pitchFamily="34" charset="0"/>
                          <a:ea typeface="Verdana" panose="020B0604030504040204" pitchFamily="34" charset="0"/>
                          <a:cs typeface="Verdana" panose="020B0604030504040204" pitchFamily="34" charset="0"/>
                        </a:rPr>
                        <a:t>Stillzeit</a:t>
                      </a:r>
                      <a:endParaRPr lang="en-GB" sz="1000">
                        <a:solidFill>
                          <a:schemeClr val="accent1"/>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1300559684"/>
                  </a:ext>
                </a:extLst>
              </a:tr>
              <a:tr h="3217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err="1">
                          <a:solidFill>
                            <a:schemeClr val="accent1"/>
                          </a:solidFill>
                        </a:rPr>
                        <a:t>Frühe</a:t>
                      </a:r>
                      <a:r>
                        <a:rPr lang="en-GB" sz="1000">
                          <a:solidFill>
                            <a:schemeClr val="accent1"/>
                          </a:solidFill>
                        </a:rPr>
                        <a:t> </a:t>
                      </a:r>
                      <a:r>
                        <a:rPr lang="en-GB" sz="1000" err="1">
                          <a:solidFill>
                            <a:schemeClr val="accent1"/>
                          </a:solidFill>
                        </a:rPr>
                        <a:t>Einführung</a:t>
                      </a:r>
                      <a:r>
                        <a:rPr lang="en-GB" sz="1000">
                          <a:solidFill>
                            <a:schemeClr val="accent1"/>
                          </a:solidFill>
                        </a:rPr>
                        <a:t> von </a:t>
                      </a:r>
                      <a:r>
                        <a:rPr lang="en-GB" sz="1000" err="1">
                          <a:solidFill>
                            <a:schemeClr val="accent1"/>
                          </a:solidFill>
                        </a:rPr>
                        <a:t>Kuhmilch</a:t>
                      </a:r>
                      <a:endParaRPr lang="en-GB" sz="1000">
                        <a:solidFill>
                          <a:schemeClr val="accent1"/>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1937687120"/>
                  </a:ext>
                </a:extLst>
              </a:tr>
              <a:tr h="3217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err="1">
                          <a:solidFill>
                            <a:schemeClr val="accent1"/>
                          </a:solidFill>
                        </a:rPr>
                        <a:t>Frühe</a:t>
                      </a:r>
                      <a:r>
                        <a:rPr lang="en-GB" sz="1000">
                          <a:solidFill>
                            <a:schemeClr val="accent1"/>
                          </a:solidFill>
                        </a:rPr>
                        <a:t> </a:t>
                      </a:r>
                      <a:r>
                        <a:rPr lang="en-GB" sz="1000" err="1">
                          <a:solidFill>
                            <a:schemeClr val="accent1"/>
                          </a:solidFill>
                        </a:rPr>
                        <a:t>Einführung</a:t>
                      </a:r>
                      <a:r>
                        <a:rPr lang="en-GB" sz="1000">
                          <a:solidFill>
                            <a:schemeClr val="accent1"/>
                          </a:solidFill>
                        </a:rPr>
                        <a:t> von </a:t>
                      </a:r>
                      <a:r>
                        <a:rPr lang="en-GB" sz="1000" err="1">
                          <a:solidFill>
                            <a:schemeClr val="accent1"/>
                          </a:solidFill>
                        </a:rPr>
                        <a:t>Getreideprodukten</a:t>
                      </a:r>
                      <a:endParaRPr lang="en-GB" sz="1000">
                        <a:solidFill>
                          <a:schemeClr val="accent1"/>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4234670281"/>
                  </a:ext>
                </a:extLst>
              </a:tr>
              <a:tr h="3217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000">
                          <a:solidFill>
                            <a:schemeClr val="accent1"/>
                          </a:solidFill>
                        </a:rPr>
                        <a:t>Frühe Einführung von Beikost/Gluten</a:t>
                      </a:r>
                      <a:endParaRPr lang="en-GB" sz="1000">
                        <a:solidFill>
                          <a:schemeClr val="accent1"/>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2087465608"/>
                  </a:ext>
                </a:extLst>
              </a:tr>
              <a:tr h="3217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000">
                          <a:solidFill>
                            <a:schemeClr val="accent1"/>
                          </a:solidFill>
                          <a:latin typeface="Verdana" panose="020B0604030504040204" pitchFamily="34" charset="0"/>
                          <a:ea typeface="Verdana" panose="020B0604030504040204" pitchFamily="34" charset="0"/>
                          <a:cs typeface="Verdana" panose="020B0604030504040204" pitchFamily="34" charset="0"/>
                        </a:rPr>
                        <a:t>Nitrate und Nitrosamine</a:t>
                      </a:r>
                      <a:r>
                        <a:rPr lang="en-GB" sz="1000" baseline="30000">
                          <a:solidFill>
                            <a:schemeClr val="accent1"/>
                          </a:solidFill>
                          <a:latin typeface="Verdana" panose="020B0604030504040204" pitchFamily="34" charset="0"/>
                          <a:ea typeface="Verdana" panose="020B0604030504040204" pitchFamily="34" charset="0"/>
                          <a:cs typeface="Verdana" panose="020B0604030504040204" pitchFamily="34" charset="0"/>
                        </a:rPr>
                        <a:t>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859374932"/>
                  </a:ext>
                </a:extLst>
              </a:tr>
            </a:tbl>
          </a:graphicData>
        </a:graphic>
      </p:graphicFrame>
      <p:grpSp>
        <p:nvGrpSpPr>
          <p:cNvPr id="4" name="Group 3">
            <a:extLst>
              <a:ext uri="{FF2B5EF4-FFF2-40B4-BE49-F238E27FC236}">
                <a16:creationId xmlns:a16="http://schemas.microsoft.com/office/drawing/2014/main" id="{162586D4-0E80-934F-E131-6B5238ABA391}"/>
              </a:ext>
            </a:extLst>
          </p:cNvPr>
          <p:cNvGrpSpPr/>
          <p:nvPr/>
        </p:nvGrpSpPr>
        <p:grpSpPr>
          <a:xfrm>
            <a:off x="731341" y="978116"/>
            <a:ext cx="4217877" cy="2739004"/>
            <a:chOff x="731341" y="978115"/>
            <a:chExt cx="4217877" cy="2739004"/>
          </a:xfrm>
        </p:grpSpPr>
        <p:sp>
          <p:nvSpPr>
            <p:cNvPr id="5" name="Freeform 1191">
              <a:extLst>
                <a:ext uri="{FF2B5EF4-FFF2-40B4-BE49-F238E27FC236}">
                  <a16:creationId xmlns:a16="http://schemas.microsoft.com/office/drawing/2014/main" id="{88C367C3-C509-44B1-6609-7C7F831E3E3D}"/>
                </a:ext>
              </a:extLst>
            </p:cNvPr>
            <p:cNvSpPr/>
            <p:nvPr/>
          </p:nvSpPr>
          <p:spPr>
            <a:xfrm>
              <a:off x="2045230" y="3125726"/>
              <a:ext cx="201270" cy="491762"/>
            </a:xfrm>
            <a:custGeom>
              <a:avLst/>
              <a:gdLst>
                <a:gd name="connsiteX0" fmla="*/ 88904 w 201243"/>
                <a:gd name="connsiteY0" fmla="*/ 87103 h 491762"/>
                <a:gd name="connsiteX1" fmla="*/ 70165 w 201243"/>
                <a:gd name="connsiteY1" fmla="*/ 37311 h 491762"/>
                <a:gd name="connsiteX2" fmla="*/ 77003 w 201243"/>
                <a:gd name="connsiteY2" fmla="*/ 1925 h 491762"/>
                <a:gd name="connsiteX3" fmla="*/ 42564 w 201243"/>
                <a:gd name="connsiteY3" fmla="*/ 6475 h 491762"/>
                <a:gd name="connsiteX4" fmla="*/ 45223 w 201243"/>
                <a:gd name="connsiteY4" fmla="*/ 44894 h 491762"/>
                <a:gd name="connsiteX5" fmla="*/ 43703 w 201243"/>
                <a:gd name="connsiteY5" fmla="*/ 89125 h 491762"/>
                <a:gd name="connsiteX6" fmla="*/ 32941 w 201243"/>
                <a:gd name="connsiteY6" fmla="*/ 138917 h 491762"/>
                <a:gd name="connsiteX7" fmla="*/ 24078 w 201243"/>
                <a:gd name="connsiteY7" fmla="*/ 194397 h 491762"/>
                <a:gd name="connsiteX8" fmla="*/ 12177 w 201243"/>
                <a:gd name="connsiteY8" fmla="*/ 261503 h 491762"/>
                <a:gd name="connsiteX9" fmla="*/ 12683 w 201243"/>
                <a:gd name="connsiteY9" fmla="*/ 326966 h 491762"/>
                <a:gd name="connsiteX10" fmla="*/ 655 w 201243"/>
                <a:gd name="connsiteY10" fmla="*/ 359697 h 491762"/>
                <a:gd name="connsiteX11" fmla="*/ 40791 w 201243"/>
                <a:gd name="connsiteY11" fmla="*/ 421243 h 491762"/>
                <a:gd name="connsiteX12" fmla="*/ 45096 w 201243"/>
                <a:gd name="connsiteY12" fmla="*/ 420737 h 491762"/>
                <a:gd name="connsiteX13" fmla="*/ 89664 w 201243"/>
                <a:gd name="connsiteY13" fmla="*/ 481271 h 491762"/>
                <a:gd name="connsiteX14" fmla="*/ 159301 w 201243"/>
                <a:gd name="connsiteY14" fmla="*/ 486579 h 491762"/>
                <a:gd name="connsiteX15" fmla="*/ 198171 w 201243"/>
                <a:gd name="connsiteY15" fmla="*/ 428067 h 491762"/>
                <a:gd name="connsiteX16" fmla="*/ 157782 w 201243"/>
                <a:gd name="connsiteY16" fmla="*/ 403550 h 491762"/>
                <a:gd name="connsiteX17" fmla="*/ 105490 w 201243"/>
                <a:gd name="connsiteY17" fmla="*/ 348955 h 491762"/>
                <a:gd name="connsiteX18" fmla="*/ 74217 w 201243"/>
                <a:gd name="connsiteY18" fmla="*/ 293476 h 491762"/>
                <a:gd name="connsiteX19" fmla="*/ 72698 w 201243"/>
                <a:gd name="connsiteY19" fmla="*/ 245200 h 491762"/>
                <a:gd name="connsiteX20" fmla="*/ 71685 w 201243"/>
                <a:gd name="connsiteY20" fmla="*/ 192122 h 491762"/>
                <a:gd name="connsiteX21" fmla="*/ 73204 w 201243"/>
                <a:gd name="connsiteY21" fmla="*/ 132220 h 491762"/>
                <a:gd name="connsiteX22" fmla="*/ 82447 w 201243"/>
                <a:gd name="connsiteY22" fmla="*/ 139297 h 491762"/>
                <a:gd name="connsiteX23" fmla="*/ 86119 w 201243"/>
                <a:gd name="connsiteY23" fmla="*/ 91274 h 491762"/>
                <a:gd name="connsiteX24" fmla="*/ 85612 w 201243"/>
                <a:gd name="connsiteY24" fmla="*/ 90642 h 491762"/>
                <a:gd name="connsiteX25" fmla="*/ 89284 w 201243"/>
                <a:gd name="connsiteY25" fmla="*/ 86850 h 491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1243" h="491762">
                  <a:moveTo>
                    <a:pt x="88904" y="87103"/>
                  </a:moveTo>
                  <a:cubicBezTo>
                    <a:pt x="92070" y="85839"/>
                    <a:pt x="102325" y="47168"/>
                    <a:pt x="70165" y="37311"/>
                  </a:cubicBezTo>
                  <a:cubicBezTo>
                    <a:pt x="81940" y="35036"/>
                    <a:pt x="94728" y="12794"/>
                    <a:pt x="77003" y="1925"/>
                  </a:cubicBezTo>
                  <a:cubicBezTo>
                    <a:pt x="57757" y="-3256"/>
                    <a:pt x="46489" y="3316"/>
                    <a:pt x="42564" y="6475"/>
                  </a:cubicBezTo>
                  <a:cubicBezTo>
                    <a:pt x="23065" y="25684"/>
                    <a:pt x="45223" y="44894"/>
                    <a:pt x="45223" y="44894"/>
                  </a:cubicBezTo>
                  <a:cubicBezTo>
                    <a:pt x="22559" y="67136"/>
                    <a:pt x="43703" y="89125"/>
                    <a:pt x="43703" y="89125"/>
                  </a:cubicBezTo>
                  <a:cubicBezTo>
                    <a:pt x="15089" y="115664"/>
                    <a:pt x="32941" y="138917"/>
                    <a:pt x="32941" y="138917"/>
                  </a:cubicBezTo>
                  <a:cubicBezTo>
                    <a:pt x="5719" y="162044"/>
                    <a:pt x="24078" y="194397"/>
                    <a:pt x="24078" y="194397"/>
                  </a:cubicBezTo>
                  <a:cubicBezTo>
                    <a:pt x="-11120" y="217145"/>
                    <a:pt x="12177" y="261503"/>
                    <a:pt x="12177" y="261503"/>
                  </a:cubicBezTo>
                  <a:cubicBezTo>
                    <a:pt x="-14159" y="290190"/>
                    <a:pt x="10024" y="326207"/>
                    <a:pt x="12683" y="326966"/>
                  </a:cubicBezTo>
                  <a:cubicBezTo>
                    <a:pt x="2807" y="346680"/>
                    <a:pt x="1668" y="351483"/>
                    <a:pt x="655" y="359697"/>
                  </a:cubicBezTo>
                  <a:cubicBezTo>
                    <a:pt x="-1877" y="413534"/>
                    <a:pt x="40791" y="421243"/>
                    <a:pt x="40791" y="421243"/>
                  </a:cubicBezTo>
                  <a:cubicBezTo>
                    <a:pt x="40791" y="421243"/>
                    <a:pt x="44083" y="420737"/>
                    <a:pt x="45096" y="420737"/>
                  </a:cubicBezTo>
                  <a:cubicBezTo>
                    <a:pt x="44083" y="455617"/>
                    <a:pt x="67886" y="469771"/>
                    <a:pt x="89664" y="481271"/>
                  </a:cubicBezTo>
                  <a:cubicBezTo>
                    <a:pt x="112454" y="493403"/>
                    <a:pt x="134865" y="494794"/>
                    <a:pt x="159301" y="486579"/>
                  </a:cubicBezTo>
                  <a:cubicBezTo>
                    <a:pt x="184750" y="478112"/>
                    <a:pt x="210200" y="460546"/>
                    <a:pt x="198171" y="428067"/>
                  </a:cubicBezTo>
                  <a:cubicBezTo>
                    <a:pt x="193740" y="421116"/>
                    <a:pt x="185763" y="410500"/>
                    <a:pt x="157782" y="403550"/>
                  </a:cubicBezTo>
                  <a:cubicBezTo>
                    <a:pt x="141195" y="397737"/>
                    <a:pt x="136637" y="362857"/>
                    <a:pt x="105490" y="348955"/>
                  </a:cubicBezTo>
                  <a:cubicBezTo>
                    <a:pt x="105490" y="348955"/>
                    <a:pt x="108403" y="315592"/>
                    <a:pt x="74217" y="293476"/>
                  </a:cubicBezTo>
                  <a:cubicBezTo>
                    <a:pt x="74217" y="293476"/>
                    <a:pt x="87891" y="268201"/>
                    <a:pt x="72698" y="245200"/>
                  </a:cubicBezTo>
                  <a:cubicBezTo>
                    <a:pt x="72698" y="245200"/>
                    <a:pt x="89031" y="214617"/>
                    <a:pt x="71685" y="192122"/>
                  </a:cubicBezTo>
                  <a:cubicBezTo>
                    <a:pt x="71685" y="192122"/>
                    <a:pt x="105617" y="153956"/>
                    <a:pt x="73204" y="132220"/>
                  </a:cubicBezTo>
                  <a:cubicBezTo>
                    <a:pt x="76623" y="133483"/>
                    <a:pt x="80168" y="138159"/>
                    <a:pt x="82447" y="139297"/>
                  </a:cubicBezTo>
                  <a:cubicBezTo>
                    <a:pt x="90930" y="132093"/>
                    <a:pt x="90170" y="100373"/>
                    <a:pt x="86119" y="91274"/>
                  </a:cubicBezTo>
                  <a:lnTo>
                    <a:pt x="85612" y="90642"/>
                  </a:lnTo>
                  <a:lnTo>
                    <a:pt x="89284" y="86850"/>
                  </a:lnTo>
                  <a:close/>
                </a:path>
              </a:pathLst>
            </a:custGeom>
            <a:solidFill>
              <a:srgbClr val="CF8D8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7" name="Freeform 1268">
              <a:extLst>
                <a:ext uri="{FF2B5EF4-FFF2-40B4-BE49-F238E27FC236}">
                  <a16:creationId xmlns:a16="http://schemas.microsoft.com/office/drawing/2014/main" id="{7F2AC1EC-486B-A83E-3967-A47528F70D52}"/>
                </a:ext>
              </a:extLst>
            </p:cNvPr>
            <p:cNvSpPr/>
            <p:nvPr/>
          </p:nvSpPr>
          <p:spPr>
            <a:xfrm>
              <a:off x="2757272" y="3561596"/>
              <a:ext cx="114557" cy="100969"/>
            </a:xfrm>
            <a:custGeom>
              <a:avLst/>
              <a:gdLst>
                <a:gd name="connsiteX0" fmla="*/ 36611 w 114542"/>
                <a:gd name="connsiteY0" fmla="*/ 98984 h 100969"/>
                <a:gd name="connsiteX1" fmla="*/ 103716 w 114542"/>
                <a:gd name="connsiteY1" fmla="*/ 75226 h 100969"/>
                <a:gd name="connsiteX2" fmla="*/ 81685 w 114542"/>
                <a:gd name="connsiteY2" fmla="*/ 5466 h 100969"/>
                <a:gd name="connsiteX3" fmla="*/ 38383 w 114542"/>
                <a:gd name="connsiteY3" fmla="*/ 18609 h 100969"/>
                <a:gd name="connsiteX4" fmla="*/ 11415 w 114542"/>
                <a:gd name="connsiteY4" fmla="*/ 38577 h 100969"/>
                <a:gd name="connsiteX5" fmla="*/ 7616 w 114542"/>
                <a:gd name="connsiteY5" fmla="*/ 68275 h 100969"/>
                <a:gd name="connsiteX6" fmla="*/ 36611 w 114542"/>
                <a:gd name="connsiteY6" fmla="*/ 98984 h 100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42" h="100969">
                  <a:moveTo>
                    <a:pt x="36611" y="98984"/>
                  </a:moveTo>
                  <a:cubicBezTo>
                    <a:pt x="43574" y="101386"/>
                    <a:pt x="78013" y="107073"/>
                    <a:pt x="103716" y="75226"/>
                  </a:cubicBezTo>
                  <a:cubicBezTo>
                    <a:pt x="110300" y="65874"/>
                    <a:pt x="133343" y="18988"/>
                    <a:pt x="81685" y="5466"/>
                  </a:cubicBezTo>
                  <a:cubicBezTo>
                    <a:pt x="70543" y="2433"/>
                    <a:pt x="47373" y="-10457"/>
                    <a:pt x="38383" y="18609"/>
                  </a:cubicBezTo>
                  <a:cubicBezTo>
                    <a:pt x="35598" y="25181"/>
                    <a:pt x="32306" y="31752"/>
                    <a:pt x="11415" y="38577"/>
                  </a:cubicBezTo>
                  <a:cubicBezTo>
                    <a:pt x="1032" y="45527"/>
                    <a:pt x="-6185" y="58923"/>
                    <a:pt x="7616" y="68275"/>
                  </a:cubicBezTo>
                  <a:cubicBezTo>
                    <a:pt x="21417" y="77627"/>
                    <a:pt x="12175" y="90770"/>
                    <a:pt x="36611" y="98984"/>
                  </a:cubicBezTo>
                  <a:close/>
                </a:path>
              </a:pathLst>
            </a:custGeom>
            <a:solidFill>
              <a:srgbClr val="CF8D8F"/>
            </a:solidFill>
            <a:ln w="3163"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8" name="Freeform 1269">
              <a:extLst>
                <a:ext uri="{FF2B5EF4-FFF2-40B4-BE49-F238E27FC236}">
                  <a16:creationId xmlns:a16="http://schemas.microsoft.com/office/drawing/2014/main" id="{11119436-D67F-A726-BD1D-5947A8B7D8AF}"/>
                </a:ext>
              </a:extLst>
            </p:cNvPr>
            <p:cNvSpPr/>
            <p:nvPr/>
          </p:nvSpPr>
          <p:spPr>
            <a:xfrm>
              <a:off x="2656035" y="3630768"/>
              <a:ext cx="109576" cy="86351"/>
            </a:xfrm>
            <a:custGeom>
              <a:avLst/>
              <a:gdLst>
                <a:gd name="connsiteX0" fmla="*/ 109093 w 109561"/>
                <a:gd name="connsiteY0" fmla="*/ 47000 h 86351"/>
                <a:gd name="connsiteX1" fmla="*/ 57562 w 109561"/>
                <a:gd name="connsiteY1" fmla="*/ 86303 h 86351"/>
                <a:gd name="connsiteX2" fmla="*/ 459 w 109561"/>
                <a:gd name="connsiteY2" fmla="*/ 41818 h 86351"/>
                <a:gd name="connsiteX3" fmla="*/ 56169 w 109561"/>
                <a:gd name="connsiteY3" fmla="*/ 1757 h 86351"/>
                <a:gd name="connsiteX4" fmla="*/ 109093 w 109561"/>
                <a:gd name="connsiteY4" fmla="*/ 47000 h 863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61" h="86351">
                  <a:moveTo>
                    <a:pt x="109093" y="47000"/>
                  </a:moveTo>
                  <a:cubicBezTo>
                    <a:pt x="112891" y="66335"/>
                    <a:pt x="93393" y="84912"/>
                    <a:pt x="57562" y="86303"/>
                  </a:cubicBezTo>
                  <a:cubicBezTo>
                    <a:pt x="21730" y="87693"/>
                    <a:pt x="2612" y="59385"/>
                    <a:pt x="459" y="41818"/>
                  </a:cubicBezTo>
                  <a:cubicBezTo>
                    <a:pt x="-1567" y="24252"/>
                    <a:pt x="839" y="-7848"/>
                    <a:pt x="56169" y="1757"/>
                  </a:cubicBezTo>
                  <a:cubicBezTo>
                    <a:pt x="70349" y="4537"/>
                    <a:pt x="93140" y="5169"/>
                    <a:pt x="109093" y="47000"/>
                  </a:cubicBezTo>
                  <a:close/>
                </a:path>
              </a:pathLst>
            </a:custGeom>
            <a:solidFill>
              <a:srgbClr val="CF8D8F"/>
            </a:solidFill>
            <a:ln w="3163"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9" name="Freeform 1287">
              <a:extLst>
                <a:ext uri="{FF2B5EF4-FFF2-40B4-BE49-F238E27FC236}">
                  <a16:creationId xmlns:a16="http://schemas.microsoft.com/office/drawing/2014/main" id="{742BAFA3-8A1B-30DC-DE48-668837DB3E50}"/>
                </a:ext>
              </a:extLst>
            </p:cNvPr>
            <p:cNvSpPr/>
            <p:nvPr/>
          </p:nvSpPr>
          <p:spPr>
            <a:xfrm>
              <a:off x="2770412" y="3606492"/>
              <a:ext cx="14485" cy="27297"/>
            </a:xfrm>
            <a:custGeom>
              <a:avLst/>
              <a:gdLst>
                <a:gd name="connsiteX0" fmla="*/ 6380 w 14483"/>
                <a:gd name="connsiteY0" fmla="*/ 27297 h 27297"/>
                <a:gd name="connsiteX1" fmla="*/ 2835 w 14483"/>
                <a:gd name="connsiteY1" fmla="*/ 23001 h 27297"/>
                <a:gd name="connsiteX2" fmla="*/ 556 w 14483"/>
                <a:gd name="connsiteY2" fmla="*/ 17693 h 27297"/>
                <a:gd name="connsiteX3" fmla="*/ 50 w 14483"/>
                <a:gd name="connsiteY3" fmla="*/ 14281 h 27297"/>
                <a:gd name="connsiteX4" fmla="*/ 303 w 14483"/>
                <a:gd name="connsiteY4" fmla="*/ 10616 h 27297"/>
                <a:gd name="connsiteX5" fmla="*/ 1569 w 14483"/>
                <a:gd name="connsiteY5" fmla="*/ 7077 h 27297"/>
                <a:gd name="connsiteX6" fmla="*/ 3722 w 14483"/>
                <a:gd name="connsiteY6" fmla="*/ 4044 h 27297"/>
                <a:gd name="connsiteX7" fmla="*/ 6380 w 14483"/>
                <a:gd name="connsiteY7" fmla="*/ 2148 h 27297"/>
                <a:gd name="connsiteX8" fmla="*/ 8913 w 14483"/>
                <a:gd name="connsiteY8" fmla="*/ 885 h 27297"/>
                <a:gd name="connsiteX9" fmla="*/ 14484 w 14483"/>
                <a:gd name="connsiteY9" fmla="*/ 0 h 27297"/>
                <a:gd name="connsiteX10" fmla="*/ 10812 w 14483"/>
                <a:gd name="connsiteY10" fmla="*/ 3918 h 27297"/>
                <a:gd name="connsiteX11" fmla="*/ 9419 w 14483"/>
                <a:gd name="connsiteY11" fmla="*/ 5687 h 27297"/>
                <a:gd name="connsiteX12" fmla="*/ 7900 w 14483"/>
                <a:gd name="connsiteY12" fmla="*/ 7583 h 27297"/>
                <a:gd name="connsiteX13" fmla="*/ 7013 w 14483"/>
                <a:gd name="connsiteY13" fmla="*/ 9731 h 27297"/>
                <a:gd name="connsiteX14" fmla="*/ 6380 w 14483"/>
                <a:gd name="connsiteY14" fmla="*/ 12006 h 27297"/>
                <a:gd name="connsiteX15" fmla="*/ 6000 w 14483"/>
                <a:gd name="connsiteY15" fmla="*/ 14407 h 27297"/>
                <a:gd name="connsiteX16" fmla="*/ 6000 w 14483"/>
                <a:gd name="connsiteY16" fmla="*/ 16935 h 27297"/>
                <a:gd name="connsiteX17" fmla="*/ 6254 w 14483"/>
                <a:gd name="connsiteY17" fmla="*/ 21863 h 27297"/>
                <a:gd name="connsiteX18" fmla="*/ 6507 w 14483"/>
                <a:gd name="connsiteY18" fmla="*/ 25781 h 27297"/>
                <a:gd name="connsiteX19" fmla="*/ 6507 w 14483"/>
                <a:gd name="connsiteY19" fmla="*/ 27297 h 27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83" h="27297">
                  <a:moveTo>
                    <a:pt x="6380" y="27297"/>
                  </a:moveTo>
                  <a:cubicBezTo>
                    <a:pt x="6380" y="27297"/>
                    <a:pt x="4608" y="25907"/>
                    <a:pt x="2835" y="23001"/>
                  </a:cubicBezTo>
                  <a:cubicBezTo>
                    <a:pt x="1822" y="21610"/>
                    <a:pt x="1063" y="19841"/>
                    <a:pt x="556" y="17693"/>
                  </a:cubicBezTo>
                  <a:cubicBezTo>
                    <a:pt x="176" y="16682"/>
                    <a:pt x="176" y="15418"/>
                    <a:pt x="50" y="14281"/>
                  </a:cubicBezTo>
                  <a:cubicBezTo>
                    <a:pt x="-77" y="13143"/>
                    <a:pt x="50" y="11879"/>
                    <a:pt x="303" y="10616"/>
                  </a:cubicBezTo>
                  <a:cubicBezTo>
                    <a:pt x="683" y="9352"/>
                    <a:pt x="809" y="8088"/>
                    <a:pt x="1569" y="7077"/>
                  </a:cubicBezTo>
                  <a:cubicBezTo>
                    <a:pt x="2202" y="5940"/>
                    <a:pt x="2962" y="5055"/>
                    <a:pt x="3722" y="4044"/>
                  </a:cubicBezTo>
                  <a:cubicBezTo>
                    <a:pt x="4608" y="3286"/>
                    <a:pt x="5494" y="2654"/>
                    <a:pt x="6380" y="2148"/>
                  </a:cubicBezTo>
                  <a:cubicBezTo>
                    <a:pt x="7267" y="1643"/>
                    <a:pt x="8026" y="1011"/>
                    <a:pt x="8913" y="885"/>
                  </a:cubicBezTo>
                  <a:cubicBezTo>
                    <a:pt x="12331" y="0"/>
                    <a:pt x="14484" y="0"/>
                    <a:pt x="14484" y="0"/>
                  </a:cubicBezTo>
                  <a:cubicBezTo>
                    <a:pt x="14484" y="0"/>
                    <a:pt x="12964" y="1896"/>
                    <a:pt x="10812" y="3918"/>
                  </a:cubicBezTo>
                  <a:cubicBezTo>
                    <a:pt x="10179" y="4297"/>
                    <a:pt x="9926" y="5181"/>
                    <a:pt x="9419" y="5687"/>
                  </a:cubicBezTo>
                  <a:cubicBezTo>
                    <a:pt x="8913" y="6319"/>
                    <a:pt x="8533" y="6951"/>
                    <a:pt x="7900" y="7583"/>
                  </a:cubicBezTo>
                  <a:cubicBezTo>
                    <a:pt x="7520" y="8341"/>
                    <a:pt x="7393" y="9099"/>
                    <a:pt x="7013" y="9731"/>
                  </a:cubicBezTo>
                  <a:cubicBezTo>
                    <a:pt x="6507" y="10363"/>
                    <a:pt x="6507" y="11247"/>
                    <a:pt x="6380" y="12006"/>
                  </a:cubicBezTo>
                  <a:cubicBezTo>
                    <a:pt x="6127" y="12764"/>
                    <a:pt x="5874" y="13522"/>
                    <a:pt x="6000" y="14407"/>
                  </a:cubicBezTo>
                  <a:cubicBezTo>
                    <a:pt x="6000" y="15292"/>
                    <a:pt x="5747" y="16050"/>
                    <a:pt x="6000" y="16935"/>
                  </a:cubicBezTo>
                  <a:cubicBezTo>
                    <a:pt x="6000" y="18704"/>
                    <a:pt x="6000" y="20347"/>
                    <a:pt x="6254" y="21863"/>
                  </a:cubicBezTo>
                  <a:cubicBezTo>
                    <a:pt x="6254" y="23506"/>
                    <a:pt x="6380" y="24770"/>
                    <a:pt x="6507" y="25781"/>
                  </a:cubicBezTo>
                  <a:cubicBezTo>
                    <a:pt x="6507" y="26792"/>
                    <a:pt x="6507" y="27297"/>
                    <a:pt x="6507" y="27297"/>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0" name="Freeform 1288">
              <a:extLst>
                <a:ext uri="{FF2B5EF4-FFF2-40B4-BE49-F238E27FC236}">
                  <a16:creationId xmlns:a16="http://schemas.microsoft.com/office/drawing/2014/main" id="{E7B356A6-40F8-B2FF-A94C-E101CD6D6D6C}"/>
                </a:ext>
              </a:extLst>
            </p:cNvPr>
            <p:cNvSpPr/>
            <p:nvPr/>
          </p:nvSpPr>
          <p:spPr>
            <a:xfrm>
              <a:off x="2657840" y="3647690"/>
              <a:ext cx="10937" cy="34500"/>
            </a:xfrm>
            <a:custGeom>
              <a:avLst/>
              <a:gdLst>
                <a:gd name="connsiteX0" fmla="*/ 9543 w 10936"/>
                <a:gd name="connsiteY0" fmla="*/ 34501 h 34500"/>
                <a:gd name="connsiteX1" fmla="*/ 8277 w 10936"/>
                <a:gd name="connsiteY1" fmla="*/ 33237 h 34500"/>
                <a:gd name="connsiteX2" fmla="*/ 5365 w 10936"/>
                <a:gd name="connsiteY2" fmla="*/ 29825 h 34500"/>
                <a:gd name="connsiteX3" fmla="*/ 47 w 10936"/>
                <a:gd name="connsiteY3" fmla="*/ 16808 h 34500"/>
                <a:gd name="connsiteX4" fmla="*/ 427 w 10936"/>
                <a:gd name="connsiteY4" fmla="*/ 12638 h 34500"/>
                <a:gd name="connsiteX5" fmla="*/ 1693 w 10936"/>
                <a:gd name="connsiteY5" fmla="*/ 8846 h 34500"/>
                <a:gd name="connsiteX6" fmla="*/ 5745 w 10936"/>
                <a:gd name="connsiteY6" fmla="*/ 3539 h 34500"/>
                <a:gd name="connsiteX7" fmla="*/ 10936 w 10936"/>
                <a:gd name="connsiteY7" fmla="*/ 0 h 34500"/>
                <a:gd name="connsiteX8" fmla="*/ 8657 w 10936"/>
                <a:gd name="connsiteY8" fmla="*/ 5560 h 34500"/>
                <a:gd name="connsiteX9" fmla="*/ 6758 w 10936"/>
                <a:gd name="connsiteY9" fmla="*/ 10742 h 34500"/>
                <a:gd name="connsiteX10" fmla="*/ 6378 w 10936"/>
                <a:gd name="connsiteY10" fmla="*/ 13649 h 34500"/>
                <a:gd name="connsiteX11" fmla="*/ 6378 w 10936"/>
                <a:gd name="connsiteY11" fmla="*/ 16555 h 34500"/>
                <a:gd name="connsiteX12" fmla="*/ 6631 w 10936"/>
                <a:gd name="connsiteY12" fmla="*/ 19462 h 34500"/>
                <a:gd name="connsiteX13" fmla="*/ 7264 w 10936"/>
                <a:gd name="connsiteY13" fmla="*/ 22495 h 34500"/>
                <a:gd name="connsiteX14" fmla="*/ 8784 w 10936"/>
                <a:gd name="connsiteY14" fmla="*/ 28308 h 34500"/>
                <a:gd name="connsiteX15" fmla="*/ 9543 w 10936"/>
                <a:gd name="connsiteY15" fmla="*/ 34501 h 3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936" h="34500">
                  <a:moveTo>
                    <a:pt x="9543" y="34501"/>
                  </a:moveTo>
                  <a:cubicBezTo>
                    <a:pt x="9543" y="34501"/>
                    <a:pt x="9037" y="34122"/>
                    <a:pt x="8277" y="33237"/>
                  </a:cubicBezTo>
                  <a:cubicBezTo>
                    <a:pt x="7644" y="32352"/>
                    <a:pt x="6505" y="31215"/>
                    <a:pt x="5365" y="29825"/>
                  </a:cubicBezTo>
                  <a:cubicBezTo>
                    <a:pt x="3213" y="27171"/>
                    <a:pt x="174" y="22621"/>
                    <a:pt x="47" y="16808"/>
                  </a:cubicBezTo>
                  <a:cubicBezTo>
                    <a:pt x="-79" y="15418"/>
                    <a:pt x="47" y="14028"/>
                    <a:pt x="427" y="12638"/>
                  </a:cubicBezTo>
                  <a:cubicBezTo>
                    <a:pt x="807" y="11374"/>
                    <a:pt x="1060" y="9984"/>
                    <a:pt x="1693" y="8846"/>
                  </a:cubicBezTo>
                  <a:cubicBezTo>
                    <a:pt x="3086" y="6698"/>
                    <a:pt x="4226" y="4676"/>
                    <a:pt x="5745" y="3539"/>
                  </a:cubicBezTo>
                  <a:cubicBezTo>
                    <a:pt x="8784" y="1137"/>
                    <a:pt x="10936" y="0"/>
                    <a:pt x="10936" y="0"/>
                  </a:cubicBezTo>
                  <a:cubicBezTo>
                    <a:pt x="10936" y="0"/>
                    <a:pt x="10050" y="2527"/>
                    <a:pt x="8657" y="5560"/>
                  </a:cubicBezTo>
                  <a:cubicBezTo>
                    <a:pt x="7771" y="7077"/>
                    <a:pt x="7644" y="8973"/>
                    <a:pt x="6758" y="10742"/>
                  </a:cubicBezTo>
                  <a:cubicBezTo>
                    <a:pt x="6378" y="11627"/>
                    <a:pt x="6631" y="12638"/>
                    <a:pt x="6378" y="13649"/>
                  </a:cubicBezTo>
                  <a:cubicBezTo>
                    <a:pt x="6125" y="14533"/>
                    <a:pt x="5998" y="15544"/>
                    <a:pt x="6378" y="16555"/>
                  </a:cubicBezTo>
                  <a:cubicBezTo>
                    <a:pt x="6378" y="17566"/>
                    <a:pt x="6252" y="18451"/>
                    <a:pt x="6631" y="19462"/>
                  </a:cubicBezTo>
                  <a:cubicBezTo>
                    <a:pt x="6885" y="20473"/>
                    <a:pt x="7011" y="21484"/>
                    <a:pt x="7264" y="22495"/>
                  </a:cubicBezTo>
                  <a:cubicBezTo>
                    <a:pt x="7898" y="24517"/>
                    <a:pt x="8277" y="26413"/>
                    <a:pt x="8784" y="28308"/>
                  </a:cubicBezTo>
                  <a:cubicBezTo>
                    <a:pt x="9670" y="31847"/>
                    <a:pt x="9543" y="34501"/>
                    <a:pt x="9543" y="34501"/>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1" name="Freeform 1289">
              <a:extLst>
                <a:ext uri="{FF2B5EF4-FFF2-40B4-BE49-F238E27FC236}">
                  <a16:creationId xmlns:a16="http://schemas.microsoft.com/office/drawing/2014/main" id="{6E5801FE-8D0D-B545-2458-7C0C03563483}"/>
                </a:ext>
              </a:extLst>
            </p:cNvPr>
            <p:cNvSpPr/>
            <p:nvPr/>
          </p:nvSpPr>
          <p:spPr>
            <a:xfrm>
              <a:off x="2581687" y="3658685"/>
              <a:ext cx="10984" cy="31594"/>
            </a:xfrm>
            <a:custGeom>
              <a:avLst/>
              <a:gdLst>
                <a:gd name="connsiteX0" fmla="*/ 10984 w 10983"/>
                <a:gd name="connsiteY0" fmla="*/ 31468 h 31594"/>
                <a:gd name="connsiteX1" fmla="*/ 6046 w 10983"/>
                <a:gd name="connsiteY1" fmla="*/ 28308 h 31594"/>
                <a:gd name="connsiteX2" fmla="*/ 95 w 10983"/>
                <a:gd name="connsiteY2" fmla="*/ 16555 h 31594"/>
                <a:gd name="connsiteX3" fmla="*/ 95 w 10983"/>
                <a:gd name="connsiteY3" fmla="*/ 12764 h 31594"/>
                <a:gd name="connsiteX4" fmla="*/ 728 w 10983"/>
                <a:gd name="connsiteY4" fmla="*/ 9225 h 31594"/>
                <a:gd name="connsiteX5" fmla="*/ 1994 w 10983"/>
                <a:gd name="connsiteY5" fmla="*/ 6193 h 31594"/>
                <a:gd name="connsiteX6" fmla="*/ 3640 w 10983"/>
                <a:gd name="connsiteY6" fmla="*/ 3791 h 31594"/>
                <a:gd name="connsiteX7" fmla="*/ 6805 w 10983"/>
                <a:gd name="connsiteY7" fmla="*/ 885 h 31594"/>
                <a:gd name="connsiteX8" fmla="*/ 8198 w 10983"/>
                <a:gd name="connsiteY8" fmla="*/ 0 h 31594"/>
                <a:gd name="connsiteX9" fmla="*/ 6932 w 10983"/>
                <a:gd name="connsiteY9" fmla="*/ 5434 h 31594"/>
                <a:gd name="connsiteX10" fmla="*/ 6299 w 10983"/>
                <a:gd name="connsiteY10" fmla="*/ 15923 h 31594"/>
                <a:gd name="connsiteX11" fmla="*/ 7312 w 10983"/>
                <a:gd name="connsiteY11" fmla="*/ 21484 h 31594"/>
                <a:gd name="connsiteX12" fmla="*/ 8958 w 10983"/>
                <a:gd name="connsiteY12" fmla="*/ 26413 h 31594"/>
                <a:gd name="connsiteX13" fmla="*/ 10984 w 10983"/>
                <a:gd name="connsiteY13" fmla="*/ 31594 h 3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983" h="31594">
                  <a:moveTo>
                    <a:pt x="10984" y="31468"/>
                  </a:moveTo>
                  <a:cubicBezTo>
                    <a:pt x="10984" y="31468"/>
                    <a:pt x="8705" y="30709"/>
                    <a:pt x="6046" y="28308"/>
                  </a:cubicBezTo>
                  <a:cubicBezTo>
                    <a:pt x="3514" y="25907"/>
                    <a:pt x="728" y="21610"/>
                    <a:pt x="95" y="16555"/>
                  </a:cubicBezTo>
                  <a:cubicBezTo>
                    <a:pt x="-32" y="15292"/>
                    <a:pt x="-32" y="14028"/>
                    <a:pt x="95" y="12764"/>
                  </a:cubicBezTo>
                  <a:cubicBezTo>
                    <a:pt x="95" y="11500"/>
                    <a:pt x="475" y="10363"/>
                    <a:pt x="728" y="9225"/>
                  </a:cubicBezTo>
                  <a:cubicBezTo>
                    <a:pt x="981" y="8088"/>
                    <a:pt x="1614" y="7077"/>
                    <a:pt x="1994" y="6193"/>
                  </a:cubicBezTo>
                  <a:cubicBezTo>
                    <a:pt x="2374" y="5181"/>
                    <a:pt x="3007" y="4423"/>
                    <a:pt x="3640" y="3791"/>
                  </a:cubicBezTo>
                  <a:cubicBezTo>
                    <a:pt x="4653" y="2275"/>
                    <a:pt x="6046" y="1516"/>
                    <a:pt x="6805" y="885"/>
                  </a:cubicBezTo>
                  <a:cubicBezTo>
                    <a:pt x="7565" y="253"/>
                    <a:pt x="8198" y="0"/>
                    <a:pt x="8198" y="0"/>
                  </a:cubicBezTo>
                  <a:cubicBezTo>
                    <a:pt x="8198" y="0"/>
                    <a:pt x="7565" y="2275"/>
                    <a:pt x="6932" y="5434"/>
                  </a:cubicBezTo>
                  <a:cubicBezTo>
                    <a:pt x="6172" y="8467"/>
                    <a:pt x="5792" y="12259"/>
                    <a:pt x="6299" y="15923"/>
                  </a:cubicBezTo>
                  <a:cubicBezTo>
                    <a:pt x="6299" y="17819"/>
                    <a:pt x="6932" y="19588"/>
                    <a:pt x="7312" y="21484"/>
                  </a:cubicBezTo>
                  <a:cubicBezTo>
                    <a:pt x="7818" y="23253"/>
                    <a:pt x="8451" y="24896"/>
                    <a:pt x="8958" y="26413"/>
                  </a:cubicBezTo>
                  <a:cubicBezTo>
                    <a:pt x="9971" y="29446"/>
                    <a:pt x="10984" y="31594"/>
                    <a:pt x="10984" y="31594"/>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2" name="Freeform 1290">
              <a:extLst>
                <a:ext uri="{FF2B5EF4-FFF2-40B4-BE49-F238E27FC236}">
                  <a16:creationId xmlns:a16="http://schemas.microsoft.com/office/drawing/2014/main" id="{736561B1-BD97-2B18-201E-C97C583685AF}"/>
                </a:ext>
              </a:extLst>
            </p:cNvPr>
            <p:cNvSpPr/>
            <p:nvPr/>
          </p:nvSpPr>
          <p:spPr>
            <a:xfrm>
              <a:off x="2457277" y="3620267"/>
              <a:ext cx="35484" cy="42083"/>
            </a:xfrm>
            <a:custGeom>
              <a:avLst/>
              <a:gdLst>
                <a:gd name="connsiteX0" fmla="*/ 28 w 35479"/>
                <a:gd name="connsiteY0" fmla="*/ 42083 h 42083"/>
                <a:gd name="connsiteX1" fmla="*/ 788 w 35479"/>
                <a:gd name="connsiteY1" fmla="*/ 32731 h 42083"/>
                <a:gd name="connsiteX2" fmla="*/ 3573 w 35479"/>
                <a:gd name="connsiteY2" fmla="*/ 23506 h 42083"/>
                <a:gd name="connsiteX3" fmla="*/ 9018 w 35479"/>
                <a:gd name="connsiteY3" fmla="*/ 13648 h 42083"/>
                <a:gd name="connsiteX4" fmla="*/ 17121 w 35479"/>
                <a:gd name="connsiteY4" fmla="*/ 5560 h 42083"/>
                <a:gd name="connsiteX5" fmla="*/ 21679 w 35479"/>
                <a:gd name="connsiteY5" fmla="*/ 2780 h 42083"/>
                <a:gd name="connsiteX6" fmla="*/ 26110 w 35479"/>
                <a:gd name="connsiteY6" fmla="*/ 1011 h 42083"/>
                <a:gd name="connsiteX7" fmla="*/ 32948 w 35479"/>
                <a:gd name="connsiteY7" fmla="*/ 0 h 42083"/>
                <a:gd name="connsiteX8" fmla="*/ 35480 w 35479"/>
                <a:gd name="connsiteY8" fmla="*/ 0 h 42083"/>
                <a:gd name="connsiteX9" fmla="*/ 33201 w 35479"/>
                <a:gd name="connsiteY9" fmla="*/ 1137 h 42083"/>
                <a:gd name="connsiteX10" fmla="*/ 30668 w 35479"/>
                <a:gd name="connsiteY10" fmla="*/ 2275 h 42083"/>
                <a:gd name="connsiteX11" fmla="*/ 27630 w 35479"/>
                <a:gd name="connsiteY11" fmla="*/ 4170 h 42083"/>
                <a:gd name="connsiteX12" fmla="*/ 24211 w 35479"/>
                <a:gd name="connsiteY12" fmla="*/ 6571 h 42083"/>
                <a:gd name="connsiteX13" fmla="*/ 20666 w 35479"/>
                <a:gd name="connsiteY13" fmla="*/ 9605 h 42083"/>
                <a:gd name="connsiteX14" fmla="*/ 17248 w 35479"/>
                <a:gd name="connsiteY14" fmla="*/ 13143 h 42083"/>
                <a:gd name="connsiteX15" fmla="*/ 14082 w 35479"/>
                <a:gd name="connsiteY15" fmla="*/ 17187 h 42083"/>
                <a:gd name="connsiteX16" fmla="*/ 4206 w 35479"/>
                <a:gd name="connsiteY16" fmla="*/ 33742 h 42083"/>
                <a:gd name="connsiteX17" fmla="*/ 155 w 35479"/>
                <a:gd name="connsiteY17" fmla="*/ 41957 h 42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479" h="42083">
                  <a:moveTo>
                    <a:pt x="28" y="42083"/>
                  </a:moveTo>
                  <a:cubicBezTo>
                    <a:pt x="28" y="42083"/>
                    <a:pt x="-225" y="38292"/>
                    <a:pt x="788" y="32731"/>
                  </a:cubicBezTo>
                  <a:cubicBezTo>
                    <a:pt x="1421" y="29951"/>
                    <a:pt x="2181" y="26792"/>
                    <a:pt x="3573" y="23506"/>
                  </a:cubicBezTo>
                  <a:cubicBezTo>
                    <a:pt x="4840" y="20220"/>
                    <a:pt x="6865" y="16808"/>
                    <a:pt x="9018" y="13648"/>
                  </a:cubicBezTo>
                  <a:cubicBezTo>
                    <a:pt x="11423" y="10616"/>
                    <a:pt x="14082" y="7709"/>
                    <a:pt x="17121" y="5560"/>
                  </a:cubicBezTo>
                  <a:cubicBezTo>
                    <a:pt x="18640" y="4549"/>
                    <a:pt x="20033" y="3412"/>
                    <a:pt x="21679" y="2780"/>
                  </a:cubicBezTo>
                  <a:cubicBezTo>
                    <a:pt x="23198" y="2148"/>
                    <a:pt x="24591" y="1264"/>
                    <a:pt x="26110" y="1011"/>
                  </a:cubicBezTo>
                  <a:cubicBezTo>
                    <a:pt x="28896" y="126"/>
                    <a:pt x="31302" y="0"/>
                    <a:pt x="32948" y="0"/>
                  </a:cubicBezTo>
                  <a:cubicBezTo>
                    <a:pt x="34593" y="0"/>
                    <a:pt x="35480" y="0"/>
                    <a:pt x="35480" y="0"/>
                  </a:cubicBezTo>
                  <a:cubicBezTo>
                    <a:pt x="35480" y="0"/>
                    <a:pt x="34593" y="505"/>
                    <a:pt x="33201" y="1137"/>
                  </a:cubicBezTo>
                  <a:cubicBezTo>
                    <a:pt x="32441" y="1516"/>
                    <a:pt x="31555" y="1896"/>
                    <a:pt x="30668" y="2275"/>
                  </a:cubicBezTo>
                  <a:cubicBezTo>
                    <a:pt x="29782" y="2907"/>
                    <a:pt x="28769" y="3539"/>
                    <a:pt x="27630" y="4170"/>
                  </a:cubicBezTo>
                  <a:cubicBezTo>
                    <a:pt x="26490" y="4802"/>
                    <a:pt x="25477" y="5813"/>
                    <a:pt x="24211" y="6571"/>
                  </a:cubicBezTo>
                  <a:cubicBezTo>
                    <a:pt x="22945" y="7330"/>
                    <a:pt x="21932" y="8594"/>
                    <a:pt x="20666" y="9605"/>
                  </a:cubicBezTo>
                  <a:cubicBezTo>
                    <a:pt x="19400" y="10616"/>
                    <a:pt x="18514" y="12006"/>
                    <a:pt x="17248" y="13143"/>
                  </a:cubicBezTo>
                  <a:cubicBezTo>
                    <a:pt x="16108" y="14407"/>
                    <a:pt x="15095" y="15797"/>
                    <a:pt x="14082" y="17187"/>
                  </a:cubicBezTo>
                  <a:cubicBezTo>
                    <a:pt x="10031" y="22748"/>
                    <a:pt x="6612" y="28940"/>
                    <a:pt x="4206" y="33742"/>
                  </a:cubicBezTo>
                  <a:cubicBezTo>
                    <a:pt x="1801" y="38671"/>
                    <a:pt x="155" y="41957"/>
                    <a:pt x="155" y="41957"/>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3" name="Freeform 1296">
              <a:extLst>
                <a:ext uri="{FF2B5EF4-FFF2-40B4-BE49-F238E27FC236}">
                  <a16:creationId xmlns:a16="http://schemas.microsoft.com/office/drawing/2014/main" id="{B1D85886-F2D5-77A4-1979-9F67AAC83909}"/>
                </a:ext>
              </a:extLst>
            </p:cNvPr>
            <p:cNvSpPr/>
            <p:nvPr/>
          </p:nvSpPr>
          <p:spPr>
            <a:xfrm>
              <a:off x="2472754" y="3609904"/>
              <a:ext cx="633" cy="631"/>
            </a:xfrm>
            <a:custGeom>
              <a:avLst/>
              <a:gdLst>
                <a:gd name="connsiteX0" fmla="*/ 380 w 633"/>
                <a:gd name="connsiteY0" fmla="*/ 632 h 631"/>
                <a:gd name="connsiteX1" fmla="*/ 633 w 633"/>
                <a:gd name="connsiteY1" fmla="*/ 0 h 631"/>
                <a:gd name="connsiteX2" fmla="*/ 0 w 633"/>
                <a:gd name="connsiteY2" fmla="*/ 505 h 631"/>
                <a:gd name="connsiteX3" fmla="*/ 380 w 633"/>
                <a:gd name="connsiteY3" fmla="*/ 632 h 631"/>
              </a:gdLst>
              <a:ahLst/>
              <a:cxnLst>
                <a:cxn ang="0">
                  <a:pos x="connsiteX0" y="connsiteY0"/>
                </a:cxn>
                <a:cxn ang="0">
                  <a:pos x="connsiteX1" y="connsiteY1"/>
                </a:cxn>
                <a:cxn ang="0">
                  <a:pos x="connsiteX2" y="connsiteY2"/>
                </a:cxn>
                <a:cxn ang="0">
                  <a:pos x="connsiteX3" y="connsiteY3"/>
                </a:cxn>
              </a:cxnLst>
              <a:rect l="l" t="t" r="r" b="b"/>
              <a:pathLst>
                <a:path w="633" h="631">
                  <a:moveTo>
                    <a:pt x="380" y="632"/>
                  </a:moveTo>
                  <a:cubicBezTo>
                    <a:pt x="380" y="632"/>
                    <a:pt x="507" y="126"/>
                    <a:pt x="633" y="0"/>
                  </a:cubicBezTo>
                  <a:cubicBezTo>
                    <a:pt x="380" y="126"/>
                    <a:pt x="253" y="379"/>
                    <a:pt x="0" y="505"/>
                  </a:cubicBezTo>
                  <a:cubicBezTo>
                    <a:pt x="0" y="505"/>
                    <a:pt x="253" y="505"/>
                    <a:pt x="380" y="632"/>
                  </a:cubicBezTo>
                  <a:close/>
                </a:path>
              </a:pathLst>
            </a:custGeom>
            <a:solidFill>
              <a:srgbClr val="DD9C93"/>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5" name="Freeform 1297">
              <a:extLst>
                <a:ext uri="{FF2B5EF4-FFF2-40B4-BE49-F238E27FC236}">
                  <a16:creationId xmlns:a16="http://schemas.microsoft.com/office/drawing/2014/main" id="{97E1DC55-E642-67BC-49A0-F4210FF12B63}"/>
                </a:ext>
              </a:extLst>
            </p:cNvPr>
            <p:cNvSpPr/>
            <p:nvPr/>
          </p:nvSpPr>
          <p:spPr>
            <a:xfrm>
              <a:off x="2689418" y="3548990"/>
              <a:ext cx="95752" cy="63188"/>
            </a:xfrm>
            <a:custGeom>
              <a:avLst/>
              <a:gdLst>
                <a:gd name="connsiteX0" fmla="*/ 18992 w 95739"/>
                <a:gd name="connsiteY0" fmla="*/ 53205 h 63188"/>
                <a:gd name="connsiteX1" fmla="*/ 0 w 95739"/>
                <a:gd name="connsiteY1" fmla="*/ 63188 h 63188"/>
                <a:gd name="connsiteX2" fmla="*/ 15573 w 95739"/>
                <a:gd name="connsiteY2" fmla="*/ 60408 h 63188"/>
                <a:gd name="connsiteX3" fmla="*/ 37604 w 95739"/>
                <a:gd name="connsiteY3" fmla="*/ 47012 h 63188"/>
                <a:gd name="connsiteX4" fmla="*/ 80399 w 95739"/>
                <a:gd name="connsiteY4" fmla="*/ 27803 h 63188"/>
                <a:gd name="connsiteX5" fmla="*/ 93314 w 95739"/>
                <a:gd name="connsiteY5" fmla="*/ 885 h 63188"/>
                <a:gd name="connsiteX6" fmla="*/ 93820 w 95739"/>
                <a:gd name="connsiteY6" fmla="*/ 0 h 63188"/>
                <a:gd name="connsiteX7" fmla="*/ 90275 w 95739"/>
                <a:gd name="connsiteY7" fmla="*/ 3286 h 63188"/>
                <a:gd name="connsiteX8" fmla="*/ 18865 w 95739"/>
                <a:gd name="connsiteY8" fmla="*/ 53205 h 6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739" h="63188">
                  <a:moveTo>
                    <a:pt x="18992" y="53205"/>
                  </a:moveTo>
                  <a:cubicBezTo>
                    <a:pt x="12535" y="56617"/>
                    <a:pt x="5951" y="60029"/>
                    <a:pt x="0" y="63188"/>
                  </a:cubicBezTo>
                  <a:cubicBezTo>
                    <a:pt x="6204" y="61040"/>
                    <a:pt x="10889" y="59776"/>
                    <a:pt x="15573" y="60408"/>
                  </a:cubicBezTo>
                  <a:cubicBezTo>
                    <a:pt x="23930" y="61419"/>
                    <a:pt x="30640" y="55227"/>
                    <a:pt x="37604" y="47012"/>
                  </a:cubicBezTo>
                  <a:cubicBezTo>
                    <a:pt x="44315" y="49666"/>
                    <a:pt x="61154" y="54216"/>
                    <a:pt x="80399" y="27803"/>
                  </a:cubicBezTo>
                  <a:cubicBezTo>
                    <a:pt x="89009" y="21863"/>
                    <a:pt x="100911" y="10995"/>
                    <a:pt x="93314" y="885"/>
                  </a:cubicBezTo>
                  <a:cubicBezTo>
                    <a:pt x="93440" y="632"/>
                    <a:pt x="93694" y="253"/>
                    <a:pt x="93820" y="0"/>
                  </a:cubicBezTo>
                  <a:cubicBezTo>
                    <a:pt x="92681" y="1138"/>
                    <a:pt x="91541" y="2275"/>
                    <a:pt x="90275" y="3286"/>
                  </a:cubicBezTo>
                  <a:cubicBezTo>
                    <a:pt x="75841" y="27424"/>
                    <a:pt x="36211" y="44232"/>
                    <a:pt x="18865" y="53205"/>
                  </a:cubicBezTo>
                  <a:close/>
                </a:path>
              </a:pathLst>
            </a:custGeom>
            <a:solidFill>
              <a:srgbClr val="C97F7D"/>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6" name="Freeform 1304">
              <a:extLst>
                <a:ext uri="{FF2B5EF4-FFF2-40B4-BE49-F238E27FC236}">
                  <a16:creationId xmlns:a16="http://schemas.microsoft.com/office/drawing/2014/main" id="{5400FB65-FB8D-36FA-22B7-646802EC4465}"/>
                </a:ext>
              </a:extLst>
            </p:cNvPr>
            <p:cNvSpPr/>
            <p:nvPr/>
          </p:nvSpPr>
          <p:spPr>
            <a:xfrm>
              <a:off x="2278173" y="3532435"/>
              <a:ext cx="199509" cy="108442"/>
            </a:xfrm>
            <a:custGeom>
              <a:avLst/>
              <a:gdLst>
                <a:gd name="connsiteX0" fmla="*/ 186832 w 199483"/>
                <a:gd name="connsiteY0" fmla="*/ 26413 h 108442"/>
                <a:gd name="connsiteX1" fmla="*/ 169992 w 199483"/>
                <a:gd name="connsiteY1" fmla="*/ 35133 h 108442"/>
                <a:gd name="connsiteX2" fmla="*/ 120740 w 199483"/>
                <a:gd name="connsiteY2" fmla="*/ 45748 h 108442"/>
                <a:gd name="connsiteX3" fmla="*/ 77945 w 199483"/>
                <a:gd name="connsiteY3" fmla="*/ 23380 h 108442"/>
                <a:gd name="connsiteX4" fmla="*/ 77818 w 199483"/>
                <a:gd name="connsiteY4" fmla="*/ 23380 h 108442"/>
                <a:gd name="connsiteX5" fmla="*/ 6661 w 199483"/>
                <a:gd name="connsiteY5" fmla="*/ 0 h 108442"/>
                <a:gd name="connsiteX6" fmla="*/ 20716 w 199483"/>
                <a:gd name="connsiteY6" fmla="*/ 63062 h 108442"/>
                <a:gd name="connsiteX7" fmla="*/ 101495 w 199483"/>
                <a:gd name="connsiteY7" fmla="*/ 105398 h 108442"/>
                <a:gd name="connsiteX8" fmla="*/ 194808 w 199483"/>
                <a:gd name="connsiteY8" fmla="*/ 78859 h 108442"/>
                <a:gd name="connsiteX9" fmla="*/ 195062 w 199483"/>
                <a:gd name="connsiteY9" fmla="*/ 78354 h 108442"/>
                <a:gd name="connsiteX10" fmla="*/ 194682 w 199483"/>
                <a:gd name="connsiteY10" fmla="*/ 78227 h 108442"/>
                <a:gd name="connsiteX11" fmla="*/ 195315 w 199483"/>
                <a:gd name="connsiteY11" fmla="*/ 77722 h 108442"/>
                <a:gd name="connsiteX12" fmla="*/ 196834 w 199483"/>
                <a:gd name="connsiteY12" fmla="*/ 73046 h 108442"/>
                <a:gd name="connsiteX13" fmla="*/ 199240 w 199483"/>
                <a:gd name="connsiteY13" fmla="*/ 60408 h 108442"/>
                <a:gd name="connsiteX14" fmla="*/ 186958 w 199483"/>
                <a:gd name="connsiteY14" fmla="*/ 26665 h 108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9483" h="108442">
                  <a:moveTo>
                    <a:pt x="186832" y="26413"/>
                  </a:moveTo>
                  <a:cubicBezTo>
                    <a:pt x="181767" y="29951"/>
                    <a:pt x="175943" y="32732"/>
                    <a:pt x="169992" y="35133"/>
                  </a:cubicBezTo>
                  <a:cubicBezTo>
                    <a:pt x="153912" y="41451"/>
                    <a:pt x="135553" y="44105"/>
                    <a:pt x="120740" y="45748"/>
                  </a:cubicBezTo>
                  <a:cubicBezTo>
                    <a:pt x="105800" y="37281"/>
                    <a:pt x="87061" y="34627"/>
                    <a:pt x="77945" y="23380"/>
                  </a:cubicBezTo>
                  <a:cubicBezTo>
                    <a:pt x="77945" y="23380"/>
                    <a:pt x="77945" y="23380"/>
                    <a:pt x="77818" y="23380"/>
                  </a:cubicBezTo>
                  <a:cubicBezTo>
                    <a:pt x="47431" y="22242"/>
                    <a:pt x="23628" y="13017"/>
                    <a:pt x="6661" y="0"/>
                  </a:cubicBezTo>
                  <a:cubicBezTo>
                    <a:pt x="-2708" y="6698"/>
                    <a:pt x="-5493" y="35512"/>
                    <a:pt x="20716" y="63062"/>
                  </a:cubicBezTo>
                  <a:cubicBezTo>
                    <a:pt x="36162" y="79238"/>
                    <a:pt x="61485" y="94909"/>
                    <a:pt x="101495" y="105398"/>
                  </a:cubicBezTo>
                  <a:cubicBezTo>
                    <a:pt x="132135" y="110706"/>
                    <a:pt x="160623" y="112854"/>
                    <a:pt x="194808" y="78859"/>
                  </a:cubicBezTo>
                  <a:cubicBezTo>
                    <a:pt x="194808" y="78733"/>
                    <a:pt x="194935" y="78480"/>
                    <a:pt x="195062" y="78354"/>
                  </a:cubicBezTo>
                  <a:cubicBezTo>
                    <a:pt x="194935" y="78354"/>
                    <a:pt x="194808" y="78354"/>
                    <a:pt x="194682" y="78227"/>
                  </a:cubicBezTo>
                  <a:cubicBezTo>
                    <a:pt x="194808" y="78101"/>
                    <a:pt x="195062" y="77848"/>
                    <a:pt x="195315" y="77722"/>
                  </a:cubicBezTo>
                  <a:cubicBezTo>
                    <a:pt x="195821" y="76205"/>
                    <a:pt x="196328" y="74562"/>
                    <a:pt x="196834" y="73046"/>
                  </a:cubicBezTo>
                  <a:cubicBezTo>
                    <a:pt x="197974" y="69002"/>
                    <a:pt x="198860" y="64705"/>
                    <a:pt x="199240" y="60408"/>
                  </a:cubicBezTo>
                  <a:cubicBezTo>
                    <a:pt x="200379" y="48023"/>
                    <a:pt x="197720" y="35512"/>
                    <a:pt x="186958" y="26665"/>
                  </a:cubicBezTo>
                  <a:close/>
                </a:path>
              </a:pathLst>
            </a:custGeom>
            <a:solidFill>
              <a:srgbClr val="E09A93"/>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7" name="Freeform 1306">
              <a:extLst>
                <a:ext uri="{FF2B5EF4-FFF2-40B4-BE49-F238E27FC236}">
                  <a16:creationId xmlns:a16="http://schemas.microsoft.com/office/drawing/2014/main" id="{65E8CEDA-03E0-5992-E9CC-BE4B4411C552}"/>
                </a:ext>
              </a:extLst>
            </p:cNvPr>
            <p:cNvSpPr/>
            <p:nvPr/>
          </p:nvSpPr>
          <p:spPr>
            <a:xfrm>
              <a:off x="2561522" y="3552276"/>
              <a:ext cx="218309" cy="76963"/>
            </a:xfrm>
            <a:custGeom>
              <a:avLst/>
              <a:gdLst>
                <a:gd name="connsiteX0" fmla="*/ 127879 w 218280"/>
                <a:gd name="connsiteY0" fmla="*/ 59902 h 76963"/>
                <a:gd name="connsiteX1" fmla="*/ 146871 w 218280"/>
                <a:gd name="connsiteY1" fmla="*/ 49919 h 76963"/>
                <a:gd name="connsiteX2" fmla="*/ 218281 w 218280"/>
                <a:gd name="connsiteY2" fmla="*/ 0 h 76963"/>
                <a:gd name="connsiteX3" fmla="*/ 119523 w 218280"/>
                <a:gd name="connsiteY3" fmla="*/ 55732 h 76963"/>
                <a:gd name="connsiteX4" fmla="*/ 88249 w 218280"/>
                <a:gd name="connsiteY4" fmla="*/ 8594 h 76963"/>
                <a:gd name="connsiteX5" fmla="*/ 70777 w 218280"/>
                <a:gd name="connsiteY5" fmla="*/ 10489 h 76963"/>
                <a:gd name="connsiteX6" fmla="*/ 59508 w 218280"/>
                <a:gd name="connsiteY6" fmla="*/ 8214 h 76963"/>
                <a:gd name="connsiteX7" fmla="*/ 0 w 218280"/>
                <a:gd name="connsiteY7" fmla="*/ 60787 h 76963"/>
                <a:gd name="connsiteX8" fmla="*/ 38870 w 218280"/>
                <a:gd name="connsiteY8" fmla="*/ 74941 h 76963"/>
                <a:gd name="connsiteX9" fmla="*/ 41403 w 218280"/>
                <a:gd name="connsiteY9" fmla="*/ 76963 h 76963"/>
                <a:gd name="connsiteX10" fmla="*/ 109647 w 218280"/>
                <a:gd name="connsiteY10" fmla="*/ 66348 h 76963"/>
                <a:gd name="connsiteX11" fmla="*/ 127753 w 218280"/>
                <a:gd name="connsiteY11" fmla="*/ 59776 h 7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8280" h="76963">
                  <a:moveTo>
                    <a:pt x="127879" y="59902"/>
                  </a:moveTo>
                  <a:cubicBezTo>
                    <a:pt x="133704" y="56743"/>
                    <a:pt x="140287" y="53331"/>
                    <a:pt x="146871" y="49919"/>
                  </a:cubicBezTo>
                  <a:cubicBezTo>
                    <a:pt x="164217" y="40946"/>
                    <a:pt x="203974" y="24138"/>
                    <a:pt x="218281" y="0"/>
                  </a:cubicBezTo>
                  <a:cubicBezTo>
                    <a:pt x="187767" y="27803"/>
                    <a:pt x="147504" y="44485"/>
                    <a:pt x="119523" y="55732"/>
                  </a:cubicBezTo>
                  <a:cubicBezTo>
                    <a:pt x="92048" y="67738"/>
                    <a:pt x="2279" y="63188"/>
                    <a:pt x="88249" y="8594"/>
                  </a:cubicBezTo>
                  <a:cubicBezTo>
                    <a:pt x="81412" y="9984"/>
                    <a:pt x="75335" y="10616"/>
                    <a:pt x="70777" y="10489"/>
                  </a:cubicBezTo>
                  <a:cubicBezTo>
                    <a:pt x="66852" y="10236"/>
                    <a:pt x="63180" y="9352"/>
                    <a:pt x="59508" y="8214"/>
                  </a:cubicBezTo>
                  <a:cubicBezTo>
                    <a:pt x="58622" y="33237"/>
                    <a:pt x="27855" y="50424"/>
                    <a:pt x="0" y="60787"/>
                  </a:cubicBezTo>
                  <a:cubicBezTo>
                    <a:pt x="16840" y="71529"/>
                    <a:pt x="31273" y="71908"/>
                    <a:pt x="38870" y="74941"/>
                  </a:cubicBezTo>
                  <a:cubicBezTo>
                    <a:pt x="39630" y="75699"/>
                    <a:pt x="40516" y="76331"/>
                    <a:pt x="41403" y="76963"/>
                  </a:cubicBezTo>
                  <a:cubicBezTo>
                    <a:pt x="68244" y="73298"/>
                    <a:pt x="91415" y="72919"/>
                    <a:pt x="109647" y="66348"/>
                  </a:cubicBezTo>
                  <a:cubicBezTo>
                    <a:pt x="117244" y="63820"/>
                    <a:pt x="123068" y="61545"/>
                    <a:pt x="127753" y="59776"/>
                  </a:cubicBezTo>
                  <a:close/>
                </a:path>
              </a:pathLst>
            </a:custGeom>
            <a:solidFill>
              <a:srgbClr val="E09C93"/>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8" name="Freeform 1307">
              <a:extLst>
                <a:ext uri="{FF2B5EF4-FFF2-40B4-BE49-F238E27FC236}">
                  <a16:creationId xmlns:a16="http://schemas.microsoft.com/office/drawing/2014/main" id="{40FDE2FB-A7DF-7586-2743-14FD38CADFA5}"/>
                </a:ext>
              </a:extLst>
            </p:cNvPr>
            <p:cNvSpPr/>
            <p:nvPr/>
          </p:nvSpPr>
          <p:spPr>
            <a:xfrm>
              <a:off x="2603056" y="3280314"/>
              <a:ext cx="235784" cy="362826"/>
            </a:xfrm>
            <a:custGeom>
              <a:avLst/>
              <a:gdLst>
                <a:gd name="connsiteX0" fmla="*/ 230056 w 235753"/>
                <a:gd name="connsiteY0" fmla="*/ 162646 h 362826"/>
                <a:gd name="connsiteX1" fmla="*/ 235753 w 235753"/>
                <a:gd name="connsiteY1" fmla="*/ 124607 h 362826"/>
                <a:gd name="connsiteX2" fmla="*/ 220686 w 235753"/>
                <a:gd name="connsiteY2" fmla="*/ 91370 h 362826"/>
                <a:gd name="connsiteX3" fmla="*/ 219673 w 235753"/>
                <a:gd name="connsiteY3" fmla="*/ 82145 h 362826"/>
                <a:gd name="connsiteX4" fmla="*/ 214736 w 235753"/>
                <a:gd name="connsiteY4" fmla="*/ 47770 h 362826"/>
                <a:gd name="connsiteX5" fmla="*/ 214736 w 235753"/>
                <a:gd name="connsiteY5" fmla="*/ 47770 h 362826"/>
                <a:gd name="connsiteX6" fmla="*/ 213090 w 235753"/>
                <a:gd name="connsiteY6" fmla="*/ 40314 h 362826"/>
                <a:gd name="connsiteX7" fmla="*/ 206253 w 235753"/>
                <a:gd name="connsiteY7" fmla="*/ 32226 h 362826"/>
                <a:gd name="connsiteX8" fmla="*/ 202074 w 235753"/>
                <a:gd name="connsiteY8" fmla="*/ 5813 h 362826"/>
                <a:gd name="connsiteX9" fmla="*/ 199922 w 235753"/>
                <a:gd name="connsiteY9" fmla="*/ 0 h 362826"/>
                <a:gd name="connsiteX10" fmla="*/ 187387 w 235753"/>
                <a:gd name="connsiteY10" fmla="*/ 31720 h 362826"/>
                <a:gd name="connsiteX11" fmla="*/ 203340 w 235753"/>
                <a:gd name="connsiteY11" fmla="*/ 106283 h 362826"/>
                <a:gd name="connsiteX12" fmla="*/ 203340 w 235753"/>
                <a:gd name="connsiteY12" fmla="*/ 107799 h 362826"/>
                <a:gd name="connsiteX13" fmla="*/ 200682 w 235753"/>
                <a:gd name="connsiteY13" fmla="*/ 141415 h 362826"/>
                <a:gd name="connsiteX14" fmla="*/ 205366 w 235753"/>
                <a:gd name="connsiteY14" fmla="*/ 185394 h 362826"/>
                <a:gd name="connsiteX15" fmla="*/ 205366 w 235753"/>
                <a:gd name="connsiteY15" fmla="*/ 199675 h 362826"/>
                <a:gd name="connsiteX16" fmla="*/ 202074 w 235753"/>
                <a:gd name="connsiteY16" fmla="*/ 206752 h 362826"/>
                <a:gd name="connsiteX17" fmla="*/ 202454 w 235753"/>
                <a:gd name="connsiteY17" fmla="*/ 210796 h 362826"/>
                <a:gd name="connsiteX18" fmla="*/ 180170 w 235753"/>
                <a:gd name="connsiteY18" fmla="*/ 268676 h 362826"/>
                <a:gd name="connsiteX19" fmla="*/ 179664 w 235753"/>
                <a:gd name="connsiteY19" fmla="*/ 269561 h 362826"/>
                <a:gd name="connsiteX20" fmla="*/ 166749 w 235753"/>
                <a:gd name="connsiteY20" fmla="*/ 296479 h 362826"/>
                <a:gd name="connsiteX21" fmla="*/ 123954 w 235753"/>
                <a:gd name="connsiteY21" fmla="*/ 315688 h 362826"/>
                <a:gd name="connsiteX22" fmla="*/ 101923 w 235753"/>
                <a:gd name="connsiteY22" fmla="*/ 329084 h 362826"/>
                <a:gd name="connsiteX23" fmla="*/ 86350 w 235753"/>
                <a:gd name="connsiteY23" fmla="*/ 331864 h 362826"/>
                <a:gd name="connsiteX24" fmla="*/ 68244 w 235753"/>
                <a:gd name="connsiteY24" fmla="*/ 338436 h 362826"/>
                <a:gd name="connsiteX25" fmla="*/ 0 w 235753"/>
                <a:gd name="connsiteY25" fmla="*/ 349052 h 362826"/>
                <a:gd name="connsiteX26" fmla="*/ 25069 w 235753"/>
                <a:gd name="connsiteY26" fmla="*/ 356887 h 362826"/>
                <a:gd name="connsiteX27" fmla="*/ 51152 w 235753"/>
                <a:gd name="connsiteY27" fmla="*/ 362827 h 362826"/>
                <a:gd name="connsiteX28" fmla="*/ 144465 w 235753"/>
                <a:gd name="connsiteY28" fmla="*/ 354612 h 362826"/>
                <a:gd name="connsiteX29" fmla="*/ 186248 w 235753"/>
                <a:gd name="connsiteY29" fmla="*/ 296606 h 362826"/>
                <a:gd name="connsiteX30" fmla="*/ 204353 w 235753"/>
                <a:gd name="connsiteY30" fmla="*/ 274363 h 362826"/>
                <a:gd name="connsiteX31" fmla="*/ 219673 w 235753"/>
                <a:gd name="connsiteY31" fmla="*/ 231901 h 362826"/>
                <a:gd name="connsiteX32" fmla="*/ 233221 w 235753"/>
                <a:gd name="connsiteY32" fmla="*/ 198790 h 362826"/>
                <a:gd name="connsiteX33" fmla="*/ 230056 w 235753"/>
                <a:gd name="connsiteY33" fmla="*/ 162773 h 362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35753" h="362826">
                  <a:moveTo>
                    <a:pt x="230056" y="162646"/>
                  </a:moveTo>
                  <a:cubicBezTo>
                    <a:pt x="214482" y="135728"/>
                    <a:pt x="232335" y="126376"/>
                    <a:pt x="235753" y="124607"/>
                  </a:cubicBezTo>
                  <a:cubicBezTo>
                    <a:pt x="223345" y="118920"/>
                    <a:pt x="221446" y="102491"/>
                    <a:pt x="220686" y="91370"/>
                  </a:cubicBezTo>
                  <a:cubicBezTo>
                    <a:pt x="220433" y="87200"/>
                    <a:pt x="220180" y="83788"/>
                    <a:pt x="219673" y="82145"/>
                  </a:cubicBezTo>
                  <a:cubicBezTo>
                    <a:pt x="212710" y="67232"/>
                    <a:pt x="213723" y="55606"/>
                    <a:pt x="214736" y="47770"/>
                  </a:cubicBezTo>
                  <a:cubicBezTo>
                    <a:pt x="214736" y="47770"/>
                    <a:pt x="214736" y="47770"/>
                    <a:pt x="214736" y="47770"/>
                  </a:cubicBezTo>
                  <a:cubicBezTo>
                    <a:pt x="215115" y="44864"/>
                    <a:pt x="214356" y="42462"/>
                    <a:pt x="213090" y="40314"/>
                  </a:cubicBezTo>
                  <a:cubicBezTo>
                    <a:pt x="210937" y="36776"/>
                    <a:pt x="207519" y="34122"/>
                    <a:pt x="206253" y="32226"/>
                  </a:cubicBezTo>
                  <a:cubicBezTo>
                    <a:pt x="201821" y="26539"/>
                    <a:pt x="212710" y="20347"/>
                    <a:pt x="202074" y="5813"/>
                  </a:cubicBezTo>
                  <a:cubicBezTo>
                    <a:pt x="201061" y="3665"/>
                    <a:pt x="200428" y="1769"/>
                    <a:pt x="199922" y="0"/>
                  </a:cubicBezTo>
                  <a:cubicBezTo>
                    <a:pt x="198149" y="9352"/>
                    <a:pt x="194098" y="19968"/>
                    <a:pt x="187387" y="31720"/>
                  </a:cubicBezTo>
                  <a:cubicBezTo>
                    <a:pt x="210177" y="64705"/>
                    <a:pt x="204100" y="96804"/>
                    <a:pt x="203340" y="106283"/>
                  </a:cubicBezTo>
                  <a:cubicBezTo>
                    <a:pt x="203340" y="106915"/>
                    <a:pt x="203340" y="107420"/>
                    <a:pt x="203340" y="107799"/>
                  </a:cubicBezTo>
                  <a:cubicBezTo>
                    <a:pt x="213216" y="118920"/>
                    <a:pt x="206253" y="138130"/>
                    <a:pt x="200682" y="141415"/>
                  </a:cubicBezTo>
                  <a:cubicBezTo>
                    <a:pt x="216002" y="148871"/>
                    <a:pt x="205366" y="179960"/>
                    <a:pt x="205366" y="185394"/>
                  </a:cubicBezTo>
                  <a:cubicBezTo>
                    <a:pt x="209038" y="190576"/>
                    <a:pt x="209798" y="199043"/>
                    <a:pt x="205366" y="199675"/>
                  </a:cubicBezTo>
                  <a:cubicBezTo>
                    <a:pt x="202328" y="200054"/>
                    <a:pt x="201948" y="203466"/>
                    <a:pt x="202074" y="206752"/>
                  </a:cubicBezTo>
                  <a:cubicBezTo>
                    <a:pt x="202074" y="208268"/>
                    <a:pt x="202328" y="209658"/>
                    <a:pt x="202454" y="210796"/>
                  </a:cubicBezTo>
                  <a:cubicBezTo>
                    <a:pt x="203467" y="243907"/>
                    <a:pt x="187894" y="256039"/>
                    <a:pt x="180170" y="268676"/>
                  </a:cubicBezTo>
                  <a:cubicBezTo>
                    <a:pt x="180044" y="268929"/>
                    <a:pt x="179790" y="269308"/>
                    <a:pt x="179664" y="269561"/>
                  </a:cubicBezTo>
                  <a:cubicBezTo>
                    <a:pt x="187134" y="279671"/>
                    <a:pt x="175232" y="290540"/>
                    <a:pt x="166749" y="296479"/>
                  </a:cubicBezTo>
                  <a:cubicBezTo>
                    <a:pt x="147504" y="322892"/>
                    <a:pt x="130665" y="318216"/>
                    <a:pt x="123954" y="315688"/>
                  </a:cubicBezTo>
                  <a:cubicBezTo>
                    <a:pt x="116990" y="324029"/>
                    <a:pt x="110153" y="330222"/>
                    <a:pt x="101923" y="329084"/>
                  </a:cubicBezTo>
                  <a:cubicBezTo>
                    <a:pt x="97239" y="328452"/>
                    <a:pt x="92681" y="329716"/>
                    <a:pt x="86350" y="331864"/>
                  </a:cubicBezTo>
                  <a:cubicBezTo>
                    <a:pt x="81539" y="333507"/>
                    <a:pt x="75841" y="335782"/>
                    <a:pt x="68244" y="338436"/>
                  </a:cubicBezTo>
                  <a:cubicBezTo>
                    <a:pt x="50012" y="345008"/>
                    <a:pt x="26715" y="345387"/>
                    <a:pt x="0" y="349052"/>
                  </a:cubicBezTo>
                  <a:cubicBezTo>
                    <a:pt x="7343" y="354486"/>
                    <a:pt x="16333" y="356002"/>
                    <a:pt x="25069" y="356887"/>
                  </a:cubicBezTo>
                  <a:cubicBezTo>
                    <a:pt x="35325" y="357898"/>
                    <a:pt x="45074" y="358024"/>
                    <a:pt x="51152" y="362827"/>
                  </a:cubicBezTo>
                  <a:cubicBezTo>
                    <a:pt x="70650" y="328958"/>
                    <a:pt x="139781" y="352969"/>
                    <a:pt x="144465" y="354612"/>
                  </a:cubicBezTo>
                  <a:cubicBezTo>
                    <a:pt x="122181" y="317584"/>
                    <a:pt x="176119" y="320743"/>
                    <a:pt x="186248" y="296606"/>
                  </a:cubicBezTo>
                  <a:cubicBezTo>
                    <a:pt x="190679" y="282325"/>
                    <a:pt x="205999" y="275374"/>
                    <a:pt x="204353" y="274363"/>
                  </a:cubicBezTo>
                  <a:cubicBezTo>
                    <a:pt x="191692" y="250352"/>
                    <a:pt x="220433" y="253132"/>
                    <a:pt x="219673" y="231901"/>
                  </a:cubicBezTo>
                  <a:cubicBezTo>
                    <a:pt x="217141" y="212186"/>
                    <a:pt x="231322" y="201570"/>
                    <a:pt x="233221" y="198790"/>
                  </a:cubicBezTo>
                  <a:cubicBezTo>
                    <a:pt x="215369" y="185015"/>
                    <a:pt x="229549" y="164921"/>
                    <a:pt x="230056" y="162773"/>
                  </a:cubicBezTo>
                  <a:close/>
                </a:path>
              </a:pathLst>
            </a:custGeom>
            <a:solidFill>
              <a:srgbClr val="F6BCC2"/>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9" name="Freeform 1309">
              <a:extLst>
                <a:ext uri="{FF2B5EF4-FFF2-40B4-BE49-F238E27FC236}">
                  <a16:creationId xmlns:a16="http://schemas.microsoft.com/office/drawing/2014/main" id="{3ED02F19-FB71-99A2-A980-AF11C68D50BE}"/>
                </a:ext>
              </a:extLst>
            </p:cNvPr>
            <p:cNvSpPr/>
            <p:nvPr/>
          </p:nvSpPr>
          <p:spPr>
            <a:xfrm>
              <a:off x="2473134" y="3606365"/>
              <a:ext cx="4305" cy="4170"/>
            </a:xfrm>
            <a:custGeom>
              <a:avLst/>
              <a:gdLst>
                <a:gd name="connsiteX0" fmla="*/ 4305 w 4304"/>
                <a:gd name="connsiteY0" fmla="*/ 126 h 4170"/>
                <a:gd name="connsiteX1" fmla="*/ 253 w 4304"/>
                <a:gd name="connsiteY1" fmla="*/ 3539 h 4170"/>
                <a:gd name="connsiteX2" fmla="*/ 0 w 4304"/>
                <a:gd name="connsiteY2" fmla="*/ 4170 h 4170"/>
                <a:gd name="connsiteX3" fmla="*/ 253 w 4304"/>
                <a:gd name="connsiteY3" fmla="*/ 4170 h 4170"/>
                <a:gd name="connsiteX4" fmla="*/ 4305 w 4304"/>
                <a:gd name="connsiteY4" fmla="*/ 0 h 4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4" h="4170">
                  <a:moveTo>
                    <a:pt x="4305" y="126"/>
                  </a:moveTo>
                  <a:cubicBezTo>
                    <a:pt x="2786" y="1390"/>
                    <a:pt x="1519" y="2527"/>
                    <a:pt x="253" y="3539"/>
                  </a:cubicBezTo>
                  <a:cubicBezTo>
                    <a:pt x="253" y="3791"/>
                    <a:pt x="127" y="3918"/>
                    <a:pt x="0" y="4170"/>
                  </a:cubicBezTo>
                  <a:cubicBezTo>
                    <a:pt x="0" y="4170"/>
                    <a:pt x="127" y="4170"/>
                    <a:pt x="253" y="4170"/>
                  </a:cubicBezTo>
                  <a:cubicBezTo>
                    <a:pt x="1646" y="2907"/>
                    <a:pt x="2912" y="1390"/>
                    <a:pt x="4305" y="0"/>
                  </a:cubicBezTo>
                  <a:close/>
                </a:path>
              </a:pathLst>
            </a:custGeom>
            <a:solidFill>
              <a:srgbClr val="DD9C93"/>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0" name="Freeform 1317">
              <a:extLst>
                <a:ext uri="{FF2B5EF4-FFF2-40B4-BE49-F238E27FC236}">
                  <a16:creationId xmlns:a16="http://schemas.microsoft.com/office/drawing/2014/main" id="{ACA0CFC9-7B78-3436-1D1B-842623399C1B}"/>
                </a:ext>
              </a:extLst>
            </p:cNvPr>
            <p:cNvSpPr/>
            <p:nvPr/>
          </p:nvSpPr>
          <p:spPr>
            <a:xfrm>
              <a:off x="2613400" y="3441444"/>
              <a:ext cx="192311" cy="172146"/>
            </a:xfrm>
            <a:custGeom>
              <a:avLst/>
              <a:gdLst>
                <a:gd name="connsiteX0" fmla="*/ 192239 w 192285"/>
                <a:gd name="connsiteY0" fmla="*/ 49666 h 172146"/>
                <a:gd name="connsiteX1" fmla="*/ 191859 w 192285"/>
                <a:gd name="connsiteY1" fmla="*/ 45622 h 172146"/>
                <a:gd name="connsiteX2" fmla="*/ 160965 w 192285"/>
                <a:gd name="connsiteY2" fmla="*/ 0 h 172146"/>
                <a:gd name="connsiteX3" fmla="*/ 116144 w 192285"/>
                <a:gd name="connsiteY3" fmla="*/ 24770 h 172146"/>
                <a:gd name="connsiteX4" fmla="*/ 36378 w 192285"/>
                <a:gd name="connsiteY4" fmla="*/ 119552 h 172146"/>
                <a:gd name="connsiteX5" fmla="*/ 67652 w 192285"/>
                <a:gd name="connsiteY5" fmla="*/ 166691 h 172146"/>
                <a:gd name="connsiteX6" fmla="*/ 166410 w 192285"/>
                <a:gd name="connsiteY6" fmla="*/ 110958 h 172146"/>
                <a:gd name="connsiteX7" fmla="*/ 169955 w 192285"/>
                <a:gd name="connsiteY7" fmla="*/ 107673 h 172146"/>
                <a:gd name="connsiteX8" fmla="*/ 192239 w 192285"/>
                <a:gd name="connsiteY8" fmla="*/ 49792 h 172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285" h="172146">
                  <a:moveTo>
                    <a:pt x="192239" y="49666"/>
                  </a:moveTo>
                  <a:cubicBezTo>
                    <a:pt x="192112" y="48529"/>
                    <a:pt x="191859" y="47012"/>
                    <a:pt x="191859" y="45622"/>
                  </a:cubicBezTo>
                  <a:cubicBezTo>
                    <a:pt x="182869" y="15039"/>
                    <a:pt x="171854" y="3412"/>
                    <a:pt x="160965" y="0"/>
                  </a:cubicBezTo>
                  <a:cubicBezTo>
                    <a:pt x="147924" y="12764"/>
                    <a:pt x="132604" y="21484"/>
                    <a:pt x="116144" y="24770"/>
                  </a:cubicBezTo>
                  <a:cubicBezTo>
                    <a:pt x="111080" y="89854"/>
                    <a:pt x="66259" y="113360"/>
                    <a:pt x="36378" y="119552"/>
                  </a:cubicBezTo>
                  <a:cubicBezTo>
                    <a:pt x="-49592" y="174147"/>
                    <a:pt x="40177" y="178696"/>
                    <a:pt x="67652" y="166691"/>
                  </a:cubicBezTo>
                  <a:cubicBezTo>
                    <a:pt x="95633" y="155443"/>
                    <a:pt x="135896" y="138761"/>
                    <a:pt x="166410" y="110958"/>
                  </a:cubicBezTo>
                  <a:cubicBezTo>
                    <a:pt x="167549" y="109821"/>
                    <a:pt x="168815" y="108684"/>
                    <a:pt x="169955" y="107673"/>
                  </a:cubicBezTo>
                  <a:cubicBezTo>
                    <a:pt x="177678" y="95035"/>
                    <a:pt x="193252" y="82903"/>
                    <a:pt x="192239" y="49792"/>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1" name="Freeform 1334">
              <a:extLst>
                <a:ext uri="{FF2B5EF4-FFF2-40B4-BE49-F238E27FC236}">
                  <a16:creationId xmlns:a16="http://schemas.microsoft.com/office/drawing/2014/main" id="{DBBD03F4-EAD6-1723-602C-9A4023893E8D}"/>
                </a:ext>
              </a:extLst>
            </p:cNvPr>
            <p:cNvSpPr/>
            <p:nvPr/>
          </p:nvSpPr>
          <p:spPr>
            <a:xfrm>
              <a:off x="2561522" y="3552276"/>
              <a:ext cx="218309" cy="76963"/>
            </a:xfrm>
            <a:custGeom>
              <a:avLst/>
              <a:gdLst>
                <a:gd name="connsiteX0" fmla="*/ 127879 w 218280"/>
                <a:gd name="connsiteY0" fmla="*/ 59902 h 76963"/>
                <a:gd name="connsiteX1" fmla="*/ 146871 w 218280"/>
                <a:gd name="connsiteY1" fmla="*/ 49919 h 76963"/>
                <a:gd name="connsiteX2" fmla="*/ 218281 w 218280"/>
                <a:gd name="connsiteY2" fmla="*/ 0 h 76963"/>
                <a:gd name="connsiteX3" fmla="*/ 119523 w 218280"/>
                <a:gd name="connsiteY3" fmla="*/ 55732 h 76963"/>
                <a:gd name="connsiteX4" fmla="*/ 88249 w 218280"/>
                <a:gd name="connsiteY4" fmla="*/ 8594 h 76963"/>
                <a:gd name="connsiteX5" fmla="*/ 70777 w 218280"/>
                <a:gd name="connsiteY5" fmla="*/ 10489 h 76963"/>
                <a:gd name="connsiteX6" fmla="*/ 59508 w 218280"/>
                <a:gd name="connsiteY6" fmla="*/ 8214 h 76963"/>
                <a:gd name="connsiteX7" fmla="*/ 0 w 218280"/>
                <a:gd name="connsiteY7" fmla="*/ 60787 h 76963"/>
                <a:gd name="connsiteX8" fmla="*/ 38870 w 218280"/>
                <a:gd name="connsiteY8" fmla="*/ 74941 h 76963"/>
                <a:gd name="connsiteX9" fmla="*/ 41403 w 218280"/>
                <a:gd name="connsiteY9" fmla="*/ 76963 h 76963"/>
                <a:gd name="connsiteX10" fmla="*/ 109647 w 218280"/>
                <a:gd name="connsiteY10" fmla="*/ 66348 h 76963"/>
                <a:gd name="connsiteX11" fmla="*/ 127753 w 218280"/>
                <a:gd name="connsiteY11" fmla="*/ 59776 h 7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8280" h="76963">
                  <a:moveTo>
                    <a:pt x="127879" y="59902"/>
                  </a:moveTo>
                  <a:cubicBezTo>
                    <a:pt x="133704" y="56743"/>
                    <a:pt x="140287" y="53331"/>
                    <a:pt x="146871" y="49919"/>
                  </a:cubicBezTo>
                  <a:cubicBezTo>
                    <a:pt x="164217" y="40946"/>
                    <a:pt x="203974" y="24138"/>
                    <a:pt x="218281" y="0"/>
                  </a:cubicBezTo>
                  <a:cubicBezTo>
                    <a:pt x="187767" y="27803"/>
                    <a:pt x="147504" y="44485"/>
                    <a:pt x="119523" y="55732"/>
                  </a:cubicBezTo>
                  <a:cubicBezTo>
                    <a:pt x="92048" y="67738"/>
                    <a:pt x="2279" y="63188"/>
                    <a:pt x="88249" y="8594"/>
                  </a:cubicBezTo>
                  <a:cubicBezTo>
                    <a:pt x="81412" y="9984"/>
                    <a:pt x="75335" y="10616"/>
                    <a:pt x="70777" y="10489"/>
                  </a:cubicBezTo>
                  <a:cubicBezTo>
                    <a:pt x="66852" y="10236"/>
                    <a:pt x="63180" y="9352"/>
                    <a:pt x="59508" y="8214"/>
                  </a:cubicBezTo>
                  <a:cubicBezTo>
                    <a:pt x="58622" y="33237"/>
                    <a:pt x="27855" y="50424"/>
                    <a:pt x="0" y="60787"/>
                  </a:cubicBezTo>
                  <a:cubicBezTo>
                    <a:pt x="16840" y="71529"/>
                    <a:pt x="31273" y="71908"/>
                    <a:pt x="38870" y="74941"/>
                  </a:cubicBezTo>
                  <a:cubicBezTo>
                    <a:pt x="39630" y="75699"/>
                    <a:pt x="40516" y="76331"/>
                    <a:pt x="41403" y="76963"/>
                  </a:cubicBezTo>
                  <a:cubicBezTo>
                    <a:pt x="68244" y="73298"/>
                    <a:pt x="91415" y="72919"/>
                    <a:pt x="109647" y="66348"/>
                  </a:cubicBezTo>
                  <a:cubicBezTo>
                    <a:pt x="117244" y="63820"/>
                    <a:pt x="123068" y="61545"/>
                    <a:pt x="127753" y="59776"/>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22" name="Freeform 1340">
              <a:extLst>
                <a:ext uri="{FF2B5EF4-FFF2-40B4-BE49-F238E27FC236}">
                  <a16:creationId xmlns:a16="http://schemas.microsoft.com/office/drawing/2014/main" id="{411D63DE-BEA0-D894-193B-A70E2B4E905D}"/>
                </a:ext>
              </a:extLst>
            </p:cNvPr>
            <p:cNvSpPr/>
            <p:nvPr/>
          </p:nvSpPr>
          <p:spPr>
            <a:xfrm>
              <a:off x="2613400" y="3441444"/>
              <a:ext cx="192311" cy="172146"/>
            </a:xfrm>
            <a:custGeom>
              <a:avLst/>
              <a:gdLst>
                <a:gd name="connsiteX0" fmla="*/ 192239 w 192285"/>
                <a:gd name="connsiteY0" fmla="*/ 49666 h 172146"/>
                <a:gd name="connsiteX1" fmla="*/ 191859 w 192285"/>
                <a:gd name="connsiteY1" fmla="*/ 45622 h 172146"/>
                <a:gd name="connsiteX2" fmla="*/ 160965 w 192285"/>
                <a:gd name="connsiteY2" fmla="*/ 0 h 172146"/>
                <a:gd name="connsiteX3" fmla="*/ 116144 w 192285"/>
                <a:gd name="connsiteY3" fmla="*/ 24770 h 172146"/>
                <a:gd name="connsiteX4" fmla="*/ 36378 w 192285"/>
                <a:gd name="connsiteY4" fmla="*/ 119552 h 172146"/>
                <a:gd name="connsiteX5" fmla="*/ 67652 w 192285"/>
                <a:gd name="connsiteY5" fmla="*/ 166691 h 172146"/>
                <a:gd name="connsiteX6" fmla="*/ 166410 w 192285"/>
                <a:gd name="connsiteY6" fmla="*/ 110958 h 172146"/>
                <a:gd name="connsiteX7" fmla="*/ 169955 w 192285"/>
                <a:gd name="connsiteY7" fmla="*/ 107673 h 172146"/>
                <a:gd name="connsiteX8" fmla="*/ 192239 w 192285"/>
                <a:gd name="connsiteY8" fmla="*/ 49792 h 172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285" h="172146">
                  <a:moveTo>
                    <a:pt x="192239" y="49666"/>
                  </a:moveTo>
                  <a:cubicBezTo>
                    <a:pt x="192112" y="48529"/>
                    <a:pt x="191859" y="47012"/>
                    <a:pt x="191859" y="45622"/>
                  </a:cubicBezTo>
                  <a:cubicBezTo>
                    <a:pt x="182869" y="15039"/>
                    <a:pt x="171854" y="3412"/>
                    <a:pt x="160965" y="0"/>
                  </a:cubicBezTo>
                  <a:cubicBezTo>
                    <a:pt x="147924" y="12764"/>
                    <a:pt x="132604" y="21484"/>
                    <a:pt x="116144" y="24770"/>
                  </a:cubicBezTo>
                  <a:cubicBezTo>
                    <a:pt x="111080" y="89854"/>
                    <a:pt x="66259" y="113360"/>
                    <a:pt x="36378" y="119552"/>
                  </a:cubicBezTo>
                  <a:cubicBezTo>
                    <a:pt x="-49592" y="174147"/>
                    <a:pt x="40177" y="178696"/>
                    <a:pt x="67652" y="166691"/>
                  </a:cubicBezTo>
                  <a:cubicBezTo>
                    <a:pt x="95633" y="155443"/>
                    <a:pt x="135896" y="138761"/>
                    <a:pt x="166410" y="110958"/>
                  </a:cubicBezTo>
                  <a:cubicBezTo>
                    <a:pt x="167549" y="109821"/>
                    <a:pt x="168815" y="108684"/>
                    <a:pt x="169955" y="107673"/>
                  </a:cubicBezTo>
                  <a:cubicBezTo>
                    <a:pt x="177678" y="95035"/>
                    <a:pt x="193252" y="82903"/>
                    <a:pt x="192239" y="49792"/>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23" name="Freeform 1391">
              <a:extLst>
                <a:ext uri="{FF2B5EF4-FFF2-40B4-BE49-F238E27FC236}">
                  <a16:creationId xmlns:a16="http://schemas.microsoft.com/office/drawing/2014/main" id="{E9A81090-C0FE-237E-2DAF-6B4439E4EE25}"/>
                </a:ext>
              </a:extLst>
            </p:cNvPr>
            <p:cNvSpPr/>
            <p:nvPr/>
          </p:nvSpPr>
          <p:spPr>
            <a:xfrm>
              <a:off x="2575003" y="3643014"/>
              <a:ext cx="13237" cy="56363"/>
            </a:xfrm>
            <a:custGeom>
              <a:avLst/>
              <a:gdLst>
                <a:gd name="connsiteX0" fmla="*/ 2347 w 13235"/>
                <a:gd name="connsiteY0" fmla="*/ 0 h 56363"/>
                <a:gd name="connsiteX1" fmla="*/ 13236 w 13235"/>
                <a:gd name="connsiteY1" fmla="*/ 56364 h 56363"/>
              </a:gdLst>
              <a:ahLst/>
              <a:cxnLst>
                <a:cxn ang="0">
                  <a:pos x="connsiteX0" y="connsiteY0"/>
                </a:cxn>
                <a:cxn ang="0">
                  <a:pos x="connsiteX1" y="connsiteY1"/>
                </a:cxn>
              </a:cxnLst>
              <a:rect l="l" t="t" r="r" b="b"/>
              <a:pathLst>
                <a:path w="13235" h="56363">
                  <a:moveTo>
                    <a:pt x="2347" y="0"/>
                  </a:moveTo>
                  <a:cubicBezTo>
                    <a:pt x="2347" y="0"/>
                    <a:pt x="-7529" y="37155"/>
                    <a:pt x="13236" y="56364"/>
                  </a:cubicBezTo>
                </a:path>
              </a:pathLst>
            </a:custGeom>
            <a:noFill/>
            <a:ln w="6325" cap="rnd">
              <a:solidFill>
                <a:srgbClr val="B56A6B"/>
              </a:solidFill>
              <a:prstDash val="solid"/>
              <a:round/>
            </a:ln>
          </p:spPr>
          <p:txBody>
            <a:bodyPr rtlCol="0" anchor="ctr"/>
            <a:lstStyle/>
            <a:p>
              <a:pPr defTabSz="685800">
                <a:defRPr/>
              </a:pPr>
              <a:endParaRPr lang="en-US" sz="600">
                <a:solidFill>
                  <a:prstClr val="black"/>
                </a:solidFill>
                <a:latin typeface="Verdana"/>
              </a:endParaRPr>
            </a:p>
          </p:txBody>
        </p:sp>
        <p:sp>
          <p:nvSpPr>
            <p:cNvPr id="24" name="Freeform 1392">
              <a:extLst>
                <a:ext uri="{FF2B5EF4-FFF2-40B4-BE49-F238E27FC236}">
                  <a16:creationId xmlns:a16="http://schemas.microsoft.com/office/drawing/2014/main" id="{293F52C4-B558-BA8A-DF2C-420E753C0CBA}"/>
                </a:ext>
              </a:extLst>
            </p:cNvPr>
            <p:cNvSpPr/>
            <p:nvPr/>
          </p:nvSpPr>
          <p:spPr>
            <a:xfrm>
              <a:off x="2603056" y="3280314"/>
              <a:ext cx="235784" cy="362826"/>
            </a:xfrm>
            <a:custGeom>
              <a:avLst/>
              <a:gdLst>
                <a:gd name="connsiteX0" fmla="*/ 230056 w 235753"/>
                <a:gd name="connsiteY0" fmla="*/ 162646 h 362826"/>
                <a:gd name="connsiteX1" fmla="*/ 235753 w 235753"/>
                <a:gd name="connsiteY1" fmla="*/ 124607 h 362826"/>
                <a:gd name="connsiteX2" fmla="*/ 220686 w 235753"/>
                <a:gd name="connsiteY2" fmla="*/ 91370 h 362826"/>
                <a:gd name="connsiteX3" fmla="*/ 219673 w 235753"/>
                <a:gd name="connsiteY3" fmla="*/ 82145 h 362826"/>
                <a:gd name="connsiteX4" fmla="*/ 214736 w 235753"/>
                <a:gd name="connsiteY4" fmla="*/ 47770 h 362826"/>
                <a:gd name="connsiteX5" fmla="*/ 214736 w 235753"/>
                <a:gd name="connsiteY5" fmla="*/ 47770 h 362826"/>
                <a:gd name="connsiteX6" fmla="*/ 213090 w 235753"/>
                <a:gd name="connsiteY6" fmla="*/ 40314 h 362826"/>
                <a:gd name="connsiteX7" fmla="*/ 206253 w 235753"/>
                <a:gd name="connsiteY7" fmla="*/ 32226 h 362826"/>
                <a:gd name="connsiteX8" fmla="*/ 202074 w 235753"/>
                <a:gd name="connsiteY8" fmla="*/ 5813 h 362826"/>
                <a:gd name="connsiteX9" fmla="*/ 199922 w 235753"/>
                <a:gd name="connsiteY9" fmla="*/ 0 h 362826"/>
                <a:gd name="connsiteX10" fmla="*/ 187387 w 235753"/>
                <a:gd name="connsiteY10" fmla="*/ 31720 h 362826"/>
                <a:gd name="connsiteX11" fmla="*/ 203340 w 235753"/>
                <a:gd name="connsiteY11" fmla="*/ 106283 h 362826"/>
                <a:gd name="connsiteX12" fmla="*/ 203340 w 235753"/>
                <a:gd name="connsiteY12" fmla="*/ 107799 h 362826"/>
                <a:gd name="connsiteX13" fmla="*/ 200682 w 235753"/>
                <a:gd name="connsiteY13" fmla="*/ 141415 h 362826"/>
                <a:gd name="connsiteX14" fmla="*/ 205366 w 235753"/>
                <a:gd name="connsiteY14" fmla="*/ 185394 h 362826"/>
                <a:gd name="connsiteX15" fmla="*/ 205366 w 235753"/>
                <a:gd name="connsiteY15" fmla="*/ 199675 h 362826"/>
                <a:gd name="connsiteX16" fmla="*/ 202074 w 235753"/>
                <a:gd name="connsiteY16" fmla="*/ 206752 h 362826"/>
                <a:gd name="connsiteX17" fmla="*/ 202454 w 235753"/>
                <a:gd name="connsiteY17" fmla="*/ 210796 h 362826"/>
                <a:gd name="connsiteX18" fmla="*/ 180170 w 235753"/>
                <a:gd name="connsiteY18" fmla="*/ 268676 h 362826"/>
                <a:gd name="connsiteX19" fmla="*/ 179664 w 235753"/>
                <a:gd name="connsiteY19" fmla="*/ 269561 h 362826"/>
                <a:gd name="connsiteX20" fmla="*/ 166749 w 235753"/>
                <a:gd name="connsiteY20" fmla="*/ 296479 h 362826"/>
                <a:gd name="connsiteX21" fmla="*/ 123954 w 235753"/>
                <a:gd name="connsiteY21" fmla="*/ 315688 h 362826"/>
                <a:gd name="connsiteX22" fmla="*/ 101923 w 235753"/>
                <a:gd name="connsiteY22" fmla="*/ 329084 h 362826"/>
                <a:gd name="connsiteX23" fmla="*/ 86350 w 235753"/>
                <a:gd name="connsiteY23" fmla="*/ 331864 h 362826"/>
                <a:gd name="connsiteX24" fmla="*/ 68244 w 235753"/>
                <a:gd name="connsiteY24" fmla="*/ 338436 h 362826"/>
                <a:gd name="connsiteX25" fmla="*/ 0 w 235753"/>
                <a:gd name="connsiteY25" fmla="*/ 349052 h 362826"/>
                <a:gd name="connsiteX26" fmla="*/ 25069 w 235753"/>
                <a:gd name="connsiteY26" fmla="*/ 356887 h 362826"/>
                <a:gd name="connsiteX27" fmla="*/ 51152 w 235753"/>
                <a:gd name="connsiteY27" fmla="*/ 362827 h 362826"/>
                <a:gd name="connsiteX28" fmla="*/ 144465 w 235753"/>
                <a:gd name="connsiteY28" fmla="*/ 354612 h 362826"/>
                <a:gd name="connsiteX29" fmla="*/ 186248 w 235753"/>
                <a:gd name="connsiteY29" fmla="*/ 296606 h 362826"/>
                <a:gd name="connsiteX30" fmla="*/ 204353 w 235753"/>
                <a:gd name="connsiteY30" fmla="*/ 274363 h 362826"/>
                <a:gd name="connsiteX31" fmla="*/ 219673 w 235753"/>
                <a:gd name="connsiteY31" fmla="*/ 231901 h 362826"/>
                <a:gd name="connsiteX32" fmla="*/ 233221 w 235753"/>
                <a:gd name="connsiteY32" fmla="*/ 198790 h 362826"/>
                <a:gd name="connsiteX33" fmla="*/ 230056 w 235753"/>
                <a:gd name="connsiteY33" fmla="*/ 162773 h 362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35753" h="362826">
                  <a:moveTo>
                    <a:pt x="230056" y="162646"/>
                  </a:moveTo>
                  <a:cubicBezTo>
                    <a:pt x="214482" y="135728"/>
                    <a:pt x="232335" y="126376"/>
                    <a:pt x="235753" y="124607"/>
                  </a:cubicBezTo>
                  <a:cubicBezTo>
                    <a:pt x="223345" y="118920"/>
                    <a:pt x="221446" y="102491"/>
                    <a:pt x="220686" y="91370"/>
                  </a:cubicBezTo>
                  <a:cubicBezTo>
                    <a:pt x="220433" y="87200"/>
                    <a:pt x="220180" y="83788"/>
                    <a:pt x="219673" y="82145"/>
                  </a:cubicBezTo>
                  <a:cubicBezTo>
                    <a:pt x="212710" y="67232"/>
                    <a:pt x="213723" y="55606"/>
                    <a:pt x="214736" y="47770"/>
                  </a:cubicBezTo>
                  <a:cubicBezTo>
                    <a:pt x="214736" y="47770"/>
                    <a:pt x="214736" y="47770"/>
                    <a:pt x="214736" y="47770"/>
                  </a:cubicBezTo>
                  <a:cubicBezTo>
                    <a:pt x="215115" y="44864"/>
                    <a:pt x="214356" y="42462"/>
                    <a:pt x="213090" y="40314"/>
                  </a:cubicBezTo>
                  <a:cubicBezTo>
                    <a:pt x="210937" y="36776"/>
                    <a:pt x="207519" y="34122"/>
                    <a:pt x="206253" y="32226"/>
                  </a:cubicBezTo>
                  <a:cubicBezTo>
                    <a:pt x="201821" y="26539"/>
                    <a:pt x="212710" y="20347"/>
                    <a:pt x="202074" y="5813"/>
                  </a:cubicBezTo>
                  <a:cubicBezTo>
                    <a:pt x="201061" y="3665"/>
                    <a:pt x="200428" y="1769"/>
                    <a:pt x="199922" y="0"/>
                  </a:cubicBezTo>
                  <a:cubicBezTo>
                    <a:pt x="198149" y="9352"/>
                    <a:pt x="194098" y="19968"/>
                    <a:pt x="187387" y="31720"/>
                  </a:cubicBezTo>
                  <a:cubicBezTo>
                    <a:pt x="210177" y="64705"/>
                    <a:pt x="204100" y="96804"/>
                    <a:pt x="203340" y="106283"/>
                  </a:cubicBezTo>
                  <a:cubicBezTo>
                    <a:pt x="203340" y="106915"/>
                    <a:pt x="203340" y="107420"/>
                    <a:pt x="203340" y="107799"/>
                  </a:cubicBezTo>
                  <a:cubicBezTo>
                    <a:pt x="213216" y="118920"/>
                    <a:pt x="206253" y="138130"/>
                    <a:pt x="200682" y="141415"/>
                  </a:cubicBezTo>
                  <a:cubicBezTo>
                    <a:pt x="216002" y="148871"/>
                    <a:pt x="205366" y="179960"/>
                    <a:pt x="205366" y="185394"/>
                  </a:cubicBezTo>
                  <a:cubicBezTo>
                    <a:pt x="209038" y="190576"/>
                    <a:pt x="209798" y="199043"/>
                    <a:pt x="205366" y="199675"/>
                  </a:cubicBezTo>
                  <a:cubicBezTo>
                    <a:pt x="202328" y="200054"/>
                    <a:pt x="201948" y="203466"/>
                    <a:pt x="202074" y="206752"/>
                  </a:cubicBezTo>
                  <a:cubicBezTo>
                    <a:pt x="202074" y="208268"/>
                    <a:pt x="202328" y="209658"/>
                    <a:pt x="202454" y="210796"/>
                  </a:cubicBezTo>
                  <a:cubicBezTo>
                    <a:pt x="203467" y="243907"/>
                    <a:pt x="187894" y="256039"/>
                    <a:pt x="180170" y="268676"/>
                  </a:cubicBezTo>
                  <a:cubicBezTo>
                    <a:pt x="180044" y="268929"/>
                    <a:pt x="179790" y="269308"/>
                    <a:pt x="179664" y="269561"/>
                  </a:cubicBezTo>
                  <a:cubicBezTo>
                    <a:pt x="187134" y="279671"/>
                    <a:pt x="175232" y="290540"/>
                    <a:pt x="166749" y="296479"/>
                  </a:cubicBezTo>
                  <a:cubicBezTo>
                    <a:pt x="147504" y="322892"/>
                    <a:pt x="130665" y="318216"/>
                    <a:pt x="123954" y="315688"/>
                  </a:cubicBezTo>
                  <a:cubicBezTo>
                    <a:pt x="116990" y="324029"/>
                    <a:pt x="110153" y="330222"/>
                    <a:pt x="101923" y="329084"/>
                  </a:cubicBezTo>
                  <a:cubicBezTo>
                    <a:pt x="97239" y="328452"/>
                    <a:pt x="92681" y="329716"/>
                    <a:pt x="86350" y="331864"/>
                  </a:cubicBezTo>
                  <a:cubicBezTo>
                    <a:pt x="81539" y="333507"/>
                    <a:pt x="75841" y="335782"/>
                    <a:pt x="68244" y="338436"/>
                  </a:cubicBezTo>
                  <a:cubicBezTo>
                    <a:pt x="50012" y="345008"/>
                    <a:pt x="26715" y="345387"/>
                    <a:pt x="0" y="349052"/>
                  </a:cubicBezTo>
                  <a:cubicBezTo>
                    <a:pt x="7343" y="354486"/>
                    <a:pt x="16333" y="356002"/>
                    <a:pt x="25069" y="356887"/>
                  </a:cubicBezTo>
                  <a:cubicBezTo>
                    <a:pt x="35325" y="357898"/>
                    <a:pt x="45074" y="358024"/>
                    <a:pt x="51152" y="362827"/>
                  </a:cubicBezTo>
                  <a:cubicBezTo>
                    <a:pt x="70650" y="328958"/>
                    <a:pt x="139781" y="352969"/>
                    <a:pt x="144465" y="354612"/>
                  </a:cubicBezTo>
                  <a:cubicBezTo>
                    <a:pt x="122181" y="317584"/>
                    <a:pt x="176119" y="320743"/>
                    <a:pt x="186248" y="296606"/>
                  </a:cubicBezTo>
                  <a:cubicBezTo>
                    <a:pt x="190679" y="282325"/>
                    <a:pt x="205999" y="275374"/>
                    <a:pt x="204353" y="274363"/>
                  </a:cubicBezTo>
                  <a:cubicBezTo>
                    <a:pt x="191692" y="250352"/>
                    <a:pt x="220433" y="253132"/>
                    <a:pt x="219673" y="231901"/>
                  </a:cubicBezTo>
                  <a:cubicBezTo>
                    <a:pt x="217141" y="212186"/>
                    <a:pt x="231322" y="201570"/>
                    <a:pt x="233221" y="198790"/>
                  </a:cubicBezTo>
                  <a:cubicBezTo>
                    <a:pt x="215369" y="185015"/>
                    <a:pt x="229549" y="164921"/>
                    <a:pt x="230056" y="162773"/>
                  </a:cubicBezTo>
                  <a:close/>
                </a:path>
              </a:pathLst>
            </a:custGeom>
            <a:noFill/>
            <a:ln w="6325" cap="rnd">
              <a:solidFill>
                <a:srgbClr val="B56A6B"/>
              </a:solidFill>
              <a:prstDash val="solid"/>
              <a:round/>
            </a:ln>
          </p:spPr>
          <p:txBody>
            <a:bodyPr rtlCol="0" anchor="ctr"/>
            <a:lstStyle/>
            <a:p>
              <a:pPr defTabSz="685800">
                <a:defRPr/>
              </a:pPr>
              <a:endParaRPr lang="en-US" sz="600">
                <a:solidFill>
                  <a:prstClr val="black"/>
                </a:solidFill>
                <a:latin typeface="Verdana"/>
              </a:endParaRPr>
            </a:p>
          </p:txBody>
        </p:sp>
        <p:sp>
          <p:nvSpPr>
            <p:cNvPr id="25" name="Freeform 1428">
              <a:extLst>
                <a:ext uri="{FF2B5EF4-FFF2-40B4-BE49-F238E27FC236}">
                  <a16:creationId xmlns:a16="http://schemas.microsoft.com/office/drawing/2014/main" id="{F1F3E619-EDA1-4615-D0B5-9A744D55FD4B}"/>
                </a:ext>
              </a:extLst>
            </p:cNvPr>
            <p:cNvSpPr/>
            <p:nvPr/>
          </p:nvSpPr>
          <p:spPr>
            <a:xfrm>
              <a:off x="2472754" y="3536479"/>
              <a:ext cx="148410" cy="81063"/>
            </a:xfrm>
            <a:custGeom>
              <a:avLst/>
              <a:gdLst>
                <a:gd name="connsiteX0" fmla="*/ 116357 w 148390"/>
                <a:gd name="connsiteY0" fmla="*/ 0 h 81063"/>
                <a:gd name="connsiteX1" fmla="*/ 69637 w 148390"/>
                <a:gd name="connsiteY1" fmla="*/ 62683 h 81063"/>
                <a:gd name="connsiteX2" fmla="*/ 12535 w 148390"/>
                <a:gd name="connsiteY2" fmla="*/ 60913 h 81063"/>
                <a:gd name="connsiteX3" fmla="*/ 4558 w 148390"/>
                <a:gd name="connsiteY3" fmla="*/ 56111 h 81063"/>
                <a:gd name="connsiteX4" fmla="*/ 2152 w 148390"/>
                <a:gd name="connsiteY4" fmla="*/ 68749 h 81063"/>
                <a:gd name="connsiteX5" fmla="*/ 0 w 148390"/>
                <a:gd name="connsiteY5" fmla="*/ 74057 h 81063"/>
                <a:gd name="connsiteX6" fmla="*/ 886 w 148390"/>
                <a:gd name="connsiteY6" fmla="*/ 74057 h 81063"/>
                <a:gd name="connsiteX7" fmla="*/ 633 w 148390"/>
                <a:gd name="connsiteY7" fmla="*/ 74309 h 81063"/>
                <a:gd name="connsiteX8" fmla="*/ 87996 w 148390"/>
                <a:gd name="connsiteY8" fmla="*/ 76331 h 81063"/>
                <a:gd name="connsiteX9" fmla="*/ 88882 w 148390"/>
                <a:gd name="connsiteY9" fmla="*/ 76837 h 81063"/>
                <a:gd name="connsiteX10" fmla="*/ 148390 w 148390"/>
                <a:gd name="connsiteY10" fmla="*/ 24264 h 81063"/>
                <a:gd name="connsiteX11" fmla="*/ 116484 w 148390"/>
                <a:gd name="connsiteY11" fmla="*/ 126 h 8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8390" h="81063">
                  <a:moveTo>
                    <a:pt x="116357" y="0"/>
                  </a:moveTo>
                  <a:cubicBezTo>
                    <a:pt x="123954" y="44990"/>
                    <a:pt x="92174" y="58133"/>
                    <a:pt x="69637" y="62683"/>
                  </a:cubicBezTo>
                  <a:cubicBezTo>
                    <a:pt x="43175" y="71529"/>
                    <a:pt x="25829" y="67864"/>
                    <a:pt x="12535" y="60913"/>
                  </a:cubicBezTo>
                  <a:cubicBezTo>
                    <a:pt x="9623" y="59397"/>
                    <a:pt x="6964" y="57754"/>
                    <a:pt x="4558" y="56111"/>
                  </a:cubicBezTo>
                  <a:cubicBezTo>
                    <a:pt x="4178" y="60408"/>
                    <a:pt x="3292" y="64705"/>
                    <a:pt x="2152" y="68749"/>
                  </a:cubicBezTo>
                  <a:lnTo>
                    <a:pt x="0" y="74057"/>
                  </a:lnTo>
                  <a:lnTo>
                    <a:pt x="886" y="74057"/>
                  </a:lnTo>
                  <a:cubicBezTo>
                    <a:pt x="886" y="74057"/>
                    <a:pt x="760" y="74183"/>
                    <a:pt x="633" y="74309"/>
                  </a:cubicBezTo>
                  <a:cubicBezTo>
                    <a:pt x="34692" y="87200"/>
                    <a:pt x="70397" y="77974"/>
                    <a:pt x="87996" y="76331"/>
                  </a:cubicBezTo>
                  <a:cubicBezTo>
                    <a:pt x="88249" y="76584"/>
                    <a:pt x="88629" y="76710"/>
                    <a:pt x="88882" y="76837"/>
                  </a:cubicBezTo>
                  <a:cubicBezTo>
                    <a:pt x="116611" y="66474"/>
                    <a:pt x="147504" y="49413"/>
                    <a:pt x="148390" y="24264"/>
                  </a:cubicBezTo>
                  <a:cubicBezTo>
                    <a:pt x="135223" y="20094"/>
                    <a:pt x="124461" y="10995"/>
                    <a:pt x="116484" y="126"/>
                  </a:cubicBezTo>
                  <a:close/>
                </a:path>
              </a:pathLst>
            </a:custGeom>
            <a:solidFill>
              <a:srgbClr val="E09A93"/>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6" name="Freeform 1430">
              <a:extLst>
                <a:ext uri="{FF2B5EF4-FFF2-40B4-BE49-F238E27FC236}">
                  <a16:creationId xmlns:a16="http://schemas.microsoft.com/office/drawing/2014/main" id="{6041424F-3FC5-9B78-5640-6CF4AB4D9107}"/>
                </a:ext>
              </a:extLst>
            </p:cNvPr>
            <p:cNvSpPr/>
            <p:nvPr/>
          </p:nvSpPr>
          <p:spPr>
            <a:xfrm>
              <a:off x="2293815" y="3553540"/>
              <a:ext cx="163551" cy="75952"/>
            </a:xfrm>
            <a:custGeom>
              <a:avLst/>
              <a:gdLst>
                <a:gd name="connsiteX0" fmla="*/ 40780 w 163529"/>
                <a:gd name="connsiteY0" fmla="*/ 0 h 75952"/>
                <a:gd name="connsiteX1" fmla="*/ 39387 w 163529"/>
                <a:gd name="connsiteY1" fmla="*/ 0 h 75952"/>
                <a:gd name="connsiteX2" fmla="*/ 264 w 163529"/>
                <a:gd name="connsiteY2" fmla="*/ 16935 h 75952"/>
                <a:gd name="connsiteX3" fmla="*/ 114342 w 163529"/>
                <a:gd name="connsiteY3" fmla="*/ 75952 h 75952"/>
                <a:gd name="connsiteX4" fmla="*/ 163468 w 163529"/>
                <a:gd name="connsiteY4" fmla="*/ 46254 h 75952"/>
                <a:gd name="connsiteX5" fmla="*/ 124725 w 163529"/>
                <a:gd name="connsiteY5" fmla="*/ 23759 h 75952"/>
                <a:gd name="connsiteX6" fmla="*/ 73573 w 163529"/>
                <a:gd name="connsiteY6" fmla="*/ 9984 h 75952"/>
                <a:gd name="connsiteX7" fmla="*/ 40780 w 163529"/>
                <a:gd name="connsiteY7" fmla="*/ 0 h 75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3529" h="75952">
                  <a:moveTo>
                    <a:pt x="40780" y="0"/>
                  </a:moveTo>
                  <a:lnTo>
                    <a:pt x="39387" y="0"/>
                  </a:lnTo>
                  <a:cubicBezTo>
                    <a:pt x="29891" y="0"/>
                    <a:pt x="-3281" y="253"/>
                    <a:pt x="264" y="16935"/>
                  </a:cubicBezTo>
                  <a:cubicBezTo>
                    <a:pt x="3429" y="27929"/>
                    <a:pt x="42426" y="75320"/>
                    <a:pt x="114342" y="75952"/>
                  </a:cubicBezTo>
                  <a:cubicBezTo>
                    <a:pt x="133714" y="75952"/>
                    <a:pt x="162075" y="62556"/>
                    <a:pt x="163468" y="46254"/>
                  </a:cubicBezTo>
                  <a:cubicBezTo>
                    <a:pt x="164861" y="30078"/>
                    <a:pt x="142324" y="22116"/>
                    <a:pt x="124725" y="23759"/>
                  </a:cubicBezTo>
                  <a:cubicBezTo>
                    <a:pt x="107125" y="25528"/>
                    <a:pt x="84588" y="15797"/>
                    <a:pt x="73573" y="9984"/>
                  </a:cubicBezTo>
                  <a:cubicBezTo>
                    <a:pt x="62558" y="4170"/>
                    <a:pt x="40780" y="0"/>
                    <a:pt x="40780" y="0"/>
                  </a:cubicBezTo>
                  <a:close/>
                </a:path>
              </a:pathLst>
            </a:custGeom>
            <a:solidFill>
              <a:srgbClr val="F1AF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7" name="Freeform 1431">
              <a:extLst>
                <a:ext uri="{FF2B5EF4-FFF2-40B4-BE49-F238E27FC236}">
                  <a16:creationId xmlns:a16="http://schemas.microsoft.com/office/drawing/2014/main" id="{5D4D64CA-2676-2742-C67F-EADC59151523}"/>
                </a:ext>
              </a:extLst>
            </p:cNvPr>
            <p:cNvSpPr/>
            <p:nvPr/>
          </p:nvSpPr>
          <p:spPr>
            <a:xfrm>
              <a:off x="2278173" y="3532435"/>
              <a:ext cx="199509" cy="108442"/>
            </a:xfrm>
            <a:custGeom>
              <a:avLst/>
              <a:gdLst>
                <a:gd name="connsiteX0" fmla="*/ 186832 w 199483"/>
                <a:gd name="connsiteY0" fmla="*/ 26413 h 108442"/>
                <a:gd name="connsiteX1" fmla="*/ 169992 w 199483"/>
                <a:gd name="connsiteY1" fmla="*/ 35133 h 108442"/>
                <a:gd name="connsiteX2" fmla="*/ 120740 w 199483"/>
                <a:gd name="connsiteY2" fmla="*/ 45748 h 108442"/>
                <a:gd name="connsiteX3" fmla="*/ 77945 w 199483"/>
                <a:gd name="connsiteY3" fmla="*/ 23380 h 108442"/>
                <a:gd name="connsiteX4" fmla="*/ 77818 w 199483"/>
                <a:gd name="connsiteY4" fmla="*/ 23380 h 108442"/>
                <a:gd name="connsiteX5" fmla="*/ 6661 w 199483"/>
                <a:gd name="connsiteY5" fmla="*/ 0 h 108442"/>
                <a:gd name="connsiteX6" fmla="*/ 20716 w 199483"/>
                <a:gd name="connsiteY6" fmla="*/ 63062 h 108442"/>
                <a:gd name="connsiteX7" fmla="*/ 101495 w 199483"/>
                <a:gd name="connsiteY7" fmla="*/ 105398 h 108442"/>
                <a:gd name="connsiteX8" fmla="*/ 194808 w 199483"/>
                <a:gd name="connsiteY8" fmla="*/ 78859 h 108442"/>
                <a:gd name="connsiteX9" fmla="*/ 195062 w 199483"/>
                <a:gd name="connsiteY9" fmla="*/ 78354 h 108442"/>
                <a:gd name="connsiteX10" fmla="*/ 194682 w 199483"/>
                <a:gd name="connsiteY10" fmla="*/ 78227 h 108442"/>
                <a:gd name="connsiteX11" fmla="*/ 195315 w 199483"/>
                <a:gd name="connsiteY11" fmla="*/ 77722 h 108442"/>
                <a:gd name="connsiteX12" fmla="*/ 196834 w 199483"/>
                <a:gd name="connsiteY12" fmla="*/ 73046 h 108442"/>
                <a:gd name="connsiteX13" fmla="*/ 199240 w 199483"/>
                <a:gd name="connsiteY13" fmla="*/ 60408 h 108442"/>
                <a:gd name="connsiteX14" fmla="*/ 186958 w 199483"/>
                <a:gd name="connsiteY14" fmla="*/ 26665 h 108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9483" h="108442">
                  <a:moveTo>
                    <a:pt x="186832" y="26413"/>
                  </a:moveTo>
                  <a:cubicBezTo>
                    <a:pt x="181767" y="29951"/>
                    <a:pt x="175943" y="32732"/>
                    <a:pt x="169992" y="35133"/>
                  </a:cubicBezTo>
                  <a:cubicBezTo>
                    <a:pt x="153912" y="41451"/>
                    <a:pt x="135553" y="44105"/>
                    <a:pt x="120740" y="45748"/>
                  </a:cubicBezTo>
                  <a:cubicBezTo>
                    <a:pt x="105800" y="37281"/>
                    <a:pt x="87061" y="34627"/>
                    <a:pt x="77945" y="23380"/>
                  </a:cubicBezTo>
                  <a:cubicBezTo>
                    <a:pt x="77945" y="23380"/>
                    <a:pt x="77945" y="23380"/>
                    <a:pt x="77818" y="23380"/>
                  </a:cubicBezTo>
                  <a:cubicBezTo>
                    <a:pt x="47431" y="22242"/>
                    <a:pt x="23628" y="13017"/>
                    <a:pt x="6661" y="0"/>
                  </a:cubicBezTo>
                  <a:cubicBezTo>
                    <a:pt x="-2708" y="6698"/>
                    <a:pt x="-5493" y="35512"/>
                    <a:pt x="20716" y="63062"/>
                  </a:cubicBezTo>
                  <a:cubicBezTo>
                    <a:pt x="36162" y="79238"/>
                    <a:pt x="61485" y="94909"/>
                    <a:pt x="101495" y="105398"/>
                  </a:cubicBezTo>
                  <a:cubicBezTo>
                    <a:pt x="132135" y="110706"/>
                    <a:pt x="160623" y="112854"/>
                    <a:pt x="194808" y="78859"/>
                  </a:cubicBezTo>
                  <a:cubicBezTo>
                    <a:pt x="194808" y="78733"/>
                    <a:pt x="194935" y="78480"/>
                    <a:pt x="195062" y="78354"/>
                  </a:cubicBezTo>
                  <a:cubicBezTo>
                    <a:pt x="194935" y="78354"/>
                    <a:pt x="194808" y="78354"/>
                    <a:pt x="194682" y="78227"/>
                  </a:cubicBezTo>
                  <a:cubicBezTo>
                    <a:pt x="194808" y="78101"/>
                    <a:pt x="195062" y="77848"/>
                    <a:pt x="195315" y="77722"/>
                  </a:cubicBezTo>
                  <a:cubicBezTo>
                    <a:pt x="195821" y="76205"/>
                    <a:pt x="196328" y="74562"/>
                    <a:pt x="196834" y="73046"/>
                  </a:cubicBezTo>
                  <a:cubicBezTo>
                    <a:pt x="197974" y="69002"/>
                    <a:pt x="198860" y="64705"/>
                    <a:pt x="199240" y="60408"/>
                  </a:cubicBezTo>
                  <a:cubicBezTo>
                    <a:pt x="200379" y="48023"/>
                    <a:pt x="197720" y="35512"/>
                    <a:pt x="186958" y="26665"/>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28" name="Freeform 1433">
              <a:extLst>
                <a:ext uri="{FF2B5EF4-FFF2-40B4-BE49-F238E27FC236}">
                  <a16:creationId xmlns:a16="http://schemas.microsoft.com/office/drawing/2014/main" id="{3AFF34AF-7556-147B-B2F8-EE75EC732342}"/>
                </a:ext>
              </a:extLst>
            </p:cNvPr>
            <p:cNvSpPr/>
            <p:nvPr/>
          </p:nvSpPr>
          <p:spPr>
            <a:xfrm>
              <a:off x="2383353" y="3568831"/>
              <a:ext cx="31421" cy="40440"/>
            </a:xfrm>
            <a:custGeom>
              <a:avLst/>
              <a:gdLst>
                <a:gd name="connsiteX0" fmla="*/ 886 w 31417"/>
                <a:gd name="connsiteY0" fmla="*/ 0 h 40440"/>
                <a:gd name="connsiteX1" fmla="*/ 31147 w 31417"/>
                <a:gd name="connsiteY1" fmla="*/ 40440 h 40440"/>
                <a:gd name="connsiteX2" fmla="*/ 0 w 31417"/>
                <a:gd name="connsiteY2" fmla="*/ 4044 h 40440"/>
                <a:gd name="connsiteX3" fmla="*/ 1013 w 31417"/>
                <a:gd name="connsiteY3" fmla="*/ 0 h 40440"/>
                <a:gd name="connsiteX4" fmla="*/ 1013 w 31417"/>
                <a:gd name="connsiteY4" fmla="*/ 0 h 40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17" h="40440">
                  <a:moveTo>
                    <a:pt x="886" y="0"/>
                  </a:moveTo>
                  <a:cubicBezTo>
                    <a:pt x="19625" y="2907"/>
                    <a:pt x="33552" y="21863"/>
                    <a:pt x="31147" y="40440"/>
                  </a:cubicBezTo>
                  <a:cubicBezTo>
                    <a:pt x="28488" y="22874"/>
                    <a:pt x="15953" y="10236"/>
                    <a:pt x="0" y="4044"/>
                  </a:cubicBezTo>
                  <a:cubicBezTo>
                    <a:pt x="0" y="4044"/>
                    <a:pt x="1013" y="0"/>
                    <a:pt x="1013" y="0"/>
                  </a:cubicBezTo>
                  <a:lnTo>
                    <a:pt x="1013" y="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9" name="TextBox 26">
              <a:extLst>
                <a:ext uri="{FF2B5EF4-FFF2-40B4-BE49-F238E27FC236}">
                  <a16:creationId xmlns:a16="http://schemas.microsoft.com/office/drawing/2014/main" id="{D276CFB3-CB8E-8FC1-2F69-6211A35ECC71}"/>
                </a:ext>
              </a:extLst>
            </p:cNvPr>
            <p:cNvSpPr txBox="1"/>
            <p:nvPr/>
          </p:nvSpPr>
          <p:spPr>
            <a:xfrm>
              <a:off x="3092012" y="3500490"/>
              <a:ext cx="635110" cy="184666"/>
            </a:xfrm>
            <a:prstGeom prst="rect">
              <a:avLst/>
            </a:prstGeom>
            <a:noFill/>
          </p:spPr>
          <p:txBody>
            <a:bodyPr wrap="none" rtlCol="0">
              <a:spAutoFit/>
            </a:bodyPr>
            <a:lstStyle/>
            <a:p>
              <a:pPr algn="ctr" defTabSz="685800">
                <a:defRPr/>
              </a:pPr>
              <a:r>
                <a:rPr lang="en-US" sz="600">
                  <a:ln/>
                  <a:solidFill>
                    <a:srgbClr val="24124C"/>
                  </a:solidFill>
                  <a:latin typeface="Verdana"/>
                  <a:ea typeface="Verdana"/>
                  <a:cs typeface="Verdana"/>
                  <a:sym typeface="Verdana"/>
                  <a:rtl val="0"/>
                </a:rPr>
                <a:t>“Leaky gut”</a:t>
              </a:r>
            </a:p>
          </p:txBody>
        </p:sp>
        <p:grpSp>
          <p:nvGrpSpPr>
            <p:cNvPr id="30" name="Graphic 4">
              <a:extLst>
                <a:ext uri="{FF2B5EF4-FFF2-40B4-BE49-F238E27FC236}">
                  <a16:creationId xmlns:a16="http://schemas.microsoft.com/office/drawing/2014/main" id="{36E0AE01-E928-721A-DEBA-D87AA0EB3872}"/>
                </a:ext>
              </a:extLst>
            </p:cNvPr>
            <p:cNvGrpSpPr/>
            <p:nvPr/>
          </p:nvGrpSpPr>
          <p:grpSpPr>
            <a:xfrm>
              <a:off x="3329658" y="2757368"/>
              <a:ext cx="1305464" cy="908996"/>
              <a:chOff x="7157398" y="4116053"/>
              <a:chExt cx="1305291" cy="908996"/>
            </a:xfrm>
            <a:solidFill>
              <a:srgbClr val="24124C"/>
            </a:solidFill>
          </p:grpSpPr>
          <p:sp>
            <p:nvSpPr>
              <p:cNvPr id="986" name="Freeform 1823">
                <a:extLst>
                  <a:ext uri="{FF2B5EF4-FFF2-40B4-BE49-F238E27FC236}">
                    <a16:creationId xmlns:a16="http://schemas.microsoft.com/office/drawing/2014/main" id="{A98D12E1-15E2-EA26-8A45-E72B61C478A2}"/>
                  </a:ext>
                </a:extLst>
              </p:cNvPr>
              <p:cNvSpPr/>
              <p:nvPr/>
            </p:nvSpPr>
            <p:spPr>
              <a:xfrm>
                <a:off x="7157398" y="4155735"/>
                <a:ext cx="1305291" cy="869314"/>
              </a:xfrm>
              <a:custGeom>
                <a:avLst/>
                <a:gdLst>
                  <a:gd name="connsiteX0" fmla="*/ 0 w 1305291"/>
                  <a:gd name="connsiteY0" fmla="*/ 843310 h 869314"/>
                  <a:gd name="connsiteX1" fmla="*/ 171687 w 1305291"/>
                  <a:gd name="connsiteY1" fmla="*/ 849755 h 869314"/>
                  <a:gd name="connsiteX2" fmla="*/ 343375 w 1305291"/>
                  <a:gd name="connsiteY2" fmla="*/ 853167 h 869314"/>
                  <a:gd name="connsiteX3" fmla="*/ 685989 w 1305291"/>
                  <a:gd name="connsiteY3" fmla="*/ 842678 h 869314"/>
                  <a:gd name="connsiteX4" fmla="*/ 1022400 w 1305291"/>
                  <a:gd name="connsiteY4" fmla="*/ 789347 h 869314"/>
                  <a:gd name="connsiteX5" fmla="*/ 1177121 w 1305291"/>
                  <a:gd name="connsiteY5" fmla="*/ 725148 h 869314"/>
                  <a:gd name="connsiteX6" fmla="*/ 1194720 w 1305291"/>
                  <a:gd name="connsiteY6" fmla="*/ 714280 h 869314"/>
                  <a:gd name="connsiteX7" fmla="*/ 1211180 w 1305291"/>
                  <a:gd name="connsiteY7" fmla="*/ 701895 h 869314"/>
                  <a:gd name="connsiteX8" fmla="*/ 1241694 w 1305291"/>
                  <a:gd name="connsiteY8" fmla="*/ 674977 h 869314"/>
                  <a:gd name="connsiteX9" fmla="*/ 1254608 w 1305291"/>
                  <a:gd name="connsiteY9" fmla="*/ 659559 h 869314"/>
                  <a:gd name="connsiteX10" fmla="*/ 1261065 w 1305291"/>
                  <a:gd name="connsiteY10" fmla="*/ 651850 h 869314"/>
                  <a:gd name="connsiteX11" fmla="*/ 1265877 w 1305291"/>
                  <a:gd name="connsiteY11" fmla="*/ 644267 h 869314"/>
                  <a:gd name="connsiteX12" fmla="*/ 1275120 w 1305291"/>
                  <a:gd name="connsiteY12" fmla="*/ 610272 h 869314"/>
                  <a:gd name="connsiteX13" fmla="*/ 1273094 w 1305291"/>
                  <a:gd name="connsiteY13" fmla="*/ 592958 h 869314"/>
                  <a:gd name="connsiteX14" fmla="*/ 1270435 w 1305291"/>
                  <a:gd name="connsiteY14" fmla="*/ 584618 h 869314"/>
                  <a:gd name="connsiteX15" fmla="*/ 1266004 w 1305291"/>
                  <a:gd name="connsiteY15" fmla="*/ 575898 h 869314"/>
                  <a:gd name="connsiteX16" fmla="*/ 1261572 w 1305291"/>
                  <a:gd name="connsiteY16" fmla="*/ 567178 h 869314"/>
                  <a:gd name="connsiteX17" fmla="*/ 1259420 w 1305291"/>
                  <a:gd name="connsiteY17" fmla="*/ 562754 h 869314"/>
                  <a:gd name="connsiteX18" fmla="*/ 1256508 w 1305291"/>
                  <a:gd name="connsiteY18" fmla="*/ 558710 h 869314"/>
                  <a:gd name="connsiteX19" fmla="*/ 1244986 w 1305291"/>
                  <a:gd name="connsiteY19" fmla="*/ 542534 h 869314"/>
                  <a:gd name="connsiteX20" fmla="*/ 1231438 w 1305291"/>
                  <a:gd name="connsiteY20" fmla="*/ 527495 h 869314"/>
                  <a:gd name="connsiteX21" fmla="*/ 1217131 w 1305291"/>
                  <a:gd name="connsiteY21" fmla="*/ 513088 h 869314"/>
                  <a:gd name="connsiteX22" fmla="*/ 1201558 w 1305291"/>
                  <a:gd name="connsiteY22" fmla="*/ 499566 h 869314"/>
                  <a:gd name="connsiteX23" fmla="*/ 1193708 w 1305291"/>
                  <a:gd name="connsiteY23" fmla="*/ 492742 h 869314"/>
                  <a:gd name="connsiteX24" fmla="*/ 1185224 w 1305291"/>
                  <a:gd name="connsiteY24" fmla="*/ 486549 h 869314"/>
                  <a:gd name="connsiteX25" fmla="*/ 1151039 w 1305291"/>
                  <a:gd name="connsiteY25" fmla="*/ 462412 h 869314"/>
                  <a:gd name="connsiteX26" fmla="*/ 1115334 w 1305291"/>
                  <a:gd name="connsiteY26" fmla="*/ 440043 h 869314"/>
                  <a:gd name="connsiteX27" fmla="*/ 1078363 w 1305291"/>
                  <a:gd name="connsiteY27" fmla="*/ 419317 h 869314"/>
                  <a:gd name="connsiteX28" fmla="*/ 1040759 w 1305291"/>
                  <a:gd name="connsiteY28" fmla="*/ 399476 h 869314"/>
                  <a:gd name="connsiteX29" fmla="*/ 727898 w 1305291"/>
                  <a:gd name="connsiteY29" fmla="*/ 261599 h 869314"/>
                  <a:gd name="connsiteX30" fmla="*/ 406934 w 1305291"/>
                  <a:gd name="connsiteY30" fmla="*/ 140404 h 869314"/>
                  <a:gd name="connsiteX31" fmla="*/ 245503 w 1305291"/>
                  <a:gd name="connsiteY31" fmla="*/ 82145 h 869314"/>
                  <a:gd name="connsiteX32" fmla="*/ 83565 w 1305291"/>
                  <a:gd name="connsiteY32" fmla="*/ 25023 h 869314"/>
                  <a:gd name="connsiteX33" fmla="*/ 92174 w 1305291"/>
                  <a:gd name="connsiteY33" fmla="*/ 0 h 869314"/>
                  <a:gd name="connsiteX34" fmla="*/ 254999 w 1305291"/>
                  <a:gd name="connsiteY34" fmla="*/ 55100 h 869314"/>
                  <a:gd name="connsiteX35" fmla="*/ 417443 w 1305291"/>
                  <a:gd name="connsiteY35" fmla="*/ 111590 h 869314"/>
                  <a:gd name="connsiteX36" fmla="*/ 739800 w 1305291"/>
                  <a:gd name="connsiteY36" fmla="*/ 232027 h 869314"/>
                  <a:gd name="connsiteX37" fmla="*/ 1055319 w 1305291"/>
                  <a:gd name="connsiteY37" fmla="*/ 371547 h 869314"/>
                  <a:gd name="connsiteX38" fmla="*/ 1093557 w 1305291"/>
                  <a:gd name="connsiteY38" fmla="*/ 392020 h 869314"/>
                  <a:gd name="connsiteX39" fmla="*/ 1131414 w 1305291"/>
                  <a:gd name="connsiteY39" fmla="*/ 413377 h 869314"/>
                  <a:gd name="connsiteX40" fmla="*/ 1168258 w 1305291"/>
                  <a:gd name="connsiteY40" fmla="*/ 436757 h 869314"/>
                  <a:gd name="connsiteX41" fmla="*/ 1204090 w 1305291"/>
                  <a:gd name="connsiteY41" fmla="*/ 462285 h 869314"/>
                  <a:gd name="connsiteX42" fmla="*/ 1212953 w 1305291"/>
                  <a:gd name="connsiteY42" fmla="*/ 468857 h 869314"/>
                  <a:gd name="connsiteX43" fmla="*/ 1221309 w 1305291"/>
                  <a:gd name="connsiteY43" fmla="*/ 476187 h 869314"/>
                  <a:gd name="connsiteX44" fmla="*/ 1238022 w 1305291"/>
                  <a:gd name="connsiteY44" fmla="*/ 490846 h 869314"/>
                  <a:gd name="connsiteX45" fmla="*/ 1253849 w 1305291"/>
                  <a:gd name="connsiteY45" fmla="*/ 506896 h 869314"/>
                  <a:gd name="connsiteX46" fmla="*/ 1268916 w 1305291"/>
                  <a:gd name="connsiteY46" fmla="*/ 523830 h 869314"/>
                  <a:gd name="connsiteX47" fmla="*/ 1282210 w 1305291"/>
                  <a:gd name="connsiteY47" fmla="*/ 542660 h 869314"/>
                  <a:gd name="connsiteX48" fmla="*/ 1285502 w 1305291"/>
                  <a:gd name="connsiteY48" fmla="*/ 547337 h 869314"/>
                  <a:gd name="connsiteX49" fmla="*/ 1288161 w 1305291"/>
                  <a:gd name="connsiteY49" fmla="*/ 552518 h 869314"/>
                  <a:gd name="connsiteX50" fmla="*/ 1293352 w 1305291"/>
                  <a:gd name="connsiteY50" fmla="*/ 563007 h 869314"/>
                  <a:gd name="connsiteX51" fmla="*/ 1298543 w 1305291"/>
                  <a:gd name="connsiteY51" fmla="*/ 573496 h 869314"/>
                  <a:gd name="connsiteX52" fmla="*/ 1302468 w 1305291"/>
                  <a:gd name="connsiteY52" fmla="*/ 585629 h 869314"/>
                  <a:gd name="connsiteX53" fmla="*/ 1305254 w 1305291"/>
                  <a:gd name="connsiteY53" fmla="*/ 610777 h 869314"/>
                  <a:gd name="connsiteX54" fmla="*/ 1292213 w 1305291"/>
                  <a:gd name="connsiteY54" fmla="*/ 658674 h 869314"/>
                  <a:gd name="connsiteX55" fmla="*/ 1285502 w 1305291"/>
                  <a:gd name="connsiteY55" fmla="*/ 669163 h 869314"/>
                  <a:gd name="connsiteX56" fmla="*/ 1278285 w 1305291"/>
                  <a:gd name="connsiteY56" fmla="*/ 678010 h 869314"/>
                  <a:gd name="connsiteX57" fmla="*/ 1263471 w 1305291"/>
                  <a:gd name="connsiteY57" fmla="*/ 695450 h 869314"/>
                  <a:gd name="connsiteX58" fmla="*/ 1229539 w 1305291"/>
                  <a:gd name="connsiteY58" fmla="*/ 725148 h 869314"/>
                  <a:gd name="connsiteX59" fmla="*/ 1211560 w 1305291"/>
                  <a:gd name="connsiteY59" fmla="*/ 738544 h 869314"/>
                  <a:gd name="connsiteX60" fmla="*/ 1192568 w 1305291"/>
                  <a:gd name="connsiteY60" fmla="*/ 750044 h 869314"/>
                  <a:gd name="connsiteX61" fmla="*/ 1029997 w 1305291"/>
                  <a:gd name="connsiteY61" fmla="*/ 815002 h 869314"/>
                  <a:gd name="connsiteX62" fmla="*/ 688015 w 1305291"/>
                  <a:gd name="connsiteY62" fmla="*/ 864541 h 869314"/>
                  <a:gd name="connsiteX63" fmla="*/ 343628 w 1305291"/>
                  <a:gd name="connsiteY63" fmla="*/ 866563 h 869314"/>
                  <a:gd name="connsiteX64" fmla="*/ 507 w 1305291"/>
                  <a:gd name="connsiteY64" fmla="*/ 844321 h 869314"/>
                  <a:gd name="connsiteX65" fmla="*/ 507 w 1305291"/>
                  <a:gd name="connsiteY65" fmla="*/ 843563 h 869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305291" h="869314">
                    <a:moveTo>
                      <a:pt x="0" y="843310"/>
                    </a:moveTo>
                    <a:lnTo>
                      <a:pt x="171687" y="849755"/>
                    </a:lnTo>
                    <a:cubicBezTo>
                      <a:pt x="228916" y="851651"/>
                      <a:pt x="286145" y="852536"/>
                      <a:pt x="343375" y="853167"/>
                    </a:cubicBezTo>
                    <a:cubicBezTo>
                      <a:pt x="457833" y="854052"/>
                      <a:pt x="572291" y="851777"/>
                      <a:pt x="685989" y="842678"/>
                    </a:cubicBezTo>
                    <a:cubicBezTo>
                      <a:pt x="799561" y="833832"/>
                      <a:pt x="913386" y="819804"/>
                      <a:pt x="1022400" y="789347"/>
                    </a:cubicBezTo>
                    <a:cubicBezTo>
                      <a:pt x="1076591" y="773929"/>
                      <a:pt x="1129895" y="753962"/>
                      <a:pt x="1177121" y="725148"/>
                    </a:cubicBezTo>
                    <a:lnTo>
                      <a:pt x="1194720" y="714280"/>
                    </a:lnTo>
                    <a:lnTo>
                      <a:pt x="1211180" y="701895"/>
                    </a:lnTo>
                    <a:cubicBezTo>
                      <a:pt x="1222702" y="694186"/>
                      <a:pt x="1231565" y="683949"/>
                      <a:pt x="1241694" y="674977"/>
                    </a:cubicBezTo>
                    <a:cubicBezTo>
                      <a:pt x="1246252" y="670048"/>
                      <a:pt x="1250304" y="664740"/>
                      <a:pt x="1254608" y="659559"/>
                    </a:cubicBezTo>
                    <a:lnTo>
                      <a:pt x="1261065" y="651850"/>
                    </a:lnTo>
                    <a:cubicBezTo>
                      <a:pt x="1262838" y="649322"/>
                      <a:pt x="1264358" y="646795"/>
                      <a:pt x="1265877" y="644267"/>
                    </a:cubicBezTo>
                    <a:cubicBezTo>
                      <a:pt x="1271701" y="633778"/>
                      <a:pt x="1274867" y="622025"/>
                      <a:pt x="1275120" y="610272"/>
                    </a:cubicBezTo>
                    <a:cubicBezTo>
                      <a:pt x="1275120" y="604459"/>
                      <a:pt x="1274486" y="598519"/>
                      <a:pt x="1273094" y="592958"/>
                    </a:cubicBezTo>
                    <a:cubicBezTo>
                      <a:pt x="1272334" y="590178"/>
                      <a:pt x="1271448" y="587398"/>
                      <a:pt x="1270435" y="584618"/>
                    </a:cubicBezTo>
                    <a:lnTo>
                      <a:pt x="1266004" y="575898"/>
                    </a:lnTo>
                    <a:lnTo>
                      <a:pt x="1261572" y="567178"/>
                    </a:lnTo>
                    <a:lnTo>
                      <a:pt x="1259420" y="562754"/>
                    </a:lnTo>
                    <a:lnTo>
                      <a:pt x="1256508" y="558710"/>
                    </a:lnTo>
                    <a:lnTo>
                      <a:pt x="1244986" y="542534"/>
                    </a:lnTo>
                    <a:cubicBezTo>
                      <a:pt x="1240934" y="537226"/>
                      <a:pt x="1235870" y="532551"/>
                      <a:pt x="1231438" y="527495"/>
                    </a:cubicBezTo>
                    <a:cubicBezTo>
                      <a:pt x="1226753" y="522693"/>
                      <a:pt x="1222575" y="517259"/>
                      <a:pt x="1217131" y="513088"/>
                    </a:cubicBezTo>
                    <a:lnTo>
                      <a:pt x="1201558" y="499566"/>
                    </a:lnTo>
                    <a:lnTo>
                      <a:pt x="1193708" y="492742"/>
                    </a:lnTo>
                    <a:lnTo>
                      <a:pt x="1185224" y="486549"/>
                    </a:lnTo>
                    <a:cubicBezTo>
                      <a:pt x="1173829" y="478588"/>
                      <a:pt x="1162940" y="469741"/>
                      <a:pt x="1151039" y="462412"/>
                    </a:cubicBezTo>
                    <a:lnTo>
                      <a:pt x="1115334" y="440043"/>
                    </a:lnTo>
                    <a:lnTo>
                      <a:pt x="1078363" y="419317"/>
                    </a:lnTo>
                    <a:cubicBezTo>
                      <a:pt x="1066082" y="412240"/>
                      <a:pt x="1053547" y="405668"/>
                      <a:pt x="1040759" y="399476"/>
                    </a:cubicBezTo>
                    <a:cubicBezTo>
                      <a:pt x="939468" y="348167"/>
                      <a:pt x="833873" y="304314"/>
                      <a:pt x="727898" y="261599"/>
                    </a:cubicBezTo>
                    <a:cubicBezTo>
                      <a:pt x="621796" y="219137"/>
                      <a:pt x="514429" y="179581"/>
                      <a:pt x="406934" y="140404"/>
                    </a:cubicBezTo>
                    <a:lnTo>
                      <a:pt x="245503" y="82145"/>
                    </a:lnTo>
                    <a:lnTo>
                      <a:pt x="83565" y="25023"/>
                    </a:lnTo>
                    <a:lnTo>
                      <a:pt x="92174" y="0"/>
                    </a:lnTo>
                    <a:lnTo>
                      <a:pt x="254999" y="55100"/>
                    </a:lnTo>
                    <a:lnTo>
                      <a:pt x="417443" y="111590"/>
                    </a:lnTo>
                    <a:cubicBezTo>
                      <a:pt x="525317" y="150514"/>
                      <a:pt x="633065" y="189691"/>
                      <a:pt x="739800" y="232027"/>
                    </a:cubicBezTo>
                    <a:cubicBezTo>
                      <a:pt x="846535" y="274363"/>
                      <a:pt x="952636" y="318721"/>
                      <a:pt x="1055319" y="371547"/>
                    </a:cubicBezTo>
                    <a:cubicBezTo>
                      <a:pt x="1068234" y="377992"/>
                      <a:pt x="1081022" y="384690"/>
                      <a:pt x="1093557" y="392020"/>
                    </a:cubicBezTo>
                    <a:lnTo>
                      <a:pt x="1131414" y="413377"/>
                    </a:lnTo>
                    <a:lnTo>
                      <a:pt x="1168258" y="436757"/>
                    </a:lnTo>
                    <a:cubicBezTo>
                      <a:pt x="1180540" y="444466"/>
                      <a:pt x="1192062" y="453818"/>
                      <a:pt x="1204090" y="462285"/>
                    </a:cubicBezTo>
                    <a:lnTo>
                      <a:pt x="1212953" y="468857"/>
                    </a:lnTo>
                    <a:lnTo>
                      <a:pt x="1221309" y="476187"/>
                    </a:lnTo>
                    <a:lnTo>
                      <a:pt x="1238022" y="490846"/>
                    </a:lnTo>
                    <a:cubicBezTo>
                      <a:pt x="1243846" y="495396"/>
                      <a:pt x="1248658" y="501462"/>
                      <a:pt x="1253849" y="506896"/>
                    </a:cubicBezTo>
                    <a:cubicBezTo>
                      <a:pt x="1258913" y="512583"/>
                      <a:pt x="1264358" y="517764"/>
                      <a:pt x="1268916" y="523830"/>
                    </a:cubicBezTo>
                    <a:lnTo>
                      <a:pt x="1282210" y="542660"/>
                    </a:lnTo>
                    <a:lnTo>
                      <a:pt x="1285502" y="547337"/>
                    </a:lnTo>
                    <a:lnTo>
                      <a:pt x="1288161" y="552518"/>
                    </a:lnTo>
                    <a:lnTo>
                      <a:pt x="1293352" y="563007"/>
                    </a:lnTo>
                    <a:lnTo>
                      <a:pt x="1298543" y="573496"/>
                    </a:lnTo>
                    <a:cubicBezTo>
                      <a:pt x="1300062" y="577414"/>
                      <a:pt x="1301329" y="581458"/>
                      <a:pt x="1302468" y="585629"/>
                    </a:cubicBezTo>
                    <a:cubicBezTo>
                      <a:pt x="1304494" y="593843"/>
                      <a:pt x="1305507" y="602310"/>
                      <a:pt x="1305254" y="610777"/>
                    </a:cubicBezTo>
                    <a:cubicBezTo>
                      <a:pt x="1305000" y="627585"/>
                      <a:pt x="1300316" y="644141"/>
                      <a:pt x="1292213" y="658674"/>
                    </a:cubicBezTo>
                    <a:cubicBezTo>
                      <a:pt x="1290187" y="662339"/>
                      <a:pt x="1287908" y="665751"/>
                      <a:pt x="1285502" y="669163"/>
                    </a:cubicBezTo>
                    <a:lnTo>
                      <a:pt x="1278285" y="678010"/>
                    </a:lnTo>
                    <a:cubicBezTo>
                      <a:pt x="1273347" y="683823"/>
                      <a:pt x="1268662" y="689889"/>
                      <a:pt x="1263471" y="695450"/>
                    </a:cubicBezTo>
                    <a:cubicBezTo>
                      <a:pt x="1252203" y="705433"/>
                      <a:pt x="1241947" y="716807"/>
                      <a:pt x="1229539" y="725148"/>
                    </a:cubicBezTo>
                    <a:lnTo>
                      <a:pt x="1211560" y="738544"/>
                    </a:lnTo>
                    <a:lnTo>
                      <a:pt x="1192568" y="750044"/>
                    </a:lnTo>
                    <a:cubicBezTo>
                      <a:pt x="1141416" y="780122"/>
                      <a:pt x="1085960" y="799837"/>
                      <a:pt x="1029997" y="815002"/>
                    </a:cubicBezTo>
                    <a:cubicBezTo>
                      <a:pt x="917691" y="844700"/>
                      <a:pt x="802600" y="857211"/>
                      <a:pt x="688015" y="864541"/>
                    </a:cubicBezTo>
                    <a:cubicBezTo>
                      <a:pt x="573177" y="870860"/>
                      <a:pt x="458213" y="870228"/>
                      <a:pt x="343628" y="866563"/>
                    </a:cubicBezTo>
                    <a:cubicBezTo>
                      <a:pt x="228916" y="862393"/>
                      <a:pt x="114585" y="854052"/>
                      <a:pt x="507" y="844321"/>
                    </a:cubicBezTo>
                    <a:lnTo>
                      <a:pt x="507" y="843563"/>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87" name="Freeform 1824">
                <a:extLst>
                  <a:ext uri="{FF2B5EF4-FFF2-40B4-BE49-F238E27FC236}">
                    <a16:creationId xmlns:a16="http://schemas.microsoft.com/office/drawing/2014/main" id="{761623C9-92C6-8AA9-0395-78B763FB9378}"/>
                  </a:ext>
                </a:extLst>
              </p:cNvPr>
              <p:cNvSpPr/>
              <p:nvPr/>
            </p:nvSpPr>
            <p:spPr>
              <a:xfrm>
                <a:off x="7158918" y="4116053"/>
                <a:ext cx="124080" cy="118793"/>
              </a:xfrm>
              <a:custGeom>
                <a:avLst/>
                <a:gdLst>
                  <a:gd name="connsiteX0" fmla="*/ 124081 w 124080"/>
                  <a:gd name="connsiteY0" fmla="*/ 0 h 118793"/>
                  <a:gd name="connsiteX1" fmla="*/ 0 w 124080"/>
                  <a:gd name="connsiteY1" fmla="*/ 23001 h 118793"/>
                  <a:gd name="connsiteX2" fmla="*/ 81918 w 124080"/>
                  <a:gd name="connsiteY2" fmla="*/ 118794 h 118793"/>
                  <a:gd name="connsiteX3" fmla="*/ 124081 w 124080"/>
                  <a:gd name="connsiteY3" fmla="*/ 0 h 118793"/>
                </a:gdLst>
                <a:ahLst/>
                <a:cxnLst>
                  <a:cxn ang="0">
                    <a:pos x="connsiteX0" y="connsiteY0"/>
                  </a:cxn>
                  <a:cxn ang="0">
                    <a:pos x="connsiteX1" y="connsiteY1"/>
                  </a:cxn>
                  <a:cxn ang="0">
                    <a:pos x="connsiteX2" y="connsiteY2"/>
                  </a:cxn>
                  <a:cxn ang="0">
                    <a:pos x="connsiteX3" y="connsiteY3"/>
                  </a:cxn>
                </a:cxnLst>
                <a:rect l="l" t="t" r="r" b="b"/>
                <a:pathLst>
                  <a:path w="124080" h="118793">
                    <a:moveTo>
                      <a:pt x="124081" y="0"/>
                    </a:moveTo>
                    <a:lnTo>
                      <a:pt x="0" y="23001"/>
                    </a:lnTo>
                    <a:lnTo>
                      <a:pt x="81918" y="118794"/>
                    </a:lnTo>
                    <a:lnTo>
                      <a:pt x="124081" y="0"/>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31" name="Group 28">
              <a:extLst>
                <a:ext uri="{FF2B5EF4-FFF2-40B4-BE49-F238E27FC236}">
                  <a16:creationId xmlns:a16="http://schemas.microsoft.com/office/drawing/2014/main" id="{1DE80581-5586-7136-49CC-C8DA11F008C9}"/>
                </a:ext>
              </a:extLst>
            </p:cNvPr>
            <p:cNvGrpSpPr/>
            <p:nvPr/>
          </p:nvGrpSpPr>
          <p:grpSpPr>
            <a:xfrm>
              <a:off x="731341" y="978115"/>
              <a:ext cx="4217877" cy="2717024"/>
              <a:chOff x="731341" y="978115"/>
              <a:chExt cx="4217877" cy="2717024"/>
            </a:xfrm>
          </p:grpSpPr>
          <p:grpSp>
            <p:nvGrpSpPr>
              <p:cNvPr id="32" name="Graphic 4">
                <a:extLst>
                  <a:ext uri="{FF2B5EF4-FFF2-40B4-BE49-F238E27FC236}">
                    <a16:creationId xmlns:a16="http://schemas.microsoft.com/office/drawing/2014/main" id="{C6A43661-3BA6-E290-DB44-50B75D51141C}"/>
                  </a:ext>
                </a:extLst>
              </p:cNvPr>
              <p:cNvGrpSpPr/>
              <p:nvPr/>
            </p:nvGrpSpPr>
            <p:grpSpPr>
              <a:xfrm>
                <a:off x="731341" y="2727670"/>
                <a:ext cx="1519558" cy="967469"/>
                <a:chOff x="4559426" y="4086355"/>
                <a:chExt cx="1519356" cy="967469"/>
              </a:xfrm>
              <a:solidFill>
                <a:srgbClr val="24124C"/>
              </a:solidFill>
            </p:grpSpPr>
            <p:sp>
              <p:nvSpPr>
                <p:cNvPr id="984" name="Freeform 1825">
                  <a:extLst>
                    <a:ext uri="{FF2B5EF4-FFF2-40B4-BE49-F238E27FC236}">
                      <a16:creationId xmlns:a16="http://schemas.microsoft.com/office/drawing/2014/main" id="{51361528-1237-7F1B-E1B4-1902BC1E0521}"/>
                    </a:ext>
                  </a:extLst>
                </p:cNvPr>
                <p:cNvSpPr/>
                <p:nvPr/>
              </p:nvSpPr>
              <p:spPr>
                <a:xfrm>
                  <a:off x="4559426" y="4127301"/>
                  <a:ext cx="1436930" cy="926523"/>
                </a:xfrm>
                <a:custGeom>
                  <a:avLst/>
                  <a:gdLst>
                    <a:gd name="connsiteX0" fmla="*/ 1156736 w 1436930"/>
                    <a:gd name="connsiteY0" fmla="*/ 919262 h 926523"/>
                    <a:gd name="connsiteX1" fmla="*/ 852232 w 1436930"/>
                    <a:gd name="connsiteY1" fmla="*/ 926466 h 926523"/>
                    <a:gd name="connsiteX2" fmla="*/ 547601 w 1436930"/>
                    <a:gd name="connsiteY2" fmla="*/ 912185 h 926523"/>
                    <a:gd name="connsiteX3" fmla="*/ 395792 w 1436930"/>
                    <a:gd name="connsiteY3" fmla="*/ 894113 h 926523"/>
                    <a:gd name="connsiteX4" fmla="*/ 245376 w 1436930"/>
                    <a:gd name="connsiteY4" fmla="*/ 863404 h 926523"/>
                    <a:gd name="connsiteX5" fmla="*/ 100151 w 1436930"/>
                    <a:gd name="connsiteY5" fmla="*/ 808430 h 926523"/>
                    <a:gd name="connsiteX6" fmla="*/ 35958 w 1436930"/>
                    <a:gd name="connsiteY6" fmla="*/ 759775 h 926523"/>
                    <a:gd name="connsiteX7" fmla="*/ 0 w 1436930"/>
                    <a:gd name="connsiteY7" fmla="*/ 683444 h 926523"/>
                    <a:gd name="connsiteX8" fmla="*/ 0 w 1436930"/>
                    <a:gd name="connsiteY8" fmla="*/ 681927 h 926523"/>
                    <a:gd name="connsiteX9" fmla="*/ 0 w 1436930"/>
                    <a:gd name="connsiteY9" fmla="*/ 680284 h 926523"/>
                    <a:gd name="connsiteX10" fmla="*/ 47860 w 1436930"/>
                    <a:gd name="connsiteY10" fmla="*/ 583733 h 926523"/>
                    <a:gd name="connsiteX11" fmla="*/ 125853 w 1436930"/>
                    <a:gd name="connsiteY11" fmla="*/ 515995 h 926523"/>
                    <a:gd name="connsiteX12" fmla="*/ 300959 w 1436930"/>
                    <a:gd name="connsiteY12" fmla="*/ 414768 h 926523"/>
                    <a:gd name="connsiteX13" fmla="*/ 670289 w 1436930"/>
                    <a:gd name="connsiteY13" fmla="*/ 257429 h 926523"/>
                    <a:gd name="connsiteX14" fmla="*/ 1428575 w 1436930"/>
                    <a:gd name="connsiteY14" fmla="*/ 0 h 926523"/>
                    <a:gd name="connsiteX15" fmla="*/ 1436931 w 1436930"/>
                    <a:gd name="connsiteY15" fmla="*/ 25907 h 926523"/>
                    <a:gd name="connsiteX16" fmla="*/ 1058105 w 1436930"/>
                    <a:gd name="connsiteY16" fmla="*/ 153547 h 926523"/>
                    <a:gd name="connsiteX17" fmla="*/ 682444 w 1436930"/>
                    <a:gd name="connsiteY17" fmla="*/ 289276 h 926523"/>
                    <a:gd name="connsiteX18" fmla="*/ 315646 w 1436930"/>
                    <a:gd name="connsiteY18" fmla="*/ 444466 h 926523"/>
                    <a:gd name="connsiteX19" fmla="*/ 144465 w 1436930"/>
                    <a:gd name="connsiteY19" fmla="*/ 542408 h 926523"/>
                    <a:gd name="connsiteX20" fmla="*/ 71663 w 1436930"/>
                    <a:gd name="connsiteY20" fmla="*/ 604964 h 926523"/>
                    <a:gd name="connsiteX21" fmla="*/ 31273 w 1436930"/>
                    <a:gd name="connsiteY21" fmla="*/ 684076 h 926523"/>
                    <a:gd name="connsiteX22" fmla="*/ 31273 w 1436930"/>
                    <a:gd name="connsiteY22" fmla="*/ 680790 h 926523"/>
                    <a:gd name="connsiteX23" fmla="*/ 58622 w 1436930"/>
                    <a:gd name="connsiteY23" fmla="*/ 739681 h 926523"/>
                    <a:gd name="connsiteX24" fmla="*/ 114585 w 1436930"/>
                    <a:gd name="connsiteY24" fmla="*/ 783155 h 926523"/>
                    <a:gd name="connsiteX25" fmla="*/ 252466 w 1436930"/>
                    <a:gd name="connsiteY25" fmla="*/ 837497 h 926523"/>
                    <a:gd name="connsiteX26" fmla="*/ 549627 w 1436930"/>
                    <a:gd name="connsiteY26" fmla="*/ 890828 h 926523"/>
                    <a:gd name="connsiteX27" fmla="*/ 852485 w 1436930"/>
                    <a:gd name="connsiteY27" fmla="*/ 913323 h 926523"/>
                    <a:gd name="connsiteX28" fmla="*/ 1156610 w 1436930"/>
                    <a:gd name="connsiteY28" fmla="*/ 918883 h 926523"/>
                    <a:gd name="connsiteX29" fmla="*/ 1156610 w 1436930"/>
                    <a:gd name="connsiteY29" fmla="*/ 919641 h 92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36930" h="926523">
                      <a:moveTo>
                        <a:pt x="1156736" y="919262"/>
                      </a:moveTo>
                      <a:cubicBezTo>
                        <a:pt x="1055446" y="925455"/>
                        <a:pt x="953776" y="926845"/>
                        <a:pt x="852232" y="926466"/>
                      </a:cubicBezTo>
                      <a:cubicBezTo>
                        <a:pt x="750689" y="925202"/>
                        <a:pt x="649018" y="921032"/>
                        <a:pt x="547601" y="912185"/>
                      </a:cubicBezTo>
                      <a:cubicBezTo>
                        <a:pt x="496829" y="907762"/>
                        <a:pt x="446184" y="902075"/>
                        <a:pt x="395792" y="894113"/>
                      </a:cubicBezTo>
                      <a:cubicBezTo>
                        <a:pt x="345400" y="886152"/>
                        <a:pt x="295135" y="876673"/>
                        <a:pt x="245376" y="863404"/>
                      </a:cubicBezTo>
                      <a:cubicBezTo>
                        <a:pt x="195870" y="850008"/>
                        <a:pt x="146365" y="833832"/>
                        <a:pt x="100151" y="808430"/>
                      </a:cubicBezTo>
                      <a:cubicBezTo>
                        <a:pt x="77234" y="795413"/>
                        <a:pt x="54697" y="780375"/>
                        <a:pt x="35958" y="759775"/>
                      </a:cubicBezTo>
                      <a:cubicBezTo>
                        <a:pt x="16966" y="739808"/>
                        <a:pt x="2912" y="712637"/>
                        <a:pt x="0" y="683444"/>
                      </a:cubicBezTo>
                      <a:lnTo>
                        <a:pt x="0" y="681927"/>
                      </a:lnTo>
                      <a:cubicBezTo>
                        <a:pt x="0" y="681927"/>
                        <a:pt x="0" y="680284"/>
                        <a:pt x="0" y="680284"/>
                      </a:cubicBezTo>
                      <a:cubicBezTo>
                        <a:pt x="4305" y="642371"/>
                        <a:pt x="24563" y="609640"/>
                        <a:pt x="47860" y="583733"/>
                      </a:cubicBezTo>
                      <a:cubicBezTo>
                        <a:pt x="71283" y="557320"/>
                        <a:pt x="98252" y="535836"/>
                        <a:pt x="125853" y="515995"/>
                      </a:cubicBezTo>
                      <a:cubicBezTo>
                        <a:pt x="181563" y="476692"/>
                        <a:pt x="240945" y="444719"/>
                        <a:pt x="300959" y="414768"/>
                      </a:cubicBezTo>
                      <a:cubicBezTo>
                        <a:pt x="421495" y="355497"/>
                        <a:pt x="545322" y="304820"/>
                        <a:pt x="670289" y="257429"/>
                      </a:cubicBezTo>
                      <a:cubicBezTo>
                        <a:pt x="920350" y="163152"/>
                        <a:pt x="1173829" y="79617"/>
                        <a:pt x="1428575" y="0"/>
                      </a:cubicBezTo>
                      <a:lnTo>
                        <a:pt x="1436931" y="25907"/>
                      </a:lnTo>
                      <a:cubicBezTo>
                        <a:pt x="1310318" y="67485"/>
                        <a:pt x="1184085" y="110074"/>
                        <a:pt x="1058105" y="153547"/>
                      </a:cubicBezTo>
                      <a:cubicBezTo>
                        <a:pt x="932125" y="196895"/>
                        <a:pt x="806651" y="241632"/>
                        <a:pt x="682444" y="289276"/>
                      </a:cubicBezTo>
                      <a:cubicBezTo>
                        <a:pt x="558363" y="337172"/>
                        <a:pt x="434662" y="386207"/>
                        <a:pt x="315646" y="444466"/>
                      </a:cubicBezTo>
                      <a:cubicBezTo>
                        <a:pt x="256391" y="473785"/>
                        <a:pt x="198023" y="505000"/>
                        <a:pt x="144465" y="542408"/>
                      </a:cubicBezTo>
                      <a:cubicBezTo>
                        <a:pt x="118003" y="561238"/>
                        <a:pt x="92554" y="581584"/>
                        <a:pt x="71663" y="604964"/>
                      </a:cubicBezTo>
                      <a:cubicBezTo>
                        <a:pt x="50645" y="628217"/>
                        <a:pt x="34692" y="655136"/>
                        <a:pt x="31273" y="684076"/>
                      </a:cubicBezTo>
                      <a:lnTo>
                        <a:pt x="31273" y="680790"/>
                      </a:lnTo>
                      <a:cubicBezTo>
                        <a:pt x="33426" y="702274"/>
                        <a:pt x="43048" y="722621"/>
                        <a:pt x="58622" y="739681"/>
                      </a:cubicBezTo>
                      <a:cubicBezTo>
                        <a:pt x="73815" y="756995"/>
                        <a:pt x="93694" y="771023"/>
                        <a:pt x="114585" y="783155"/>
                      </a:cubicBezTo>
                      <a:cubicBezTo>
                        <a:pt x="156874" y="807293"/>
                        <a:pt x="204480" y="823848"/>
                        <a:pt x="252466" y="837497"/>
                      </a:cubicBezTo>
                      <a:cubicBezTo>
                        <a:pt x="349072" y="864541"/>
                        <a:pt x="449350" y="878822"/>
                        <a:pt x="549627" y="890828"/>
                      </a:cubicBezTo>
                      <a:cubicBezTo>
                        <a:pt x="650031" y="902328"/>
                        <a:pt x="751195" y="909152"/>
                        <a:pt x="852485" y="913323"/>
                      </a:cubicBezTo>
                      <a:cubicBezTo>
                        <a:pt x="953776" y="918125"/>
                        <a:pt x="1055193" y="919515"/>
                        <a:pt x="1156610" y="918883"/>
                      </a:cubicBezTo>
                      <a:lnTo>
                        <a:pt x="1156610" y="919641"/>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85" name="Freeform 1826">
                  <a:extLst>
                    <a:ext uri="{FF2B5EF4-FFF2-40B4-BE49-F238E27FC236}">
                      <a16:creationId xmlns:a16="http://schemas.microsoft.com/office/drawing/2014/main" id="{073A6338-182C-B677-FB79-A1413889DA0C}"/>
                    </a:ext>
                  </a:extLst>
                </p:cNvPr>
                <p:cNvSpPr/>
                <p:nvPr/>
              </p:nvSpPr>
              <p:spPr>
                <a:xfrm>
                  <a:off x="5955208" y="4086355"/>
                  <a:ext cx="123574" cy="119804"/>
                </a:xfrm>
                <a:custGeom>
                  <a:avLst/>
                  <a:gdLst>
                    <a:gd name="connsiteX0" fmla="*/ 39250 w 123574"/>
                    <a:gd name="connsiteY0" fmla="*/ 119805 h 119804"/>
                    <a:gd name="connsiteX1" fmla="*/ 123574 w 123574"/>
                    <a:gd name="connsiteY1" fmla="*/ 25907 h 119804"/>
                    <a:gd name="connsiteX2" fmla="*/ 0 w 123574"/>
                    <a:gd name="connsiteY2" fmla="*/ 0 h 119804"/>
                    <a:gd name="connsiteX3" fmla="*/ 39250 w 123574"/>
                    <a:gd name="connsiteY3" fmla="*/ 119805 h 119804"/>
                  </a:gdLst>
                  <a:ahLst/>
                  <a:cxnLst>
                    <a:cxn ang="0">
                      <a:pos x="connsiteX0" y="connsiteY0"/>
                    </a:cxn>
                    <a:cxn ang="0">
                      <a:pos x="connsiteX1" y="connsiteY1"/>
                    </a:cxn>
                    <a:cxn ang="0">
                      <a:pos x="connsiteX2" y="connsiteY2"/>
                    </a:cxn>
                    <a:cxn ang="0">
                      <a:pos x="connsiteX3" y="connsiteY3"/>
                    </a:cxn>
                  </a:cxnLst>
                  <a:rect l="l" t="t" r="r" b="b"/>
                  <a:pathLst>
                    <a:path w="123574" h="119804">
                      <a:moveTo>
                        <a:pt x="39250" y="119805"/>
                      </a:moveTo>
                      <a:lnTo>
                        <a:pt x="123574" y="25907"/>
                      </a:lnTo>
                      <a:lnTo>
                        <a:pt x="0" y="0"/>
                      </a:lnTo>
                      <a:lnTo>
                        <a:pt x="39250" y="119805"/>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33" name="Group 30">
                <a:extLst>
                  <a:ext uri="{FF2B5EF4-FFF2-40B4-BE49-F238E27FC236}">
                    <a16:creationId xmlns:a16="http://schemas.microsoft.com/office/drawing/2014/main" id="{FC107DAA-8434-9DF5-5D35-F558F9D5A7B2}"/>
                  </a:ext>
                </a:extLst>
              </p:cNvPr>
              <p:cNvGrpSpPr/>
              <p:nvPr/>
            </p:nvGrpSpPr>
            <p:grpSpPr>
              <a:xfrm>
                <a:off x="1297374" y="978115"/>
                <a:ext cx="3651844" cy="2626986"/>
                <a:chOff x="1297374" y="978115"/>
                <a:chExt cx="3651844" cy="2626986"/>
              </a:xfrm>
            </p:grpSpPr>
            <p:pic>
              <p:nvPicPr>
                <p:cNvPr id="34" name="Picture 31">
                  <a:extLst>
                    <a:ext uri="{FF2B5EF4-FFF2-40B4-BE49-F238E27FC236}">
                      <a16:creationId xmlns:a16="http://schemas.microsoft.com/office/drawing/2014/main" id="{D6F83097-4D6A-9C48-CD18-3C677CD8237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68477" y="978115"/>
                  <a:ext cx="1369121" cy="2280841"/>
                </a:xfrm>
                <a:custGeom>
                  <a:avLst/>
                  <a:gdLst>
                    <a:gd name="connsiteX0" fmla="*/ -307 w 1368939"/>
                    <a:gd name="connsiteY0" fmla="*/ -662 h 2280841"/>
                    <a:gd name="connsiteX1" fmla="*/ 1368633 w 1368939"/>
                    <a:gd name="connsiteY1" fmla="*/ -662 h 2280841"/>
                    <a:gd name="connsiteX2" fmla="*/ 1368633 w 1368939"/>
                    <a:gd name="connsiteY2" fmla="*/ 2280180 h 2280841"/>
                    <a:gd name="connsiteX3" fmla="*/ -307 w 1368939"/>
                    <a:gd name="connsiteY3" fmla="*/ 2280180 h 2280841"/>
                  </a:gdLst>
                  <a:ahLst/>
                  <a:cxnLst>
                    <a:cxn ang="0">
                      <a:pos x="connsiteX0" y="connsiteY0"/>
                    </a:cxn>
                    <a:cxn ang="0">
                      <a:pos x="connsiteX1" y="connsiteY1"/>
                    </a:cxn>
                    <a:cxn ang="0">
                      <a:pos x="connsiteX2" y="connsiteY2"/>
                    </a:cxn>
                    <a:cxn ang="0">
                      <a:pos x="connsiteX3" y="connsiteY3"/>
                    </a:cxn>
                  </a:cxnLst>
                  <a:rect l="l" t="t" r="r" b="b"/>
                  <a:pathLst>
                    <a:path w="1368939" h="2280841">
                      <a:moveTo>
                        <a:pt x="-307" y="-662"/>
                      </a:moveTo>
                      <a:lnTo>
                        <a:pt x="1368633" y="-662"/>
                      </a:lnTo>
                      <a:lnTo>
                        <a:pt x="1368633" y="2280180"/>
                      </a:lnTo>
                      <a:lnTo>
                        <a:pt x="-307" y="2280180"/>
                      </a:lnTo>
                      <a:close/>
                    </a:path>
                  </a:pathLst>
                </a:custGeom>
              </p:spPr>
            </p:pic>
            <p:sp>
              <p:nvSpPr>
                <p:cNvPr id="35" name="Freeform 1184">
                  <a:extLst>
                    <a:ext uri="{FF2B5EF4-FFF2-40B4-BE49-F238E27FC236}">
                      <a16:creationId xmlns:a16="http://schemas.microsoft.com/office/drawing/2014/main" id="{08B49782-5536-2D2E-63C4-EA229FA99239}"/>
                    </a:ext>
                  </a:extLst>
                </p:cNvPr>
                <p:cNvSpPr/>
                <p:nvPr/>
              </p:nvSpPr>
              <p:spPr>
                <a:xfrm>
                  <a:off x="2205439" y="2952999"/>
                  <a:ext cx="98517" cy="111084"/>
                </a:xfrm>
                <a:custGeom>
                  <a:avLst/>
                  <a:gdLst>
                    <a:gd name="connsiteX0" fmla="*/ 86983 w 98504"/>
                    <a:gd name="connsiteY0" fmla="*/ 48149 h 111084"/>
                    <a:gd name="connsiteX1" fmla="*/ 98505 w 98504"/>
                    <a:gd name="connsiteY1" fmla="*/ 33490 h 111084"/>
                    <a:gd name="connsiteX2" fmla="*/ 47100 w 98504"/>
                    <a:gd name="connsiteY2" fmla="*/ 0 h 111084"/>
                    <a:gd name="connsiteX3" fmla="*/ 0 w 98504"/>
                    <a:gd name="connsiteY3" fmla="*/ 102491 h 111084"/>
                    <a:gd name="connsiteX4" fmla="*/ 68624 w 98504"/>
                    <a:gd name="connsiteY4" fmla="*/ 111085 h 111084"/>
                    <a:gd name="connsiteX5" fmla="*/ 86857 w 98504"/>
                    <a:gd name="connsiteY5" fmla="*/ 48149 h 11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504" h="111084">
                      <a:moveTo>
                        <a:pt x="86983" y="48149"/>
                      </a:moveTo>
                      <a:cubicBezTo>
                        <a:pt x="92807" y="38924"/>
                        <a:pt x="98505" y="33490"/>
                        <a:pt x="98505" y="33490"/>
                      </a:cubicBezTo>
                      <a:cubicBezTo>
                        <a:pt x="82805" y="2148"/>
                        <a:pt x="47100" y="0"/>
                        <a:pt x="47100" y="0"/>
                      </a:cubicBezTo>
                      <a:cubicBezTo>
                        <a:pt x="20005" y="19968"/>
                        <a:pt x="4305" y="73298"/>
                        <a:pt x="0" y="102491"/>
                      </a:cubicBezTo>
                      <a:lnTo>
                        <a:pt x="68624" y="111085"/>
                      </a:lnTo>
                      <a:cubicBezTo>
                        <a:pt x="56090" y="68622"/>
                        <a:pt x="73056" y="53457"/>
                        <a:pt x="86857" y="48149"/>
                      </a:cubicBezTo>
                      <a:close/>
                    </a:path>
                  </a:pathLst>
                </a:custGeom>
                <a:solidFill>
                  <a:srgbClr val="EEB1A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6" name="Freeform 1185">
                  <a:extLst>
                    <a:ext uri="{FF2B5EF4-FFF2-40B4-BE49-F238E27FC236}">
                      <a16:creationId xmlns:a16="http://schemas.microsoft.com/office/drawing/2014/main" id="{35910EC1-517E-50D9-A292-FBEB871BB4F1}"/>
                    </a:ext>
                  </a:extLst>
                </p:cNvPr>
                <p:cNvSpPr/>
                <p:nvPr/>
              </p:nvSpPr>
              <p:spPr>
                <a:xfrm>
                  <a:off x="2223420" y="2990406"/>
                  <a:ext cx="21907" cy="57992"/>
                </a:xfrm>
                <a:custGeom>
                  <a:avLst/>
                  <a:gdLst>
                    <a:gd name="connsiteX0" fmla="*/ 0 w 21904"/>
                    <a:gd name="connsiteY0" fmla="*/ 49792 h 57992"/>
                    <a:gd name="connsiteX1" fmla="*/ 21904 w 21904"/>
                    <a:gd name="connsiteY1" fmla="*/ 0 h 57992"/>
                    <a:gd name="connsiteX2" fmla="*/ 8610 w 21904"/>
                    <a:gd name="connsiteY2" fmla="*/ 49792 h 57992"/>
                    <a:gd name="connsiteX3" fmla="*/ 0 w 21904"/>
                    <a:gd name="connsiteY3" fmla="*/ 49792 h 57992"/>
                  </a:gdLst>
                  <a:ahLst/>
                  <a:cxnLst>
                    <a:cxn ang="0">
                      <a:pos x="connsiteX0" y="connsiteY0"/>
                    </a:cxn>
                    <a:cxn ang="0">
                      <a:pos x="connsiteX1" y="connsiteY1"/>
                    </a:cxn>
                    <a:cxn ang="0">
                      <a:pos x="connsiteX2" y="connsiteY2"/>
                    </a:cxn>
                    <a:cxn ang="0">
                      <a:pos x="connsiteX3" y="connsiteY3"/>
                    </a:cxn>
                  </a:cxnLst>
                  <a:rect l="l" t="t" r="r" b="b"/>
                  <a:pathLst>
                    <a:path w="21904" h="57992">
                      <a:moveTo>
                        <a:pt x="0" y="49792"/>
                      </a:moveTo>
                      <a:cubicBezTo>
                        <a:pt x="0" y="49792"/>
                        <a:pt x="5698" y="7077"/>
                        <a:pt x="21904" y="0"/>
                      </a:cubicBezTo>
                      <a:cubicBezTo>
                        <a:pt x="18106" y="8594"/>
                        <a:pt x="0" y="31341"/>
                        <a:pt x="8610" y="49792"/>
                      </a:cubicBezTo>
                      <a:cubicBezTo>
                        <a:pt x="17219" y="68243"/>
                        <a:pt x="0" y="49792"/>
                        <a:pt x="0" y="49792"/>
                      </a:cubicBezTo>
                      <a:close/>
                    </a:path>
                  </a:pathLst>
                </a:custGeom>
                <a:solidFill>
                  <a:srgbClr val="F0C7C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7" name="Freeform 1186">
                  <a:extLst>
                    <a:ext uri="{FF2B5EF4-FFF2-40B4-BE49-F238E27FC236}">
                      <a16:creationId xmlns:a16="http://schemas.microsoft.com/office/drawing/2014/main" id="{1445D2E7-1AB4-711E-FDB3-5BC70A21767C}"/>
                    </a:ext>
                  </a:extLst>
                </p:cNvPr>
                <p:cNvSpPr/>
                <p:nvPr/>
              </p:nvSpPr>
              <p:spPr>
                <a:xfrm>
                  <a:off x="2205566" y="2952873"/>
                  <a:ext cx="98391" cy="112475"/>
                </a:xfrm>
                <a:custGeom>
                  <a:avLst/>
                  <a:gdLst>
                    <a:gd name="connsiteX0" fmla="*/ 47100 w 98378"/>
                    <a:gd name="connsiteY0" fmla="*/ 0 h 112475"/>
                    <a:gd name="connsiteX1" fmla="*/ 0 w 98378"/>
                    <a:gd name="connsiteY1" fmla="*/ 102491 h 112475"/>
                    <a:gd name="connsiteX2" fmla="*/ 68624 w 98378"/>
                    <a:gd name="connsiteY2" fmla="*/ 111085 h 112475"/>
                    <a:gd name="connsiteX3" fmla="*/ 79133 w 98378"/>
                    <a:gd name="connsiteY3" fmla="*/ 112475 h 112475"/>
                    <a:gd name="connsiteX4" fmla="*/ 86857 w 98378"/>
                    <a:gd name="connsiteY4" fmla="*/ 48150 h 112475"/>
                    <a:gd name="connsiteX5" fmla="*/ 98378 w 98378"/>
                    <a:gd name="connsiteY5" fmla="*/ 33490 h 11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378" h="112475">
                      <a:moveTo>
                        <a:pt x="47100" y="0"/>
                      </a:moveTo>
                      <a:cubicBezTo>
                        <a:pt x="20005" y="19968"/>
                        <a:pt x="4305" y="73298"/>
                        <a:pt x="0" y="102491"/>
                      </a:cubicBezTo>
                      <a:lnTo>
                        <a:pt x="68624" y="111085"/>
                      </a:lnTo>
                      <a:lnTo>
                        <a:pt x="79133" y="112475"/>
                      </a:lnTo>
                      <a:cubicBezTo>
                        <a:pt x="68751" y="85431"/>
                        <a:pt x="77994" y="62304"/>
                        <a:pt x="86857" y="48150"/>
                      </a:cubicBezTo>
                      <a:cubicBezTo>
                        <a:pt x="92681" y="38924"/>
                        <a:pt x="98378" y="33490"/>
                        <a:pt x="98378" y="33490"/>
                      </a:cubicBezTo>
                    </a:path>
                  </a:pathLst>
                </a:custGeom>
                <a:noFill/>
                <a:ln w="6325"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38" name="Freeform 1189">
                  <a:extLst>
                    <a:ext uri="{FF2B5EF4-FFF2-40B4-BE49-F238E27FC236}">
                      <a16:creationId xmlns:a16="http://schemas.microsoft.com/office/drawing/2014/main" id="{3BB93BB5-7994-E124-034C-F0333ECBD099}"/>
                    </a:ext>
                  </a:extLst>
                </p:cNvPr>
                <p:cNvSpPr/>
                <p:nvPr/>
              </p:nvSpPr>
              <p:spPr>
                <a:xfrm>
                  <a:off x="2065466" y="2949296"/>
                  <a:ext cx="827595" cy="265032"/>
                </a:xfrm>
                <a:custGeom>
                  <a:avLst/>
                  <a:gdLst>
                    <a:gd name="connsiteX0" fmla="*/ 18912 w 827485"/>
                    <a:gd name="connsiteY0" fmla="*/ 126920 h 265032"/>
                    <a:gd name="connsiteX1" fmla="*/ 60188 w 827485"/>
                    <a:gd name="connsiteY1" fmla="*/ 167614 h 265032"/>
                    <a:gd name="connsiteX2" fmla="*/ 87030 w 827485"/>
                    <a:gd name="connsiteY2" fmla="*/ 186570 h 265032"/>
                    <a:gd name="connsiteX3" fmla="*/ 122861 w 827485"/>
                    <a:gd name="connsiteY3" fmla="*/ 191499 h 265032"/>
                    <a:gd name="connsiteX4" fmla="*/ 160845 w 827485"/>
                    <a:gd name="connsiteY4" fmla="*/ 213488 h 265032"/>
                    <a:gd name="connsiteX5" fmla="*/ 207565 w 827485"/>
                    <a:gd name="connsiteY5" fmla="*/ 227263 h 265032"/>
                    <a:gd name="connsiteX6" fmla="*/ 264288 w 827485"/>
                    <a:gd name="connsiteY6" fmla="*/ 235857 h 265032"/>
                    <a:gd name="connsiteX7" fmla="*/ 344561 w 827485"/>
                    <a:gd name="connsiteY7" fmla="*/ 249379 h 265032"/>
                    <a:gd name="connsiteX8" fmla="*/ 463830 w 827485"/>
                    <a:gd name="connsiteY8" fmla="*/ 244830 h 265032"/>
                    <a:gd name="connsiteX9" fmla="*/ 566893 w 827485"/>
                    <a:gd name="connsiteY9" fmla="*/ 225494 h 265032"/>
                    <a:gd name="connsiteX10" fmla="*/ 660207 w 827485"/>
                    <a:gd name="connsiteY10" fmla="*/ 192383 h 265032"/>
                    <a:gd name="connsiteX11" fmla="*/ 721108 w 827485"/>
                    <a:gd name="connsiteY11" fmla="*/ 162053 h 265032"/>
                    <a:gd name="connsiteX12" fmla="*/ 739720 w 827485"/>
                    <a:gd name="connsiteY12" fmla="*/ 143728 h 265032"/>
                    <a:gd name="connsiteX13" fmla="*/ 788466 w 827485"/>
                    <a:gd name="connsiteY13" fmla="*/ 107206 h 265032"/>
                    <a:gd name="connsiteX14" fmla="*/ 806065 w 827485"/>
                    <a:gd name="connsiteY14" fmla="*/ 102782 h 265032"/>
                    <a:gd name="connsiteX15" fmla="*/ 805812 w 827485"/>
                    <a:gd name="connsiteY15" fmla="*/ 102151 h 265032"/>
                    <a:gd name="connsiteX16" fmla="*/ 819993 w 827485"/>
                    <a:gd name="connsiteY16" fmla="*/ 37319 h 265032"/>
                    <a:gd name="connsiteX17" fmla="*/ 762384 w 827485"/>
                    <a:gd name="connsiteY17" fmla="*/ 18489 h 265032"/>
                    <a:gd name="connsiteX18" fmla="*/ 754280 w 827485"/>
                    <a:gd name="connsiteY18" fmla="*/ 14193 h 265032"/>
                    <a:gd name="connsiteX19" fmla="*/ 724526 w 827485"/>
                    <a:gd name="connsiteY19" fmla="*/ 165 h 265032"/>
                    <a:gd name="connsiteX20" fmla="*/ 666917 w 827485"/>
                    <a:gd name="connsiteY20" fmla="*/ 32264 h 265032"/>
                    <a:gd name="connsiteX21" fmla="*/ 623489 w 827485"/>
                    <a:gd name="connsiteY21" fmla="*/ 66765 h 265032"/>
                    <a:gd name="connsiteX22" fmla="*/ 552206 w 827485"/>
                    <a:gd name="connsiteY22" fmla="*/ 106321 h 265032"/>
                    <a:gd name="connsiteX23" fmla="*/ 498269 w 827485"/>
                    <a:gd name="connsiteY23" fmla="*/ 128437 h 265032"/>
                    <a:gd name="connsiteX24" fmla="*/ 434329 w 827485"/>
                    <a:gd name="connsiteY24" fmla="*/ 147014 h 265032"/>
                    <a:gd name="connsiteX25" fmla="*/ 350512 w 827485"/>
                    <a:gd name="connsiteY25" fmla="*/ 147899 h 265032"/>
                    <a:gd name="connsiteX26" fmla="*/ 291510 w 827485"/>
                    <a:gd name="connsiteY26" fmla="*/ 135261 h 265032"/>
                    <a:gd name="connsiteX27" fmla="*/ 249474 w 827485"/>
                    <a:gd name="connsiteY27" fmla="*/ 125025 h 265032"/>
                    <a:gd name="connsiteX28" fmla="*/ 200602 w 827485"/>
                    <a:gd name="connsiteY28" fmla="*/ 106068 h 265032"/>
                    <a:gd name="connsiteX29" fmla="*/ 162365 w 827485"/>
                    <a:gd name="connsiteY29" fmla="*/ 86859 h 265032"/>
                    <a:gd name="connsiteX30" fmla="*/ 138181 w 827485"/>
                    <a:gd name="connsiteY30" fmla="*/ 75359 h 265032"/>
                    <a:gd name="connsiteX31" fmla="*/ 105515 w 827485"/>
                    <a:gd name="connsiteY31" fmla="*/ 44523 h 265032"/>
                    <a:gd name="connsiteX32" fmla="*/ 81459 w 827485"/>
                    <a:gd name="connsiteY32" fmla="*/ 55770 h 265032"/>
                    <a:gd name="connsiteX33" fmla="*/ 75761 w 827485"/>
                    <a:gd name="connsiteY33" fmla="*/ 57161 h 265032"/>
                    <a:gd name="connsiteX34" fmla="*/ 29294 w 827485"/>
                    <a:gd name="connsiteY34" fmla="*/ 57161 h 265032"/>
                    <a:gd name="connsiteX35" fmla="*/ 3465 w 827485"/>
                    <a:gd name="connsiteY35" fmla="*/ 110997 h 265032"/>
                    <a:gd name="connsiteX36" fmla="*/ 18912 w 827485"/>
                    <a:gd name="connsiteY36" fmla="*/ 126794 h 26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827485" h="265032">
                      <a:moveTo>
                        <a:pt x="18912" y="126920"/>
                      </a:moveTo>
                      <a:cubicBezTo>
                        <a:pt x="18785" y="130332"/>
                        <a:pt x="21698" y="161421"/>
                        <a:pt x="60188" y="167614"/>
                      </a:cubicBezTo>
                      <a:cubicBezTo>
                        <a:pt x="64366" y="171784"/>
                        <a:pt x="71963" y="182147"/>
                        <a:pt x="87030" y="186570"/>
                      </a:cubicBezTo>
                      <a:cubicBezTo>
                        <a:pt x="102097" y="190993"/>
                        <a:pt x="100324" y="196680"/>
                        <a:pt x="122861" y="191499"/>
                      </a:cubicBezTo>
                      <a:cubicBezTo>
                        <a:pt x="125267" y="195543"/>
                        <a:pt x="137422" y="208307"/>
                        <a:pt x="160845" y="213488"/>
                      </a:cubicBezTo>
                      <a:cubicBezTo>
                        <a:pt x="172620" y="221450"/>
                        <a:pt x="180850" y="230423"/>
                        <a:pt x="207565" y="227263"/>
                      </a:cubicBezTo>
                      <a:cubicBezTo>
                        <a:pt x="218581" y="233456"/>
                        <a:pt x="226178" y="247989"/>
                        <a:pt x="264288" y="235857"/>
                      </a:cubicBezTo>
                      <a:cubicBezTo>
                        <a:pt x="276063" y="244451"/>
                        <a:pt x="297081" y="267577"/>
                        <a:pt x="344561" y="249379"/>
                      </a:cubicBezTo>
                      <a:cubicBezTo>
                        <a:pt x="357728" y="255951"/>
                        <a:pt x="420655" y="283501"/>
                        <a:pt x="463830" y="244830"/>
                      </a:cubicBezTo>
                      <a:cubicBezTo>
                        <a:pt x="477631" y="252033"/>
                        <a:pt x="534354" y="264165"/>
                        <a:pt x="566893" y="225494"/>
                      </a:cubicBezTo>
                      <a:cubicBezTo>
                        <a:pt x="575503" y="230043"/>
                        <a:pt x="633618" y="249253"/>
                        <a:pt x="660207" y="192383"/>
                      </a:cubicBezTo>
                      <a:cubicBezTo>
                        <a:pt x="701989" y="199587"/>
                        <a:pt x="708953" y="167487"/>
                        <a:pt x="721108" y="162053"/>
                      </a:cubicBezTo>
                      <a:cubicBezTo>
                        <a:pt x="724906" y="158641"/>
                        <a:pt x="737314" y="143476"/>
                        <a:pt x="739720" y="143728"/>
                      </a:cubicBezTo>
                      <a:cubicBezTo>
                        <a:pt x="742125" y="144108"/>
                        <a:pt x="766688" y="149668"/>
                        <a:pt x="788466" y="107206"/>
                      </a:cubicBezTo>
                      <a:cubicBezTo>
                        <a:pt x="794797" y="107206"/>
                        <a:pt x="797709" y="103162"/>
                        <a:pt x="806065" y="102782"/>
                      </a:cubicBezTo>
                      <a:cubicBezTo>
                        <a:pt x="806065" y="102530"/>
                        <a:pt x="805812" y="102403"/>
                        <a:pt x="805812" y="102151"/>
                      </a:cubicBezTo>
                      <a:cubicBezTo>
                        <a:pt x="838605" y="83700"/>
                        <a:pt x="826070" y="48693"/>
                        <a:pt x="819993" y="37319"/>
                      </a:cubicBezTo>
                      <a:cubicBezTo>
                        <a:pt x="802520" y="8000"/>
                        <a:pt x="765675" y="19374"/>
                        <a:pt x="762384" y="18489"/>
                      </a:cubicBezTo>
                      <a:cubicBezTo>
                        <a:pt x="760484" y="15709"/>
                        <a:pt x="757066" y="14698"/>
                        <a:pt x="754280" y="14193"/>
                      </a:cubicBezTo>
                      <a:cubicBezTo>
                        <a:pt x="751495" y="1302"/>
                        <a:pt x="731237" y="544"/>
                        <a:pt x="724526" y="165"/>
                      </a:cubicBezTo>
                      <a:cubicBezTo>
                        <a:pt x="689708" y="-2489"/>
                        <a:pt x="669323" y="27715"/>
                        <a:pt x="666917" y="32264"/>
                      </a:cubicBezTo>
                      <a:cubicBezTo>
                        <a:pt x="649318" y="32264"/>
                        <a:pt x="630833" y="56023"/>
                        <a:pt x="623489" y="66765"/>
                      </a:cubicBezTo>
                      <a:cubicBezTo>
                        <a:pt x="590823" y="61205"/>
                        <a:pt x="557271" y="94062"/>
                        <a:pt x="552206" y="106321"/>
                      </a:cubicBezTo>
                      <a:cubicBezTo>
                        <a:pt x="515615" y="103541"/>
                        <a:pt x="503587" y="123761"/>
                        <a:pt x="498269" y="128437"/>
                      </a:cubicBezTo>
                      <a:cubicBezTo>
                        <a:pt x="465223" y="121234"/>
                        <a:pt x="444458" y="136146"/>
                        <a:pt x="434329" y="147014"/>
                      </a:cubicBezTo>
                      <a:cubicBezTo>
                        <a:pt x="411033" y="134882"/>
                        <a:pt x="366211" y="142717"/>
                        <a:pt x="350512" y="147899"/>
                      </a:cubicBezTo>
                      <a:cubicBezTo>
                        <a:pt x="333165" y="132481"/>
                        <a:pt x="306197" y="133745"/>
                        <a:pt x="291510" y="135261"/>
                      </a:cubicBezTo>
                      <a:cubicBezTo>
                        <a:pt x="279228" y="121992"/>
                        <a:pt x="255045" y="123508"/>
                        <a:pt x="249474" y="125025"/>
                      </a:cubicBezTo>
                      <a:cubicBezTo>
                        <a:pt x="231875" y="100887"/>
                        <a:pt x="208325" y="104299"/>
                        <a:pt x="200602" y="106068"/>
                      </a:cubicBezTo>
                      <a:cubicBezTo>
                        <a:pt x="183256" y="85722"/>
                        <a:pt x="172240" y="87744"/>
                        <a:pt x="162365" y="86859"/>
                      </a:cubicBezTo>
                      <a:cubicBezTo>
                        <a:pt x="156794" y="80161"/>
                        <a:pt x="147044" y="76496"/>
                        <a:pt x="138181" y="75359"/>
                      </a:cubicBezTo>
                      <a:cubicBezTo>
                        <a:pt x="134889" y="62089"/>
                        <a:pt x="127419" y="47430"/>
                        <a:pt x="105515" y="44523"/>
                      </a:cubicBezTo>
                      <a:cubicBezTo>
                        <a:pt x="83611" y="41616"/>
                        <a:pt x="82345" y="54001"/>
                        <a:pt x="81459" y="55770"/>
                      </a:cubicBezTo>
                      <a:cubicBezTo>
                        <a:pt x="80573" y="57540"/>
                        <a:pt x="77281" y="57540"/>
                        <a:pt x="75761" y="57161"/>
                      </a:cubicBezTo>
                      <a:cubicBezTo>
                        <a:pt x="53857" y="42501"/>
                        <a:pt x="33979" y="51979"/>
                        <a:pt x="29294" y="57161"/>
                      </a:cubicBezTo>
                      <a:cubicBezTo>
                        <a:pt x="-4258" y="73842"/>
                        <a:pt x="-2612" y="96590"/>
                        <a:pt x="3465" y="110997"/>
                      </a:cubicBezTo>
                      <a:cubicBezTo>
                        <a:pt x="9796" y="119085"/>
                        <a:pt x="15493" y="125277"/>
                        <a:pt x="18912" y="126794"/>
                      </a:cubicBezTo>
                      <a:close/>
                    </a:path>
                  </a:pathLst>
                </a:custGeom>
                <a:solidFill>
                  <a:srgbClr val="CF8D8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5" name="Freeform 1190">
                  <a:extLst>
                    <a:ext uri="{FF2B5EF4-FFF2-40B4-BE49-F238E27FC236}">
                      <a16:creationId xmlns:a16="http://schemas.microsoft.com/office/drawing/2014/main" id="{A1F48C2F-5009-B2B6-810E-D01D37B0026F}"/>
                    </a:ext>
                  </a:extLst>
                </p:cNvPr>
                <p:cNvSpPr/>
                <p:nvPr/>
              </p:nvSpPr>
              <p:spPr>
                <a:xfrm>
                  <a:off x="2065466" y="2949296"/>
                  <a:ext cx="827595" cy="265032"/>
                </a:xfrm>
                <a:custGeom>
                  <a:avLst/>
                  <a:gdLst>
                    <a:gd name="connsiteX0" fmla="*/ 18912 w 827485"/>
                    <a:gd name="connsiteY0" fmla="*/ 126920 h 265032"/>
                    <a:gd name="connsiteX1" fmla="*/ 60188 w 827485"/>
                    <a:gd name="connsiteY1" fmla="*/ 167614 h 265032"/>
                    <a:gd name="connsiteX2" fmla="*/ 87030 w 827485"/>
                    <a:gd name="connsiteY2" fmla="*/ 186570 h 265032"/>
                    <a:gd name="connsiteX3" fmla="*/ 122861 w 827485"/>
                    <a:gd name="connsiteY3" fmla="*/ 191499 h 265032"/>
                    <a:gd name="connsiteX4" fmla="*/ 160845 w 827485"/>
                    <a:gd name="connsiteY4" fmla="*/ 213488 h 265032"/>
                    <a:gd name="connsiteX5" fmla="*/ 207565 w 827485"/>
                    <a:gd name="connsiteY5" fmla="*/ 227263 h 265032"/>
                    <a:gd name="connsiteX6" fmla="*/ 264288 w 827485"/>
                    <a:gd name="connsiteY6" fmla="*/ 235857 h 265032"/>
                    <a:gd name="connsiteX7" fmla="*/ 344561 w 827485"/>
                    <a:gd name="connsiteY7" fmla="*/ 249379 h 265032"/>
                    <a:gd name="connsiteX8" fmla="*/ 463830 w 827485"/>
                    <a:gd name="connsiteY8" fmla="*/ 244830 h 265032"/>
                    <a:gd name="connsiteX9" fmla="*/ 566893 w 827485"/>
                    <a:gd name="connsiteY9" fmla="*/ 225494 h 265032"/>
                    <a:gd name="connsiteX10" fmla="*/ 660207 w 827485"/>
                    <a:gd name="connsiteY10" fmla="*/ 192383 h 265032"/>
                    <a:gd name="connsiteX11" fmla="*/ 721108 w 827485"/>
                    <a:gd name="connsiteY11" fmla="*/ 162053 h 265032"/>
                    <a:gd name="connsiteX12" fmla="*/ 739720 w 827485"/>
                    <a:gd name="connsiteY12" fmla="*/ 143728 h 265032"/>
                    <a:gd name="connsiteX13" fmla="*/ 788466 w 827485"/>
                    <a:gd name="connsiteY13" fmla="*/ 107206 h 265032"/>
                    <a:gd name="connsiteX14" fmla="*/ 806065 w 827485"/>
                    <a:gd name="connsiteY14" fmla="*/ 102782 h 265032"/>
                    <a:gd name="connsiteX15" fmla="*/ 805812 w 827485"/>
                    <a:gd name="connsiteY15" fmla="*/ 102151 h 265032"/>
                    <a:gd name="connsiteX16" fmla="*/ 819993 w 827485"/>
                    <a:gd name="connsiteY16" fmla="*/ 37319 h 265032"/>
                    <a:gd name="connsiteX17" fmla="*/ 762384 w 827485"/>
                    <a:gd name="connsiteY17" fmla="*/ 18489 h 265032"/>
                    <a:gd name="connsiteX18" fmla="*/ 754280 w 827485"/>
                    <a:gd name="connsiteY18" fmla="*/ 14193 h 265032"/>
                    <a:gd name="connsiteX19" fmla="*/ 724526 w 827485"/>
                    <a:gd name="connsiteY19" fmla="*/ 165 h 265032"/>
                    <a:gd name="connsiteX20" fmla="*/ 666917 w 827485"/>
                    <a:gd name="connsiteY20" fmla="*/ 32264 h 265032"/>
                    <a:gd name="connsiteX21" fmla="*/ 623489 w 827485"/>
                    <a:gd name="connsiteY21" fmla="*/ 66765 h 265032"/>
                    <a:gd name="connsiteX22" fmla="*/ 552206 w 827485"/>
                    <a:gd name="connsiteY22" fmla="*/ 106321 h 265032"/>
                    <a:gd name="connsiteX23" fmla="*/ 498269 w 827485"/>
                    <a:gd name="connsiteY23" fmla="*/ 128437 h 265032"/>
                    <a:gd name="connsiteX24" fmla="*/ 434329 w 827485"/>
                    <a:gd name="connsiteY24" fmla="*/ 147014 h 265032"/>
                    <a:gd name="connsiteX25" fmla="*/ 350512 w 827485"/>
                    <a:gd name="connsiteY25" fmla="*/ 147899 h 265032"/>
                    <a:gd name="connsiteX26" fmla="*/ 291510 w 827485"/>
                    <a:gd name="connsiteY26" fmla="*/ 135261 h 265032"/>
                    <a:gd name="connsiteX27" fmla="*/ 249474 w 827485"/>
                    <a:gd name="connsiteY27" fmla="*/ 125025 h 265032"/>
                    <a:gd name="connsiteX28" fmla="*/ 200602 w 827485"/>
                    <a:gd name="connsiteY28" fmla="*/ 106068 h 265032"/>
                    <a:gd name="connsiteX29" fmla="*/ 162365 w 827485"/>
                    <a:gd name="connsiteY29" fmla="*/ 86859 h 265032"/>
                    <a:gd name="connsiteX30" fmla="*/ 138181 w 827485"/>
                    <a:gd name="connsiteY30" fmla="*/ 75359 h 265032"/>
                    <a:gd name="connsiteX31" fmla="*/ 105515 w 827485"/>
                    <a:gd name="connsiteY31" fmla="*/ 44523 h 265032"/>
                    <a:gd name="connsiteX32" fmla="*/ 81459 w 827485"/>
                    <a:gd name="connsiteY32" fmla="*/ 55770 h 265032"/>
                    <a:gd name="connsiteX33" fmla="*/ 75761 w 827485"/>
                    <a:gd name="connsiteY33" fmla="*/ 57161 h 265032"/>
                    <a:gd name="connsiteX34" fmla="*/ 29294 w 827485"/>
                    <a:gd name="connsiteY34" fmla="*/ 57161 h 265032"/>
                    <a:gd name="connsiteX35" fmla="*/ 3465 w 827485"/>
                    <a:gd name="connsiteY35" fmla="*/ 110997 h 265032"/>
                    <a:gd name="connsiteX36" fmla="*/ 18912 w 827485"/>
                    <a:gd name="connsiteY36" fmla="*/ 126794 h 26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827485" h="265032">
                      <a:moveTo>
                        <a:pt x="18912" y="126920"/>
                      </a:moveTo>
                      <a:cubicBezTo>
                        <a:pt x="18785" y="130332"/>
                        <a:pt x="21698" y="161421"/>
                        <a:pt x="60188" y="167614"/>
                      </a:cubicBezTo>
                      <a:cubicBezTo>
                        <a:pt x="64366" y="171784"/>
                        <a:pt x="71963" y="182147"/>
                        <a:pt x="87030" y="186570"/>
                      </a:cubicBezTo>
                      <a:cubicBezTo>
                        <a:pt x="102097" y="190993"/>
                        <a:pt x="100324" y="196680"/>
                        <a:pt x="122861" y="191499"/>
                      </a:cubicBezTo>
                      <a:cubicBezTo>
                        <a:pt x="125267" y="195543"/>
                        <a:pt x="137422" y="208307"/>
                        <a:pt x="160845" y="213488"/>
                      </a:cubicBezTo>
                      <a:cubicBezTo>
                        <a:pt x="172620" y="221450"/>
                        <a:pt x="180850" y="230423"/>
                        <a:pt x="207565" y="227263"/>
                      </a:cubicBezTo>
                      <a:cubicBezTo>
                        <a:pt x="218581" y="233456"/>
                        <a:pt x="226178" y="247989"/>
                        <a:pt x="264288" y="235857"/>
                      </a:cubicBezTo>
                      <a:cubicBezTo>
                        <a:pt x="276063" y="244451"/>
                        <a:pt x="297081" y="267577"/>
                        <a:pt x="344561" y="249379"/>
                      </a:cubicBezTo>
                      <a:cubicBezTo>
                        <a:pt x="357728" y="255951"/>
                        <a:pt x="420655" y="283501"/>
                        <a:pt x="463830" y="244830"/>
                      </a:cubicBezTo>
                      <a:cubicBezTo>
                        <a:pt x="477631" y="252033"/>
                        <a:pt x="534354" y="264165"/>
                        <a:pt x="566893" y="225494"/>
                      </a:cubicBezTo>
                      <a:cubicBezTo>
                        <a:pt x="575503" y="230043"/>
                        <a:pt x="633618" y="249253"/>
                        <a:pt x="660207" y="192383"/>
                      </a:cubicBezTo>
                      <a:cubicBezTo>
                        <a:pt x="701989" y="199587"/>
                        <a:pt x="708953" y="167487"/>
                        <a:pt x="721108" y="162053"/>
                      </a:cubicBezTo>
                      <a:cubicBezTo>
                        <a:pt x="724906" y="158641"/>
                        <a:pt x="737314" y="143476"/>
                        <a:pt x="739720" y="143728"/>
                      </a:cubicBezTo>
                      <a:cubicBezTo>
                        <a:pt x="742125" y="144108"/>
                        <a:pt x="766688" y="149668"/>
                        <a:pt x="788466" y="107206"/>
                      </a:cubicBezTo>
                      <a:cubicBezTo>
                        <a:pt x="794797" y="107206"/>
                        <a:pt x="797709" y="103162"/>
                        <a:pt x="806065" y="102782"/>
                      </a:cubicBezTo>
                      <a:cubicBezTo>
                        <a:pt x="806065" y="102530"/>
                        <a:pt x="805812" y="102403"/>
                        <a:pt x="805812" y="102151"/>
                      </a:cubicBezTo>
                      <a:cubicBezTo>
                        <a:pt x="838605" y="83700"/>
                        <a:pt x="826070" y="48693"/>
                        <a:pt x="819993" y="37319"/>
                      </a:cubicBezTo>
                      <a:cubicBezTo>
                        <a:pt x="802520" y="8000"/>
                        <a:pt x="765675" y="19374"/>
                        <a:pt x="762384" y="18489"/>
                      </a:cubicBezTo>
                      <a:cubicBezTo>
                        <a:pt x="760484" y="15709"/>
                        <a:pt x="757066" y="14698"/>
                        <a:pt x="754280" y="14193"/>
                      </a:cubicBezTo>
                      <a:cubicBezTo>
                        <a:pt x="751495" y="1302"/>
                        <a:pt x="731237" y="544"/>
                        <a:pt x="724526" y="165"/>
                      </a:cubicBezTo>
                      <a:cubicBezTo>
                        <a:pt x="689708" y="-2489"/>
                        <a:pt x="669323" y="27715"/>
                        <a:pt x="666917" y="32264"/>
                      </a:cubicBezTo>
                      <a:cubicBezTo>
                        <a:pt x="649318" y="32264"/>
                        <a:pt x="630833" y="56023"/>
                        <a:pt x="623489" y="66765"/>
                      </a:cubicBezTo>
                      <a:cubicBezTo>
                        <a:pt x="590823" y="61205"/>
                        <a:pt x="557271" y="94062"/>
                        <a:pt x="552206" y="106321"/>
                      </a:cubicBezTo>
                      <a:cubicBezTo>
                        <a:pt x="515615" y="103541"/>
                        <a:pt x="503587" y="123761"/>
                        <a:pt x="498269" y="128437"/>
                      </a:cubicBezTo>
                      <a:cubicBezTo>
                        <a:pt x="465223" y="121234"/>
                        <a:pt x="444458" y="136146"/>
                        <a:pt x="434329" y="147014"/>
                      </a:cubicBezTo>
                      <a:cubicBezTo>
                        <a:pt x="411033" y="134882"/>
                        <a:pt x="366211" y="142717"/>
                        <a:pt x="350512" y="147899"/>
                      </a:cubicBezTo>
                      <a:cubicBezTo>
                        <a:pt x="333165" y="132481"/>
                        <a:pt x="306197" y="133745"/>
                        <a:pt x="291510" y="135261"/>
                      </a:cubicBezTo>
                      <a:cubicBezTo>
                        <a:pt x="279228" y="121992"/>
                        <a:pt x="255045" y="123508"/>
                        <a:pt x="249474" y="125025"/>
                      </a:cubicBezTo>
                      <a:cubicBezTo>
                        <a:pt x="231875" y="100887"/>
                        <a:pt x="208325" y="104299"/>
                        <a:pt x="200602" y="106068"/>
                      </a:cubicBezTo>
                      <a:cubicBezTo>
                        <a:pt x="183256" y="85722"/>
                        <a:pt x="172240" y="87744"/>
                        <a:pt x="162365" y="86859"/>
                      </a:cubicBezTo>
                      <a:cubicBezTo>
                        <a:pt x="156794" y="80161"/>
                        <a:pt x="147044" y="76496"/>
                        <a:pt x="138181" y="75359"/>
                      </a:cubicBezTo>
                      <a:cubicBezTo>
                        <a:pt x="134889" y="62089"/>
                        <a:pt x="127419" y="47430"/>
                        <a:pt x="105515" y="44523"/>
                      </a:cubicBezTo>
                      <a:cubicBezTo>
                        <a:pt x="83611" y="41616"/>
                        <a:pt x="82345" y="54001"/>
                        <a:pt x="81459" y="55770"/>
                      </a:cubicBezTo>
                      <a:cubicBezTo>
                        <a:pt x="80573" y="57540"/>
                        <a:pt x="77281" y="57540"/>
                        <a:pt x="75761" y="57161"/>
                      </a:cubicBezTo>
                      <a:cubicBezTo>
                        <a:pt x="53857" y="42501"/>
                        <a:pt x="33979" y="51979"/>
                        <a:pt x="29294" y="57161"/>
                      </a:cubicBezTo>
                      <a:cubicBezTo>
                        <a:pt x="-4258" y="73842"/>
                        <a:pt x="-2612" y="96590"/>
                        <a:pt x="3465" y="110997"/>
                      </a:cubicBezTo>
                      <a:cubicBezTo>
                        <a:pt x="9796" y="119085"/>
                        <a:pt x="15493" y="125277"/>
                        <a:pt x="18912" y="126794"/>
                      </a:cubicBezTo>
                      <a:close/>
                    </a:path>
                  </a:pathLst>
                </a:custGeom>
                <a:noFill/>
                <a:ln w="6325"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56" name="Freeform 1192">
                  <a:extLst>
                    <a:ext uri="{FF2B5EF4-FFF2-40B4-BE49-F238E27FC236}">
                      <a16:creationId xmlns:a16="http://schemas.microsoft.com/office/drawing/2014/main" id="{C04B2534-97FE-BBE5-39A5-553D01CD6E88}"/>
                    </a:ext>
                  </a:extLst>
                </p:cNvPr>
                <p:cNvSpPr/>
                <p:nvPr/>
              </p:nvSpPr>
              <p:spPr>
                <a:xfrm>
                  <a:off x="2092800" y="3358916"/>
                  <a:ext cx="34505" cy="65252"/>
                </a:xfrm>
                <a:custGeom>
                  <a:avLst/>
                  <a:gdLst>
                    <a:gd name="connsiteX0" fmla="*/ 26907 w 34500"/>
                    <a:gd name="connsiteY0" fmla="*/ 61929 h 65252"/>
                    <a:gd name="connsiteX1" fmla="*/ 1078 w 34500"/>
                    <a:gd name="connsiteY1" fmla="*/ 2406 h 65252"/>
                    <a:gd name="connsiteX2" fmla="*/ 1205 w 34500"/>
                    <a:gd name="connsiteY2" fmla="*/ 5 h 65252"/>
                    <a:gd name="connsiteX3" fmla="*/ 34377 w 34500"/>
                    <a:gd name="connsiteY3" fmla="*/ 42593 h 65252"/>
                    <a:gd name="connsiteX4" fmla="*/ 33111 w 34500"/>
                    <a:gd name="connsiteY4" fmla="*/ 62308 h 65252"/>
                    <a:gd name="connsiteX5" fmla="*/ 26781 w 34500"/>
                    <a:gd name="connsiteY5" fmla="*/ 61929 h 65252"/>
                    <a:gd name="connsiteX6" fmla="*/ 26781 w 34500"/>
                    <a:gd name="connsiteY6" fmla="*/ 61929 h 65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500" h="65252">
                      <a:moveTo>
                        <a:pt x="26907" y="61929"/>
                      </a:moveTo>
                      <a:cubicBezTo>
                        <a:pt x="30832" y="37665"/>
                        <a:pt x="33618" y="4680"/>
                        <a:pt x="1078" y="2406"/>
                      </a:cubicBezTo>
                      <a:cubicBezTo>
                        <a:pt x="-441" y="2406"/>
                        <a:pt x="-315" y="-122"/>
                        <a:pt x="1205" y="5"/>
                      </a:cubicBezTo>
                      <a:cubicBezTo>
                        <a:pt x="25388" y="257"/>
                        <a:pt x="35770" y="20730"/>
                        <a:pt x="34377" y="42593"/>
                      </a:cubicBezTo>
                      <a:cubicBezTo>
                        <a:pt x="34377" y="49291"/>
                        <a:pt x="33365" y="56369"/>
                        <a:pt x="33111" y="62308"/>
                      </a:cubicBezTo>
                      <a:cubicBezTo>
                        <a:pt x="33111" y="66479"/>
                        <a:pt x="26401" y="66099"/>
                        <a:pt x="26781" y="61929"/>
                      </a:cubicBezTo>
                      <a:lnTo>
                        <a:pt x="26781" y="61929"/>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7" name="Freeform 1193">
                  <a:extLst>
                    <a:ext uri="{FF2B5EF4-FFF2-40B4-BE49-F238E27FC236}">
                      <a16:creationId xmlns:a16="http://schemas.microsoft.com/office/drawing/2014/main" id="{054FAC9F-FF9E-FB7C-1689-929AEEB90C37}"/>
                    </a:ext>
                  </a:extLst>
                </p:cNvPr>
                <p:cNvSpPr/>
                <p:nvPr/>
              </p:nvSpPr>
              <p:spPr>
                <a:xfrm>
                  <a:off x="2081950" y="3166702"/>
                  <a:ext cx="14586" cy="11702"/>
                </a:xfrm>
                <a:custGeom>
                  <a:avLst/>
                  <a:gdLst>
                    <a:gd name="connsiteX0" fmla="*/ 277 w 14584"/>
                    <a:gd name="connsiteY0" fmla="*/ 9099 h 11702"/>
                    <a:gd name="connsiteX1" fmla="*/ 14585 w 14584"/>
                    <a:gd name="connsiteY1" fmla="*/ 0 h 11702"/>
                    <a:gd name="connsiteX2" fmla="*/ 3063 w 14584"/>
                    <a:gd name="connsiteY2" fmla="*/ 10995 h 11702"/>
                    <a:gd name="connsiteX3" fmla="*/ 277 w 14584"/>
                    <a:gd name="connsiteY3" fmla="*/ 9099 h 11702"/>
                    <a:gd name="connsiteX4" fmla="*/ 277 w 14584"/>
                    <a:gd name="connsiteY4" fmla="*/ 9099 h 11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84" h="11702">
                      <a:moveTo>
                        <a:pt x="277" y="9099"/>
                      </a:moveTo>
                      <a:cubicBezTo>
                        <a:pt x="3443" y="4044"/>
                        <a:pt x="8887" y="632"/>
                        <a:pt x="14585" y="0"/>
                      </a:cubicBezTo>
                      <a:cubicBezTo>
                        <a:pt x="10153" y="3412"/>
                        <a:pt x="6355" y="6698"/>
                        <a:pt x="3063" y="10995"/>
                      </a:cubicBezTo>
                      <a:cubicBezTo>
                        <a:pt x="1797" y="12764"/>
                        <a:pt x="-862" y="10868"/>
                        <a:pt x="277" y="9099"/>
                      </a:cubicBezTo>
                      <a:lnTo>
                        <a:pt x="277" y="9099"/>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8" name="Freeform 1194">
                  <a:extLst>
                    <a:ext uri="{FF2B5EF4-FFF2-40B4-BE49-F238E27FC236}">
                      <a16:creationId xmlns:a16="http://schemas.microsoft.com/office/drawing/2014/main" id="{6753EE7C-5882-78E9-6EEA-AA438BD31389}"/>
                    </a:ext>
                  </a:extLst>
                </p:cNvPr>
                <p:cNvSpPr/>
                <p:nvPr/>
              </p:nvSpPr>
              <p:spPr>
                <a:xfrm>
                  <a:off x="2063275" y="3315333"/>
                  <a:ext cx="15913" cy="8557"/>
                </a:xfrm>
                <a:custGeom>
                  <a:avLst/>
                  <a:gdLst>
                    <a:gd name="connsiteX0" fmla="*/ 465 w 15911"/>
                    <a:gd name="connsiteY0" fmla="*/ 5674 h 8557"/>
                    <a:gd name="connsiteX1" fmla="*/ 15912 w 15911"/>
                    <a:gd name="connsiteY1" fmla="*/ 114 h 8557"/>
                    <a:gd name="connsiteX2" fmla="*/ 8821 w 15911"/>
                    <a:gd name="connsiteY2" fmla="*/ 3779 h 8557"/>
                    <a:gd name="connsiteX3" fmla="*/ 2744 w 15911"/>
                    <a:gd name="connsiteY3" fmla="*/ 8202 h 8557"/>
                    <a:gd name="connsiteX4" fmla="*/ 465 w 15911"/>
                    <a:gd name="connsiteY4" fmla="*/ 5674 h 8557"/>
                    <a:gd name="connsiteX5" fmla="*/ 465 w 15911"/>
                    <a:gd name="connsiteY5" fmla="*/ 5674 h 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11" h="8557">
                      <a:moveTo>
                        <a:pt x="465" y="5674"/>
                      </a:moveTo>
                      <a:cubicBezTo>
                        <a:pt x="4390" y="1504"/>
                        <a:pt x="10467" y="-518"/>
                        <a:pt x="15912" y="114"/>
                      </a:cubicBezTo>
                      <a:cubicBezTo>
                        <a:pt x="13379" y="1378"/>
                        <a:pt x="10974" y="2262"/>
                        <a:pt x="8821" y="3779"/>
                      </a:cubicBezTo>
                      <a:cubicBezTo>
                        <a:pt x="6542" y="4916"/>
                        <a:pt x="4770" y="6685"/>
                        <a:pt x="2744" y="8202"/>
                      </a:cubicBezTo>
                      <a:cubicBezTo>
                        <a:pt x="1098" y="9466"/>
                        <a:pt x="-928" y="7064"/>
                        <a:pt x="465" y="5674"/>
                      </a:cubicBezTo>
                      <a:lnTo>
                        <a:pt x="465" y="5674"/>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9" name="Freeform 1195">
                  <a:extLst>
                    <a:ext uri="{FF2B5EF4-FFF2-40B4-BE49-F238E27FC236}">
                      <a16:creationId xmlns:a16="http://schemas.microsoft.com/office/drawing/2014/main" id="{F439206E-0D4A-18B1-6EF5-3CD415027652}"/>
                    </a:ext>
                  </a:extLst>
                </p:cNvPr>
                <p:cNvSpPr/>
                <p:nvPr/>
              </p:nvSpPr>
              <p:spPr>
                <a:xfrm>
                  <a:off x="2053637" y="3376613"/>
                  <a:ext cx="15294" cy="12988"/>
                </a:xfrm>
                <a:custGeom>
                  <a:avLst/>
                  <a:gdLst>
                    <a:gd name="connsiteX0" fmla="*/ 225 w 15292"/>
                    <a:gd name="connsiteY0" fmla="*/ 10363 h 12988"/>
                    <a:gd name="connsiteX1" fmla="*/ 15292 w 15292"/>
                    <a:gd name="connsiteY1" fmla="*/ 0 h 12988"/>
                    <a:gd name="connsiteX2" fmla="*/ 3137 w 15292"/>
                    <a:gd name="connsiteY2" fmla="*/ 12259 h 12988"/>
                    <a:gd name="connsiteX3" fmla="*/ 225 w 15292"/>
                    <a:gd name="connsiteY3" fmla="*/ 10363 h 12988"/>
                    <a:gd name="connsiteX4" fmla="*/ 225 w 15292"/>
                    <a:gd name="connsiteY4" fmla="*/ 10363 h 12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92" h="12988">
                      <a:moveTo>
                        <a:pt x="225" y="10363"/>
                      </a:moveTo>
                      <a:cubicBezTo>
                        <a:pt x="3517" y="5055"/>
                        <a:pt x="9088" y="1011"/>
                        <a:pt x="15292" y="0"/>
                      </a:cubicBezTo>
                      <a:cubicBezTo>
                        <a:pt x="10481" y="3791"/>
                        <a:pt x="6429" y="7835"/>
                        <a:pt x="3137" y="12259"/>
                      </a:cubicBezTo>
                      <a:cubicBezTo>
                        <a:pt x="1871" y="14028"/>
                        <a:pt x="-788" y="12259"/>
                        <a:pt x="225" y="10363"/>
                      </a:cubicBezTo>
                      <a:lnTo>
                        <a:pt x="225" y="10363"/>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0" name="Freeform 1196">
                  <a:extLst>
                    <a:ext uri="{FF2B5EF4-FFF2-40B4-BE49-F238E27FC236}">
                      <a16:creationId xmlns:a16="http://schemas.microsoft.com/office/drawing/2014/main" id="{CBAA11C7-94AB-E5F8-3571-481432178A8E}"/>
                    </a:ext>
                  </a:extLst>
                </p:cNvPr>
                <p:cNvSpPr/>
                <p:nvPr/>
              </p:nvSpPr>
              <p:spPr>
                <a:xfrm>
                  <a:off x="2054162" y="3435378"/>
                  <a:ext cx="15149" cy="20598"/>
                </a:xfrm>
                <a:custGeom>
                  <a:avLst/>
                  <a:gdLst>
                    <a:gd name="connsiteX0" fmla="*/ 80 w 15147"/>
                    <a:gd name="connsiteY0" fmla="*/ 18451 h 20598"/>
                    <a:gd name="connsiteX1" fmla="*/ 15147 w 15147"/>
                    <a:gd name="connsiteY1" fmla="*/ 0 h 20598"/>
                    <a:gd name="connsiteX2" fmla="*/ 3372 w 15147"/>
                    <a:gd name="connsiteY2" fmla="*/ 19462 h 20598"/>
                    <a:gd name="connsiteX3" fmla="*/ 80 w 15147"/>
                    <a:gd name="connsiteY3" fmla="*/ 18451 h 20598"/>
                    <a:gd name="connsiteX4" fmla="*/ 80 w 15147"/>
                    <a:gd name="connsiteY4" fmla="*/ 18451 h 20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47" h="20598">
                      <a:moveTo>
                        <a:pt x="80" y="18451"/>
                      </a:moveTo>
                      <a:cubicBezTo>
                        <a:pt x="2739" y="10616"/>
                        <a:pt x="8437" y="4423"/>
                        <a:pt x="15147" y="0"/>
                      </a:cubicBezTo>
                      <a:cubicBezTo>
                        <a:pt x="10589" y="6319"/>
                        <a:pt x="6031" y="12890"/>
                        <a:pt x="3372" y="19462"/>
                      </a:cubicBezTo>
                      <a:cubicBezTo>
                        <a:pt x="2739" y="21484"/>
                        <a:pt x="-553" y="20599"/>
                        <a:pt x="80" y="18451"/>
                      </a:cubicBezTo>
                      <a:lnTo>
                        <a:pt x="80" y="18451"/>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1" name="Freeform 1197">
                  <a:extLst>
                    <a:ext uri="{FF2B5EF4-FFF2-40B4-BE49-F238E27FC236}">
                      <a16:creationId xmlns:a16="http://schemas.microsoft.com/office/drawing/2014/main" id="{938C40A4-35C1-AE49-C921-DC8131074432}"/>
                    </a:ext>
                  </a:extLst>
                </p:cNvPr>
                <p:cNvSpPr/>
                <p:nvPr/>
              </p:nvSpPr>
              <p:spPr>
                <a:xfrm>
                  <a:off x="2079677" y="3208704"/>
                  <a:ext cx="22178" cy="14528"/>
                </a:xfrm>
                <a:custGeom>
                  <a:avLst/>
                  <a:gdLst>
                    <a:gd name="connsiteX0" fmla="*/ 651 w 22175"/>
                    <a:gd name="connsiteY0" fmla="*/ 11328 h 14528"/>
                    <a:gd name="connsiteX1" fmla="*/ 22175 w 22175"/>
                    <a:gd name="connsiteY1" fmla="*/ 81 h 14528"/>
                    <a:gd name="connsiteX2" fmla="*/ 3437 w 22175"/>
                    <a:gd name="connsiteY2" fmla="*/ 13729 h 14528"/>
                    <a:gd name="connsiteX3" fmla="*/ 524 w 22175"/>
                    <a:gd name="connsiteY3" fmla="*/ 11328 h 14528"/>
                    <a:gd name="connsiteX4" fmla="*/ 524 w 22175"/>
                    <a:gd name="connsiteY4" fmla="*/ 11328 h 14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175" h="14528">
                      <a:moveTo>
                        <a:pt x="651" y="11328"/>
                      </a:moveTo>
                      <a:cubicBezTo>
                        <a:pt x="6475" y="5768"/>
                        <a:pt x="13692" y="-804"/>
                        <a:pt x="22175" y="81"/>
                      </a:cubicBezTo>
                      <a:cubicBezTo>
                        <a:pt x="13945" y="460"/>
                        <a:pt x="8121" y="7790"/>
                        <a:pt x="3437" y="13729"/>
                      </a:cubicBezTo>
                      <a:cubicBezTo>
                        <a:pt x="1917" y="15878"/>
                        <a:pt x="-1248" y="13224"/>
                        <a:pt x="524" y="11328"/>
                      </a:cubicBezTo>
                      <a:lnTo>
                        <a:pt x="524" y="11328"/>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2" name="Freeform 1198">
                  <a:extLst>
                    <a:ext uri="{FF2B5EF4-FFF2-40B4-BE49-F238E27FC236}">
                      <a16:creationId xmlns:a16="http://schemas.microsoft.com/office/drawing/2014/main" id="{F61B9975-99A3-B8C7-8FCA-E79BB1C68413}"/>
                    </a:ext>
                  </a:extLst>
                </p:cNvPr>
                <p:cNvSpPr/>
                <p:nvPr/>
              </p:nvSpPr>
              <p:spPr>
                <a:xfrm>
                  <a:off x="2074253" y="3255039"/>
                  <a:ext cx="18218" cy="11853"/>
                </a:xfrm>
                <a:custGeom>
                  <a:avLst/>
                  <a:gdLst>
                    <a:gd name="connsiteX0" fmla="*/ 1010 w 18216"/>
                    <a:gd name="connsiteY0" fmla="*/ 7962 h 11853"/>
                    <a:gd name="connsiteX1" fmla="*/ 17596 w 18216"/>
                    <a:gd name="connsiteY1" fmla="*/ 0 h 11853"/>
                    <a:gd name="connsiteX2" fmla="*/ 17850 w 18216"/>
                    <a:gd name="connsiteY2" fmla="*/ 1011 h 11853"/>
                    <a:gd name="connsiteX3" fmla="*/ 3669 w 18216"/>
                    <a:gd name="connsiteY3" fmla="*/ 11247 h 11853"/>
                    <a:gd name="connsiteX4" fmla="*/ 884 w 18216"/>
                    <a:gd name="connsiteY4" fmla="*/ 7962 h 11853"/>
                    <a:gd name="connsiteX5" fmla="*/ 884 w 18216"/>
                    <a:gd name="connsiteY5" fmla="*/ 7962 h 11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6" h="11853">
                      <a:moveTo>
                        <a:pt x="1010" y="7962"/>
                      </a:moveTo>
                      <a:cubicBezTo>
                        <a:pt x="6328" y="4423"/>
                        <a:pt x="11392" y="1390"/>
                        <a:pt x="17596" y="0"/>
                      </a:cubicBezTo>
                      <a:cubicBezTo>
                        <a:pt x="18230" y="0"/>
                        <a:pt x="18483" y="758"/>
                        <a:pt x="17850" y="1011"/>
                      </a:cubicBezTo>
                      <a:cubicBezTo>
                        <a:pt x="12659" y="3159"/>
                        <a:pt x="7721" y="7330"/>
                        <a:pt x="3669" y="11247"/>
                      </a:cubicBezTo>
                      <a:cubicBezTo>
                        <a:pt x="1517" y="13270"/>
                        <a:pt x="-1522" y="9731"/>
                        <a:pt x="884" y="7962"/>
                      </a:cubicBezTo>
                      <a:lnTo>
                        <a:pt x="884" y="7962"/>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3" name="Freeform 1199">
                  <a:extLst>
                    <a:ext uri="{FF2B5EF4-FFF2-40B4-BE49-F238E27FC236}">
                      <a16:creationId xmlns:a16="http://schemas.microsoft.com/office/drawing/2014/main" id="{E10FBF76-88F4-08F6-ED92-D194F87DB9BB}"/>
                    </a:ext>
                  </a:extLst>
                </p:cNvPr>
                <p:cNvSpPr/>
                <p:nvPr/>
              </p:nvSpPr>
              <p:spPr>
                <a:xfrm>
                  <a:off x="2083509" y="3530539"/>
                  <a:ext cx="16369" cy="31184"/>
                </a:xfrm>
                <a:custGeom>
                  <a:avLst/>
                  <a:gdLst>
                    <a:gd name="connsiteX0" fmla="*/ 238 w 16367"/>
                    <a:gd name="connsiteY0" fmla="*/ 28435 h 31184"/>
                    <a:gd name="connsiteX1" fmla="*/ 16064 w 16367"/>
                    <a:gd name="connsiteY1" fmla="*/ 0 h 31184"/>
                    <a:gd name="connsiteX2" fmla="*/ 16191 w 16367"/>
                    <a:gd name="connsiteY2" fmla="*/ 1011 h 31184"/>
                    <a:gd name="connsiteX3" fmla="*/ 4416 w 16367"/>
                    <a:gd name="connsiteY3" fmla="*/ 29446 h 31184"/>
                    <a:gd name="connsiteX4" fmla="*/ 111 w 16367"/>
                    <a:gd name="connsiteY4" fmla="*/ 28435 h 31184"/>
                    <a:gd name="connsiteX5" fmla="*/ 111 w 16367"/>
                    <a:gd name="connsiteY5" fmla="*/ 28435 h 3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367" h="31184">
                      <a:moveTo>
                        <a:pt x="238" y="28435"/>
                      </a:moveTo>
                      <a:cubicBezTo>
                        <a:pt x="3530" y="18451"/>
                        <a:pt x="8214" y="6066"/>
                        <a:pt x="16064" y="0"/>
                      </a:cubicBezTo>
                      <a:cubicBezTo>
                        <a:pt x="16444" y="253"/>
                        <a:pt x="16444" y="758"/>
                        <a:pt x="16191" y="1011"/>
                      </a:cubicBezTo>
                      <a:cubicBezTo>
                        <a:pt x="10240" y="9605"/>
                        <a:pt x="6189" y="19336"/>
                        <a:pt x="4416" y="29446"/>
                      </a:cubicBezTo>
                      <a:cubicBezTo>
                        <a:pt x="3910" y="32352"/>
                        <a:pt x="-775" y="31341"/>
                        <a:pt x="111" y="28435"/>
                      </a:cubicBezTo>
                      <a:lnTo>
                        <a:pt x="111" y="28435"/>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4" name="Freeform 1200">
                  <a:extLst>
                    <a:ext uri="{FF2B5EF4-FFF2-40B4-BE49-F238E27FC236}">
                      <a16:creationId xmlns:a16="http://schemas.microsoft.com/office/drawing/2014/main" id="{F64A74DC-4EDA-3B15-036F-95A8354894A8}"/>
                    </a:ext>
                  </a:extLst>
                </p:cNvPr>
                <p:cNvSpPr/>
                <p:nvPr/>
              </p:nvSpPr>
              <p:spPr>
                <a:xfrm>
                  <a:off x="2106490" y="3501094"/>
                  <a:ext cx="23227" cy="48554"/>
                </a:xfrm>
                <a:custGeom>
                  <a:avLst/>
                  <a:gdLst>
                    <a:gd name="connsiteX0" fmla="*/ 50 w 23224"/>
                    <a:gd name="connsiteY0" fmla="*/ 44485 h 48554"/>
                    <a:gd name="connsiteX1" fmla="*/ 430 w 23224"/>
                    <a:gd name="connsiteY1" fmla="*/ 35891 h 48554"/>
                    <a:gd name="connsiteX2" fmla="*/ 5368 w 23224"/>
                    <a:gd name="connsiteY2" fmla="*/ 18325 h 48554"/>
                    <a:gd name="connsiteX3" fmla="*/ 10559 w 23224"/>
                    <a:gd name="connsiteY3" fmla="*/ 10110 h 48554"/>
                    <a:gd name="connsiteX4" fmla="*/ 16510 w 23224"/>
                    <a:gd name="connsiteY4" fmla="*/ 4297 h 48554"/>
                    <a:gd name="connsiteX5" fmla="*/ 23220 w 23224"/>
                    <a:gd name="connsiteY5" fmla="*/ 0 h 48554"/>
                    <a:gd name="connsiteX6" fmla="*/ 17396 w 23224"/>
                    <a:gd name="connsiteY6" fmla="*/ 5308 h 48554"/>
                    <a:gd name="connsiteX7" fmla="*/ 12711 w 23224"/>
                    <a:gd name="connsiteY7" fmla="*/ 11627 h 48554"/>
                    <a:gd name="connsiteX8" fmla="*/ 9166 w 23224"/>
                    <a:gd name="connsiteY8" fmla="*/ 19841 h 48554"/>
                    <a:gd name="connsiteX9" fmla="*/ 7394 w 23224"/>
                    <a:gd name="connsiteY9" fmla="*/ 36144 h 48554"/>
                    <a:gd name="connsiteX10" fmla="*/ 8280 w 23224"/>
                    <a:gd name="connsiteY10" fmla="*/ 43347 h 48554"/>
                    <a:gd name="connsiteX11" fmla="*/ 5241 w 23224"/>
                    <a:gd name="connsiteY11" fmla="*/ 48402 h 48554"/>
                    <a:gd name="connsiteX12" fmla="*/ 177 w 23224"/>
                    <a:gd name="connsiteY12" fmla="*/ 45369 h 48554"/>
                    <a:gd name="connsiteX13" fmla="*/ 177 w 23224"/>
                    <a:gd name="connsiteY13" fmla="*/ 44611 h 48554"/>
                    <a:gd name="connsiteX14" fmla="*/ 177 w 23224"/>
                    <a:gd name="connsiteY14" fmla="*/ 44358 h 4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224" h="48554">
                      <a:moveTo>
                        <a:pt x="50" y="44485"/>
                      </a:moveTo>
                      <a:cubicBezTo>
                        <a:pt x="50" y="44485"/>
                        <a:pt x="-203" y="40820"/>
                        <a:pt x="430" y="35891"/>
                      </a:cubicBezTo>
                      <a:cubicBezTo>
                        <a:pt x="1063" y="30962"/>
                        <a:pt x="2456" y="24264"/>
                        <a:pt x="5368" y="18325"/>
                      </a:cubicBezTo>
                      <a:cubicBezTo>
                        <a:pt x="6887" y="15292"/>
                        <a:pt x="8533" y="12511"/>
                        <a:pt x="10559" y="10110"/>
                      </a:cubicBezTo>
                      <a:cubicBezTo>
                        <a:pt x="12458" y="7709"/>
                        <a:pt x="14484" y="5687"/>
                        <a:pt x="16510" y="4297"/>
                      </a:cubicBezTo>
                      <a:cubicBezTo>
                        <a:pt x="20308" y="1264"/>
                        <a:pt x="23347" y="126"/>
                        <a:pt x="23220" y="0"/>
                      </a:cubicBezTo>
                      <a:cubicBezTo>
                        <a:pt x="23220" y="0"/>
                        <a:pt x="20561" y="1769"/>
                        <a:pt x="17396" y="5308"/>
                      </a:cubicBezTo>
                      <a:cubicBezTo>
                        <a:pt x="15750" y="6951"/>
                        <a:pt x="14104" y="9225"/>
                        <a:pt x="12711" y="11627"/>
                      </a:cubicBezTo>
                      <a:cubicBezTo>
                        <a:pt x="11192" y="14028"/>
                        <a:pt x="10052" y="16934"/>
                        <a:pt x="9166" y="19841"/>
                      </a:cubicBezTo>
                      <a:cubicBezTo>
                        <a:pt x="7394" y="25654"/>
                        <a:pt x="7140" y="31720"/>
                        <a:pt x="7394" y="36144"/>
                      </a:cubicBezTo>
                      <a:cubicBezTo>
                        <a:pt x="7647" y="40693"/>
                        <a:pt x="8280" y="43347"/>
                        <a:pt x="8280" y="43347"/>
                      </a:cubicBezTo>
                      <a:cubicBezTo>
                        <a:pt x="8786" y="45622"/>
                        <a:pt x="7520" y="47897"/>
                        <a:pt x="5241" y="48402"/>
                      </a:cubicBezTo>
                      <a:cubicBezTo>
                        <a:pt x="2962" y="49034"/>
                        <a:pt x="683" y="47644"/>
                        <a:pt x="177" y="45369"/>
                      </a:cubicBezTo>
                      <a:cubicBezTo>
                        <a:pt x="177" y="45116"/>
                        <a:pt x="177" y="44864"/>
                        <a:pt x="177" y="44611"/>
                      </a:cubicBezTo>
                      <a:lnTo>
                        <a:pt x="177" y="44358"/>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5" name="Freeform 1201">
                  <a:extLst>
                    <a:ext uri="{FF2B5EF4-FFF2-40B4-BE49-F238E27FC236}">
                      <a16:creationId xmlns:a16="http://schemas.microsoft.com/office/drawing/2014/main" id="{BD68D127-D546-A6E3-7B16-8DE166F3B26A}"/>
                    </a:ext>
                  </a:extLst>
                </p:cNvPr>
                <p:cNvSpPr/>
                <p:nvPr/>
              </p:nvSpPr>
              <p:spPr>
                <a:xfrm>
                  <a:off x="2063487" y="3446752"/>
                  <a:ext cx="17474" cy="36180"/>
                </a:xfrm>
                <a:custGeom>
                  <a:avLst/>
                  <a:gdLst>
                    <a:gd name="connsiteX0" fmla="*/ 0 w 17472"/>
                    <a:gd name="connsiteY0" fmla="*/ 32226 h 36180"/>
                    <a:gd name="connsiteX1" fmla="*/ 0 w 17472"/>
                    <a:gd name="connsiteY1" fmla="*/ 30583 h 36180"/>
                    <a:gd name="connsiteX2" fmla="*/ 380 w 17472"/>
                    <a:gd name="connsiteY2" fmla="*/ 25907 h 36180"/>
                    <a:gd name="connsiteX3" fmla="*/ 1646 w 17472"/>
                    <a:gd name="connsiteY3" fmla="*/ 19715 h 36180"/>
                    <a:gd name="connsiteX4" fmla="*/ 4431 w 17472"/>
                    <a:gd name="connsiteY4" fmla="*/ 13143 h 36180"/>
                    <a:gd name="connsiteX5" fmla="*/ 6331 w 17472"/>
                    <a:gd name="connsiteY5" fmla="*/ 10110 h 36180"/>
                    <a:gd name="connsiteX6" fmla="*/ 8483 w 17472"/>
                    <a:gd name="connsiteY6" fmla="*/ 7456 h 36180"/>
                    <a:gd name="connsiteX7" fmla="*/ 12788 w 17472"/>
                    <a:gd name="connsiteY7" fmla="*/ 3286 h 36180"/>
                    <a:gd name="connsiteX8" fmla="*/ 17473 w 17472"/>
                    <a:gd name="connsiteY8" fmla="*/ 0 h 36180"/>
                    <a:gd name="connsiteX9" fmla="*/ 13801 w 17472"/>
                    <a:gd name="connsiteY9" fmla="*/ 4170 h 36180"/>
                    <a:gd name="connsiteX10" fmla="*/ 10762 w 17472"/>
                    <a:gd name="connsiteY10" fmla="*/ 8846 h 36180"/>
                    <a:gd name="connsiteX11" fmla="*/ 9369 w 17472"/>
                    <a:gd name="connsiteY11" fmla="*/ 11627 h 36180"/>
                    <a:gd name="connsiteX12" fmla="*/ 8357 w 17472"/>
                    <a:gd name="connsiteY12" fmla="*/ 14660 h 36180"/>
                    <a:gd name="connsiteX13" fmla="*/ 7217 w 17472"/>
                    <a:gd name="connsiteY13" fmla="*/ 20726 h 36180"/>
                    <a:gd name="connsiteX14" fmla="*/ 7217 w 17472"/>
                    <a:gd name="connsiteY14" fmla="*/ 26034 h 36180"/>
                    <a:gd name="connsiteX15" fmla="*/ 7723 w 17472"/>
                    <a:gd name="connsiteY15" fmla="*/ 29446 h 36180"/>
                    <a:gd name="connsiteX16" fmla="*/ 8103 w 17472"/>
                    <a:gd name="connsiteY16" fmla="*/ 30836 h 36180"/>
                    <a:gd name="connsiteX17" fmla="*/ 5318 w 17472"/>
                    <a:gd name="connsiteY17" fmla="*/ 36017 h 36180"/>
                    <a:gd name="connsiteX18" fmla="*/ 127 w 17472"/>
                    <a:gd name="connsiteY18" fmla="*/ 33237 h 36180"/>
                    <a:gd name="connsiteX19" fmla="*/ 0 w 17472"/>
                    <a:gd name="connsiteY19" fmla="*/ 32100 h 36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472" h="36180">
                      <a:moveTo>
                        <a:pt x="0" y="32226"/>
                      </a:moveTo>
                      <a:cubicBezTo>
                        <a:pt x="0" y="32226"/>
                        <a:pt x="0" y="31594"/>
                        <a:pt x="0" y="30583"/>
                      </a:cubicBezTo>
                      <a:cubicBezTo>
                        <a:pt x="0" y="29319"/>
                        <a:pt x="0" y="27803"/>
                        <a:pt x="380" y="25907"/>
                      </a:cubicBezTo>
                      <a:cubicBezTo>
                        <a:pt x="506" y="24012"/>
                        <a:pt x="1140" y="21990"/>
                        <a:pt x="1646" y="19715"/>
                      </a:cubicBezTo>
                      <a:cubicBezTo>
                        <a:pt x="2532" y="17566"/>
                        <a:pt x="3039" y="15165"/>
                        <a:pt x="4431" y="13143"/>
                      </a:cubicBezTo>
                      <a:lnTo>
                        <a:pt x="6331" y="10110"/>
                      </a:lnTo>
                      <a:cubicBezTo>
                        <a:pt x="6837" y="9099"/>
                        <a:pt x="7850" y="8341"/>
                        <a:pt x="8483" y="7456"/>
                      </a:cubicBezTo>
                      <a:cubicBezTo>
                        <a:pt x="10002" y="5813"/>
                        <a:pt x="11142" y="4170"/>
                        <a:pt x="12788" y="3286"/>
                      </a:cubicBezTo>
                      <a:cubicBezTo>
                        <a:pt x="15573" y="1264"/>
                        <a:pt x="17473" y="0"/>
                        <a:pt x="17473" y="0"/>
                      </a:cubicBezTo>
                      <a:cubicBezTo>
                        <a:pt x="17473" y="0"/>
                        <a:pt x="15953" y="1643"/>
                        <a:pt x="13801" y="4170"/>
                      </a:cubicBezTo>
                      <a:cubicBezTo>
                        <a:pt x="12535" y="5308"/>
                        <a:pt x="11775" y="7077"/>
                        <a:pt x="10762" y="8846"/>
                      </a:cubicBezTo>
                      <a:cubicBezTo>
                        <a:pt x="10382" y="9731"/>
                        <a:pt x="9623" y="10616"/>
                        <a:pt x="9369" y="11627"/>
                      </a:cubicBezTo>
                      <a:lnTo>
                        <a:pt x="8357" y="14660"/>
                      </a:lnTo>
                      <a:cubicBezTo>
                        <a:pt x="7597" y="16555"/>
                        <a:pt x="7597" y="18830"/>
                        <a:pt x="7217" y="20726"/>
                      </a:cubicBezTo>
                      <a:cubicBezTo>
                        <a:pt x="7217" y="22748"/>
                        <a:pt x="7090" y="24517"/>
                        <a:pt x="7217" y="26034"/>
                      </a:cubicBezTo>
                      <a:cubicBezTo>
                        <a:pt x="7344" y="27550"/>
                        <a:pt x="7597" y="28814"/>
                        <a:pt x="7723" y="29446"/>
                      </a:cubicBezTo>
                      <a:cubicBezTo>
                        <a:pt x="7850" y="30204"/>
                        <a:pt x="8103" y="30836"/>
                        <a:pt x="8103" y="30836"/>
                      </a:cubicBezTo>
                      <a:cubicBezTo>
                        <a:pt x="8736" y="32984"/>
                        <a:pt x="7470" y="35385"/>
                        <a:pt x="5318" y="36017"/>
                      </a:cubicBezTo>
                      <a:cubicBezTo>
                        <a:pt x="3165" y="36649"/>
                        <a:pt x="760" y="35385"/>
                        <a:pt x="127" y="33237"/>
                      </a:cubicBezTo>
                      <a:cubicBezTo>
                        <a:pt x="127" y="32858"/>
                        <a:pt x="0" y="32479"/>
                        <a:pt x="0" y="32100"/>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6" name="Freeform 1202">
                  <a:extLst>
                    <a:ext uri="{FF2B5EF4-FFF2-40B4-BE49-F238E27FC236}">
                      <a16:creationId xmlns:a16="http://schemas.microsoft.com/office/drawing/2014/main" id="{91F9FAB8-BC06-E0B9-DB70-7DAD07DBA05B}"/>
                    </a:ext>
                  </a:extLst>
                </p:cNvPr>
                <p:cNvSpPr/>
                <p:nvPr/>
              </p:nvSpPr>
              <p:spPr>
                <a:xfrm>
                  <a:off x="2063867" y="3374844"/>
                  <a:ext cx="21526" cy="16807"/>
                </a:xfrm>
                <a:custGeom>
                  <a:avLst/>
                  <a:gdLst>
                    <a:gd name="connsiteX0" fmla="*/ 506 w 21523"/>
                    <a:gd name="connsiteY0" fmla="*/ 13396 h 16807"/>
                    <a:gd name="connsiteX1" fmla="*/ 3038 w 21523"/>
                    <a:gd name="connsiteY1" fmla="*/ 10110 h 16807"/>
                    <a:gd name="connsiteX2" fmla="*/ 9495 w 21523"/>
                    <a:gd name="connsiteY2" fmla="*/ 3918 h 16807"/>
                    <a:gd name="connsiteX3" fmla="*/ 13674 w 21523"/>
                    <a:gd name="connsiteY3" fmla="*/ 1517 h 16807"/>
                    <a:gd name="connsiteX4" fmla="*/ 17599 w 21523"/>
                    <a:gd name="connsiteY4" fmla="*/ 253 h 16807"/>
                    <a:gd name="connsiteX5" fmla="*/ 21524 w 21523"/>
                    <a:gd name="connsiteY5" fmla="*/ 0 h 16807"/>
                    <a:gd name="connsiteX6" fmla="*/ 17725 w 21523"/>
                    <a:gd name="connsiteY6" fmla="*/ 885 h 16807"/>
                    <a:gd name="connsiteX7" fmla="*/ 14180 w 21523"/>
                    <a:gd name="connsiteY7" fmla="*/ 2654 h 16807"/>
                    <a:gd name="connsiteX8" fmla="*/ 10762 w 21523"/>
                    <a:gd name="connsiteY8" fmla="*/ 5561 h 16807"/>
                    <a:gd name="connsiteX9" fmla="*/ 4051 w 21523"/>
                    <a:gd name="connsiteY9" fmla="*/ 15544 h 16807"/>
                    <a:gd name="connsiteX10" fmla="*/ 1266 w 21523"/>
                    <a:gd name="connsiteY10" fmla="*/ 16682 h 16807"/>
                    <a:gd name="connsiteX11" fmla="*/ 126 w 21523"/>
                    <a:gd name="connsiteY11" fmla="*/ 13901 h 16807"/>
                    <a:gd name="connsiteX12" fmla="*/ 253 w 21523"/>
                    <a:gd name="connsiteY12" fmla="*/ 13649 h 16807"/>
                    <a:gd name="connsiteX13" fmla="*/ 253 w 21523"/>
                    <a:gd name="connsiteY13" fmla="*/ 13649 h 16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523" h="16807">
                      <a:moveTo>
                        <a:pt x="506" y="13396"/>
                      </a:moveTo>
                      <a:cubicBezTo>
                        <a:pt x="506" y="13396"/>
                        <a:pt x="1392" y="12006"/>
                        <a:pt x="3038" y="10110"/>
                      </a:cubicBezTo>
                      <a:cubicBezTo>
                        <a:pt x="4558" y="8215"/>
                        <a:pt x="6963" y="5813"/>
                        <a:pt x="9495" y="3918"/>
                      </a:cubicBezTo>
                      <a:cubicBezTo>
                        <a:pt x="10888" y="3033"/>
                        <a:pt x="12281" y="2149"/>
                        <a:pt x="13674" y="1517"/>
                      </a:cubicBezTo>
                      <a:cubicBezTo>
                        <a:pt x="15193" y="1011"/>
                        <a:pt x="16459" y="506"/>
                        <a:pt x="17599" y="253"/>
                      </a:cubicBezTo>
                      <a:cubicBezTo>
                        <a:pt x="20004" y="253"/>
                        <a:pt x="21524" y="0"/>
                        <a:pt x="21524" y="0"/>
                      </a:cubicBezTo>
                      <a:cubicBezTo>
                        <a:pt x="21524" y="0"/>
                        <a:pt x="20004" y="379"/>
                        <a:pt x="17725" y="885"/>
                      </a:cubicBezTo>
                      <a:cubicBezTo>
                        <a:pt x="16712" y="1264"/>
                        <a:pt x="15446" y="2022"/>
                        <a:pt x="14180" y="2654"/>
                      </a:cubicBezTo>
                      <a:cubicBezTo>
                        <a:pt x="13041" y="3539"/>
                        <a:pt x="11901" y="4550"/>
                        <a:pt x="10762" y="5561"/>
                      </a:cubicBezTo>
                      <a:cubicBezTo>
                        <a:pt x="6457" y="9984"/>
                        <a:pt x="4051" y="15544"/>
                        <a:pt x="4051" y="15544"/>
                      </a:cubicBezTo>
                      <a:cubicBezTo>
                        <a:pt x="3545" y="16555"/>
                        <a:pt x="2405" y="17061"/>
                        <a:pt x="1266" y="16682"/>
                      </a:cubicBezTo>
                      <a:cubicBezTo>
                        <a:pt x="253" y="16176"/>
                        <a:pt x="-254" y="15039"/>
                        <a:pt x="126" y="13901"/>
                      </a:cubicBezTo>
                      <a:cubicBezTo>
                        <a:pt x="126" y="13901"/>
                        <a:pt x="126" y="13775"/>
                        <a:pt x="253" y="13649"/>
                      </a:cubicBezTo>
                      <a:lnTo>
                        <a:pt x="253" y="13649"/>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7" name="Freeform 1203">
                  <a:extLst>
                    <a:ext uri="{FF2B5EF4-FFF2-40B4-BE49-F238E27FC236}">
                      <a16:creationId xmlns:a16="http://schemas.microsoft.com/office/drawing/2014/main" id="{AC3C8993-CDF3-DB16-2367-091837DCCC92}"/>
                    </a:ext>
                  </a:extLst>
                </p:cNvPr>
                <p:cNvSpPr/>
                <p:nvPr/>
              </p:nvSpPr>
              <p:spPr>
                <a:xfrm>
                  <a:off x="2088939" y="3212843"/>
                  <a:ext cx="13043" cy="9464"/>
                </a:xfrm>
                <a:custGeom>
                  <a:avLst/>
                  <a:gdLst>
                    <a:gd name="connsiteX0" fmla="*/ 0 w 13041"/>
                    <a:gd name="connsiteY0" fmla="*/ 9464 h 9464"/>
                    <a:gd name="connsiteX1" fmla="*/ 1013 w 13041"/>
                    <a:gd name="connsiteY1" fmla="*/ 6810 h 9464"/>
                    <a:gd name="connsiteX2" fmla="*/ 4811 w 13041"/>
                    <a:gd name="connsiteY2" fmla="*/ 2387 h 9464"/>
                    <a:gd name="connsiteX3" fmla="*/ 7470 w 13041"/>
                    <a:gd name="connsiteY3" fmla="*/ 744 h 9464"/>
                    <a:gd name="connsiteX4" fmla="*/ 10256 w 13041"/>
                    <a:gd name="connsiteY4" fmla="*/ 112 h 9464"/>
                    <a:gd name="connsiteX5" fmla="*/ 13041 w 13041"/>
                    <a:gd name="connsiteY5" fmla="*/ 112 h 9464"/>
                    <a:gd name="connsiteX6" fmla="*/ 11269 w 13041"/>
                    <a:gd name="connsiteY6" fmla="*/ 2261 h 9464"/>
                    <a:gd name="connsiteX7" fmla="*/ 7344 w 13041"/>
                    <a:gd name="connsiteY7" fmla="*/ 5799 h 9464"/>
                    <a:gd name="connsiteX8" fmla="*/ 2659 w 13041"/>
                    <a:gd name="connsiteY8" fmla="*/ 8579 h 9464"/>
                    <a:gd name="connsiteX9" fmla="*/ 0 w 13041"/>
                    <a:gd name="connsiteY9" fmla="*/ 9464 h 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041" h="9464">
                      <a:moveTo>
                        <a:pt x="0" y="9464"/>
                      </a:moveTo>
                      <a:cubicBezTo>
                        <a:pt x="0" y="9464"/>
                        <a:pt x="253" y="8327"/>
                        <a:pt x="1013" y="6810"/>
                      </a:cubicBezTo>
                      <a:cubicBezTo>
                        <a:pt x="1773" y="5420"/>
                        <a:pt x="3039" y="3651"/>
                        <a:pt x="4811" y="2387"/>
                      </a:cubicBezTo>
                      <a:cubicBezTo>
                        <a:pt x="5698" y="1755"/>
                        <a:pt x="6584" y="1123"/>
                        <a:pt x="7470" y="744"/>
                      </a:cubicBezTo>
                      <a:cubicBezTo>
                        <a:pt x="8483" y="365"/>
                        <a:pt x="9496" y="239"/>
                        <a:pt x="10256" y="112"/>
                      </a:cubicBezTo>
                      <a:cubicBezTo>
                        <a:pt x="11902" y="-140"/>
                        <a:pt x="13041" y="112"/>
                        <a:pt x="13041" y="112"/>
                      </a:cubicBezTo>
                      <a:cubicBezTo>
                        <a:pt x="13041" y="112"/>
                        <a:pt x="12281" y="1250"/>
                        <a:pt x="11269" y="2261"/>
                      </a:cubicBezTo>
                      <a:cubicBezTo>
                        <a:pt x="10129" y="3145"/>
                        <a:pt x="8863" y="4536"/>
                        <a:pt x="7344" y="5799"/>
                      </a:cubicBezTo>
                      <a:cubicBezTo>
                        <a:pt x="5824" y="6937"/>
                        <a:pt x="4178" y="7948"/>
                        <a:pt x="2659" y="8579"/>
                      </a:cubicBezTo>
                      <a:cubicBezTo>
                        <a:pt x="1266" y="9211"/>
                        <a:pt x="0" y="9464"/>
                        <a:pt x="0" y="9464"/>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8" name="Freeform 1204">
                  <a:extLst>
                    <a:ext uri="{FF2B5EF4-FFF2-40B4-BE49-F238E27FC236}">
                      <a16:creationId xmlns:a16="http://schemas.microsoft.com/office/drawing/2014/main" id="{A6D7B17E-3A0F-50A5-F4C3-8284C8C224FF}"/>
                    </a:ext>
                  </a:extLst>
                </p:cNvPr>
                <p:cNvSpPr/>
                <p:nvPr/>
              </p:nvSpPr>
              <p:spPr>
                <a:xfrm>
                  <a:off x="2090079" y="3169117"/>
                  <a:ext cx="13043" cy="9464"/>
                </a:xfrm>
                <a:custGeom>
                  <a:avLst/>
                  <a:gdLst>
                    <a:gd name="connsiteX0" fmla="*/ 0 w 13041"/>
                    <a:gd name="connsiteY0" fmla="*/ 9464 h 9464"/>
                    <a:gd name="connsiteX1" fmla="*/ 1013 w 13041"/>
                    <a:gd name="connsiteY1" fmla="*/ 6810 h 9464"/>
                    <a:gd name="connsiteX2" fmla="*/ 4811 w 13041"/>
                    <a:gd name="connsiteY2" fmla="*/ 2387 h 9464"/>
                    <a:gd name="connsiteX3" fmla="*/ 7470 w 13041"/>
                    <a:gd name="connsiteY3" fmla="*/ 744 h 9464"/>
                    <a:gd name="connsiteX4" fmla="*/ 10256 w 13041"/>
                    <a:gd name="connsiteY4" fmla="*/ 112 h 9464"/>
                    <a:gd name="connsiteX5" fmla="*/ 13041 w 13041"/>
                    <a:gd name="connsiteY5" fmla="*/ 112 h 9464"/>
                    <a:gd name="connsiteX6" fmla="*/ 11269 w 13041"/>
                    <a:gd name="connsiteY6" fmla="*/ 2261 h 9464"/>
                    <a:gd name="connsiteX7" fmla="*/ 7344 w 13041"/>
                    <a:gd name="connsiteY7" fmla="*/ 5799 h 9464"/>
                    <a:gd name="connsiteX8" fmla="*/ 2659 w 13041"/>
                    <a:gd name="connsiteY8" fmla="*/ 8580 h 9464"/>
                    <a:gd name="connsiteX9" fmla="*/ 0 w 13041"/>
                    <a:gd name="connsiteY9" fmla="*/ 9464 h 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041" h="9464">
                      <a:moveTo>
                        <a:pt x="0" y="9464"/>
                      </a:moveTo>
                      <a:cubicBezTo>
                        <a:pt x="0" y="9464"/>
                        <a:pt x="253" y="8327"/>
                        <a:pt x="1013" y="6810"/>
                      </a:cubicBezTo>
                      <a:cubicBezTo>
                        <a:pt x="1773" y="5420"/>
                        <a:pt x="3039" y="3651"/>
                        <a:pt x="4811" y="2387"/>
                      </a:cubicBezTo>
                      <a:cubicBezTo>
                        <a:pt x="5698" y="1755"/>
                        <a:pt x="6584" y="1123"/>
                        <a:pt x="7470" y="744"/>
                      </a:cubicBezTo>
                      <a:cubicBezTo>
                        <a:pt x="8483" y="365"/>
                        <a:pt x="9496" y="239"/>
                        <a:pt x="10256" y="112"/>
                      </a:cubicBezTo>
                      <a:cubicBezTo>
                        <a:pt x="11902" y="-140"/>
                        <a:pt x="13041" y="112"/>
                        <a:pt x="13041" y="112"/>
                      </a:cubicBezTo>
                      <a:cubicBezTo>
                        <a:pt x="13041" y="112"/>
                        <a:pt x="12281" y="1250"/>
                        <a:pt x="11269" y="2261"/>
                      </a:cubicBezTo>
                      <a:cubicBezTo>
                        <a:pt x="10129" y="3145"/>
                        <a:pt x="8863" y="4535"/>
                        <a:pt x="7344" y="5799"/>
                      </a:cubicBezTo>
                      <a:cubicBezTo>
                        <a:pt x="5824" y="6937"/>
                        <a:pt x="4178" y="7948"/>
                        <a:pt x="2659" y="8580"/>
                      </a:cubicBezTo>
                      <a:cubicBezTo>
                        <a:pt x="1266" y="9211"/>
                        <a:pt x="0" y="9464"/>
                        <a:pt x="0" y="9464"/>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9" name="Freeform 1205">
                  <a:extLst>
                    <a:ext uri="{FF2B5EF4-FFF2-40B4-BE49-F238E27FC236}">
                      <a16:creationId xmlns:a16="http://schemas.microsoft.com/office/drawing/2014/main" id="{8218E666-A35F-D77F-48BF-21C843831984}"/>
                    </a:ext>
                  </a:extLst>
                </p:cNvPr>
                <p:cNvSpPr/>
                <p:nvPr/>
              </p:nvSpPr>
              <p:spPr>
                <a:xfrm>
                  <a:off x="2091309" y="3140808"/>
                  <a:ext cx="6873" cy="7821"/>
                </a:xfrm>
                <a:custGeom>
                  <a:avLst/>
                  <a:gdLst>
                    <a:gd name="connsiteX0" fmla="*/ 162 w 6872"/>
                    <a:gd name="connsiteY0" fmla="*/ 7695 h 7821"/>
                    <a:gd name="connsiteX1" fmla="*/ 35 w 6872"/>
                    <a:gd name="connsiteY1" fmla="*/ 5673 h 7821"/>
                    <a:gd name="connsiteX2" fmla="*/ 1555 w 6872"/>
                    <a:gd name="connsiteY2" fmla="*/ 2134 h 7821"/>
                    <a:gd name="connsiteX3" fmla="*/ 3074 w 6872"/>
                    <a:gd name="connsiteY3" fmla="*/ 744 h 7821"/>
                    <a:gd name="connsiteX4" fmla="*/ 4973 w 6872"/>
                    <a:gd name="connsiteY4" fmla="*/ 112 h 7821"/>
                    <a:gd name="connsiteX5" fmla="*/ 6872 w 6872"/>
                    <a:gd name="connsiteY5" fmla="*/ 112 h 7821"/>
                    <a:gd name="connsiteX6" fmla="*/ 6366 w 6872"/>
                    <a:gd name="connsiteY6" fmla="*/ 2008 h 7821"/>
                    <a:gd name="connsiteX7" fmla="*/ 4720 w 6872"/>
                    <a:gd name="connsiteY7" fmla="*/ 4915 h 7821"/>
                    <a:gd name="connsiteX8" fmla="*/ 2061 w 6872"/>
                    <a:gd name="connsiteY8" fmla="*/ 7063 h 7821"/>
                    <a:gd name="connsiteX9" fmla="*/ 162 w 6872"/>
                    <a:gd name="connsiteY9" fmla="*/ 7821 h 7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72" h="7821">
                      <a:moveTo>
                        <a:pt x="162" y="7695"/>
                      </a:moveTo>
                      <a:cubicBezTo>
                        <a:pt x="162" y="7695"/>
                        <a:pt x="-91" y="6810"/>
                        <a:pt x="35" y="5673"/>
                      </a:cubicBezTo>
                      <a:cubicBezTo>
                        <a:pt x="162" y="4536"/>
                        <a:pt x="542" y="3145"/>
                        <a:pt x="1555" y="2134"/>
                      </a:cubicBezTo>
                      <a:cubicBezTo>
                        <a:pt x="2061" y="1629"/>
                        <a:pt x="2441" y="1123"/>
                        <a:pt x="3074" y="744"/>
                      </a:cubicBezTo>
                      <a:cubicBezTo>
                        <a:pt x="3707" y="365"/>
                        <a:pt x="4467" y="239"/>
                        <a:pt x="4973" y="112"/>
                      </a:cubicBezTo>
                      <a:cubicBezTo>
                        <a:pt x="6113" y="-140"/>
                        <a:pt x="6872" y="112"/>
                        <a:pt x="6872" y="112"/>
                      </a:cubicBezTo>
                      <a:cubicBezTo>
                        <a:pt x="6872" y="112"/>
                        <a:pt x="6746" y="1123"/>
                        <a:pt x="6366" y="2008"/>
                      </a:cubicBezTo>
                      <a:cubicBezTo>
                        <a:pt x="5986" y="2893"/>
                        <a:pt x="5480" y="3904"/>
                        <a:pt x="4720" y="4915"/>
                      </a:cubicBezTo>
                      <a:cubicBezTo>
                        <a:pt x="3960" y="5799"/>
                        <a:pt x="2948" y="6431"/>
                        <a:pt x="2061" y="7063"/>
                      </a:cubicBezTo>
                      <a:cubicBezTo>
                        <a:pt x="1048" y="7569"/>
                        <a:pt x="162" y="7821"/>
                        <a:pt x="162" y="7821"/>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70" name="Freeform 1206">
                  <a:extLst>
                    <a:ext uri="{FF2B5EF4-FFF2-40B4-BE49-F238E27FC236}">
                      <a16:creationId xmlns:a16="http://schemas.microsoft.com/office/drawing/2014/main" id="{FA7EAA32-1E41-FEB3-4998-E90E84107392}"/>
                    </a:ext>
                  </a:extLst>
                </p:cNvPr>
                <p:cNvSpPr/>
                <p:nvPr/>
              </p:nvSpPr>
              <p:spPr>
                <a:xfrm>
                  <a:off x="2079505" y="3260094"/>
                  <a:ext cx="12599" cy="10362"/>
                </a:xfrm>
                <a:custGeom>
                  <a:avLst/>
                  <a:gdLst>
                    <a:gd name="connsiteX0" fmla="*/ 63 w 12597"/>
                    <a:gd name="connsiteY0" fmla="*/ 10363 h 10362"/>
                    <a:gd name="connsiteX1" fmla="*/ 317 w 12597"/>
                    <a:gd name="connsiteY1" fmla="*/ 7456 h 10362"/>
                    <a:gd name="connsiteX2" fmla="*/ 1583 w 12597"/>
                    <a:gd name="connsiteY2" fmla="*/ 4802 h 10362"/>
                    <a:gd name="connsiteX3" fmla="*/ 3862 w 12597"/>
                    <a:gd name="connsiteY3" fmla="*/ 2275 h 10362"/>
                    <a:gd name="connsiteX4" fmla="*/ 9686 w 12597"/>
                    <a:gd name="connsiteY4" fmla="*/ 0 h 10362"/>
                    <a:gd name="connsiteX5" fmla="*/ 12598 w 12597"/>
                    <a:gd name="connsiteY5" fmla="*/ 253 h 10362"/>
                    <a:gd name="connsiteX6" fmla="*/ 10572 w 12597"/>
                    <a:gd name="connsiteY6" fmla="*/ 2148 h 10362"/>
                    <a:gd name="connsiteX7" fmla="*/ 8673 w 12597"/>
                    <a:gd name="connsiteY7" fmla="*/ 3791 h 10362"/>
                    <a:gd name="connsiteX8" fmla="*/ 6521 w 12597"/>
                    <a:gd name="connsiteY8" fmla="*/ 5560 h 10362"/>
                    <a:gd name="connsiteX9" fmla="*/ 4368 w 12597"/>
                    <a:gd name="connsiteY9" fmla="*/ 7203 h 10362"/>
                    <a:gd name="connsiteX10" fmla="*/ 2342 w 12597"/>
                    <a:gd name="connsiteY10" fmla="*/ 8720 h 10362"/>
                    <a:gd name="connsiteX11" fmla="*/ 63 w 12597"/>
                    <a:gd name="connsiteY11" fmla="*/ 10363 h 10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97" h="10362">
                      <a:moveTo>
                        <a:pt x="63" y="10363"/>
                      </a:moveTo>
                      <a:cubicBezTo>
                        <a:pt x="63" y="10363"/>
                        <a:pt x="-190" y="9099"/>
                        <a:pt x="317" y="7456"/>
                      </a:cubicBezTo>
                      <a:cubicBezTo>
                        <a:pt x="570" y="6698"/>
                        <a:pt x="950" y="5687"/>
                        <a:pt x="1583" y="4802"/>
                      </a:cubicBezTo>
                      <a:cubicBezTo>
                        <a:pt x="2216" y="3918"/>
                        <a:pt x="2975" y="3033"/>
                        <a:pt x="3862" y="2275"/>
                      </a:cubicBezTo>
                      <a:cubicBezTo>
                        <a:pt x="5634" y="758"/>
                        <a:pt x="7913" y="0"/>
                        <a:pt x="9686" y="0"/>
                      </a:cubicBezTo>
                      <a:cubicBezTo>
                        <a:pt x="11458" y="0"/>
                        <a:pt x="12598" y="253"/>
                        <a:pt x="12598" y="253"/>
                      </a:cubicBezTo>
                      <a:cubicBezTo>
                        <a:pt x="12598" y="253"/>
                        <a:pt x="11712" y="1264"/>
                        <a:pt x="10572" y="2148"/>
                      </a:cubicBezTo>
                      <a:cubicBezTo>
                        <a:pt x="9939" y="2527"/>
                        <a:pt x="9306" y="3286"/>
                        <a:pt x="8673" y="3791"/>
                      </a:cubicBezTo>
                      <a:cubicBezTo>
                        <a:pt x="7913" y="4297"/>
                        <a:pt x="7280" y="4929"/>
                        <a:pt x="6521" y="5560"/>
                      </a:cubicBezTo>
                      <a:cubicBezTo>
                        <a:pt x="5761" y="6066"/>
                        <a:pt x="5128" y="6698"/>
                        <a:pt x="4368" y="7203"/>
                      </a:cubicBezTo>
                      <a:cubicBezTo>
                        <a:pt x="3735" y="7835"/>
                        <a:pt x="2975" y="8214"/>
                        <a:pt x="2342" y="8720"/>
                      </a:cubicBezTo>
                      <a:cubicBezTo>
                        <a:pt x="1076" y="9605"/>
                        <a:pt x="63" y="10363"/>
                        <a:pt x="63" y="10363"/>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71" name="Freeform 1207">
                  <a:extLst>
                    <a:ext uri="{FF2B5EF4-FFF2-40B4-BE49-F238E27FC236}">
                      <a16:creationId xmlns:a16="http://schemas.microsoft.com/office/drawing/2014/main" id="{7318DB81-EA29-E03B-B2B2-166A3DB6F611}"/>
                    </a:ext>
                  </a:extLst>
                </p:cNvPr>
                <p:cNvSpPr/>
                <p:nvPr/>
              </p:nvSpPr>
              <p:spPr>
                <a:xfrm>
                  <a:off x="2058801" y="3318227"/>
                  <a:ext cx="20261" cy="17440"/>
                </a:xfrm>
                <a:custGeom>
                  <a:avLst/>
                  <a:gdLst>
                    <a:gd name="connsiteX0" fmla="*/ 0 w 20258"/>
                    <a:gd name="connsiteY0" fmla="*/ 17440 h 17440"/>
                    <a:gd name="connsiteX1" fmla="*/ 1393 w 20258"/>
                    <a:gd name="connsiteY1" fmla="*/ 13270 h 17440"/>
                    <a:gd name="connsiteX2" fmla="*/ 7090 w 20258"/>
                    <a:gd name="connsiteY2" fmla="*/ 5308 h 17440"/>
                    <a:gd name="connsiteX3" fmla="*/ 11395 w 20258"/>
                    <a:gd name="connsiteY3" fmla="*/ 2148 h 17440"/>
                    <a:gd name="connsiteX4" fmla="*/ 15700 w 20258"/>
                    <a:gd name="connsiteY4" fmla="*/ 379 h 17440"/>
                    <a:gd name="connsiteX5" fmla="*/ 18992 w 20258"/>
                    <a:gd name="connsiteY5" fmla="*/ 0 h 17440"/>
                    <a:gd name="connsiteX6" fmla="*/ 20258 w 20258"/>
                    <a:gd name="connsiteY6" fmla="*/ 0 h 17440"/>
                    <a:gd name="connsiteX7" fmla="*/ 16713 w 20258"/>
                    <a:gd name="connsiteY7" fmla="*/ 2527 h 17440"/>
                    <a:gd name="connsiteX8" fmla="*/ 10002 w 20258"/>
                    <a:gd name="connsiteY8" fmla="*/ 8341 h 17440"/>
                    <a:gd name="connsiteX9" fmla="*/ 6457 w 20258"/>
                    <a:gd name="connsiteY9" fmla="*/ 11627 h 17440"/>
                    <a:gd name="connsiteX10" fmla="*/ 3292 w 20258"/>
                    <a:gd name="connsiteY10" fmla="*/ 14533 h 17440"/>
                    <a:gd name="connsiteX11" fmla="*/ 0 w 20258"/>
                    <a:gd name="connsiteY11" fmla="*/ 17440 h 17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258" h="17440">
                      <a:moveTo>
                        <a:pt x="0" y="17440"/>
                      </a:moveTo>
                      <a:cubicBezTo>
                        <a:pt x="0" y="17440"/>
                        <a:pt x="253" y="15671"/>
                        <a:pt x="1393" y="13270"/>
                      </a:cubicBezTo>
                      <a:cubicBezTo>
                        <a:pt x="2532" y="10868"/>
                        <a:pt x="4432" y="7835"/>
                        <a:pt x="7090" y="5308"/>
                      </a:cubicBezTo>
                      <a:cubicBezTo>
                        <a:pt x="8357" y="4044"/>
                        <a:pt x="9876" y="3033"/>
                        <a:pt x="11395" y="2148"/>
                      </a:cubicBezTo>
                      <a:cubicBezTo>
                        <a:pt x="12788" y="1137"/>
                        <a:pt x="14434" y="885"/>
                        <a:pt x="15700" y="379"/>
                      </a:cubicBezTo>
                      <a:cubicBezTo>
                        <a:pt x="16966" y="0"/>
                        <a:pt x="18232" y="126"/>
                        <a:pt x="18992" y="0"/>
                      </a:cubicBezTo>
                      <a:cubicBezTo>
                        <a:pt x="19752" y="0"/>
                        <a:pt x="20258" y="0"/>
                        <a:pt x="20258" y="0"/>
                      </a:cubicBezTo>
                      <a:cubicBezTo>
                        <a:pt x="20258" y="0"/>
                        <a:pt x="18739" y="1137"/>
                        <a:pt x="16713" y="2527"/>
                      </a:cubicBezTo>
                      <a:cubicBezTo>
                        <a:pt x="14814" y="4044"/>
                        <a:pt x="12281" y="6066"/>
                        <a:pt x="10002" y="8341"/>
                      </a:cubicBezTo>
                      <a:cubicBezTo>
                        <a:pt x="8736" y="9352"/>
                        <a:pt x="7723" y="10616"/>
                        <a:pt x="6457" y="11627"/>
                      </a:cubicBezTo>
                      <a:cubicBezTo>
                        <a:pt x="5444" y="12764"/>
                        <a:pt x="4178" y="13649"/>
                        <a:pt x="3292" y="14533"/>
                      </a:cubicBezTo>
                      <a:cubicBezTo>
                        <a:pt x="1393" y="16176"/>
                        <a:pt x="0" y="17440"/>
                        <a:pt x="0" y="17440"/>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72" name="Freeform 1208">
                  <a:extLst>
                    <a:ext uri="{FF2B5EF4-FFF2-40B4-BE49-F238E27FC236}">
                      <a16:creationId xmlns:a16="http://schemas.microsoft.com/office/drawing/2014/main" id="{3ECC5B4B-8FB9-2093-B9B3-FECAF3565DA3}"/>
                    </a:ext>
                  </a:extLst>
                </p:cNvPr>
                <p:cNvSpPr/>
                <p:nvPr/>
              </p:nvSpPr>
              <p:spPr>
                <a:xfrm>
                  <a:off x="2132373" y="2960961"/>
                  <a:ext cx="695830" cy="180275"/>
                </a:xfrm>
                <a:custGeom>
                  <a:avLst/>
                  <a:gdLst>
                    <a:gd name="connsiteX0" fmla="*/ 18612 w 695738"/>
                    <a:gd name="connsiteY0" fmla="*/ 77469 h 180275"/>
                    <a:gd name="connsiteX1" fmla="*/ 43808 w 695738"/>
                    <a:gd name="connsiteY1" fmla="*/ 99964 h 180275"/>
                    <a:gd name="connsiteX2" fmla="*/ 81665 w 695738"/>
                    <a:gd name="connsiteY2" fmla="*/ 127387 h 180275"/>
                    <a:gd name="connsiteX3" fmla="*/ 121042 w 695738"/>
                    <a:gd name="connsiteY3" fmla="*/ 136992 h 180275"/>
                    <a:gd name="connsiteX4" fmla="*/ 154721 w 695738"/>
                    <a:gd name="connsiteY4" fmla="*/ 153295 h 180275"/>
                    <a:gd name="connsiteX5" fmla="*/ 181183 w 695738"/>
                    <a:gd name="connsiteY5" fmla="*/ 154559 h 180275"/>
                    <a:gd name="connsiteX6" fmla="*/ 209165 w 695738"/>
                    <a:gd name="connsiteY6" fmla="*/ 166185 h 180275"/>
                    <a:gd name="connsiteX7" fmla="*/ 233854 w 695738"/>
                    <a:gd name="connsiteY7" fmla="*/ 167954 h 180275"/>
                    <a:gd name="connsiteX8" fmla="*/ 279182 w 695738"/>
                    <a:gd name="connsiteY8" fmla="*/ 176042 h 180275"/>
                    <a:gd name="connsiteX9" fmla="*/ 319951 w 695738"/>
                    <a:gd name="connsiteY9" fmla="*/ 178065 h 180275"/>
                    <a:gd name="connsiteX10" fmla="*/ 347553 w 695738"/>
                    <a:gd name="connsiteY10" fmla="*/ 175537 h 180275"/>
                    <a:gd name="connsiteX11" fmla="*/ 393133 w 695738"/>
                    <a:gd name="connsiteY11" fmla="*/ 173515 h 180275"/>
                    <a:gd name="connsiteX12" fmla="*/ 413138 w 695738"/>
                    <a:gd name="connsiteY12" fmla="*/ 161636 h 180275"/>
                    <a:gd name="connsiteX13" fmla="*/ 438587 w 695738"/>
                    <a:gd name="connsiteY13" fmla="*/ 160119 h 180275"/>
                    <a:gd name="connsiteX14" fmla="*/ 479737 w 695738"/>
                    <a:gd name="connsiteY14" fmla="*/ 158982 h 180275"/>
                    <a:gd name="connsiteX15" fmla="*/ 516708 w 695738"/>
                    <a:gd name="connsiteY15" fmla="*/ 137371 h 180275"/>
                    <a:gd name="connsiteX16" fmla="*/ 559883 w 695738"/>
                    <a:gd name="connsiteY16" fmla="*/ 128904 h 180275"/>
                    <a:gd name="connsiteX17" fmla="*/ 591663 w 695738"/>
                    <a:gd name="connsiteY17" fmla="*/ 94151 h 180275"/>
                    <a:gd name="connsiteX18" fmla="*/ 626101 w 695738"/>
                    <a:gd name="connsiteY18" fmla="*/ 78480 h 180275"/>
                    <a:gd name="connsiteX19" fmla="*/ 651044 w 695738"/>
                    <a:gd name="connsiteY19" fmla="*/ 47391 h 180275"/>
                    <a:gd name="connsiteX20" fmla="*/ 682697 w 695738"/>
                    <a:gd name="connsiteY20" fmla="*/ 30330 h 180275"/>
                    <a:gd name="connsiteX21" fmla="*/ 695739 w 695738"/>
                    <a:gd name="connsiteY21" fmla="*/ 7077 h 180275"/>
                    <a:gd name="connsiteX22" fmla="*/ 695739 w 695738"/>
                    <a:gd name="connsiteY22" fmla="*/ 7077 h 180275"/>
                    <a:gd name="connsiteX23" fmla="*/ 687635 w 695738"/>
                    <a:gd name="connsiteY23" fmla="*/ 2780 h 180275"/>
                    <a:gd name="connsiteX24" fmla="*/ 686496 w 695738"/>
                    <a:gd name="connsiteY24" fmla="*/ 0 h 180275"/>
                    <a:gd name="connsiteX25" fmla="*/ 671302 w 695738"/>
                    <a:gd name="connsiteY25" fmla="*/ 13396 h 180275"/>
                    <a:gd name="connsiteX26" fmla="*/ 636863 w 695738"/>
                    <a:gd name="connsiteY26" fmla="*/ 30710 h 180275"/>
                    <a:gd name="connsiteX27" fmla="*/ 623063 w 695738"/>
                    <a:gd name="connsiteY27" fmla="*/ 55100 h 180275"/>
                    <a:gd name="connsiteX28" fmla="*/ 592929 w 695738"/>
                    <a:gd name="connsiteY28" fmla="*/ 65969 h 180275"/>
                    <a:gd name="connsiteX29" fmla="*/ 585965 w 695738"/>
                    <a:gd name="connsiteY29" fmla="*/ 84040 h 180275"/>
                    <a:gd name="connsiteX30" fmla="*/ 519873 w 695738"/>
                    <a:gd name="connsiteY30" fmla="*/ 109442 h 180275"/>
                    <a:gd name="connsiteX31" fmla="*/ 499362 w 695738"/>
                    <a:gd name="connsiteY31" fmla="*/ 128019 h 180275"/>
                    <a:gd name="connsiteX32" fmla="*/ 475559 w 695738"/>
                    <a:gd name="connsiteY32" fmla="*/ 136613 h 180275"/>
                    <a:gd name="connsiteX33" fmla="*/ 450109 w 695738"/>
                    <a:gd name="connsiteY33" fmla="*/ 132948 h 180275"/>
                    <a:gd name="connsiteX34" fmla="*/ 419722 w 695738"/>
                    <a:gd name="connsiteY34" fmla="*/ 148240 h 180275"/>
                    <a:gd name="connsiteX35" fmla="*/ 384397 w 695738"/>
                    <a:gd name="connsiteY35" fmla="*/ 151905 h 180275"/>
                    <a:gd name="connsiteX36" fmla="*/ 356669 w 695738"/>
                    <a:gd name="connsiteY36" fmla="*/ 161004 h 180275"/>
                    <a:gd name="connsiteX37" fmla="*/ 319065 w 695738"/>
                    <a:gd name="connsiteY37" fmla="*/ 165048 h 180275"/>
                    <a:gd name="connsiteX38" fmla="*/ 278295 w 695738"/>
                    <a:gd name="connsiteY38" fmla="*/ 153421 h 180275"/>
                    <a:gd name="connsiteX39" fmla="*/ 252086 w 695738"/>
                    <a:gd name="connsiteY39" fmla="*/ 155443 h 180275"/>
                    <a:gd name="connsiteX40" fmla="*/ 231828 w 695738"/>
                    <a:gd name="connsiteY40" fmla="*/ 148998 h 180275"/>
                    <a:gd name="connsiteX41" fmla="*/ 206886 w 695738"/>
                    <a:gd name="connsiteY41" fmla="*/ 141163 h 180275"/>
                    <a:gd name="connsiteX42" fmla="*/ 165610 w 695738"/>
                    <a:gd name="connsiteY42" fmla="*/ 133454 h 180275"/>
                    <a:gd name="connsiteX43" fmla="*/ 138135 w 695738"/>
                    <a:gd name="connsiteY43" fmla="*/ 127767 h 180275"/>
                    <a:gd name="connsiteX44" fmla="*/ 111926 w 695738"/>
                    <a:gd name="connsiteY44" fmla="*/ 113739 h 180275"/>
                    <a:gd name="connsiteX45" fmla="*/ 69131 w 695738"/>
                    <a:gd name="connsiteY45" fmla="*/ 91623 h 180275"/>
                    <a:gd name="connsiteX46" fmla="*/ 44188 w 695738"/>
                    <a:gd name="connsiteY46" fmla="*/ 73677 h 180275"/>
                    <a:gd name="connsiteX47" fmla="*/ 30134 w 695738"/>
                    <a:gd name="connsiteY47" fmla="*/ 57375 h 180275"/>
                    <a:gd name="connsiteX48" fmla="*/ 18992 w 695738"/>
                    <a:gd name="connsiteY48" fmla="*/ 36776 h 180275"/>
                    <a:gd name="connsiteX49" fmla="*/ 14687 w 695738"/>
                    <a:gd name="connsiteY49" fmla="*/ 44358 h 180275"/>
                    <a:gd name="connsiteX50" fmla="*/ 8990 w 695738"/>
                    <a:gd name="connsiteY50" fmla="*/ 45748 h 180275"/>
                    <a:gd name="connsiteX51" fmla="*/ 0 w 695738"/>
                    <a:gd name="connsiteY51" fmla="*/ 40946 h 180275"/>
                    <a:gd name="connsiteX52" fmla="*/ 18739 w 695738"/>
                    <a:gd name="connsiteY52" fmla="*/ 77469 h 18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95738" h="180275">
                      <a:moveTo>
                        <a:pt x="18612" y="77469"/>
                      </a:moveTo>
                      <a:cubicBezTo>
                        <a:pt x="22031" y="78985"/>
                        <a:pt x="39123" y="82650"/>
                        <a:pt x="43808" y="99964"/>
                      </a:cubicBezTo>
                      <a:cubicBezTo>
                        <a:pt x="51531" y="100469"/>
                        <a:pt x="76221" y="106662"/>
                        <a:pt x="81665" y="127387"/>
                      </a:cubicBezTo>
                      <a:cubicBezTo>
                        <a:pt x="91794" y="125618"/>
                        <a:pt x="103949" y="123470"/>
                        <a:pt x="121042" y="136992"/>
                      </a:cubicBezTo>
                      <a:cubicBezTo>
                        <a:pt x="125727" y="140404"/>
                        <a:pt x="139654" y="137245"/>
                        <a:pt x="154721" y="153295"/>
                      </a:cubicBezTo>
                      <a:cubicBezTo>
                        <a:pt x="156494" y="151778"/>
                        <a:pt x="169535" y="145080"/>
                        <a:pt x="181183" y="154559"/>
                      </a:cubicBezTo>
                      <a:cubicBezTo>
                        <a:pt x="186121" y="155570"/>
                        <a:pt x="210557" y="151652"/>
                        <a:pt x="209165" y="166185"/>
                      </a:cubicBezTo>
                      <a:cubicBezTo>
                        <a:pt x="213090" y="162015"/>
                        <a:pt x="227777" y="161256"/>
                        <a:pt x="233854" y="167954"/>
                      </a:cubicBezTo>
                      <a:cubicBezTo>
                        <a:pt x="241578" y="166438"/>
                        <a:pt x="277916" y="164037"/>
                        <a:pt x="279182" y="176042"/>
                      </a:cubicBezTo>
                      <a:cubicBezTo>
                        <a:pt x="282347" y="171367"/>
                        <a:pt x="301466" y="167196"/>
                        <a:pt x="319951" y="178065"/>
                      </a:cubicBezTo>
                      <a:cubicBezTo>
                        <a:pt x="334005" y="182993"/>
                        <a:pt x="343501" y="178570"/>
                        <a:pt x="347553" y="175537"/>
                      </a:cubicBezTo>
                      <a:cubicBezTo>
                        <a:pt x="351604" y="172377"/>
                        <a:pt x="377307" y="165174"/>
                        <a:pt x="393133" y="173515"/>
                      </a:cubicBezTo>
                      <a:cubicBezTo>
                        <a:pt x="396045" y="169850"/>
                        <a:pt x="400097" y="159740"/>
                        <a:pt x="413138" y="161636"/>
                      </a:cubicBezTo>
                      <a:cubicBezTo>
                        <a:pt x="418836" y="160372"/>
                        <a:pt x="430231" y="157465"/>
                        <a:pt x="438587" y="160119"/>
                      </a:cubicBezTo>
                      <a:cubicBezTo>
                        <a:pt x="445045" y="157212"/>
                        <a:pt x="459352" y="145333"/>
                        <a:pt x="479737" y="158982"/>
                      </a:cubicBezTo>
                      <a:cubicBezTo>
                        <a:pt x="481256" y="152536"/>
                        <a:pt x="495437" y="135349"/>
                        <a:pt x="516708" y="137371"/>
                      </a:cubicBezTo>
                      <a:cubicBezTo>
                        <a:pt x="522152" y="132443"/>
                        <a:pt x="536459" y="118036"/>
                        <a:pt x="559883" y="128904"/>
                      </a:cubicBezTo>
                      <a:cubicBezTo>
                        <a:pt x="556464" y="121069"/>
                        <a:pt x="563681" y="99711"/>
                        <a:pt x="591663" y="94151"/>
                      </a:cubicBezTo>
                      <a:cubicBezTo>
                        <a:pt x="596854" y="91876"/>
                        <a:pt x="607742" y="78480"/>
                        <a:pt x="626101" y="78480"/>
                      </a:cubicBezTo>
                      <a:cubicBezTo>
                        <a:pt x="613946" y="72035"/>
                        <a:pt x="640409" y="52446"/>
                        <a:pt x="651044" y="47391"/>
                      </a:cubicBezTo>
                      <a:cubicBezTo>
                        <a:pt x="657628" y="38924"/>
                        <a:pt x="671555" y="27676"/>
                        <a:pt x="682697" y="30330"/>
                      </a:cubicBezTo>
                      <a:cubicBezTo>
                        <a:pt x="680798" y="26539"/>
                        <a:pt x="682064" y="13775"/>
                        <a:pt x="695739" y="7077"/>
                      </a:cubicBezTo>
                      <a:cubicBezTo>
                        <a:pt x="695739" y="7077"/>
                        <a:pt x="695739" y="7077"/>
                        <a:pt x="695739" y="7077"/>
                      </a:cubicBezTo>
                      <a:cubicBezTo>
                        <a:pt x="693839" y="4297"/>
                        <a:pt x="690421" y="3286"/>
                        <a:pt x="687635" y="2780"/>
                      </a:cubicBezTo>
                      <a:cubicBezTo>
                        <a:pt x="687382" y="1769"/>
                        <a:pt x="686875" y="885"/>
                        <a:pt x="686496" y="0"/>
                      </a:cubicBezTo>
                      <a:cubicBezTo>
                        <a:pt x="683837" y="5308"/>
                        <a:pt x="679152" y="9984"/>
                        <a:pt x="671302" y="13396"/>
                      </a:cubicBezTo>
                      <a:cubicBezTo>
                        <a:pt x="667884" y="15418"/>
                        <a:pt x="651551" y="38798"/>
                        <a:pt x="636863" y="30710"/>
                      </a:cubicBezTo>
                      <a:cubicBezTo>
                        <a:pt x="640535" y="37155"/>
                        <a:pt x="636357" y="47012"/>
                        <a:pt x="623063" y="55100"/>
                      </a:cubicBezTo>
                      <a:cubicBezTo>
                        <a:pt x="620404" y="58512"/>
                        <a:pt x="602551" y="77343"/>
                        <a:pt x="592929" y="65969"/>
                      </a:cubicBezTo>
                      <a:cubicBezTo>
                        <a:pt x="595208" y="69634"/>
                        <a:pt x="600652" y="81513"/>
                        <a:pt x="585965" y="84040"/>
                      </a:cubicBezTo>
                      <a:cubicBezTo>
                        <a:pt x="561529" y="92634"/>
                        <a:pt x="543676" y="127767"/>
                        <a:pt x="519873" y="109442"/>
                      </a:cubicBezTo>
                      <a:cubicBezTo>
                        <a:pt x="522785" y="114876"/>
                        <a:pt x="519113" y="126756"/>
                        <a:pt x="499362" y="128019"/>
                      </a:cubicBezTo>
                      <a:cubicBezTo>
                        <a:pt x="489739" y="130926"/>
                        <a:pt x="484801" y="135223"/>
                        <a:pt x="475559" y="136613"/>
                      </a:cubicBezTo>
                      <a:cubicBezTo>
                        <a:pt x="466189" y="137877"/>
                        <a:pt x="452768" y="145459"/>
                        <a:pt x="450109" y="132948"/>
                      </a:cubicBezTo>
                      <a:cubicBezTo>
                        <a:pt x="449350" y="139646"/>
                        <a:pt x="448843" y="150767"/>
                        <a:pt x="419722" y="148240"/>
                      </a:cubicBezTo>
                      <a:cubicBezTo>
                        <a:pt x="411619" y="150262"/>
                        <a:pt x="393007" y="160119"/>
                        <a:pt x="384397" y="151905"/>
                      </a:cubicBezTo>
                      <a:cubicBezTo>
                        <a:pt x="381485" y="154432"/>
                        <a:pt x="375028" y="164795"/>
                        <a:pt x="356669" y="161004"/>
                      </a:cubicBezTo>
                      <a:cubicBezTo>
                        <a:pt x="348312" y="160245"/>
                        <a:pt x="331726" y="161762"/>
                        <a:pt x="319065" y="165048"/>
                      </a:cubicBezTo>
                      <a:cubicBezTo>
                        <a:pt x="303491" y="164668"/>
                        <a:pt x="280448" y="164289"/>
                        <a:pt x="278295" y="153421"/>
                      </a:cubicBezTo>
                      <a:cubicBezTo>
                        <a:pt x="272851" y="156075"/>
                        <a:pt x="266647" y="159866"/>
                        <a:pt x="252086" y="155443"/>
                      </a:cubicBezTo>
                      <a:cubicBezTo>
                        <a:pt x="242211" y="152536"/>
                        <a:pt x="235753" y="152916"/>
                        <a:pt x="231828" y="148998"/>
                      </a:cubicBezTo>
                      <a:cubicBezTo>
                        <a:pt x="227903" y="145080"/>
                        <a:pt x="211570" y="154938"/>
                        <a:pt x="206886" y="141163"/>
                      </a:cubicBezTo>
                      <a:cubicBezTo>
                        <a:pt x="194731" y="142426"/>
                        <a:pt x="173966" y="145839"/>
                        <a:pt x="165610" y="133454"/>
                      </a:cubicBezTo>
                      <a:cubicBezTo>
                        <a:pt x="158393" y="135476"/>
                        <a:pt x="146998" y="136360"/>
                        <a:pt x="138135" y="127767"/>
                      </a:cubicBezTo>
                      <a:cubicBezTo>
                        <a:pt x="129019" y="126756"/>
                        <a:pt x="117623" y="127514"/>
                        <a:pt x="111926" y="113739"/>
                      </a:cubicBezTo>
                      <a:cubicBezTo>
                        <a:pt x="102303" y="111590"/>
                        <a:pt x="77740" y="109821"/>
                        <a:pt x="69131" y="91623"/>
                      </a:cubicBezTo>
                      <a:cubicBezTo>
                        <a:pt x="63940" y="91244"/>
                        <a:pt x="44188" y="86063"/>
                        <a:pt x="44188" y="73677"/>
                      </a:cubicBezTo>
                      <a:cubicBezTo>
                        <a:pt x="40263" y="74689"/>
                        <a:pt x="31780" y="66221"/>
                        <a:pt x="30134" y="57375"/>
                      </a:cubicBezTo>
                      <a:cubicBezTo>
                        <a:pt x="25196" y="53836"/>
                        <a:pt x="13421" y="49919"/>
                        <a:pt x="18992" y="36776"/>
                      </a:cubicBezTo>
                      <a:cubicBezTo>
                        <a:pt x="15573" y="39809"/>
                        <a:pt x="15067" y="43474"/>
                        <a:pt x="14687" y="44358"/>
                      </a:cubicBezTo>
                      <a:cubicBezTo>
                        <a:pt x="13801" y="46128"/>
                        <a:pt x="10509" y="46128"/>
                        <a:pt x="8990" y="45748"/>
                      </a:cubicBezTo>
                      <a:cubicBezTo>
                        <a:pt x="5951" y="43726"/>
                        <a:pt x="2912" y="42210"/>
                        <a:pt x="0" y="40946"/>
                      </a:cubicBezTo>
                      <a:cubicBezTo>
                        <a:pt x="12155" y="46254"/>
                        <a:pt x="22157" y="56743"/>
                        <a:pt x="18739" y="77469"/>
                      </a:cubicBezTo>
                      <a:close/>
                    </a:path>
                  </a:pathLst>
                </a:custGeom>
                <a:solidFill>
                  <a:srgbClr val="F6BCC2"/>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73" name="Freeform 1209">
                  <a:extLst>
                    <a:ext uri="{FF2B5EF4-FFF2-40B4-BE49-F238E27FC236}">
                      <a16:creationId xmlns:a16="http://schemas.microsoft.com/office/drawing/2014/main" id="{FEF9285E-5727-859D-794D-CC5D09CCA968}"/>
                    </a:ext>
                  </a:extLst>
                </p:cNvPr>
                <p:cNvSpPr/>
                <p:nvPr/>
              </p:nvSpPr>
              <p:spPr>
                <a:xfrm>
                  <a:off x="2132373" y="2960961"/>
                  <a:ext cx="695830" cy="180275"/>
                </a:xfrm>
                <a:custGeom>
                  <a:avLst/>
                  <a:gdLst>
                    <a:gd name="connsiteX0" fmla="*/ 18612 w 695738"/>
                    <a:gd name="connsiteY0" fmla="*/ 77469 h 180275"/>
                    <a:gd name="connsiteX1" fmla="*/ 43808 w 695738"/>
                    <a:gd name="connsiteY1" fmla="*/ 99964 h 180275"/>
                    <a:gd name="connsiteX2" fmla="*/ 81665 w 695738"/>
                    <a:gd name="connsiteY2" fmla="*/ 127387 h 180275"/>
                    <a:gd name="connsiteX3" fmla="*/ 121042 w 695738"/>
                    <a:gd name="connsiteY3" fmla="*/ 136992 h 180275"/>
                    <a:gd name="connsiteX4" fmla="*/ 154721 w 695738"/>
                    <a:gd name="connsiteY4" fmla="*/ 153295 h 180275"/>
                    <a:gd name="connsiteX5" fmla="*/ 181183 w 695738"/>
                    <a:gd name="connsiteY5" fmla="*/ 154559 h 180275"/>
                    <a:gd name="connsiteX6" fmla="*/ 209165 w 695738"/>
                    <a:gd name="connsiteY6" fmla="*/ 166185 h 180275"/>
                    <a:gd name="connsiteX7" fmla="*/ 233854 w 695738"/>
                    <a:gd name="connsiteY7" fmla="*/ 167954 h 180275"/>
                    <a:gd name="connsiteX8" fmla="*/ 279182 w 695738"/>
                    <a:gd name="connsiteY8" fmla="*/ 176042 h 180275"/>
                    <a:gd name="connsiteX9" fmla="*/ 319951 w 695738"/>
                    <a:gd name="connsiteY9" fmla="*/ 178065 h 180275"/>
                    <a:gd name="connsiteX10" fmla="*/ 347553 w 695738"/>
                    <a:gd name="connsiteY10" fmla="*/ 175537 h 180275"/>
                    <a:gd name="connsiteX11" fmla="*/ 393133 w 695738"/>
                    <a:gd name="connsiteY11" fmla="*/ 173515 h 180275"/>
                    <a:gd name="connsiteX12" fmla="*/ 413138 w 695738"/>
                    <a:gd name="connsiteY12" fmla="*/ 161636 h 180275"/>
                    <a:gd name="connsiteX13" fmla="*/ 438587 w 695738"/>
                    <a:gd name="connsiteY13" fmla="*/ 160119 h 180275"/>
                    <a:gd name="connsiteX14" fmla="*/ 479737 w 695738"/>
                    <a:gd name="connsiteY14" fmla="*/ 158982 h 180275"/>
                    <a:gd name="connsiteX15" fmla="*/ 516708 w 695738"/>
                    <a:gd name="connsiteY15" fmla="*/ 137371 h 180275"/>
                    <a:gd name="connsiteX16" fmla="*/ 559883 w 695738"/>
                    <a:gd name="connsiteY16" fmla="*/ 128904 h 180275"/>
                    <a:gd name="connsiteX17" fmla="*/ 591663 w 695738"/>
                    <a:gd name="connsiteY17" fmla="*/ 94151 h 180275"/>
                    <a:gd name="connsiteX18" fmla="*/ 626101 w 695738"/>
                    <a:gd name="connsiteY18" fmla="*/ 78480 h 180275"/>
                    <a:gd name="connsiteX19" fmla="*/ 651044 w 695738"/>
                    <a:gd name="connsiteY19" fmla="*/ 47391 h 180275"/>
                    <a:gd name="connsiteX20" fmla="*/ 682697 w 695738"/>
                    <a:gd name="connsiteY20" fmla="*/ 30330 h 180275"/>
                    <a:gd name="connsiteX21" fmla="*/ 695739 w 695738"/>
                    <a:gd name="connsiteY21" fmla="*/ 7077 h 180275"/>
                    <a:gd name="connsiteX22" fmla="*/ 695739 w 695738"/>
                    <a:gd name="connsiteY22" fmla="*/ 7077 h 180275"/>
                    <a:gd name="connsiteX23" fmla="*/ 687635 w 695738"/>
                    <a:gd name="connsiteY23" fmla="*/ 2780 h 180275"/>
                    <a:gd name="connsiteX24" fmla="*/ 686496 w 695738"/>
                    <a:gd name="connsiteY24" fmla="*/ 0 h 180275"/>
                    <a:gd name="connsiteX25" fmla="*/ 671302 w 695738"/>
                    <a:gd name="connsiteY25" fmla="*/ 13396 h 180275"/>
                    <a:gd name="connsiteX26" fmla="*/ 636863 w 695738"/>
                    <a:gd name="connsiteY26" fmla="*/ 30710 h 180275"/>
                    <a:gd name="connsiteX27" fmla="*/ 623063 w 695738"/>
                    <a:gd name="connsiteY27" fmla="*/ 55100 h 180275"/>
                    <a:gd name="connsiteX28" fmla="*/ 592929 w 695738"/>
                    <a:gd name="connsiteY28" fmla="*/ 65969 h 180275"/>
                    <a:gd name="connsiteX29" fmla="*/ 585965 w 695738"/>
                    <a:gd name="connsiteY29" fmla="*/ 84040 h 180275"/>
                    <a:gd name="connsiteX30" fmla="*/ 519873 w 695738"/>
                    <a:gd name="connsiteY30" fmla="*/ 109442 h 180275"/>
                    <a:gd name="connsiteX31" fmla="*/ 499362 w 695738"/>
                    <a:gd name="connsiteY31" fmla="*/ 128019 h 180275"/>
                    <a:gd name="connsiteX32" fmla="*/ 475559 w 695738"/>
                    <a:gd name="connsiteY32" fmla="*/ 136613 h 180275"/>
                    <a:gd name="connsiteX33" fmla="*/ 450109 w 695738"/>
                    <a:gd name="connsiteY33" fmla="*/ 132948 h 180275"/>
                    <a:gd name="connsiteX34" fmla="*/ 419722 w 695738"/>
                    <a:gd name="connsiteY34" fmla="*/ 148240 h 180275"/>
                    <a:gd name="connsiteX35" fmla="*/ 384397 w 695738"/>
                    <a:gd name="connsiteY35" fmla="*/ 151905 h 180275"/>
                    <a:gd name="connsiteX36" fmla="*/ 356669 w 695738"/>
                    <a:gd name="connsiteY36" fmla="*/ 161004 h 180275"/>
                    <a:gd name="connsiteX37" fmla="*/ 319065 w 695738"/>
                    <a:gd name="connsiteY37" fmla="*/ 165048 h 180275"/>
                    <a:gd name="connsiteX38" fmla="*/ 278295 w 695738"/>
                    <a:gd name="connsiteY38" fmla="*/ 153421 h 180275"/>
                    <a:gd name="connsiteX39" fmla="*/ 252086 w 695738"/>
                    <a:gd name="connsiteY39" fmla="*/ 155443 h 180275"/>
                    <a:gd name="connsiteX40" fmla="*/ 231828 w 695738"/>
                    <a:gd name="connsiteY40" fmla="*/ 148998 h 180275"/>
                    <a:gd name="connsiteX41" fmla="*/ 206886 w 695738"/>
                    <a:gd name="connsiteY41" fmla="*/ 141163 h 180275"/>
                    <a:gd name="connsiteX42" fmla="*/ 165610 w 695738"/>
                    <a:gd name="connsiteY42" fmla="*/ 133454 h 180275"/>
                    <a:gd name="connsiteX43" fmla="*/ 138135 w 695738"/>
                    <a:gd name="connsiteY43" fmla="*/ 127767 h 180275"/>
                    <a:gd name="connsiteX44" fmla="*/ 111926 w 695738"/>
                    <a:gd name="connsiteY44" fmla="*/ 113739 h 180275"/>
                    <a:gd name="connsiteX45" fmla="*/ 69131 w 695738"/>
                    <a:gd name="connsiteY45" fmla="*/ 91623 h 180275"/>
                    <a:gd name="connsiteX46" fmla="*/ 44188 w 695738"/>
                    <a:gd name="connsiteY46" fmla="*/ 73677 h 180275"/>
                    <a:gd name="connsiteX47" fmla="*/ 30134 w 695738"/>
                    <a:gd name="connsiteY47" fmla="*/ 57375 h 180275"/>
                    <a:gd name="connsiteX48" fmla="*/ 18992 w 695738"/>
                    <a:gd name="connsiteY48" fmla="*/ 36776 h 180275"/>
                    <a:gd name="connsiteX49" fmla="*/ 14687 w 695738"/>
                    <a:gd name="connsiteY49" fmla="*/ 44358 h 180275"/>
                    <a:gd name="connsiteX50" fmla="*/ 8990 w 695738"/>
                    <a:gd name="connsiteY50" fmla="*/ 45748 h 180275"/>
                    <a:gd name="connsiteX51" fmla="*/ 0 w 695738"/>
                    <a:gd name="connsiteY51" fmla="*/ 40946 h 180275"/>
                    <a:gd name="connsiteX52" fmla="*/ 18739 w 695738"/>
                    <a:gd name="connsiteY52" fmla="*/ 77469 h 18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95738" h="180275">
                      <a:moveTo>
                        <a:pt x="18612" y="77469"/>
                      </a:moveTo>
                      <a:cubicBezTo>
                        <a:pt x="22031" y="78985"/>
                        <a:pt x="39123" y="82650"/>
                        <a:pt x="43808" y="99964"/>
                      </a:cubicBezTo>
                      <a:cubicBezTo>
                        <a:pt x="51531" y="100469"/>
                        <a:pt x="76221" y="106662"/>
                        <a:pt x="81665" y="127387"/>
                      </a:cubicBezTo>
                      <a:cubicBezTo>
                        <a:pt x="91794" y="125618"/>
                        <a:pt x="103949" y="123470"/>
                        <a:pt x="121042" y="136992"/>
                      </a:cubicBezTo>
                      <a:cubicBezTo>
                        <a:pt x="125727" y="140404"/>
                        <a:pt x="139654" y="137245"/>
                        <a:pt x="154721" y="153295"/>
                      </a:cubicBezTo>
                      <a:cubicBezTo>
                        <a:pt x="156494" y="151778"/>
                        <a:pt x="169535" y="145080"/>
                        <a:pt x="181183" y="154559"/>
                      </a:cubicBezTo>
                      <a:cubicBezTo>
                        <a:pt x="186121" y="155570"/>
                        <a:pt x="210557" y="151652"/>
                        <a:pt x="209165" y="166185"/>
                      </a:cubicBezTo>
                      <a:cubicBezTo>
                        <a:pt x="213090" y="162015"/>
                        <a:pt x="227777" y="161256"/>
                        <a:pt x="233854" y="167954"/>
                      </a:cubicBezTo>
                      <a:cubicBezTo>
                        <a:pt x="241578" y="166438"/>
                        <a:pt x="277916" y="164037"/>
                        <a:pt x="279182" y="176042"/>
                      </a:cubicBezTo>
                      <a:cubicBezTo>
                        <a:pt x="282347" y="171367"/>
                        <a:pt x="301466" y="167196"/>
                        <a:pt x="319951" y="178065"/>
                      </a:cubicBezTo>
                      <a:cubicBezTo>
                        <a:pt x="334005" y="182993"/>
                        <a:pt x="343501" y="178570"/>
                        <a:pt x="347553" y="175537"/>
                      </a:cubicBezTo>
                      <a:cubicBezTo>
                        <a:pt x="351604" y="172377"/>
                        <a:pt x="377307" y="165174"/>
                        <a:pt x="393133" y="173515"/>
                      </a:cubicBezTo>
                      <a:cubicBezTo>
                        <a:pt x="396045" y="169850"/>
                        <a:pt x="400097" y="159740"/>
                        <a:pt x="413138" y="161636"/>
                      </a:cubicBezTo>
                      <a:cubicBezTo>
                        <a:pt x="418836" y="160372"/>
                        <a:pt x="430231" y="157465"/>
                        <a:pt x="438587" y="160119"/>
                      </a:cubicBezTo>
                      <a:cubicBezTo>
                        <a:pt x="445045" y="157212"/>
                        <a:pt x="459352" y="145333"/>
                        <a:pt x="479737" y="158982"/>
                      </a:cubicBezTo>
                      <a:cubicBezTo>
                        <a:pt x="481256" y="152536"/>
                        <a:pt x="495437" y="135349"/>
                        <a:pt x="516708" y="137371"/>
                      </a:cubicBezTo>
                      <a:cubicBezTo>
                        <a:pt x="522152" y="132443"/>
                        <a:pt x="536459" y="118036"/>
                        <a:pt x="559883" y="128904"/>
                      </a:cubicBezTo>
                      <a:cubicBezTo>
                        <a:pt x="556464" y="121069"/>
                        <a:pt x="563681" y="99711"/>
                        <a:pt x="591663" y="94151"/>
                      </a:cubicBezTo>
                      <a:cubicBezTo>
                        <a:pt x="596854" y="91876"/>
                        <a:pt x="607742" y="78480"/>
                        <a:pt x="626101" y="78480"/>
                      </a:cubicBezTo>
                      <a:cubicBezTo>
                        <a:pt x="613946" y="72035"/>
                        <a:pt x="640409" y="52446"/>
                        <a:pt x="651044" y="47391"/>
                      </a:cubicBezTo>
                      <a:cubicBezTo>
                        <a:pt x="657628" y="38924"/>
                        <a:pt x="671555" y="27676"/>
                        <a:pt x="682697" y="30330"/>
                      </a:cubicBezTo>
                      <a:cubicBezTo>
                        <a:pt x="680798" y="26539"/>
                        <a:pt x="682064" y="13775"/>
                        <a:pt x="695739" y="7077"/>
                      </a:cubicBezTo>
                      <a:cubicBezTo>
                        <a:pt x="695739" y="7077"/>
                        <a:pt x="695739" y="7077"/>
                        <a:pt x="695739" y="7077"/>
                      </a:cubicBezTo>
                      <a:cubicBezTo>
                        <a:pt x="693839" y="4297"/>
                        <a:pt x="690421" y="3286"/>
                        <a:pt x="687635" y="2780"/>
                      </a:cubicBezTo>
                      <a:cubicBezTo>
                        <a:pt x="687382" y="1769"/>
                        <a:pt x="686875" y="885"/>
                        <a:pt x="686496" y="0"/>
                      </a:cubicBezTo>
                      <a:cubicBezTo>
                        <a:pt x="683837" y="5308"/>
                        <a:pt x="679152" y="9984"/>
                        <a:pt x="671302" y="13396"/>
                      </a:cubicBezTo>
                      <a:cubicBezTo>
                        <a:pt x="667884" y="15418"/>
                        <a:pt x="651551" y="38798"/>
                        <a:pt x="636863" y="30710"/>
                      </a:cubicBezTo>
                      <a:cubicBezTo>
                        <a:pt x="640535" y="37155"/>
                        <a:pt x="636357" y="47012"/>
                        <a:pt x="623063" y="55100"/>
                      </a:cubicBezTo>
                      <a:cubicBezTo>
                        <a:pt x="620404" y="58512"/>
                        <a:pt x="602551" y="77343"/>
                        <a:pt x="592929" y="65969"/>
                      </a:cubicBezTo>
                      <a:cubicBezTo>
                        <a:pt x="595208" y="69634"/>
                        <a:pt x="600652" y="81513"/>
                        <a:pt x="585965" y="84040"/>
                      </a:cubicBezTo>
                      <a:cubicBezTo>
                        <a:pt x="561529" y="92634"/>
                        <a:pt x="543676" y="127767"/>
                        <a:pt x="519873" y="109442"/>
                      </a:cubicBezTo>
                      <a:cubicBezTo>
                        <a:pt x="522785" y="114876"/>
                        <a:pt x="519113" y="126756"/>
                        <a:pt x="499362" y="128019"/>
                      </a:cubicBezTo>
                      <a:cubicBezTo>
                        <a:pt x="489739" y="130926"/>
                        <a:pt x="484801" y="135223"/>
                        <a:pt x="475559" y="136613"/>
                      </a:cubicBezTo>
                      <a:cubicBezTo>
                        <a:pt x="466189" y="137877"/>
                        <a:pt x="452768" y="145459"/>
                        <a:pt x="450109" y="132948"/>
                      </a:cubicBezTo>
                      <a:cubicBezTo>
                        <a:pt x="449350" y="139646"/>
                        <a:pt x="448843" y="150767"/>
                        <a:pt x="419722" y="148240"/>
                      </a:cubicBezTo>
                      <a:cubicBezTo>
                        <a:pt x="411619" y="150262"/>
                        <a:pt x="393007" y="160119"/>
                        <a:pt x="384397" y="151905"/>
                      </a:cubicBezTo>
                      <a:cubicBezTo>
                        <a:pt x="381485" y="154432"/>
                        <a:pt x="375028" y="164795"/>
                        <a:pt x="356669" y="161004"/>
                      </a:cubicBezTo>
                      <a:cubicBezTo>
                        <a:pt x="348312" y="160245"/>
                        <a:pt x="331726" y="161762"/>
                        <a:pt x="319065" y="165048"/>
                      </a:cubicBezTo>
                      <a:cubicBezTo>
                        <a:pt x="303491" y="164668"/>
                        <a:pt x="280448" y="164289"/>
                        <a:pt x="278295" y="153421"/>
                      </a:cubicBezTo>
                      <a:cubicBezTo>
                        <a:pt x="272851" y="156075"/>
                        <a:pt x="266647" y="159866"/>
                        <a:pt x="252086" y="155443"/>
                      </a:cubicBezTo>
                      <a:cubicBezTo>
                        <a:pt x="242211" y="152536"/>
                        <a:pt x="235753" y="152916"/>
                        <a:pt x="231828" y="148998"/>
                      </a:cubicBezTo>
                      <a:cubicBezTo>
                        <a:pt x="227903" y="145080"/>
                        <a:pt x="211570" y="154938"/>
                        <a:pt x="206886" y="141163"/>
                      </a:cubicBezTo>
                      <a:cubicBezTo>
                        <a:pt x="194731" y="142426"/>
                        <a:pt x="173966" y="145839"/>
                        <a:pt x="165610" y="133454"/>
                      </a:cubicBezTo>
                      <a:cubicBezTo>
                        <a:pt x="158393" y="135476"/>
                        <a:pt x="146998" y="136360"/>
                        <a:pt x="138135" y="127767"/>
                      </a:cubicBezTo>
                      <a:cubicBezTo>
                        <a:pt x="129019" y="126756"/>
                        <a:pt x="117623" y="127514"/>
                        <a:pt x="111926" y="113739"/>
                      </a:cubicBezTo>
                      <a:cubicBezTo>
                        <a:pt x="102303" y="111590"/>
                        <a:pt x="77740" y="109821"/>
                        <a:pt x="69131" y="91623"/>
                      </a:cubicBezTo>
                      <a:cubicBezTo>
                        <a:pt x="63940" y="91244"/>
                        <a:pt x="44188" y="86063"/>
                        <a:pt x="44188" y="73677"/>
                      </a:cubicBezTo>
                      <a:cubicBezTo>
                        <a:pt x="40263" y="74689"/>
                        <a:pt x="31780" y="66221"/>
                        <a:pt x="30134" y="57375"/>
                      </a:cubicBezTo>
                      <a:cubicBezTo>
                        <a:pt x="25196" y="53836"/>
                        <a:pt x="13421" y="49919"/>
                        <a:pt x="18992" y="36776"/>
                      </a:cubicBezTo>
                      <a:cubicBezTo>
                        <a:pt x="15573" y="39809"/>
                        <a:pt x="15067" y="43474"/>
                        <a:pt x="14687" y="44358"/>
                      </a:cubicBezTo>
                      <a:cubicBezTo>
                        <a:pt x="13801" y="46128"/>
                        <a:pt x="10509" y="46128"/>
                        <a:pt x="8990" y="45748"/>
                      </a:cubicBezTo>
                      <a:cubicBezTo>
                        <a:pt x="5951" y="43726"/>
                        <a:pt x="2912" y="42210"/>
                        <a:pt x="0" y="40946"/>
                      </a:cubicBezTo>
                      <a:cubicBezTo>
                        <a:pt x="12155" y="46254"/>
                        <a:pt x="22157" y="56743"/>
                        <a:pt x="18739" y="77469"/>
                      </a:cubicBezTo>
                      <a:close/>
                    </a:path>
                  </a:pathLst>
                </a:custGeom>
                <a:noFill/>
                <a:ln w="6325" cap="rnd">
                  <a:solidFill>
                    <a:srgbClr val="B56A6B"/>
                  </a:solidFill>
                  <a:prstDash val="solid"/>
                  <a:round/>
                </a:ln>
              </p:spPr>
              <p:txBody>
                <a:bodyPr rtlCol="0" anchor="ctr"/>
                <a:lstStyle/>
                <a:p>
                  <a:pPr defTabSz="685800">
                    <a:defRPr/>
                  </a:pPr>
                  <a:endParaRPr lang="en-US" sz="600">
                    <a:solidFill>
                      <a:prstClr val="black"/>
                    </a:solidFill>
                    <a:latin typeface="Verdana"/>
                  </a:endParaRPr>
                </a:p>
              </p:txBody>
            </p:sp>
            <p:sp>
              <p:nvSpPr>
                <p:cNvPr id="74" name="Freeform 1210">
                  <a:extLst>
                    <a:ext uri="{FF2B5EF4-FFF2-40B4-BE49-F238E27FC236}">
                      <a16:creationId xmlns:a16="http://schemas.microsoft.com/office/drawing/2014/main" id="{E5985363-27A3-9B96-4A0C-27137E597CF7}"/>
                    </a:ext>
                  </a:extLst>
                </p:cNvPr>
                <p:cNvSpPr/>
                <p:nvPr/>
              </p:nvSpPr>
              <p:spPr>
                <a:xfrm>
                  <a:off x="2634092" y="2990786"/>
                  <a:ext cx="259107" cy="190883"/>
                </a:xfrm>
                <a:custGeom>
                  <a:avLst/>
                  <a:gdLst>
                    <a:gd name="connsiteX0" fmla="*/ 253341 w 259073"/>
                    <a:gd name="connsiteY0" fmla="*/ 0 h 190883"/>
                    <a:gd name="connsiteX1" fmla="*/ 253594 w 259073"/>
                    <a:gd name="connsiteY1" fmla="*/ 13649 h 190883"/>
                    <a:gd name="connsiteX2" fmla="*/ 249416 w 259073"/>
                    <a:gd name="connsiteY2" fmla="*/ 32353 h 190883"/>
                    <a:gd name="connsiteX3" fmla="*/ 239034 w 259073"/>
                    <a:gd name="connsiteY3" fmla="*/ 41704 h 190883"/>
                    <a:gd name="connsiteX4" fmla="*/ 226626 w 259073"/>
                    <a:gd name="connsiteY4" fmla="*/ 45748 h 190883"/>
                    <a:gd name="connsiteX5" fmla="*/ 219282 w 259073"/>
                    <a:gd name="connsiteY5" fmla="*/ 60534 h 190883"/>
                    <a:gd name="connsiteX6" fmla="*/ 211432 w 259073"/>
                    <a:gd name="connsiteY6" fmla="*/ 63947 h 190883"/>
                    <a:gd name="connsiteX7" fmla="*/ 206494 w 259073"/>
                    <a:gd name="connsiteY7" fmla="*/ 69634 h 190883"/>
                    <a:gd name="connsiteX8" fmla="*/ 196365 w 259073"/>
                    <a:gd name="connsiteY8" fmla="*/ 85178 h 190883"/>
                    <a:gd name="connsiteX9" fmla="*/ 186236 w 259073"/>
                    <a:gd name="connsiteY9" fmla="*/ 87200 h 190883"/>
                    <a:gd name="connsiteX10" fmla="*/ 176993 w 259073"/>
                    <a:gd name="connsiteY10" fmla="*/ 85683 h 190883"/>
                    <a:gd name="connsiteX11" fmla="*/ 174588 w 259073"/>
                    <a:gd name="connsiteY11" fmla="*/ 85431 h 190883"/>
                    <a:gd name="connsiteX12" fmla="*/ 173068 w 259073"/>
                    <a:gd name="connsiteY12" fmla="*/ 93140 h 190883"/>
                    <a:gd name="connsiteX13" fmla="*/ 167117 w 259073"/>
                    <a:gd name="connsiteY13" fmla="*/ 97815 h 190883"/>
                    <a:gd name="connsiteX14" fmla="*/ 153317 w 259073"/>
                    <a:gd name="connsiteY14" fmla="*/ 108684 h 190883"/>
                    <a:gd name="connsiteX15" fmla="*/ 145593 w 259073"/>
                    <a:gd name="connsiteY15" fmla="*/ 113107 h 190883"/>
                    <a:gd name="connsiteX16" fmla="*/ 139642 w 259073"/>
                    <a:gd name="connsiteY16" fmla="*/ 119805 h 190883"/>
                    <a:gd name="connsiteX17" fmla="*/ 122676 w 259073"/>
                    <a:gd name="connsiteY17" fmla="*/ 127387 h 190883"/>
                    <a:gd name="connsiteX18" fmla="*/ 107483 w 259073"/>
                    <a:gd name="connsiteY18" fmla="*/ 131684 h 190883"/>
                    <a:gd name="connsiteX19" fmla="*/ 99633 w 259073"/>
                    <a:gd name="connsiteY19" fmla="*/ 130421 h 190883"/>
                    <a:gd name="connsiteX20" fmla="*/ 93682 w 259073"/>
                    <a:gd name="connsiteY20" fmla="*/ 128525 h 190883"/>
                    <a:gd name="connsiteX21" fmla="*/ 88870 w 259073"/>
                    <a:gd name="connsiteY21" fmla="*/ 144322 h 190883"/>
                    <a:gd name="connsiteX22" fmla="*/ 79375 w 259073"/>
                    <a:gd name="connsiteY22" fmla="*/ 160498 h 190883"/>
                    <a:gd name="connsiteX23" fmla="*/ 71018 w 259073"/>
                    <a:gd name="connsiteY23" fmla="*/ 174020 h 190883"/>
                    <a:gd name="connsiteX24" fmla="*/ 56837 w 259073"/>
                    <a:gd name="connsiteY24" fmla="*/ 181603 h 190883"/>
                    <a:gd name="connsiteX25" fmla="*/ 42657 w 259073"/>
                    <a:gd name="connsiteY25" fmla="*/ 185015 h 190883"/>
                    <a:gd name="connsiteX26" fmla="*/ 26071 w 259073"/>
                    <a:gd name="connsiteY26" fmla="*/ 186532 h 190883"/>
                    <a:gd name="connsiteX27" fmla="*/ 748 w 259073"/>
                    <a:gd name="connsiteY27" fmla="*/ 181350 h 190883"/>
                    <a:gd name="connsiteX28" fmla="*/ 5306 w 259073"/>
                    <a:gd name="connsiteY28" fmla="*/ 186784 h 190883"/>
                    <a:gd name="connsiteX29" fmla="*/ 91783 w 259073"/>
                    <a:gd name="connsiteY29" fmla="*/ 151020 h 190883"/>
                    <a:gd name="connsiteX30" fmla="*/ 152684 w 259073"/>
                    <a:gd name="connsiteY30" fmla="*/ 120690 h 190883"/>
                    <a:gd name="connsiteX31" fmla="*/ 171296 w 259073"/>
                    <a:gd name="connsiteY31" fmla="*/ 102365 h 190883"/>
                    <a:gd name="connsiteX32" fmla="*/ 220042 w 259073"/>
                    <a:gd name="connsiteY32" fmla="*/ 65842 h 190883"/>
                    <a:gd name="connsiteX33" fmla="*/ 237641 w 259073"/>
                    <a:gd name="connsiteY33" fmla="*/ 61419 h 190883"/>
                    <a:gd name="connsiteX34" fmla="*/ 237388 w 259073"/>
                    <a:gd name="connsiteY34" fmla="*/ 60787 h 190883"/>
                    <a:gd name="connsiteX35" fmla="*/ 253467 w 259073"/>
                    <a:gd name="connsiteY35" fmla="*/ 0 h 190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59073" h="190883">
                      <a:moveTo>
                        <a:pt x="253341" y="0"/>
                      </a:moveTo>
                      <a:cubicBezTo>
                        <a:pt x="253594" y="4550"/>
                        <a:pt x="253594" y="9099"/>
                        <a:pt x="253594" y="13649"/>
                      </a:cubicBezTo>
                      <a:cubicBezTo>
                        <a:pt x="253594" y="21105"/>
                        <a:pt x="253974" y="26413"/>
                        <a:pt x="249416" y="32353"/>
                      </a:cubicBezTo>
                      <a:cubicBezTo>
                        <a:pt x="245871" y="37028"/>
                        <a:pt x="244984" y="40188"/>
                        <a:pt x="239034" y="41704"/>
                      </a:cubicBezTo>
                      <a:cubicBezTo>
                        <a:pt x="234729" y="42842"/>
                        <a:pt x="229411" y="41704"/>
                        <a:pt x="226626" y="45748"/>
                      </a:cubicBezTo>
                      <a:cubicBezTo>
                        <a:pt x="223460" y="50298"/>
                        <a:pt x="223587" y="56743"/>
                        <a:pt x="219282" y="60534"/>
                      </a:cubicBezTo>
                      <a:cubicBezTo>
                        <a:pt x="217383" y="62177"/>
                        <a:pt x="213838" y="62556"/>
                        <a:pt x="211432" y="63947"/>
                      </a:cubicBezTo>
                      <a:cubicBezTo>
                        <a:pt x="209153" y="65337"/>
                        <a:pt x="207507" y="67232"/>
                        <a:pt x="206494" y="69634"/>
                      </a:cubicBezTo>
                      <a:cubicBezTo>
                        <a:pt x="203962" y="75700"/>
                        <a:pt x="203202" y="82145"/>
                        <a:pt x="196365" y="85178"/>
                      </a:cubicBezTo>
                      <a:cubicBezTo>
                        <a:pt x="193073" y="86568"/>
                        <a:pt x="189655" y="87073"/>
                        <a:pt x="186236" y="87200"/>
                      </a:cubicBezTo>
                      <a:cubicBezTo>
                        <a:pt x="182564" y="87452"/>
                        <a:pt x="180412" y="86315"/>
                        <a:pt x="176993" y="85683"/>
                      </a:cubicBezTo>
                      <a:cubicBezTo>
                        <a:pt x="176107" y="85557"/>
                        <a:pt x="175600" y="85304"/>
                        <a:pt x="174588" y="85431"/>
                      </a:cubicBezTo>
                      <a:cubicBezTo>
                        <a:pt x="173575" y="87832"/>
                        <a:pt x="174588" y="90865"/>
                        <a:pt x="173068" y="93140"/>
                      </a:cubicBezTo>
                      <a:cubicBezTo>
                        <a:pt x="171802" y="95035"/>
                        <a:pt x="168890" y="96425"/>
                        <a:pt x="167117" y="97815"/>
                      </a:cubicBezTo>
                      <a:cubicBezTo>
                        <a:pt x="162433" y="101480"/>
                        <a:pt x="158381" y="105524"/>
                        <a:pt x="153317" y="108684"/>
                      </a:cubicBezTo>
                      <a:cubicBezTo>
                        <a:pt x="150784" y="110200"/>
                        <a:pt x="147872" y="111338"/>
                        <a:pt x="145593" y="113107"/>
                      </a:cubicBezTo>
                      <a:cubicBezTo>
                        <a:pt x="143314" y="115003"/>
                        <a:pt x="141542" y="117657"/>
                        <a:pt x="139642" y="119805"/>
                      </a:cubicBezTo>
                      <a:cubicBezTo>
                        <a:pt x="135211" y="124860"/>
                        <a:pt x="128754" y="125239"/>
                        <a:pt x="122676" y="127387"/>
                      </a:cubicBezTo>
                      <a:cubicBezTo>
                        <a:pt x="117485" y="129157"/>
                        <a:pt x="113054" y="131432"/>
                        <a:pt x="107483" y="131684"/>
                      </a:cubicBezTo>
                      <a:cubicBezTo>
                        <a:pt x="104571" y="131684"/>
                        <a:pt x="102418" y="131432"/>
                        <a:pt x="99633" y="130421"/>
                      </a:cubicBezTo>
                      <a:cubicBezTo>
                        <a:pt x="97734" y="129662"/>
                        <a:pt x="95834" y="128272"/>
                        <a:pt x="93682" y="128525"/>
                      </a:cubicBezTo>
                      <a:cubicBezTo>
                        <a:pt x="92796" y="133959"/>
                        <a:pt x="91529" y="139393"/>
                        <a:pt x="88870" y="144322"/>
                      </a:cubicBezTo>
                      <a:cubicBezTo>
                        <a:pt x="85958" y="149882"/>
                        <a:pt x="82667" y="155190"/>
                        <a:pt x="79375" y="160498"/>
                      </a:cubicBezTo>
                      <a:cubicBezTo>
                        <a:pt x="76589" y="164921"/>
                        <a:pt x="74690" y="170229"/>
                        <a:pt x="71018" y="174020"/>
                      </a:cubicBezTo>
                      <a:cubicBezTo>
                        <a:pt x="67346" y="177812"/>
                        <a:pt x="61775" y="180086"/>
                        <a:pt x="56837" y="181603"/>
                      </a:cubicBezTo>
                      <a:cubicBezTo>
                        <a:pt x="51520" y="183246"/>
                        <a:pt x="48101" y="184004"/>
                        <a:pt x="42657" y="185015"/>
                      </a:cubicBezTo>
                      <a:cubicBezTo>
                        <a:pt x="37845" y="185900"/>
                        <a:pt x="30882" y="186532"/>
                        <a:pt x="26071" y="186532"/>
                      </a:cubicBezTo>
                      <a:cubicBezTo>
                        <a:pt x="21006" y="186532"/>
                        <a:pt x="5686" y="184762"/>
                        <a:pt x="748" y="181350"/>
                      </a:cubicBezTo>
                      <a:cubicBezTo>
                        <a:pt x="-2671" y="184762"/>
                        <a:pt x="6825" y="186279"/>
                        <a:pt x="5306" y="186784"/>
                      </a:cubicBezTo>
                      <a:cubicBezTo>
                        <a:pt x="23538" y="192598"/>
                        <a:pt x="69119" y="199549"/>
                        <a:pt x="91783" y="151020"/>
                      </a:cubicBezTo>
                      <a:cubicBezTo>
                        <a:pt x="133565" y="158223"/>
                        <a:pt x="140529" y="126124"/>
                        <a:pt x="152684" y="120690"/>
                      </a:cubicBezTo>
                      <a:cubicBezTo>
                        <a:pt x="156482" y="117277"/>
                        <a:pt x="168890" y="102112"/>
                        <a:pt x="171296" y="102365"/>
                      </a:cubicBezTo>
                      <a:cubicBezTo>
                        <a:pt x="173701" y="102744"/>
                        <a:pt x="198264" y="108305"/>
                        <a:pt x="220042" y="65842"/>
                      </a:cubicBezTo>
                      <a:cubicBezTo>
                        <a:pt x="226372" y="65842"/>
                        <a:pt x="229284" y="61798"/>
                        <a:pt x="237641" y="61419"/>
                      </a:cubicBezTo>
                      <a:cubicBezTo>
                        <a:pt x="237641" y="61166"/>
                        <a:pt x="237388" y="61040"/>
                        <a:pt x="237388" y="60787"/>
                      </a:cubicBezTo>
                      <a:cubicBezTo>
                        <a:pt x="267015" y="44105"/>
                        <a:pt x="259672" y="14154"/>
                        <a:pt x="253467" y="0"/>
                      </a:cubicBezTo>
                      <a:close/>
                    </a:path>
                  </a:pathLst>
                </a:custGeom>
                <a:solidFill>
                  <a:srgbClr val="C57D7D"/>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75" name="Freeform 1211">
                  <a:extLst>
                    <a:ext uri="{FF2B5EF4-FFF2-40B4-BE49-F238E27FC236}">
                      <a16:creationId xmlns:a16="http://schemas.microsoft.com/office/drawing/2014/main" id="{5CB45B13-4FAA-4081-5F4C-453BAB0F8E69}"/>
                    </a:ext>
                  </a:extLst>
                </p:cNvPr>
                <p:cNvSpPr/>
                <p:nvPr/>
              </p:nvSpPr>
              <p:spPr>
                <a:xfrm>
                  <a:off x="2758431" y="2985067"/>
                  <a:ext cx="14310" cy="14944"/>
                </a:xfrm>
                <a:custGeom>
                  <a:avLst/>
                  <a:gdLst>
                    <a:gd name="connsiteX0" fmla="*/ 10762 w 14308"/>
                    <a:gd name="connsiteY0" fmla="*/ 14944 h 14944"/>
                    <a:gd name="connsiteX1" fmla="*/ 7344 w 14308"/>
                    <a:gd name="connsiteY1" fmla="*/ 6856 h 14944"/>
                    <a:gd name="connsiteX2" fmla="*/ 0 w 14308"/>
                    <a:gd name="connsiteY2" fmla="*/ 32 h 14944"/>
                    <a:gd name="connsiteX3" fmla="*/ 14307 w 14308"/>
                    <a:gd name="connsiteY3" fmla="*/ 9510 h 14944"/>
                    <a:gd name="connsiteX4" fmla="*/ 10635 w 14308"/>
                    <a:gd name="connsiteY4" fmla="*/ 14944 h 14944"/>
                    <a:gd name="connsiteX5" fmla="*/ 10635 w 14308"/>
                    <a:gd name="connsiteY5" fmla="*/ 14944 h 14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08" h="14944">
                      <a:moveTo>
                        <a:pt x="10762" y="14944"/>
                      </a:moveTo>
                      <a:cubicBezTo>
                        <a:pt x="8103" y="11785"/>
                        <a:pt x="8230" y="10015"/>
                        <a:pt x="7344" y="6856"/>
                      </a:cubicBezTo>
                      <a:cubicBezTo>
                        <a:pt x="6204" y="4328"/>
                        <a:pt x="2026" y="2433"/>
                        <a:pt x="0" y="32"/>
                      </a:cubicBezTo>
                      <a:cubicBezTo>
                        <a:pt x="5065" y="-348"/>
                        <a:pt x="14434" y="2686"/>
                        <a:pt x="14307" y="9510"/>
                      </a:cubicBezTo>
                      <a:cubicBezTo>
                        <a:pt x="13928" y="11279"/>
                        <a:pt x="12788" y="14818"/>
                        <a:pt x="10635" y="14944"/>
                      </a:cubicBezTo>
                      <a:lnTo>
                        <a:pt x="10635" y="14944"/>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76" name="Freeform 1212">
                  <a:extLst>
                    <a:ext uri="{FF2B5EF4-FFF2-40B4-BE49-F238E27FC236}">
                      <a16:creationId xmlns:a16="http://schemas.microsoft.com/office/drawing/2014/main" id="{06CDFC2F-433D-390A-9821-39617BA935A6}"/>
                    </a:ext>
                  </a:extLst>
                </p:cNvPr>
                <p:cNvSpPr/>
                <p:nvPr/>
              </p:nvSpPr>
              <p:spPr>
                <a:xfrm>
                  <a:off x="2710819" y="3018326"/>
                  <a:ext cx="17917" cy="15300"/>
                </a:xfrm>
                <a:custGeom>
                  <a:avLst/>
                  <a:gdLst>
                    <a:gd name="connsiteX0" fmla="*/ 16586 w 17915"/>
                    <a:gd name="connsiteY0" fmla="*/ 15301 h 15300"/>
                    <a:gd name="connsiteX1" fmla="*/ 9243 w 17915"/>
                    <a:gd name="connsiteY1" fmla="*/ 6960 h 15300"/>
                    <a:gd name="connsiteX2" fmla="*/ 0 w 17915"/>
                    <a:gd name="connsiteY2" fmla="*/ 262 h 15300"/>
                    <a:gd name="connsiteX3" fmla="*/ 17346 w 17915"/>
                    <a:gd name="connsiteY3" fmla="*/ 8224 h 15300"/>
                    <a:gd name="connsiteX4" fmla="*/ 16586 w 17915"/>
                    <a:gd name="connsiteY4" fmla="*/ 15301 h 15300"/>
                    <a:gd name="connsiteX5" fmla="*/ 16586 w 17915"/>
                    <a:gd name="connsiteY5" fmla="*/ 15301 h 1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15" h="15300">
                      <a:moveTo>
                        <a:pt x="16586" y="15301"/>
                      </a:moveTo>
                      <a:cubicBezTo>
                        <a:pt x="12535" y="12900"/>
                        <a:pt x="11142" y="10499"/>
                        <a:pt x="9243" y="6960"/>
                      </a:cubicBezTo>
                      <a:cubicBezTo>
                        <a:pt x="7344" y="3927"/>
                        <a:pt x="3039" y="2284"/>
                        <a:pt x="0" y="262"/>
                      </a:cubicBezTo>
                      <a:cubicBezTo>
                        <a:pt x="5824" y="-1002"/>
                        <a:pt x="14560" y="2410"/>
                        <a:pt x="17346" y="8224"/>
                      </a:cubicBezTo>
                      <a:cubicBezTo>
                        <a:pt x="17852" y="9867"/>
                        <a:pt x="18612" y="14669"/>
                        <a:pt x="16586" y="15301"/>
                      </a:cubicBezTo>
                      <a:lnTo>
                        <a:pt x="16586" y="15301"/>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77" name="Freeform 1213">
                  <a:extLst>
                    <a:ext uri="{FF2B5EF4-FFF2-40B4-BE49-F238E27FC236}">
                      <a16:creationId xmlns:a16="http://schemas.microsoft.com/office/drawing/2014/main" id="{97A36111-1729-A8A1-2E1B-3BC387CBC63C}"/>
                    </a:ext>
                  </a:extLst>
                </p:cNvPr>
                <p:cNvSpPr/>
                <p:nvPr/>
              </p:nvSpPr>
              <p:spPr>
                <a:xfrm>
                  <a:off x="2636867" y="3058887"/>
                  <a:ext cx="20076" cy="18531"/>
                </a:xfrm>
                <a:custGeom>
                  <a:avLst/>
                  <a:gdLst>
                    <a:gd name="connsiteX0" fmla="*/ 13674 w 20073"/>
                    <a:gd name="connsiteY0" fmla="*/ 15939 h 18531"/>
                    <a:gd name="connsiteX1" fmla="*/ 0 w 20073"/>
                    <a:gd name="connsiteY1" fmla="*/ 16 h 18531"/>
                    <a:gd name="connsiteX2" fmla="*/ 19752 w 20073"/>
                    <a:gd name="connsiteY2" fmla="*/ 14044 h 18531"/>
                    <a:gd name="connsiteX3" fmla="*/ 13674 w 20073"/>
                    <a:gd name="connsiteY3" fmla="*/ 15939 h 18531"/>
                    <a:gd name="connsiteX4" fmla="*/ 13674 w 20073"/>
                    <a:gd name="connsiteY4" fmla="*/ 15939 h 185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73" h="18531">
                      <a:moveTo>
                        <a:pt x="13674" y="15939"/>
                      </a:moveTo>
                      <a:cubicBezTo>
                        <a:pt x="12661" y="8104"/>
                        <a:pt x="7850" y="2038"/>
                        <a:pt x="0" y="16"/>
                      </a:cubicBezTo>
                      <a:cubicBezTo>
                        <a:pt x="8610" y="-363"/>
                        <a:pt x="16713" y="6082"/>
                        <a:pt x="19752" y="14044"/>
                      </a:cubicBezTo>
                      <a:cubicBezTo>
                        <a:pt x="21651" y="18341"/>
                        <a:pt x="14560" y="20615"/>
                        <a:pt x="13674" y="15939"/>
                      </a:cubicBezTo>
                      <a:lnTo>
                        <a:pt x="13674" y="15939"/>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78" name="Freeform 1214">
                  <a:extLst>
                    <a:ext uri="{FF2B5EF4-FFF2-40B4-BE49-F238E27FC236}">
                      <a16:creationId xmlns:a16="http://schemas.microsoft.com/office/drawing/2014/main" id="{7AE9D4F5-C74F-64FE-4E18-B46C05C3AC9B}"/>
                    </a:ext>
                  </a:extLst>
                </p:cNvPr>
                <p:cNvSpPr/>
                <p:nvPr/>
              </p:nvSpPr>
              <p:spPr>
                <a:xfrm>
                  <a:off x="2569499" y="3081145"/>
                  <a:ext cx="16810" cy="19433"/>
                </a:xfrm>
                <a:custGeom>
                  <a:avLst/>
                  <a:gdLst>
                    <a:gd name="connsiteX0" fmla="*/ 10509 w 16808"/>
                    <a:gd name="connsiteY0" fmla="*/ 16176 h 19433"/>
                    <a:gd name="connsiteX1" fmla="*/ 0 w 16808"/>
                    <a:gd name="connsiteY1" fmla="*/ 0 h 19433"/>
                    <a:gd name="connsiteX2" fmla="*/ 16713 w 16808"/>
                    <a:gd name="connsiteY2" fmla="*/ 15544 h 19433"/>
                    <a:gd name="connsiteX3" fmla="*/ 10382 w 16808"/>
                    <a:gd name="connsiteY3" fmla="*/ 16176 h 19433"/>
                    <a:gd name="connsiteX4" fmla="*/ 10382 w 16808"/>
                    <a:gd name="connsiteY4" fmla="*/ 16176 h 19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08" h="19433">
                      <a:moveTo>
                        <a:pt x="10509" y="16176"/>
                      </a:moveTo>
                      <a:cubicBezTo>
                        <a:pt x="11269" y="8720"/>
                        <a:pt x="6584" y="3159"/>
                        <a:pt x="0" y="0"/>
                      </a:cubicBezTo>
                      <a:cubicBezTo>
                        <a:pt x="7977" y="1011"/>
                        <a:pt x="15447" y="7330"/>
                        <a:pt x="16713" y="15544"/>
                      </a:cubicBezTo>
                      <a:cubicBezTo>
                        <a:pt x="17726" y="20220"/>
                        <a:pt x="10382" y="20979"/>
                        <a:pt x="10382" y="16176"/>
                      </a:cubicBezTo>
                      <a:lnTo>
                        <a:pt x="10382" y="16176"/>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79" name="Freeform 1215">
                  <a:extLst>
                    <a:ext uri="{FF2B5EF4-FFF2-40B4-BE49-F238E27FC236}">
                      <a16:creationId xmlns:a16="http://schemas.microsoft.com/office/drawing/2014/main" id="{A669396B-6FFD-59CF-23D8-1412AFD2426B}"/>
                    </a:ext>
                  </a:extLst>
                </p:cNvPr>
                <p:cNvSpPr/>
                <p:nvPr/>
              </p:nvSpPr>
              <p:spPr>
                <a:xfrm>
                  <a:off x="2503019" y="3099975"/>
                  <a:ext cx="16835" cy="16374"/>
                </a:xfrm>
                <a:custGeom>
                  <a:avLst/>
                  <a:gdLst>
                    <a:gd name="connsiteX0" fmla="*/ 10382 w 16833"/>
                    <a:gd name="connsiteY0" fmla="*/ 13270 h 16374"/>
                    <a:gd name="connsiteX1" fmla="*/ 0 w 16833"/>
                    <a:gd name="connsiteY1" fmla="*/ 0 h 16374"/>
                    <a:gd name="connsiteX2" fmla="*/ 10003 w 16833"/>
                    <a:gd name="connsiteY2" fmla="*/ 2907 h 16374"/>
                    <a:gd name="connsiteX3" fmla="*/ 16713 w 16833"/>
                    <a:gd name="connsiteY3" fmla="*/ 12385 h 16374"/>
                    <a:gd name="connsiteX4" fmla="*/ 10382 w 16833"/>
                    <a:gd name="connsiteY4" fmla="*/ 13270 h 16374"/>
                    <a:gd name="connsiteX5" fmla="*/ 10382 w 16833"/>
                    <a:gd name="connsiteY5" fmla="*/ 13270 h 16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3" h="16374">
                      <a:moveTo>
                        <a:pt x="10382" y="13270"/>
                      </a:moveTo>
                      <a:cubicBezTo>
                        <a:pt x="11142" y="6193"/>
                        <a:pt x="5824" y="2780"/>
                        <a:pt x="0" y="0"/>
                      </a:cubicBezTo>
                      <a:cubicBezTo>
                        <a:pt x="3292" y="506"/>
                        <a:pt x="6710" y="1011"/>
                        <a:pt x="10003" y="2907"/>
                      </a:cubicBezTo>
                      <a:cubicBezTo>
                        <a:pt x="13548" y="4550"/>
                        <a:pt x="15827" y="9099"/>
                        <a:pt x="16713" y="12385"/>
                      </a:cubicBezTo>
                      <a:cubicBezTo>
                        <a:pt x="17852" y="16935"/>
                        <a:pt x="10509" y="18072"/>
                        <a:pt x="10382" y="13270"/>
                      </a:cubicBezTo>
                      <a:lnTo>
                        <a:pt x="10382" y="1327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0" name="Freeform 1216">
                  <a:extLst>
                    <a:ext uri="{FF2B5EF4-FFF2-40B4-BE49-F238E27FC236}">
                      <a16:creationId xmlns:a16="http://schemas.microsoft.com/office/drawing/2014/main" id="{9DD85F8A-2E75-6578-8972-2A41D95B203C}"/>
                    </a:ext>
                  </a:extLst>
                </p:cNvPr>
                <p:cNvSpPr/>
                <p:nvPr/>
              </p:nvSpPr>
              <p:spPr>
                <a:xfrm>
                  <a:off x="2407486" y="3103513"/>
                  <a:ext cx="7129" cy="15864"/>
                </a:xfrm>
                <a:custGeom>
                  <a:avLst/>
                  <a:gdLst>
                    <a:gd name="connsiteX0" fmla="*/ 306 w 7128"/>
                    <a:gd name="connsiteY0" fmla="*/ 12764 h 15864"/>
                    <a:gd name="connsiteX1" fmla="*/ 3092 w 7128"/>
                    <a:gd name="connsiteY1" fmla="*/ 0 h 15864"/>
                    <a:gd name="connsiteX2" fmla="*/ 6131 w 7128"/>
                    <a:gd name="connsiteY2" fmla="*/ 10237 h 15864"/>
                    <a:gd name="connsiteX3" fmla="*/ 306 w 7128"/>
                    <a:gd name="connsiteY3" fmla="*/ 12764 h 15864"/>
                    <a:gd name="connsiteX4" fmla="*/ 306 w 7128"/>
                    <a:gd name="connsiteY4" fmla="*/ 12764 h 15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8" h="15864">
                      <a:moveTo>
                        <a:pt x="306" y="12764"/>
                      </a:moveTo>
                      <a:cubicBezTo>
                        <a:pt x="-706" y="7962"/>
                        <a:pt x="939" y="3286"/>
                        <a:pt x="3092" y="0"/>
                      </a:cubicBezTo>
                      <a:cubicBezTo>
                        <a:pt x="2839" y="4170"/>
                        <a:pt x="3851" y="7835"/>
                        <a:pt x="6131" y="10237"/>
                      </a:cubicBezTo>
                      <a:cubicBezTo>
                        <a:pt x="10056" y="14913"/>
                        <a:pt x="1193" y="18830"/>
                        <a:pt x="306" y="12764"/>
                      </a:cubicBezTo>
                      <a:lnTo>
                        <a:pt x="306" y="12764"/>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1" name="Freeform 1217">
                  <a:extLst>
                    <a:ext uri="{FF2B5EF4-FFF2-40B4-BE49-F238E27FC236}">
                      <a16:creationId xmlns:a16="http://schemas.microsoft.com/office/drawing/2014/main" id="{5EBAF588-FC68-9CA0-C479-C7E5432E596D}"/>
                    </a:ext>
                  </a:extLst>
                </p:cNvPr>
                <p:cNvSpPr/>
                <p:nvPr/>
              </p:nvSpPr>
              <p:spPr>
                <a:xfrm>
                  <a:off x="2199054" y="3043232"/>
                  <a:ext cx="8031" cy="15757"/>
                </a:xfrm>
                <a:custGeom>
                  <a:avLst/>
                  <a:gdLst>
                    <a:gd name="connsiteX0" fmla="*/ 180 w 8030"/>
                    <a:gd name="connsiteY0" fmla="*/ 11121 h 15757"/>
                    <a:gd name="connsiteX1" fmla="*/ 8030 w 8030"/>
                    <a:gd name="connsiteY1" fmla="*/ 0 h 15757"/>
                    <a:gd name="connsiteX2" fmla="*/ 6511 w 8030"/>
                    <a:gd name="connsiteY2" fmla="*/ 11247 h 15757"/>
                    <a:gd name="connsiteX3" fmla="*/ 4485 w 8030"/>
                    <a:gd name="connsiteY3" fmla="*/ 15544 h 15757"/>
                    <a:gd name="connsiteX4" fmla="*/ 180 w 8030"/>
                    <a:gd name="connsiteY4" fmla="*/ 11247 h 15757"/>
                    <a:gd name="connsiteX5" fmla="*/ 180 w 8030"/>
                    <a:gd name="connsiteY5" fmla="*/ 11247 h 15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0" h="15757">
                      <a:moveTo>
                        <a:pt x="180" y="11121"/>
                      </a:moveTo>
                      <a:cubicBezTo>
                        <a:pt x="1193" y="6066"/>
                        <a:pt x="4612" y="2401"/>
                        <a:pt x="8030" y="0"/>
                      </a:cubicBezTo>
                      <a:cubicBezTo>
                        <a:pt x="6131" y="3918"/>
                        <a:pt x="5371" y="7962"/>
                        <a:pt x="6511" y="11247"/>
                      </a:cubicBezTo>
                      <a:cubicBezTo>
                        <a:pt x="7144" y="13017"/>
                        <a:pt x="6258" y="14912"/>
                        <a:pt x="4485" y="15544"/>
                      </a:cubicBezTo>
                      <a:cubicBezTo>
                        <a:pt x="1826" y="16555"/>
                        <a:pt x="-706" y="13775"/>
                        <a:pt x="180" y="11247"/>
                      </a:cubicBezTo>
                      <a:lnTo>
                        <a:pt x="180" y="11247"/>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2" name="Freeform 1218">
                  <a:extLst>
                    <a:ext uri="{FF2B5EF4-FFF2-40B4-BE49-F238E27FC236}">
                      <a16:creationId xmlns:a16="http://schemas.microsoft.com/office/drawing/2014/main" id="{13CC9C1C-4D85-D682-0494-0110B2C2ACA3}"/>
                    </a:ext>
                  </a:extLst>
                </p:cNvPr>
                <p:cNvSpPr/>
                <p:nvPr/>
              </p:nvSpPr>
              <p:spPr>
                <a:xfrm>
                  <a:off x="2334096" y="3090370"/>
                  <a:ext cx="15574" cy="17686"/>
                </a:xfrm>
                <a:custGeom>
                  <a:avLst/>
                  <a:gdLst>
                    <a:gd name="connsiteX0" fmla="*/ 1139 w 15572"/>
                    <a:gd name="connsiteY0" fmla="*/ 10742 h 17686"/>
                    <a:gd name="connsiteX1" fmla="*/ 15573 w 15572"/>
                    <a:gd name="connsiteY1" fmla="*/ 0 h 17686"/>
                    <a:gd name="connsiteX2" fmla="*/ 10128 w 15572"/>
                    <a:gd name="connsiteY2" fmla="*/ 5940 h 17686"/>
                    <a:gd name="connsiteX3" fmla="*/ 7216 w 15572"/>
                    <a:gd name="connsiteY3" fmla="*/ 12511 h 17686"/>
                    <a:gd name="connsiteX4" fmla="*/ 5064 w 15572"/>
                    <a:gd name="connsiteY4" fmla="*/ 17440 h 17686"/>
                    <a:gd name="connsiteX5" fmla="*/ 1139 w 15572"/>
                    <a:gd name="connsiteY5" fmla="*/ 10742 h 17686"/>
                    <a:gd name="connsiteX6" fmla="*/ 1139 w 15572"/>
                    <a:gd name="connsiteY6" fmla="*/ 10742 h 17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72" h="17686">
                      <a:moveTo>
                        <a:pt x="1139" y="10742"/>
                      </a:moveTo>
                      <a:cubicBezTo>
                        <a:pt x="4684" y="5434"/>
                        <a:pt x="9622" y="1516"/>
                        <a:pt x="15573" y="0"/>
                      </a:cubicBezTo>
                      <a:cubicBezTo>
                        <a:pt x="13167" y="1390"/>
                        <a:pt x="11521" y="3665"/>
                        <a:pt x="10128" y="5940"/>
                      </a:cubicBezTo>
                      <a:cubicBezTo>
                        <a:pt x="9115" y="7709"/>
                        <a:pt x="7216" y="10868"/>
                        <a:pt x="7216" y="12511"/>
                      </a:cubicBezTo>
                      <a:cubicBezTo>
                        <a:pt x="7976" y="14407"/>
                        <a:pt x="7090" y="16555"/>
                        <a:pt x="5064" y="17440"/>
                      </a:cubicBezTo>
                      <a:cubicBezTo>
                        <a:pt x="759" y="18830"/>
                        <a:pt x="-1520" y="14028"/>
                        <a:pt x="1139" y="10742"/>
                      </a:cubicBezTo>
                      <a:lnTo>
                        <a:pt x="1139" y="10742"/>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3" name="Freeform 1219">
                  <a:extLst>
                    <a:ext uri="{FF2B5EF4-FFF2-40B4-BE49-F238E27FC236}">
                      <a16:creationId xmlns:a16="http://schemas.microsoft.com/office/drawing/2014/main" id="{0C5B162C-552D-3D71-C5AB-647CFC262F77}"/>
                    </a:ext>
                  </a:extLst>
                </p:cNvPr>
                <p:cNvSpPr/>
                <p:nvPr/>
              </p:nvSpPr>
              <p:spPr>
                <a:xfrm>
                  <a:off x="2294002" y="3081271"/>
                  <a:ext cx="13120" cy="19439"/>
                </a:xfrm>
                <a:custGeom>
                  <a:avLst/>
                  <a:gdLst>
                    <a:gd name="connsiteX0" fmla="*/ 584 w 13118"/>
                    <a:gd name="connsiteY0" fmla="*/ 12890 h 19439"/>
                    <a:gd name="connsiteX1" fmla="*/ 13119 w 13118"/>
                    <a:gd name="connsiteY1" fmla="*/ 0 h 19439"/>
                    <a:gd name="connsiteX2" fmla="*/ 6915 w 13118"/>
                    <a:gd name="connsiteY2" fmla="*/ 13649 h 19439"/>
                    <a:gd name="connsiteX3" fmla="*/ 5775 w 13118"/>
                    <a:gd name="connsiteY3" fmla="*/ 18830 h 19439"/>
                    <a:gd name="connsiteX4" fmla="*/ 711 w 13118"/>
                    <a:gd name="connsiteY4" fmla="*/ 12764 h 19439"/>
                    <a:gd name="connsiteX5" fmla="*/ 711 w 13118"/>
                    <a:gd name="connsiteY5" fmla="*/ 12764 h 1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18" h="19439">
                      <a:moveTo>
                        <a:pt x="584" y="12890"/>
                      </a:moveTo>
                      <a:cubicBezTo>
                        <a:pt x="3116" y="7077"/>
                        <a:pt x="7421" y="2401"/>
                        <a:pt x="13119" y="0"/>
                      </a:cubicBezTo>
                      <a:cubicBezTo>
                        <a:pt x="9574" y="3286"/>
                        <a:pt x="7168" y="9225"/>
                        <a:pt x="6915" y="13649"/>
                      </a:cubicBezTo>
                      <a:cubicBezTo>
                        <a:pt x="8054" y="15418"/>
                        <a:pt x="7548" y="17693"/>
                        <a:pt x="5775" y="18830"/>
                      </a:cubicBezTo>
                      <a:cubicBezTo>
                        <a:pt x="1597" y="21105"/>
                        <a:pt x="-1442" y="16555"/>
                        <a:pt x="711" y="12764"/>
                      </a:cubicBezTo>
                      <a:lnTo>
                        <a:pt x="711" y="12764"/>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4" name="Freeform 1220">
                  <a:extLst>
                    <a:ext uri="{FF2B5EF4-FFF2-40B4-BE49-F238E27FC236}">
                      <a16:creationId xmlns:a16="http://schemas.microsoft.com/office/drawing/2014/main" id="{040728EE-753B-7807-6487-1D5CF5D12C74}"/>
                    </a:ext>
                  </a:extLst>
                </p:cNvPr>
                <p:cNvSpPr/>
                <p:nvPr/>
              </p:nvSpPr>
              <p:spPr>
                <a:xfrm>
                  <a:off x="2240487" y="3061556"/>
                  <a:ext cx="12944" cy="19086"/>
                </a:xfrm>
                <a:custGeom>
                  <a:avLst/>
                  <a:gdLst>
                    <a:gd name="connsiteX0" fmla="*/ 534 w 12942"/>
                    <a:gd name="connsiteY0" fmla="*/ 12638 h 19086"/>
                    <a:gd name="connsiteX1" fmla="*/ 12942 w 12942"/>
                    <a:gd name="connsiteY1" fmla="*/ 0 h 19086"/>
                    <a:gd name="connsiteX2" fmla="*/ 6865 w 12942"/>
                    <a:gd name="connsiteY2" fmla="*/ 13522 h 19086"/>
                    <a:gd name="connsiteX3" fmla="*/ 5599 w 12942"/>
                    <a:gd name="connsiteY3" fmla="*/ 18577 h 19086"/>
                    <a:gd name="connsiteX4" fmla="*/ 661 w 12942"/>
                    <a:gd name="connsiteY4" fmla="*/ 12638 h 19086"/>
                    <a:gd name="connsiteX5" fmla="*/ 661 w 12942"/>
                    <a:gd name="connsiteY5" fmla="*/ 12638 h 19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42" h="19086">
                      <a:moveTo>
                        <a:pt x="534" y="12638"/>
                      </a:moveTo>
                      <a:cubicBezTo>
                        <a:pt x="3066" y="6824"/>
                        <a:pt x="7245" y="2401"/>
                        <a:pt x="12942" y="0"/>
                      </a:cubicBezTo>
                      <a:cubicBezTo>
                        <a:pt x="9397" y="3159"/>
                        <a:pt x="6991" y="8973"/>
                        <a:pt x="6865" y="13522"/>
                      </a:cubicBezTo>
                      <a:cubicBezTo>
                        <a:pt x="7878" y="15292"/>
                        <a:pt x="7371" y="17566"/>
                        <a:pt x="5599" y="18577"/>
                      </a:cubicBezTo>
                      <a:cubicBezTo>
                        <a:pt x="1547" y="20599"/>
                        <a:pt x="-1365" y="16176"/>
                        <a:pt x="661" y="12638"/>
                      </a:cubicBezTo>
                      <a:lnTo>
                        <a:pt x="661" y="12638"/>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5" name="Freeform 1221">
                  <a:extLst>
                    <a:ext uri="{FF2B5EF4-FFF2-40B4-BE49-F238E27FC236}">
                      <a16:creationId xmlns:a16="http://schemas.microsoft.com/office/drawing/2014/main" id="{62C27877-39FB-9AA8-A4AF-4F10735505B6}"/>
                    </a:ext>
                  </a:extLst>
                </p:cNvPr>
                <p:cNvSpPr/>
                <p:nvPr/>
              </p:nvSpPr>
              <p:spPr>
                <a:xfrm>
                  <a:off x="2172356" y="3026424"/>
                  <a:ext cx="14973" cy="11851"/>
                </a:xfrm>
                <a:custGeom>
                  <a:avLst/>
                  <a:gdLst>
                    <a:gd name="connsiteX0" fmla="*/ 1551 w 14971"/>
                    <a:gd name="connsiteY0" fmla="*/ 5813 h 11851"/>
                    <a:gd name="connsiteX1" fmla="*/ 14972 w 14971"/>
                    <a:gd name="connsiteY1" fmla="*/ 0 h 11851"/>
                    <a:gd name="connsiteX2" fmla="*/ 7502 w 14971"/>
                    <a:gd name="connsiteY2" fmla="*/ 7835 h 11851"/>
                    <a:gd name="connsiteX3" fmla="*/ 4716 w 14971"/>
                    <a:gd name="connsiteY3" fmla="*/ 11374 h 11851"/>
                    <a:gd name="connsiteX4" fmla="*/ 1551 w 14971"/>
                    <a:gd name="connsiteY4" fmla="*/ 5940 h 11851"/>
                    <a:gd name="connsiteX5" fmla="*/ 1551 w 14971"/>
                    <a:gd name="connsiteY5" fmla="*/ 5940 h 1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71" h="11851">
                      <a:moveTo>
                        <a:pt x="1551" y="5813"/>
                      </a:moveTo>
                      <a:cubicBezTo>
                        <a:pt x="4969" y="4170"/>
                        <a:pt x="10414" y="126"/>
                        <a:pt x="14972" y="0"/>
                      </a:cubicBezTo>
                      <a:cubicBezTo>
                        <a:pt x="11807" y="1769"/>
                        <a:pt x="9528" y="4929"/>
                        <a:pt x="7502" y="7835"/>
                      </a:cubicBezTo>
                      <a:cubicBezTo>
                        <a:pt x="6616" y="8973"/>
                        <a:pt x="6742" y="9478"/>
                        <a:pt x="4716" y="11374"/>
                      </a:cubicBezTo>
                      <a:cubicBezTo>
                        <a:pt x="1171" y="13522"/>
                        <a:pt x="-1994" y="7835"/>
                        <a:pt x="1551" y="5940"/>
                      </a:cubicBezTo>
                      <a:lnTo>
                        <a:pt x="1551" y="594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6" name="Freeform 1222">
                  <a:extLst>
                    <a:ext uri="{FF2B5EF4-FFF2-40B4-BE49-F238E27FC236}">
                      <a16:creationId xmlns:a16="http://schemas.microsoft.com/office/drawing/2014/main" id="{72496BB6-BBD1-D735-5A48-CAE84098F412}"/>
                    </a:ext>
                  </a:extLst>
                </p:cNvPr>
                <p:cNvSpPr/>
                <p:nvPr/>
              </p:nvSpPr>
              <p:spPr>
                <a:xfrm>
                  <a:off x="2130221" y="3035825"/>
                  <a:ext cx="26418" cy="6741"/>
                </a:xfrm>
                <a:custGeom>
                  <a:avLst/>
                  <a:gdLst>
                    <a:gd name="connsiteX0" fmla="*/ 21651 w 26414"/>
                    <a:gd name="connsiteY0" fmla="*/ 6270 h 6741"/>
                    <a:gd name="connsiteX1" fmla="*/ 0 w 26414"/>
                    <a:gd name="connsiteY1" fmla="*/ 3363 h 6741"/>
                    <a:gd name="connsiteX2" fmla="*/ 23930 w 26414"/>
                    <a:gd name="connsiteY2" fmla="*/ 456 h 6741"/>
                    <a:gd name="connsiteX3" fmla="*/ 26335 w 26414"/>
                    <a:gd name="connsiteY3" fmla="*/ 4248 h 6741"/>
                    <a:gd name="connsiteX4" fmla="*/ 21524 w 26414"/>
                    <a:gd name="connsiteY4" fmla="*/ 6270 h 6741"/>
                    <a:gd name="connsiteX5" fmla="*/ 21524 w 26414"/>
                    <a:gd name="connsiteY5" fmla="*/ 6270 h 6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14" h="6741">
                      <a:moveTo>
                        <a:pt x="21651" y="6270"/>
                      </a:moveTo>
                      <a:cubicBezTo>
                        <a:pt x="15194" y="3363"/>
                        <a:pt x="7090" y="3236"/>
                        <a:pt x="0" y="3363"/>
                      </a:cubicBezTo>
                      <a:cubicBezTo>
                        <a:pt x="7850" y="1088"/>
                        <a:pt x="15573" y="-934"/>
                        <a:pt x="23930" y="456"/>
                      </a:cubicBezTo>
                      <a:cubicBezTo>
                        <a:pt x="25702" y="835"/>
                        <a:pt x="26715" y="2605"/>
                        <a:pt x="26335" y="4248"/>
                      </a:cubicBezTo>
                      <a:cubicBezTo>
                        <a:pt x="25956" y="6396"/>
                        <a:pt x="23423" y="7407"/>
                        <a:pt x="21524" y="6270"/>
                      </a:cubicBezTo>
                      <a:lnTo>
                        <a:pt x="21524" y="627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7" name="Freeform 1223">
                  <a:extLst>
                    <a:ext uri="{FF2B5EF4-FFF2-40B4-BE49-F238E27FC236}">
                      <a16:creationId xmlns:a16="http://schemas.microsoft.com/office/drawing/2014/main" id="{0DB474FA-3844-E4F1-6588-D349CB06B7E0}"/>
                    </a:ext>
                  </a:extLst>
                </p:cNvPr>
                <p:cNvSpPr/>
                <p:nvPr/>
              </p:nvSpPr>
              <p:spPr>
                <a:xfrm>
                  <a:off x="2152381" y="3058624"/>
                  <a:ext cx="30710" cy="10641"/>
                </a:xfrm>
                <a:custGeom>
                  <a:avLst/>
                  <a:gdLst>
                    <a:gd name="connsiteX0" fmla="*/ 25829 w 30706"/>
                    <a:gd name="connsiteY0" fmla="*/ 5966 h 10641"/>
                    <a:gd name="connsiteX1" fmla="*/ 0 w 30706"/>
                    <a:gd name="connsiteY1" fmla="*/ 10641 h 10641"/>
                    <a:gd name="connsiteX2" fmla="*/ 12408 w 30706"/>
                    <a:gd name="connsiteY2" fmla="*/ 3312 h 10641"/>
                    <a:gd name="connsiteX3" fmla="*/ 27728 w 30706"/>
                    <a:gd name="connsiteY3" fmla="*/ 26 h 10641"/>
                    <a:gd name="connsiteX4" fmla="*/ 25829 w 30706"/>
                    <a:gd name="connsiteY4" fmla="*/ 6092 h 10641"/>
                    <a:gd name="connsiteX5" fmla="*/ 25829 w 30706"/>
                    <a:gd name="connsiteY5" fmla="*/ 6092 h 10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06" h="10641">
                      <a:moveTo>
                        <a:pt x="25829" y="5966"/>
                      </a:moveTo>
                      <a:cubicBezTo>
                        <a:pt x="17852" y="4954"/>
                        <a:pt x="7470" y="6471"/>
                        <a:pt x="0" y="10641"/>
                      </a:cubicBezTo>
                      <a:cubicBezTo>
                        <a:pt x="3545" y="7482"/>
                        <a:pt x="7850" y="5081"/>
                        <a:pt x="12408" y="3312"/>
                      </a:cubicBezTo>
                      <a:cubicBezTo>
                        <a:pt x="17979" y="1416"/>
                        <a:pt x="21144" y="-227"/>
                        <a:pt x="27728" y="26"/>
                      </a:cubicBezTo>
                      <a:cubicBezTo>
                        <a:pt x="33046" y="658"/>
                        <a:pt x="30514" y="8619"/>
                        <a:pt x="25829" y="6092"/>
                      </a:cubicBezTo>
                      <a:lnTo>
                        <a:pt x="25829" y="6092"/>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8" name="Freeform 1224">
                  <a:extLst>
                    <a:ext uri="{FF2B5EF4-FFF2-40B4-BE49-F238E27FC236}">
                      <a16:creationId xmlns:a16="http://schemas.microsoft.com/office/drawing/2014/main" id="{C952A281-60FB-E8FD-20E5-9D7ADAA701D1}"/>
                    </a:ext>
                  </a:extLst>
                </p:cNvPr>
                <p:cNvSpPr/>
                <p:nvPr/>
              </p:nvSpPr>
              <p:spPr>
                <a:xfrm>
                  <a:off x="2200880" y="3084542"/>
                  <a:ext cx="20782" cy="11767"/>
                </a:xfrm>
                <a:custGeom>
                  <a:avLst/>
                  <a:gdLst>
                    <a:gd name="connsiteX0" fmla="*/ 0 w 20779"/>
                    <a:gd name="connsiteY0" fmla="*/ 11768 h 11767"/>
                    <a:gd name="connsiteX1" fmla="*/ 16586 w 20779"/>
                    <a:gd name="connsiteY1" fmla="*/ 141 h 11767"/>
                    <a:gd name="connsiteX2" fmla="*/ 20638 w 20779"/>
                    <a:gd name="connsiteY2" fmla="*/ 2289 h 11767"/>
                    <a:gd name="connsiteX3" fmla="*/ 18485 w 20779"/>
                    <a:gd name="connsiteY3" fmla="*/ 6333 h 11767"/>
                    <a:gd name="connsiteX4" fmla="*/ 0 w 20779"/>
                    <a:gd name="connsiteY4" fmla="*/ 11768 h 11767"/>
                    <a:gd name="connsiteX5" fmla="*/ 0 w 20779"/>
                    <a:gd name="connsiteY5" fmla="*/ 11768 h 11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79" h="11767">
                      <a:moveTo>
                        <a:pt x="0" y="11768"/>
                      </a:moveTo>
                      <a:cubicBezTo>
                        <a:pt x="5318" y="7218"/>
                        <a:pt x="9496" y="2669"/>
                        <a:pt x="16586" y="141"/>
                      </a:cubicBezTo>
                      <a:cubicBezTo>
                        <a:pt x="18232" y="-365"/>
                        <a:pt x="20132" y="520"/>
                        <a:pt x="20638" y="2289"/>
                      </a:cubicBezTo>
                      <a:cubicBezTo>
                        <a:pt x="21144" y="3932"/>
                        <a:pt x="20258" y="5828"/>
                        <a:pt x="18485" y="6333"/>
                      </a:cubicBezTo>
                      <a:cubicBezTo>
                        <a:pt x="12535" y="6333"/>
                        <a:pt x="5698" y="9240"/>
                        <a:pt x="0" y="11768"/>
                      </a:cubicBezTo>
                      <a:lnTo>
                        <a:pt x="0" y="11768"/>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9" name="Freeform 1225">
                  <a:extLst>
                    <a:ext uri="{FF2B5EF4-FFF2-40B4-BE49-F238E27FC236}">
                      <a16:creationId xmlns:a16="http://schemas.microsoft.com/office/drawing/2014/main" id="{E7EC11AC-2EBE-9344-1AD2-2D5A533BF475}"/>
                    </a:ext>
                  </a:extLst>
                </p:cNvPr>
                <p:cNvSpPr/>
                <p:nvPr/>
              </p:nvSpPr>
              <p:spPr>
                <a:xfrm>
                  <a:off x="2277238" y="3110974"/>
                  <a:ext cx="13327" cy="13012"/>
                </a:xfrm>
                <a:custGeom>
                  <a:avLst/>
                  <a:gdLst>
                    <a:gd name="connsiteX0" fmla="*/ 8357 w 13325"/>
                    <a:gd name="connsiteY0" fmla="*/ 502 h 13012"/>
                    <a:gd name="connsiteX1" fmla="*/ 8736 w 13325"/>
                    <a:gd name="connsiteY1" fmla="*/ 502 h 13012"/>
                    <a:gd name="connsiteX2" fmla="*/ 7470 w 13325"/>
                    <a:gd name="connsiteY2" fmla="*/ 3787 h 13012"/>
                    <a:gd name="connsiteX3" fmla="*/ 11775 w 13325"/>
                    <a:gd name="connsiteY3" fmla="*/ 5557 h 13012"/>
                    <a:gd name="connsiteX4" fmla="*/ 10762 w 13325"/>
                    <a:gd name="connsiteY4" fmla="*/ 5936 h 13012"/>
                    <a:gd name="connsiteX5" fmla="*/ 0 w 13325"/>
                    <a:gd name="connsiteY5" fmla="*/ 13013 h 13012"/>
                    <a:gd name="connsiteX6" fmla="*/ 6331 w 13325"/>
                    <a:gd name="connsiteY6" fmla="*/ 2776 h 13012"/>
                    <a:gd name="connsiteX7" fmla="*/ 8610 w 13325"/>
                    <a:gd name="connsiteY7" fmla="*/ 502 h 13012"/>
                    <a:gd name="connsiteX8" fmla="*/ 12788 w 13325"/>
                    <a:gd name="connsiteY8" fmla="*/ 4546 h 13012"/>
                    <a:gd name="connsiteX9" fmla="*/ 11269 w 13325"/>
                    <a:gd name="connsiteY9" fmla="*/ 6062 h 13012"/>
                    <a:gd name="connsiteX10" fmla="*/ 8103 w 13325"/>
                    <a:gd name="connsiteY10" fmla="*/ 628 h 13012"/>
                    <a:gd name="connsiteX11" fmla="*/ 8103 w 13325"/>
                    <a:gd name="connsiteY11" fmla="*/ 628 h 1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325" h="13012">
                      <a:moveTo>
                        <a:pt x="8357" y="502"/>
                      </a:moveTo>
                      <a:lnTo>
                        <a:pt x="8736" y="502"/>
                      </a:lnTo>
                      <a:cubicBezTo>
                        <a:pt x="8736" y="502"/>
                        <a:pt x="7090" y="2271"/>
                        <a:pt x="7470" y="3787"/>
                      </a:cubicBezTo>
                      <a:cubicBezTo>
                        <a:pt x="7470" y="5430"/>
                        <a:pt x="10509" y="6694"/>
                        <a:pt x="11775" y="5557"/>
                      </a:cubicBezTo>
                      <a:cubicBezTo>
                        <a:pt x="11775" y="5557"/>
                        <a:pt x="10762" y="5809"/>
                        <a:pt x="10762" y="5936"/>
                      </a:cubicBezTo>
                      <a:cubicBezTo>
                        <a:pt x="6837" y="7579"/>
                        <a:pt x="2406" y="9222"/>
                        <a:pt x="0" y="13013"/>
                      </a:cubicBezTo>
                      <a:cubicBezTo>
                        <a:pt x="633" y="8969"/>
                        <a:pt x="3672" y="5683"/>
                        <a:pt x="6331" y="2776"/>
                      </a:cubicBezTo>
                      <a:cubicBezTo>
                        <a:pt x="6837" y="2271"/>
                        <a:pt x="8103" y="1007"/>
                        <a:pt x="8610" y="502"/>
                      </a:cubicBezTo>
                      <a:cubicBezTo>
                        <a:pt x="11142" y="-1268"/>
                        <a:pt x="14687" y="2018"/>
                        <a:pt x="12788" y="4546"/>
                      </a:cubicBezTo>
                      <a:cubicBezTo>
                        <a:pt x="11902" y="5683"/>
                        <a:pt x="11775" y="5430"/>
                        <a:pt x="11269" y="6062"/>
                      </a:cubicBezTo>
                      <a:cubicBezTo>
                        <a:pt x="7217" y="9348"/>
                        <a:pt x="3292" y="2271"/>
                        <a:pt x="8103" y="628"/>
                      </a:cubicBezTo>
                      <a:lnTo>
                        <a:pt x="8103" y="628"/>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0" name="Freeform 1226">
                  <a:extLst>
                    <a:ext uri="{FF2B5EF4-FFF2-40B4-BE49-F238E27FC236}">
                      <a16:creationId xmlns:a16="http://schemas.microsoft.com/office/drawing/2014/main" id="{421A900D-D847-A55A-9538-E188FE81261E}"/>
                    </a:ext>
                  </a:extLst>
                </p:cNvPr>
                <p:cNvSpPr/>
                <p:nvPr/>
              </p:nvSpPr>
              <p:spPr>
                <a:xfrm>
                  <a:off x="2331688" y="3122278"/>
                  <a:ext cx="15997" cy="15104"/>
                </a:xfrm>
                <a:custGeom>
                  <a:avLst/>
                  <a:gdLst>
                    <a:gd name="connsiteX0" fmla="*/ 13927 w 15995"/>
                    <a:gd name="connsiteY0" fmla="*/ 6258 h 15104"/>
                    <a:gd name="connsiteX1" fmla="*/ 0 w 15995"/>
                    <a:gd name="connsiteY1" fmla="*/ 15104 h 15104"/>
                    <a:gd name="connsiteX2" fmla="*/ 10636 w 15995"/>
                    <a:gd name="connsiteY2" fmla="*/ 824 h 15104"/>
                    <a:gd name="connsiteX3" fmla="*/ 15194 w 15995"/>
                    <a:gd name="connsiteY3" fmla="*/ 1077 h 15104"/>
                    <a:gd name="connsiteX4" fmla="*/ 13927 w 15995"/>
                    <a:gd name="connsiteY4" fmla="*/ 6258 h 15104"/>
                    <a:gd name="connsiteX5" fmla="*/ 13927 w 15995"/>
                    <a:gd name="connsiteY5" fmla="*/ 6258 h 1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95" h="15104">
                      <a:moveTo>
                        <a:pt x="13927" y="6258"/>
                      </a:moveTo>
                      <a:cubicBezTo>
                        <a:pt x="8990" y="8154"/>
                        <a:pt x="4052" y="11440"/>
                        <a:pt x="0" y="15104"/>
                      </a:cubicBezTo>
                      <a:cubicBezTo>
                        <a:pt x="2786" y="9797"/>
                        <a:pt x="6077" y="4994"/>
                        <a:pt x="10636" y="824"/>
                      </a:cubicBezTo>
                      <a:cubicBezTo>
                        <a:pt x="11902" y="-314"/>
                        <a:pt x="14054" y="-314"/>
                        <a:pt x="15194" y="1077"/>
                      </a:cubicBezTo>
                      <a:cubicBezTo>
                        <a:pt x="16713" y="2720"/>
                        <a:pt x="15953" y="5500"/>
                        <a:pt x="13927" y="6258"/>
                      </a:cubicBezTo>
                      <a:lnTo>
                        <a:pt x="13927" y="6258"/>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1" name="Freeform 1227">
                  <a:extLst>
                    <a:ext uri="{FF2B5EF4-FFF2-40B4-BE49-F238E27FC236}">
                      <a16:creationId xmlns:a16="http://schemas.microsoft.com/office/drawing/2014/main" id="{F5C57519-C133-123B-DCB9-B649B949F138}"/>
                    </a:ext>
                  </a:extLst>
                </p:cNvPr>
                <p:cNvSpPr/>
                <p:nvPr/>
              </p:nvSpPr>
              <p:spPr>
                <a:xfrm>
                  <a:off x="2401589" y="3132578"/>
                  <a:ext cx="14959" cy="16178"/>
                </a:xfrm>
                <a:custGeom>
                  <a:avLst/>
                  <a:gdLst>
                    <a:gd name="connsiteX0" fmla="*/ 13041 w 14957"/>
                    <a:gd name="connsiteY0" fmla="*/ 6069 h 16178"/>
                    <a:gd name="connsiteX1" fmla="*/ 0 w 14957"/>
                    <a:gd name="connsiteY1" fmla="*/ 16178 h 16178"/>
                    <a:gd name="connsiteX2" fmla="*/ 9369 w 14957"/>
                    <a:gd name="connsiteY2" fmla="*/ 1013 h 16178"/>
                    <a:gd name="connsiteX3" fmla="*/ 13927 w 14957"/>
                    <a:gd name="connsiteY3" fmla="*/ 887 h 16178"/>
                    <a:gd name="connsiteX4" fmla="*/ 13168 w 14957"/>
                    <a:gd name="connsiteY4" fmla="*/ 6195 h 16178"/>
                    <a:gd name="connsiteX5" fmla="*/ 13168 w 14957"/>
                    <a:gd name="connsiteY5" fmla="*/ 6195 h 16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57" h="16178">
                      <a:moveTo>
                        <a:pt x="13041" y="6069"/>
                      </a:moveTo>
                      <a:cubicBezTo>
                        <a:pt x="8230" y="8469"/>
                        <a:pt x="3672" y="12135"/>
                        <a:pt x="0" y="16178"/>
                      </a:cubicBezTo>
                      <a:cubicBezTo>
                        <a:pt x="2279" y="10618"/>
                        <a:pt x="5064" y="5563"/>
                        <a:pt x="9369" y="1013"/>
                      </a:cubicBezTo>
                      <a:cubicBezTo>
                        <a:pt x="10635" y="-250"/>
                        <a:pt x="12661" y="-377"/>
                        <a:pt x="13927" y="887"/>
                      </a:cubicBezTo>
                      <a:cubicBezTo>
                        <a:pt x="15573" y="2403"/>
                        <a:pt x="15194" y="5184"/>
                        <a:pt x="13168" y="6195"/>
                      </a:cubicBezTo>
                      <a:lnTo>
                        <a:pt x="13168" y="6195"/>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2" name="Freeform 1228">
                  <a:extLst>
                    <a:ext uri="{FF2B5EF4-FFF2-40B4-BE49-F238E27FC236}">
                      <a16:creationId xmlns:a16="http://schemas.microsoft.com/office/drawing/2014/main" id="{C67D13DE-DAEB-919A-714A-9F031AB76709}"/>
                    </a:ext>
                  </a:extLst>
                </p:cNvPr>
                <p:cNvSpPr/>
                <p:nvPr/>
              </p:nvSpPr>
              <p:spPr>
                <a:xfrm>
                  <a:off x="2521917" y="3130892"/>
                  <a:ext cx="20990" cy="18369"/>
                </a:xfrm>
                <a:custGeom>
                  <a:avLst/>
                  <a:gdLst>
                    <a:gd name="connsiteX0" fmla="*/ 5161 w 20987"/>
                    <a:gd name="connsiteY0" fmla="*/ 803 h 18369"/>
                    <a:gd name="connsiteX1" fmla="*/ 20988 w 20987"/>
                    <a:gd name="connsiteY1" fmla="*/ 18370 h 18369"/>
                    <a:gd name="connsiteX2" fmla="*/ 1996 w 20987"/>
                    <a:gd name="connsiteY2" fmla="*/ 6237 h 18369"/>
                    <a:gd name="connsiteX3" fmla="*/ 5161 w 20987"/>
                    <a:gd name="connsiteY3" fmla="*/ 677 h 18369"/>
                    <a:gd name="connsiteX4" fmla="*/ 5161 w 20987"/>
                    <a:gd name="connsiteY4" fmla="*/ 677 h 18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87" h="18369">
                      <a:moveTo>
                        <a:pt x="5161" y="803"/>
                      </a:moveTo>
                      <a:cubicBezTo>
                        <a:pt x="11745" y="5732"/>
                        <a:pt x="17442" y="11545"/>
                        <a:pt x="20988" y="18370"/>
                      </a:cubicBezTo>
                      <a:cubicBezTo>
                        <a:pt x="15670" y="12683"/>
                        <a:pt x="8706" y="8891"/>
                        <a:pt x="1996" y="6237"/>
                      </a:cubicBezTo>
                      <a:cubicBezTo>
                        <a:pt x="-2436" y="4468"/>
                        <a:pt x="1363" y="-2104"/>
                        <a:pt x="5161" y="677"/>
                      </a:cubicBezTo>
                      <a:lnTo>
                        <a:pt x="5161" y="677"/>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3" name="Freeform 1229">
                  <a:extLst>
                    <a:ext uri="{FF2B5EF4-FFF2-40B4-BE49-F238E27FC236}">
                      <a16:creationId xmlns:a16="http://schemas.microsoft.com/office/drawing/2014/main" id="{809EBC21-D161-95BB-22F2-E889F4548EED}"/>
                    </a:ext>
                  </a:extLst>
                </p:cNvPr>
                <p:cNvSpPr/>
                <p:nvPr/>
              </p:nvSpPr>
              <p:spPr>
                <a:xfrm>
                  <a:off x="2603323" y="3113281"/>
                  <a:ext cx="21006" cy="18287"/>
                </a:xfrm>
                <a:custGeom>
                  <a:avLst/>
                  <a:gdLst>
                    <a:gd name="connsiteX0" fmla="*/ 5177 w 21003"/>
                    <a:gd name="connsiteY0" fmla="*/ 721 h 18287"/>
                    <a:gd name="connsiteX1" fmla="*/ 21004 w 21003"/>
                    <a:gd name="connsiteY1" fmla="*/ 18288 h 18287"/>
                    <a:gd name="connsiteX2" fmla="*/ 2138 w 21003"/>
                    <a:gd name="connsiteY2" fmla="*/ 6282 h 18287"/>
                    <a:gd name="connsiteX3" fmla="*/ 5177 w 21003"/>
                    <a:gd name="connsiteY3" fmla="*/ 721 h 18287"/>
                    <a:gd name="connsiteX4" fmla="*/ 5177 w 21003"/>
                    <a:gd name="connsiteY4" fmla="*/ 721 h 18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03" h="18287">
                      <a:moveTo>
                        <a:pt x="5177" y="721"/>
                      </a:moveTo>
                      <a:cubicBezTo>
                        <a:pt x="11761" y="5650"/>
                        <a:pt x="17459" y="11464"/>
                        <a:pt x="21004" y="18288"/>
                      </a:cubicBezTo>
                      <a:cubicBezTo>
                        <a:pt x="15686" y="12727"/>
                        <a:pt x="8849" y="8936"/>
                        <a:pt x="2138" y="6282"/>
                      </a:cubicBezTo>
                      <a:cubicBezTo>
                        <a:pt x="-2420" y="4513"/>
                        <a:pt x="1125" y="-2185"/>
                        <a:pt x="5177" y="721"/>
                      </a:cubicBezTo>
                      <a:lnTo>
                        <a:pt x="5177" y="721"/>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4" name="Freeform 1230">
                  <a:extLst>
                    <a:ext uri="{FF2B5EF4-FFF2-40B4-BE49-F238E27FC236}">
                      <a16:creationId xmlns:a16="http://schemas.microsoft.com/office/drawing/2014/main" id="{A9C17D7F-B5D1-21B6-A608-953E7B72ECF4}"/>
                    </a:ext>
                  </a:extLst>
                </p:cNvPr>
                <p:cNvSpPr/>
                <p:nvPr/>
              </p:nvSpPr>
              <p:spPr>
                <a:xfrm>
                  <a:off x="2685149" y="3084795"/>
                  <a:ext cx="15918" cy="13537"/>
                </a:xfrm>
                <a:custGeom>
                  <a:avLst/>
                  <a:gdLst>
                    <a:gd name="connsiteX0" fmla="*/ 5155 w 15916"/>
                    <a:gd name="connsiteY0" fmla="*/ 773 h 13537"/>
                    <a:gd name="connsiteX1" fmla="*/ 15917 w 15916"/>
                    <a:gd name="connsiteY1" fmla="*/ 13537 h 13537"/>
                    <a:gd name="connsiteX2" fmla="*/ 2496 w 15916"/>
                    <a:gd name="connsiteY2" fmla="*/ 6460 h 13537"/>
                    <a:gd name="connsiteX3" fmla="*/ 5155 w 15916"/>
                    <a:gd name="connsiteY3" fmla="*/ 773 h 13537"/>
                    <a:gd name="connsiteX4" fmla="*/ 5155 w 15916"/>
                    <a:gd name="connsiteY4" fmla="*/ 773 h 13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6" h="13537">
                      <a:moveTo>
                        <a:pt x="5155" y="773"/>
                      </a:moveTo>
                      <a:cubicBezTo>
                        <a:pt x="9713" y="4311"/>
                        <a:pt x="13891" y="8482"/>
                        <a:pt x="15917" y="13537"/>
                      </a:cubicBezTo>
                      <a:cubicBezTo>
                        <a:pt x="12371" y="9493"/>
                        <a:pt x="7180" y="7724"/>
                        <a:pt x="2496" y="6460"/>
                      </a:cubicBezTo>
                      <a:cubicBezTo>
                        <a:pt x="-2569" y="5070"/>
                        <a:pt x="976" y="-2386"/>
                        <a:pt x="5155" y="773"/>
                      </a:cubicBezTo>
                      <a:lnTo>
                        <a:pt x="5155" y="773"/>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5" name="Freeform 1231">
                  <a:extLst>
                    <a:ext uri="{FF2B5EF4-FFF2-40B4-BE49-F238E27FC236}">
                      <a16:creationId xmlns:a16="http://schemas.microsoft.com/office/drawing/2014/main" id="{15FE1EB4-927B-4567-30CA-EBCDB3D37771}"/>
                    </a:ext>
                  </a:extLst>
                </p:cNvPr>
                <p:cNvSpPr/>
                <p:nvPr/>
              </p:nvSpPr>
              <p:spPr>
                <a:xfrm>
                  <a:off x="2753966" y="3036116"/>
                  <a:ext cx="26878" cy="12297"/>
                </a:xfrm>
                <a:custGeom>
                  <a:avLst/>
                  <a:gdLst>
                    <a:gd name="connsiteX0" fmla="*/ 3578 w 26874"/>
                    <a:gd name="connsiteY0" fmla="*/ 39 h 12297"/>
                    <a:gd name="connsiteX1" fmla="*/ 26874 w 26874"/>
                    <a:gd name="connsiteY1" fmla="*/ 12297 h 12297"/>
                    <a:gd name="connsiteX2" fmla="*/ 3451 w 26874"/>
                    <a:gd name="connsiteY2" fmla="*/ 6357 h 12297"/>
                    <a:gd name="connsiteX3" fmla="*/ 3578 w 26874"/>
                    <a:gd name="connsiteY3" fmla="*/ 39 h 12297"/>
                    <a:gd name="connsiteX4" fmla="*/ 3578 w 26874"/>
                    <a:gd name="connsiteY4" fmla="*/ 39 h 12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74" h="12297">
                      <a:moveTo>
                        <a:pt x="3578" y="39"/>
                      </a:moveTo>
                      <a:cubicBezTo>
                        <a:pt x="12567" y="1555"/>
                        <a:pt x="21303" y="5220"/>
                        <a:pt x="26874" y="12297"/>
                      </a:cubicBezTo>
                      <a:cubicBezTo>
                        <a:pt x="20290" y="7242"/>
                        <a:pt x="11301" y="5599"/>
                        <a:pt x="3451" y="6357"/>
                      </a:cubicBezTo>
                      <a:cubicBezTo>
                        <a:pt x="-1234" y="6737"/>
                        <a:pt x="-1107" y="-593"/>
                        <a:pt x="3578" y="39"/>
                      </a:cubicBezTo>
                      <a:lnTo>
                        <a:pt x="3578" y="39"/>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6" name="Freeform 1232">
                  <a:extLst>
                    <a:ext uri="{FF2B5EF4-FFF2-40B4-BE49-F238E27FC236}">
                      <a16:creationId xmlns:a16="http://schemas.microsoft.com/office/drawing/2014/main" id="{828EBB68-F8E6-A88C-0189-7E611FB7840D}"/>
                    </a:ext>
                  </a:extLst>
                </p:cNvPr>
                <p:cNvSpPr/>
                <p:nvPr/>
              </p:nvSpPr>
              <p:spPr>
                <a:xfrm>
                  <a:off x="2811187" y="2987936"/>
                  <a:ext cx="20689" cy="9295"/>
                </a:xfrm>
                <a:custGeom>
                  <a:avLst/>
                  <a:gdLst>
                    <a:gd name="connsiteX0" fmla="*/ 3847 w 20686"/>
                    <a:gd name="connsiteY0" fmla="*/ 70 h 9295"/>
                    <a:gd name="connsiteX1" fmla="*/ 20687 w 20686"/>
                    <a:gd name="connsiteY1" fmla="*/ 9295 h 9295"/>
                    <a:gd name="connsiteX2" fmla="*/ 3594 w 20686"/>
                    <a:gd name="connsiteY2" fmla="*/ 6389 h 9295"/>
                    <a:gd name="connsiteX3" fmla="*/ 3721 w 20686"/>
                    <a:gd name="connsiteY3" fmla="*/ 70 h 9295"/>
                    <a:gd name="connsiteX4" fmla="*/ 3721 w 20686"/>
                    <a:gd name="connsiteY4" fmla="*/ 70 h 9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86" h="9295">
                      <a:moveTo>
                        <a:pt x="3847" y="70"/>
                      </a:moveTo>
                      <a:cubicBezTo>
                        <a:pt x="10178" y="1586"/>
                        <a:pt x="17142" y="3735"/>
                        <a:pt x="20687" y="9295"/>
                      </a:cubicBezTo>
                      <a:cubicBezTo>
                        <a:pt x="15749" y="5504"/>
                        <a:pt x="9165" y="5883"/>
                        <a:pt x="3594" y="6389"/>
                      </a:cubicBezTo>
                      <a:cubicBezTo>
                        <a:pt x="-1344" y="7020"/>
                        <a:pt x="-1091" y="-815"/>
                        <a:pt x="3721" y="70"/>
                      </a:cubicBezTo>
                      <a:lnTo>
                        <a:pt x="3721" y="7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7" name="Freeform 1233">
                  <a:extLst>
                    <a:ext uri="{FF2B5EF4-FFF2-40B4-BE49-F238E27FC236}">
                      <a16:creationId xmlns:a16="http://schemas.microsoft.com/office/drawing/2014/main" id="{962C78B4-BE8F-E48C-F1D2-0F167685FB0C}"/>
                    </a:ext>
                  </a:extLst>
                </p:cNvPr>
                <p:cNvSpPr/>
                <p:nvPr/>
              </p:nvSpPr>
              <p:spPr>
                <a:xfrm>
                  <a:off x="2522005" y="3164174"/>
                  <a:ext cx="23031" cy="36653"/>
                </a:xfrm>
                <a:custGeom>
                  <a:avLst/>
                  <a:gdLst>
                    <a:gd name="connsiteX0" fmla="*/ 1148 w 23028"/>
                    <a:gd name="connsiteY0" fmla="*/ 31089 h 36653"/>
                    <a:gd name="connsiteX1" fmla="*/ 22799 w 23028"/>
                    <a:gd name="connsiteY1" fmla="*/ 0 h 36653"/>
                    <a:gd name="connsiteX2" fmla="*/ 5200 w 23028"/>
                    <a:gd name="connsiteY2" fmla="*/ 35891 h 36653"/>
                    <a:gd name="connsiteX3" fmla="*/ 1148 w 23028"/>
                    <a:gd name="connsiteY3" fmla="*/ 31089 h 36653"/>
                    <a:gd name="connsiteX4" fmla="*/ 1148 w 23028"/>
                    <a:gd name="connsiteY4" fmla="*/ 31089 h 3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28" h="36653">
                      <a:moveTo>
                        <a:pt x="1148" y="31089"/>
                      </a:moveTo>
                      <a:cubicBezTo>
                        <a:pt x="12163" y="23001"/>
                        <a:pt x="17608" y="12511"/>
                        <a:pt x="22799" y="0"/>
                      </a:cubicBezTo>
                      <a:cubicBezTo>
                        <a:pt x="24445" y="13775"/>
                        <a:pt x="17101" y="28814"/>
                        <a:pt x="5200" y="35891"/>
                      </a:cubicBezTo>
                      <a:cubicBezTo>
                        <a:pt x="2034" y="38545"/>
                        <a:pt x="-2017" y="33616"/>
                        <a:pt x="1148" y="31089"/>
                      </a:cubicBezTo>
                      <a:lnTo>
                        <a:pt x="1148" y="31089"/>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8" name="Freeform 1234">
                  <a:extLst>
                    <a:ext uri="{FF2B5EF4-FFF2-40B4-BE49-F238E27FC236}">
                      <a16:creationId xmlns:a16="http://schemas.microsoft.com/office/drawing/2014/main" id="{03514DFC-E669-4C6A-0CB3-3A60DABEF3D9}"/>
                    </a:ext>
                  </a:extLst>
                </p:cNvPr>
                <p:cNvSpPr/>
                <p:nvPr/>
              </p:nvSpPr>
              <p:spPr>
                <a:xfrm>
                  <a:off x="2612162" y="3145344"/>
                  <a:ext cx="28785" cy="47645"/>
                </a:xfrm>
                <a:custGeom>
                  <a:avLst/>
                  <a:gdLst>
                    <a:gd name="connsiteX0" fmla="*/ 1531 w 28781"/>
                    <a:gd name="connsiteY0" fmla="*/ 41704 h 47645"/>
                    <a:gd name="connsiteX1" fmla="*/ 28373 w 28781"/>
                    <a:gd name="connsiteY1" fmla="*/ 0 h 47645"/>
                    <a:gd name="connsiteX2" fmla="*/ 5203 w 28781"/>
                    <a:gd name="connsiteY2" fmla="*/ 46886 h 47645"/>
                    <a:gd name="connsiteX3" fmla="*/ 1531 w 28781"/>
                    <a:gd name="connsiteY3" fmla="*/ 41704 h 47645"/>
                    <a:gd name="connsiteX4" fmla="*/ 1531 w 28781"/>
                    <a:gd name="connsiteY4" fmla="*/ 41704 h 47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81" h="47645">
                      <a:moveTo>
                        <a:pt x="1531" y="41704"/>
                      </a:moveTo>
                      <a:cubicBezTo>
                        <a:pt x="17358" y="32984"/>
                        <a:pt x="26980" y="17945"/>
                        <a:pt x="28373" y="0"/>
                      </a:cubicBezTo>
                      <a:cubicBezTo>
                        <a:pt x="31032" y="18451"/>
                        <a:pt x="20396" y="36902"/>
                        <a:pt x="5203" y="46886"/>
                      </a:cubicBezTo>
                      <a:cubicBezTo>
                        <a:pt x="1784" y="49666"/>
                        <a:pt x="-2267" y="44105"/>
                        <a:pt x="1531" y="41704"/>
                      </a:cubicBezTo>
                      <a:lnTo>
                        <a:pt x="1531" y="41704"/>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9" name="Freeform 1235">
                  <a:extLst>
                    <a:ext uri="{FF2B5EF4-FFF2-40B4-BE49-F238E27FC236}">
                      <a16:creationId xmlns:a16="http://schemas.microsoft.com/office/drawing/2014/main" id="{A727E9BB-A215-CF2E-8BD1-6267BFC5A1D7}"/>
                    </a:ext>
                  </a:extLst>
                </p:cNvPr>
                <p:cNvSpPr/>
                <p:nvPr/>
              </p:nvSpPr>
              <p:spPr>
                <a:xfrm>
                  <a:off x="2721217" y="3105788"/>
                  <a:ext cx="9779" cy="41090"/>
                </a:xfrm>
                <a:custGeom>
                  <a:avLst/>
                  <a:gdLst>
                    <a:gd name="connsiteX0" fmla="*/ 1124 w 9778"/>
                    <a:gd name="connsiteY0" fmla="*/ 35638 h 41090"/>
                    <a:gd name="connsiteX1" fmla="*/ 744 w 9778"/>
                    <a:gd name="connsiteY1" fmla="*/ 0 h 41090"/>
                    <a:gd name="connsiteX2" fmla="*/ 5935 w 9778"/>
                    <a:gd name="connsiteY2" fmla="*/ 39556 h 41090"/>
                    <a:gd name="connsiteX3" fmla="*/ 997 w 9778"/>
                    <a:gd name="connsiteY3" fmla="*/ 35638 h 41090"/>
                    <a:gd name="connsiteX4" fmla="*/ 997 w 9778"/>
                    <a:gd name="connsiteY4" fmla="*/ 35638 h 410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8" h="41090">
                      <a:moveTo>
                        <a:pt x="1124" y="35638"/>
                      </a:moveTo>
                      <a:cubicBezTo>
                        <a:pt x="6695" y="25149"/>
                        <a:pt x="5682" y="10995"/>
                        <a:pt x="744" y="0"/>
                      </a:cubicBezTo>
                      <a:cubicBezTo>
                        <a:pt x="10747" y="9984"/>
                        <a:pt x="12393" y="26792"/>
                        <a:pt x="5935" y="39556"/>
                      </a:cubicBezTo>
                      <a:cubicBezTo>
                        <a:pt x="3403" y="43474"/>
                        <a:pt x="-2294" y="39050"/>
                        <a:pt x="997" y="35638"/>
                      </a:cubicBezTo>
                      <a:lnTo>
                        <a:pt x="997" y="35638"/>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00" name="Freeform 1236">
                  <a:extLst>
                    <a:ext uri="{FF2B5EF4-FFF2-40B4-BE49-F238E27FC236}">
                      <a16:creationId xmlns:a16="http://schemas.microsoft.com/office/drawing/2014/main" id="{E0D7846A-BA40-3DD3-9AFE-5B53234883EF}"/>
                    </a:ext>
                  </a:extLst>
                </p:cNvPr>
                <p:cNvSpPr/>
                <p:nvPr/>
              </p:nvSpPr>
              <p:spPr>
                <a:xfrm>
                  <a:off x="2798192" y="3057512"/>
                  <a:ext cx="13413" cy="40370"/>
                </a:xfrm>
                <a:custGeom>
                  <a:avLst/>
                  <a:gdLst>
                    <a:gd name="connsiteX0" fmla="*/ 2026 w 13411"/>
                    <a:gd name="connsiteY0" fmla="*/ 35259 h 40370"/>
                    <a:gd name="connsiteX1" fmla="*/ 0 w 13411"/>
                    <a:gd name="connsiteY1" fmla="*/ 0 h 40370"/>
                    <a:gd name="connsiteX2" fmla="*/ 13294 w 13411"/>
                    <a:gd name="connsiteY2" fmla="*/ 16682 h 40370"/>
                    <a:gd name="connsiteX3" fmla="*/ 7217 w 13411"/>
                    <a:gd name="connsiteY3" fmla="*/ 38798 h 40370"/>
                    <a:gd name="connsiteX4" fmla="*/ 2912 w 13411"/>
                    <a:gd name="connsiteY4" fmla="*/ 39935 h 40370"/>
                    <a:gd name="connsiteX5" fmla="*/ 2026 w 13411"/>
                    <a:gd name="connsiteY5" fmla="*/ 35133 h 40370"/>
                    <a:gd name="connsiteX6" fmla="*/ 2026 w 13411"/>
                    <a:gd name="connsiteY6" fmla="*/ 35133 h 40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1" h="40370">
                      <a:moveTo>
                        <a:pt x="2026" y="35259"/>
                      </a:moveTo>
                      <a:cubicBezTo>
                        <a:pt x="11015" y="25402"/>
                        <a:pt x="15067" y="6445"/>
                        <a:pt x="0" y="0"/>
                      </a:cubicBezTo>
                      <a:cubicBezTo>
                        <a:pt x="7344" y="1517"/>
                        <a:pt x="12661" y="8973"/>
                        <a:pt x="13294" y="16682"/>
                      </a:cubicBezTo>
                      <a:cubicBezTo>
                        <a:pt x="14054" y="24517"/>
                        <a:pt x="11015" y="32226"/>
                        <a:pt x="7217" y="38798"/>
                      </a:cubicBezTo>
                      <a:cubicBezTo>
                        <a:pt x="6331" y="40314"/>
                        <a:pt x="4432" y="40820"/>
                        <a:pt x="2912" y="39935"/>
                      </a:cubicBezTo>
                      <a:cubicBezTo>
                        <a:pt x="1266" y="38924"/>
                        <a:pt x="760" y="36649"/>
                        <a:pt x="2026" y="35133"/>
                      </a:cubicBezTo>
                      <a:lnTo>
                        <a:pt x="2026" y="35133"/>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01" name="Freeform 1237">
                  <a:extLst>
                    <a:ext uri="{FF2B5EF4-FFF2-40B4-BE49-F238E27FC236}">
                      <a16:creationId xmlns:a16="http://schemas.microsoft.com/office/drawing/2014/main" id="{A20AD456-792E-B3AE-95CF-6FD5E28A1A0E}"/>
                    </a:ext>
                  </a:extLst>
                </p:cNvPr>
                <p:cNvSpPr/>
                <p:nvPr/>
              </p:nvSpPr>
              <p:spPr>
                <a:xfrm>
                  <a:off x="2850652" y="3015429"/>
                  <a:ext cx="11054" cy="44741"/>
                </a:xfrm>
                <a:custGeom>
                  <a:avLst/>
                  <a:gdLst>
                    <a:gd name="connsiteX0" fmla="*/ 345 w 11053"/>
                    <a:gd name="connsiteY0" fmla="*/ 40061 h 44741"/>
                    <a:gd name="connsiteX1" fmla="*/ 7562 w 11053"/>
                    <a:gd name="connsiteY1" fmla="*/ 9225 h 44741"/>
                    <a:gd name="connsiteX2" fmla="*/ 1865 w 11053"/>
                    <a:gd name="connsiteY2" fmla="*/ 0 h 44741"/>
                    <a:gd name="connsiteX3" fmla="*/ 10981 w 11053"/>
                    <a:gd name="connsiteY3" fmla="*/ 20094 h 44741"/>
                    <a:gd name="connsiteX4" fmla="*/ 6170 w 11053"/>
                    <a:gd name="connsiteY4" fmla="*/ 42462 h 44741"/>
                    <a:gd name="connsiteX5" fmla="*/ 2245 w 11053"/>
                    <a:gd name="connsiteY5" fmla="*/ 44611 h 44741"/>
                    <a:gd name="connsiteX6" fmla="*/ 345 w 11053"/>
                    <a:gd name="connsiteY6" fmla="*/ 40188 h 44741"/>
                    <a:gd name="connsiteX7" fmla="*/ 345 w 11053"/>
                    <a:gd name="connsiteY7" fmla="*/ 40188 h 44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053" h="44741">
                      <a:moveTo>
                        <a:pt x="345" y="40061"/>
                      </a:moveTo>
                      <a:cubicBezTo>
                        <a:pt x="4650" y="30330"/>
                        <a:pt x="10348" y="19967"/>
                        <a:pt x="7562" y="9225"/>
                      </a:cubicBezTo>
                      <a:cubicBezTo>
                        <a:pt x="6549" y="5813"/>
                        <a:pt x="4397" y="2654"/>
                        <a:pt x="1865" y="0"/>
                      </a:cubicBezTo>
                      <a:cubicBezTo>
                        <a:pt x="8069" y="4550"/>
                        <a:pt x="11614" y="12385"/>
                        <a:pt x="10981" y="20094"/>
                      </a:cubicBezTo>
                      <a:cubicBezTo>
                        <a:pt x="10601" y="27929"/>
                        <a:pt x="8448" y="35259"/>
                        <a:pt x="6170" y="42462"/>
                      </a:cubicBezTo>
                      <a:cubicBezTo>
                        <a:pt x="5663" y="44105"/>
                        <a:pt x="3890" y="45116"/>
                        <a:pt x="2245" y="44611"/>
                      </a:cubicBezTo>
                      <a:cubicBezTo>
                        <a:pt x="345" y="44105"/>
                        <a:pt x="-541" y="41957"/>
                        <a:pt x="345" y="40188"/>
                      </a:cubicBezTo>
                      <a:lnTo>
                        <a:pt x="345" y="40188"/>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02" name="Freeform 1238">
                  <a:extLst>
                    <a:ext uri="{FF2B5EF4-FFF2-40B4-BE49-F238E27FC236}">
                      <a16:creationId xmlns:a16="http://schemas.microsoft.com/office/drawing/2014/main" id="{E379160D-4ECA-C5B2-8430-34AC90FC47F6}"/>
                    </a:ext>
                  </a:extLst>
                </p:cNvPr>
                <p:cNvSpPr/>
                <p:nvPr/>
              </p:nvSpPr>
              <p:spPr>
                <a:xfrm>
                  <a:off x="2395890" y="3175042"/>
                  <a:ext cx="22522" cy="29462"/>
                </a:xfrm>
                <a:custGeom>
                  <a:avLst/>
                  <a:gdLst>
                    <a:gd name="connsiteX0" fmla="*/ 17726 w 22519"/>
                    <a:gd name="connsiteY0" fmla="*/ 28940 h 29462"/>
                    <a:gd name="connsiteX1" fmla="*/ 0 w 22519"/>
                    <a:gd name="connsiteY1" fmla="*/ 0 h 29462"/>
                    <a:gd name="connsiteX2" fmla="*/ 20511 w 22519"/>
                    <a:gd name="connsiteY2" fmla="*/ 23253 h 29462"/>
                    <a:gd name="connsiteX3" fmla="*/ 17726 w 22519"/>
                    <a:gd name="connsiteY3" fmla="*/ 28940 h 29462"/>
                    <a:gd name="connsiteX4" fmla="*/ 17726 w 22519"/>
                    <a:gd name="connsiteY4" fmla="*/ 28940 h 29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19" h="29462">
                      <a:moveTo>
                        <a:pt x="17726" y="28940"/>
                      </a:moveTo>
                      <a:cubicBezTo>
                        <a:pt x="7217" y="22495"/>
                        <a:pt x="127" y="11374"/>
                        <a:pt x="0" y="0"/>
                      </a:cubicBezTo>
                      <a:cubicBezTo>
                        <a:pt x="2279" y="11121"/>
                        <a:pt x="11015" y="19715"/>
                        <a:pt x="20511" y="23253"/>
                      </a:cubicBezTo>
                      <a:cubicBezTo>
                        <a:pt x="24689" y="24770"/>
                        <a:pt x="21651" y="31341"/>
                        <a:pt x="17726" y="28940"/>
                      </a:cubicBezTo>
                      <a:lnTo>
                        <a:pt x="17726" y="2894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03" name="Freeform 1239">
                  <a:extLst>
                    <a:ext uri="{FF2B5EF4-FFF2-40B4-BE49-F238E27FC236}">
                      <a16:creationId xmlns:a16="http://schemas.microsoft.com/office/drawing/2014/main" id="{73CBF9CE-4BD9-22CC-443A-7818124B4EFA}"/>
                    </a:ext>
                  </a:extLst>
                </p:cNvPr>
                <p:cNvSpPr/>
                <p:nvPr/>
              </p:nvSpPr>
              <p:spPr>
                <a:xfrm>
                  <a:off x="2322191" y="3167965"/>
                  <a:ext cx="22493" cy="29462"/>
                </a:xfrm>
                <a:custGeom>
                  <a:avLst/>
                  <a:gdLst>
                    <a:gd name="connsiteX0" fmla="*/ 17726 w 22490"/>
                    <a:gd name="connsiteY0" fmla="*/ 28940 h 29462"/>
                    <a:gd name="connsiteX1" fmla="*/ 0 w 22490"/>
                    <a:gd name="connsiteY1" fmla="*/ 0 h 29462"/>
                    <a:gd name="connsiteX2" fmla="*/ 20511 w 22490"/>
                    <a:gd name="connsiteY2" fmla="*/ 23253 h 29462"/>
                    <a:gd name="connsiteX3" fmla="*/ 17726 w 22490"/>
                    <a:gd name="connsiteY3" fmla="*/ 28940 h 29462"/>
                    <a:gd name="connsiteX4" fmla="*/ 17726 w 22490"/>
                    <a:gd name="connsiteY4" fmla="*/ 28940 h 29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90" h="29462">
                      <a:moveTo>
                        <a:pt x="17726" y="28940"/>
                      </a:moveTo>
                      <a:cubicBezTo>
                        <a:pt x="7217" y="22495"/>
                        <a:pt x="127" y="11374"/>
                        <a:pt x="0" y="0"/>
                      </a:cubicBezTo>
                      <a:cubicBezTo>
                        <a:pt x="2279" y="11121"/>
                        <a:pt x="11015" y="19715"/>
                        <a:pt x="20511" y="23253"/>
                      </a:cubicBezTo>
                      <a:cubicBezTo>
                        <a:pt x="24689" y="24770"/>
                        <a:pt x="21524" y="31341"/>
                        <a:pt x="17726" y="28940"/>
                      </a:cubicBezTo>
                      <a:lnTo>
                        <a:pt x="17726" y="2894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04" name="Freeform 1240">
                  <a:extLst>
                    <a:ext uri="{FF2B5EF4-FFF2-40B4-BE49-F238E27FC236}">
                      <a16:creationId xmlns:a16="http://schemas.microsoft.com/office/drawing/2014/main" id="{6F0BDB07-5E25-3D72-1FF4-2905A34A4252}"/>
                    </a:ext>
                  </a:extLst>
                </p:cNvPr>
                <p:cNvSpPr/>
                <p:nvPr/>
              </p:nvSpPr>
              <p:spPr>
                <a:xfrm>
                  <a:off x="2121172" y="3092392"/>
                  <a:ext cx="14170" cy="34374"/>
                </a:xfrm>
                <a:custGeom>
                  <a:avLst/>
                  <a:gdLst>
                    <a:gd name="connsiteX0" fmla="*/ 8540 w 14168"/>
                    <a:gd name="connsiteY0" fmla="*/ 33111 h 34374"/>
                    <a:gd name="connsiteX1" fmla="*/ 1577 w 14168"/>
                    <a:gd name="connsiteY1" fmla="*/ 0 h 34374"/>
                    <a:gd name="connsiteX2" fmla="*/ 12972 w 14168"/>
                    <a:gd name="connsiteY2" fmla="*/ 28688 h 34374"/>
                    <a:gd name="connsiteX3" fmla="*/ 8540 w 14168"/>
                    <a:gd name="connsiteY3" fmla="*/ 33111 h 34374"/>
                    <a:gd name="connsiteX4" fmla="*/ 8540 w 14168"/>
                    <a:gd name="connsiteY4" fmla="*/ 33111 h 34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68" h="34374">
                      <a:moveTo>
                        <a:pt x="8540" y="33111"/>
                      </a:moveTo>
                      <a:cubicBezTo>
                        <a:pt x="817" y="23506"/>
                        <a:pt x="-2095" y="10742"/>
                        <a:pt x="1577" y="0"/>
                      </a:cubicBezTo>
                      <a:cubicBezTo>
                        <a:pt x="-69" y="11247"/>
                        <a:pt x="5248" y="22242"/>
                        <a:pt x="12972" y="28688"/>
                      </a:cubicBezTo>
                      <a:cubicBezTo>
                        <a:pt x="16517" y="31594"/>
                        <a:pt x="11326" y="36776"/>
                        <a:pt x="8540" y="33111"/>
                      </a:cubicBezTo>
                      <a:lnTo>
                        <a:pt x="8540" y="33111"/>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05" name="Freeform 1241">
                  <a:extLst>
                    <a:ext uri="{FF2B5EF4-FFF2-40B4-BE49-F238E27FC236}">
                      <a16:creationId xmlns:a16="http://schemas.microsoft.com/office/drawing/2014/main" id="{F3382C1E-7C29-6C46-798C-C4B13D4ABF73}"/>
                    </a:ext>
                  </a:extLst>
                </p:cNvPr>
                <p:cNvSpPr/>
                <p:nvPr/>
              </p:nvSpPr>
              <p:spPr>
                <a:xfrm>
                  <a:off x="2183728" y="3117415"/>
                  <a:ext cx="14170" cy="34374"/>
                </a:xfrm>
                <a:custGeom>
                  <a:avLst/>
                  <a:gdLst>
                    <a:gd name="connsiteX0" fmla="*/ 8540 w 14168"/>
                    <a:gd name="connsiteY0" fmla="*/ 33111 h 34374"/>
                    <a:gd name="connsiteX1" fmla="*/ 1577 w 14168"/>
                    <a:gd name="connsiteY1" fmla="*/ 0 h 34374"/>
                    <a:gd name="connsiteX2" fmla="*/ 12972 w 14168"/>
                    <a:gd name="connsiteY2" fmla="*/ 28688 h 34374"/>
                    <a:gd name="connsiteX3" fmla="*/ 8540 w 14168"/>
                    <a:gd name="connsiteY3" fmla="*/ 33111 h 34374"/>
                    <a:gd name="connsiteX4" fmla="*/ 8540 w 14168"/>
                    <a:gd name="connsiteY4" fmla="*/ 33111 h 34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68" h="34374">
                      <a:moveTo>
                        <a:pt x="8540" y="33111"/>
                      </a:moveTo>
                      <a:cubicBezTo>
                        <a:pt x="817" y="23506"/>
                        <a:pt x="-2095" y="10742"/>
                        <a:pt x="1577" y="0"/>
                      </a:cubicBezTo>
                      <a:cubicBezTo>
                        <a:pt x="-69" y="11247"/>
                        <a:pt x="5248" y="22242"/>
                        <a:pt x="12972" y="28688"/>
                      </a:cubicBezTo>
                      <a:cubicBezTo>
                        <a:pt x="16517" y="31594"/>
                        <a:pt x="11326" y="36776"/>
                        <a:pt x="8540" y="33111"/>
                      </a:cubicBezTo>
                      <a:lnTo>
                        <a:pt x="8540" y="33111"/>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06" name="Freeform 1242">
                  <a:extLst>
                    <a:ext uri="{FF2B5EF4-FFF2-40B4-BE49-F238E27FC236}">
                      <a16:creationId xmlns:a16="http://schemas.microsoft.com/office/drawing/2014/main" id="{A25A7A2A-5492-4F2C-B7DB-DE0EA0870E0B}"/>
                    </a:ext>
                  </a:extLst>
                </p:cNvPr>
                <p:cNvSpPr/>
                <p:nvPr/>
              </p:nvSpPr>
              <p:spPr>
                <a:xfrm>
                  <a:off x="2258110" y="3142185"/>
                  <a:ext cx="21277" cy="39653"/>
                </a:xfrm>
                <a:custGeom>
                  <a:avLst/>
                  <a:gdLst>
                    <a:gd name="connsiteX0" fmla="*/ 15834 w 21274"/>
                    <a:gd name="connsiteY0" fmla="*/ 38797 h 39653"/>
                    <a:gd name="connsiteX1" fmla="*/ 7 w 21274"/>
                    <a:gd name="connsiteY1" fmla="*/ 0 h 39653"/>
                    <a:gd name="connsiteX2" fmla="*/ 19759 w 21274"/>
                    <a:gd name="connsiteY2" fmla="*/ 33742 h 39653"/>
                    <a:gd name="connsiteX3" fmla="*/ 15834 w 21274"/>
                    <a:gd name="connsiteY3" fmla="*/ 38671 h 39653"/>
                    <a:gd name="connsiteX4" fmla="*/ 15834 w 21274"/>
                    <a:gd name="connsiteY4" fmla="*/ 38671 h 39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74" h="39653">
                      <a:moveTo>
                        <a:pt x="15834" y="38797"/>
                      </a:moveTo>
                      <a:cubicBezTo>
                        <a:pt x="6464" y="28056"/>
                        <a:pt x="-246" y="14280"/>
                        <a:pt x="7" y="0"/>
                      </a:cubicBezTo>
                      <a:cubicBezTo>
                        <a:pt x="1653" y="13017"/>
                        <a:pt x="10136" y="25402"/>
                        <a:pt x="19759" y="33742"/>
                      </a:cubicBezTo>
                      <a:cubicBezTo>
                        <a:pt x="23684" y="36144"/>
                        <a:pt x="19125" y="41957"/>
                        <a:pt x="15834" y="38671"/>
                      </a:cubicBezTo>
                      <a:lnTo>
                        <a:pt x="15834" y="38671"/>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07" name="Freeform 1243">
                  <a:extLst>
                    <a:ext uri="{FF2B5EF4-FFF2-40B4-BE49-F238E27FC236}">
                      <a16:creationId xmlns:a16="http://schemas.microsoft.com/office/drawing/2014/main" id="{8188763C-C0ED-F132-2692-8F01E6B0A1B1}"/>
                    </a:ext>
                  </a:extLst>
                </p:cNvPr>
                <p:cNvSpPr/>
                <p:nvPr/>
              </p:nvSpPr>
              <p:spPr>
                <a:xfrm>
                  <a:off x="2081208" y="3050688"/>
                  <a:ext cx="17860" cy="29069"/>
                </a:xfrm>
                <a:custGeom>
                  <a:avLst/>
                  <a:gdLst>
                    <a:gd name="connsiteX0" fmla="*/ 7 w 17858"/>
                    <a:gd name="connsiteY0" fmla="*/ 25781 h 29069"/>
                    <a:gd name="connsiteX1" fmla="*/ 17859 w 17858"/>
                    <a:gd name="connsiteY1" fmla="*/ 0 h 29069"/>
                    <a:gd name="connsiteX2" fmla="*/ 6337 w 17858"/>
                    <a:gd name="connsiteY2" fmla="*/ 25528 h 29069"/>
                    <a:gd name="connsiteX3" fmla="*/ 7 w 17858"/>
                    <a:gd name="connsiteY3" fmla="*/ 25781 h 29069"/>
                    <a:gd name="connsiteX4" fmla="*/ 7 w 17858"/>
                    <a:gd name="connsiteY4" fmla="*/ 25781 h 29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58" h="29069">
                      <a:moveTo>
                        <a:pt x="7" y="25781"/>
                      </a:moveTo>
                      <a:cubicBezTo>
                        <a:pt x="1273" y="14407"/>
                        <a:pt x="8110" y="4929"/>
                        <a:pt x="17859" y="0"/>
                      </a:cubicBezTo>
                      <a:cubicBezTo>
                        <a:pt x="10262" y="5813"/>
                        <a:pt x="5324" y="16429"/>
                        <a:pt x="6337" y="25528"/>
                      </a:cubicBezTo>
                      <a:cubicBezTo>
                        <a:pt x="6970" y="30078"/>
                        <a:pt x="-247" y="30330"/>
                        <a:pt x="7" y="25781"/>
                      </a:cubicBezTo>
                      <a:lnTo>
                        <a:pt x="7" y="25781"/>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08" name="Freeform 1244">
                  <a:extLst>
                    <a:ext uri="{FF2B5EF4-FFF2-40B4-BE49-F238E27FC236}">
                      <a16:creationId xmlns:a16="http://schemas.microsoft.com/office/drawing/2014/main" id="{2B3DF74B-0D7B-F3E3-4335-4EDE730179FD}"/>
                    </a:ext>
                  </a:extLst>
                </p:cNvPr>
                <p:cNvSpPr/>
                <p:nvPr/>
              </p:nvSpPr>
              <p:spPr>
                <a:xfrm>
                  <a:off x="2866066" y="2982445"/>
                  <a:ext cx="13114" cy="17692"/>
                </a:xfrm>
                <a:custGeom>
                  <a:avLst/>
                  <a:gdLst>
                    <a:gd name="connsiteX0" fmla="*/ 12281 w 13112"/>
                    <a:gd name="connsiteY0" fmla="*/ 17693 h 17692"/>
                    <a:gd name="connsiteX1" fmla="*/ 9876 w 13112"/>
                    <a:gd name="connsiteY1" fmla="*/ 15039 h 17692"/>
                    <a:gd name="connsiteX2" fmla="*/ 8103 w 13112"/>
                    <a:gd name="connsiteY2" fmla="*/ 12132 h 17692"/>
                    <a:gd name="connsiteX3" fmla="*/ 6710 w 13112"/>
                    <a:gd name="connsiteY3" fmla="*/ 8594 h 17692"/>
                    <a:gd name="connsiteX4" fmla="*/ 4685 w 13112"/>
                    <a:gd name="connsiteY4" fmla="*/ 5308 h 17692"/>
                    <a:gd name="connsiteX5" fmla="*/ 2532 w 13112"/>
                    <a:gd name="connsiteY5" fmla="*/ 2654 h 17692"/>
                    <a:gd name="connsiteX6" fmla="*/ 0 w 13112"/>
                    <a:gd name="connsiteY6" fmla="*/ 379 h 17692"/>
                    <a:gd name="connsiteX7" fmla="*/ 0 w 13112"/>
                    <a:gd name="connsiteY7" fmla="*/ 0 h 17692"/>
                    <a:gd name="connsiteX8" fmla="*/ 3419 w 13112"/>
                    <a:gd name="connsiteY8" fmla="*/ 1390 h 17692"/>
                    <a:gd name="connsiteX9" fmla="*/ 6457 w 13112"/>
                    <a:gd name="connsiteY9" fmla="*/ 3539 h 17692"/>
                    <a:gd name="connsiteX10" fmla="*/ 9496 w 13112"/>
                    <a:gd name="connsiteY10" fmla="*/ 6571 h 17692"/>
                    <a:gd name="connsiteX11" fmla="*/ 12028 w 13112"/>
                    <a:gd name="connsiteY11" fmla="*/ 9984 h 17692"/>
                    <a:gd name="connsiteX12" fmla="*/ 13041 w 13112"/>
                    <a:gd name="connsiteY12" fmla="*/ 13522 h 17692"/>
                    <a:gd name="connsiteX13" fmla="*/ 12788 w 13112"/>
                    <a:gd name="connsiteY13" fmla="*/ 17314 h 17692"/>
                    <a:gd name="connsiteX14" fmla="*/ 12408 w 13112"/>
                    <a:gd name="connsiteY14" fmla="*/ 17314 h 17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112" h="17692">
                      <a:moveTo>
                        <a:pt x="12281" y="17693"/>
                      </a:moveTo>
                      <a:cubicBezTo>
                        <a:pt x="12281" y="17693"/>
                        <a:pt x="11142" y="16555"/>
                        <a:pt x="9876" y="15039"/>
                      </a:cubicBezTo>
                      <a:cubicBezTo>
                        <a:pt x="9369" y="14154"/>
                        <a:pt x="8610" y="13269"/>
                        <a:pt x="8103" y="12132"/>
                      </a:cubicBezTo>
                      <a:cubicBezTo>
                        <a:pt x="7597" y="10995"/>
                        <a:pt x="7217" y="9857"/>
                        <a:pt x="6710" y="8594"/>
                      </a:cubicBezTo>
                      <a:cubicBezTo>
                        <a:pt x="6078" y="7456"/>
                        <a:pt x="5444" y="6319"/>
                        <a:pt x="4685" y="5308"/>
                      </a:cubicBezTo>
                      <a:cubicBezTo>
                        <a:pt x="3925" y="4423"/>
                        <a:pt x="3292" y="3412"/>
                        <a:pt x="2532" y="2654"/>
                      </a:cubicBezTo>
                      <a:cubicBezTo>
                        <a:pt x="1013" y="1264"/>
                        <a:pt x="0" y="379"/>
                        <a:pt x="0" y="379"/>
                      </a:cubicBezTo>
                      <a:lnTo>
                        <a:pt x="0" y="0"/>
                      </a:lnTo>
                      <a:cubicBezTo>
                        <a:pt x="0" y="0"/>
                        <a:pt x="1519" y="505"/>
                        <a:pt x="3419" y="1390"/>
                      </a:cubicBezTo>
                      <a:cubicBezTo>
                        <a:pt x="4432" y="1896"/>
                        <a:pt x="5318" y="2654"/>
                        <a:pt x="6457" y="3539"/>
                      </a:cubicBezTo>
                      <a:cubicBezTo>
                        <a:pt x="7470" y="4423"/>
                        <a:pt x="8483" y="5560"/>
                        <a:pt x="9496" y="6571"/>
                      </a:cubicBezTo>
                      <a:cubicBezTo>
                        <a:pt x="10382" y="7709"/>
                        <a:pt x="11395" y="8846"/>
                        <a:pt x="12028" y="9984"/>
                      </a:cubicBezTo>
                      <a:cubicBezTo>
                        <a:pt x="12661" y="11247"/>
                        <a:pt x="12915" y="12511"/>
                        <a:pt x="13041" y="13522"/>
                      </a:cubicBezTo>
                      <a:cubicBezTo>
                        <a:pt x="13294" y="15671"/>
                        <a:pt x="12788" y="17314"/>
                        <a:pt x="12788" y="17314"/>
                      </a:cubicBezTo>
                      <a:lnTo>
                        <a:pt x="12408" y="17314"/>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09" name="Freeform 1245">
                  <a:extLst>
                    <a:ext uri="{FF2B5EF4-FFF2-40B4-BE49-F238E27FC236}">
                      <a16:creationId xmlns:a16="http://schemas.microsoft.com/office/drawing/2014/main" id="{727402D5-2ABD-31B9-660A-FF31033FF72D}"/>
                    </a:ext>
                  </a:extLst>
                </p:cNvPr>
                <p:cNvSpPr/>
                <p:nvPr/>
              </p:nvSpPr>
              <p:spPr>
                <a:xfrm>
                  <a:off x="2843146" y="3022001"/>
                  <a:ext cx="8754" cy="19714"/>
                </a:xfrm>
                <a:custGeom>
                  <a:avLst/>
                  <a:gdLst>
                    <a:gd name="connsiteX0" fmla="*/ 3039 w 8753"/>
                    <a:gd name="connsiteY0" fmla="*/ 19336 h 19714"/>
                    <a:gd name="connsiteX1" fmla="*/ 3798 w 8753"/>
                    <a:gd name="connsiteY1" fmla="*/ 15797 h 19714"/>
                    <a:gd name="connsiteX2" fmla="*/ 4432 w 8753"/>
                    <a:gd name="connsiteY2" fmla="*/ 12764 h 19714"/>
                    <a:gd name="connsiteX3" fmla="*/ 4938 w 8753"/>
                    <a:gd name="connsiteY3" fmla="*/ 9352 h 19714"/>
                    <a:gd name="connsiteX4" fmla="*/ 4938 w 8753"/>
                    <a:gd name="connsiteY4" fmla="*/ 7583 h 19714"/>
                    <a:gd name="connsiteX5" fmla="*/ 4052 w 8753"/>
                    <a:gd name="connsiteY5" fmla="*/ 5940 h 19714"/>
                    <a:gd name="connsiteX6" fmla="*/ 2279 w 8753"/>
                    <a:gd name="connsiteY6" fmla="*/ 3033 h 19714"/>
                    <a:gd name="connsiteX7" fmla="*/ 0 w 8753"/>
                    <a:gd name="connsiteY7" fmla="*/ 379 h 19714"/>
                    <a:gd name="connsiteX8" fmla="*/ 253 w 8753"/>
                    <a:gd name="connsiteY8" fmla="*/ 0 h 19714"/>
                    <a:gd name="connsiteX9" fmla="*/ 3292 w 8753"/>
                    <a:gd name="connsiteY9" fmla="*/ 2022 h 19714"/>
                    <a:gd name="connsiteX10" fmla="*/ 6077 w 8753"/>
                    <a:gd name="connsiteY10" fmla="*/ 4676 h 19714"/>
                    <a:gd name="connsiteX11" fmla="*/ 7470 w 8753"/>
                    <a:gd name="connsiteY11" fmla="*/ 6572 h 19714"/>
                    <a:gd name="connsiteX12" fmla="*/ 8230 w 8753"/>
                    <a:gd name="connsiteY12" fmla="*/ 8846 h 19714"/>
                    <a:gd name="connsiteX13" fmla="*/ 8610 w 8753"/>
                    <a:gd name="connsiteY13" fmla="*/ 13775 h 19714"/>
                    <a:gd name="connsiteX14" fmla="*/ 6584 w 8753"/>
                    <a:gd name="connsiteY14" fmla="*/ 17440 h 19714"/>
                    <a:gd name="connsiteX15" fmla="*/ 3292 w 8753"/>
                    <a:gd name="connsiteY15" fmla="*/ 19715 h 19714"/>
                    <a:gd name="connsiteX16" fmla="*/ 3039 w 8753"/>
                    <a:gd name="connsiteY16" fmla="*/ 19462 h 1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753" h="19714">
                      <a:moveTo>
                        <a:pt x="3039" y="19336"/>
                      </a:moveTo>
                      <a:cubicBezTo>
                        <a:pt x="3039" y="19336"/>
                        <a:pt x="3292" y="17945"/>
                        <a:pt x="3798" y="15797"/>
                      </a:cubicBezTo>
                      <a:cubicBezTo>
                        <a:pt x="4178" y="14913"/>
                        <a:pt x="4052" y="13775"/>
                        <a:pt x="4432" y="12764"/>
                      </a:cubicBezTo>
                      <a:cubicBezTo>
                        <a:pt x="4432" y="11753"/>
                        <a:pt x="5191" y="10616"/>
                        <a:pt x="4938" y="9352"/>
                      </a:cubicBezTo>
                      <a:lnTo>
                        <a:pt x="4938" y="7583"/>
                      </a:lnTo>
                      <a:cubicBezTo>
                        <a:pt x="4938" y="7583"/>
                        <a:pt x="4305" y="6445"/>
                        <a:pt x="4052" y="5940"/>
                      </a:cubicBezTo>
                      <a:cubicBezTo>
                        <a:pt x="3672" y="4802"/>
                        <a:pt x="3039" y="3791"/>
                        <a:pt x="2279" y="3033"/>
                      </a:cubicBezTo>
                      <a:cubicBezTo>
                        <a:pt x="886" y="1390"/>
                        <a:pt x="0" y="379"/>
                        <a:pt x="0" y="379"/>
                      </a:cubicBezTo>
                      <a:lnTo>
                        <a:pt x="253" y="0"/>
                      </a:lnTo>
                      <a:cubicBezTo>
                        <a:pt x="253" y="0"/>
                        <a:pt x="1519" y="758"/>
                        <a:pt x="3292" y="2022"/>
                      </a:cubicBezTo>
                      <a:cubicBezTo>
                        <a:pt x="4305" y="2527"/>
                        <a:pt x="5318" y="3412"/>
                        <a:pt x="6077" y="4676"/>
                      </a:cubicBezTo>
                      <a:cubicBezTo>
                        <a:pt x="6457" y="5308"/>
                        <a:pt x="6964" y="5940"/>
                        <a:pt x="7470" y="6572"/>
                      </a:cubicBezTo>
                      <a:lnTo>
                        <a:pt x="8230" y="8846"/>
                      </a:lnTo>
                      <a:cubicBezTo>
                        <a:pt x="8990" y="10363"/>
                        <a:pt x="8736" y="12132"/>
                        <a:pt x="8610" y="13775"/>
                      </a:cubicBezTo>
                      <a:cubicBezTo>
                        <a:pt x="8103" y="15292"/>
                        <a:pt x="7470" y="16555"/>
                        <a:pt x="6584" y="17440"/>
                      </a:cubicBezTo>
                      <a:cubicBezTo>
                        <a:pt x="4938" y="19336"/>
                        <a:pt x="3292" y="19715"/>
                        <a:pt x="3292" y="19715"/>
                      </a:cubicBezTo>
                      <a:lnTo>
                        <a:pt x="3039" y="19462"/>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10" name="Freeform 1246">
                  <a:extLst>
                    <a:ext uri="{FF2B5EF4-FFF2-40B4-BE49-F238E27FC236}">
                      <a16:creationId xmlns:a16="http://schemas.microsoft.com/office/drawing/2014/main" id="{115ED2D8-5974-A5AC-14AD-DAEDB461CD0B}"/>
                    </a:ext>
                  </a:extLst>
                </p:cNvPr>
                <p:cNvSpPr/>
                <p:nvPr/>
              </p:nvSpPr>
              <p:spPr>
                <a:xfrm>
                  <a:off x="2782617" y="3066106"/>
                  <a:ext cx="9356" cy="22874"/>
                </a:xfrm>
                <a:custGeom>
                  <a:avLst/>
                  <a:gdLst>
                    <a:gd name="connsiteX0" fmla="*/ 1646 w 9355"/>
                    <a:gd name="connsiteY0" fmla="*/ 22874 h 22874"/>
                    <a:gd name="connsiteX1" fmla="*/ 2786 w 9355"/>
                    <a:gd name="connsiteY1" fmla="*/ 18577 h 22874"/>
                    <a:gd name="connsiteX2" fmla="*/ 4432 w 9355"/>
                    <a:gd name="connsiteY2" fmla="*/ 14786 h 22874"/>
                    <a:gd name="connsiteX3" fmla="*/ 5318 w 9355"/>
                    <a:gd name="connsiteY3" fmla="*/ 12890 h 22874"/>
                    <a:gd name="connsiteX4" fmla="*/ 5824 w 9355"/>
                    <a:gd name="connsiteY4" fmla="*/ 10868 h 22874"/>
                    <a:gd name="connsiteX5" fmla="*/ 5824 w 9355"/>
                    <a:gd name="connsiteY5" fmla="*/ 8846 h 22874"/>
                    <a:gd name="connsiteX6" fmla="*/ 5191 w 9355"/>
                    <a:gd name="connsiteY6" fmla="*/ 6824 h 22874"/>
                    <a:gd name="connsiteX7" fmla="*/ 2912 w 9355"/>
                    <a:gd name="connsiteY7" fmla="*/ 3412 h 22874"/>
                    <a:gd name="connsiteX8" fmla="*/ 0 w 9355"/>
                    <a:gd name="connsiteY8" fmla="*/ 379 h 22874"/>
                    <a:gd name="connsiteX9" fmla="*/ 253 w 9355"/>
                    <a:gd name="connsiteY9" fmla="*/ 0 h 22874"/>
                    <a:gd name="connsiteX10" fmla="*/ 3925 w 9355"/>
                    <a:gd name="connsiteY10" fmla="*/ 2275 h 22874"/>
                    <a:gd name="connsiteX11" fmla="*/ 7217 w 9355"/>
                    <a:gd name="connsiteY11" fmla="*/ 5434 h 22874"/>
                    <a:gd name="connsiteX12" fmla="*/ 8483 w 9355"/>
                    <a:gd name="connsiteY12" fmla="*/ 7835 h 22874"/>
                    <a:gd name="connsiteX13" fmla="*/ 9243 w 9355"/>
                    <a:gd name="connsiteY13" fmla="*/ 10742 h 22874"/>
                    <a:gd name="connsiteX14" fmla="*/ 9243 w 9355"/>
                    <a:gd name="connsiteY14" fmla="*/ 13775 h 22874"/>
                    <a:gd name="connsiteX15" fmla="*/ 8483 w 9355"/>
                    <a:gd name="connsiteY15" fmla="*/ 16555 h 22874"/>
                    <a:gd name="connsiteX16" fmla="*/ 5698 w 9355"/>
                    <a:gd name="connsiteY16" fmla="*/ 20220 h 22874"/>
                    <a:gd name="connsiteX17" fmla="*/ 2152 w 9355"/>
                    <a:gd name="connsiteY17" fmla="*/ 22874 h 22874"/>
                    <a:gd name="connsiteX18" fmla="*/ 1773 w 9355"/>
                    <a:gd name="connsiteY18" fmla="*/ 22621 h 22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55" h="22874">
                      <a:moveTo>
                        <a:pt x="1646" y="22874"/>
                      </a:moveTo>
                      <a:cubicBezTo>
                        <a:pt x="1646" y="22874"/>
                        <a:pt x="1899" y="20979"/>
                        <a:pt x="2786" y="18577"/>
                      </a:cubicBezTo>
                      <a:cubicBezTo>
                        <a:pt x="3419" y="17440"/>
                        <a:pt x="3798" y="16050"/>
                        <a:pt x="4432" y="14786"/>
                      </a:cubicBezTo>
                      <a:cubicBezTo>
                        <a:pt x="4685" y="14154"/>
                        <a:pt x="4938" y="13522"/>
                        <a:pt x="5318" y="12890"/>
                      </a:cubicBezTo>
                      <a:cubicBezTo>
                        <a:pt x="5824" y="12259"/>
                        <a:pt x="5571" y="11627"/>
                        <a:pt x="5824" y="10868"/>
                      </a:cubicBezTo>
                      <a:cubicBezTo>
                        <a:pt x="6077" y="10110"/>
                        <a:pt x="5824" y="9478"/>
                        <a:pt x="5824" y="8846"/>
                      </a:cubicBezTo>
                      <a:cubicBezTo>
                        <a:pt x="5571" y="8214"/>
                        <a:pt x="5824" y="7330"/>
                        <a:pt x="5191" y="6824"/>
                      </a:cubicBezTo>
                      <a:cubicBezTo>
                        <a:pt x="4305" y="5687"/>
                        <a:pt x="3925" y="4170"/>
                        <a:pt x="2912" y="3412"/>
                      </a:cubicBezTo>
                      <a:cubicBezTo>
                        <a:pt x="1139" y="1643"/>
                        <a:pt x="0" y="379"/>
                        <a:pt x="0" y="379"/>
                      </a:cubicBezTo>
                      <a:lnTo>
                        <a:pt x="253" y="0"/>
                      </a:lnTo>
                      <a:cubicBezTo>
                        <a:pt x="253" y="0"/>
                        <a:pt x="1773" y="885"/>
                        <a:pt x="3925" y="2275"/>
                      </a:cubicBezTo>
                      <a:cubicBezTo>
                        <a:pt x="5191" y="2907"/>
                        <a:pt x="6077" y="4170"/>
                        <a:pt x="7217" y="5434"/>
                      </a:cubicBezTo>
                      <a:cubicBezTo>
                        <a:pt x="7850" y="6066"/>
                        <a:pt x="8103" y="6951"/>
                        <a:pt x="8483" y="7835"/>
                      </a:cubicBezTo>
                      <a:cubicBezTo>
                        <a:pt x="8863" y="8720"/>
                        <a:pt x="9243" y="9605"/>
                        <a:pt x="9243" y="10742"/>
                      </a:cubicBezTo>
                      <a:cubicBezTo>
                        <a:pt x="9243" y="11753"/>
                        <a:pt x="9496" y="12890"/>
                        <a:pt x="9243" y="13775"/>
                      </a:cubicBezTo>
                      <a:cubicBezTo>
                        <a:pt x="8990" y="14786"/>
                        <a:pt x="8863" y="15671"/>
                        <a:pt x="8483" y="16555"/>
                      </a:cubicBezTo>
                      <a:cubicBezTo>
                        <a:pt x="7597" y="18072"/>
                        <a:pt x="6584" y="19336"/>
                        <a:pt x="5698" y="20220"/>
                      </a:cubicBezTo>
                      <a:cubicBezTo>
                        <a:pt x="3798" y="22116"/>
                        <a:pt x="2152" y="22874"/>
                        <a:pt x="2152" y="22874"/>
                      </a:cubicBezTo>
                      <a:lnTo>
                        <a:pt x="1773" y="22621"/>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11" name="Freeform 1247">
                  <a:extLst>
                    <a:ext uri="{FF2B5EF4-FFF2-40B4-BE49-F238E27FC236}">
                      <a16:creationId xmlns:a16="http://schemas.microsoft.com/office/drawing/2014/main" id="{55E37B2F-81E2-92C6-0DE3-2B732DB948A4}"/>
                    </a:ext>
                  </a:extLst>
                </p:cNvPr>
                <p:cNvSpPr/>
                <p:nvPr/>
              </p:nvSpPr>
              <p:spPr>
                <a:xfrm>
                  <a:off x="2707526" y="3115393"/>
                  <a:ext cx="8588" cy="23126"/>
                </a:xfrm>
                <a:custGeom>
                  <a:avLst/>
                  <a:gdLst>
                    <a:gd name="connsiteX0" fmla="*/ 380 w 8587"/>
                    <a:gd name="connsiteY0" fmla="*/ 0 h 23126"/>
                    <a:gd name="connsiteX1" fmla="*/ 3418 w 8587"/>
                    <a:gd name="connsiteY1" fmla="*/ 2780 h 23126"/>
                    <a:gd name="connsiteX2" fmla="*/ 5951 w 8587"/>
                    <a:gd name="connsiteY2" fmla="*/ 6193 h 23126"/>
                    <a:gd name="connsiteX3" fmla="*/ 6964 w 8587"/>
                    <a:gd name="connsiteY3" fmla="*/ 8341 h 23126"/>
                    <a:gd name="connsiteX4" fmla="*/ 7850 w 8587"/>
                    <a:gd name="connsiteY4" fmla="*/ 10742 h 23126"/>
                    <a:gd name="connsiteX5" fmla="*/ 8483 w 8587"/>
                    <a:gd name="connsiteY5" fmla="*/ 15924 h 23126"/>
                    <a:gd name="connsiteX6" fmla="*/ 6837 w 8587"/>
                    <a:gd name="connsiteY6" fmla="*/ 20094 h 23126"/>
                    <a:gd name="connsiteX7" fmla="*/ 3672 w 8587"/>
                    <a:gd name="connsiteY7" fmla="*/ 23127 h 23126"/>
                    <a:gd name="connsiteX8" fmla="*/ 3292 w 8587"/>
                    <a:gd name="connsiteY8" fmla="*/ 22874 h 23126"/>
                    <a:gd name="connsiteX9" fmla="*/ 3798 w 8587"/>
                    <a:gd name="connsiteY9" fmla="*/ 18830 h 23126"/>
                    <a:gd name="connsiteX10" fmla="*/ 4178 w 8587"/>
                    <a:gd name="connsiteY10" fmla="*/ 15292 h 23126"/>
                    <a:gd name="connsiteX11" fmla="*/ 4558 w 8587"/>
                    <a:gd name="connsiteY11" fmla="*/ 11247 h 23126"/>
                    <a:gd name="connsiteX12" fmla="*/ 4178 w 8587"/>
                    <a:gd name="connsiteY12" fmla="*/ 9099 h 23126"/>
                    <a:gd name="connsiteX13" fmla="*/ 3672 w 8587"/>
                    <a:gd name="connsiteY13" fmla="*/ 7077 h 23126"/>
                    <a:gd name="connsiteX14" fmla="*/ 2152 w 8587"/>
                    <a:gd name="connsiteY14" fmla="*/ 3539 h 23126"/>
                    <a:gd name="connsiteX15" fmla="*/ 0 w 8587"/>
                    <a:gd name="connsiteY15" fmla="*/ 253 h 23126"/>
                    <a:gd name="connsiteX16" fmla="*/ 253 w 8587"/>
                    <a:gd name="connsiteY16" fmla="*/ 0 h 23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587" h="23126">
                      <a:moveTo>
                        <a:pt x="380" y="0"/>
                      </a:moveTo>
                      <a:cubicBezTo>
                        <a:pt x="380" y="0"/>
                        <a:pt x="1773" y="885"/>
                        <a:pt x="3418" y="2780"/>
                      </a:cubicBezTo>
                      <a:cubicBezTo>
                        <a:pt x="4305" y="3665"/>
                        <a:pt x="5064" y="4802"/>
                        <a:pt x="5951" y="6193"/>
                      </a:cubicBezTo>
                      <a:cubicBezTo>
                        <a:pt x="6457" y="6824"/>
                        <a:pt x="6710" y="7583"/>
                        <a:pt x="6964" y="8341"/>
                      </a:cubicBezTo>
                      <a:cubicBezTo>
                        <a:pt x="7217" y="9099"/>
                        <a:pt x="7723" y="9857"/>
                        <a:pt x="7850" y="10742"/>
                      </a:cubicBezTo>
                      <a:cubicBezTo>
                        <a:pt x="8103" y="12385"/>
                        <a:pt x="8863" y="14281"/>
                        <a:pt x="8483" y="15924"/>
                      </a:cubicBezTo>
                      <a:cubicBezTo>
                        <a:pt x="8103" y="17566"/>
                        <a:pt x="7850" y="19209"/>
                        <a:pt x="6837" y="20094"/>
                      </a:cubicBezTo>
                      <a:cubicBezTo>
                        <a:pt x="5191" y="22242"/>
                        <a:pt x="3672" y="23127"/>
                        <a:pt x="3672" y="23127"/>
                      </a:cubicBezTo>
                      <a:lnTo>
                        <a:pt x="3292" y="22874"/>
                      </a:lnTo>
                      <a:cubicBezTo>
                        <a:pt x="3292" y="22874"/>
                        <a:pt x="3292" y="20979"/>
                        <a:pt x="3798" y="18830"/>
                      </a:cubicBezTo>
                      <a:cubicBezTo>
                        <a:pt x="4305" y="17819"/>
                        <a:pt x="3798" y="16555"/>
                        <a:pt x="4178" y="15292"/>
                      </a:cubicBezTo>
                      <a:cubicBezTo>
                        <a:pt x="4685" y="14028"/>
                        <a:pt x="4431" y="12638"/>
                        <a:pt x="4558" y="11247"/>
                      </a:cubicBezTo>
                      <a:cubicBezTo>
                        <a:pt x="4558" y="10489"/>
                        <a:pt x="4305" y="9857"/>
                        <a:pt x="4178" y="9099"/>
                      </a:cubicBezTo>
                      <a:cubicBezTo>
                        <a:pt x="3925" y="8467"/>
                        <a:pt x="3925" y="7709"/>
                        <a:pt x="3672" y="7077"/>
                      </a:cubicBezTo>
                      <a:cubicBezTo>
                        <a:pt x="3165" y="5813"/>
                        <a:pt x="2659" y="4550"/>
                        <a:pt x="2152" y="3539"/>
                      </a:cubicBezTo>
                      <a:cubicBezTo>
                        <a:pt x="1139" y="1517"/>
                        <a:pt x="0" y="253"/>
                        <a:pt x="0" y="253"/>
                      </a:cubicBezTo>
                      <a:lnTo>
                        <a:pt x="253" y="0"/>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12" name="Freeform 1248">
                  <a:extLst>
                    <a:ext uri="{FF2B5EF4-FFF2-40B4-BE49-F238E27FC236}">
                      <a16:creationId xmlns:a16="http://schemas.microsoft.com/office/drawing/2014/main" id="{EB7284D6-F19B-C0AF-DF13-458C7834DEE1}"/>
                    </a:ext>
                  </a:extLst>
                </p:cNvPr>
                <p:cNvSpPr/>
                <p:nvPr/>
              </p:nvSpPr>
              <p:spPr>
                <a:xfrm>
                  <a:off x="2611667" y="3145218"/>
                  <a:ext cx="9395" cy="20978"/>
                </a:xfrm>
                <a:custGeom>
                  <a:avLst/>
                  <a:gdLst>
                    <a:gd name="connsiteX0" fmla="*/ 7344 w 9394"/>
                    <a:gd name="connsiteY0" fmla="*/ 0 h 20978"/>
                    <a:gd name="connsiteX1" fmla="*/ 8863 w 9394"/>
                    <a:gd name="connsiteY1" fmla="*/ 3539 h 20978"/>
                    <a:gd name="connsiteX2" fmla="*/ 9369 w 9394"/>
                    <a:gd name="connsiteY2" fmla="*/ 7456 h 20978"/>
                    <a:gd name="connsiteX3" fmla="*/ 8610 w 9394"/>
                    <a:gd name="connsiteY3" fmla="*/ 12132 h 20978"/>
                    <a:gd name="connsiteX4" fmla="*/ 6837 w 9394"/>
                    <a:gd name="connsiteY4" fmla="*/ 16555 h 20978"/>
                    <a:gd name="connsiteX5" fmla="*/ 3925 w 9394"/>
                    <a:gd name="connsiteY5" fmla="*/ 19336 h 20978"/>
                    <a:gd name="connsiteX6" fmla="*/ 253 w 9394"/>
                    <a:gd name="connsiteY6" fmla="*/ 20979 h 20978"/>
                    <a:gd name="connsiteX7" fmla="*/ 0 w 9394"/>
                    <a:gd name="connsiteY7" fmla="*/ 20599 h 20978"/>
                    <a:gd name="connsiteX8" fmla="*/ 1519 w 9394"/>
                    <a:gd name="connsiteY8" fmla="*/ 17061 h 20978"/>
                    <a:gd name="connsiteX9" fmla="*/ 3292 w 9394"/>
                    <a:gd name="connsiteY9" fmla="*/ 14028 h 20978"/>
                    <a:gd name="connsiteX10" fmla="*/ 5571 w 9394"/>
                    <a:gd name="connsiteY10" fmla="*/ 10868 h 20978"/>
                    <a:gd name="connsiteX11" fmla="*/ 7090 w 9394"/>
                    <a:gd name="connsiteY11" fmla="*/ 7204 h 20978"/>
                    <a:gd name="connsiteX12" fmla="*/ 7597 w 9394"/>
                    <a:gd name="connsiteY12" fmla="*/ 3665 h 20978"/>
                    <a:gd name="connsiteX13" fmla="*/ 7217 w 9394"/>
                    <a:gd name="connsiteY13" fmla="*/ 126 h 20978"/>
                    <a:gd name="connsiteX14" fmla="*/ 7597 w 9394"/>
                    <a:gd name="connsiteY14" fmla="*/ 126 h 20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394" h="20978">
                      <a:moveTo>
                        <a:pt x="7344" y="0"/>
                      </a:moveTo>
                      <a:cubicBezTo>
                        <a:pt x="7344" y="0"/>
                        <a:pt x="8230" y="1264"/>
                        <a:pt x="8863" y="3539"/>
                      </a:cubicBezTo>
                      <a:cubicBezTo>
                        <a:pt x="9116" y="4676"/>
                        <a:pt x="9496" y="6066"/>
                        <a:pt x="9369" y="7456"/>
                      </a:cubicBezTo>
                      <a:cubicBezTo>
                        <a:pt x="9369" y="8973"/>
                        <a:pt x="9116" y="10489"/>
                        <a:pt x="8610" y="12132"/>
                      </a:cubicBezTo>
                      <a:cubicBezTo>
                        <a:pt x="8357" y="13775"/>
                        <a:pt x="7597" y="15165"/>
                        <a:pt x="6837" y="16555"/>
                      </a:cubicBezTo>
                      <a:cubicBezTo>
                        <a:pt x="6077" y="17819"/>
                        <a:pt x="4938" y="18704"/>
                        <a:pt x="3925" y="19336"/>
                      </a:cubicBezTo>
                      <a:cubicBezTo>
                        <a:pt x="1899" y="20599"/>
                        <a:pt x="253" y="20979"/>
                        <a:pt x="253" y="20979"/>
                      </a:cubicBezTo>
                      <a:lnTo>
                        <a:pt x="0" y="20599"/>
                      </a:lnTo>
                      <a:cubicBezTo>
                        <a:pt x="0" y="20599"/>
                        <a:pt x="506" y="18830"/>
                        <a:pt x="1519" y="17061"/>
                      </a:cubicBezTo>
                      <a:cubicBezTo>
                        <a:pt x="2152" y="16176"/>
                        <a:pt x="2659" y="15165"/>
                        <a:pt x="3292" y="14028"/>
                      </a:cubicBezTo>
                      <a:cubicBezTo>
                        <a:pt x="4052" y="13017"/>
                        <a:pt x="5064" y="12132"/>
                        <a:pt x="5571" y="10868"/>
                      </a:cubicBezTo>
                      <a:cubicBezTo>
                        <a:pt x="6331" y="9731"/>
                        <a:pt x="6710" y="8467"/>
                        <a:pt x="7090" y="7204"/>
                      </a:cubicBezTo>
                      <a:cubicBezTo>
                        <a:pt x="7470" y="5940"/>
                        <a:pt x="7470" y="4802"/>
                        <a:pt x="7597" y="3665"/>
                      </a:cubicBezTo>
                      <a:cubicBezTo>
                        <a:pt x="7597" y="1517"/>
                        <a:pt x="7217" y="126"/>
                        <a:pt x="7217" y="126"/>
                      </a:cubicBezTo>
                      <a:lnTo>
                        <a:pt x="7597" y="126"/>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13" name="Freeform 1249">
                  <a:extLst>
                    <a:ext uri="{FF2B5EF4-FFF2-40B4-BE49-F238E27FC236}">
                      <a16:creationId xmlns:a16="http://schemas.microsoft.com/office/drawing/2014/main" id="{6A7F783C-BE97-31DE-B8A9-05F7757C2D45}"/>
                    </a:ext>
                  </a:extLst>
                </p:cNvPr>
                <p:cNvSpPr/>
                <p:nvPr/>
              </p:nvSpPr>
              <p:spPr>
                <a:xfrm>
                  <a:off x="2408807" y="3167839"/>
                  <a:ext cx="16208" cy="17187"/>
                </a:xfrm>
                <a:custGeom>
                  <a:avLst/>
                  <a:gdLst>
                    <a:gd name="connsiteX0" fmla="*/ 380 w 16206"/>
                    <a:gd name="connsiteY0" fmla="*/ 0 h 17187"/>
                    <a:gd name="connsiteX1" fmla="*/ 7977 w 16206"/>
                    <a:gd name="connsiteY1" fmla="*/ 8846 h 17187"/>
                    <a:gd name="connsiteX2" fmla="*/ 11269 w 16206"/>
                    <a:gd name="connsiteY2" fmla="*/ 11374 h 17187"/>
                    <a:gd name="connsiteX3" fmla="*/ 13801 w 16206"/>
                    <a:gd name="connsiteY3" fmla="*/ 13901 h 17187"/>
                    <a:gd name="connsiteX4" fmla="*/ 16206 w 16206"/>
                    <a:gd name="connsiteY4" fmla="*/ 16808 h 17187"/>
                    <a:gd name="connsiteX5" fmla="*/ 16206 w 16206"/>
                    <a:gd name="connsiteY5" fmla="*/ 17187 h 17187"/>
                    <a:gd name="connsiteX6" fmla="*/ 11902 w 16206"/>
                    <a:gd name="connsiteY6" fmla="*/ 16555 h 17187"/>
                    <a:gd name="connsiteX7" fmla="*/ 8357 w 16206"/>
                    <a:gd name="connsiteY7" fmla="*/ 14533 h 17187"/>
                    <a:gd name="connsiteX8" fmla="*/ 5444 w 16206"/>
                    <a:gd name="connsiteY8" fmla="*/ 10995 h 17187"/>
                    <a:gd name="connsiteX9" fmla="*/ 1266 w 16206"/>
                    <a:gd name="connsiteY9" fmla="*/ 3665 h 17187"/>
                    <a:gd name="connsiteX10" fmla="*/ 0 w 16206"/>
                    <a:gd name="connsiteY10" fmla="*/ 126 h 17187"/>
                    <a:gd name="connsiteX11" fmla="*/ 380 w 16206"/>
                    <a:gd name="connsiteY11" fmla="*/ 126 h 1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206" h="17187">
                      <a:moveTo>
                        <a:pt x="380" y="0"/>
                      </a:moveTo>
                      <a:cubicBezTo>
                        <a:pt x="380" y="0"/>
                        <a:pt x="3798" y="4929"/>
                        <a:pt x="7977" y="8846"/>
                      </a:cubicBezTo>
                      <a:cubicBezTo>
                        <a:pt x="9116" y="9731"/>
                        <a:pt x="10256" y="10616"/>
                        <a:pt x="11269" y="11374"/>
                      </a:cubicBezTo>
                      <a:cubicBezTo>
                        <a:pt x="12281" y="12132"/>
                        <a:pt x="13041" y="13143"/>
                        <a:pt x="13801" y="13901"/>
                      </a:cubicBezTo>
                      <a:cubicBezTo>
                        <a:pt x="15320" y="15291"/>
                        <a:pt x="16206" y="16808"/>
                        <a:pt x="16206" y="16808"/>
                      </a:cubicBezTo>
                      <a:lnTo>
                        <a:pt x="16206" y="17187"/>
                      </a:lnTo>
                      <a:cubicBezTo>
                        <a:pt x="16206" y="17187"/>
                        <a:pt x="14434" y="17187"/>
                        <a:pt x="11902" y="16555"/>
                      </a:cubicBezTo>
                      <a:cubicBezTo>
                        <a:pt x="10762" y="16050"/>
                        <a:pt x="9496" y="15418"/>
                        <a:pt x="8357" y="14533"/>
                      </a:cubicBezTo>
                      <a:cubicBezTo>
                        <a:pt x="7217" y="13522"/>
                        <a:pt x="6457" y="12132"/>
                        <a:pt x="5444" y="10995"/>
                      </a:cubicBezTo>
                      <a:cubicBezTo>
                        <a:pt x="3672" y="8467"/>
                        <a:pt x="2152" y="5813"/>
                        <a:pt x="1266" y="3665"/>
                      </a:cubicBezTo>
                      <a:cubicBezTo>
                        <a:pt x="380" y="1643"/>
                        <a:pt x="0" y="126"/>
                        <a:pt x="0" y="126"/>
                      </a:cubicBezTo>
                      <a:lnTo>
                        <a:pt x="380" y="126"/>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14" name="Freeform 1250">
                  <a:extLst>
                    <a:ext uri="{FF2B5EF4-FFF2-40B4-BE49-F238E27FC236}">
                      <a16:creationId xmlns:a16="http://schemas.microsoft.com/office/drawing/2014/main" id="{7A977A19-4BE6-1BBC-2A8E-2F06548DF28C}"/>
                    </a:ext>
                  </a:extLst>
                </p:cNvPr>
                <p:cNvSpPr/>
                <p:nvPr/>
              </p:nvSpPr>
              <p:spPr>
                <a:xfrm>
                  <a:off x="2329916" y="3164174"/>
                  <a:ext cx="19374" cy="19967"/>
                </a:xfrm>
                <a:custGeom>
                  <a:avLst/>
                  <a:gdLst>
                    <a:gd name="connsiteX0" fmla="*/ 253 w 19371"/>
                    <a:gd name="connsiteY0" fmla="*/ 0 h 19967"/>
                    <a:gd name="connsiteX1" fmla="*/ 2659 w 19371"/>
                    <a:gd name="connsiteY1" fmla="*/ 3539 h 19967"/>
                    <a:gd name="connsiteX2" fmla="*/ 5571 w 19371"/>
                    <a:gd name="connsiteY2" fmla="*/ 6824 h 19967"/>
                    <a:gd name="connsiteX3" fmla="*/ 9243 w 19371"/>
                    <a:gd name="connsiteY3" fmla="*/ 10110 h 19967"/>
                    <a:gd name="connsiteX4" fmla="*/ 13168 w 19371"/>
                    <a:gd name="connsiteY4" fmla="*/ 12890 h 19967"/>
                    <a:gd name="connsiteX5" fmla="*/ 16586 w 19371"/>
                    <a:gd name="connsiteY5" fmla="*/ 15924 h 19967"/>
                    <a:gd name="connsiteX6" fmla="*/ 19372 w 19371"/>
                    <a:gd name="connsiteY6" fmla="*/ 19588 h 19967"/>
                    <a:gd name="connsiteX7" fmla="*/ 19119 w 19371"/>
                    <a:gd name="connsiteY7" fmla="*/ 19968 h 19967"/>
                    <a:gd name="connsiteX8" fmla="*/ 14687 w 19371"/>
                    <a:gd name="connsiteY8" fmla="*/ 18704 h 19967"/>
                    <a:gd name="connsiteX9" fmla="*/ 10762 w 19371"/>
                    <a:gd name="connsiteY9" fmla="*/ 16555 h 19967"/>
                    <a:gd name="connsiteX10" fmla="*/ 6964 w 19371"/>
                    <a:gd name="connsiteY10" fmla="*/ 12638 h 19967"/>
                    <a:gd name="connsiteX11" fmla="*/ 3672 w 19371"/>
                    <a:gd name="connsiteY11" fmla="*/ 8341 h 19967"/>
                    <a:gd name="connsiteX12" fmla="*/ 1519 w 19371"/>
                    <a:gd name="connsiteY12" fmla="*/ 4297 h 19967"/>
                    <a:gd name="connsiteX13" fmla="*/ 0 w 19371"/>
                    <a:gd name="connsiteY13" fmla="*/ 126 h 19967"/>
                    <a:gd name="connsiteX14" fmla="*/ 380 w 19371"/>
                    <a:gd name="connsiteY14" fmla="*/ 126 h 1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371" h="19967">
                      <a:moveTo>
                        <a:pt x="253" y="0"/>
                      </a:moveTo>
                      <a:cubicBezTo>
                        <a:pt x="253" y="0"/>
                        <a:pt x="1139" y="1517"/>
                        <a:pt x="2659" y="3539"/>
                      </a:cubicBezTo>
                      <a:cubicBezTo>
                        <a:pt x="3292" y="4676"/>
                        <a:pt x="4431" y="5687"/>
                        <a:pt x="5571" y="6824"/>
                      </a:cubicBezTo>
                      <a:cubicBezTo>
                        <a:pt x="6584" y="8088"/>
                        <a:pt x="7723" y="9226"/>
                        <a:pt x="9243" y="10110"/>
                      </a:cubicBezTo>
                      <a:cubicBezTo>
                        <a:pt x="10635" y="10995"/>
                        <a:pt x="11902" y="12006"/>
                        <a:pt x="13168" y="12890"/>
                      </a:cubicBezTo>
                      <a:cubicBezTo>
                        <a:pt x="14561" y="13775"/>
                        <a:pt x="15573" y="14913"/>
                        <a:pt x="16586" y="15924"/>
                      </a:cubicBezTo>
                      <a:cubicBezTo>
                        <a:pt x="18485" y="17819"/>
                        <a:pt x="19372" y="19588"/>
                        <a:pt x="19372" y="19588"/>
                      </a:cubicBezTo>
                      <a:lnTo>
                        <a:pt x="19119" y="19968"/>
                      </a:lnTo>
                      <a:cubicBezTo>
                        <a:pt x="19119" y="19968"/>
                        <a:pt x="17219" y="19715"/>
                        <a:pt x="14687" y="18704"/>
                      </a:cubicBezTo>
                      <a:cubicBezTo>
                        <a:pt x="13421" y="18198"/>
                        <a:pt x="12028" y="17566"/>
                        <a:pt x="10762" y="16555"/>
                      </a:cubicBezTo>
                      <a:cubicBezTo>
                        <a:pt x="9496" y="15544"/>
                        <a:pt x="8230" y="13901"/>
                        <a:pt x="6964" y="12638"/>
                      </a:cubicBezTo>
                      <a:cubicBezTo>
                        <a:pt x="5571" y="11374"/>
                        <a:pt x="4558" y="9857"/>
                        <a:pt x="3672" y="8341"/>
                      </a:cubicBezTo>
                      <a:cubicBezTo>
                        <a:pt x="2786" y="6951"/>
                        <a:pt x="1899" y="5561"/>
                        <a:pt x="1519" y="4297"/>
                      </a:cubicBezTo>
                      <a:cubicBezTo>
                        <a:pt x="380" y="1769"/>
                        <a:pt x="0" y="126"/>
                        <a:pt x="0" y="126"/>
                      </a:cubicBezTo>
                      <a:lnTo>
                        <a:pt x="380" y="126"/>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15" name="Freeform 1251">
                  <a:extLst>
                    <a:ext uri="{FF2B5EF4-FFF2-40B4-BE49-F238E27FC236}">
                      <a16:creationId xmlns:a16="http://schemas.microsoft.com/office/drawing/2014/main" id="{8AA73BA6-F491-85AA-C4A2-2F081E166B53}"/>
                    </a:ext>
                  </a:extLst>
                </p:cNvPr>
                <p:cNvSpPr/>
                <p:nvPr/>
              </p:nvSpPr>
              <p:spPr>
                <a:xfrm>
                  <a:off x="2266981" y="3151536"/>
                  <a:ext cx="13802" cy="17945"/>
                </a:xfrm>
                <a:custGeom>
                  <a:avLst/>
                  <a:gdLst>
                    <a:gd name="connsiteX0" fmla="*/ 253 w 13800"/>
                    <a:gd name="connsiteY0" fmla="*/ 0 h 17945"/>
                    <a:gd name="connsiteX1" fmla="*/ 6710 w 13800"/>
                    <a:gd name="connsiteY1" fmla="*/ 9099 h 17945"/>
                    <a:gd name="connsiteX2" fmla="*/ 9623 w 13800"/>
                    <a:gd name="connsiteY2" fmla="*/ 11753 h 17945"/>
                    <a:gd name="connsiteX3" fmla="*/ 11775 w 13800"/>
                    <a:gd name="connsiteY3" fmla="*/ 14407 h 17945"/>
                    <a:gd name="connsiteX4" fmla="*/ 13801 w 13800"/>
                    <a:gd name="connsiteY4" fmla="*/ 17566 h 17945"/>
                    <a:gd name="connsiteX5" fmla="*/ 13548 w 13800"/>
                    <a:gd name="connsiteY5" fmla="*/ 17945 h 17945"/>
                    <a:gd name="connsiteX6" fmla="*/ 9749 w 13800"/>
                    <a:gd name="connsiteY6" fmla="*/ 17061 h 17945"/>
                    <a:gd name="connsiteX7" fmla="*/ 6584 w 13800"/>
                    <a:gd name="connsiteY7" fmla="*/ 14786 h 17945"/>
                    <a:gd name="connsiteX8" fmla="*/ 4178 w 13800"/>
                    <a:gd name="connsiteY8" fmla="*/ 11121 h 17945"/>
                    <a:gd name="connsiteX9" fmla="*/ 886 w 13800"/>
                    <a:gd name="connsiteY9" fmla="*/ 3791 h 17945"/>
                    <a:gd name="connsiteX10" fmla="*/ 0 w 13800"/>
                    <a:gd name="connsiteY10" fmla="*/ 253 h 17945"/>
                    <a:gd name="connsiteX11" fmla="*/ 380 w 13800"/>
                    <a:gd name="connsiteY11" fmla="*/ 253 h 1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00" h="17945">
                      <a:moveTo>
                        <a:pt x="253" y="0"/>
                      </a:moveTo>
                      <a:cubicBezTo>
                        <a:pt x="253" y="0"/>
                        <a:pt x="3039" y="5055"/>
                        <a:pt x="6710" y="9099"/>
                      </a:cubicBezTo>
                      <a:cubicBezTo>
                        <a:pt x="7723" y="9984"/>
                        <a:pt x="8610" y="10995"/>
                        <a:pt x="9623" y="11753"/>
                      </a:cubicBezTo>
                      <a:cubicBezTo>
                        <a:pt x="10509" y="12638"/>
                        <a:pt x="11142" y="13649"/>
                        <a:pt x="11775" y="14407"/>
                      </a:cubicBezTo>
                      <a:cubicBezTo>
                        <a:pt x="13041" y="15924"/>
                        <a:pt x="13801" y="17566"/>
                        <a:pt x="13801" y="17566"/>
                      </a:cubicBezTo>
                      <a:lnTo>
                        <a:pt x="13548" y="17945"/>
                      </a:lnTo>
                      <a:cubicBezTo>
                        <a:pt x="13548" y="17945"/>
                        <a:pt x="11902" y="17945"/>
                        <a:pt x="9749" y="17061"/>
                      </a:cubicBezTo>
                      <a:cubicBezTo>
                        <a:pt x="8736" y="16555"/>
                        <a:pt x="7597" y="15797"/>
                        <a:pt x="6584" y="14786"/>
                      </a:cubicBezTo>
                      <a:cubicBezTo>
                        <a:pt x="5571" y="13775"/>
                        <a:pt x="4938" y="12385"/>
                        <a:pt x="4178" y="11121"/>
                      </a:cubicBezTo>
                      <a:cubicBezTo>
                        <a:pt x="2786" y="8594"/>
                        <a:pt x="1519" y="5940"/>
                        <a:pt x="886" y="3791"/>
                      </a:cubicBezTo>
                      <a:cubicBezTo>
                        <a:pt x="253" y="1769"/>
                        <a:pt x="0" y="253"/>
                        <a:pt x="0" y="253"/>
                      </a:cubicBezTo>
                      <a:lnTo>
                        <a:pt x="380" y="253"/>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16" name="Freeform 1252">
                  <a:extLst>
                    <a:ext uri="{FF2B5EF4-FFF2-40B4-BE49-F238E27FC236}">
                      <a16:creationId xmlns:a16="http://schemas.microsoft.com/office/drawing/2014/main" id="{39A3EB8F-3882-462B-AEE6-6D5F3F3B867A}"/>
                    </a:ext>
                  </a:extLst>
                </p:cNvPr>
                <p:cNvSpPr/>
                <p:nvPr/>
              </p:nvSpPr>
              <p:spPr>
                <a:xfrm>
                  <a:off x="2191130" y="3123228"/>
                  <a:ext cx="12536" cy="15038"/>
                </a:xfrm>
                <a:custGeom>
                  <a:avLst/>
                  <a:gdLst>
                    <a:gd name="connsiteX0" fmla="*/ 506 w 12534"/>
                    <a:gd name="connsiteY0" fmla="*/ 0 h 15038"/>
                    <a:gd name="connsiteX1" fmla="*/ 2026 w 12534"/>
                    <a:gd name="connsiteY1" fmla="*/ 2654 h 15038"/>
                    <a:gd name="connsiteX2" fmla="*/ 6331 w 12534"/>
                    <a:gd name="connsiteY2" fmla="*/ 7456 h 15038"/>
                    <a:gd name="connsiteX3" fmla="*/ 8990 w 12534"/>
                    <a:gd name="connsiteY3" fmla="*/ 9478 h 15038"/>
                    <a:gd name="connsiteX4" fmla="*/ 10889 w 12534"/>
                    <a:gd name="connsiteY4" fmla="*/ 11753 h 15038"/>
                    <a:gd name="connsiteX5" fmla="*/ 12535 w 12534"/>
                    <a:gd name="connsiteY5" fmla="*/ 14660 h 15038"/>
                    <a:gd name="connsiteX6" fmla="*/ 12281 w 12534"/>
                    <a:gd name="connsiteY6" fmla="*/ 15039 h 15038"/>
                    <a:gd name="connsiteX7" fmla="*/ 8863 w 12534"/>
                    <a:gd name="connsiteY7" fmla="*/ 14407 h 15038"/>
                    <a:gd name="connsiteX8" fmla="*/ 3672 w 12534"/>
                    <a:gd name="connsiteY8" fmla="*/ 9605 h 15038"/>
                    <a:gd name="connsiteX9" fmla="*/ 633 w 12534"/>
                    <a:gd name="connsiteY9" fmla="*/ 3286 h 15038"/>
                    <a:gd name="connsiteX10" fmla="*/ 0 w 12534"/>
                    <a:gd name="connsiteY10" fmla="*/ 253 h 15038"/>
                    <a:gd name="connsiteX11" fmla="*/ 380 w 12534"/>
                    <a:gd name="connsiteY11" fmla="*/ 253 h 15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534" h="15038">
                      <a:moveTo>
                        <a:pt x="506" y="0"/>
                      </a:moveTo>
                      <a:cubicBezTo>
                        <a:pt x="506" y="0"/>
                        <a:pt x="1013" y="1137"/>
                        <a:pt x="2026" y="2654"/>
                      </a:cubicBezTo>
                      <a:cubicBezTo>
                        <a:pt x="3165" y="4044"/>
                        <a:pt x="4431" y="5940"/>
                        <a:pt x="6331" y="7456"/>
                      </a:cubicBezTo>
                      <a:cubicBezTo>
                        <a:pt x="7217" y="8214"/>
                        <a:pt x="8103" y="8846"/>
                        <a:pt x="8990" y="9478"/>
                      </a:cubicBezTo>
                      <a:cubicBezTo>
                        <a:pt x="9749" y="10236"/>
                        <a:pt x="10256" y="11121"/>
                        <a:pt x="10889" y="11753"/>
                      </a:cubicBezTo>
                      <a:cubicBezTo>
                        <a:pt x="12028" y="13143"/>
                        <a:pt x="12535" y="14660"/>
                        <a:pt x="12535" y="14660"/>
                      </a:cubicBezTo>
                      <a:lnTo>
                        <a:pt x="12281" y="15039"/>
                      </a:lnTo>
                      <a:cubicBezTo>
                        <a:pt x="12281" y="15039"/>
                        <a:pt x="10889" y="15039"/>
                        <a:pt x="8863" y="14407"/>
                      </a:cubicBezTo>
                      <a:cubicBezTo>
                        <a:pt x="6837" y="13901"/>
                        <a:pt x="4938" y="12006"/>
                        <a:pt x="3672" y="9605"/>
                      </a:cubicBezTo>
                      <a:cubicBezTo>
                        <a:pt x="2152" y="7456"/>
                        <a:pt x="1139" y="5055"/>
                        <a:pt x="633" y="3286"/>
                      </a:cubicBezTo>
                      <a:cubicBezTo>
                        <a:pt x="127" y="1390"/>
                        <a:pt x="0" y="253"/>
                        <a:pt x="0" y="253"/>
                      </a:cubicBezTo>
                      <a:lnTo>
                        <a:pt x="380" y="253"/>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17" name="Freeform 1253">
                  <a:extLst>
                    <a:ext uri="{FF2B5EF4-FFF2-40B4-BE49-F238E27FC236}">
                      <a16:creationId xmlns:a16="http://schemas.microsoft.com/office/drawing/2014/main" id="{7E8AC80D-07F7-F465-ED25-CD46BE8B3F40}"/>
                    </a:ext>
                  </a:extLst>
                </p:cNvPr>
                <p:cNvSpPr/>
                <p:nvPr/>
              </p:nvSpPr>
              <p:spPr>
                <a:xfrm>
                  <a:off x="2094455" y="3056628"/>
                  <a:ext cx="8666" cy="16934"/>
                </a:xfrm>
                <a:custGeom>
                  <a:avLst/>
                  <a:gdLst>
                    <a:gd name="connsiteX0" fmla="*/ 8666 w 8665"/>
                    <a:gd name="connsiteY0" fmla="*/ 379 h 16934"/>
                    <a:gd name="connsiteX1" fmla="*/ 6387 w 8665"/>
                    <a:gd name="connsiteY1" fmla="*/ 2401 h 16934"/>
                    <a:gd name="connsiteX2" fmla="*/ 4614 w 8665"/>
                    <a:gd name="connsiteY2" fmla="*/ 4802 h 16934"/>
                    <a:gd name="connsiteX3" fmla="*/ 3855 w 8665"/>
                    <a:gd name="connsiteY3" fmla="*/ 7835 h 16934"/>
                    <a:gd name="connsiteX4" fmla="*/ 3855 w 8665"/>
                    <a:gd name="connsiteY4" fmla="*/ 9352 h 16934"/>
                    <a:gd name="connsiteX5" fmla="*/ 4361 w 8665"/>
                    <a:gd name="connsiteY5" fmla="*/ 10742 h 16934"/>
                    <a:gd name="connsiteX6" fmla="*/ 4741 w 8665"/>
                    <a:gd name="connsiteY6" fmla="*/ 13396 h 16934"/>
                    <a:gd name="connsiteX7" fmla="*/ 4741 w 8665"/>
                    <a:gd name="connsiteY7" fmla="*/ 16682 h 16934"/>
                    <a:gd name="connsiteX8" fmla="*/ 4361 w 8665"/>
                    <a:gd name="connsiteY8" fmla="*/ 16934 h 16934"/>
                    <a:gd name="connsiteX9" fmla="*/ 1576 w 8665"/>
                    <a:gd name="connsiteY9" fmla="*/ 14660 h 16934"/>
                    <a:gd name="connsiteX10" fmla="*/ 563 w 8665"/>
                    <a:gd name="connsiteY10" fmla="*/ 13270 h 16934"/>
                    <a:gd name="connsiteX11" fmla="*/ 56 w 8665"/>
                    <a:gd name="connsiteY11" fmla="*/ 11374 h 16934"/>
                    <a:gd name="connsiteX12" fmla="*/ 56 w 8665"/>
                    <a:gd name="connsiteY12" fmla="*/ 9225 h 16934"/>
                    <a:gd name="connsiteX13" fmla="*/ 689 w 8665"/>
                    <a:gd name="connsiteY13" fmla="*/ 7077 h 16934"/>
                    <a:gd name="connsiteX14" fmla="*/ 2842 w 8665"/>
                    <a:gd name="connsiteY14" fmla="*/ 3412 h 16934"/>
                    <a:gd name="connsiteX15" fmla="*/ 5627 w 8665"/>
                    <a:gd name="connsiteY15" fmla="*/ 1264 h 16934"/>
                    <a:gd name="connsiteX16" fmla="*/ 8666 w 8665"/>
                    <a:gd name="connsiteY16" fmla="*/ 0 h 16934"/>
                    <a:gd name="connsiteX17" fmla="*/ 8666 w 8665"/>
                    <a:gd name="connsiteY17" fmla="*/ 379 h 16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665" h="16934">
                      <a:moveTo>
                        <a:pt x="8666" y="379"/>
                      </a:moveTo>
                      <a:cubicBezTo>
                        <a:pt x="8666" y="379"/>
                        <a:pt x="7526" y="1011"/>
                        <a:pt x="6387" y="2401"/>
                      </a:cubicBezTo>
                      <a:cubicBezTo>
                        <a:pt x="5754" y="3033"/>
                        <a:pt x="5247" y="3918"/>
                        <a:pt x="4614" y="4802"/>
                      </a:cubicBezTo>
                      <a:cubicBezTo>
                        <a:pt x="4361" y="5813"/>
                        <a:pt x="3601" y="6698"/>
                        <a:pt x="3855" y="7835"/>
                      </a:cubicBezTo>
                      <a:lnTo>
                        <a:pt x="3855" y="9352"/>
                      </a:lnTo>
                      <a:cubicBezTo>
                        <a:pt x="3855" y="9352"/>
                        <a:pt x="4361" y="10742"/>
                        <a:pt x="4361" y="10742"/>
                      </a:cubicBezTo>
                      <a:cubicBezTo>
                        <a:pt x="4361" y="11627"/>
                        <a:pt x="4361" y="12638"/>
                        <a:pt x="4741" y="13396"/>
                      </a:cubicBezTo>
                      <a:cubicBezTo>
                        <a:pt x="4994" y="15039"/>
                        <a:pt x="4741" y="16682"/>
                        <a:pt x="4741" y="16682"/>
                      </a:cubicBezTo>
                      <a:lnTo>
                        <a:pt x="4361" y="16934"/>
                      </a:lnTo>
                      <a:cubicBezTo>
                        <a:pt x="4361" y="16934"/>
                        <a:pt x="3095" y="16302"/>
                        <a:pt x="1576" y="14660"/>
                      </a:cubicBezTo>
                      <a:cubicBezTo>
                        <a:pt x="1196" y="14281"/>
                        <a:pt x="816" y="13775"/>
                        <a:pt x="563" y="13270"/>
                      </a:cubicBezTo>
                      <a:cubicBezTo>
                        <a:pt x="309" y="12638"/>
                        <a:pt x="183" y="12006"/>
                        <a:pt x="56" y="11374"/>
                      </a:cubicBezTo>
                      <a:cubicBezTo>
                        <a:pt x="56" y="10616"/>
                        <a:pt x="-70" y="9984"/>
                        <a:pt x="56" y="9225"/>
                      </a:cubicBezTo>
                      <a:lnTo>
                        <a:pt x="689" y="7077"/>
                      </a:lnTo>
                      <a:cubicBezTo>
                        <a:pt x="943" y="5561"/>
                        <a:pt x="2082" y="4550"/>
                        <a:pt x="2842" y="3412"/>
                      </a:cubicBezTo>
                      <a:cubicBezTo>
                        <a:pt x="3855" y="2527"/>
                        <a:pt x="4741" y="1769"/>
                        <a:pt x="5627" y="1264"/>
                      </a:cubicBezTo>
                      <a:cubicBezTo>
                        <a:pt x="7400" y="253"/>
                        <a:pt x="8666" y="0"/>
                        <a:pt x="8666" y="0"/>
                      </a:cubicBezTo>
                      <a:lnTo>
                        <a:pt x="8666" y="379"/>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18" name="Freeform 1254">
                  <a:extLst>
                    <a:ext uri="{FF2B5EF4-FFF2-40B4-BE49-F238E27FC236}">
                      <a16:creationId xmlns:a16="http://schemas.microsoft.com/office/drawing/2014/main" id="{3063F05B-0C3E-6272-225C-06F6C5034AAC}"/>
                    </a:ext>
                  </a:extLst>
                </p:cNvPr>
                <p:cNvSpPr/>
                <p:nvPr/>
              </p:nvSpPr>
              <p:spPr>
                <a:xfrm>
                  <a:off x="2070856" y="3020989"/>
                  <a:ext cx="14664" cy="20473"/>
                </a:xfrm>
                <a:custGeom>
                  <a:avLst/>
                  <a:gdLst>
                    <a:gd name="connsiteX0" fmla="*/ 1748 w 14662"/>
                    <a:gd name="connsiteY0" fmla="*/ 20473 h 20473"/>
                    <a:gd name="connsiteX1" fmla="*/ 102 w 14662"/>
                    <a:gd name="connsiteY1" fmla="*/ 16050 h 20473"/>
                    <a:gd name="connsiteX2" fmla="*/ 482 w 14662"/>
                    <a:gd name="connsiteY2" fmla="*/ 11627 h 20473"/>
                    <a:gd name="connsiteX3" fmla="*/ 3141 w 14662"/>
                    <a:gd name="connsiteY3" fmla="*/ 7204 h 20473"/>
                    <a:gd name="connsiteX4" fmla="*/ 4913 w 14662"/>
                    <a:gd name="connsiteY4" fmla="*/ 5181 h 20473"/>
                    <a:gd name="connsiteX5" fmla="*/ 6686 w 14662"/>
                    <a:gd name="connsiteY5" fmla="*/ 3412 h 20473"/>
                    <a:gd name="connsiteX6" fmla="*/ 8712 w 14662"/>
                    <a:gd name="connsiteY6" fmla="*/ 2022 h 20473"/>
                    <a:gd name="connsiteX7" fmla="*/ 10611 w 14662"/>
                    <a:gd name="connsiteY7" fmla="*/ 1011 h 20473"/>
                    <a:gd name="connsiteX8" fmla="*/ 14662 w 14662"/>
                    <a:gd name="connsiteY8" fmla="*/ 0 h 20473"/>
                    <a:gd name="connsiteX9" fmla="*/ 14662 w 14662"/>
                    <a:gd name="connsiteY9" fmla="*/ 632 h 20473"/>
                    <a:gd name="connsiteX10" fmla="*/ 11750 w 14662"/>
                    <a:gd name="connsiteY10" fmla="*/ 2907 h 20473"/>
                    <a:gd name="connsiteX11" fmla="*/ 10611 w 14662"/>
                    <a:gd name="connsiteY11" fmla="*/ 4297 h 20473"/>
                    <a:gd name="connsiteX12" fmla="*/ 9471 w 14662"/>
                    <a:gd name="connsiteY12" fmla="*/ 5813 h 20473"/>
                    <a:gd name="connsiteX13" fmla="*/ 8458 w 14662"/>
                    <a:gd name="connsiteY13" fmla="*/ 7583 h 20473"/>
                    <a:gd name="connsiteX14" fmla="*/ 7572 w 14662"/>
                    <a:gd name="connsiteY14" fmla="*/ 9478 h 20473"/>
                    <a:gd name="connsiteX15" fmla="*/ 6686 w 14662"/>
                    <a:gd name="connsiteY15" fmla="*/ 13649 h 20473"/>
                    <a:gd name="connsiteX16" fmla="*/ 5040 w 14662"/>
                    <a:gd name="connsiteY16" fmla="*/ 17061 h 20473"/>
                    <a:gd name="connsiteX17" fmla="*/ 3267 w 14662"/>
                    <a:gd name="connsiteY17" fmla="*/ 19462 h 20473"/>
                    <a:gd name="connsiteX18" fmla="*/ 2381 w 14662"/>
                    <a:gd name="connsiteY18" fmla="*/ 20473 h 20473"/>
                    <a:gd name="connsiteX19" fmla="*/ 1748 w 14662"/>
                    <a:gd name="connsiteY19" fmla="*/ 20473 h 2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62" h="20473">
                      <a:moveTo>
                        <a:pt x="1748" y="20473"/>
                      </a:moveTo>
                      <a:cubicBezTo>
                        <a:pt x="1748" y="20473"/>
                        <a:pt x="482" y="18830"/>
                        <a:pt x="102" y="16050"/>
                      </a:cubicBezTo>
                      <a:cubicBezTo>
                        <a:pt x="-151" y="14660"/>
                        <a:pt x="102" y="13143"/>
                        <a:pt x="482" y="11627"/>
                      </a:cubicBezTo>
                      <a:cubicBezTo>
                        <a:pt x="988" y="10110"/>
                        <a:pt x="2254" y="8594"/>
                        <a:pt x="3141" y="7204"/>
                      </a:cubicBezTo>
                      <a:lnTo>
                        <a:pt x="4913" y="5181"/>
                      </a:lnTo>
                      <a:cubicBezTo>
                        <a:pt x="4913" y="5181"/>
                        <a:pt x="5926" y="3791"/>
                        <a:pt x="6686" y="3412"/>
                      </a:cubicBezTo>
                      <a:cubicBezTo>
                        <a:pt x="7445" y="2907"/>
                        <a:pt x="8079" y="2401"/>
                        <a:pt x="8712" y="2022"/>
                      </a:cubicBezTo>
                      <a:cubicBezTo>
                        <a:pt x="9345" y="1643"/>
                        <a:pt x="9851" y="1138"/>
                        <a:pt x="10611" y="1011"/>
                      </a:cubicBezTo>
                      <a:cubicBezTo>
                        <a:pt x="13016" y="379"/>
                        <a:pt x="14662" y="0"/>
                        <a:pt x="14662" y="0"/>
                      </a:cubicBezTo>
                      <a:lnTo>
                        <a:pt x="14662" y="632"/>
                      </a:lnTo>
                      <a:cubicBezTo>
                        <a:pt x="14662" y="632"/>
                        <a:pt x="13650" y="1517"/>
                        <a:pt x="11750" y="2907"/>
                      </a:cubicBezTo>
                      <a:cubicBezTo>
                        <a:pt x="11244" y="3159"/>
                        <a:pt x="10991" y="3791"/>
                        <a:pt x="10611" y="4297"/>
                      </a:cubicBezTo>
                      <a:cubicBezTo>
                        <a:pt x="10231" y="4802"/>
                        <a:pt x="9851" y="5308"/>
                        <a:pt x="9471" y="5813"/>
                      </a:cubicBezTo>
                      <a:cubicBezTo>
                        <a:pt x="8965" y="6319"/>
                        <a:pt x="8838" y="7077"/>
                        <a:pt x="8458" y="7583"/>
                      </a:cubicBezTo>
                      <a:lnTo>
                        <a:pt x="7572" y="9478"/>
                      </a:lnTo>
                      <a:cubicBezTo>
                        <a:pt x="7319" y="10995"/>
                        <a:pt x="6939" y="12259"/>
                        <a:pt x="6686" y="13649"/>
                      </a:cubicBezTo>
                      <a:cubicBezTo>
                        <a:pt x="6179" y="14913"/>
                        <a:pt x="5673" y="16050"/>
                        <a:pt x="5040" y="17061"/>
                      </a:cubicBezTo>
                      <a:cubicBezTo>
                        <a:pt x="4280" y="18072"/>
                        <a:pt x="3900" y="18956"/>
                        <a:pt x="3267" y="19462"/>
                      </a:cubicBezTo>
                      <a:cubicBezTo>
                        <a:pt x="2761" y="20094"/>
                        <a:pt x="2381" y="20473"/>
                        <a:pt x="2381" y="20473"/>
                      </a:cubicBezTo>
                      <a:lnTo>
                        <a:pt x="1748" y="20473"/>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19" name="Freeform 1255">
                  <a:extLst>
                    <a:ext uri="{FF2B5EF4-FFF2-40B4-BE49-F238E27FC236}">
                      <a16:creationId xmlns:a16="http://schemas.microsoft.com/office/drawing/2014/main" id="{541C86E7-4607-EB96-C891-7B4A2EB7C955}"/>
                    </a:ext>
                  </a:extLst>
                </p:cNvPr>
                <p:cNvSpPr/>
                <p:nvPr/>
              </p:nvSpPr>
              <p:spPr>
                <a:xfrm>
                  <a:off x="2162765" y="3000734"/>
                  <a:ext cx="14942" cy="7491"/>
                </a:xfrm>
                <a:custGeom>
                  <a:avLst/>
                  <a:gdLst>
                    <a:gd name="connsiteX0" fmla="*/ 0 w 14940"/>
                    <a:gd name="connsiteY0" fmla="*/ 162 h 7491"/>
                    <a:gd name="connsiteX1" fmla="*/ 2659 w 14940"/>
                    <a:gd name="connsiteY1" fmla="*/ 35 h 7491"/>
                    <a:gd name="connsiteX2" fmla="*/ 5571 w 14940"/>
                    <a:gd name="connsiteY2" fmla="*/ 288 h 7491"/>
                    <a:gd name="connsiteX3" fmla="*/ 8736 w 14940"/>
                    <a:gd name="connsiteY3" fmla="*/ 1173 h 7491"/>
                    <a:gd name="connsiteX4" fmla="*/ 11775 w 14940"/>
                    <a:gd name="connsiteY4" fmla="*/ 2437 h 7491"/>
                    <a:gd name="connsiteX5" fmla="*/ 13801 w 14940"/>
                    <a:gd name="connsiteY5" fmla="*/ 4585 h 7491"/>
                    <a:gd name="connsiteX6" fmla="*/ 14940 w 14940"/>
                    <a:gd name="connsiteY6" fmla="*/ 7239 h 7491"/>
                    <a:gd name="connsiteX7" fmla="*/ 14687 w 14940"/>
                    <a:gd name="connsiteY7" fmla="*/ 7492 h 7491"/>
                    <a:gd name="connsiteX8" fmla="*/ 11775 w 14940"/>
                    <a:gd name="connsiteY8" fmla="*/ 6986 h 7491"/>
                    <a:gd name="connsiteX9" fmla="*/ 9496 w 14940"/>
                    <a:gd name="connsiteY9" fmla="*/ 5849 h 7491"/>
                    <a:gd name="connsiteX10" fmla="*/ 7343 w 14940"/>
                    <a:gd name="connsiteY10" fmla="*/ 3953 h 7491"/>
                    <a:gd name="connsiteX11" fmla="*/ 4938 w 14940"/>
                    <a:gd name="connsiteY11" fmla="*/ 2437 h 7491"/>
                    <a:gd name="connsiteX12" fmla="*/ 2659 w 14940"/>
                    <a:gd name="connsiteY12" fmla="*/ 1299 h 7491"/>
                    <a:gd name="connsiteX13" fmla="*/ 127 w 14940"/>
                    <a:gd name="connsiteY13" fmla="*/ 415 h 7491"/>
                    <a:gd name="connsiteX14" fmla="*/ 127 w 14940"/>
                    <a:gd name="connsiteY14" fmla="*/ 35 h 7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940" h="7491">
                      <a:moveTo>
                        <a:pt x="0" y="162"/>
                      </a:moveTo>
                      <a:cubicBezTo>
                        <a:pt x="0" y="162"/>
                        <a:pt x="1013" y="-91"/>
                        <a:pt x="2659" y="35"/>
                      </a:cubicBezTo>
                      <a:cubicBezTo>
                        <a:pt x="3419" y="35"/>
                        <a:pt x="4558" y="35"/>
                        <a:pt x="5571" y="288"/>
                      </a:cubicBezTo>
                      <a:cubicBezTo>
                        <a:pt x="6584" y="541"/>
                        <a:pt x="7597" y="794"/>
                        <a:pt x="8736" y="1173"/>
                      </a:cubicBezTo>
                      <a:cubicBezTo>
                        <a:pt x="9876" y="1426"/>
                        <a:pt x="11015" y="1805"/>
                        <a:pt x="11775" y="2437"/>
                      </a:cubicBezTo>
                      <a:cubicBezTo>
                        <a:pt x="12661" y="3068"/>
                        <a:pt x="13168" y="3953"/>
                        <a:pt x="13801" y="4585"/>
                      </a:cubicBezTo>
                      <a:cubicBezTo>
                        <a:pt x="14814" y="5975"/>
                        <a:pt x="14940" y="7239"/>
                        <a:pt x="14940" y="7239"/>
                      </a:cubicBezTo>
                      <a:lnTo>
                        <a:pt x="14687" y="7492"/>
                      </a:lnTo>
                      <a:cubicBezTo>
                        <a:pt x="14687" y="7492"/>
                        <a:pt x="13294" y="7492"/>
                        <a:pt x="11775" y="6986"/>
                      </a:cubicBezTo>
                      <a:cubicBezTo>
                        <a:pt x="11015" y="6733"/>
                        <a:pt x="10256" y="6481"/>
                        <a:pt x="9496" y="5849"/>
                      </a:cubicBezTo>
                      <a:cubicBezTo>
                        <a:pt x="8863" y="5217"/>
                        <a:pt x="8230" y="4458"/>
                        <a:pt x="7343" y="3953"/>
                      </a:cubicBezTo>
                      <a:cubicBezTo>
                        <a:pt x="6457" y="3448"/>
                        <a:pt x="5698" y="2942"/>
                        <a:pt x="4938" y="2437"/>
                      </a:cubicBezTo>
                      <a:cubicBezTo>
                        <a:pt x="4178" y="1931"/>
                        <a:pt x="3292" y="1678"/>
                        <a:pt x="2659" y="1299"/>
                      </a:cubicBezTo>
                      <a:cubicBezTo>
                        <a:pt x="1266" y="541"/>
                        <a:pt x="127" y="415"/>
                        <a:pt x="127" y="415"/>
                      </a:cubicBezTo>
                      <a:lnTo>
                        <a:pt x="127" y="35"/>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20" name="Freeform 1256">
                  <a:extLst>
                    <a:ext uri="{FF2B5EF4-FFF2-40B4-BE49-F238E27FC236}">
                      <a16:creationId xmlns:a16="http://schemas.microsoft.com/office/drawing/2014/main" id="{4504564D-DE7C-80ED-EC60-B673ECA2E01D}"/>
                    </a:ext>
                  </a:extLst>
                </p:cNvPr>
                <p:cNvSpPr/>
                <p:nvPr/>
              </p:nvSpPr>
              <p:spPr>
                <a:xfrm>
                  <a:off x="2183395" y="3028067"/>
                  <a:ext cx="13939" cy="6066"/>
                </a:xfrm>
                <a:custGeom>
                  <a:avLst/>
                  <a:gdLst>
                    <a:gd name="connsiteX0" fmla="*/ 13938 w 13937"/>
                    <a:gd name="connsiteY0" fmla="*/ 2907 h 6066"/>
                    <a:gd name="connsiteX1" fmla="*/ 11532 w 13937"/>
                    <a:gd name="connsiteY1" fmla="*/ 2654 h 6066"/>
                    <a:gd name="connsiteX2" fmla="*/ 6721 w 13937"/>
                    <a:gd name="connsiteY2" fmla="*/ 3286 h 6066"/>
                    <a:gd name="connsiteX3" fmla="*/ 4822 w 13937"/>
                    <a:gd name="connsiteY3" fmla="*/ 4550 h 6066"/>
                    <a:gd name="connsiteX4" fmla="*/ 2922 w 13937"/>
                    <a:gd name="connsiteY4" fmla="*/ 5308 h 6066"/>
                    <a:gd name="connsiteX5" fmla="*/ 390 w 13937"/>
                    <a:gd name="connsiteY5" fmla="*/ 6066 h 6066"/>
                    <a:gd name="connsiteX6" fmla="*/ 10 w 13937"/>
                    <a:gd name="connsiteY6" fmla="*/ 5813 h 6066"/>
                    <a:gd name="connsiteX7" fmla="*/ 517 w 13937"/>
                    <a:gd name="connsiteY7" fmla="*/ 2907 h 6066"/>
                    <a:gd name="connsiteX8" fmla="*/ 2543 w 13937"/>
                    <a:gd name="connsiteY8" fmla="*/ 758 h 6066"/>
                    <a:gd name="connsiteX9" fmla="*/ 5961 w 13937"/>
                    <a:gd name="connsiteY9" fmla="*/ 0 h 6066"/>
                    <a:gd name="connsiteX10" fmla="*/ 11659 w 13937"/>
                    <a:gd name="connsiteY10" fmla="*/ 1137 h 6066"/>
                    <a:gd name="connsiteX11" fmla="*/ 13811 w 13937"/>
                    <a:gd name="connsiteY11" fmla="*/ 2401 h 6066"/>
                    <a:gd name="connsiteX12" fmla="*/ 13811 w 13937"/>
                    <a:gd name="connsiteY12" fmla="*/ 2780 h 6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937" h="6066">
                      <a:moveTo>
                        <a:pt x="13938" y="2907"/>
                      </a:moveTo>
                      <a:cubicBezTo>
                        <a:pt x="13938" y="2907"/>
                        <a:pt x="12925" y="2654"/>
                        <a:pt x="11532" y="2654"/>
                      </a:cubicBezTo>
                      <a:cubicBezTo>
                        <a:pt x="10139" y="2654"/>
                        <a:pt x="8240" y="2654"/>
                        <a:pt x="6721" y="3286"/>
                      </a:cubicBezTo>
                      <a:cubicBezTo>
                        <a:pt x="6088" y="3791"/>
                        <a:pt x="5328" y="4044"/>
                        <a:pt x="4822" y="4550"/>
                      </a:cubicBezTo>
                      <a:cubicBezTo>
                        <a:pt x="4315" y="4929"/>
                        <a:pt x="3429" y="4929"/>
                        <a:pt x="2922" y="5308"/>
                      </a:cubicBezTo>
                      <a:cubicBezTo>
                        <a:pt x="1783" y="5813"/>
                        <a:pt x="390" y="6066"/>
                        <a:pt x="390" y="6066"/>
                      </a:cubicBezTo>
                      <a:lnTo>
                        <a:pt x="10" y="5813"/>
                      </a:lnTo>
                      <a:cubicBezTo>
                        <a:pt x="10" y="5813"/>
                        <a:pt x="-116" y="4550"/>
                        <a:pt x="517" y="2907"/>
                      </a:cubicBezTo>
                      <a:cubicBezTo>
                        <a:pt x="770" y="2022"/>
                        <a:pt x="1656" y="1390"/>
                        <a:pt x="2543" y="758"/>
                      </a:cubicBezTo>
                      <a:cubicBezTo>
                        <a:pt x="3429" y="126"/>
                        <a:pt x="4822" y="126"/>
                        <a:pt x="5961" y="0"/>
                      </a:cubicBezTo>
                      <a:cubicBezTo>
                        <a:pt x="8240" y="0"/>
                        <a:pt x="10393" y="379"/>
                        <a:pt x="11659" y="1137"/>
                      </a:cubicBezTo>
                      <a:cubicBezTo>
                        <a:pt x="13051" y="1769"/>
                        <a:pt x="13811" y="2401"/>
                        <a:pt x="13811" y="2401"/>
                      </a:cubicBezTo>
                      <a:lnTo>
                        <a:pt x="13811" y="2780"/>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21" name="Freeform 1257">
                  <a:extLst>
                    <a:ext uri="{FF2B5EF4-FFF2-40B4-BE49-F238E27FC236}">
                      <a16:creationId xmlns:a16="http://schemas.microsoft.com/office/drawing/2014/main" id="{05FACFB0-DC2C-E0D1-4C8B-19086CFCE0CD}"/>
                    </a:ext>
                  </a:extLst>
                </p:cNvPr>
                <p:cNvSpPr/>
                <p:nvPr/>
              </p:nvSpPr>
              <p:spPr>
                <a:xfrm>
                  <a:off x="2215442" y="3043485"/>
                  <a:ext cx="18234" cy="8846"/>
                </a:xfrm>
                <a:custGeom>
                  <a:avLst/>
                  <a:gdLst>
                    <a:gd name="connsiteX0" fmla="*/ 253 w 18232"/>
                    <a:gd name="connsiteY0" fmla="*/ 8594 h 8846"/>
                    <a:gd name="connsiteX1" fmla="*/ 2152 w 18232"/>
                    <a:gd name="connsiteY1" fmla="*/ 6066 h 8846"/>
                    <a:gd name="connsiteX2" fmla="*/ 7850 w 18232"/>
                    <a:gd name="connsiteY2" fmla="*/ 1643 h 8846"/>
                    <a:gd name="connsiteX3" fmla="*/ 11522 w 18232"/>
                    <a:gd name="connsiteY3" fmla="*/ 126 h 8846"/>
                    <a:gd name="connsiteX4" fmla="*/ 15067 w 18232"/>
                    <a:gd name="connsiteY4" fmla="*/ 253 h 8846"/>
                    <a:gd name="connsiteX5" fmla="*/ 18232 w 18232"/>
                    <a:gd name="connsiteY5" fmla="*/ 1769 h 8846"/>
                    <a:gd name="connsiteX6" fmla="*/ 18232 w 18232"/>
                    <a:gd name="connsiteY6" fmla="*/ 2149 h 8846"/>
                    <a:gd name="connsiteX7" fmla="*/ 15067 w 18232"/>
                    <a:gd name="connsiteY7" fmla="*/ 3412 h 8846"/>
                    <a:gd name="connsiteX8" fmla="*/ 12281 w 18232"/>
                    <a:gd name="connsiteY8" fmla="*/ 4297 h 8846"/>
                    <a:gd name="connsiteX9" fmla="*/ 8990 w 18232"/>
                    <a:gd name="connsiteY9" fmla="*/ 4676 h 8846"/>
                    <a:gd name="connsiteX10" fmla="*/ 380 w 18232"/>
                    <a:gd name="connsiteY10" fmla="*/ 8846 h 8846"/>
                    <a:gd name="connsiteX11" fmla="*/ 0 w 18232"/>
                    <a:gd name="connsiteY11" fmla="*/ 8594 h 8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232" h="8846">
                      <a:moveTo>
                        <a:pt x="253" y="8594"/>
                      </a:moveTo>
                      <a:cubicBezTo>
                        <a:pt x="253" y="8594"/>
                        <a:pt x="886" y="7456"/>
                        <a:pt x="2152" y="6066"/>
                      </a:cubicBezTo>
                      <a:cubicBezTo>
                        <a:pt x="3419" y="4550"/>
                        <a:pt x="5444" y="2907"/>
                        <a:pt x="7850" y="1643"/>
                      </a:cubicBezTo>
                      <a:cubicBezTo>
                        <a:pt x="9116" y="1011"/>
                        <a:pt x="10256" y="253"/>
                        <a:pt x="11522" y="126"/>
                      </a:cubicBezTo>
                      <a:cubicBezTo>
                        <a:pt x="12788" y="0"/>
                        <a:pt x="14054" y="-126"/>
                        <a:pt x="15067" y="253"/>
                      </a:cubicBezTo>
                      <a:cubicBezTo>
                        <a:pt x="17093" y="885"/>
                        <a:pt x="18232" y="1769"/>
                        <a:pt x="18232" y="1769"/>
                      </a:cubicBezTo>
                      <a:lnTo>
                        <a:pt x="18232" y="2149"/>
                      </a:lnTo>
                      <a:cubicBezTo>
                        <a:pt x="18232" y="2149"/>
                        <a:pt x="16840" y="3033"/>
                        <a:pt x="15067" y="3412"/>
                      </a:cubicBezTo>
                      <a:cubicBezTo>
                        <a:pt x="14181" y="3412"/>
                        <a:pt x="13294" y="4170"/>
                        <a:pt x="12281" y="4297"/>
                      </a:cubicBezTo>
                      <a:cubicBezTo>
                        <a:pt x="11269" y="4297"/>
                        <a:pt x="10129" y="4550"/>
                        <a:pt x="8990" y="4676"/>
                      </a:cubicBezTo>
                      <a:cubicBezTo>
                        <a:pt x="4431" y="5687"/>
                        <a:pt x="380" y="8846"/>
                        <a:pt x="380" y="8846"/>
                      </a:cubicBezTo>
                      <a:lnTo>
                        <a:pt x="0" y="8594"/>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22" name="Freeform 1258">
                  <a:extLst>
                    <a:ext uri="{FF2B5EF4-FFF2-40B4-BE49-F238E27FC236}">
                      <a16:creationId xmlns:a16="http://schemas.microsoft.com/office/drawing/2014/main" id="{8FE73B2C-20FE-222E-0445-763DD7C14800}"/>
                    </a:ext>
                  </a:extLst>
                </p:cNvPr>
                <p:cNvSpPr/>
                <p:nvPr/>
              </p:nvSpPr>
              <p:spPr>
                <a:xfrm>
                  <a:off x="2252292" y="3059850"/>
                  <a:ext cx="14815" cy="8403"/>
                </a:xfrm>
                <a:custGeom>
                  <a:avLst/>
                  <a:gdLst>
                    <a:gd name="connsiteX0" fmla="*/ 0 w 14813"/>
                    <a:gd name="connsiteY0" fmla="*/ 8278 h 8403"/>
                    <a:gd name="connsiteX1" fmla="*/ 1393 w 14813"/>
                    <a:gd name="connsiteY1" fmla="*/ 5877 h 8403"/>
                    <a:gd name="connsiteX2" fmla="*/ 5951 w 14813"/>
                    <a:gd name="connsiteY2" fmla="*/ 1706 h 8403"/>
                    <a:gd name="connsiteX3" fmla="*/ 8990 w 14813"/>
                    <a:gd name="connsiteY3" fmla="*/ 190 h 8403"/>
                    <a:gd name="connsiteX4" fmla="*/ 12028 w 14813"/>
                    <a:gd name="connsiteY4" fmla="*/ 190 h 8403"/>
                    <a:gd name="connsiteX5" fmla="*/ 14814 w 14813"/>
                    <a:gd name="connsiteY5" fmla="*/ 1453 h 8403"/>
                    <a:gd name="connsiteX6" fmla="*/ 14814 w 14813"/>
                    <a:gd name="connsiteY6" fmla="*/ 1832 h 8403"/>
                    <a:gd name="connsiteX7" fmla="*/ 12408 w 14813"/>
                    <a:gd name="connsiteY7" fmla="*/ 3349 h 8403"/>
                    <a:gd name="connsiteX8" fmla="*/ 10129 w 14813"/>
                    <a:gd name="connsiteY8" fmla="*/ 4234 h 8403"/>
                    <a:gd name="connsiteX9" fmla="*/ 7343 w 14813"/>
                    <a:gd name="connsiteY9" fmla="*/ 4613 h 8403"/>
                    <a:gd name="connsiteX10" fmla="*/ 2406 w 14813"/>
                    <a:gd name="connsiteY10" fmla="*/ 6761 h 8403"/>
                    <a:gd name="connsiteX11" fmla="*/ 380 w 14813"/>
                    <a:gd name="connsiteY11" fmla="*/ 8404 h 8403"/>
                    <a:gd name="connsiteX12" fmla="*/ 0 w 14813"/>
                    <a:gd name="connsiteY12" fmla="*/ 8151 h 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13" h="8403">
                      <a:moveTo>
                        <a:pt x="0" y="8278"/>
                      </a:moveTo>
                      <a:cubicBezTo>
                        <a:pt x="0" y="8278"/>
                        <a:pt x="380" y="7267"/>
                        <a:pt x="1393" y="5877"/>
                      </a:cubicBezTo>
                      <a:cubicBezTo>
                        <a:pt x="2279" y="4486"/>
                        <a:pt x="3925" y="2843"/>
                        <a:pt x="5951" y="1706"/>
                      </a:cubicBezTo>
                      <a:cubicBezTo>
                        <a:pt x="6964" y="1074"/>
                        <a:pt x="7977" y="442"/>
                        <a:pt x="8990" y="190"/>
                      </a:cubicBezTo>
                      <a:cubicBezTo>
                        <a:pt x="10002" y="-63"/>
                        <a:pt x="11142" y="-63"/>
                        <a:pt x="12028" y="190"/>
                      </a:cubicBezTo>
                      <a:cubicBezTo>
                        <a:pt x="13801" y="695"/>
                        <a:pt x="14814" y="1453"/>
                        <a:pt x="14814" y="1453"/>
                      </a:cubicBezTo>
                      <a:lnTo>
                        <a:pt x="14814" y="1832"/>
                      </a:lnTo>
                      <a:cubicBezTo>
                        <a:pt x="14814" y="1832"/>
                        <a:pt x="13674" y="2717"/>
                        <a:pt x="12408" y="3349"/>
                      </a:cubicBezTo>
                      <a:cubicBezTo>
                        <a:pt x="11648" y="3602"/>
                        <a:pt x="11015" y="4107"/>
                        <a:pt x="10129" y="4234"/>
                      </a:cubicBezTo>
                      <a:cubicBezTo>
                        <a:pt x="9243" y="4234"/>
                        <a:pt x="8356" y="4360"/>
                        <a:pt x="7343" y="4613"/>
                      </a:cubicBezTo>
                      <a:cubicBezTo>
                        <a:pt x="5444" y="4992"/>
                        <a:pt x="3798" y="6003"/>
                        <a:pt x="2406" y="6761"/>
                      </a:cubicBezTo>
                      <a:cubicBezTo>
                        <a:pt x="1139" y="7519"/>
                        <a:pt x="380" y="8404"/>
                        <a:pt x="380" y="8404"/>
                      </a:cubicBezTo>
                      <a:lnTo>
                        <a:pt x="0" y="8151"/>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23" name="Freeform 1259">
                  <a:extLst>
                    <a:ext uri="{FF2B5EF4-FFF2-40B4-BE49-F238E27FC236}">
                      <a16:creationId xmlns:a16="http://schemas.microsoft.com/office/drawing/2014/main" id="{5E9A5256-FF90-4696-F317-E1B4033A37B3}"/>
                    </a:ext>
                  </a:extLst>
                </p:cNvPr>
                <p:cNvSpPr/>
                <p:nvPr/>
              </p:nvSpPr>
              <p:spPr>
                <a:xfrm>
                  <a:off x="2302057" y="3080102"/>
                  <a:ext cx="18234" cy="14564"/>
                </a:xfrm>
                <a:custGeom>
                  <a:avLst/>
                  <a:gdLst>
                    <a:gd name="connsiteX0" fmla="*/ 127 w 18232"/>
                    <a:gd name="connsiteY0" fmla="*/ 14312 h 14564"/>
                    <a:gd name="connsiteX1" fmla="*/ 1139 w 18232"/>
                    <a:gd name="connsiteY1" fmla="*/ 10647 h 14564"/>
                    <a:gd name="connsiteX2" fmla="*/ 6077 w 18232"/>
                    <a:gd name="connsiteY2" fmla="*/ 3570 h 14564"/>
                    <a:gd name="connsiteX3" fmla="*/ 7977 w 18232"/>
                    <a:gd name="connsiteY3" fmla="*/ 1927 h 14564"/>
                    <a:gd name="connsiteX4" fmla="*/ 10002 w 18232"/>
                    <a:gd name="connsiteY4" fmla="*/ 790 h 14564"/>
                    <a:gd name="connsiteX5" fmla="*/ 14181 w 18232"/>
                    <a:gd name="connsiteY5" fmla="*/ 32 h 14564"/>
                    <a:gd name="connsiteX6" fmla="*/ 18232 w 18232"/>
                    <a:gd name="connsiteY6" fmla="*/ 916 h 14564"/>
                    <a:gd name="connsiteX7" fmla="*/ 18232 w 18232"/>
                    <a:gd name="connsiteY7" fmla="*/ 1295 h 14564"/>
                    <a:gd name="connsiteX8" fmla="*/ 14814 w 18232"/>
                    <a:gd name="connsiteY8" fmla="*/ 3191 h 14564"/>
                    <a:gd name="connsiteX9" fmla="*/ 11648 w 18232"/>
                    <a:gd name="connsiteY9" fmla="*/ 4707 h 14564"/>
                    <a:gd name="connsiteX10" fmla="*/ 7977 w 18232"/>
                    <a:gd name="connsiteY10" fmla="*/ 6224 h 14564"/>
                    <a:gd name="connsiteX11" fmla="*/ 2279 w 18232"/>
                    <a:gd name="connsiteY11" fmla="*/ 11405 h 14564"/>
                    <a:gd name="connsiteX12" fmla="*/ 380 w 18232"/>
                    <a:gd name="connsiteY12" fmla="*/ 14565 h 14564"/>
                    <a:gd name="connsiteX13" fmla="*/ 0 w 18232"/>
                    <a:gd name="connsiteY13" fmla="*/ 14565 h 14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232" h="14564">
                      <a:moveTo>
                        <a:pt x="127" y="14312"/>
                      </a:moveTo>
                      <a:cubicBezTo>
                        <a:pt x="127" y="14312"/>
                        <a:pt x="253" y="12796"/>
                        <a:pt x="1139" y="10647"/>
                      </a:cubicBezTo>
                      <a:cubicBezTo>
                        <a:pt x="1899" y="8499"/>
                        <a:pt x="3672" y="5718"/>
                        <a:pt x="6077" y="3570"/>
                      </a:cubicBezTo>
                      <a:lnTo>
                        <a:pt x="7977" y="1927"/>
                      </a:lnTo>
                      <a:cubicBezTo>
                        <a:pt x="7977" y="1927"/>
                        <a:pt x="9369" y="1169"/>
                        <a:pt x="10002" y="790"/>
                      </a:cubicBezTo>
                      <a:cubicBezTo>
                        <a:pt x="11522" y="158"/>
                        <a:pt x="12914" y="-95"/>
                        <a:pt x="14181" y="32"/>
                      </a:cubicBezTo>
                      <a:cubicBezTo>
                        <a:pt x="16713" y="284"/>
                        <a:pt x="18232" y="916"/>
                        <a:pt x="18232" y="916"/>
                      </a:cubicBezTo>
                      <a:lnTo>
                        <a:pt x="18232" y="1295"/>
                      </a:lnTo>
                      <a:cubicBezTo>
                        <a:pt x="18232" y="1295"/>
                        <a:pt x="16839" y="2433"/>
                        <a:pt x="14814" y="3191"/>
                      </a:cubicBezTo>
                      <a:cubicBezTo>
                        <a:pt x="13801" y="3444"/>
                        <a:pt x="12788" y="4202"/>
                        <a:pt x="11648" y="4707"/>
                      </a:cubicBezTo>
                      <a:cubicBezTo>
                        <a:pt x="10382" y="4960"/>
                        <a:pt x="9243" y="5592"/>
                        <a:pt x="7977" y="6224"/>
                      </a:cubicBezTo>
                      <a:cubicBezTo>
                        <a:pt x="5571" y="7488"/>
                        <a:pt x="3672" y="9636"/>
                        <a:pt x="2279" y="11405"/>
                      </a:cubicBezTo>
                      <a:cubicBezTo>
                        <a:pt x="886" y="13175"/>
                        <a:pt x="380" y="14565"/>
                        <a:pt x="380" y="14565"/>
                      </a:cubicBezTo>
                      <a:lnTo>
                        <a:pt x="0" y="14565"/>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24" name="Freeform 1260">
                  <a:extLst>
                    <a:ext uri="{FF2B5EF4-FFF2-40B4-BE49-F238E27FC236}">
                      <a16:creationId xmlns:a16="http://schemas.microsoft.com/office/drawing/2014/main" id="{0DC05FE2-AAD6-170F-26A5-2464DB52F1DF}"/>
                    </a:ext>
                  </a:extLst>
                </p:cNvPr>
                <p:cNvSpPr/>
                <p:nvPr/>
              </p:nvSpPr>
              <p:spPr>
                <a:xfrm>
                  <a:off x="2348911" y="3088411"/>
                  <a:ext cx="10889" cy="8530"/>
                </a:xfrm>
                <a:custGeom>
                  <a:avLst/>
                  <a:gdLst>
                    <a:gd name="connsiteX0" fmla="*/ 0 w 10888"/>
                    <a:gd name="connsiteY0" fmla="*/ 8530 h 8530"/>
                    <a:gd name="connsiteX1" fmla="*/ 506 w 10888"/>
                    <a:gd name="connsiteY1" fmla="*/ 6382 h 8530"/>
                    <a:gd name="connsiteX2" fmla="*/ 3419 w 10888"/>
                    <a:gd name="connsiteY2" fmla="*/ 1959 h 8530"/>
                    <a:gd name="connsiteX3" fmla="*/ 5951 w 10888"/>
                    <a:gd name="connsiteY3" fmla="*/ 190 h 8530"/>
                    <a:gd name="connsiteX4" fmla="*/ 8610 w 10888"/>
                    <a:gd name="connsiteY4" fmla="*/ 190 h 8530"/>
                    <a:gd name="connsiteX5" fmla="*/ 10889 w 10888"/>
                    <a:gd name="connsiteY5" fmla="*/ 1706 h 8530"/>
                    <a:gd name="connsiteX6" fmla="*/ 10889 w 10888"/>
                    <a:gd name="connsiteY6" fmla="*/ 2085 h 8530"/>
                    <a:gd name="connsiteX7" fmla="*/ 8736 w 10888"/>
                    <a:gd name="connsiteY7" fmla="*/ 3349 h 8530"/>
                    <a:gd name="connsiteX8" fmla="*/ 7217 w 10888"/>
                    <a:gd name="connsiteY8" fmla="*/ 4107 h 8530"/>
                    <a:gd name="connsiteX9" fmla="*/ 5318 w 10888"/>
                    <a:gd name="connsiteY9" fmla="*/ 4486 h 8530"/>
                    <a:gd name="connsiteX10" fmla="*/ 380 w 10888"/>
                    <a:gd name="connsiteY10" fmla="*/ 8530 h 8530"/>
                    <a:gd name="connsiteX11" fmla="*/ 0 w 10888"/>
                    <a:gd name="connsiteY11" fmla="*/ 8530 h 8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888" h="8530">
                      <a:moveTo>
                        <a:pt x="0" y="8530"/>
                      </a:moveTo>
                      <a:cubicBezTo>
                        <a:pt x="0" y="8530"/>
                        <a:pt x="0" y="7646"/>
                        <a:pt x="506" y="6382"/>
                      </a:cubicBezTo>
                      <a:cubicBezTo>
                        <a:pt x="886" y="4992"/>
                        <a:pt x="1899" y="3475"/>
                        <a:pt x="3419" y="1959"/>
                      </a:cubicBezTo>
                      <a:cubicBezTo>
                        <a:pt x="4178" y="1327"/>
                        <a:pt x="4938" y="442"/>
                        <a:pt x="5951" y="190"/>
                      </a:cubicBezTo>
                      <a:cubicBezTo>
                        <a:pt x="6964" y="-63"/>
                        <a:pt x="7977" y="-63"/>
                        <a:pt x="8610" y="190"/>
                      </a:cubicBezTo>
                      <a:cubicBezTo>
                        <a:pt x="10129" y="822"/>
                        <a:pt x="10889" y="1706"/>
                        <a:pt x="10889" y="1706"/>
                      </a:cubicBezTo>
                      <a:lnTo>
                        <a:pt x="10889" y="2085"/>
                      </a:lnTo>
                      <a:cubicBezTo>
                        <a:pt x="10889" y="2085"/>
                        <a:pt x="9749" y="2970"/>
                        <a:pt x="8736" y="3349"/>
                      </a:cubicBezTo>
                      <a:cubicBezTo>
                        <a:pt x="8230" y="3349"/>
                        <a:pt x="7723" y="3981"/>
                        <a:pt x="7217" y="4107"/>
                      </a:cubicBezTo>
                      <a:cubicBezTo>
                        <a:pt x="6584" y="4107"/>
                        <a:pt x="5951" y="4360"/>
                        <a:pt x="5318" y="4486"/>
                      </a:cubicBezTo>
                      <a:cubicBezTo>
                        <a:pt x="2659" y="5497"/>
                        <a:pt x="380" y="8404"/>
                        <a:pt x="380" y="8530"/>
                      </a:cubicBezTo>
                      <a:lnTo>
                        <a:pt x="0" y="8530"/>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25" name="Freeform 1261">
                  <a:extLst>
                    <a:ext uri="{FF2B5EF4-FFF2-40B4-BE49-F238E27FC236}">
                      <a16:creationId xmlns:a16="http://schemas.microsoft.com/office/drawing/2014/main" id="{40DDDD70-CB1A-1619-5006-DA61EBEE2DC8}"/>
                    </a:ext>
                  </a:extLst>
                </p:cNvPr>
                <p:cNvSpPr/>
                <p:nvPr/>
              </p:nvSpPr>
              <p:spPr>
                <a:xfrm>
                  <a:off x="2413736" y="3105844"/>
                  <a:ext cx="5200" cy="8664"/>
                </a:xfrm>
                <a:custGeom>
                  <a:avLst/>
                  <a:gdLst>
                    <a:gd name="connsiteX0" fmla="*/ 1022 w 5199"/>
                    <a:gd name="connsiteY0" fmla="*/ 8664 h 8664"/>
                    <a:gd name="connsiteX1" fmla="*/ 262 w 5199"/>
                    <a:gd name="connsiteY1" fmla="*/ 3230 h 8664"/>
                    <a:gd name="connsiteX2" fmla="*/ 1022 w 5199"/>
                    <a:gd name="connsiteY2" fmla="*/ 1082 h 8664"/>
                    <a:gd name="connsiteX3" fmla="*/ 2794 w 5199"/>
                    <a:gd name="connsiteY3" fmla="*/ 71 h 8664"/>
                    <a:gd name="connsiteX4" fmla="*/ 4947 w 5199"/>
                    <a:gd name="connsiteY4" fmla="*/ 324 h 8664"/>
                    <a:gd name="connsiteX5" fmla="*/ 5200 w 5199"/>
                    <a:gd name="connsiteY5" fmla="*/ 703 h 8664"/>
                    <a:gd name="connsiteX6" fmla="*/ 4820 w 5199"/>
                    <a:gd name="connsiteY6" fmla="*/ 2598 h 8664"/>
                    <a:gd name="connsiteX7" fmla="*/ 4314 w 5199"/>
                    <a:gd name="connsiteY7" fmla="*/ 3736 h 8664"/>
                    <a:gd name="connsiteX8" fmla="*/ 3174 w 5199"/>
                    <a:gd name="connsiteY8" fmla="*/ 4494 h 8664"/>
                    <a:gd name="connsiteX9" fmla="*/ 1401 w 5199"/>
                    <a:gd name="connsiteY9" fmla="*/ 8538 h 8664"/>
                    <a:gd name="connsiteX10" fmla="*/ 1022 w 5199"/>
                    <a:gd name="connsiteY10" fmla="*/ 8538 h 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99" h="8664">
                      <a:moveTo>
                        <a:pt x="1022" y="8664"/>
                      </a:moveTo>
                      <a:cubicBezTo>
                        <a:pt x="1022" y="8664"/>
                        <a:pt x="-624" y="6263"/>
                        <a:pt x="262" y="3230"/>
                      </a:cubicBezTo>
                      <a:cubicBezTo>
                        <a:pt x="389" y="2472"/>
                        <a:pt x="515" y="1587"/>
                        <a:pt x="1022" y="1082"/>
                      </a:cubicBezTo>
                      <a:cubicBezTo>
                        <a:pt x="1528" y="576"/>
                        <a:pt x="2161" y="197"/>
                        <a:pt x="2794" y="71"/>
                      </a:cubicBezTo>
                      <a:cubicBezTo>
                        <a:pt x="4060" y="-182"/>
                        <a:pt x="4947" y="324"/>
                        <a:pt x="4947" y="324"/>
                      </a:cubicBezTo>
                      <a:lnTo>
                        <a:pt x="5200" y="703"/>
                      </a:lnTo>
                      <a:cubicBezTo>
                        <a:pt x="5200" y="703"/>
                        <a:pt x="5200" y="1840"/>
                        <a:pt x="4820" y="2598"/>
                      </a:cubicBezTo>
                      <a:cubicBezTo>
                        <a:pt x="4567" y="2978"/>
                        <a:pt x="4567" y="3483"/>
                        <a:pt x="4314" y="3736"/>
                      </a:cubicBezTo>
                      <a:cubicBezTo>
                        <a:pt x="3934" y="3988"/>
                        <a:pt x="3554" y="4241"/>
                        <a:pt x="3174" y="4494"/>
                      </a:cubicBezTo>
                      <a:cubicBezTo>
                        <a:pt x="1781" y="5884"/>
                        <a:pt x="1401" y="8538"/>
                        <a:pt x="1401" y="8538"/>
                      </a:cubicBezTo>
                      <a:lnTo>
                        <a:pt x="1022" y="8538"/>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26" name="Freeform 1262">
                  <a:extLst>
                    <a:ext uri="{FF2B5EF4-FFF2-40B4-BE49-F238E27FC236}">
                      <a16:creationId xmlns:a16="http://schemas.microsoft.com/office/drawing/2014/main" id="{FC0351C1-001F-E046-3D8A-66AD7A813BA2}"/>
                    </a:ext>
                  </a:extLst>
                </p:cNvPr>
                <p:cNvSpPr/>
                <p:nvPr/>
              </p:nvSpPr>
              <p:spPr>
                <a:xfrm>
                  <a:off x="2515176" y="3094288"/>
                  <a:ext cx="15195" cy="8593"/>
                </a:xfrm>
                <a:custGeom>
                  <a:avLst/>
                  <a:gdLst>
                    <a:gd name="connsiteX0" fmla="*/ 380 w 15193"/>
                    <a:gd name="connsiteY0" fmla="*/ 126 h 8593"/>
                    <a:gd name="connsiteX1" fmla="*/ 2406 w 15193"/>
                    <a:gd name="connsiteY1" fmla="*/ 1896 h 8593"/>
                    <a:gd name="connsiteX2" fmla="*/ 4685 w 15193"/>
                    <a:gd name="connsiteY2" fmla="*/ 3286 h 8593"/>
                    <a:gd name="connsiteX3" fmla="*/ 7344 w 15193"/>
                    <a:gd name="connsiteY3" fmla="*/ 4297 h 8593"/>
                    <a:gd name="connsiteX4" fmla="*/ 10002 w 15193"/>
                    <a:gd name="connsiteY4" fmla="*/ 4297 h 8593"/>
                    <a:gd name="connsiteX5" fmla="*/ 12281 w 15193"/>
                    <a:gd name="connsiteY5" fmla="*/ 4676 h 8593"/>
                    <a:gd name="connsiteX6" fmla="*/ 15194 w 15193"/>
                    <a:gd name="connsiteY6" fmla="*/ 5434 h 8593"/>
                    <a:gd name="connsiteX7" fmla="*/ 15194 w 15193"/>
                    <a:gd name="connsiteY7" fmla="*/ 5813 h 8593"/>
                    <a:gd name="connsiteX8" fmla="*/ 12914 w 15193"/>
                    <a:gd name="connsiteY8" fmla="*/ 7962 h 8593"/>
                    <a:gd name="connsiteX9" fmla="*/ 9623 w 15193"/>
                    <a:gd name="connsiteY9" fmla="*/ 8594 h 8593"/>
                    <a:gd name="connsiteX10" fmla="*/ 6077 w 15193"/>
                    <a:gd name="connsiteY10" fmla="*/ 7330 h 8593"/>
                    <a:gd name="connsiteX11" fmla="*/ 3165 w 15193"/>
                    <a:gd name="connsiteY11" fmla="*/ 5181 h 8593"/>
                    <a:gd name="connsiteX12" fmla="*/ 1266 w 15193"/>
                    <a:gd name="connsiteY12" fmla="*/ 2780 h 8593"/>
                    <a:gd name="connsiteX13" fmla="*/ 0 w 15193"/>
                    <a:gd name="connsiteY13" fmla="*/ 253 h 8593"/>
                    <a:gd name="connsiteX14" fmla="*/ 380 w 15193"/>
                    <a:gd name="connsiteY14" fmla="*/ 0 h 8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193" h="8593">
                      <a:moveTo>
                        <a:pt x="380" y="126"/>
                      </a:moveTo>
                      <a:cubicBezTo>
                        <a:pt x="380" y="126"/>
                        <a:pt x="1139" y="1011"/>
                        <a:pt x="2406" y="1896"/>
                      </a:cubicBezTo>
                      <a:cubicBezTo>
                        <a:pt x="3039" y="2401"/>
                        <a:pt x="3925" y="2780"/>
                        <a:pt x="4685" y="3286"/>
                      </a:cubicBezTo>
                      <a:cubicBezTo>
                        <a:pt x="5571" y="3665"/>
                        <a:pt x="6457" y="4170"/>
                        <a:pt x="7344" y="4297"/>
                      </a:cubicBezTo>
                      <a:cubicBezTo>
                        <a:pt x="8356" y="4297"/>
                        <a:pt x="9116" y="4550"/>
                        <a:pt x="10002" y="4297"/>
                      </a:cubicBezTo>
                      <a:cubicBezTo>
                        <a:pt x="10762" y="4297"/>
                        <a:pt x="11648" y="4802"/>
                        <a:pt x="12281" y="4676"/>
                      </a:cubicBezTo>
                      <a:cubicBezTo>
                        <a:pt x="13801" y="4802"/>
                        <a:pt x="15194" y="5434"/>
                        <a:pt x="15194" y="5434"/>
                      </a:cubicBezTo>
                      <a:lnTo>
                        <a:pt x="15194" y="5813"/>
                      </a:lnTo>
                      <a:cubicBezTo>
                        <a:pt x="15194" y="5813"/>
                        <a:pt x="14560" y="6951"/>
                        <a:pt x="12914" y="7962"/>
                      </a:cubicBezTo>
                      <a:cubicBezTo>
                        <a:pt x="12028" y="8467"/>
                        <a:pt x="10889" y="8594"/>
                        <a:pt x="9623" y="8594"/>
                      </a:cubicBezTo>
                      <a:cubicBezTo>
                        <a:pt x="8356" y="8594"/>
                        <a:pt x="7217" y="7835"/>
                        <a:pt x="6077" y="7330"/>
                      </a:cubicBezTo>
                      <a:cubicBezTo>
                        <a:pt x="4938" y="6824"/>
                        <a:pt x="4052" y="5940"/>
                        <a:pt x="3165" y="5181"/>
                      </a:cubicBezTo>
                      <a:cubicBezTo>
                        <a:pt x="2406" y="4297"/>
                        <a:pt x="1773" y="3539"/>
                        <a:pt x="1266" y="2780"/>
                      </a:cubicBezTo>
                      <a:cubicBezTo>
                        <a:pt x="380" y="1264"/>
                        <a:pt x="0" y="253"/>
                        <a:pt x="0" y="253"/>
                      </a:cubicBezTo>
                      <a:lnTo>
                        <a:pt x="380" y="0"/>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27" name="Freeform 1263">
                  <a:extLst>
                    <a:ext uri="{FF2B5EF4-FFF2-40B4-BE49-F238E27FC236}">
                      <a16:creationId xmlns:a16="http://schemas.microsoft.com/office/drawing/2014/main" id="{65D5A63D-B6A6-9230-2778-2E295671A164}"/>
                    </a:ext>
                  </a:extLst>
                </p:cNvPr>
                <p:cNvSpPr/>
                <p:nvPr/>
              </p:nvSpPr>
              <p:spPr>
                <a:xfrm>
                  <a:off x="2621544" y="3062315"/>
                  <a:ext cx="13043" cy="7203"/>
                </a:xfrm>
                <a:custGeom>
                  <a:avLst/>
                  <a:gdLst>
                    <a:gd name="connsiteX0" fmla="*/ 0 w 13041"/>
                    <a:gd name="connsiteY0" fmla="*/ 0 h 7203"/>
                    <a:gd name="connsiteX1" fmla="*/ 7597 w 13041"/>
                    <a:gd name="connsiteY1" fmla="*/ 1516 h 7203"/>
                    <a:gd name="connsiteX2" fmla="*/ 10382 w 13041"/>
                    <a:gd name="connsiteY2" fmla="*/ 2401 h 7203"/>
                    <a:gd name="connsiteX3" fmla="*/ 12155 w 13041"/>
                    <a:gd name="connsiteY3" fmla="*/ 4423 h 7203"/>
                    <a:gd name="connsiteX4" fmla="*/ 13041 w 13041"/>
                    <a:gd name="connsiteY4" fmla="*/ 6951 h 7203"/>
                    <a:gd name="connsiteX5" fmla="*/ 12788 w 13041"/>
                    <a:gd name="connsiteY5" fmla="*/ 7204 h 7203"/>
                    <a:gd name="connsiteX6" fmla="*/ 10129 w 13041"/>
                    <a:gd name="connsiteY6" fmla="*/ 6951 h 7203"/>
                    <a:gd name="connsiteX7" fmla="*/ 6204 w 13041"/>
                    <a:gd name="connsiteY7" fmla="*/ 4423 h 7203"/>
                    <a:gd name="connsiteX8" fmla="*/ 2026 w 13041"/>
                    <a:gd name="connsiteY8" fmla="*/ 1643 h 7203"/>
                    <a:gd name="connsiteX9" fmla="*/ 0 w 13041"/>
                    <a:gd name="connsiteY9" fmla="*/ 379 h 7203"/>
                    <a:gd name="connsiteX10" fmla="*/ 0 w 13041"/>
                    <a:gd name="connsiteY10" fmla="*/ 0 h 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41" h="7203">
                      <a:moveTo>
                        <a:pt x="0" y="0"/>
                      </a:moveTo>
                      <a:cubicBezTo>
                        <a:pt x="0" y="0"/>
                        <a:pt x="3798" y="0"/>
                        <a:pt x="7597" y="1516"/>
                      </a:cubicBezTo>
                      <a:cubicBezTo>
                        <a:pt x="8483" y="1769"/>
                        <a:pt x="9496" y="2022"/>
                        <a:pt x="10382" y="2401"/>
                      </a:cubicBezTo>
                      <a:cubicBezTo>
                        <a:pt x="11142" y="3033"/>
                        <a:pt x="11648" y="3791"/>
                        <a:pt x="12155" y="4423"/>
                      </a:cubicBezTo>
                      <a:cubicBezTo>
                        <a:pt x="13041" y="5813"/>
                        <a:pt x="13041" y="6951"/>
                        <a:pt x="13041" y="6951"/>
                      </a:cubicBezTo>
                      <a:lnTo>
                        <a:pt x="12788" y="7204"/>
                      </a:lnTo>
                      <a:cubicBezTo>
                        <a:pt x="12788" y="7204"/>
                        <a:pt x="11395" y="7204"/>
                        <a:pt x="10129" y="6951"/>
                      </a:cubicBezTo>
                      <a:cubicBezTo>
                        <a:pt x="8736" y="6698"/>
                        <a:pt x="7597" y="5687"/>
                        <a:pt x="6204" y="4423"/>
                      </a:cubicBezTo>
                      <a:cubicBezTo>
                        <a:pt x="4811" y="3286"/>
                        <a:pt x="3165" y="2401"/>
                        <a:pt x="2026" y="1643"/>
                      </a:cubicBezTo>
                      <a:cubicBezTo>
                        <a:pt x="886" y="885"/>
                        <a:pt x="0" y="379"/>
                        <a:pt x="0" y="379"/>
                      </a:cubicBezTo>
                      <a:lnTo>
                        <a:pt x="0" y="0"/>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28" name="Freeform 1264">
                  <a:extLst>
                    <a:ext uri="{FF2B5EF4-FFF2-40B4-BE49-F238E27FC236}">
                      <a16:creationId xmlns:a16="http://schemas.microsoft.com/office/drawing/2014/main" id="{7CE36C8A-56B0-DD54-A93E-5287C655F400}"/>
                    </a:ext>
                  </a:extLst>
                </p:cNvPr>
                <p:cNvSpPr/>
                <p:nvPr/>
              </p:nvSpPr>
              <p:spPr>
                <a:xfrm>
                  <a:off x="2691697" y="3018767"/>
                  <a:ext cx="22540" cy="7403"/>
                </a:xfrm>
                <a:custGeom>
                  <a:avLst/>
                  <a:gdLst>
                    <a:gd name="connsiteX0" fmla="*/ 0 w 22537"/>
                    <a:gd name="connsiteY0" fmla="*/ 3107 h 7403"/>
                    <a:gd name="connsiteX1" fmla="*/ 3418 w 22537"/>
                    <a:gd name="connsiteY1" fmla="*/ 1211 h 7403"/>
                    <a:gd name="connsiteX2" fmla="*/ 7343 w 22537"/>
                    <a:gd name="connsiteY2" fmla="*/ 200 h 7403"/>
                    <a:gd name="connsiteX3" fmla="*/ 12155 w 22537"/>
                    <a:gd name="connsiteY3" fmla="*/ 200 h 7403"/>
                    <a:gd name="connsiteX4" fmla="*/ 16839 w 22537"/>
                    <a:gd name="connsiteY4" fmla="*/ 1211 h 7403"/>
                    <a:gd name="connsiteX5" fmla="*/ 20258 w 22537"/>
                    <a:gd name="connsiteY5" fmla="*/ 3739 h 7403"/>
                    <a:gd name="connsiteX6" fmla="*/ 22537 w 22537"/>
                    <a:gd name="connsiteY6" fmla="*/ 7151 h 7403"/>
                    <a:gd name="connsiteX7" fmla="*/ 22284 w 22537"/>
                    <a:gd name="connsiteY7" fmla="*/ 7404 h 7403"/>
                    <a:gd name="connsiteX8" fmla="*/ 18485 w 22537"/>
                    <a:gd name="connsiteY8" fmla="*/ 6393 h 7403"/>
                    <a:gd name="connsiteX9" fmla="*/ 15194 w 22537"/>
                    <a:gd name="connsiteY9" fmla="*/ 5129 h 7403"/>
                    <a:gd name="connsiteX10" fmla="*/ 11522 w 22537"/>
                    <a:gd name="connsiteY10" fmla="*/ 3360 h 7403"/>
                    <a:gd name="connsiteX11" fmla="*/ 7470 w 22537"/>
                    <a:gd name="connsiteY11" fmla="*/ 2475 h 7403"/>
                    <a:gd name="connsiteX12" fmla="*/ 3798 w 22537"/>
                    <a:gd name="connsiteY12" fmla="*/ 2475 h 7403"/>
                    <a:gd name="connsiteX13" fmla="*/ 253 w 22537"/>
                    <a:gd name="connsiteY13" fmla="*/ 3360 h 7403"/>
                    <a:gd name="connsiteX14" fmla="*/ 0 w 22537"/>
                    <a:gd name="connsiteY14" fmla="*/ 2981 h 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537" h="7403">
                      <a:moveTo>
                        <a:pt x="0" y="3107"/>
                      </a:moveTo>
                      <a:cubicBezTo>
                        <a:pt x="0" y="3107"/>
                        <a:pt x="1266" y="2096"/>
                        <a:pt x="3418" y="1211"/>
                      </a:cubicBezTo>
                      <a:cubicBezTo>
                        <a:pt x="4558" y="832"/>
                        <a:pt x="5824" y="327"/>
                        <a:pt x="7343" y="200"/>
                      </a:cubicBezTo>
                      <a:cubicBezTo>
                        <a:pt x="8863" y="74"/>
                        <a:pt x="10509" y="-179"/>
                        <a:pt x="12155" y="200"/>
                      </a:cubicBezTo>
                      <a:cubicBezTo>
                        <a:pt x="13801" y="200"/>
                        <a:pt x="15447" y="579"/>
                        <a:pt x="16839" y="1211"/>
                      </a:cubicBezTo>
                      <a:cubicBezTo>
                        <a:pt x="18232" y="1843"/>
                        <a:pt x="19372" y="2728"/>
                        <a:pt x="20258" y="3739"/>
                      </a:cubicBezTo>
                      <a:cubicBezTo>
                        <a:pt x="21904" y="5634"/>
                        <a:pt x="22537" y="7151"/>
                        <a:pt x="22537" y="7151"/>
                      </a:cubicBezTo>
                      <a:lnTo>
                        <a:pt x="22284" y="7404"/>
                      </a:lnTo>
                      <a:cubicBezTo>
                        <a:pt x="22284" y="7404"/>
                        <a:pt x="20511" y="7151"/>
                        <a:pt x="18485" y="6393"/>
                      </a:cubicBezTo>
                      <a:cubicBezTo>
                        <a:pt x="17599" y="5887"/>
                        <a:pt x="16333" y="5634"/>
                        <a:pt x="15194" y="5129"/>
                      </a:cubicBezTo>
                      <a:cubicBezTo>
                        <a:pt x="14054" y="4497"/>
                        <a:pt x="12914" y="3739"/>
                        <a:pt x="11522" y="3360"/>
                      </a:cubicBezTo>
                      <a:cubicBezTo>
                        <a:pt x="10256" y="2728"/>
                        <a:pt x="8863" y="2728"/>
                        <a:pt x="7470" y="2475"/>
                      </a:cubicBezTo>
                      <a:cubicBezTo>
                        <a:pt x="6204" y="2475"/>
                        <a:pt x="4938" y="2475"/>
                        <a:pt x="3798" y="2475"/>
                      </a:cubicBezTo>
                      <a:cubicBezTo>
                        <a:pt x="1646" y="2728"/>
                        <a:pt x="253" y="3360"/>
                        <a:pt x="253" y="3360"/>
                      </a:cubicBezTo>
                      <a:lnTo>
                        <a:pt x="0" y="2981"/>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29" name="Freeform 1265">
                  <a:extLst>
                    <a:ext uri="{FF2B5EF4-FFF2-40B4-BE49-F238E27FC236}">
                      <a16:creationId xmlns:a16="http://schemas.microsoft.com/office/drawing/2014/main" id="{2D4C5960-FA8F-3DB9-D004-F5C6CAAE5D3A}"/>
                    </a:ext>
                  </a:extLst>
                </p:cNvPr>
                <p:cNvSpPr/>
                <p:nvPr/>
              </p:nvSpPr>
              <p:spPr>
                <a:xfrm>
                  <a:off x="2739689" y="2989439"/>
                  <a:ext cx="14056" cy="4884"/>
                </a:xfrm>
                <a:custGeom>
                  <a:avLst/>
                  <a:gdLst>
                    <a:gd name="connsiteX0" fmla="*/ 0 w 14054"/>
                    <a:gd name="connsiteY0" fmla="*/ 3115 h 4884"/>
                    <a:gd name="connsiteX1" fmla="*/ 7344 w 14054"/>
                    <a:gd name="connsiteY1" fmla="*/ 83 h 4884"/>
                    <a:gd name="connsiteX2" fmla="*/ 10635 w 14054"/>
                    <a:gd name="connsiteY2" fmla="*/ 209 h 4884"/>
                    <a:gd name="connsiteX3" fmla="*/ 13041 w 14054"/>
                    <a:gd name="connsiteY3" fmla="*/ 1978 h 4884"/>
                    <a:gd name="connsiteX4" fmla="*/ 14054 w 14054"/>
                    <a:gd name="connsiteY4" fmla="*/ 4632 h 4884"/>
                    <a:gd name="connsiteX5" fmla="*/ 13801 w 14054"/>
                    <a:gd name="connsiteY5" fmla="*/ 4885 h 4884"/>
                    <a:gd name="connsiteX6" fmla="*/ 11269 w 14054"/>
                    <a:gd name="connsiteY6" fmla="*/ 4632 h 4884"/>
                    <a:gd name="connsiteX7" fmla="*/ 9369 w 14054"/>
                    <a:gd name="connsiteY7" fmla="*/ 4253 h 4884"/>
                    <a:gd name="connsiteX8" fmla="*/ 7344 w 14054"/>
                    <a:gd name="connsiteY8" fmla="*/ 3368 h 4884"/>
                    <a:gd name="connsiteX9" fmla="*/ 380 w 14054"/>
                    <a:gd name="connsiteY9" fmla="*/ 3368 h 4884"/>
                    <a:gd name="connsiteX10" fmla="*/ 380 w 14054"/>
                    <a:gd name="connsiteY10" fmla="*/ 2989 h 4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054" h="4884">
                      <a:moveTo>
                        <a:pt x="0" y="3115"/>
                      </a:moveTo>
                      <a:cubicBezTo>
                        <a:pt x="0" y="3115"/>
                        <a:pt x="3039" y="462"/>
                        <a:pt x="7344" y="83"/>
                      </a:cubicBezTo>
                      <a:cubicBezTo>
                        <a:pt x="8357" y="83"/>
                        <a:pt x="9623" y="-170"/>
                        <a:pt x="10635" y="209"/>
                      </a:cubicBezTo>
                      <a:cubicBezTo>
                        <a:pt x="11648" y="714"/>
                        <a:pt x="12535" y="1220"/>
                        <a:pt x="13041" y="1978"/>
                      </a:cubicBezTo>
                      <a:cubicBezTo>
                        <a:pt x="14054" y="3495"/>
                        <a:pt x="14054" y="4632"/>
                        <a:pt x="14054" y="4632"/>
                      </a:cubicBezTo>
                      <a:lnTo>
                        <a:pt x="13801" y="4885"/>
                      </a:lnTo>
                      <a:cubicBezTo>
                        <a:pt x="13801" y="4885"/>
                        <a:pt x="12408" y="4885"/>
                        <a:pt x="11269" y="4632"/>
                      </a:cubicBezTo>
                      <a:cubicBezTo>
                        <a:pt x="10762" y="4379"/>
                        <a:pt x="10002" y="4632"/>
                        <a:pt x="9369" y="4253"/>
                      </a:cubicBezTo>
                      <a:cubicBezTo>
                        <a:pt x="8863" y="3874"/>
                        <a:pt x="8103" y="3747"/>
                        <a:pt x="7344" y="3368"/>
                      </a:cubicBezTo>
                      <a:cubicBezTo>
                        <a:pt x="4178" y="2610"/>
                        <a:pt x="380" y="3368"/>
                        <a:pt x="380" y="3368"/>
                      </a:cubicBezTo>
                      <a:lnTo>
                        <a:pt x="380" y="2989"/>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30" name="Freeform 1266">
                  <a:extLst>
                    <a:ext uri="{FF2B5EF4-FFF2-40B4-BE49-F238E27FC236}">
                      <a16:creationId xmlns:a16="http://schemas.microsoft.com/office/drawing/2014/main" id="{AFF98623-7290-6C4B-5567-479783A6AA7E}"/>
                    </a:ext>
                  </a:extLst>
                </p:cNvPr>
                <p:cNvSpPr/>
                <p:nvPr/>
              </p:nvSpPr>
              <p:spPr>
                <a:xfrm>
                  <a:off x="2778186" y="2954389"/>
                  <a:ext cx="16588" cy="4479"/>
                </a:xfrm>
                <a:custGeom>
                  <a:avLst/>
                  <a:gdLst>
                    <a:gd name="connsiteX0" fmla="*/ 127 w 16586"/>
                    <a:gd name="connsiteY0" fmla="*/ 3286 h 4479"/>
                    <a:gd name="connsiteX1" fmla="*/ 2406 w 16586"/>
                    <a:gd name="connsiteY1" fmla="*/ 1896 h 4479"/>
                    <a:gd name="connsiteX2" fmla="*/ 5065 w 16586"/>
                    <a:gd name="connsiteY2" fmla="*/ 885 h 4479"/>
                    <a:gd name="connsiteX3" fmla="*/ 8357 w 16586"/>
                    <a:gd name="connsiteY3" fmla="*/ 253 h 4479"/>
                    <a:gd name="connsiteX4" fmla="*/ 14307 w 16586"/>
                    <a:gd name="connsiteY4" fmla="*/ 1264 h 4479"/>
                    <a:gd name="connsiteX5" fmla="*/ 16586 w 16586"/>
                    <a:gd name="connsiteY5" fmla="*/ 3160 h 4479"/>
                    <a:gd name="connsiteX6" fmla="*/ 16586 w 16586"/>
                    <a:gd name="connsiteY6" fmla="*/ 3539 h 4479"/>
                    <a:gd name="connsiteX7" fmla="*/ 13548 w 16586"/>
                    <a:gd name="connsiteY7" fmla="*/ 4423 h 4479"/>
                    <a:gd name="connsiteX8" fmla="*/ 11015 w 16586"/>
                    <a:gd name="connsiteY8" fmla="*/ 4423 h 4479"/>
                    <a:gd name="connsiteX9" fmla="*/ 8230 w 16586"/>
                    <a:gd name="connsiteY9" fmla="*/ 3539 h 4479"/>
                    <a:gd name="connsiteX10" fmla="*/ 5318 w 16586"/>
                    <a:gd name="connsiteY10" fmla="*/ 3160 h 4479"/>
                    <a:gd name="connsiteX11" fmla="*/ 2786 w 16586"/>
                    <a:gd name="connsiteY11" fmla="*/ 3160 h 4479"/>
                    <a:gd name="connsiteX12" fmla="*/ 253 w 16586"/>
                    <a:gd name="connsiteY12" fmla="*/ 3539 h 4479"/>
                    <a:gd name="connsiteX13" fmla="*/ 0 w 16586"/>
                    <a:gd name="connsiteY13" fmla="*/ 3160 h 4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86" h="4479">
                      <a:moveTo>
                        <a:pt x="127" y="3286"/>
                      </a:moveTo>
                      <a:cubicBezTo>
                        <a:pt x="127" y="3286"/>
                        <a:pt x="886" y="2528"/>
                        <a:pt x="2406" y="1896"/>
                      </a:cubicBezTo>
                      <a:cubicBezTo>
                        <a:pt x="3165" y="1517"/>
                        <a:pt x="4052" y="1011"/>
                        <a:pt x="5065" y="885"/>
                      </a:cubicBezTo>
                      <a:cubicBezTo>
                        <a:pt x="6078" y="632"/>
                        <a:pt x="7217" y="506"/>
                        <a:pt x="8357" y="253"/>
                      </a:cubicBezTo>
                      <a:cubicBezTo>
                        <a:pt x="10636" y="-379"/>
                        <a:pt x="12915" y="253"/>
                        <a:pt x="14307" y="1264"/>
                      </a:cubicBezTo>
                      <a:cubicBezTo>
                        <a:pt x="15827" y="2149"/>
                        <a:pt x="16586" y="3160"/>
                        <a:pt x="16586" y="3160"/>
                      </a:cubicBezTo>
                      <a:lnTo>
                        <a:pt x="16586" y="3539"/>
                      </a:lnTo>
                      <a:cubicBezTo>
                        <a:pt x="16586" y="3539"/>
                        <a:pt x="15194" y="4171"/>
                        <a:pt x="13548" y="4423"/>
                      </a:cubicBezTo>
                      <a:cubicBezTo>
                        <a:pt x="12788" y="4423"/>
                        <a:pt x="11902" y="4550"/>
                        <a:pt x="11015" y="4423"/>
                      </a:cubicBezTo>
                      <a:cubicBezTo>
                        <a:pt x="10129" y="4171"/>
                        <a:pt x="9243" y="3539"/>
                        <a:pt x="8230" y="3539"/>
                      </a:cubicBezTo>
                      <a:cubicBezTo>
                        <a:pt x="7217" y="3539"/>
                        <a:pt x="6331" y="3286"/>
                        <a:pt x="5318" y="3160"/>
                      </a:cubicBezTo>
                      <a:cubicBezTo>
                        <a:pt x="4305" y="3033"/>
                        <a:pt x="3545" y="3160"/>
                        <a:pt x="2786" y="3160"/>
                      </a:cubicBezTo>
                      <a:cubicBezTo>
                        <a:pt x="1266" y="3160"/>
                        <a:pt x="253" y="3539"/>
                        <a:pt x="253" y="3539"/>
                      </a:cubicBezTo>
                      <a:lnTo>
                        <a:pt x="0" y="3160"/>
                      </a:ln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31" name="Freeform 1267">
                  <a:extLst>
                    <a:ext uri="{FF2B5EF4-FFF2-40B4-BE49-F238E27FC236}">
                      <a16:creationId xmlns:a16="http://schemas.microsoft.com/office/drawing/2014/main" id="{73DEDACC-F7ED-C23A-43B5-A7054D5D8CB7}"/>
                    </a:ext>
                  </a:extLst>
                </p:cNvPr>
                <p:cNvSpPr/>
                <p:nvPr/>
              </p:nvSpPr>
              <p:spPr>
                <a:xfrm>
                  <a:off x="2818416" y="3477794"/>
                  <a:ext cx="91883" cy="85076"/>
                </a:xfrm>
                <a:custGeom>
                  <a:avLst/>
                  <a:gdLst>
                    <a:gd name="connsiteX0" fmla="*/ 12319 w 91871"/>
                    <a:gd name="connsiteY0" fmla="*/ 30629 h 85076"/>
                    <a:gd name="connsiteX1" fmla="*/ 20549 w 91871"/>
                    <a:gd name="connsiteY1" fmla="*/ 6491 h 85076"/>
                    <a:gd name="connsiteX2" fmla="*/ 76512 w 91871"/>
                    <a:gd name="connsiteY2" fmla="*/ 8892 h 85076"/>
                    <a:gd name="connsiteX3" fmla="*/ 89680 w 91871"/>
                    <a:gd name="connsiteY3" fmla="*/ 65509 h 85076"/>
                    <a:gd name="connsiteX4" fmla="*/ 32577 w 91871"/>
                    <a:gd name="connsiteY4" fmla="*/ 76630 h 85076"/>
                    <a:gd name="connsiteX5" fmla="*/ 1430 w 91871"/>
                    <a:gd name="connsiteY5" fmla="*/ 66267 h 85076"/>
                    <a:gd name="connsiteX6" fmla="*/ 7254 w 91871"/>
                    <a:gd name="connsiteY6" fmla="*/ 49333 h 85076"/>
                    <a:gd name="connsiteX7" fmla="*/ 12319 w 91871"/>
                    <a:gd name="connsiteY7" fmla="*/ 30629 h 8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871" h="85076">
                      <a:moveTo>
                        <a:pt x="12319" y="30629"/>
                      </a:moveTo>
                      <a:cubicBezTo>
                        <a:pt x="8521" y="24184"/>
                        <a:pt x="4342" y="16096"/>
                        <a:pt x="20549" y="6491"/>
                      </a:cubicBezTo>
                      <a:cubicBezTo>
                        <a:pt x="36755" y="-3113"/>
                        <a:pt x="58153" y="-1850"/>
                        <a:pt x="76512" y="8892"/>
                      </a:cubicBezTo>
                      <a:cubicBezTo>
                        <a:pt x="94871" y="19634"/>
                        <a:pt x="93098" y="48954"/>
                        <a:pt x="89680" y="65509"/>
                      </a:cubicBezTo>
                      <a:cubicBezTo>
                        <a:pt x="86261" y="82064"/>
                        <a:pt x="57520" y="93817"/>
                        <a:pt x="32577" y="76630"/>
                      </a:cubicBezTo>
                      <a:cubicBezTo>
                        <a:pt x="20802" y="71828"/>
                        <a:pt x="4596" y="74861"/>
                        <a:pt x="1430" y="66267"/>
                      </a:cubicBezTo>
                      <a:cubicBezTo>
                        <a:pt x="-1735" y="57674"/>
                        <a:pt x="417" y="54514"/>
                        <a:pt x="7254" y="49333"/>
                      </a:cubicBezTo>
                      <a:cubicBezTo>
                        <a:pt x="14218" y="44151"/>
                        <a:pt x="16117" y="37201"/>
                        <a:pt x="12319" y="30629"/>
                      </a:cubicBezTo>
                      <a:close/>
                    </a:path>
                  </a:pathLst>
                </a:custGeom>
                <a:solidFill>
                  <a:srgbClr val="CF8D8F"/>
                </a:solidFill>
                <a:ln w="3163"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32" name="Freeform 1270">
                  <a:extLst>
                    <a:ext uri="{FF2B5EF4-FFF2-40B4-BE49-F238E27FC236}">
                      <a16:creationId xmlns:a16="http://schemas.microsoft.com/office/drawing/2014/main" id="{F4CB8275-3D3B-35F7-892B-E8980931676E}"/>
                    </a:ext>
                  </a:extLst>
                </p:cNvPr>
                <p:cNvSpPr/>
                <p:nvPr/>
              </p:nvSpPr>
              <p:spPr>
                <a:xfrm>
                  <a:off x="2802813" y="3124871"/>
                  <a:ext cx="76385" cy="88559"/>
                </a:xfrm>
                <a:custGeom>
                  <a:avLst/>
                  <a:gdLst>
                    <a:gd name="connsiteX0" fmla="*/ 3357 w 76375"/>
                    <a:gd name="connsiteY0" fmla="*/ 29951 h 88559"/>
                    <a:gd name="connsiteX1" fmla="*/ 192 w 76375"/>
                    <a:gd name="connsiteY1" fmla="*/ 74436 h 88559"/>
                    <a:gd name="connsiteX2" fmla="*/ 73754 w 76375"/>
                    <a:gd name="connsiteY2" fmla="*/ 50803 h 88559"/>
                    <a:gd name="connsiteX3" fmla="*/ 69196 w 76375"/>
                    <a:gd name="connsiteY3" fmla="*/ 0 h 88559"/>
                    <a:gd name="connsiteX4" fmla="*/ 3357 w 76375"/>
                    <a:gd name="connsiteY4" fmla="*/ 29951 h 88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75" h="88559">
                      <a:moveTo>
                        <a:pt x="3357" y="29951"/>
                      </a:moveTo>
                      <a:cubicBezTo>
                        <a:pt x="5510" y="40567"/>
                        <a:pt x="-1201" y="62683"/>
                        <a:pt x="192" y="74436"/>
                      </a:cubicBezTo>
                      <a:cubicBezTo>
                        <a:pt x="22729" y="102365"/>
                        <a:pt x="58181" y="85936"/>
                        <a:pt x="73754" y="50803"/>
                      </a:cubicBezTo>
                      <a:cubicBezTo>
                        <a:pt x="80085" y="26665"/>
                        <a:pt x="73501" y="8720"/>
                        <a:pt x="69196" y="0"/>
                      </a:cubicBezTo>
                      <a:cubicBezTo>
                        <a:pt x="43114" y="29319"/>
                        <a:pt x="19690" y="40946"/>
                        <a:pt x="3357" y="29951"/>
                      </a:cubicBezTo>
                      <a:close/>
                    </a:path>
                  </a:pathLst>
                </a:custGeom>
                <a:solidFill>
                  <a:srgbClr val="CF8D8F"/>
                </a:solidFill>
                <a:ln w="3163"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33" name="Freeform 1271">
                  <a:extLst>
                    <a:ext uri="{FF2B5EF4-FFF2-40B4-BE49-F238E27FC236}">
                      <a16:creationId xmlns:a16="http://schemas.microsoft.com/office/drawing/2014/main" id="{47606774-FF31-E7A2-3039-60198EF90A78}"/>
                    </a:ext>
                  </a:extLst>
                </p:cNvPr>
                <p:cNvSpPr/>
                <p:nvPr/>
              </p:nvSpPr>
              <p:spPr>
                <a:xfrm>
                  <a:off x="2817099" y="3304913"/>
                  <a:ext cx="86704" cy="84797"/>
                </a:xfrm>
                <a:custGeom>
                  <a:avLst/>
                  <a:gdLst>
                    <a:gd name="connsiteX0" fmla="*/ 722 w 86692"/>
                    <a:gd name="connsiteY0" fmla="*/ 23171 h 84797"/>
                    <a:gd name="connsiteX1" fmla="*/ 5660 w 86692"/>
                    <a:gd name="connsiteY1" fmla="*/ 57545 h 84797"/>
                    <a:gd name="connsiteX2" fmla="*/ 6673 w 86692"/>
                    <a:gd name="connsiteY2" fmla="*/ 66771 h 84797"/>
                    <a:gd name="connsiteX3" fmla="*/ 44657 w 86692"/>
                    <a:gd name="connsiteY3" fmla="*/ 82568 h 84797"/>
                    <a:gd name="connsiteX4" fmla="*/ 86692 w 86692"/>
                    <a:gd name="connsiteY4" fmla="*/ 43391 h 84797"/>
                    <a:gd name="connsiteX5" fmla="*/ 71878 w 86692"/>
                    <a:gd name="connsiteY5" fmla="*/ 12302 h 84797"/>
                    <a:gd name="connsiteX6" fmla="*/ 848 w 86692"/>
                    <a:gd name="connsiteY6" fmla="*/ 23171 h 84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692" h="84797">
                      <a:moveTo>
                        <a:pt x="722" y="23171"/>
                      </a:moveTo>
                      <a:cubicBezTo>
                        <a:pt x="-291" y="30880"/>
                        <a:pt x="-1304" y="42506"/>
                        <a:pt x="5660" y="57545"/>
                      </a:cubicBezTo>
                      <a:cubicBezTo>
                        <a:pt x="6166" y="59188"/>
                        <a:pt x="6293" y="62600"/>
                        <a:pt x="6673" y="66771"/>
                      </a:cubicBezTo>
                      <a:cubicBezTo>
                        <a:pt x="13636" y="78650"/>
                        <a:pt x="25411" y="89645"/>
                        <a:pt x="44657" y="82568"/>
                      </a:cubicBezTo>
                      <a:cubicBezTo>
                        <a:pt x="49215" y="80672"/>
                        <a:pt x="76183" y="91161"/>
                        <a:pt x="86692" y="43391"/>
                      </a:cubicBezTo>
                      <a:cubicBezTo>
                        <a:pt x="84287" y="25951"/>
                        <a:pt x="75424" y="16852"/>
                        <a:pt x="71878" y="12302"/>
                      </a:cubicBezTo>
                      <a:cubicBezTo>
                        <a:pt x="35414" y="-11962"/>
                        <a:pt x="11231" y="3962"/>
                        <a:pt x="848" y="23171"/>
                      </a:cubicBezTo>
                      <a:close/>
                    </a:path>
                  </a:pathLst>
                </a:custGeom>
                <a:solidFill>
                  <a:srgbClr val="CF8D8F"/>
                </a:solidFill>
                <a:ln w="3163"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34" name="Freeform 1272">
                  <a:extLst>
                    <a:ext uri="{FF2B5EF4-FFF2-40B4-BE49-F238E27FC236}">
                      <a16:creationId xmlns:a16="http://schemas.microsoft.com/office/drawing/2014/main" id="{E9E12822-D356-843C-D7D2-7B7F0DCD902F}"/>
                    </a:ext>
                  </a:extLst>
                </p:cNvPr>
                <p:cNvSpPr/>
                <p:nvPr/>
              </p:nvSpPr>
              <p:spPr>
                <a:xfrm>
                  <a:off x="2801739" y="3123228"/>
                  <a:ext cx="70279" cy="35675"/>
                </a:xfrm>
                <a:custGeom>
                  <a:avLst/>
                  <a:gdLst>
                    <a:gd name="connsiteX0" fmla="*/ 0 w 70270"/>
                    <a:gd name="connsiteY0" fmla="*/ 18325 h 35675"/>
                    <a:gd name="connsiteX1" fmla="*/ 3419 w 70270"/>
                    <a:gd name="connsiteY1" fmla="*/ 28561 h 35675"/>
                    <a:gd name="connsiteX2" fmla="*/ 4432 w 70270"/>
                    <a:gd name="connsiteY2" fmla="*/ 31594 h 35675"/>
                    <a:gd name="connsiteX3" fmla="*/ 70270 w 70270"/>
                    <a:gd name="connsiteY3" fmla="*/ 1643 h 35675"/>
                    <a:gd name="connsiteX4" fmla="*/ 69384 w 70270"/>
                    <a:gd name="connsiteY4" fmla="*/ 0 h 35675"/>
                    <a:gd name="connsiteX5" fmla="*/ 0 w 70270"/>
                    <a:gd name="connsiteY5" fmla="*/ 18451 h 3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270" h="35675">
                      <a:moveTo>
                        <a:pt x="0" y="18325"/>
                      </a:moveTo>
                      <a:cubicBezTo>
                        <a:pt x="0" y="20726"/>
                        <a:pt x="760" y="23380"/>
                        <a:pt x="3419" y="28561"/>
                      </a:cubicBezTo>
                      <a:cubicBezTo>
                        <a:pt x="3925" y="29446"/>
                        <a:pt x="4178" y="30457"/>
                        <a:pt x="4432" y="31594"/>
                      </a:cubicBezTo>
                      <a:cubicBezTo>
                        <a:pt x="20765" y="42589"/>
                        <a:pt x="44315" y="30962"/>
                        <a:pt x="70270" y="1643"/>
                      </a:cubicBezTo>
                      <a:cubicBezTo>
                        <a:pt x="70017" y="1011"/>
                        <a:pt x="69637" y="505"/>
                        <a:pt x="69384" y="0"/>
                      </a:cubicBezTo>
                      <a:cubicBezTo>
                        <a:pt x="61281" y="12385"/>
                        <a:pt x="14814" y="50803"/>
                        <a:pt x="0" y="18451"/>
                      </a:cubicBezTo>
                      <a:close/>
                    </a:path>
                  </a:pathLst>
                </a:custGeom>
                <a:solidFill>
                  <a:srgbClr val="B86B6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35" name="Freeform 1273">
                  <a:extLst>
                    <a:ext uri="{FF2B5EF4-FFF2-40B4-BE49-F238E27FC236}">
                      <a16:creationId xmlns:a16="http://schemas.microsoft.com/office/drawing/2014/main" id="{4F02798E-ACBA-00C8-916C-5FBFF5B081CB}"/>
                    </a:ext>
                  </a:extLst>
                </p:cNvPr>
                <p:cNvSpPr/>
                <p:nvPr/>
              </p:nvSpPr>
              <p:spPr>
                <a:xfrm>
                  <a:off x="2801263" y="3209210"/>
                  <a:ext cx="71088" cy="55891"/>
                </a:xfrm>
                <a:custGeom>
                  <a:avLst/>
                  <a:gdLst>
                    <a:gd name="connsiteX0" fmla="*/ 55299 w 71079"/>
                    <a:gd name="connsiteY0" fmla="*/ 54675 h 55891"/>
                    <a:gd name="connsiteX1" fmla="*/ 57831 w 71079"/>
                    <a:gd name="connsiteY1" fmla="*/ 839 h 55891"/>
                    <a:gd name="connsiteX2" fmla="*/ 7693 w 71079"/>
                    <a:gd name="connsiteY2" fmla="*/ 6273 h 55891"/>
                    <a:gd name="connsiteX3" fmla="*/ 1868 w 71079"/>
                    <a:gd name="connsiteY3" fmla="*/ 36098 h 55891"/>
                    <a:gd name="connsiteX4" fmla="*/ 55299 w 71079"/>
                    <a:gd name="connsiteY4" fmla="*/ 54801 h 55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79" h="55891">
                      <a:moveTo>
                        <a:pt x="55299" y="54675"/>
                      </a:moveTo>
                      <a:cubicBezTo>
                        <a:pt x="81255" y="48988"/>
                        <a:pt x="70113" y="-7502"/>
                        <a:pt x="57831" y="839"/>
                      </a:cubicBezTo>
                      <a:cubicBezTo>
                        <a:pt x="43018" y="14740"/>
                        <a:pt x="23646" y="13729"/>
                        <a:pt x="7693" y="6273"/>
                      </a:cubicBezTo>
                      <a:cubicBezTo>
                        <a:pt x="3514" y="11707"/>
                        <a:pt x="-3323" y="23586"/>
                        <a:pt x="1868" y="36098"/>
                      </a:cubicBezTo>
                      <a:cubicBezTo>
                        <a:pt x="15543" y="50252"/>
                        <a:pt x="35421" y="59098"/>
                        <a:pt x="55299" y="54801"/>
                      </a:cubicBezTo>
                      <a:close/>
                    </a:path>
                  </a:pathLst>
                </a:custGeom>
                <a:solidFill>
                  <a:srgbClr val="CF8D8F"/>
                </a:solidFill>
                <a:ln w="3163"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36" name="Freeform 1274">
                  <a:extLst>
                    <a:ext uri="{FF2B5EF4-FFF2-40B4-BE49-F238E27FC236}">
                      <a16:creationId xmlns:a16="http://schemas.microsoft.com/office/drawing/2014/main" id="{C97CEF10-A569-BCFD-8304-FE53087F7204}"/>
                    </a:ext>
                  </a:extLst>
                </p:cNvPr>
                <p:cNvSpPr/>
                <p:nvPr/>
              </p:nvSpPr>
              <p:spPr>
                <a:xfrm>
                  <a:off x="2802117" y="3257693"/>
                  <a:ext cx="77813" cy="62935"/>
                </a:xfrm>
                <a:custGeom>
                  <a:avLst/>
                  <a:gdLst>
                    <a:gd name="connsiteX0" fmla="*/ 51533 w 77803"/>
                    <a:gd name="connsiteY0" fmla="*/ 41325 h 62935"/>
                    <a:gd name="connsiteX1" fmla="*/ 77236 w 77803"/>
                    <a:gd name="connsiteY1" fmla="*/ 24517 h 62935"/>
                    <a:gd name="connsiteX2" fmla="*/ 27223 w 77803"/>
                    <a:gd name="connsiteY2" fmla="*/ 10742 h 62935"/>
                    <a:gd name="connsiteX3" fmla="*/ 7725 w 77803"/>
                    <a:gd name="connsiteY3" fmla="*/ 0 h 62935"/>
                    <a:gd name="connsiteX4" fmla="*/ 3040 w 77803"/>
                    <a:gd name="connsiteY4" fmla="*/ 28435 h 62935"/>
                    <a:gd name="connsiteX5" fmla="*/ 7219 w 77803"/>
                    <a:gd name="connsiteY5" fmla="*/ 54847 h 62935"/>
                    <a:gd name="connsiteX6" fmla="*/ 14056 w 77803"/>
                    <a:gd name="connsiteY6" fmla="*/ 62935 h 62935"/>
                    <a:gd name="connsiteX7" fmla="*/ 51533 w 77803"/>
                    <a:gd name="connsiteY7" fmla="*/ 41451 h 62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803" h="62935">
                      <a:moveTo>
                        <a:pt x="51533" y="41325"/>
                      </a:moveTo>
                      <a:cubicBezTo>
                        <a:pt x="71031" y="41325"/>
                        <a:pt x="80274" y="30962"/>
                        <a:pt x="77236" y="24517"/>
                      </a:cubicBezTo>
                      <a:cubicBezTo>
                        <a:pt x="70778" y="6951"/>
                        <a:pt x="40644" y="14407"/>
                        <a:pt x="27223" y="10742"/>
                      </a:cubicBezTo>
                      <a:cubicBezTo>
                        <a:pt x="20893" y="8973"/>
                        <a:pt x="14182" y="4929"/>
                        <a:pt x="7725" y="0"/>
                      </a:cubicBezTo>
                      <a:cubicBezTo>
                        <a:pt x="2281" y="4929"/>
                        <a:pt x="-3797" y="13269"/>
                        <a:pt x="3040" y="28435"/>
                      </a:cubicBezTo>
                      <a:cubicBezTo>
                        <a:pt x="13676" y="42968"/>
                        <a:pt x="2787" y="49160"/>
                        <a:pt x="7219" y="54847"/>
                      </a:cubicBezTo>
                      <a:cubicBezTo>
                        <a:pt x="8485" y="56743"/>
                        <a:pt x="12030" y="59397"/>
                        <a:pt x="14056" y="62935"/>
                      </a:cubicBezTo>
                      <a:cubicBezTo>
                        <a:pt x="23045" y="49540"/>
                        <a:pt x="38619" y="41451"/>
                        <a:pt x="51533" y="41451"/>
                      </a:cubicBezTo>
                      <a:close/>
                    </a:path>
                  </a:pathLst>
                </a:custGeom>
                <a:solidFill>
                  <a:srgbClr val="CF8D8F"/>
                </a:solidFill>
                <a:ln w="3163"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37" name="Freeform 1276">
                  <a:extLst>
                    <a:ext uri="{FF2B5EF4-FFF2-40B4-BE49-F238E27FC236}">
                      <a16:creationId xmlns:a16="http://schemas.microsoft.com/office/drawing/2014/main" id="{5E8EF675-4823-AC70-401B-50D0D0E93BCD}"/>
                    </a:ext>
                  </a:extLst>
                </p:cNvPr>
                <p:cNvSpPr/>
                <p:nvPr/>
              </p:nvSpPr>
              <p:spPr>
                <a:xfrm>
                  <a:off x="2830713" y="3401256"/>
                  <a:ext cx="109939" cy="74560"/>
                </a:xfrm>
                <a:custGeom>
                  <a:avLst/>
                  <a:gdLst>
                    <a:gd name="connsiteX0" fmla="*/ 44465 w 109924"/>
                    <a:gd name="connsiteY0" fmla="*/ 0 h 74560"/>
                    <a:gd name="connsiteX1" fmla="*/ 6355 w 109924"/>
                    <a:gd name="connsiteY1" fmla="*/ 40693 h 74560"/>
                    <a:gd name="connsiteX2" fmla="*/ 39527 w 109924"/>
                    <a:gd name="connsiteY2" fmla="*/ 67359 h 74560"/>
                    <a:gd name="connsiteX3" fmla="*/ 109924 w 109924"/>
                    <a:gd name="connsiteY3" fmla="*/ 48529 h 74560"/>
                    <a:gd name="connsiteX4" fmla="*/ 95364 w 109924"/>
                    <a:gd name="connsiteY4" fmla="*/ 17314 h 74560"/>
                    <a:gd name="connsiteX5" fmla="*/ 44465 w 109924"/>
                    <a:gd name="connsiteY5" fmla="*/ 126 h 7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924" h="74560">
                      <a:moveTo>
                        <a:pt x="44465" y="0"/>
                      </a:moveTo>
                      <a:cubicBezTo>
                        <a:pt x="11293" y="1516"/>
                        <a:pt x="-11751" y="12132"/>
                        <a:pt x="6355" y="40693"/>
                      </a:cubicBezTo>
                      <a:cubicBezTo>
                        <a:pt x="9014" y="47391"/>
                        <a:pt x="-10738" y="71023"/>
                        <a:pt x="39527" y="67359"/>
                      </a:cubicBezTo>
                      <a:cubicBezTo>
                        <a:pt x="46997" y="68749"/>
                        <a:pt x="84981" y="91370"/>
                        <a:pt x="109924" y="48529"/>
                      </a:cubicBezTo>
                      <a:cubicBezTo>
                        <a:pt x="107139" y="35891"/>
                        <a:pt x="100808" y="24896"/>
                        <a:pt x="95364" y="17314"/>
                      </a:cubicBezTo>
                      <a:cubicBezTo>
                        <a:pt x="81689" y="8088"/>
                        <a:pt x="63584" y="-758"/>
                        <a:pt x="44465" y="126"/>
                      </a:cubicBezTo>
                      <a:close/>
                    </a:path>
                  </a:pathLst>
                </a:custGeom>
                <a:solidFill>
                  <a:srgbClr val="CF8D8F"/>
                </a:solidFill>
                <a:ln w="3163"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38" name="Freeform 1277">
                  <a:extLst>
                    <a:ext uri="{FF2B5EF4-FFF2-40B4-BE49-F238E27FC236}">
                      <a16:creationId xmlns:a16="http://schemas.microsoft.com/office/drawing/2014/main" id="{143C8E17-8E23-26F5-CFC8-A6EA1700A7E0}"/>
                    </a:ext>
                  </a:extLst>
                </p:cNvPr>
                <p:cNvSpPr/>
                <p:nvPr/>
              </p:nvSpPr>
              <p:spPr>
                <a:xfrm>
                  <a:off x="2801612" y="3088905"/>
                  <a:ext cx="70152" cy="65327"/>
                </a:xfrm>
                <a:custGeom>
                  <a:avLst/>
                  <a:gdLst>
                    <a:gd name="connsiteX0" fmla="*/ 26842 w 70143"/>
                    <a:gd name="connsiteY0" fmla="*/ 19158 h 65327"/>
                    <a:gd name="connsiteX1" fmla="*/ 6710 w 70143"/>
                    <a:gd name="connsiteY1" fmla="*/ 35208 h 65327"/>
                    <a:gd name="connsiteX2" fmla="*/ 1393 w 70143"/>
                    <a:gd name="connsiteY2" fmla="*/ 45571 h 65327"/>
                    <a:gd name="connsiteX3" fmla="*/ 0 w 70143"/>
                    <a:gd name="connsiteY3" fmla="*/ 52648 h 65327"/>
                    <a:gd name="connsiteX4" fmla="*/ 69384 w 70143"/>
                    <a:gd name="connsiteY4" fmla="*/ 34197 h 65327"/>
                    <a:gd name="connsiteX5" fmla="*/ 67485 w 70143"/>
                    <a:gd name="connsiteY5" fmla="*/ 30659 h 65327"/>
                    <a:gd name="connsiteX6" fmla="*/ 70144 w 70143"/>
                    <a:gd name="connsiteY6" fmla="*/ 26235 h 65327"/>
                    <a:gd name="connsiteX7" fmla="*/ 26715 w 70143"/>
                    <a:gd name="connsiteY7" fmla="*/ 19158 h 65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143" h="65327">
                      <a:moveTo>
                        <a:pt x="26842" y="19158"/>
                      </a:moveTo>
                      <a:cubicBezTo>
                        <a:pt x="22411" y="23708"/>
                        <a:pt x="15067" y="29395"/>
                        <a:pt x="6710" y="35208"/>
                      </a:cubicBezTo>
                      <a:cubicBezTo>
                        <a:pt x="5318" y="38873"/>
                        <a:pt x="3545" y="42412"/>
                        <a:pt x="1393" y="45571"/>
                      </a:cubicBezTo>
                      <a:cubicBezTo>
                        <a:pt x="760" y="48730"/>
                        <a:pt x="0" y="50626"/>
                        <a:pt x="0" y="52648"/>
                      </a:cubicBezTo>
                      <a:cubicBezTo>
                        <a:pt x="14940" y="85000"/>
                        <a:pt x="61281" y="46708"/>
                        <a:pt x="69384" y="34197"/>
                      </a:cubicBezTo>
                      <a:cubicBezTo>
                        <a:pt x="68498" y="32554"/>
                        <a:pt x="67738" y="31290"/>
                        <a:pt x="67485" y="30659"/>
                      </a:cubicBezTo>
                      <a:cubicBezTo>
                        <a:pt x="68498" y="29142"/>
                        <a:pt x="69384" y="27752"/>
                        <a:pt x="70144" y="26235"/>
                      </a:cubicBezTo>
                      <a:cubicBezTo>
                        <a:pt x="65079" y="-24821"/>
                        <a:pt x="32286" y="13345"/>
                        <a:pt x="26715" y="19158"/>
                      </a:cubicBezTo>
                      <a:close/>
                    </a:path>
                  </a:pathLst>
                </a:custGeom>
                <a:solidFill>
                  <a:srgbClr val="CF8D8F"/>
                </a:solidFill>
                <a:ln w="3163"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39" name="Freeform 1279">
                  <a:extLst>
                    <a:ext uri="{FF2B5EF4-FFF2-40B4-BE49-F238E27FC236}">
                      <a16:creationId xmlns:a16="http://schemas.microsoft.com/office/drawing/2014/main" id="{521E3C16-2926-4D78-BD56-2A9C1C46CF65}"/>
                    </a:ext>
                  </a:extLst>
                </p:cNvPr>
                <p:cNvSpPr/>
                <p:nvPr/>
              </p:nvSpPr>
              <p:spPr>
                <a:xfrm>
                  <a:off x="2814908" y="3119184"/>
                  <a:ext cx="7850" cy="19209"/>
                </a:xfrm>
                <a:custGeom>
                  <a:avLst/>
                  <a:gdLst>
                    <a:gd name="connsiteX0" fmla="*/ 4811 w 7849"/>
                    <a:gd name="connsiteY0" fmla="*/ 19209 h 19209"/>
                    <a:gd name="connsiteX1" fmla="*/ 2279 w 7849"/>
                    <a:gd name="connsiteY1" fmla="*/ 16555 h 19209"/>
                    <a:gd name="connsiteX2" fmla="*/ 633 w 7849"/>
                    <a:gd name="connsiteY2" fmla="*/ 13143 h 19209"/>
                    <a:gd name="connsiteX3" fmla="*/ 0 w 7849"/>
                    <a:gd name="connsiteY3" fmla="*/ 8594 h 19209"/>
                    <a:gd name="connsiteX4" fmla="*/ 1519 w 7849"/>
                    <a:gd name="connsiteY4" fmla="*/ 4170 h 19209"/>
                    <a:gd name="connsiteX5" fmla="*/ 4305 w 7849"/>
                    <a:gd name="connsiteY5" fmla="*/ 1264 h 19209"/>
                    <a:gd name="connsiteX6" fmla="*/ 7850 w 7849"/>
                    <a:gd name="connsiteY6" fmla="*/ 0 h 19209"/>
                    <a:gd name="connsiteX7" fmla="*/ 5951 w 7849"/>
                    <a:gd name="connsiteY7" fmla="*/ 2907 h 19209"/>
                    <a:gd name="connsiteX8" fmla="*/ 4811 w 7849"/>
                    <a:gd name="connsiteY8" fmla="*/ 5687 h 19209"/>
                    <a:gd name="connsiteX9" fmla="*/ 4178 w 7849"/>
                    <a:gd name="connsiteY9" fmla="*/ 8846 h 19209"/>
                    <a:gd name="connsiteX10" fmla="*/ 4178 w 7849"/>
                    <a:gd name="connsiteY10" fmla="*/ 12385 h 19209"/>
                    <a:gd name="connsiteX11" fmla="*/ 4431 w 7849"/>
                    <a:gd name="connsiteY11" fmla="*/ 15671 h 19209"/>
                    <a:gd name="connsiteX12" fmla="*/ 4685 w 7849"/>
                    <a:gd name="connsiteY12" fmla="*/ 19209 h 19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849" h="19209">
                      <a:moveTo>
                        <a:pt x="4811" y="19209"/>
                      </a:moveTo>
                      <a:cubicBezTo>
                        <a:pt x="4811" y="19209"/>
                        <a:pt x="3545" y="18325"/>
                        <a:pt x="2279" y="16555"/>
                      </a:cubicBezTo>
                      <a:cubicBezTo>
                        <a:pt x="1646" y="15671"/>
                        <a:pt x="1013" y="14533"/>
                        <a:pt x="633" y="13143"/>
                      </a:cubicBezTo>
                      <a:cubicBezTo>
                        <a:pt x="127" y="11879"/>
                        <a:pt x="127" y="10236"/>
                        <a:pt x="0" y="8594"/>
                      </a:cubicBezTo>
                      <a:cubicBezTo>
                        <a:pt x="380" y="7077"/>
                        <a:pt x="506" y="5308"/>
                        <a:pt x="1519" y="4170"/>
                      </a:cubicBezTo>
                      <a:cubicBezTo>
                        <a:pt x="2532" y="3033"/>
                        <a:pt x="3292" y="1769"/>
                        <a:pt x="4305" y="1264"/>
                      </a:cubicBezTo>
                      <a:cubicBezTo>
                        <a:pt x="6457" y="253"/>
                        <a:pt x="7850" y="0"/>
                        <a:pt x="7850" y="0"/>
                      </a:cubicBezTo>
                      <a:cubicBezTo>
                        <a:pt x="7850" y="0"/>
                        <a:pt x="7090" y="1516"/>
                        <a:pt x="5951" y="2907"/>
                      </a:cubicBezTo>
                      <a:cubicBezTo>
                        <a:pt x="5191" y="3539"/>
                        <a:pt x="5318" y="4802"/>
                        <a:pt x="4811" y="5687"/>
                      </a:cubicBezTo>
                      <a:cubicBezTo>
                        <a:pt x="4431" y="6572"/>
                        <a:pt x="4431" y="7835"/>
                        <a:pt x="4178" y="8846"/>
                      </a:cubicBezTo>
                      <a:cubicBezTo>
                        <a:pt x="4178" y="9984"/>
                        <a:pt x="4052" y="11121"/>
                        <a:pt x="4178" y="12385"/>
                      </a:cubicBezTo>
                      <a:cubicBezTo>
                        <a:pt x="4178" y="13522"/>
                        <a:pt x="4178" y="14660"/>
                        <a:pt x="4431" y="15671"/>
                      </a:cubicBezTo>
                      <a:cubicBezTo>
                        <a:pt x="4558" y="17693"/>
                        <a:pt x="4685" y="19209"/>
                        <a:pt x="4685" y="19209"/>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40" name="Freeform 1280">
                  <a:extLst>
                    <a:ext uri="{FF2B5EF4-FFF2-40B4-BE49-F238E27FC236}">
                      <a16:creationId xmlns:a16="http://schemas.microsoft.com/office/drawing/2014/main" id="{43862600-C0EE-67C2-E561-AF7AD9DEF45C}"/>
                    </a:ext>
                  </a:extLst>
                </p:cNvPr>
                <p:cNvSpPr/>
                <p:nvPr/>
              </p:nvSpPr>
              <p:spPr>
                <a:xfrm>
                  <a:off x="2808433" y="3172768"/>
                  <a:ext cx="10147" cy="21989"/>
                </a:xfrm>
                <a:custGeom>
                  <a:avLst/>
                  <a:gdLst>
                    <a:gd name="connsiteX0" fmla="*/ 10147 w 10146"/>
                    <a:gd name="connsiteY0" fmla="*/ 21989 h 21989"/>
                    <a:gd name="connsiteX1" fmla="*/ 6222 w 10146"/>
                    <a:gd name="connsiteY1" fmla="*/ 20220 h 21989"/>
                    <a:gd name="connsiteX2" fmla="*/ 2930 w 10146"/>
                    <a:gd name="connsiteY2" fmla="*/ 17314 h 21989"/>
                    <a:gd name="connsiteX3" fmla="*/ 397 w 10146"/>
                    <a:gd name="connsiteY3" fmla="*/ 12638 h 21989"/>
                    <a:gd name="connsiteX4" fmla="*/ 271 w 10146"/>
                    <a:gd name="connsiteY4" fmla="*/ 7203 h 21989"/>
                    <a:gd name="connsiteX5" fmla="*/ 2170 w 10146"/>
                    <a:gd name="connsiteY5" fmla="*/ 3033 h 21989"/>
                    <a:gd name="connsiteX6" fmla="*/ 4322 w 10146"/>
                    <a:gd name="connsiteY6" fmla="*/ 758 h 21989"/>
                    <a:gd name="connsiteX7" fmla="*/ 5209 w 10146"/>
                    <a:gd name="connsiteY7" fmla="*/ 0 h 21989"/>
                    <a:gd name="connsiteX8" fmla="*/ 4196 w 10146"/>
                    <a:gd name="connsiteY8" fmla="*/ 3918 h 21989"/>
                    <a:gd name="connsiteX9" fmla="*/ 3816 w 10146"/>
                    <a:gd name="connsiteY9" fmla="*/ 7582 h 21989"/>
                    <a:gd name="connsiteX10" fmla="*/ 4322 w 10146"/>
                    <a:gd name="connsiteY10" fmla="*/ 11500 h 21989"/>
                    <a:gd name="connsiteX11" fmla="*/ 7741 w 10146"/>
                    <a:gd name="connsiteY11" fmla="*/ 18577 h 21989"/>
                    <a:gd name="connsiteX12" fmla="*/ 10020 w 10146"/>
                    <a:gd name="connsiteY12" fmla="*/ 21989 h 21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146" h="21989">
                      <a:moveTo>
                        <a:pt x="10147" y="21989"/>
                      </a:moveTo>
                      <a:cubicBezTo>
                        <a:pt x="10147" y="21989"/>
                        <a:pt x="8374" y="21737"/>
                        <a:pt x="6222" y="20220"/>
                      </a:cubicBezTo>
                      <a:cubicBezTo>
                        <a:pt x="5209" y="19462"/>
                        <a:pt x="3943" y="18577"/>
                        <a:pt x="2930" y="17314"/>
                      </a:cubicBezTo>
                      <a:cubicBezTo>
                        <a:pt x="1790" y="16050"/>
                        <a:pt x="1030" y="14407"/>
                        <a:pt x="397" y="12638"/>
                      </a:cubicBezTo>
                      <a:cubicBezTo>
                        <a:pt x="-109" y="10868"/>
                        <a:pt x="-109" y="8846"/>
                        <a:pt x="271" y="7203"/>
                      </a:cubicBezTo>
                      <a:cubicBezTo>
                        <a:pt x="651" y="5561"/>
                        <a:pt x="1410" y="4044"/>
                        <a:pt x="2170" y="3033"/>
                      </a:cubicBezTo>
                      <a:cubicBezTo>
                        <a:pt x="2803" y="1896"/>
                        <a:pt x="3816" y="1264"/>
                        <a:pt x="4322" y="758"/>
                      </a:cubicBezTo>
                      <a:cubicBezTo>
                        <a:pt x="4955" y="253"/>
                        <a:pt x="5209" y="0"/>
                        <a:pt x="5209" y="0"/>
                      </a:cubicBezTo>
                      <a:cubicBezTo>
                        <a:pt x="5209" y="0"/>
                        <a:pt x="4702" y="1643"/>
                        <a:pt x="4196" y="3918"/>
                      </a:cubicBezTo>
                      <a:cubicBezTo>
                        <a:pt x="3816" y="5055"/>
                        <a:pt x="3816" y="6319"/>
                        <a:pt x="3816" y="7582"/>
                      </a:cubicBezTo>
                      <a:cubicBezTo>
                        <a:pt x="3816" y="8846"/>
                        <a:pt x="3816" y="10236"/>
                        <a:pt x="4322" y="11500"/>
                      </a:cubicBezTo>
                      <a:cubicBezTo>
                        <a:pt x="4955" y="14154"/>
                        <a:pt x="6475" y="16682"/>
                        <a:pt x="7741" y="18577"/>
                      </a:cubicBezTo>
                      <a:cubicBezTo>
                        <a:pt x="9007" y="20599"/>
                        <a:pt x="10020" y="21989"/>
                        <a:pt x="10020" y="21989"/>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41" name="Freeform 1281">
                  <a:extLst>
                    <a:ext uri="{FF2B5EF4-FFF2-40B4-BE49-F238E27FC236}">
                      <a16:creationId xmlns:a16="http://schemas.microsoft.com/office/drawing/2014/main" id="{1F2354A9-CC60-FAF2-1A0B-D9A1E9C6C32D}"/>
                    </a:ext>
                  </a:extLst>
                </p:cNvPr>
                <p:cNvSpPr/>
                <p:nvPr/>
              </p:nvSpPr>
              <p:spPr>
                <a:xfrm>
                  <a:off x="2811742" y="3230395"/>
                  <a:ext cx="7977" cy="20220"/>
                </a:xfrm>
                <a:custGeom>
                  <a:avLst/>
                  <a:gdLst>
                    <a:gd name="connsiteX0" fmla="*/ 6837 w 7976"/>
                    <a:gd name="connsiteY0" fmla="*/ 20220 h 20220"/>
                    <a:gd name="connsiteX1" fmla="*/ 3672 w 7976"/>
                    <a:gd name="connsiteY1" fmla="*/ 17819 h 20220"/>
                    <a:gd name="connsiteX2" fmla="*/ 0 w 7976"/>
                    <a:gd name="connsiteY2" fmla="*/ 9605 h 20220"/>
                    <a:gd name="connsiteX3" fmla="*/ 1266 w 7976"/>
                    <a:gd name="connsiteY3" fmla="*/ 4550 h 20220"/>
                    <a:gd name="connsiteX4" fmla="*/ 4305 w 7976"/>
                    <a:gd name="connsiteY4" fmla="*/ 1390 h 20220"/>
                    <a:gd name="connsiteX5" fmla="*/ 6964 w 7976"/>
                    <a:gd name="connsiteY5" fmla="*/ 253 h 20220"/>
                    <a:gd name="connsiteX6" fmla="*/ 7976 w 7976"/>
                    <a:gd name="connsiteY6" fmla="*/ 0 h 20220"/>
                    <a:gd name="connsiteX7" fmla="*/ 5824 w 7976"/>
                    <a:gd name="connsiteY7" fmla="*/ 3033 h 20220"/>
                    <a:gd name="connsiteX8" fmla="*/ 4431 w 7976"/>
                    <a:gd name="connsiteY8" fmla="*/ 5940 h 20220"/>
                    <a:gd name="connsiteX9" fmla="*/ 4052 w 7976"/>
                    <a:gd name="connsiteY9" fmla="*/ 9352 h 20220"/>
                    <a:gd name="connsiteX10" fmla="*/ 5571 w 7976"/>
                    <a:gd name="connsiteY10" fmla="*/ 16555 h 20220"/>
                    <a:gd name="connsiteX11" fmla="*/ 6710 w 7976"/>
                    <a:gd name="connsiteY11" fmla="*/ 20220 h 20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76" h="20220">
                      <a:moveTo>
                        <a:pt x="6837" y="20220"/>
                      </a:moveTo>
                      <a:cubicBezTo>
                        <a:pt x="6837" y="20220"/>
                        <a:pt x="5318" y="19462"/>
                        <a:pt x="3672" y="17819"/>
                      </a:cubicBezTo>
                      <a:cubicBezTo>
                        <a:pt x="2026" y="16050"/>
                        <a:pt x="253" y="13270"/>
                        <a:pt x="0" y="9605"/>
                      </a:cubicBezTo>
                      <a:cubicBezTo>
                        <a:pt x="0" y="7835"/>
                        <a:pt x="253" y="5940"/>
                        <a:pt x="1266" y="4550"/>
                      </a:cubicBezTo>
                      <a:cubicBezTo>
                        <a:pt x="2026" y="3033"/>
                        <a:pt x="3292" y="2022"/>
                        <a:pt x="4305" y="1390"/>
                      </a:cubicBezTo>
                      <a:cubicBezTo>
                        <a:pt x="5318" y="632"/>
                        <a:pt x="6331" y="505"/>
                        <a:pt x="6964" y="253"/>
                      </a:cubicBezTo>
                      <a:cubicBezTo>
                        <a:pt x="7597" y="126"/>
                        <a:pt x="7976" y="0"/>
                        <a:pt x="7976" y="0"/>
                      </a:cubicBezTo>
                      <a:cubicBezTo>
                        <a:pt x="7976" y="0"/>
                        <a:pt x="6964" y="1264"/>
                        <a:pt x="5824" y="3033"/>
                      </a:cubicBezTo>
                      <a:cubicBezTo>
                        <a:pt x="5191" y="3791"/>
                        <a:pt x="4811" y="4929"/>
                        <a:pt x="4431" y="5940"/>
                      </a:cubicBezTo>
                      <a:cubicBezTo>
                        <a:pt x="4052" y="6951"/>
                        <a:pt x="4052" y="8214"/>
                        <a:pt x="4052" y="9352"/>
                      </a:cubicBezTo>
                      <a:cubicBezTo>
                        <a:pt x="4178" y="11753"/>
                        <a:pt x="4938" y="14407"/>
                        <a:pt x="5571" y="16555"/>
                      </a:cubicBezTo>
                      <a:cubicBezTo>
                        <a:pt x="6204" y="18577"/>
                        <a:pt x="6710" y="20220"/>
                        <a:pt x="6710" y="20220"/>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42" name="Freeform 1282">
                  <a:extLst>
                    <a:ext uri="{FF2B5EF4-FFF2-40B4-BE49-F238E27FC236}">
                      <a16:creationId xmlns:a16="http://schemas.microsoft.com/office/drawing/2014/main" id="{1B52D06D-C43D-6E43-19ED-6BCA808DF158}"/>
                    </a:ext>
                  </a:extLst>
                </p:cNvPr>
                <p:cNvSpPr/>
                <p:nvPr/>
              </p:nvSpPr>
              <p:spPr>
                <a:xfrm>
                  <a:off x="2814496" y="3271089"/>
                  <a:ext cx="6743" cy="15165"/>
                </a:xfrm>
                <a:custGeom>
                  <a:avLst/>
                  <a:gdLst>
                    <a:gd name="connsiteX0" fmla="*/ 6742 w 6742"/>
                    <a:gd name="connsiteY0" fmla="*/ 15039 h 15165"/>
                    <a:gd name="connsiteX1" fmla="*/ 4083 w 6742"/>
                    <a:gd name="connsiteY1" fmla="*/ 13522 h 15165"/>
                    <a:gd name="connsiteX2" fmla="*/ 285 w 6742"/>
                    <a:gd name="connsiteY2" fmla="*/ 7962 h 15165"/>
                    <a:gd name="connsiteX3" fmla="*/ 285 w 6742"/>
                    <a:gd name="connsiteY3" fmla="*/ 3918 h 15165"/>
                    <a:gd name="connsiteX4" fmla="*/ 2437 w 6742"/>
                    <a:gd name="connsiteY4" fmla="*/ 1011 h 15165"/>
                    <a:gd name="connsiteX5" fmla="*/ 5476 w 6742"/>
                    <a:gd name="connsiteY5" fmla="*/ 0 h 15165"/>
                    <a:gd name="connsiteX6" fmla="*/ 5096 w 6742"/>
                    <a:gd name="connsiteY6" fmla="*/ 758 h 15165"/>
                    <a:gd name="connsiteX7" fmla="*/ 4210 w 6742"/>
                    <a:gd name="connsiteY7" fmla="*/ 2527 h 15165"/>
                    <a:gd name="connsiteX8" fmla="*/ 3830 w 6742"/>
                    <a:gd name="connsiteY8" fmla="*/ 4676 h 15165"/>
                    <a:gd name="connsiteX9" fmla="*/ 4210 w 6742"/>
                    <a:gd name="connsiteY9" fmla="*/ 7077 h 15165"/>
                    <a:gd name="connsiteX10" fmla="*/ 5856 w 6742"/>
                    <a:gd name="connsiteY10" fmla="*/ 12385 h 15165"/>
                    <a:gd name="connsiteX11" fmla="*/ 6616 w 6742"/>
                    <a:gd name="connsiteY11" fmla="*/ 15165 h 15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42" h="15165">
                      <a:moveTo>
                        <a:pt x="6742" y="15039"/>
                      </a:moveTo>
                      <a:cubicBezTo>
                        <a:pt x="6742" y="15039"/>
                        <a:pt x="5476" y="14660"/>
                        <a:pt x="4083" y="13522"/>
                      </a:cubicBezTo>
                      <a:cubicBezTo>
                        <a:pt x="2691" y="12385"/>
                        <a:pt x="918" y="10616"/>
                        <a:pt x="285" y="7962"/>
                      </a:cubicBezTo>
                      <a:cubicBezTo>
                        <a:pt x="-95" y="6698"/>
                        <a:pt x="-95" y="5181"/>
                        <a:pt x="285" y="3918"/>
                      </a:cubicBezTo>
                      <a:cubicBezTo>
                        <a:pt x="665" y="2527"/>
                        <a:pt x="1678" y="1516"/>
                        <a:pt x="2437" y="1011"/>
                      </a:cubicBezTo>
                      <a:cubicBezTo>
                        <a:pt x="4083" y="-126"/>
                        <a:pt x="5476" y="126"/>
                        <a:pt x="5476" y="0"/>
                      </a:cubicBezTo>
                      <a:cubicBezTo>
                        <a:pt x="5476" y="0"/>
                        <a:pt x="5350" y="379"/>
                        <a:pt x="5096" y="758"/>
                      </a:cubicBezTo>
                      <a:cubicBezTo>
                        <a:pt x="4716" y="1137"/>
                        <a:pt x="4463" y="1896"/>
                        <a:pt x="4210" y="2527"/>
                      </a:cubicBezTo>
                      <a:cubicBezTo>
                        <a:pt x="3830" y="3159"/>
                        <a:pt x="3957" y="3918"/>
                        <a:pt x="3830" y="4676"/>
                      </a:cubicBezTo>
                      <a:cubicBezTo>
                        <a:pt x="3830" y="5434"/>
                        <a:pt x="3830" y="6192"/>
                        <a:pt x="4210" y="7077"/>
                      </a:cubicBezTo>
                      <a:cubicBezTo>
                        <a:pt x="4716" y="8720"/>
                        <a:pt x="5350" y="10742"/>
                        <a:pt x="5856" y="12385"/>
                      </a:cubicBezTo>
                      <a:cubicBezTo>
                        <a:pt x="6362" y="14028"/>
                        <a:pt x="6616" y="15165"/>
                        <a:pt x="6616" y="15165"/>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43" name="Freeform 1283">
                  <a:extLst>
                    <a:ext uri="{FF2B5EF4-FFF2-40B4-BE49-F238E27FC236}">
                      <a16:creationId xmlns:a16="http://schemas.microsoft.com/office/drawing/2014/main" id="{CB344B3D-8CB2-126C-F8CB-B5FA1012B54C}"/>
                    </a:ext>
                  </a:extLst>
                </p:cNvPr>
                <p:cNvSpPr/>
                <p:nvPr/>
              </p:nvSpPr>
              <p:spPr>
                <a:xfrm>
                  <a:off x="2828204" y="3320249"/>
                  <a:ext cx="12916" cy="35258"/>
                </a:xfrm>
                <a:custGeom>
                  <a:avLst/>
                  <a:gdLst>
                    <a:gd name="connsiteX0" fmla="*/ 9369 w 12914"/>
                    <a:gd name="connsiteY0" fmla="*/ 35259 h 35258"/>
                    <a:gd name="connsiteX1" fmla="*/ 4938 w 12914"/>
                    <a:gd name="connsiteY1" fmla="*/ 30330 h 35258"/>
                    <a:gd name="connsiteX2" fmla="*/ 0 w 12914"/>
                    <a:gd name="connsiteY2" fmla="*/ 16429 h 35258"/>
                    <a:gd name="connsiteX3" fmla="*/ 1899 w 12914"/>
                    <a:gd name="connsiteY3" fmla="*/ 8088 h 35258"/>
                    <a:gd name="connsiteX4" fmla="*/ 6710 w 12914"/>
                    <a:gd name="connsiteY4" fmla="*/ 2654 h 35258"/>
                    <a:gd name="connsiteX5" fmla="*/ 11142 w 12914"/>
                    <a:gd name="connsiteY5" fmla="*/ 505 h 35258"/>
                    <a:gd name="connsiteX6" fmla="*/ 12914 w 12914"/>
                    <a:gd name="connsiteY6" fmla="*/ 0 h 35258"/>
                    <a:gd name="connsiteX7" fmla="*/ 11775 w 12914"/>
                    <a:gd name="connsiteY7" fmla="*/ 1516 h 35258"/>
                    <a:gd name="connsiteX8" fmla="*/ 9243 w 12914"/>
                    <a:gd name="connsiteY8" fmla="*/ 5055 h 35258"/>
                    <a:gd name="connsiteX9" fmla="*/ 6964 w 12914"/>
                    <a:gd name="connsiteY9" fmla="*/ 10236 h 35258"/>
                    <a:gd name="connsiteX10" fmla="*/ 6331 w 12914"/>
                    <a:gd name="connsiteY10" fmla="*/ 13143 h 35258"/>
                    <a:gd name="connsiteX11" fmla="*/ 6204 w 12914"/>
                    <a:gd name="connsiteY11" fmla="*/ 16302 h 35258"/>
                    <a:gd name="connsiteX12" fmla="*/ 8103 w 12914"/>
                    <a:gd name="connsiteY12" fmla="*/ 28940 h 35258"/>
                    <a:gd name="connsiteX13" fmla="*/ 8989 w 12914"/>
                    <a:gd name="connsiteY13" fmla="*/ 33490 h 35258"/>
                    <a:gd name="connsiteX14" fmla="*/ 9243 w 12914"/>
                    <a:gd name="connsiteY14" fmla="*/ 35259 h 35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914" h="35258">
                      <a:moveTo>
                        <a:pt x="9369" y="35259"/>
                      </a:moveTo>
                      <a:cubicBezTo>
                        <a:pt x="9369" y="35259"/>
                        <a:pt x="7343" y="33616"/>
                        <a:pt x="4938" y="30330"/>
                      </a:cubicBezTo>
                      <a:cubicBezTo>
                        <a:pt x="2659" y="27171"/>
                        <a:pt x="127" y="22242"/>
                        <a:pt x="0" y="16429"/>
                      </a:cubicBezTo>
                      <a:cubicBezTo>
                        <a:pt x="0" y="13522"/>
                        <a:pt x="506" y="10616"/>
                        <a:pt x="1899" y="8088"/>
                      </a:cubicBezTo>
                      <a:cubicBezTo>
                        <a:pt x="3165" y="5561"/>
                        <a:pt x="5064" y="3791"/>
                        <a:pt x="6710" y="2654"/>
                      </a:cubicBezTo>
                      <a:cubicBezTo>
                        <a:pt x="8483" y="1516"/>
                        <a:pt x="10002" y="885"/>
                        <a:pt x="11142" y="505"/>
                      </a:cubicBezTo>
                      <a:cubicBezTo>
                        <a:pt x="12281" y="126"/>
                        <a:pt x="12914" y="0"/>
                        <a:pt x="12914" y="0"/>
                      </a:cubicBezTo>
                      <a:cubicBezTo>
                        <a:pt x="12914" y="0"/>
                        <a:pt x="12535" y="632"/>
                        <a:pt x="11775" y="1516"/>
                      </a:cubicBezTo>
                      <a:cubicBezTo>
                        <a:pt x="11015" y="2275"/>
                        <a:pt x="10256" y="3665"/>
                        <a:pt x="9243" y="5055"/>
                      </a:cubicBezTo>
                      <a:cubicBezTo>
                        <a:pt x="8356" y="6572"/>
                        <a:pt x="7470" y="8341"/>
                        <a:pt x="6964" y="10236"/>
                      </a:cubicBezTo>
                      <a:cubicBezTo>
                        <a:pt x="6584" y="11121"/>
                        <a:pt x="6457" y="12132"/>
                        <a:pt x="6331" y="13143"/>
                      </a:cubicBezTo>
                      <a:cubicBezTo>
                        <a:pt x="6204" y="14154"/>
                        <a:pt x="6077" y="15165"/>
                        <a:pt x="6204" y="16302"/>
                      </a:cubicBezTo>
                      <a:cubicBezTo>
                        <a:pt x="6204" y="20599"/>
                        <a:pt x="7343" y="25275"/>
                        <a:pt x="8103" y="28940"/>
                      </a:cubicBezTo>
                      <a:cubicBezTo>
                        <a:pt x="8610" y="30709"/>
                        <a:pt x="8736" y="32352"/>
                        <a:pt x="8989" y="33490"/>
                      </a:cubicBezTo>
                      <a:cubicBezTo>
                        <a:pt x="9243" y="34627"/>
                        <a:pt x="9243" y="35259"/>
                        <a:pt x="9243" y="35259"/>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44" name="Freeform 1284">
                  <a:extLst>
                    <a:ext uri="{FF2B5EF4-FFF2-40B4-BE49-F238E27FC236}">
                      <a16:creationId xmlns:a16="http://schemas.microsoft.com/office/drawing/2014/main" id="{77EC2AA3-DB5A-9942-1ADD-35BC0D1BF9B2}"/>
                    </a:ext>
                  </a:extLst>
                </p:cNvPr>
                <p:cNvSpPr/>
                <p:nvPr/>
              </p:nvSpPr>
              <p:spPr>
                <a:xfrm>
                  <a:off x="2840107" y="3409344"/>
                  <a:ext cx="12283" cy="30456"/>
                </a:xfrm>
                <a:custGeom>
                  <a:avLst/>
                  <a:gdLst>
                    <a:gd name="connsiteX0" fmla="*/ 12281 w 12281"/>
                    <a:gd name="connsiteY0" fmla="*/ 30457 h 30456"/>
                    <a:gd name="connsiteX1" fmla="*/ 7344 w 12281"/>
                    <a:gd name="connsiteY1" fmla="*/ 26792 h 30456"/>
                    <a:gd name="connsiteX2" fmla="*/ 253 w 12281"/>
                    <a:gd name="connsiteY2" fmla="*/ 14912 h 30456"/>
                    <a:gd name="connsiteX3" fmla="*/ 0 w 12281"/>
                    <a:gd name="connsiteY3" fmla="*/ 10742 h 30456"/>
                    <a:gd name="connsiteX4" fmla="*/ 1140 w 12281"/>
                    <a:gd name="connsiteY4" fmla="*/ 6571 h 30456"/>
                    <a:gd name="connsiteX5" fmla="*/ 6078 w 12281"/>
                    <a:gd name="connsiteY5" fmla="*/ 1516 h 30456"/>
                    <a:gd name="connsiteX6" fmla="*/ 12155 w 12281"/>
                    <a:gd name="connsiteY6" fmla="*/ 0 h 30456"/>
                    <a:gd name="connsiteX7" fmla="*/ 11015 w 12281"/>
                    <a:gd name="connsiteY7" fmla="*/ 1264 h 30456"/>
                    <a:gd name="connsiteX8" fmla="*/ 8357 w 12281"/>
                    <a:gd name="connsiteY8" fmla="*/ 4297 h 30456"/>
                    <a:gd name="connsiteX9" fmla="*/ 6204 w 12281"/>
                    <a:gd name="connsiteY9" fmla="*/ 8594 h 30456"/>
                    <a:gd name="connsiteX10" fmla="*/ 5951 w 12281"/>
                    <a:gd name="connsiteY10" fmla="*/ 10995 h 30456"/>
                    <a:gd name="connsiteX11" fmla="*/ 6331 w 12281"/>
                    <a:gd name="connsiteY11" fmla="*/ 13649 h 30456"/>
                    <a:gd name="connsiteX12" fmla="*/ 10256 w 12281"/>
                    <a:gd name="connsiteY12" fmla="*/ 24770 h 30456"/>
                    <a:gd name="connsiteX13" fmla="*/ 11775 w 12281"/>
                    <a:gd name="connsiteY13" fmla="*/ 28814 h 30456"/>
                    <a:gd name="connsiteX14" fmla="*/ 12281 w 12281"/>
                    <a:gd name="connsiteY14" fmla="*/ 30457 h 3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281" h="30456">
                      <a:moveTo>
                        <a:pt x="12281" y="30457"/>
                      </a:moveTo>
                      <a:cubicBezTo>
                        <a:pt x="12281" y="30457"/>
                        <a:pt x="10129" y="29193"/>
                        <a:pt x="7344" y="26792"/>
                      </a:cubicBezTo>
                      <a:cubicBezTo>
                        <a:pt x="4811" y="24264"/>
                        <a:pt x="1393" y="20473"/>
                        <a:pt x="253" y="14912"/>
                      </a:cubicBezTo>
                      <a:cubicBezTo>
                        <a:pt x="0" y="13649"/>
                        <a:pt x="0" y="12132"/>
                        <a:pt x="0" y="10742"/>
                      </a:cubicBezTo>
                      <a:cubicBezTo>
                        <a:pt x="0" y="9225"/>
                        <a:pt x="507" y="7835"/>
                        <a:pt x="1140" y="6571"/>
                      </a:cubicBezTo>
                      <a:cubicBezTo>
                        <a:pt x="2406" y="4044"/>
                        <a:pt x="4432" y="2401"/>
                        <a:pt x="6078" y="1516"/>
                      </a:cubicBezTo>
                      <a:cubicBezTo>
                        <a:pt x="9623" y="-253"/>
                        <a:pt x="12281" y="126"/>
                        <a:pt x="12155" y="0"/>
                      </a:cubicBezTo>
                      <a:cubicBezTo>
                        <a:pt x="12155" y="0"/>
                        <a:pt x="11775" y="505"/>
                        <a:pt x="11015" y="1264"/>
                      </a:cubicBezTo>
                      <a:cubicBezTo>
                        <a:pt x="10256" y="1896"/>
                        <a:pt x="9243" y="3033"/>
                        <a:pt x="8357" y="4297"/>
                      </a:cubicBezTo>
                      <a:cubicBezTo>
                        <a:pt x="7344" y="5561"/>
                        <a:pt x="6584" y="7077"/>
                        <a:pt x="6204" y="8594"/>
                      </a:cubicBezTo>
                      <a:cubicBezTo>
                        <a:pt x="5951" y="9352"/>
                        <a:pt x="5951" y="10236"/>
                        <a:pt x="5951" y="10995"/>
                      </a:cubicBezTo>
                      <a:cubicBezTo>
                        <a:pt x="5951" y="11879"/>
                        <a:pt x="5951" y="12764"/>
                        <a:pt x="6331" y="13649"/>
                      </a:cubicBezTo>
                      <a:cubicBezTo>
                        <a:pt x="6964" y="17440"/>
                        <a:pt x="9116" y="21484"/>
                        <a:pt x="10256" y="24770"/>
                      </a:cubicBezTo>
                      <a:cubicBezTo>
                        <a:pt x="11015" y="26413"/>
                        <a:pt x="11395" y="27929"/>
                        <a:pt x="11775" y="28814"/>
                      </a:cubicBezTo>
                      <a:cubicBezTo>
                        <a:pt x="12155" y="29825"/>
                        <a:pt x="12281" y="30457"/>
                        <a:pt x="12281" y="30457"/>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45" name="Freeform 1285">
                  <a:extLst>
                    <a:ext uri="{FF2B5EF4-FFF2-40B4-BE49-F238E27FC236}">
                      <a16:creationId xmlns:a16="http://schemas.microsoft.com/office/drawing/2014/main" id="{19B079B2-CDD2-29A7-3B46-63637719A32F}"/>
                    </a:ext>
                  </a:extLst>
                </p:cNvPr>
                <p:cNvSpPr/>
                <p:nvPr/>
              </p:nvSpPr>
              <p:spPr>
                <a:xfrm>
                  <a:off x="2840107" y="3485735"/>
                  <a:ext cx="12283" cy="13715"/>
                </a:xfrm>
                <a:custGeom>
                  <a:avLst/>
                  <a:gdLst>
                    <a:gd name="connsiteX0" fmla="*/ 633 w 12281"/>
                    <a:gd name="connsiteY0" fmla="*/ 13716 h 13715"/>
                    <a:gd name="connsiteX1" fmla="*/ 0 w 12281"/>
                    <a:gd name="connsiteY1" fmla="*/ 10430 h 13715"/>
                    <a:gd name="connsiteX2" fmla="*/ 380 w 12281"/>
                    <a:gd name="connsiteY2" fmla="*/ 7018 h 13715"/>
                    <a:gd name="connsiteX3" fmla="*/ 2153 w 12281"/>
                    <a:gd name="connsiteY3" fmla="*/ 3353 h 13715"/>
                    <a:gd name="connsiteX4" fmla="*/ 5444 w 12281"/>
                    <a:gd name="connsiteY4" fmla="*/ 826 h 13715"/>
                    <a:gd name="connsiteX5" fmla="*/ 8990 w 12281"/>
                    <a:gd name="connsiteY5" fmla="*/ 67 h 13715"/>
                    <a:gd name="connsiteX6" fmla="*/ 12281 w 12281"/>
                    <a:gd name="connsiteY6" fmla="*/ 699 h 13715"/>
                    <a:gd name="connsiteX7" fmla="*/ 9623 w 12281"/>
                    <a:gd name="connsiteY7" fmla="*/ 2342 h 13715"/>
                    <a:gd name="connsiteX8" fmla="*/ 7470 w 12281"/>
                    <a:gd name="connsiteY8" fmla="*/ 3985 h 13715"/>
                    <a:gd name="connsiteX9" fmla="*/ 5444 w 12281"/>
                    <a:gd name="connsiteY9" fmla="*/ 6007 h 13715"/>
                    <a:gd name="connsiteX10" fmla="*/ 3672 w 12281"/>
                    <a:gd name="connsiteY10" fmla="*/ 8535 h 13715"/>
                    <a:gd name="connsiteX11" fmla="*/ 2153 w 12281"/>
                    <a:gd name="connsiteY11" fmla="*/ 11062 h 13715"/>
                    <a:gd name="connsiteX12" fmla="*/ 507 w 12281"/>
                    <a:gd name="connsiteY12" fmla="*/ 13716 h 13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81" h="13715">
                      <a:moveTo>
                        <a:pt x="633" y="13716"/>
                      </a:moveTo>
                      <a:cubicBezTo>
                        <a:pt x="633" y="13716"/>
                        <a:pt x="0" y="12452"/>
                        <a:pt x="0" y="10430"/>
                      </a:cubicBezTo>
                      <a:cubicBezTo>
                        <a:pt x="0" y="9419"/>
                        <a:pt x="0" y="8282"/>
                        <a:pt x="380" y="7018"/>
                      </a:cubicBezTo>
                      <a:cubicBezTo>
                        <a:pt x="633" y="5754"/>
                        <a:pt x="1519" y="4617"/>
                        <a:pt x="2153" y="3353"/>
                      </a:cubicBezTo>
                      <a:cubicBezTo>
                        <a:pt x="3292" y="2468"/>
                        <a:pt x="4052" y="1078"/>
                        <a:pt x="5444" y="826"/>
                      </a:cubicBezTo>
                      <a:cubicBezTo>
                        <a:pt x="6711" y="320"/>
                        <a:pt x="7850" y="-185"/>
                        <a:pt x="8990" y="67"/>
                      </a:cubicBezTo>
                      <a:cubicBezTo>
                        <a:pt x="11142" y="194"/>
                        <a:pt x="12281" y="699"/>
                        <a:pt x="12281" y="699"/>
                      </a:cubicBezTo>
                      <a:cubicBezTo>
                        <a:pt x="12281" y="699"/>
                        <a:pt x="11015" y="1584"/>
                        <a:pt x="9623" y="2342"/>
                      </a:cubicBezTo>
                      <a:cubicBezTo>
                        <a:pt x="8736" y="2468"/>
                        <a:pt x="8230" y="3606"/>
                        <a:pt x="7470" y="3985"/>
                      </a:cubicBezTo>
                      <a:cubicBezTo>
                        <a:pt x="6711" y="4364"/>
                        <a:pt x="6204" y="5375"/>
                        <a:pt x="5444" y="6007"/>
                      </a:cubicBezTo>
                      <a:cubicBezTo>
                        <a:pt x="4938" y="6892"/>
                        <a:pt x="4305" y="7650"/>
                        <a:pt x="3672" y="8535"/>
                      </a:cubicBezTo>
                      <a:cubicBezTo>
                        <a:pt x="3165" y="9419"/>
                        <a:pt x="2532" y="10177"/>
                        <a:pt x="2153" y="11062"/>
                      </a:cubicBezTo>
                      <a:cubicBezTo>
                        <a:pt x="1266" y="12579"/>
                        <a:pt x="507" y="13716"/>
                        <a:pt x="507" y="13716"/>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46" name="Freeform 1286">
                  <a:extLst>
                    <a:ext uri="{FF2B5EF4-FFF2-40B4-BE49-F238E27FC236}">
                      <a16:creationId xmlns:a16="http://schemas.microsoft.com/office/drawing/2014/main" id="{DE89B22F-9B13-CEE8-AE74-61F1CFB8FC33}"/>
                    </a:ext>
                  </a:extLst>
                </p:cNvPr>
                <p:cNvSpPr/>
                <p:nvPr/>
              </p:nvSpPr>
              <p:spPr>
                <a:xfrm>
                  <a:off x="2827015" y="3529083"/>
                  <a:ext cx="11826" cy="13335"/>
                </a:xfrm>
                <a:custGeom>
                  <a:avLst/>
                  <a:gdLst>
                    <a:gd name="connsiteX0" fmla="*/ 1696 w 11824"/>
                    <a:gd name="connsiteY0" fmla="*/ 13209 h 13335"/>
                    <a:gd name="connsiteX1" fmla="*/ 303 w 11824"/>
                    <a:gd name="connsiteY1" fmla="*/ 10302 h 13335"/>
                    <a:gd name="connsiteX2" fmla="*/ 50 w 11824"/>
                    <a:gd name="connsiteY2" fmla="*/ 6764 h 13335"/>
                    <a:gd name="connsiteX3" fmla="*/ 1822 w 11824"/>
                    <a:gd name="connsiteY3" fmla="*/ 2973 h 13335"/>
                    <a:gd name="connsiteX4" fmla="*/ 3342 w 11824"/>
                    <a:gd name="connsiteY4" fmla="*/ 1456 h 13335"/>
                    <a:gd name="connsiteX5" fmla="*/ 5241 w 11824"/>
                    <a:gd name="connsiteY5" fmla="*/ 571 h 13335"/>
                    <a:gd name="connsiteX6" fmla="*/ 8659 w 11824"/>
                    <a:gd name="connsiteY6" fmla="*/ 66 h 13335"/>
                    <a:gd name="connsiteX7" fmla="*/ 11825 w 11824"/>
                    <a:gd name="connsiteY7" fmla="*/ 698 h 13335"/>
                    <a:gd name="connsiteX8" fmla="*/ 9166 w 11824"/>
                    <a:gd name="connsiteY8" fmla="*/ 2341 h 13335"/>
                    <a:gd name="connsiteX9" fmla="*/ 6887 w 11824"/>
                    <a:gd name="connsiteY9" fmla="*/ 3857 h 13335"/>
                    <a:gd name="connsiteX10" fmla="*/ 4988 w 11824"/>
                    <a:gd name="connsiteY10" fmla="*/ 5753 h 13335"/>
                    <a:gd name="connsiteX11" fmla="*/ 4228 w 11824"/>
                    <a:gd name="connsiteY11" fmla="*/ 6764 h 13335"/>
                    <a:gd name="connsiteX12" fmla="*/ 3468 w 11824"/>
                    <a:gd name="connsiteY12" fmla="*/ 7901 h 13335"/>
                    <a:gd name="connsiteX13" fmla="*/ 2582 w 11824"/>
                    <a:gd name="connsiteY13" fmla="*/ 10429 h 13335"/>
                    <a:gd name="connsiteX14" fmla="*/ 1696 w 11824"/>
                    <a:gd name="connsiteY14" fmla="*/ 13336 h 13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824" h="13335">
                      <a:moveTo>
                        <a:pt x="1696" y="13209"/>
                      </a:moveTo>
                      <a:cubicBezTo>
                        <a:pt x="1696" y="13209"/>
                        <a:pt x="683" y="12198"/>
                        <a:pt x="303" y="10302"/>
                      </a:cubicBezTo>
                      <a:cubicBezTo>
                        <a:pt x="50" y="9291"/>
                        <a:pt x="-77" y="8154"/>
                        <a:pt x="50" y="6764"/>
                      </a:cubicBezTo>
                      <a:cubicBezTo>
                        <a:pt x="429" y="5500"/>
                        <a:pt x="683" y="3984"/>
                        <a:pt x="1822" y="2973"/>
                      </a:cubicBezTo>
                      <a:lnTo>
                        <a:pt x="3342" y="1456"/>
                      </a:lnTo>
                      <a:cubicBezTo>
                        <a:pt x="3342" y="1456"/>
                        <a:pt x="4608" y="824"/>
                        <a:pt x="5241" y="571"/>
                      </a:cubicBezTo>
                      <a:cubicBezTo>
                        <a:pt x="6507" y="-60"/>
                        <a:pt x="7646" y="-60"/>
                        <a:pt x="8659" y="66"/>
                      </a:cubicBezTo>
                      <a:cubicBezTo>
                        <a:pt x="10685" y="192"/>
                        <a:pt x="11825" y="698"/>
                        <a:pt x="11825" y="698"/>
                      </a:cubicBezTo>
                      <a:cubicBezTo>
                        <a:pt x="11825" y="698"/>
                        <a:pt x="10685" y="1582"/>
                        <a:pt x="9166" y="2341"/>
                      </a:cubicBezTo>
                      <a:cubicBezTo>
                        <a:pt x="8280" y="2593"/>
                        <a:pt x="7646" y="3225"/>
                        <a:pt x="6887" y="3857"/>
                      </a:cubicBezTo>
                      <a:cubicBezTo>
                        <a:pt x="6127" y="4363"/>
                        <a:pt x="5494" y="4995"/>
                        <a:pt x="4988" y="5753"/>
                      </a:cubicBezTo>
                      <a:cubicBezTo>
                        <a:pt x="4608" y="6006"/>
                        <a:pt x="4355" y="6385"/>
                        <a:pt x="4228" y="6764"/>
                      </a:cubicBezTo>
                      <a:cubicBezTo>
                        <a:pt x="4101" y="7143"/>
                        <a:pt x="3722" y="7522"/>
                        <a:pt x="3468" y="7901"/>
                      </a:cubicBezTo>
                      <a:cubicBezTo>
                        <a:pt x="3215" y="8786"/>
                        <a:pt x="2582" y="9544"/>
                        <a:pt x="2582" y="10429"/>
                      </a:cubicBezTo>
                      <a:cubicBezTo>
                        <a:pt x="1949" y="12072"/>
                        <a:pt x="1696" y="13336"/>
                        <a:pt x="1696" y="13336"/>
                      </a:cubicBezTo>
                      <a:close/>
                    </a:path>
                  </a:pathLst>
                </a:custGeom>
                <a:solidFill>
                  <a:srgbClr val="ECB4B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47" name="Freeform 1291">
                  <a:extLst>
                    <a:ext uri="{FF2B5EF4-FFF2-40B4-BE49-F238E27FC236}">
                      <a16:creationId xmlns:a16="http://schemas.microsoft.com/office/drawing/2014/main" id="{37D60BF7-79FE-F15C-70EB-5993F3E1FB85}"/>
                    </a:ext>
                  </a:extLst>
                </p:cNvPr>
                <p:cNvSpPr/>
                <p:nvPr/>
              </p:nvSpPr>
              <p:spPr>
                <a:xfrm>
                  <a:off x="2258370" y="3497176"/>
                  <a:ext cx="97378" cy="58385"/>
                </a:xfrm>
                <a:custGeom>
                  <a:avLst/>
                  <a:gdLst>
                    <a:gd name="connsiteX0" fmla="*/ 56849 w 97365"/>
                    <a:gd name="connsiteY0" fmla="*/ 126 h 58385"/>
                    <a:gd name="connsiteX1" fmla="*/ 37731 w 97365"/>
                    <a:gd name="connsiteY1" fmla="*/ 23632 h 58385"/>
                    <a:gd name="connsiteX2" fmla="*/ 0 w 97365"/>
                    <a:gd name="connsiteY2" fmla="*/ 885 h 58385"/>
                    <a:gd name="connsiteX3" fmla="*/ 22917 w 97365"/>
                    <a:gd name="connsiteY3" fmla="*/ 32352 h 58385"/>
                    <a:gd name="connsiteX4" fmla="*/ 26209 w 97365"/>
                    <a:gd name="connsiteY4" fmla="*/ 35006 h 58385"/>
                    <a:gd name="connsiteX5" fmla="*/ 97365 w 97365"/>
                    <a:gd name="connsiteY5" fmla="*/ 58386 h 58385"/>
                    <a:gd name="connsiteX6" fmla="*/ 56849 w 97365"/>
                    <a:gd name="connsiteY6" fmla="*/ 0 h 58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365" h="58385">
                      <a:moveTo>
                        <a:pt x="56849" y="126"/>
                      </a:moveTo>
                      <a:cubicBezTo>
                        <a:pt x="54444" y="15039"/>
                        <a:pt x="44061" y="22495"/>
                        <a:pt x="37731" y="23632"/>
                      </a:cubicBezTo>
                      <a:cubicBezTo>
                        <a:pt x="30894" y="24896"/>
                        <a:pt x="14307" y="13396"/>
                        <a:pt x="0" y="885"/>
                      </a:cubicBezTo>
                      <a:cubicBezTo>
                        <a:pt x="4178" y="12132"/>
                        <a:pt x="11902" y="23000"/>
                        <a:pt x="22917" y="32352"/>
                      </a:cubicBezTo>
                      <a:cubicBezTo>
                        <a:pt x="24056" y="33237"/>
                        <a:pt x="25069" y="34122"/>
                        <a:pt x="26209" y="35006"/>
                      </a:cubicBezTo>
                      <a:cubicBezTo>
                        <a:pt x="43175" y="48023"/>
                        <a:pt x="66978" y="57249"/>
                        <a:pt x="97365" y="58386"/>
                      </a:cubicBezTo>
                      <a:cubicBezTo>
                        <a:pt x="83691" y="42715"/>
                        <a:pt x="71283" y="28435"/>
                        <a:pt x="56849" y="0"/>
                      </a:cubicBezTo>
                      <a:close/>
                    </a:path>
                  </a:pathLst>
                </a:custGeom>
                <a:solidFill>
                  <a:srgbClr val="DD9B92"/>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48" name="Freeform 1292">
                  <a:extLst>
                    <a:ext uri="{FF2B5EF4-FFF2-40B4-BE49-F238E27FC236}">
                      <a16:creationId xmlns:a16="http://schemas.microsoft.com/office/drawing/2014/main" id="{8EA9A225-F17D-6096-F1E6-00FC567E6CBE}"/>
                    </a:ext>
                  </a:extLst>
                </p:cNvPr>
                <p:cNvSpPr/>
                <p:nvPr/>
              </p:nvSpPr>
              <p:spPr>
                <a:xfrm>
                  <a:off x="2464903" y="3489088"/>
                  <a:ext cx="125245" cy="115282"/>
                </a:xfrm>
                <a:custGeom>
                  <a:avLst/>
                  <a:gdLst>
                    <a:gd name="connsiteX0" fmla="*/ 124207 w 125228"/>
                    <a:gd name="connsiteY0" fmla="*/ 47391 h 115282"/>
                    <a:gd name="connsiteX1" fmla="*/ 106988 w 125228"/>
                    <a:gd name="connsiteY1" fmla="*/ 4929 h 115282"/>
                    <a:gd name="connsiteX2" fmla="*/ 106861 w 125228"/>
                    <a:gd name="connsiteY2" fmla="*/ 0 h 115282"/>
                    <a:gd name="connsiteX3" fmla="*/ 16080 w 125228"/>
                    <a:gd name="connsiteY3" fmla="*/ 7330 h 115282"/>
                    <a:gd name="connsiteX4" fmla="*/ 22157 w 125228"/>
                    <a:gd name="connsiteY4" fmla="*/ 34501 h 115282"/>
                    <a:gd name="connsiteX5" fmla="*/ 0 w 125228"/>
                    <a:gd name="connsiteY5" fmla="*/ 69760 h 115282"/>
                    <a:gd name="connsiteX6" fmla="*/ 12281 w 125228"/>
                    <a:gd name="connsiteY6" fmla="*/ 103502 h 115282"/>
                    <a:gd name="connsiteX7" fmla="*/ 20258 w 125228"/>
                    <a:gd name="connsiteY7" fmla="*/ 108305 h 115282"/>
                    <a:gd name="connsiteX8" fmla="*/ 77361 w 125228"/>
                    <a:gd name="connsiteY8" fmla="*/ 110074 h 115282"/>
                    <a:gd name="connsiteX9" fmla="*/ 124081 w 125228"/>
                    <a:gd name="connsiteY9" fmla="*/ 47391 h 11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228" h="115282">
                      <a:moveTo>
                        <a:pt x="124207" y="47391"/>
                      </a:moveTo>
                      <a:cubicBezTo>
                        <a:pt x="113825" y="33363"/>
                        <a:pt x="108001" y="16808"/>
                        <a:pt x="106988" y="4929"/>
                      </a:cubicBezTo>
                      <a:cubicBezTo>
                        <a:pt x="106861" y="3159"/>
                        <a:pt x="106735" y="1516"/>
                        <a:pt x="106861" y="0"/>
                      </a:cubicBezTo>
                      <a:cubicBezTo>
                        <a:pt x="83564" y="29951"/>
                        <a:pt x="43808" y="20220"/>
                        <a:pt x="16080" y="7330"/>
                      </a:cubicBezTo>
                      <a:cubicBezTo>
                        <a:pt x="20638" y="19083"/>
                        <a:pt x="22790" y="28814"/>
                        <a:pt x="22157" y="34501"/>
                      </a:cubicBezTo>
                      <a:cubicBezTo>
                        <a:pt x="20385" y="50551"/>
                        <a:pt x="11775" y="61798"/>
                        <a:pt x="0" y="69760"/>
                      </a:cubicBezTo>
                      <a:cubicBezTo>
                        <a:pt x="10762" y="78606"/>
                        <a:pt x="13547" y="91244"/>
                        <a:pt x="12281" y="103502"/>
                      </a:cubicBezTo>
                      <a:cubicBezTo>
                        <a:pt x="14814" y="105145"/>
                        <a:pt x="17472" y="106788"/>
                        <a:pt x="20258" y="108305"/>
                      </a:cubicBezTo>
                      <a:cubicBezTo>
                        <a:pt x="33552" y="115255"/>
                        <a:pt x="50898" y="118920"/>
                        <a:pt x="77361" y="110074"/>
                      </a:cubicBezTo>
                      <a:cubicBezTo>
                        <a:pt x="99898" y="105398"/>
                        <a:pt x="131677" y="92381"/>
                        <a:pt x="124081" y="47391"/>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49" name="Freeform 1293">
                  <a:extLst>
                    <a:ext uri="{FF2B5EF4-FFF2-40B4-BE49-F238E27FC236}">
                      <a16:creationId xmlns:a16="http://schemas.microsoft.com/office/drawing/2014/main" id="{165DCC46-76CD-6834-C3ED-ECC37613C127}"/>
                    </a:ext>
                  </a:extLst>
                </p:cNvPr>
                <p:cNvSpPr/>
                <p:nvPr/>
              </p:nvSpPr>
              <p:spPr>
                <a:xfrm>
                  <a:off x="2204552" y="3368019"/>
                  <a:ext cx="131948" cy="161509"/>
                </a:xfrm>
                <a:custGeom>
                  <a:avLst/>
                  <a:gdLst>
                    <a:gd name="connsiteX0" fmla="*/ 131931 w 131930"/>
                    <a:gd name="connsiteY0" fmla="*/ 9605 h 161509"/>
                    <a:gd name="connsiteX1" fmla="*/ 106861 w 131930"/>
                    <a:gd name="connsiteY1" fmla="*/ 0 h 161509"/>
                    <a:gd name="connsiteX2" fmla="*/ 39123 w 131930"/>
                    <a:gd name="connsiteY2" fmla="*/ 45622 h 161509"/>
                    <a:gd name="connsiteX3" fmla="*/ 0 w 131930"/>
                    <a:gd name="connsiteY3" fmla="*/ 49287 h 161509"/>
                    <a:gd name="connsiteX4" fmla="*/ 76854 w 131930"/>
                    <a:gd name="connsiteY4" fmla="*/ 161509 h 161509"/>
                    <a:gd name="connsiteX5" fmla="*/ 53937 w 131930"/>
                    <a:gd name="connsiteY5" fmla="*/ 130041 h 161509"/>
                    <a:gd name="connsiteX6" fmla="*/ 96353 w 131930"/>
                    <a:gd name="connsiteY6" fmla="*/ 61040 h 161509"/>
                    <a:gd name="connsiteX7" fmla="*/ 118636 w 131930"/>
                    <a:gd name="connsiteY7" fmla="*/ 59523 h 161509"/>
                    <a:gd name="connsiteX8" fmla="*/ 131804 w 131930"/>
                    <a:gd name="connsiteY8" fmla="*/ 9605 h 16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930" h="161509">
                      <a:moveTo>
                        <a:pt x="131931" y="9605"/>
                      </a:moveTo>
                      <a:cubicBezTo>
                        <a:pt x="123068" y="7709"/>
                        <a:pt x="114458" y="4550"/>
                        <a:pt x="106861" y="0"/>
                      </a:cubicBezTo>
                      <a:cubicBezTo>
                        <a:pt x="76474" y="16302"/>
                        <a:pt x="73942" y="31594"/>
                        <a:pt x="39123" y="45622"/>
                      </a:cubicBezTo>
                      <a:cubicBezTo>
                        <a:pt x="23550" y="49792"/>
                        <a:pt x="10762" y="50677"/>
                        <a:pt x="0" y="49287"/>
                      </a:cubicBezTo>
                      <a:cubicBezTo>
                        <a:pt x="253" y="84925"/>
                        <a:pt x="10002" y="141162"/>
                        <a:pt x="76854" y="161509"/>
                      </a:cubicBezTo>
                      <a:cubicBezTo>
                        <a:pt x="65839" y="152157"/>
                        <a:pt x="58115" y="141289"/>
                        <a:pt x="53937" y="130041"/>
                      </a:cubicBezTo>
                      <a:cubicBezTo>
                        <a:pt x="42795" y="100216"/>
                        <a:pt x="55963" y="68622"/>
                        <a:pt x="96353" y="61040"/>
                      </a:cubicBezTo>
                      <a:cubicBezTo>
                        <a:pt x="103063" y="59776"/>
                        <a:pt x="110533" y="59271"/>
                        <a:pt x="118636" y="59523"/>
                      </a:cubicBezTo>
                      <a:cubicBezTo>
                        <a:pt x="109394" y="38039"/>
                        <a:pt x="120409" y="19209"/>
                        <a:pt x="131804" y="9605"/>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50" name="Freeform 1294">
                  <a:extLst>
                    <a:ext uri="{FF2B5EF4-FFF2-40B4-BE49-F238E27FC236}">
                      <a16:creationId xmlns:a16="http://schemas.microsoft.com/office/drawing/2014/main" id="{959B353F-2CAC-AA81-1DED-815E1236C7E1}"/>
                    </a:ext>
                  </a:extLst>
                </p:cNvPr>
                <p:cNvSpPr/>
                <p:nvPr/>
              </p:nvSpPr>
              <p:spPr>
                <a:xfrm>
                  <a:off x="2156968" y="3288019"/>
                  <a:ext cx="154587" cy="130151"/>
                </a:xfrm>
                <a:custGeom>
                  <a:avLst/>
                  <a:gdLst>
                    <a:gd name="connsiteX0" fmla="*/ 123672 w 154566"/>
                    <a:gd name="connsiteY0" fmla="*/ 35137 h 130151"/>
                    <a:gd name="connsiteX1" fmla="*/ 125192 w 154566"/>
                    <a:gd name="connsiteY1" fmla="*/ 4680 h 130151"/>
                    <a:gd name="connsiteX2" fmla="*/ 87334 w 154566"/>
                    <a:gd name="connsiteY2" fmla="*/ 4 h 130151"/>
                    <a:gd name="connsiteX3" fmla="*/ 24408 w 154566"/>
                    <a:gd name="connsiteY3" fmla="*/ 22499 h 130151"/>
                    <a:gd name="connsiteX4" fmla="*/ 1491 w 154566"/>
                    <a:gd name="connsiteY4" fmla="*/ 58517 h 130151"/>
                    <a:gd name="connsiteX5" fmla="*/ 47705 w 154566"/>
                    <a:gd name="connsiteY5" fmla="*/ 129540 h 130151"/>
                    <a:gd name="connsiteX6" fmla="*/ 86828 w 154566"/>
                    <a:gd name="connsiteY6" fmla="*/ 125875 h 130151"/>
                    <a:gd name="connsiteX7" fmla="*/ 154566 w 154566"/>
                    <a:gd name="connsiteY7" fmla="*/ 80253 h 130151"/>
                    <a:gd name="connsiteX8" fmla="*/ 123799 w 154566"/>
                    <a:gd name="connsiteY8" fmla="*/ 35263 h 130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566" h="130151">
                      <a:moveTo>
                        <a:pt x="123672" y="35137"/>
                      </a:moveTo>
                      <a:cubicBezTo>
                        <a:pt x="121393" y="23131"/>
                        <a:pt x="122406" y="13148"/>
                        <a:pt x="125192" y="4680"/>
                      </a:cubicBezTo>
                      <a:cubicBezTo>
                        <a:pt x="116455" y="2532"/>
                        <a:pt x="102655" y="-122"/>
                        <a:pt x="87334" y="4"/>
                      </a:cubicBezTo>
                      <a:cubicBezTo>
                        <a:pt x="66697" y="4"/>
                        <a:pt x="43020" y="4933"/>
                        <a:pt x="24408" y="22499"/>
                      </a:cubicBezTo>
                      <a:cubicBezTo>
                        <a:pt x="15165" y="31093"/>
                        <a:pt x="7189" y="42846"/>
                        <a:pt x="1491" y="58517"/>
                      </a:cubicBezTo>
                      <a:cubicBezTo>
                        <a:pt x="-2814" y="69764"/>
                        <a:pt x="-662" y="123221"/>
                        <a:pt x="47705" y="129540"/>
                      </a:cubicBezTo>
                      <a:cubicBezTo>
                        <a:pt x="58340" y="130930"/>
                        <a:pt x="71255" y="130046"/>
                        <a:pt x="86828" y="125875"/>
                      </a:cubicBezTo>
                      <a:cubicBezTo>
                        <a:pt x="121647" y="111848"/>
                        <a:pt x="124179" y="96556"/>
                        <a:pt x="154566" y="80253"/>
                      </a:cubicBezTo>
                      <a:cubicBezTo>
                        <a:pt x="139499" y="71281"/>
                        <a:pt x="127977" y="56874"/>
                        <a:pt x="123799" y="35263"/>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51" name="Freeform 1295">
                  <a:extLst>
                    <a:ext uri="{FF2B5EF4-FFF2-40B4-BE49-F238E27FC236}">
                      <a16:creationId xmlns:a16="http://schemas.microsoft.com/office/drawing/2014/main" id="{ABA3520E-DF2D-BFCF-C47F-6B27A6D1357A}"/>
                    </a:ext>
                  </a:extLst>
                </p:cNvPr>
                <p:cNvSpPr/>
                <p:nvPr/>
              </p:nvSpPr>
              <p:spPr>
                <a:xfrm>
                  <a:off x="2459205" y="3275764"/>
                  <a:ext cx="186723" cy="124877"/>
                </a:xfrm>
                <a:custGeom>
                  <a:avLst/>
                  <a:gdLst>
                    <a:gd name="connsiteX0" fmla="*/ 101290 w 186698"/>
                    <a:gd name="connsiteY0" fmla="*/ 121069 h 124877"/>
                    <a:gd name="connsiteX1" fmla="*/ 183589 w 186698"/>
                    <a:gd name="connsiteY1" fmla="*/ 88590 h 124877"/>
                    <a:gd name="connsiteX2" fmla="*/ 178651 w 186698"/>
                    <a:gd name="connsiteY2" fmla="*/ 56237 h 124877"/>
                    <a:gd name="connsiteX3" fmla="*/ 170168 w 186698"/>
                    <a:gd name="connsiteY3" fmla="*/ 0 h 124877"/>
                    <a:gd name="connsiteX4" fmla="*/ 15700 w 186698"/>
                    <a:gd name="connsiteY4" fmla="*/ 35512 h 124877"/>
                    <a:gd name="connsiteX5" fmla="*/ 0 w 186698"/>
                    <a:gd name="connsiteY5" fmla="*/ 53836 h 124877"/>
                    <a:gd name="connsiteX6" fmla="*/ 101290 w 186698"/>
                    <a:gd name="connsiteY6" fmla="*/ 121069 h 1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698" h="124877">
                      <a:moveTo>
                        <a:pt x="101290" y="121069"/>
                      </a:moveTo>
                      <a:cubicBezTo>
                        <a:pt x="128006" y="129536"/>
                        <a:pt x="160292" y="125997"/>
                        <a:pt x="183589" y="88590"/>
                      </a:cubicBezTo>
                      <a:cubicBezTo>
                        <a:pt x="187640" y="76963"/>
                        <a:pt x="189286" y="66221"/>
                        <a:pt x="178651" y="56237"/>
                      </a:cubicBezTo>
                      <a:cubicBezTo>
                        <a:pt x="169535" y="46380"/>
                        <a:pt x="169661" y="20852"/>
                        <a:pt x="170168" y="0"/>
                      </a:cubicBezTo>
                      <a:cubicBezTo>
                        <a:pt x="116990" y="83409"/>
                        <a:pt x="23677" y="40440"/>
                        <a:pt x="15700" y="35512"/>
                      </a:cubicBezTo>
                      <a:cubicBezTo>
                        <a:pt x="11015" y="41957"/>
                        <a:pt x="5571" y="48023"/>
                        <a:pt x="0" y="53836"/>
                      </a:cubicBezTo>
                      <a:cubicBezTo>
                        <a:pt x="32286" y="63315"/>
                        <a:pt x="72043" y="80249"/>
                        <a:pt x="101290" y="121069"/>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52" name="Freeform 1298">
                  <a:extLst>
                    <a:ext uri="{FF2B5EF4-FFF2-40B4-BE49-F238E27FC236}">
                      <a16:creationId xmlns:a16="http://schemas.microsoft.com/office/drawing/2014/main" id="{FBD2F3AB-195A-368D-4406-32A992AF7278}"/>
                    </a:ext>
                  </a:extLst>
                </p:cNvPr>
                <p:cNvSpPr/>
                <p:nvPr/>
              </p:nvSpPr>
              <p:spPr>
                <a:xfrm>
                  <a:off x="2254827" y="3377750"/>
                  <a:ext cx="232471" cy="200433"/>
                </a:xfrm>
                <a:custGeom>
                  <a:avLst/>
                  <a:gdLst>
                    <a:gd name="connsiteX0" fmla="*/ 226128 w 232440"/>
                    <a:gd name="connsiteY0" fmla="*/ 118667 h 200433"/>
                    <a:gd name="connsiteX1" fmla="*/ 117241 w 232440"/>
                    <a:gd name="connsiteY1" fmla="*/ 1896 h 200433"/>
                    <a:gd name="connsiteX2" fmla="*/ 81663 w 232440"/>
                    <a:gd name="connsiteY2" fmla="*/ 0 h 200433"/>
                    <a:gd name="connsiteX3" fmla="*/ 68495 w 232440"/>
                    <a:gd name="connsiteY3" fmla="*/ 49919 h 200433"/>
                    <a:gd name="connsiteX4" fmla="*/ 46211 w 232440"/>
                    <a:gd name="connsiteY4" fmla="*/ 51435 h 200433"/>
                    <a:gd name="connsiteX5" fmla="*/ 3796 w 232440"/>
                    <a:gd name="connsiteY5" fmla="*/ 120437 h 200433"/>
                    <a:gd name="connsiteX6" fmla="*/ 41526 w 232440"/>
                    <a:gd name="connsiteY6" fmla="*/ 143185 h 200433"/>
                    <a:gd name="connsiteX7" fmla="*/ 60645 w 232440"/>
                    <a:gd name="connsiteY7" fmla="*/ 119679 h 200433"/>
                    <a:gd name="connsiteX8" fmla="*/ 101161 w 232440"/>
                    <a:gd name="connsiteY8" fmla="*/ 178064 h 200433"/>
                    <a:gd name="connsiteX9" fmla="*/ 101288 w 232440"/>
                    <a:gd name="connsiteY9" fmla="*/ 178064 h 200433"/>
                    <a:gd name="connsiteX10" fmla="*/ 144083 w 232440"/>
                    <a:gd name="connsiteY10" fmla="*/ 200433 h 200433"/>
                    <a:gd name="connsiteX11" fmla="*/ 193335 w 232440"/>
                    <a:gd name="connsiteY11" fmla="*/ 189817 h 200433"/>
                    <a:gd name="connsiteX12" fmla="*/ 210175 w 232440"/>
                    <a:gd name="connsiteY12" fmla="*/ 181097 h 200433"/>
                    <a:gd name="connsiteX13" fmla="*/ 232332 w 232440"/>
                    <a:gd name="connsiteY13" fmla="*/ 145838 h 200433"/>
                    <a:gd name="connsiteX14" fmla="*/ 226255 w 232440"/>
                    <a:gd name="connsiteY14" fmla="*/ 118667 h 200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2440" h="200433">
                      <a:moveTo>
                        <a:pt x="226128" y="118667"/>
                      </a:moveTo>
                      <a:cubicBezTo>
                        <a:pt x="212201" y="82903"/>
                        <a:pt x="174723" y="27424"/>
                        <a:pt x="117241" y="1896"/>
                      </a:cubicBezTo>
                      <a:cubicBezTo>
                        <a:pt x="105466" y="3033"/>
                        <a:pt x="93311" y="2527"/>
                        <a:pt x="81663" y="0"/>
                      </a:cubicBezTo>
                      <a:cubicBezTo>
                        <a:pt x="70268" y="9605"/>
                        <a:pt x="59252" y="28435"/>
                        <a:pt x="68495" y="49919"/>
                      </a:cubicBezTo>
                      <a:cubicBezTo>
                        <a:pt x="60392" y="49792"/>
                        <a:pt x="52922" y="50171"/>
                        <a:pt x="46211" y="51435"/>
                      </a:cubicBezTo>
                      <a:cubicBezTo>
                        <a:pt x="5821" y="59018"/>
                        <a:pt x="-7346" y="90612"/>
                        <a:pt x="3796" y="120437"/>
                      </a:cubicBezTo>
                      <a:cubicBezTo>
                        <a:pt x="18103" y="132948"/>
                        <a:pt x="34689" y="144322"/>
                        <a:pt x="41526" y="143185"/>
                      </a:cubicBezTo>
                      <a:cubicBezTo>
                        <a:pt x="47730" y="142047"/>
                        <a:pt x="58239" y="134591"/>
                        <a:pt x="60645" y="119679"/>
                      </a:cubicBezTo>
                      <a:cubicBezTo>
                        <a:pt x="75079" y="148113"/>
                        <a:pt x="87613" y="162267"/>
                        <a:pt x="101161" y="178064"/>
                      </a:cubicBezTo>
                      <a:cubicBezTo>
                        <a:pt x="101161" y="178064"/>
                        <a:pt x="101161" y="178064"/>
                        <a:pt x="101288" y="178064"/>
                      </a:cubicBezTo>
                      <a:cubicBezTo>
                        <a:pt x="110404" y="189312"/>
                        <a:pt x="129016" y="191966"/>
                        <a:pt x="144083" y="200433"/>
                      </a:cubicBezTo>
                      <a:cubicBezTo>
                        <a:pt x="158897" y="198916"/>
                        <a:pt x="177256" y="196136"/>
                        <a:pt x="193335" y="189817"/>
                      </a:cubicBezTo>
                      <a:cubicBezTo>
                        <a:pt x="199413" y="187416"/>
                        <a:pt x="205110" y="184636"/>
                        <a:pt x="210175" y="181097"/>
                      </a:cubicBezTo>
                      <a:cubicBezTo>
                        <a:pt x="221950" y="173136"/>
                        <a:pt x="230560" y="161888"/>
                        <a:pt x="232332" y="145838"/>
                      </a:cubicBezTo>
                      <a:cubicBezTo>
                        <a:pt x="232965" y="140151"/>
                        <a:pt x="230813" y="130420"/>
                        <a:pt x="226255" y="118667"/>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53" name="Freeform 1299">
                  <a:extLst>
                    <a:ext uri="{FF2B5EF4-FFF2-40B4-BE49-F238E27FC236}">
                      <a16:creationId xmlns:a16="http://schemas.microsoft.com/office/drawing/2014/main" id="{7C6EB148-04AB-B5E7-44E2-4103647C0D36}"/>
                    </a:ext>
                  </a:extLst>
                </p:cNvPr>
                <p:cNvSpPr/>
                <p:nvPr/>
              </p:nvSpPr>
              <p:spPr>
                <a:xfrm>
                  <a:off x="2560509" y="3364354"/>
                  <a:ext cx="169050" cy="198410"/>
                </a:xfrm>
                <a:custGeom>
                  <a:avLst/>
                  <a:gdLst>
                    <a:gd name="connsiteX0" fmla="*/ 148897 w 169028"/>
                    <a:gd name="connsiteY0" fmla="*/ 103250 h 198410"/>
                    <a:gd name="connsiteX1" fmla="*/ 77361 w 169028"/>
                    <a:gd name="connsiteY1" fmla="*/ 49413 h 198410"/>
                    <a:gd name="connsiteX2" fmla="*/ 82298 w 169028"/>
                    <a:gd name="connsiteY2" fmla="*/ 0 h 198410"/>
                    <a:gd name="connsiteX3" fmla="*/ 0 w 169028"/>
                    <a:gd name="connsiteY3" fmla="*/ 32479 h 198410"/>
                    <a:gd name="connsiteX4" fmla="*/ 29881 w 169028"/>
                    <a:gd name="connsiteY4" fmla="*/ 98194 h 198410"/>
                    <a:gd name="connsiteX5" fmla="*/ 11395 w 169028"/>
                    <a:gd name="connsiteY5" fmla="*/ 129536 h 198410"/>
                    <a:gd name="connsiteX6" fmla="*/ 28614 w 169028"/>
                    <a:gd name="connsiteY6" fmla="*/ 171998 h 198410"/>
                    <a:gd name="connsiteX7" fmla="*/ 60521 w 169028"/>
                    <a:gd name="connsiteY7" fmla="*/ 196136 h 198410"/>
                    <a:gd name="connsiteX8" fmla="*/ 71790 w 169028"/>
                    <a:gd name="connsiteY8" fmla="*/ 198411 h 198410"/>
                    <a:gd name="connsiteX9" fmla="*/ 89262 w 169028"/>
                    <a:gd name="connsiteY9" fmla="*/ 196515 h 198410"/>
                    <a:gd name="connsiteX10" fmla="*/ 169028 w 169028"/>
                    <a:gd name="connsiteY10" fmla="*/ 101733 h 198410"/>
                    <a:gd name="connsiteX11" fmla="*/ 148897 w 169028"/>
                    <a:gd name="connsiteY11" fmla="*/ 103123 h 198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028" h="198410">
                      <a:moveTo>
                        <a:pt x="148897" y="103250"/>
                      </a:moveTo>
                      <a:cubicBezTo>
                        <a:pt x="85590" y="99837"/>
                        <a:pt x="79766" y="62556"/>
                        <a:pt x="77361" y="49413"/>
                      </a:cubicBezTo>
                      <a:cubicBezTo>
                        <a:pt x="67485" y="31973"/>
                        <a:pt x="76981" y="15291"/>
                        <a:pt x="82298" y="0"/>
                      </a:cubicBezTo>
                      <a:cubicBezTo>
                        <a:pt x="59002" y="37407"/>
                        <a:pt x="26589" y="40946"/>
                        <a:pt x="0" y="32479"/>
                      </a:cubicBezTo>
                      <a:cubicBezTo>
                        <a:pt x="12281" y="49666"/>
                        <a:pt x="22790" y="71150"/>
                        <a:pt x="29881" y="98194"/>
                      </a:cubicBezTo>
                      <a:cubicBezTo>
                        <a:pt x="29627" y="101354"/>
                        <a:pt x="28235" y="112980"/>
                        <a:pt x="11395" y="129536"/>
                      </a:cubicBezTo>
                      <a:cubicBezTo>
                        <a:pt x="12408" y="141289"/>
                        <a:pt x="18232" y="157971"/>
                        <a:pt x="28614" y="171998"/>
                      </a:cubicBezTo>
                      <a:cubicBezTo>
                        <a:pt x="36591" y="182867"/>
                        <a:pt x="47353" y="192092"/>
                        <a:pt x="60521" y="196136"/>
                      </a:cubicBezTo>
                      <a:cubicBezTo>
                        <a:pt x="64066" y="197273"/>
                        <a:pt x="67865" y="198158"/>
                        <a:pt x="71790" y="198411"/>
                      </a:cubicBezTo>
                      <a:cubicBezTo>
                        <a:pt x="76348" y="198411"/>
                        <a:pt x="82425" y="197905"/>
                        <a:pt x="89262" y="196515"/>
                      </a:cubicBezTo>
                      <a:cubicBezTo>
                        <a:pt x="119143" y="190323"/>
                        <a:pt x="163964" y="166943"/>
                        <a:pt x="169028" y="101733"/>
                      </a:cubicBezTo>
                      <a:cubicBezTo>
                        <a:pt x="162444" y="103123"/>
                        <a:pt x="155734" y="103629"/>
                        <a:pt x="148897" y="103123"/>
                      </a:cubicBezTo>
                      <a:close/>
                    </a:path>
                  </a:pathLst>
                </a:custGeom>
                <a:solidFill>
                  <a:srgbClr val="EEB2A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54" name="Freeform 1300">
                  <a:extLst>
                    <a:ext uri="{FF2B5EF4-FFF2-40B4-BE49-F238E27FC236}">
                      <a16:creationId xmlns:a16="http://schemas.microsoft.com/office/drawing/2014/main" id="{1A349AE9-3C3C-371B-E968-75C2B9D870A5}"/>
                    </a:ext>
                  </a:extLst>
                </p:cNvPr>
                <p:cNvSpPr/>
                <p:nvPr/>
              </p:nvSpPr>
              <p:spPr>
                <a:xfrm>
                  <a:off x="2157572" y="3252385"/>
                  <a:ext cx="86741" cy="58006"/>
                </a:xfrm>
                <a:custGeom>
                  <a:avLst/>
                  <a:gdLst>
                    <a:gd name="connsiteX0" fmla="*/ 86730 w 86729"/>
                    <a:gd name="connsiteY0" fmla="*/ 35512 h 58006"/>
                    <a:gd name="connsiteX1" fmla="*/ 59002 w 86729"/>
                    <a:gd name="connsiteY1" fmla="*/ 0 h 58006"/>
                    <a:gd name="connsiteX2" fmla="*/ 40263 w 86729"/>
                    <a:gd name="connsiteY2" fmla="*/ 36523 h 58006"/>
                    <a:gd name="connsiteX3" fmla="*/ 0 w 86729"/>
                    <a:gd name="connsiteY3" fmla="*/ 11753 h 58006"/>
                    <a:gd name="connsiteX4" fmla="*/ 23803 w 86729"/>
                    <a:gd name="connsiteY4" fmla="*/ 58007 h 58006"/>
                    <a:gd name="connsiteX5" fmla="*/ 86730 w 86729"/>
                    <a:gd name="connsiteY5" fmla="*/ 35512 h 5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29" h="58006">
                      <a:moveTo>
                        <a:pt x="86730" y="35512"/>
                      </a:moveTo>
                      <a:cubicBezTo>
                        <a:pt x="79766" y="23759"/>
                        <a:pt x="70144" y="9984"/>
                        <a:pt x="59002" y="0"/>
                      </a:cubicBezTo>
                      <a:cubicBezTo>
                        <a:pt x="63180" y="20347"/>
                        <a:pt x="56976" y="36649"/>
                        <a:pt x="40263" y="36523"/>
                      </a:cubicBezTo>
                      <a:cubicBezTo>
                        <a:pt x="24689" y="36396"/>
                        <a:pt x="9243" y="23759"/>
                        <a:pt x="0" y="11753"/>
                      </a:cubicBezTo>
                      <a:cubicBezTo>
                        <a:pt x="5571" y="27550"/>
                        <a:pt x="13041" y="43979"/>
                        <a:pt x="23803" y="58007"/>
                      </a:cubicBezTo>
                      <a:cubicBezTo>
                        <a:pt x="42415" y="40567"/>
                        <a:pt x="66092" y="35638"/>
                        <a:pt x="86730" y="35512"/>
                      </a:cubicBezTo>
                      <a:close/>
                    </a:path>
                  </a:pathLst>
                </a:custGeom>
                <a:solidFill>
                  <a:srgbClr val="E09D9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55" name="Freeform 1301">
                  <a:extLst>
                    <a:ext uri="{FF2B5EF4-FFF2-40B4-BE49-F238E27FC236}">
                      <a16:creationId xmlns:a16="http://schemas.microsoft.com/office/drawing/2014/main" id="{22D0F4BD-CC9E-C6DB-D902-E786959A4654}"/>
                    </a:ext>
                  </a:extLst>
                </p:cNvPr>
                <p:cNvSpPr/>
                <p:nvPr/>
              </p:nvSpPr>
              <p:spPr>
                <a:xfrm>
                  <a:off x="2211390" y="3224961"/>
                  <a:ext cx="116952" cy="67611"/>
                </a:xfrm>
                <a:custGeom>
                  <a:avLst/>
                  <a:gdLst>
                    <a:gd name="connsiteX0" fmla="*/ 32919 w 116936"/>
                    <a:gd name="connsiteY0" fmla="*/ 62936 h 67611"/>
                    <a:gd name="connsiteX1" fmla="*/ 70777 w 116936"/>
                    <a:gd name="connsiteY1" fmla="*/ 67611 h 67611"/>
                    <a:gd name="connsiteX2" fmla="*/ 116737 w 116936"/>
                    <a:gd name="connsiteY2" fmla="*/ 24264 h 67611"/>
                    <a:gd name="connsiteX3" fmla="*/ 79006 w 116936"/>
                    <a:gd name="connsiteY3" fmla="*/ 0 h 67611"/>
                    <a:gd name="connsiteX4" fmla="*/ 58115 w 116936"/>
                    <a:gd name="connsiteY4" fmla="*/ 41578 h 67611"/>
                    <a:gd name="connsiteX5" fmla="*/ 0 w 116936"/>
                    <a:gd name="connsiteY5" fmla="*/ 11627 h 67611"/>
                    <a:gd name="connsiteX6" fmla="*/ 5065 w 116936"/>
                    <a:gd name="connsiteY6" fmla="*/ 27297 h 67611"/>
                    <a:gd name="connsiteX7" fmla="*/ 32793 w 116936"/>
                    <a:gd name="connsiteY7" fmla="*/ 62809 h 6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36" h="67611">
                      <a:moveTo>
                        <a:pt x="32919" y="62936"/>
                      </a:moveTo>
                      <a:cubicBezTo>
                        <a:pt x="48366" y="62936"/>
                        <a:pt x="62040" y="65463"/>
                        <a:pt x="70777" y="67611"/>
                      </a:cubicBezTo>
                      <a:cubicBezTo>
                        <a:pt x="81539" y="35638"/>
                        <a:pt x="120029" y="27424"/>
                        <a:pt x="116737" y="24264"/>
                      </a:cubicBezTo>
                      <a:cubicBezTo>
                        <a:pt x="105975" y="8973"/>
                        <a:pt x="88376" y="4676"/>
                        <a:pt x="79006" y="0"/>
                      </a:cubicBezTo>
                      <a:cubicBezTo>
                        <a:pt x="81919" y="18072"/>
                        <a:pt x="78120" y="36902"/>
                        <a:pt x="58115" y="41578"/>
                      </a:cubicBezTo>
                      <a:cubicBezTo>
                        <a:pt x="30767" y="48023"/>
                        <a:pt x="6964" y="21990"/>
                        <a:pt x="0" y="11627"/>
                      </a:cubicBezTo>
                      <a:cubicBezTo>
                        <a:pt x="2279" y="16935"/>
                        <a:pt x="4052" y="22242"/>
                        <a:pt x="5065" y="27297"/>
                      </a:cubicBezTo>
                      <a:cubicBezTo>
                        <a:pt x="16206" y="37281"/>
                        <a:pt x="25829" y="51056"/>
                        <a:pt x="32793" y="62809"/>
                      </a:cubicBezTo>
                      <a:close/>
                    </a:path>
                  </a:pathLst>
                </a:custGeom>
                <a:solidFill>
                  <a:srgbClr val="E09D9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56" name="Freeform 1302">
                  <a:extLst>
                    <a:ext uri="{FF2B5EF4-FFF2-40B4-BE49-F238E27FC236}">
                      <a16:creationId xmlns:a16="http://schemas.microsoft.com/office/drawing/2014/main" id="{D3701399-26A8-091D-8A39-073DB9BFA449}"/>
                    </a:ext>
                  </a:extLst>
                </p:cNvPr>
                <p:cNvSpPr/>
                <p:nvPr/>
              </p:nvSpPr>
              <p:spPr>
                <a:xfrm>
                  <a:off x="2372084" y="3329601"/>
                  <a:ext cx="218309" cy="179054"/>
                </a:xfrm>
                <a:custGeom>
                  <a:avLst/>
                  <a:gdLst>
                    <a:gd name="connsiteX0" fmla="*/ 188400 w 218280"/>
                    <a:gd name="connsiteY0" fmla="*/ 67232 h 179054"/>
                    <a:gd name="connsiteX1" fmla="*/ 87110 w 218280"/>
                    <a:gd name="connsiteY1" fmla="*/ 0 h 179054"/>
                    <a:gd name="connsiteX2" fmla="*/ 25069 w 218280"/>
                    <a:gd name="connsiteY2" fmla="*/ 44990 h 179054"/>
                    <a:gd name="connsiteX3" fmla="*/ 0 w 218280"/>
                    <a:gd name="connsiteY3" fmla="*/ 49919 h 179054"/>
                    <a:gd name="connsiteX4" fmla="*/ 108887 w 218280"/>
                    <a:gd name="connsiteY4" fmla="*/ 166690 h 179054"/>
                    <a:gd name="connsiteX5" fmla="*/ 199669 w 218280"/>
                    <a:gd name="connsiteY5" fmla="*/ 159361 h 179054"/>
                    <a:gd name="connsiteX6" fmla="*/ 199795 w 218280"/>
                    <a:gd name="connsiteY6" fmla="*/ 164289 h 179054"/>
                    <a:gd name="connsiteX7" fmla="*/ 218281 w 218280"/>
                    <a:gd name="connsiteY7" fmla="*/ 132948 h 179054"/>
                    <a:gd name="connsiteX8" fmla="*/ 188400 w 218280"/>
                    <a:gd name="connsiteY8" fmla="*/ 67232 h 179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280" h="179054">
                      <a:moveTo>
                        <a:pt x="188400" y="67232"/>
                      </a:moveTo>
                      <a:cubicBezTo>
                        <a:pt x="159279" y="26413"/>
                        <a:pt x="119396" y="9478"/>
                        <a:pt x="87110" y="0"/>
                      </a:cubicBezTo>
                      <a:cubicBezTo>
                        <a:pt x="66472" y="21357"/>
                        <a:pt x="41149" y="38292"/>
                        <a:pt x="25069" y="44990"/>
                      </a:cubicBezTo>
                      <a:cubicBezTo>
                        <a:pt x="17346" y="47391"/>
                        <a:pt x="8863" y="49034"/>
                        <a:pt x="0" y="49919"/>
                      </a:cubicBezTo>
                      <a:cubicBezTo>
                        <a:pt x="57482" y="75573"/>
                        <a:pt x="94960" y="130926"/>
                        <a:pt x="108887" y="166690"/>
                      </a:cubicBezTo>
                      <a:cubicBezTo>
                        <a:pt x="136742" y="179581"/>
                        <a:pt x="176372" y="189185"/>
                        <a:pt x="199669" y="159361"/>
                      </a:cubicBezTo>
                      <a:cubicBezTo>
                        <a:pt x="199669" y="160877"/>
                        <a:pt x="199669" y="162520"/>
                        <a:pt x="199795" y="164289"/>
                      </a:cubicBezTo>
                      <a:cubicBezTo>
                        <a:pt x="216635" y="147734"/>
                        <a:pt x="218028" y="136107"/>
                        <a:pt x="218281" y="132948"/>
                      </a:cubicBezTo>
                      <a:cubicBezTo>
                        <a:pt x="211064" y="105903"/>
                        <a:pt x="200682" y="84419"/>
                        <a:pt x="188400" y="67232"/>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57" name="Freeform 1303">
                  <a:extLst>
                    <a:ext uri="{FF2B5EF4-FFF2-40B4-BE49-F238E27FC236}">
                      <a16:creationId xmlns:a16="http://schemas.microsoft.com/office/drawing/2014/main" id="{D00B71FA-CFD3-066B-A59F-F451BB8E21F7}"/>
                    </a:ext>
                  </a:extLst>
                </p:cNvPr>
                <p:cNvSpPr/>
                <p:nvPr/>
              </p:nvSpPr>
              <p:spPr>
                <a:xfrm>
                  <a:off x="2134304" y="3227489"/>
                  <a:ext cx="164334" cy="367755"/>
                </a:xfrm>
                <a:custGeom>
                  <a:avLst/>
                  <a:gdLst>
                    <a:gd name="connsiteX0" fmla="*/ 150385 w 164312"/>
                    <a:gd name="connsiteY0" fmla="*/ 304820 h 367755"/>
                    <a:gd name="connsiteX1" fmla="*/ 147093 w 164312"/>
                    <a:gd name="connsiteY1" fmla="*/ 302166 h 367755"/>
                    <a:gd name="connsiteX2" fmla="*/ 70239 w 164312"/>
                    <a:gd name="connsiteY2" fmla="*/ 189944 h 367755"/>
                    <a:gd name="connsiteX3" fmla="*/ 24025 w 164312"/>
                    <a:gd name="connsiteY3" fmla="*/ 118920 h 367755"/>
                    <a:gd name="connsiteX4" fmla="*/ 46942 w 164312"/>
                    <a:gd name="connsiteY4" fmla="*/ 82903 h 367755"/>
                    <a:gd name="connsiteX5" fmla="*/ 23139 w 164312"/>
                    <a:gd name="connsiteY5" fmla="*/ 36649 h 367755"/>
                    <a:gd name="connsiteX6" fmla="*/ 16176 w 164312"/>
                    <a:gd name="connsiteY6" fmla="*/ 25022 h 367755"/>
                    <a:gd name="connsiteX7" fmla="*/ 23139 w 164312"/>
                    <a:gd name="connsiteY7" fmla="*/ 36649 h 367755"/>
                    <a:gd name="connsiteX8" fmla="*/ 13010 w 164312"/>
                    <a:gd name="connsiteY8" fmla="*/ 0 h 367755"/>
                    <a:gd name="connsiteX9" fmla="*/ 13770 w 164312"/>
                    <a:gd name="connsiteY9" fmla="*/ 14028 h 367755"/>
                    <a:gd name="connsiteX10" fmla="*/ 14529 w 164312"/>
                    <a:gd name="connsiteY10" fmla="*/ 36775 h 367755"/>
                    <a:gd name="connsiteX11" fmla="*/ 11364 w 164312"/>
                    <a:gd name="connsiteY11" fmla="*/ 88084 h 367755"/>
                    <a:gd name="connsiteX12" fmla="*/ 5160 w 164312"/>
                    <a:gd name="connsiteY12" fmla="*/ 135223 h 367755"/>
                    <a:gd name="connsiteX13" fmla="*/ 13643 w 164312"/>
                    <a:gd name="connsiteY13" fmla="*/ 182867 h 367755"/>
                    <a:gd name="connsiteX14" fmla="*/ 22253 w 164312"/>
                    <a:gd name="connsiteY14" fmla="*/ 213955 h 367755"/>
                    <a:gd name="connsiteX15" fmla="*/ 54792 w 164312"/>
                    <a:gd name="connsiteY15" fmla="*/ 238472 h 367755"/>
                    <a:gd name="connsiteX16" fmla="*/ 94169 w 164312"/>
                    <a:gd name="connsiteY16" fmla="*/ 291045 h 367755"/>
                    <a:gd name="connsiteX17" fmla="*/ 116453 w 164312"/>
                    <a:gd name="connsiteY17" fmla="*/ 313287 h 367755"/>
                    <a:gd name="connsiteX18" fmla="*/ 127342 w 164312"/>
                    <a:gd name="connsiteY18" fmla="*/ 362700 h 367755"/>
                    <a:gd name="connsiteX19" fmla="*/ 164313 w 164312"/>
                    <a:gd name="connsiteY19" fmla="*/ 367755 h 367755"/>
                    <a:gd name="connsiteX20" fmla="*/ 150259 w 164312"/>
                    <a:gd name="connsiteY20" fmla="*/ 304694 h 367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312" h="367755">
                      <a:moveTo>
                        <a:pt x="150385" y="304820"/>
                      </a:moveTo>
                      <a:cubicBezTo>
                        <a:pt x="149246" y="303935"/>
                        <a:pt x="148233" y="303051"/>
                        <a:pt x="147093" y="302166"/>
                      </a:cubicBezTo>
                      <a:cubicBezTo>
                        <a:pt x="80242" y="281819"/>
                        <a:pt x="70493" y="225582"/>
                        <a:pt x="70239" y="189944"/>
                      </a:cubicBezTo>
                      <a:cubicBezTo>
                        <a:pt x="21746" y="183751"/>
                        <a:pt x="19721" y="130168"/>
                        <a:pt x="24025" y="118920"/>
                      </a:cubicBezTo>
                      <a:cubicBezTo>
                        <a:pt x="29850" y="103250"/>
                        <a:pt x="37826" y="91496"/>
                        <a:pt x="46942" y="82903"/>
                      </a:cubicBezTo>
                      <a:cubicBezTo>
                        <a:pt x="36307" y="68875"/>
                        <a:pt x="28710" y="52446"/>
                        <a:pt x="23139" y="36649"/>
                      </a:cubicBezTo>
                      <a:cubicBezTo>
                        <a:pt x="19974" y="32479"/>
                        <a:pt x="17568" y="28435"/>
                        <a:pt x="16176" y="25022"/>
                      </a:cubicBezTo>
                      <a:cubicBezTo>
                        <a:pt x="17568" y="28435"/>
                        <a:pt x="19974" y="32479"/>
                        <a:pt x="23139" y="36649"/>
                      </a:cubicBezTo>
                      <a:cubicBezTo>
                        <a:pt x="18581" y="23380"/>
                        <a:pt x="15289" y="10616"/>
                        <a:pt x="13010" y="0"/>
                      </a:cubicBezTo>
                      <a:cubicBezTo>
                        <a:pt x="13010" y="4802"/>
                        <a:pt x="13137" y="9352"/>
                        <a:pt x="13770" y="14028"/>
                      </a:cubicBezTo>
                      <a:cubicBezTo>
                        <a:pt x="12757" y="23127"/>
                        <a:pt x="10984" y="34248"/>
                        <a:pt x="14529" y="36775"/>
                      </a:cubicBezTo>
                      <a:cubicBezTo>
                        <a:pt x="12124" y="41578"/>
                        <a:pt x="1742" y="69001"/>
                        <a:pt x="11364" y="88084"/>
                      </a:cubicBezTo>
                      <a:cubicBezTo>
                        <a:pt x="8072" y="91876"/>
                        <a:pt x="-8134" y="109316"/>
                        <a:pt x="5160" y="135223"/>
                      </a:cubicBezTo>
                      <a:cubicBezTo>
                        <a:pt x="1488" y="145586"/>
                        <a:pt x="-3703" y="162267"/>
                        <a:pt x="13643" y="182867"/>
                      </a:cubicBezTo>
                      <a:cubicBezTo>
                        <a:pt x="10858" y="190070"/>
                        <a:pt x="9338" y="200180"/>
                        <a:pt x="22253" y="213955"/>
                      </a:cubicBezTo>
                      <a:cubicBezTo>
                        <a:pt x="35167" y="227730"/>
                        <a:pt x="35167" y="248077"/>
                        <a:pt x="54792" y="238472"/>
                      </a:cubicBezTo>
                      <a:cubicBezTo>
                        <a:pt x="52387" y="243527"/>
                        <a:pt x="40738" y="256418"/>
                        <a:pt x="94169" y="291045"/>
                      </a:cubicBezTo>
                      <a:cubicBezTo>
                        <a:pt x="102526" y="296606"/>
                        <a:pt x="114680" y="307095"/>
                        <a:pt x="116453" y="313287"/>
                      </a:cubicBezTo>
                      <a:cubicBezTo>
                        <a:pt x="134938" y="330980"/>
                        <a:pt x="121011" y="349936"/>
                        <a:pt x="127342" y="362700"/>
                      </a:cubicBezTo>
                      <a:cubicBezTo>
                        <a:pt x="135065" y="364343"/>
                        <a:pt x="148106" y="366113"/>
                        <a:pt x="164313" y="367755"/>
                      </a:cubicBezTo>
                      <a:cubicBezTo>
                        <a:pt x="138104" y="340205"/>
                        <a:pt x="140889" y="311392"/>
                        <a:pt x="150259" y="304694"/>
                      </a:cubicBezTo>
                      <a:close/>
                    </a:path>
                  </a:pathLst>
                </a:custGeom>
                <a:solidFill>
                  <a:srgbClr val="C9818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58" name="Freeform 1305">
                  <a:extLst>
                    <a:ext uri="{FF2B5EF4-FFF2-40B4-BE49-F238E27FC236}">
                      <a16:creationId xmlns:a16="http://schemas.microsoft.com/office/drawing/2014/main" id="{BF435E49-779C-D8D5-CED5-42C2A3C1B6C6}"/>
                    </a:ext>
                  </a:extLst>
                </p:cNvPr>
                <p:cNvSpPr/>
                <p:nvPr/>
              </p:nvSpPr>
              <p:spPr>
                <a:xfrm>
                  <a:off x="2147036" y="3140921"/>
                  <a:ext cx="144365" cy="147989"/>
                </a:xfrm>
                <a:custGeom>
                  <a:avLst/>
                  <a:gdLst>
                    <a:gd name="connsiteX0" fmla="*/ 143479 w 144346"/>
                    <a:gd name="connsiteY0" fmla="*/ 84167 h 147989"/>
                    <a:gd name="connsiteX1" fmla="*/ 138161 w 144346"/>
                    <a:gd name="connsiteY1" fmla="*/ 80375 h 147989"/>
                    <a:gd name="connsiteX2" fmla="*/ 132464 w 144346"/>
                    <a:gd name="connsiteY2" fmla="*/ 50298 h 147989"/>
                    <a:gd name="connsiteX3" fmla="*/ 133856 w 144346"/>
                    <a:gd name="connsiteY3" fmla="*/ 41072 h 147989"/>
                    <a:gd name="connsiteX4" fmla="*/ 126133 w 144346"/>
                    <a:gd name="connsiteY4" fmla="*/ 35765 h 147989"/>
                    <a:gd name="connsiteX5" fmla="*/ 79413 w 144346"/>
                    <a:gd name="connsiteY5" fmla="*/ 21990 h 147989"/>
                    <a:gd name="connsiteX6" fmla="*/ 41429 w 144346"/>
                    <a:gd name="connsiteY6" fmla="*/ 0 h 147989"/>
                    <a:gd name="connsiteX7" fmla="*/ 41049 w 144346"/>
                    <a:gd name="connsiteY7" fmla="*/ 0 h 147989"/>
                    <a:gd name="connsiteX8" fmla="*/ 406 w 144346"/>
                    <a:gd name="connsiteY8" fmla="*/ 67864 h 147989"/>
                    <a:gd name="connsiteX9" fmla="*/ 406 w 144346"/>
                    <a:gd name="connsiteY9" fmla="*/ 86568 h 147989"/>
                    <a:gd name="connsiteX10" fmla="*/ 10535 w 144346"/>
                    <a:gd name="connsiteY10" fmla="*/ 123217 h 147989"/>
                    <a:gd name="connsiteX11" fmla="*/ 50798 w 144346"/>
                    <a:gd name="connsiteY11" fmla="*/ 147987 h 147989"/>
                    <a:gd name="connsiteX12" fmla="*/ 69537 w 144346"/>
                    <a:gd name="connsiteY12" fmla="*/ 111464 h 147989"/>
                    <a:gd name="connsiteX13" fmla="*/ 64472 w 144346"/>
                    <a:gd name="connsiteY13" fmla="*/ 95793 h 147989"/>
                    <a:gd name="connsiteX14" fmla="*/ 122588 w 144346"/>
                    <a:gd name="connsiteY14" fmla="*/ 125745 h 147989"/>
                    <a:gd name="connsiteX15" fmla="*/ 143479 w 144346"/>
                    <a:gd name="connsiteY15" fmla="*/ 84167 h 147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4346" h="147989">
                      <a:moveTo>
                        <a:pt x="143479" y="84167"/>
                      </a:moveTo>
                      <a:cubicBezTo>
                        <a:pt x="141073" y="83029"/>
                        <a:pt x="139174" y="81766"/>
                        <a:pt x="138161" y="80375"/>
                      </a:cubicBezTo>
                      <a:cubicBezTo>
                        <a:pt x="133476" y="66474"/>
                        <a:pt x="132337" y="56996"/>
                        <a:pt x="132464" y="50298"/>
                      </a:cubicBezTo>
                      <a:cubicBezTo>
                        <a:pt x="132464" y="46380"/>
                        <a:pt x="133097" y="43474"/>
                        <a:pt x="133856" y="41072"/>
                      </a:cubicBezTo>
                      <a:cubicBezTo>
                        <a:pt x="131197" y="39177"/>
                        <a:pt x="128792" y="37155"/>
                        <a:pt x="126133" y="35765"/>
                      </a:cubicBezTo>
                      <a:cubicBezTo>
                        <a:pt x="99544" y="38924"/>
                        <a:pt x="91188" y="29951"/>
                        <a:pt x="79413" y="21990"/>
                      </a:cubicBezTo>
                      <a:cubicBezTo>
                        <a:pt x="55863" y="16808"/>
                        <a:pt x="43834" y="4044"/>
                        <a:pt x="41429" y="0"/>
                      </a:cubicBezTo>
                      <a:cubicBezTo>
                        <a:pt x="41302" y="0"/>
                        <a:pt x="41176" y="0"/>
                        <a:pt x="41049" y="0"/>
                      </a:cubicBezTo>
                      <a:cubicBezTo>
                        <a:pt x="27122" y="7330"/>
                        <a:pt x="-3899" y="28182"/>
                        <a:pt x="406" y="67864"/>
                      </a:cubicBezTo>
                      <a:cubicBezTo>
                        <a:pt x="659" y="74562"/>
                        <a:pt x="406" y="80628"/>
                        <a:pt x="406" y="86568"/>
                      </a:cubicBezTo>
                      <a:cubicBezTo>
                        <a:pt x="2685" y="97310"/>
                        <a:pt x="5977" y="110074"/>
                        <a:pt x="10535" y="123217"/>
                      </a:cubicBezTo>
                      <a:cubicBezTo>
                        <a:pt x="19651" y="135096"/>
                        <a:pt x="35098" y="147734"/>
                        <a:pt x="50798" y="147987"/>
                      </a:cubicBezTo>
                      <a:cubicBezTo>
                        <a:pt x="67638" y="148240"/>
                        <a:pt x="73842" y="131811"/>
                        <a:pt x="69537" y="111464"/>
                      </a:cubicBezTo>
                      <a:cubicBezTo>
                        <a:pt x="68524" y="106409"/>
                        <a:pt x="66878" y="101101"/>
                        <a:pt x="64472" y="95793"/>
                      </a:cubicBezTo>
                      <a:cubicBezTo>
                        <a:pt x="71436" y="106156"/>
                        <a:pt x="95239" y="132190"/>
                        <a:pt x="122588" y="125745"/>
                      </a:cubicBezTo>
                      <a:cubicBezTo>
                        <a:pt x="142593" y="121069"/>
                        <a:pt x="146391" y="102238"/>
                        <a:pt x="143479" y="84167"/>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59" name="Freeform 1308">
                  <a:extLst>
                    <a:ext uri="{FF2B5EF4-FFF2-40B4-BE49-F238E27FC236}">
                      <a16:creationId xmlns:a16="http://schemas.microsoft.com/office/drawing/2014/main" id="{9B541659-7E38-0AD0-A3D2-350626B9A839}"/>
                    </a:ext>
                  </a:extLst>
                </p:cNvPr>
                <p:cNvSpPr/>
                <p:nvPr/>
              </p:nvSpPr>
              <p:spPr>
                <a:xfrm>
                  <a:off x="2279255" y="3181993"/>
                  <a:ext cx="137381" cy="119808"/>
                </a:xfrm>
                <a:custGeom>
                  <a:avLst/>
                  <a:gdLst>
                    <a:gd name="connsiteX0" fmla="*/ 114720 w 137363"/>
                    <a:gd name="connsiteY0" fmla="*/ 21610 h 119808"/>
                    <a:gd name="connsiteX1" fmla="*/ 50400 w 137363"/>
                    <a:gd name="connsiteY1" fmla="*/ 3286 h 119808"/>
                    <a:gd name="connsiteX2" fmla="*/ 1401 w 137363"/>
                    <a:gd name="connsiteY2" fmla="*/ 0 h 119808"/>
                    <a:gd name="connsiteX3" fmla="*/ 8 w 137363"/>
                    <a:gd name="connsiteY3" fmla="*/ 9225 h 119808"/>
                    <a:gd name="connsiteX4" fmla="*/ 5706 w 137363"/>
                    <a:gd name="connsiteY4" fmla="*/ 39303 h 119808"/>
                    <a:gd name="connsiteX5" fmla="*/ 11024 w 137363"/>
                    <a:gd name="connsiteY5" fmla="*/ 43094 h 119808"/>
                    <a:gd name="connsiteX6" fmla="*/ 48754 w 137363"/>
                    <a:gd name="connsiteY6" fmla="*/ 67359 h 119808"/>
                    <a:gd name="connsiteX7" fmla="*/ 2794 w 137363"/>
                    <a:gd name="connsiteY7" fmla="*/ 110706 h 119808"/>
                    <a:gd name="connsiteX8" fmla="*/ 12290 w 137363"/>
                    <a:gd name="connsiteY8" fmla="*/ 113233 h 119808"/>
                    <a:gd name="connsiteX9" fmla="*/ 133332 w 137363"/>
                    <a:gd name="connsiteY9" fmla="*/ 79112 h 119808"/>
                    <a:gd name="connsiteX10" fmla="*/ 114593 w 137363"/>
                    <a:gd name="connsiteY10" fmla="*/ 21737 h 119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363" h="119808">
                      <a:moveTo>
                        <a:pt x="114720" y="21610"/>
                      </a:moveTo>
                      <a:cubicBezTo>
                        <a:pt x="78382" y="29699"/>
                        <a:pt x="60783" y="10868"/>
                        <a:pt x="50400" y="3286"/>
                      </a:cubicBezTo>
                      <a:cubicBezTo>
                        <a:pt x="21406" y="12511"/>
                        <a:pt x="10011" y="6193"/>
                        <a:pt x="1401" y="0"/>
                      </a:cubicBezTo>
                      <a:cubicBezTo>
                        <a:pt x="768" y="2401"/>
                        <a:pt x="135" y="5308"/>
                        <a:pt x="8" y="9225"/>
                      </a:cubicBezTo>
                      <a:cubicBezTo>
                        <a:pt x="-118" y="15923"/>
                        <a:pt x="1148" y="25275"/>
                        <a:pt x="5706" y="39303"/>
                      </a:cubicBezTo>
                      <a:cubicBezTo>
                        <a:pt x="6719" y="40693"/>
                        <a:pt x="8745" y="41957"/>
                        <a:pt x="11024" y="43094"/>
                      </a:cubicBezTo>
                      <a:cubicBezTo>
                        <a:pt x="20393" y="47770"/>
                        <a:pt x="37866" y="52067"/>
                        <a:pt x="48754" y="67359"/>
                      </a:cubicBezTo>
                      <a:cubicBezTo>
                        <a:pt x="52046" y="70392"/>
                        <a:pt x="13556" y="78732"/>
                        <a:pt x="2794" y="110706"/>
                      </a:cubicBezTo>
                      <a:cubicBezTo>
                        <a:pt x="7732" y="111843"/>
                        <a:pt x="11150" y="112981"/>
                        <a:pt x="12290" y="113233"/>
                      </a:cubicBezTo>
                      <a:cubicBezTo>
                        <a:pt x="19507" y="115003"/>
                        <a:pt x="107883" y="140025"/>
                        <a:pt x="133332" y="79112"/>
                      </a:cubicBezTo>
                      <a:cubicBezTo>
                        <a:pt x="139283" y="62683"/>
                        <a:pt x="142448" y="34501"/>
                        <a:pt x="114593" y="21737"/>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60" name="Freeform 1310">
                  <a:extLst>
                    <a:ext uri="{FF2B5EF4-FFF2-40B4-BE49-F238E27FC236}">
                      <a16:creationId xmlns:a16="http://schemas.microsoft.com/office/drawing/2014/main" id="{A1FDB58B-6396-8F5D-FF25-4FCCB9F13A17}"/>
                    </a:ext>
                  </a:extLst>
                </p:cNvPr>
                <p:cNvSpPr/>
                <p:nvPr/>
              </p:nvSpPr>
              <p:spPr>
                <a:xfrm>
                  <a:off x="2702080" y="3141806"/>
                  <a:ext cx="53562" cy="61696"/>
                </a:xfrm>
                <a:custGeom>
                  <a:avLst/>
                  <a:gdLst>
                    <a:gd name="connsiteX0" fmla="*/ 44188 w 53555"/>
                    <a:gd name="connsiteY0" fmla="*/ 253 h 61696"/>
                    <a:gd name="connsiteX1" fmla="*/ 23677 w 53555"/>
                    <a:gd name="connsiteY1" fmla="*/ 0 h 61696"/>
                    <a:gd name="connsiteX2" fmla="*/ 0 w 53555"/>
                    <a:gd name="connsiteY2" fmla="*/ 29193 h 61696"/>
                    <a:gd name="connsiteX3" fmla="*/ 8736 w 53555"/>
                    <a:gd name="connsiteY3" fmla="*/ 47644 h 61696"/>
                    <a:gd name="connsiteX4" fmla="*/ 44315 w 53555"/>
                    <a:gd name="connsiteY4" fmla="*/ 253 h 61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55" h="61696">
                      <a:moveTo>
                        <a:pt x="44188" y="253"/>
                      </a:moveTo>
                      <a:cubicBezTo>
                        <a:pt x="38490" y="1264"/>
                        <a:pt x="31653" y="1390"/>
                        <a:pt x="23677" y="0"/>
                      </a:cubicBezTo>
                      <a:cubicBezTo>
                        <a:pt x="17219" y="13775"/>
                        <a:pt x="8863" y="23000"/>
                        <a:pt x="0" y="29193"/>
                      </a:cubicBezTo>
                      <a:cubicBezTo>
                        <a:pt x="3039" y="34122"/>
                        <a:pt x="6331" y="40314"/>
                        <a:pt x="8736" y="47644"/>
                      </a:cubicBezTo>
                      <a:cubicBezTo>
                        <a:pt x="44568" y="86441"/>
                        <a:pt x="67231" y="36396"/>
                        <a:pt x="44315" y="253"/>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61" name="Freeform 1311">
                  <a:extLst>
                    <a:ext uri="{FF2B5EF4-FFF2-40B4-BE49-F238E27FC236}">
                      <a16:creationId xmlns:a16="http://schemas.microsoft.com/office/drawing/2014/main" id="{9AB744D1-DA80-CA32-D08A-A022A7EB707E}"/>
                    </a:ext>
                  </a:extLst>
                </p:cNvPr>
                <p:cNvSpPr/>
                <p:nvPr/>
              </p:nvSpPr>
              <p:spPr>
                <a:xfrm>
                  <a:off x="2629195" y="3234692"/>
                  <a:ext cx="178562" cy="233103"/>
                </a:xfrm>
                <a:custGeom>
                  <a:avLst/>
                  <a:gdLst>
                    <a:gd name="connsiteX0" fmla="*/ 161252 w 178538"/>
                    <a:gd name="connsiteY0" fmla="*/ 77216 h 233103"/>
                    <a:gd name="connsiteX1" fmla="*/ 126180 w 178538"/>
                    <a:gd name="connsiteY1" fmla="*/ 43853 h 233103"/>
                    <a:gd name="connsiteX2" fmla="*/ 72876 w 178538"/>
                    <a:gd name="connsiteY2" fmla="*/ 18451 h 233103"/>
                    <a:gd name="connsiteX3" fmla="*/ 28688 w 178538"/>
                    <a:gd name="connsiteY3" fmla="*/ 0 h 233103"/>
                    <a:gd name="connsiteX4" fmla="*/ 7290 w 178538"/>
                    <a:gd name="connsiteY4" fmla="*/ 28940 h 233103"/>
                    <a:gd name="connsiteX5" fmla="*/ 200 w 178538"/>
                    <a:gd name="connsiteY5" fmla="*/ 41072 h 233103"/>
                    <a:gd name="connsiteX6" fmla="*/ 8683 w 178538"/>
                    <a:gd name="connsiteY6" fmla="*/ 97310 h 233103"/>
                    <a:gd name="connsiteX7" fmla="*/ 13621 w 178538"/>
                    <a:gd name="connsiteY7" fmla="*/ 129662 h 233103"/>
                    <a:gd name="connsiteX8" fmla="*/ 8683 w 178538"/>
                    <a:gd name="connsiteY8" fmla="*/ 179075 h 233103"/>
                    <a:gd name="connsiteX9" fmla="*/ 80219 w 178538"/>
                    <a:gd name="connsiteY9" fmla="*/ 232912 h 233103"/>
                    <a:gd name="connsiteX10" fmla="*/ 100351 w 178538"/>
                    <a:gd name="connsiteY10" fmla="*/ 231522 h 233103"/>
                    <a:gd name="connsiteX11" fmla="*/ 145172 w 178538"/>
                    <a:gd name="connsiteY11" fmla="*/ 206752 h 233103"/>
                    <a:gd name="connsiteX12" fmla="*/ 177332 w 178538"/>
                    <a:gd name="connsiteY12" fmla="*/ 151905 h 233103"/>
                    <a:gd name="connsiteX13" fmla="*/ 161378 w 178538"/>
                    <a:gd name="connsiteY13" fmla="*/ 77342 h 233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8538" h="233103">
                      <a:moveTo>
                        <a:pt x="161252" y="77216"/>
                      </a:moveTo>
                      <a:cubicBezTo>
                        <a:pt x="153402" y="65842"/>
                        <a:pt x="142260" y="54468"/>
                        <a:pt x="126180" y="43853"/>
                      </a:cubicBezTo>
                      <a:cubicBezTo>
                        <a:pt x="119849" y="40440"/>
                        <a:pt x="97692" y="29446"/>
                        <a:pt x="72876" y="18451"/>
                      </a:cubicBezTo>
                      <a:cubicBezTo>
                        <a:pt x="58189" y="11879"/>
                        <a:pt x="42489" y="5308"/>
                        <a:pt x="28688" y="0"/>
                      </a:cubicBezTo>
                      <a:cubicBezTo>
                        <a:pt x="19445" y="14281"/>
                        <a:pt x="9823" y="24770"/>
                        <a:pt x="7290" y="28940"/>
                      </a:cubicBezTo>
                      <a:cubicBezTo>
                        <a:pt x="5011" y="33363"/>
                        <a:pt x="2606" y="37281"/>
                        <a:pt x="200" y="41072"/>
                      </a:cubicBezTo>
                      <a:cubicBezTo>
                        <a:pt x="-306" y="61925"/>
                        <a:pt x="-560" y="87326"/>
                        <a:pt x="8683" y="97310"/>
                      </a:cubicBezTo>
                      <a:cubicBezTo>
                        <a:pt x="19445" y="107294"/>
                        <a:pt x="17673" y="118036"/>
                        <a:pt x="13621" y="129662"/>
                      </a:cubicBezTo>
                      <a:cubicBezTo>
                        <a:pt x="8303" y="144954"/>
                        <a:pt x="-1193" y="161636"/>
                        <a:pt x="8683" y="179075"/>
                      </a:cubicBezTo>
                      <a:cubicBezTo>
                        <a:pt x="11089" y="192219"/>
                        <a:pt x="17040" y="229500"/>
                        <a:pt x="80219" y="232912"/>
                      </a:cubicBezTo>
                      <a:cubicBezTo>
                        <a:pt x="87056" y="233417"/>
                        <a:pt x="93767" y="232912"/>
                        <a:pt x="100351" y="231522"/>
                      </a:cubicBezTo>
                      <a:cubicBezTo>
                        <a:pt x="116684" y="228236"/>
                        <a:pt x="132131" y="219390"/>
                        <a:pt x="145172" y="206752"/>
                      </a:cubicBezTo>
                      <a:cubicBezTo>
                        <a:pt x="159479" y="192724"/>
                        <a:pt x="170874" y="173894"/>
                        <a:pt x="177332" y="151905"/>
                      </a:cubicBezTo>
                      <a:cubicBezTo>
                        <a:pt x="177965" y="142426"/>
                        <a:pt x="184042" y="110327"/>
                        <a:pt x="161378" y="77342"/>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62" name="Freeform 1312">
                  <a:extLst>
                    <a:ext uri="{FF2B5EF4-FFF2-40B4-BE49-F238E27FC236}">
                      <a16:creationId xmlns:a16="http://schemas.microsoft.com/office/drawing/2014/main" id="{E336A440-30B4-8935-3BBF-A8E70C062E29}"/>
                    </a:ext>
                  </a:extLst>
                </p:cNvPr>
                <p:cNvSpPr/>
                <p:nvPr/>
              </p:nvSpPr>
              <p:spPr>
                <a:xfrm>
                  <a:off x="2279401" y="3174916"/>
                  <a:ext cx="396847" cy="205249"/>
                </a:xfrm>
                <a:custGeom>
                  <a:avLst/>
                  <a:gdLst>
                    <a:gd name="connsiteX0" fmla="*/ 352860 w 396794"/>
                    <a:gd name="connsiteY0" fmla="*/ 0 h 205249"/>
                    <a:gd name="connsiteX1" fmla="*/ 249797 w 396794"/>
                    <a:gd name="connsiteY1" fmla="*/ 19336 h 205249"/>
                    <a:gd name="connsiteX2" fmla="*/ 130527 w 396794"/>
                    <a:gd name="connsiteY2" fmla="*/ 23885 h 205249"/>
                    <a:gd name="connsiteX3" fmla="*/ 114574 w 396794"/>
                    <a:gd name="connsiteY3" fmla="*/ 28814 h 205249"/>
                    <a:gd name="connsiteX4" fmla="*/ 133313 w 396794"/>
                    <a:gd name="connsiteY4" fmla="*/ 86189 h 205249"/>
                    <a:gd name="connsiteX5" fmla="*/ 12271 w 396794"/>
                    <a:gd name="connsiteY5" fmla="*/ 120310 h 205249"/>
                    <a:gd name="connsiteX6" fmla="*/ 2775 w 396794"/>
                    <a:gd name="connsiteY6" fmla="*/ 117783 h 205249"/>
                    <a:gd name="connsiteX7" fmla="*/ 1255 w 396794"/>
                    <a:gd name="connsiteY7" fmla="*/ 148240 h 205249"/>
                    <a:gd name="connsiteX8" fmla="*/ 32022 w 396794"/>
                    <a:gd name="connsiteY8" fmla="*/ 193229 h 205249"/>
                    <a:gd name="connsiteX9" fmla="*/ 57092 w 396794"/>
                    <a:gd name="connsiteY9" fmla="*/ 202834 h 205249"/>
                    <a:gd name="connsiteX10" fmla="*/ 92670 w 396794"/>
                    <a:gd name="connsiteY10" fmla="*/ 204730 h 205249"/>
                    <a:gd name="connsiteX11" fmla="*/ 117739 w 396794"/>
                    <a:gd name="connsiteY11" fmla="*/ 199801 h 205249"/>
                    <a:gd name="connsiteX12" fmla="*/ 179780 w 396794"/>
                    <a:gd name="connsiteY12" fmla="*/ 154811 h 205249"/>
                    <a:gd name="connsiteX13" fmla="*/ 195480 w 396794"/>
                    <a:gd name="connsiteY13" fmla="*/ 136487 h 205249"/>
                    <a:gd name="connsiteX14" fmla="*/ 349948 w 396794"/>
                    <a:gd name="connsiteY14" fmla="*/ 100975 h 205249"/>
                    <a:gd name="connsiteX15" fmla="*/ 357038 w 396794"/>
                    <a:gd name="connsiteY15" fmla="*/ 88843 h 205249"/>
                    <a:gd name="connsiteX16" fmla="*/ 378435 w 396794"/>
                    <a:gd name="connsiteY16" fmla="*/ 59903 h 205249"/>
                    <a:gd name="connsiteX17" fmla="*/ 396795 w 396794"/>
                    <a:gd name="connsiteY17" fmla="*/ 6066 h 205249"/>
                    <a:gd name="connsiteX18" fmla="*/ 352986 w 396794"/>
                    <a:gd name="connsiteY18" fmla="*/ 126 h 205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96794" h="205249">
                      <a:moveTo>
                        <a:pt x="352860" y="0"/>
                      </a:moveTo>
                      <a:cubicBezTo>
                        <a:pt x="320320" y="38671"/>
                        <a:pt x="263598" y="26539"/>
                        <a:pt x="249797" y="19336"/>
                      </a:cubicBezTo>
                      <a:cubicBezTo>
                        <a:pt x="206622" y="58007"/>
                        <a:pt x="143695" y="30330"/>
                        <a:pt x="130527" y="23885"/>
                      </a:cubicBezTo>
                      <a:cubicBezTo>
                        <a:pt x="124830" y="26034"/>
                        <a:pt x="119512" y="27676"/>
                        <a:pt x="114574" y="28814"/>
                      </a:cubicBezTo>
                      <a:cubicBezTo>
                        <a:pt x="142302" y="41578"/>
                        <a:pt x="139264" y="69760"/>
                        <a:pt x="133313" y="86189"/>
                      </a:cubicBezTo>
                      <a:cubicBezTo>
                        <a:pt x="107864" y="147102"/>
                        <a:pt x="19488" y="122080"/>
                        <a:pt x="12271" y="120310"/>
                      </a:cubicBezTo>
                      <a:cubicBezTo>
                        <a:pt x="11131" y="120058"/>
                        <a:pt x="7713" y="119047"/>
                        <a:pt x="2775" y="117783"/>
                      </a:cubicBezTo>
                      <a:cubicBezTo>
                        <a:pt x="-11" y="126250"/>
                        <a:pt x="-1024" y="136234"/>
                        <a:pt x="1255" y="148240"/>
                      </a:cubicBezTo>
                      <a:cubicBezTo>
                        <a:pt x="5434" y="169850"/>
                        <a:pt x="16955" y="184383"/>
                        <a:pt x="32022" y="193229"/>
                      </a:cubicBezTo>
                      <a:cubicBezTo>
                        <a:pt x="39619" y="197779"/>
                        <a:pt x="48229" y="200812"/>
                        <a:pt x="57092" y="202834"/>
                      </a:cubicBezTo>
                      <a:cubicBezTo>
                        <a:pt x="68740" y="205362"/>
                        <a:pt x="81022" y="205741"/>
                        <a:pt x="92670" y="204730"/>
                      </a:cubicBezTo>
                      <a:cubicBezTo>
                        <a:pt x="101533" y="203845"/>
                        <a:pt x="110016" y="202202"/>
                        <a:pt x="117739" y="199801"/>
                      </a:cubicBezTo>
                      <a:cubicBezTo>
                        <a:pt x="133819" y="193103"/>
                        <a:pt x="159142" y="176169"/>
                        <a:pt x="179780" y="154811"/>
                      </a:cubicBezTo>
                      <a:cubicBezTo>
                        <a:pt x="185477" y="148998"/>
                        <a:pt x="190795" y="142932"/>
                        <a:pt x="195480" y="136487"/>
                      </a:cubicBezTo>
                      <a:cubicBezTo>
                        <a:pt x="203456" y="141415"/>
                        <a:pt x="296644" y="184509"/>
                        <a:pt x="349948" y="100975"/>
                      </a:cubicBezTo>
                      <a:cubicBezTo>
                        <a:pt x="352353" y="97184"/>
                        <a:pt x="354759" y="93139"/>
                        <a:pt x="357038" y="88843"/>
                      </a:cubicBezTo>
                      <a:cubicBezTo>
                        <a:pt x="359570" y="84672"/>
                        <a:pt x="369193" y="74183"/>
                        <a:pt x="378435" y="59903"/>
                      </a:cubicBezTo>
                      <a:cubicBezTo>
                        <a:pt x="387931" y="45116"/>
                        <a:pt x="396795" y="26413"/>
                        <a:pt x="396795" y="6066"/>
                      </a:cubicBezTo>
                      <a:cubicBezTo>
                        <a:pt x="376283" y="9099"/>
                        <a:pt x="357544" y="2527"/>
                        <a:pt x="352986" y="126"/>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63" name="Freeform 1313">
                  <a:extLst>
                    <a:ext uri="{FF2B5EF4-FFF2-40B4-BE49-F238E27FC236}">
                      <a16:creationId xmlns:a16="http://schemas.microsoft.com/office/drawing/2014/main" id="{2FBE78B6-9773-FCA7-2EFB-33A1281497C8}"/>
                    </a:ext>
                  </a:extLst>
                </p:cNvPr>
                <p:cNvSpPr/>
                <p:nvPr/>
              </p:nvSpPr>
              <p:spPr>
                <a:xfrm>
                  <a:off x="2774386" y="3386597"/>
                  <a:ext cx="37784" cy="100469"/>
                </a:xfrm>
                <a:custGeom>
                  <a:avLst/>
                  <a:gdLst>
                    <a:gd name="connsiteX0" fmla="*/ 29501 w 37779"/>
                    <a:gd name="connsiteY0" fmla="*/ 35133 h 100469"/>
                    <a:gd name="connsiteX1" fmla="*/ 32160 w 37779"/>
                    <a:gd name="connsiteY1" fmla="*/ 1516 h 100469"/>
                    <a:gd name="connsiteX2" fmla="*/ 32160 w 37779"/>
                    <a:gd name="connsiteY2" fmla="*/ 0 h 100469"/>
                    <a:gd name="connsiteX3" fmla="*/ 0 w 37779"/>
                    <a:gd name="connsiteY3" fmla="*/ 54847 h 100469"/>
                    <a:gd name="connsiteX4" fmla="*/ 30893 w 37779"/>
                    <a:gd name="connsiteY4" fmla="*/ 100469 h 100469"/>
                    <a:gd name="connsiteX5" fmla="*/ 34185 w 37779"/>
                    <a:gd name="connsiteY5" fmla="*/ 93392 h 100469"/>
                    <a:gd name="connsiteX6" fmla="*/ 34185 w 37779"/>
                    <a:gd name="connsiteY6" fmla="*/ 79112 h 100469"/>
                    <a:gd name="connsiteX7" fmla="*/ 29501 w 37779"/>
                    <a:gd name="connsiteY7" fmla="*/ 35133 h 100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79" h="100469">
                      <a:moveTo>
                        <a:pt x="29501" y="35133"/>
                      </a:moveTo>
                      <a:cubicBezTo>
                        <a:pt x="34945" y="31720"/>
                        <a:pt x="41909" y="12638"/>
                        <a:pt x="32160" y="1516"/>
                      </a:cubicBezTo>
                      <a:cubicBezTo>
                        <a:pt x="32160" y="1137"/>
                        <a:pt x="32160" y="505"/>
                        <a:pt x="32160" y="0"/>
                      </a:cubicBezTo>
                      <a:cubicBezTo>
                        <a:pt x="25702" y="21990"/>
                        <a:pt x="14307" y="40820"/>
                        <a:pt x="0" y="54847"/>
                      </a:cubicBezTo>
                      <a:cubicBezTo>
                        <a:pt x="10889" y="58260"/>
                        <a:pt x="21904" y="69886"/>
                        <a:pt x="30893" y="100469"/>
                      </a:cubicBezTo>
                      <a:cubicBezTo>
                        <a:pt x="30767" y="97184"/>
                        <a:pt x="31147" y="93771"/>
                        <a:pt x="34185" y="93392"/>
                      </a:cubicBezTo>
                      <a:cubicBezTo>
                        <a:pt x="38617" y="92887"/>
                        <a:pt x="37857" y="84293"/>
                        <a:pt x="34185" y="79112"/>
                      </a:cubicBezTo>
                      <a:cubicBezTo>
                        <a:pt x="34185" y="73677"/>
                        <a:pt x="44821" y="42589"/>
                        <a:pt x="29501" y="35133"/>
                      </a:cubicBezTo>
                      <a:close/>
                    </a:path>
                  </a:pathLst>
                </a:custGeom>
                <a:solidFill>
                  <a:srgbClr val="C6848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64" name="Freeform 1314">
                  <a:extLst>
                    <a:ext uri="{FF2B5EF4-FFF2-40B4-BE49-F238E27FC236}">
                      <a16:creationId xmlns:a16="http://schemas.microsoft.com/office/drawing/2014/main" id="{3D87DEF3-50E1-B199-6301-5FED89FE418B}"/>
                    </a:ext>
                  </a:extLst>
                </p:cNvPr>
                <p:cNvSpPr/>
                <p:nvPr/>
              </p:nvSpPr>
              <p:spPr>
                <a:xfrm>
                  <a:off x="2755646" y="3152168"/>
                  <a:ext cx="55843" cy="113359"/>
                </a:xfrm>
                <a:custGeom>
                  <a:avLst/>
                  <a:gdLst>
                    <a:gd name="connsiteX0" fmla="*/ 47480 w 55836"/>
                    <a:gd name="connsiteY0" fmla="*/ 93013 h 113359"/>
                    <a:gd name="connsiteX1" fmla="*/ 53304 w 55836"/>
                    <a:gd name="connsiteY1" fmla="*/ 63188 h 113359"/>
                    <a:gd name="connsiteX2" fmla="*/ 55457 w 55836"/>
                    <a:gd name="connsiteY2" fmla="*/ 60661 h 113359"/>
                    <a:gd name="connsiteX3" fmla="*/ 48366 w 55836"/>
                    <a:gd name="connsiteY3" fmla="*/ 51056 h 113359"/>
                    <a:gd name="connsiteX4" fmla="*/ 47353 w 55836"/>
                    <a:gd name="connsiteY4" fmla="*/ 47012 h 113359"/>
                    <a:gd name="connsiteX5" fmla="*/ 50519 w 55836"/>
                    <a:gd name="connsiteY5" fmla="*/ 2527 h 113359"/>
                    <a:gd name="connsiteX6" fmla="*/ 49759 w 55836"/>
                    <a:gd name="connsiteY6" fmla="*/ 0 h 113359"/>
                    <a:gd name="connsiteX7" fmla="*/ 25323 w 55836"/>
                    <a:gd name="connsiteY7" fmla="*/ 45496 h 113359"/>
                    <a:gd name="connsiteX8" fmla="*/ 11015 w 55836"/>
                    <a:gd name="connsiteY8" fmla="*/ 29572 h 113359"/>
                    <a:gd name="connsiteX9" fmla="*/ 0 w 55836"/>
                    <a:gd name="connsiteY9" fmla="*/ 66853 h 113359"/>
                    <a:gd name="connsiteX10" fmla="*/ 48366 w 55836"/>
                    <a:gd name="connsiteY10" fmla="*/ 113360 h 113359"/>
                    <a:gd name="connsiteX11" fmla="*/ 54317 w 55836"/>
                    <a:gd name="connsiteY11" fmla="*/ 105524 h 113359"/>
                    <a:gd name="connsiteX12" fmla="*/ 55836 w 55836"/>
                    <a:gd name="connsiteY12" fmla="*/ 104134 h 113359"/>
                    <a:gd name="connsiteX13" fmla="*/ 47607 w 55836"/>
                    <a:gd name="connsiteY13" fmla="*/ 93013 h 113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836" h="113359">
                      <a:moveTo>
                        <a:pt x="47480" y="93013"/>
                      </a:moveTo>
                      <a:cubicBezTo>
                        <a:pt x="42289" y="80628"/>
                        <a:pt x="49126" y="68623"/>
                        <a:pt x="53304" y="63188"/>
                      </a:cubicBezTo>
                      <a:cubicBezTo>
                        <a:pt x="54190" y="62051"/>
                        <a:pt x="54950" y="61166"/>
                        <a:pt x="55457" y="60661"/>
                      </a:cubicBezTo>
                      <a:cubicBezTo>
                        <a:pt x="52798" y="58639"/>
                        <a:pt x="50519" y="56237"/>
                        <a:pt x="48366" y="51056"/>
                      </a:cubicBezTo>
                      <a:cubicBezTo>
                        <a:pt x="47860" y="49919"/>
                        <a:pt x="47607" y="48529"/>
                        <a:pt x="47353" y="47012"/>
                      </a:cubicBezTo>
                      <a:cubicBezTo>
                        <a:pt x="45834" y="35259"/>
                        <a:pt x="52545" y="13143"/>
                        <a:pt x="50519" y="2527"/>
                      </a:cubicBezTo>
                      <a:cubicBezTo>
                        <a:pt x="50392" y="1516"/>
                        <a:pt x="50012" y="758"/>
                        <a:pt x="49759" y="0"/>
                      </a:cubicBezTo>
                      <a:cubicBezTo>
                        <a:pt x="47480" y="26034"/>
                        <a:pt x="35578" y="44611"/>
                        <a:pt x="25323" y="45496"/>
                      </a:cubicBezTo>
                      <a:cubicBezTo>
                        <a:pt x="18739" y="46127"/>
                        <a:pt x="14434" y="38671"/>
                        <a:pt x="11015" y="29572"/>
                      </a:cubicBezTo>
                      <a:cubicBezTo>
                        <a:pt x="9369" y="43474"/>
                        <a:pt x="4432" y="57122"/>
                        <a:pt x="0" y="66853"/>
                      </a:cubicBezTo>
                      <a:cubicBezTo>
                        <a:pt x="24436" y="73172"/>
                        <a:pt x="46214" y="87705"/>
                        <a:pt x="48366" y="113360"/>
                      </a:cubicBezTo>
                      <a:cubicBezTo>
                        <a:pt x="49886" y="110074"/>
                        <a:pt x="52165" y="107420"/>
                        <a:pt x="54317" y="105524"/>
                      </a:cubicBezTo>
                      <a:cubicBezTo>
                        <a:pt x="54823" y="105019"/>
                        <a:pt x="55330" y="104513"/>
                        <a:pt x="55836" y="104134"/>
                      </a:cubicBezTo>
                      <a:cubicBezTo>
                        <a:pt x="51658" y="100469"/>
                        <a:pt x="49126" y="96678"/>
                        <a:pt x="47607" y="93013"/>
                      </a:cubicBezTo>
                      <a:close/>
                    </a:path>
                  </a:pathLst>
                </a:custGeom>
                <a:solidFill>
                  <a:srgbClr val="E49C97"/>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65" name="Freeform 1315">
                  <a:extLst>
                    <a:ext uri="{FF2B5EF4-FFF2-40B4-BE49-F238E27FC236}">
                      <a16:creationId xmlns:a16="http://schemas.microsoft.com/office/drawing/2014/main" id="{A3A81C09-6BB4-7CA3-80A8-0CAFCA2072D2}"/>
                    </a:ext>
                  </a:extLst>
                </p:cNvPr>
                <p:cNvSpPr/>
                <p:nvPr/>
              </p:nvSpPr>
              <p:spPr>
                <a:xfrm>
                  <a:off x="2702080" y="3215091"/>
                  <a:ext cx="101810" cy="96817"/>
                </a:xfrm>
                <a:custGeom>
                  <a:avLst/>
                  <a:gdLst>
                    <a:gd name="connsiteX0" fmla="*/ 101797 w 101796"/>
                    <a:gd name="connsiteY0" fmla="*/ 50437 h 96817"/>
                    <a:gd name="connsiteX1" fmla="*/ 53431 w 101796"/>
                    <a:gd name="connsiteY1" fmla="*/ 3931 h 96817"/>
                    <a:gd name="connsiteX2" fmla="*/ 11902 w 101796"/>
                    <a:gd name="connsiteY2" fmla="*/ 519 h 96817"/>
                    <a:gd name="connsiteX3" fmla="*/ 0 w 101796"/>
                    <a:gd name="connsiteY3" fmla="*/ 38053 h 96817"/>
                    <a:gd name="connsiteX4" fmla="*/ 53304 w 101796"/>
                    <a:gd name="connsiteY4" fmla="*/ 63454 h 96817"/>
                    <a:gd name="connsiteX5" fmla="*/ 88376 w 101796"/>
                    <a:gd name="connsiteY5" fmla="*/ 96818 h 96817"/>
                    <a:gd name="connsiteX6" fmla="*/ 100911 w 101796"/>
                    <a:gd name="connsiteY6" fmla="*/ 65097 h 96817"/>
                    <a:gd name="connsiteX7" fmla="*/ 101670 w 101796"/>
                    <a:gd name="connsiteY7" fmla="*/ 50437 h 9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796" h="96817">
                      <a:moveTo>
                        <a:pt x="101797" y="50437"/>
                      </a:moveTo>
                      <a:cubicBezTo>
                        <a:pt x="99771" y="24783"/>
                        <a:pt x="77994" y="10250"/>
                        <a:pt x="53431" y="3931"/>
                      </a:cubicBezTo>
                      <a:cubicBezTo>
                        <a:pt x="39377" y="266"/>
                        <a:pt x="24436" y="-745"/>
                        <a:pt x="11902" y="519"/>
                      </a:cubicBezTo>
                      <a:cubicBezTo>
                        <a:pt x="11269" y="11640"/>
                        <a:pt x="7850" y="24151"/>
                        <a:pt x="0" y="38053"/>
                      </a:cubicBezTo>
                      <a:cubicBezTo>
                        <a:pt x="24816" y="49174"/>
                        <a:pt x="47100" y="60042"/>
                        <a:pt x="53304" y="63454"/>
                      </a:cubicBezTo>
                      <a:cubicBezTo>
                        <a:pt x="69384" y="74070"/>
                        <a:pt x="80526" y="85570"/>
                        <a:pt x="88376" y="96818"/>
                      </a:cubicBezTo>
                      <a:cubicBezTo>
                        <a:pt x="95213" y="85065"/>
                        <a:pt x="99265" y="74449"/>
                        <a:pt x="100911" y="65097"/>
                      </a:cubicBezTo>
                      <a:cubicBezTo>
                        <a:pt x="99265" y="59031"/>
                        <a:pt x="100024" y="54229"/>
                        <a:pt x="101670" y="50437"/>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66" name="Freeform 1316">
                  <a:extLst>
                    <a:ext uri="{FF2B5EF4-FFF2-40B4-BE49-F238E27FC236}">
                      <a16:creationId xmlns:a16="http://schemas.microsoft.com/office/drawing/2014/main" id="{8F249B13-195A-5423-0128-767BBFF8EF2E}"/>
                    </a:ext>
                  </a:extLst>
                </p:cNvPr>
                <p:cNvSpPr/>
                <p:nvPr/>
              </p:nvSpPr>
              <p:spPr>
                <a:xfrm>
                  <a:off x="2657887" y="3171125"/>
                  <a:ext cx="56240" cy="82144"/>
                </a:xfrm>
                <a:custGeom>
                  <a:avLst/>
                  <a:gdLst>
                    <a:gd name="connsiteX0" fmla="*/ 52798 w 56233"/>
                    <a:gd name="connsiteY0" fmla="*/ 18451 h 82144"/>
                    <a:gd name="connsiteX1" fmla="*/ 44061 w 56233"/>
                    <a:gd name="connsiteY1" fmla="*/ 0 h 82144"/>
                    <a:gd name="connsiteX2" fmla="*/ 18359 w 56233"/>
                    <a:gd name="connsiteY2" fmla="*/ 9857 h 82144"/>
                    <a:gd name="connsiteX3" fmla="*/ 0 w 56233"/>
                    <a:gd name="connsiteY3" fmla="*/ 63694 h 82144"/>
                    <a:gd name="connsiteX4" fmla="*/ 44188 w 56233"/>
                    <a:gd name="connsiteY4" fmla="*/ 82145 h 82144"/>
                    <a:gd name="connsiteX5" fmla="*/ 56090 w 56233"/>
                    <a:gd name="connsiteY5" fmla="*/ 44611 h 82144"/>
                    <a:gd name="connsiteX6" fmla="*/ 52798 w 56233"/>
                    <a:gd name="connsiteY6" fmla="*/ 18577 h 8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233" h="82144">
                      <a:moveTo>
                        <a:pt x="52798" y="18451"/>
                      </a:moveTo>
                      <a:cubicBezTo>
                        <a:pt x="50392" y="11121"/>
                        <a:pt x="47100" y="4929"/>
                        <a:pt x="44061" y="0"/>
                      </a:cubicBezTo>
                      <a:cubicBezTo>
                        <a:pt x="35705" y="5687"/>
                        <a:pt x="26842" y="8594"/>
                        <a:pt x="18359" y="9857"/>
                      </a:cubicBezTo>
                      <a:cubicBezTo>
                        <a:pt x="18359" y="30204"/>
                        <a:pt x="9496" y="48908"/>
                        <a:pt x="0" y="63694"/>
                      </a:cubicBezTo>
                      <a:cubicBezTo>
                        <a:pt x="13928" y="68875"/>
                        <a:pt x="29501" y="75573"/>
                        <a:pt x="44188" y="82145"/>
                      </a:cubicBezTo>
                      <a:cubicBezTo>
                        <a:pt x="52038" y="68243"/>
                        <a:pt x="55457" y="55732"/>
                        <a:pt x="56090" y="44611"/>
                      </a:cubicBezTo>
                      <a:cubicBezTo>
                        <a:pt x="56723" y="34754"/>
                        <a:pt x="55203" y="26034"/>
                        <a:pt x="52798" y="18577"/>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67" name="Freeform 1318">
                  <a:extLst>
                    <a:ext uri="{FF2B5EF4-FFF2-40B4-BE49-F238E27FC236}">
                      <a16:creationId xmlns:a16="http://schemas.microsoft.com/office/drawing/2014/main" id="{2AD62D78-A4FA-275C-EFA1-85CC8CDF9071}"/>
                    </a:ext>
                  </a:extLst>
                </p:cNvPr>
                <p:cNvSpPr/>
                <p:nvPr/>
              </p:nvSpPr>
              <p:spPr>
                <a:xfrm>
                  <a:off x="2710565" y="3139910"/>
                  <a:ext cx="56351" cy="79111"/>
                </a:xfrm>
                <a:custGeom>
                  <a:avLst/>
                  <a:gdLst>
                    <a:gd name="connsiteX0" fmla="*/ 43049 w 56344"/>
                    <a:gd name="connsiteY0" fmla="*/ 126 h 79111"/>
                    <a:gd name="connsiteX1" fmla="*/ 35578 w 56344"/>
                    <a:gd name="connsiteY1" fmla="*/ 2275 h 79111"/>
                    <a:gd name="connsiteX2" fmla="*/ 0 w 56344"/>
                    <a:gd name="connsiteY2" fmla="*/ 49666 h 79111"/>
                    <a:gd name="connsiteX3" fmla="*/ 3292 w 56344"/>
                    <a:gd name="connsiteY3" fmla="*/ 75700 h 79111"/>
                    <a:gd name="connsiteX4" fmla="*/ 44821 w 56344"/>
                    <a:gd name="connsiteY4" fmla="*/ 79112 h 79111"/>
                    <a:gd name="connsiteX5" fmla="*/ 55836 w 56344"/>
                    <a:gd name="connsiteY5" fmla="*/ 41831 h 79111"/>
                    <a:gd name="connsiteX6" fmla="*/ 42922 w 56344"/>
                    <a:gd name="connsiteY6" fmla="*/ 0 h 79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44" h="79111">
                      <a:moveTo>
                        <a:pt x="43049" y="126"/>
                      </a:moveTo>
                      <a:cubicBezTo>
                        <a:pt x="40769" y="1011"/>
                        <a:pt x="38364" y="1769"/>
                        <a:pt x="35578" y="2275"/>
                      </a:cubicBezTo>
                      <a:cubicBezTo>
                        <a:pt x="58495" y="38419"/>
                        <a:pt x="35832" y="88464"/>
                        <a:pt x="0" y="49666"/>
                      </a:cubicBezTo>
                      <a:cubicBezTo>
                        <a:pt x="2406" y="57122"/>
                        <a:pt x="3925" y="65842"/>
                        <a:pt x="3292" y="75700"/>
                      </a:cubicBezTo>
                      <a:cubicBezTo>
                        <a:pt x="15827" y="74562"/>
                        <a:pt x="30767" y="75447"/>
                        <a:pt x="44821" y="79112"/>
                      </a:cubicBezTo>
                      <a:cubicBezTo>
                        <a:pt x="49252" y="69381"/>
                        <a:pt x="54317" y="55858"/>
                        <a:pt x="55836" y="41831"/>
                      </a:cubicBezTo>
                      <a:cubicBezTo>
                        <a:pt x="57609" y="26539"/>
                        <a:pt x="55077" y="10995"/>
                        <a:pt x="42922" y="0"/>
                      </a:cubicBezTo>
                      <a:close/>
                    </a:path>
                  </a:pathLst>
                </a:custGeom>
                <a:solidFill>
                  <a:srgbClr val="E09D92"/>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68" name="Freeform 1319">
                  <a:extLst>
                    <a:ext uri="{FF2B5EF4-FFF2-40B4-BE49-F238E27FC236}">
                      <a16:creationId xmlns:a16="http://schemas.microsoft.com/office/drawing/2014/main" id="{1820CCFB-A94F-4175-4C85-C9747186F8F7}"/>
                    </a:ext>
                  </a:extLst>
                </p:cNvPr>
                <p:cNvSpPr/>
                <p:nvPr/>
              </p:nvSpPr>
              <p:spPr>
                <a:xfrm>
                  <a:off x="2753745" y="3093144"/>
                  <a:ext cx="60047" cy="104558"/>
                </a:xfrm>
                <a:custGeom>
                  <a:avLst/>
                  <a:gdLst>
                    <a:gd name="connsiteX0" fmla="*/ 12788 w 60039"/>
                    <a:gd name="connsiteY0" fmla="*/ 88597 h 104558"/>
                    <a:gd name="connsiteX1" fmla="*/ 27095 w 60039"/>
                    <a:gd name="connsiteY1" fmla="*/ 104520 h 104558"/>
                    <a:gd name="connsiteX2" fmla="*/ 51531 w 60039"/>
                    <a:gd name="connsiteY2" fmla="*/ 59025 h 104558"/>
                    <a:gd name="connsiteX3" fmla="*/ 51405 w 60039"/>
                    <a:gd name="connsiteY3" fmla="*/ 58519 h 104558"/>
                    <a:gd name="connsiteX4" fmla="*/ 47986 w 60039"/>
                    <a:gd name="connsiteY4" fmla="*/ 48283 h 104558"/>
                    <a:gd name="connsiteX5" fmla="*/ 49379 w 60039"/>
                    <a:gd name="connsiteY5" fmla="*/ 41206 h 104558"/>
                    <a:gd name="connsiteX6" fmla="*/ 54697 w 60039"/>
                    <a:gd name="connsiteY6" fmla="*/ 30843 h 104558"/>
                    <a:gd name="connsiteX7" fmla="*/ 60015 w 60039"/>
                    <a:gd name="connsiteY7" fmla="*/ 7 h 104558"/>
                    <a:gd name="connsiteX8" fmla="*/ 54317 w 60039"/>
                    <a:gd name="connsiteY8" fmla="*/ 260 h 104558"/>
                    <a:gd name="connsiteX9" fmla="*/ 54317 w 60039"/>
                    <a:gd name="connsiteY9" fmla="*/ 260 h 104558"/>
                    <a:gd name="connsiteX10" fmla="*/ 52544 w 60039"/>
                    <a:gd name="connsiteY10" fmla="*/ 133 h 104558"/>
                    <a:gd name="connsiteX11" fmla="*/ 52418 w 60039"/>
                    <a:gd name="connsiteY11" fmla="*/ 133 h 104558"/>
                    <a:gd name="connsiteX12" fmla="*/ 51531 w 60039"/>
                    <a:gd name="connsiteY12" fmla="*/ 7 h 104558"/>
                    <a:gd name="connsiteX13" fmla="*/ 32919 w 60039"/>
                    <a:gd name="connsiteY13" fmla="*/ 18332 h 104558"/>
                    <a:gd name="connsiteX14" fmla="*/ 0 w 60039"/>
                    <a:gd name="connsiteY14" fmla="*/ 46893 h 104558"/>
                    <a:gd name="connsiteX15" fmla="*/ 12915 w 60039"/>
                    <a:gd name="connsiteY15" fmla="*/ 88723 h 10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039" h="104558">
                      <a:moveTo>
                        <a:pt x="12788" y="88597"/>
                      </a:moveTo>
                      <a:cubicBezTo>
                        <a:pt x="16080" y="97822"/>
                        <a:pt x="20511" y="105152"/>
                        <a:pt x="27095" y="104520"/>
                      </a:cubicBezTo>
                      <a:cubicBezTo>
                        <a:pt x="37351" y="103636"/>
                        <a:pt x="49252" y="85058"/>
                        <a:pt x="51531" y="59025"/>
                      </a:cubicBezTo>
                      <a:cubicBezTo>
                        <a:pt x="51531" y="58898"/>
                        <a:pt x="51531" y="58646"/>
                        <a:pt x="51405" y="58519"/>
                      </a:cubicBezTo>
                      <a:cubicBezTo>
                        <a:pt x="48619" y="53338"/>
                        <a:pt x="47860" y="50684"/>
                        <a:pt x="47986" y="48283"/>
                      </a:cubicBezTo>
                      <a:cubicBezTo>
                        <a:pt x="47986" y="46134"/>
                        <a:pt x="48746" y="44365"/>
                        <a:pt x="49379" y="41206"/>
                      </a:cubicBezTo>
                      <a:cubicBezTo>
                        <a:pt x="51531" y="38173"/>
                        <a:pt x="53177" y="34634"/>
                        <a:pt x="54697" y="30843"/>
                      </a:cubicBezTo>
                      <a:cubicBezTo>
                        <a:pt x="58622" y="20859"/>
                        <a:pt x="60268" y="9485"/>
                        <a:pt x="60015" y="7"/>
                      </a:cubicBezTo>
                      <a:cubicBezTo>
                        <a:pt x="57736" y="260"/>
                        <a:pt x="55836" y="260"/>
                        <a:pt x="54317" y="260"/>
                      </a:cubicBezTo>
                      <a:lnTo>
                        <a:pt x="54317" y="260"/>
                      </a:lnTo>
                      <a:cubicBezTo>
                        <a:pt x="53684" y="260"/>
                        <a:pt x="53051" y="260"/>
                        <a:pt x="52544" y="133"/>
                      </a:cubicBezTo>
                      <a:cubicBezTo>
                        <a:pt x="52544" y="133"/>
                        <a:pt x="52544" y="133"/>
                        <a:pt x="52418" y="133"/>
                      </a:cubicBezTo>
                      <a:cubicBezTo>
                        <a:pt x="52038" y="133"/>
                        <a:pt x="51658" y="133"/>
                        <a:pt x="51531" y="7"/>
                      </a:cubicBezTo>
                      <a:cubicBezTo>
                        <a:pt x="49126" y="-372"/>
                        <a:pt x="36718" y="14793"/>
                        <a:pt x="32919" y="18332"/>
                      </a:cubicBezTo>
                      <a:cubicBezTo>
                        <a:pt x="24183" y="22249"/>
                        <a:pt x="18106" y="39815"/>
                        <a:pt x="0" y="46893"/>
                      </a:cubicBezTo>
                      <a:cubicBezTo>
                        <a:pt x="12155" y="57761"/>
                        <a:pt x="14687" y="73305"/>
                        <a:pt x="12915" y="88723"/>
                      </a:cubicBezTo>
                      <a:close/>
                    </a:path>
                  </a:pathLst>
                </a:custGeom>
                <a:solidFill>
                  <a:srgbClr val="EFB0A9"/>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69" name="Freeform 1320">
                  <a:extLst>
                    <a:ext uri="{FF2B5EF4-FFF2-40B4-BE49-F238E27FC236}">
                      <a16:creationId xmlns:a16="http://schemas.microsoft.com/office/drawing/2014/main" id="{A1FE0BEA-A91E-3675-CBE9-C888A86E3117}"/>
                    </a:ext>
                  </a:extLst>
                </p:cNvPr>
                <p:cNvSpPr/>
                <p:nvPr/>
              </p:nvSpPr>
              <p:spPr>
                <a:xfrm>
                  <a:off x="2118064" y="3152042"/>
                  <a:ext cx="142078" cy="405162"/>
                </a:xfrm>
                <a:custGeom>
                  <a:avLst/>
                  <a:gdLst>
                    <a:gd name="connsiteX0" fmla="*/ 20385 w 142059"/>
                    <a:gd name="connsiteY0" fmla="*/ 253 h 405162"/>
                    <a:gd name="connsiteX1" fmla="*/ 12281 w 142059"/>
                    <a:gd name="connsiteY1" fmla="*/ 21105 h 405162"/>
                    <a:gd name="connsiteX2" fmla="*/ 13168 w 142059"/>
                    <a:gd name="connsiteY2" fmla="*/ 66980 h 405162"/>
                    <a:gd name="connsiteX3" fmla="*/ 10002 w 142059"/>
                    <a:gd name="connsiteY3" fmla="*/ 113486 h 405162"/>
                    <a:gd name="connsiteX4" fmla="*/ 380 w 142059"/>
                    <a:gd name="connsiteY4" fmla="*/ 165427 h 405162"/>
                    <a:gd name="connsiteX5" fmla="*/ 0 w 142059"/>
                    <a:gd name="connsiteY5" fmla="*/ 216483 h 405162"/>
                    <a:gd name="connsiteX6" fmla="*/ 4178 w 142059"/>
                    <a:gd name="connsiteY6" fmla="*/ 265896 h 405162"/>
                    <a:gd name="connsiteX7" fmla="*/ 34565 w 142059"/>
                    <a:gd name="connsiteY7" fmla="*/ 322133 h 405162"/>
                    <a:gd name="connsiteX8" fmla="*/ 80526 w 142059"/>
                    <a:gd name="connsiteY8" fmla="*/ 354865 h 405162"/>
                    <a:gd name="connsiteX9" fmla="*/ 142060 w 142059"/>
                    <a:gd name="connsiteY9" fmla="*/ 405163 h 405162"/>
                    <a:gd name="connsiteX10" fmla="*/ 132690 w 142059"/>
                    <a:gd name="connsiteY10" fmla="*/ 388608 h 405162"/>
                    <a:gd name="connsiteX11" fmla="*/ 110407 w 142059"/>
                    <a:gd name="connsiteY11" fmla="*/ 366365 h 405162"/>
                    <a:gd name="connsiteX12" fmla="*/ 71030 w 142059"/>
                    <a:gd name="connsiteY12" fmla="*/ 313793 h 405162"/>
                    <a:gd name="connsiteX13" fmla="*/ 38490 w 142059"/>
                    <a:gd name="connsiteY13" fmla="*/ 289276 h 405162"/>
                    <a:gd name="connsiteX14" fmla="*/ 29881 w 142059"/>
                    <a:gd name="connsiteY14" fmla="*/ 258187 h 405162"/>
                    <a:gd name="connsiteX15" fmla="*/ 21398 w 142059"/>
                    <a:gd name="connsiteY15" fmla="*/ 210543 h 405162"/>
                    <a:gd name="connsiteX16" fmla="*/ 27602 w 142059"/>
                    <a:gd name="connsiteY16" fmla="*/ 163405 h 405162"/>
                    <a:gd name="connsiteX17" fmla="*/ 30767 w 142059"/>
                    <a:gd name="connsiteY17" fmla="*/ 112096 h 405162"/>
                    <a:gd name="connsiteX18" fmla="*/ 30007 w 142059"/>
                    <a:gd name="connsiteY18" fmla="*/ 89348 h 405162"/>
                    <a:gd name="connsiteX19" fmla="*/ 29248 w 142059"/>
                    <a:gd name="connsiteY19" fmla="*/ 75320 h 405162"/>
                    <a:gd name="connsiteX20" fmla="*/ 29248 w 142059"/>
                    <a:gd name="connsiteY20" fmla="*/ 56617 h 405162"/>
                    <a:gd name="connsiteX21" fmla="*/ 33426 w 142059"/>
                    <a:gd name="connsiteY21" fmla="*/ 26034 h 405162"/>
                    <a:gd name="connsiteX22" fmla="*/ 20385 w 142059"/>
                    <a:gd name="connsiteY22" fmla="*/ 0 h 405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2059" h="405162">
                      <a:moveTo>
                        <a:pt x="20385" y="253"/>
                      </a:moveTo>
                      <a:cubicBezTo>
                        <a:pt x="17726" y="9225"/>
                        <a:pt x="16207" y="15671"/>
                        <a:pt x="12281" y="21105"/>
                      </a:cubicBezTo>
                      <a:cubicBezTo>
                        <a:pt x="19752" y="29193"/>
                        <a:pt x="26589" y="43726"/>
                        <a:pt x="13168" y="66980"/>
                      </a:cubicBezTo>
                      <a:cubicBezTo>
                        <a:pt x="15194" y="74309"/>
                        <a:pt x="23170" y="84798"/>
                        <a:pt x="10002" y="113486"/>
                      </a:cubicBezTo>
                      <a:cubicBezTo>
                        <a:pt x="12028" y="137497"/>
                        <a:pt x="21018" y="147860"/>
                        <a:pt x="380" y="165427"/>
                      </a:cubicBezTo>
                      <a:cubicBezTo>
                        <a:pt x="380" y="165427"/>
                        <a:pt x="13168" y="193356"/>
                        <a:pt x="0" y="216483"/>
                      </a:cubicBezTo>
                      <a:cubicBezTo>
                        <a:pt x="3165" y="228236"/>
                        <a:pt x="10762" y="234807"/>
                        <a:pt x="4178" y="265896"/>
                      </a:cubicBezTo>
                      <a:cubicBezTo>
                        <a:pt x="4178" y="265896"/>
                        <a:pt x="24943" y="276891"/>
                        <a:pt x="34565" y="322133"/>
                      </a:cubicBezTo>
                      <a:cubicBezTo>
                        <a:pt x="45327" y="336919"/>
                        <a:pt x="46974" y="317963"/>
                        <a:pt x="80526" y="354865"/>
                      </a:cubicBezTo>
                      <a:cubicBezTo>
                        <a:pt x="96859" y="367629"/>
                        <a:pt x="127246" y="383173"/>
                        <a:pt x="142060" y="405163"/>
                      </a:cubicBezTo>
                      <a:cubicBezTo>
                        <a:pt x="140920" y="399729"/>
                        <a:pt x="138388" y="394168"/>
                        <a:pt x="132690" y="388608"/>
                      </a:cubicBezTo>
                      <a:cubicBezTo>
                        <a:pt x="130918" y="382415"/>
                        <a:pt x="118763" y="371926"/>
                        <a:pt x="110407" y="366365"/>
                      </a:cubicBezTo>
                      <a:cubicBezTo>
                        <a:pt x="56976" y="331612"/>
                        <a:pt x="68624" y="318721"/>
                        <a:pt x="71030" y="313793"/>
                      </a:cubicBezTo>
                      <a:cubicBezTo>
                        <a:pt x="51531" y="323397"/>
                        <a:pt x="51531" y="303051"/>
                        <a:pt x="38490" y="289276"/>
                      </a:cubicBezTo>
                      <a:cubicBezTo>
                        <a:pt x="25576" y="275501"/>
                        <a:pt x="27095" y="265517"/>
                        <a:pt x="29881" y="258187"/>
                      </a:cubicBezTo>
                      <a:cubicBezTo>
                        <a:pt x="12535" y="237714"/>
                        <a:pt x="17726" y="220906"/>
                        <a:pt x="21398" y="210543"/>
                      </a:cubicBezTo>
                      <a:cubicBezTo>
                        <a:pt x="8103" y="184636"/>
                        <a:pt x="24310" y="167196"/>
                        <a:pt x="27602" y="163405"/>
                      </a:cubicBezTo>
                      <a:cubicBezTo>
                        <a:pt x="17979" y="144448"/>
                        <a:pt x="28235" y="117025"/>
                        <a:pt x="30767" y="112096"/>
                      </a:cubicBezTo>
                      <a:cubicBezTo>
                        <a:pt x="27348" y="109442"/>
                        <a:pt x="28994" y="98447"/>
                        <a:pt x="30007" y="89348"/>
                      </a:cubicBezTo>
                      <a:cubicBezTo>
                        <a:pt x="29374" y="84672"/>
                        <a:pt x="29248" y="79996"/>
                        <a:pt x="29248" y="75320"/>
                      </a:cubicBezTo>
                      <a:cubicBezTo>
                        <a:pt x="29248" y="69381"/>
                        <a:pt x="29248" y="63315"/>
                        <a:pt x="29248" y="56617"/>
                      </a:cubicBezTo>
                      <a:cubicBezTo>
                        <a:pt x="27982" y="44737"/>
                        <a:pt x="29881" y="34627"/>
                        <a:pt x="33426" y="26034"/>
                      </a:cubicBezTo>
                      <a:cubicBezTo>
                        <a:pt x="26969" y="22495"/>
                        <a:pt x="21018" y="15165"/>
                        <a:pt x="20385" y="0"/>
                      </a:cubicBezTo>
                      <a:close/>
                    </a:path>
                  </a:pathLst>
                </a:custGeom>
                <a:solidFill>
                  <a:srgbClr val="F6BCC2"/>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70" name="Freeform 1321">
                  <a:extLst>
                    <a:ext uri="{FF2B5EF4-FFF2-40B4-BE49-F238E27FC236}">
                      <a16:creationId xmlns:a16="http://schemas.microsoft.com/office/drawing/2014/main" id="{57FF61B2-B041-34B5-EB75-BCE18E1B4E0D}"/>
                    </a:ext>
                  </a:extLst>
                </p:cNvPr>
                <p:cNvSpPr/>
                <p:nvPr/>
              </p:nvSpPr>
              <p:spPr>
                <a:xfrm>
                  <a:off x="2086734" y="3414536"/>
                  <a:ext cx="67032" cy="63625"/>
                </a:xfrm>
                <a:custGeom>
                  <a:avLst/>
                  <a:gdLst>
                    <a:gd name="connsiteX0" fmla="*/ 1572 w 67023"/>
                    <a:gd name="connsiteY0" fmla="*/ 3023 h 63625"/>
                    <a:gd name="connsiteX1" fmla="*/ 60320 w 67023"/>
                    <a:gd name="connsiteY1" fmla="*/ 30447 h 63625"/>
                    <a:gd name="connsiteX2" fmla="*/ 66524 w 67023"/>
                    <a:gd name="connsiteY2" fmla="*/ 62041 h 63625"/>
                    <a:gd name="connsiteX3" fmla="*/ 62726 w 67023"/>
                    <a:gd name="connsiteY3" fmla="*/ 61788 h 63625"/>
                    <a:gd name="connsiteX4" fmla="*/ 53103 w 67023"/>
                    <a:gd name="connsiteY4" fmla="*/ 32469 h 63625"/>
                    <a:gd name="connsiteX5" fmla="*/ 2965 w 67023"/>
                    <a:gd name="connsiteY5" fmla="*/ 7067 h 63625"/>
                    <a:gd name="connsiteX6" fmla="*/ 1445 w 67023"/>
                    <a:gd name="connsiteY6" fmla="*/ 2897 h 63625"/>
                    <a:gd name="connsiteX7" fmla="*/ 1445 w 67023"/>
                    <a:gd name="connsiteY7" fmla="*/ 2897 h 6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023" h="63625">
                      <a:moveTo>
                        <a:pt x="1572" y="3023"/>
                      </a:moveTo>
                      <a:cubicBezTo>
                        <a:pt x="24995" y="-5823"/>
                        <a:pt x="53990" y="5171"/>
                        <a:pt x="60320" y="30447"/>
                      </a:cubicBezTo>
                      <a:cubicBezTo>
                        <a:pt x="63992" y="34996"/>
                        <a:pt x="68550" y="52689"/>
                        <a:pt x="66524" y="62041"/>
                      </a:cubicBezTo>
                      <a:cubicBezTo>
                        <a:pt x="66271" y="64315"/>
                        <a:pt x="62726" y="64063"/>
                        <a:pt x="62726" y="61788"/>
                      </a:cubicBezTo>
                      <a:cubicBezTo>
                        <a:pt x="62979" y="50920"/>
                        <a:pt x="58927" y="40936"/>
                        <a:pt x="53103" y="32469"/>
                      </a:cubicBezTo>
                      <a:cubicBezTo>
                        <a:pt x="48419" y="9974"/>
                        <a:pt x="23603" y="495"/>
                        <a:pt x="2965" y="7067"/>
                      </a:cubicBezTo>
                      <a:cubicBezTo>
                        <a:pt x="306" y="8078"/>
                        <a:pt x="-1340" y="3781"/>
                        <a:pt x="1445" y="2897"/>
                      </a:cubicBezTo>
                      <a:lnTo>
                        <a:pt x="1445" y="2897"/>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71" name="Freeform 1322">
                  <a:extLst>
                    <a:ext uri="{FF2B5EF4-FFF2-40B4-BE49-F238E27FC236}">
                      <a16:creationId xmlns:a16="http://schemas.microsoft.com/office/drawing/2014/main" id="{82A19D62-9B8B-C6C8-CB56-DAE7D2D70A3F}"/>
                    </a:ext>
                  </a:extLst>
                </p:cNvPr>
                <p:cNvSpPr/>
                <p:nvPr/>
              </p:nvSpPr>
              <p:spPr>
                <a:xfrm>
                  <a:off x="2095268" y="3307227"/>
                  <a:ext cx="31516" cy="67138"/>
                </a:xfrm>
                <a:custGeom>
                  <a:avLst/>
                  <a:gdLst>
                    <a:gd name="connsiteX0" fmla="*/ 20640 w 31512"/>
                    <a:gd name="connsiteY0" fmla="*/ 61172 h 67138"/>
                    <a:gd name="connsiteX1" fmla="*/ 889 w 31512"/>
                    <a:gd name="connsiteY1" fmla="*/ 1901 h 67138"/>
                    <a:gd name="connsiteX2" fmla="*/ 1015 w 31512"/>
                    <a:gd name="connsiteY2" fmla="*/ 6 h 67138"/>
                    <a:gd name="connsiteX3" fmla="*/ 31276 w 31512"/>
                    <a:gd name="connsiteY3" fmla="*/ 45880 h 67138"/>
                    <a:gd name="connsiteX4" fmla="*/ 24059 w 31512"/>
                    <a:gd name="connsiteY4" fmla="*/ 66353 h 67138"/>
                    <a:gd name="connsiteX5" fmla="*/ 20514 w 31512"/>
                    <a:gd name="connsiteY5" fmla="*/ 61172 h 67138"/>
                    <a:gd name="connsiteX6" fmla="*/ 20514 w 31512"/>
                    <a:gd name="connsiteY6" fmla="*/ 61172 h 6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12" h="67138">
                      <a:moveTo>
                        <a:pt x="20640" y="61172"/>
                      </a:moveTo>
                      <a:cubicBezTo>
                        <a:pt x="32922" y="42721"/>
                        <a:pt x="27351" y="4682"/>
                        <a:pt x="889" y="1901"/>
                      </a:cubicBezTo>
                      <a:cubicBezTo>
                        <a:pt x="-377" y="1901"/>
                        <a:pt x="-251" y="-121"/>
                        <a:pt x="1015" y="6"/>
                      </a:cubicBezTo>
                      <a:cubicBezTo>
                        <a:pt x="23679" y="1017"/>
                        <a:pt x="33175" y="26292"/>
                        <a:pt x="31276" y="45880"/>
                      </a:cubicBezTo>
                      <a:cubicBezTo>
                        <a:pt x="30263" y="53463"/>
                        <a:pt x="30390" y="60161"/>
                        <a:pt x="24059" y="66353"/>
                      </a:cubicBezTo>
                      <a:cubicBezTo>
                        <a:pt x="20514" y="69260"/>
                        <a:pt x="16462" y="63320"/>
                        <a:pt x="20514" y="61172"/>
                      </a:cubicBezTo>
                      <a:lnTo>
                        <a:pt x="20514" y="61172"/>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72" name="Freeform 1323">
                  <a:extLst>
                    <a:ext uri="{FF2B5EF4-FFF2-40B4-BE49-F238E27FC236}">
                      <a16:creationId xmlns:a16="http://schemas.microsoft.com/office/drawing/2014/main" id="{AC27E804-D242-2D1E-EE70-D519162BBBF9}"/>
                    </a:ext>
                  </a:extLst>
                </p:cNvPr>
                <p:cNvSpPr/>
                <p:nvPr/>
              </p:nvSpPr>
              <p:spPr>
                <a:xfrm>
                  <a:off x="2092800" y="3358915"/>
                  <a:ext cx="34542" cy="65298"/>
                </a:xfrm>
                <a:custGeom>
                  <a:avLst/>
                  <a:gdLst>
                    <a:gd name="connsiteX0" fmla="*/ 26907 w 34537"/>
                    <a:gd name="connsiteY0" fmla="*/ 61929 h 65298"/>
                    <a:gd name="connsiteX1" fmla="*/ 1078 w 34537"/>
                    <a:gd name="connsiteY1" fmla="*/ 2406 h 65298"/>
                    <a:gd name="connsiteX2" fmla="*/ 1205 w 34537"/>
                    <a:gd name="connsiteY2" fmla="*/ 5 h 65298"/>
                    <a:gd name="connsiteX3" fmla="*/ 34377 w 34537"/>
                    <a:gd name="connsiteY3" fmla="*/ 42594 h 65298"/>
                    <a:gd name="connsiteX4" fmla="*/ 33111 w 34537"/>
                    <a:gd name="connsiteY4" fmla="*/ 62309 h 65298"/>
                    <a:gd name="connsiteX5" fmla="*/ 26781 w 34537"/>
                    <a:gd name="connsiteY5" fmla="*/ 61929 h 65298"/>
                    <a:gd name="connsiteX6" fmla="*/ 26781 w 34537"/>
                    <a:gd name="connsiteY6" fmla="*/ 61929 h 65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537" h="65298">
                      <a:moveTo>
                        <a:pt x="26907" y="61929"/>
                      </a:moveTo>
                      <a:cubicBezTo>
                        <a:pt x="30832" y="37918"/>
                        <a:pt x="33618" y="4302"/>
                        <a:pt x="1078" y="2406"/>
                      </a:cubicBezTo>
                      <a:cubicBezTo>
                        <a:pt x="-441" y="2406"/>
                        <a:pt x="-315" y="-121"/>
                        <a:pt x="1205" y="5"/>
                      </a:cubicBezTo>
                      <a:cubicBezTo>
                        <a:pt x="25008" y="-374"/>
                        <a:pt x="36023" y="21363"/>
                        <a:pt x="34377" y="42594"/>
                      </a:cubicBezTo>
                      <a:cubicBezTo>
                        <a:pt x="34377" y="49292"/>
                        <a:pt x="33238" y="56369"/>
                        <a:pt x="33111" y="62309"/>
                      </a:cubicBezTo>
                      <a:cubicBezTo>
                        <a:pt x="33111" y="66479"/>
                        <a:pt x="26401" y="66226"/>
                        <a:pt x="26781" y="61929"/>
                      </a:cubicBezTo>
                      <a:lnTo>
                        <a:pt x="26781" y="61929"/>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73" name="Freeform 1324">
                  <a:extLst>
                    <a:ext uri="{FF2B5EF4-FFF2-40B4-BE49-F238E27FC236}">
                      <a16:creationId xmlns:a16="http://schemas.microsoft.com/office/drawing/2014/main" id="{B11EDC49-BAF0-58FF-4584-89C4B00B4ECE}"/>
                    </a:ext>
                  </a:extLst>
                </p:cNvPr>
                <p:cNvSpPr/>
                <p:nvPr/>
              </p:nvSpPr>
              <p:spPr>
                <a:xfrm>
                  <a:off x="2103170" y="3251975"/>
                  <a:ext cx="31277" cy="70902"/>
                </a:xfrm>
                <a:custGeom>
                  <a:avLst/>
                  <a:gdLst>
                    <a:gd name="connsiteX0" fmla="*/ 11727 w 31273"/>
                    <a:gd name="connsiteY0" fmla="*/ 65367 h 70902"/>
                    <a:gd name="connsiteX1" fmla="*/ 18691 w 31273"/>
                    <a:gd name="connsiteY1" fmla="*/ 10773 h 70902"/>
                    <a:gd name="connsiteX2" fmla="*/ 459 w 31273"/>
                    <a:gd name="connsiteY2" fmla="*/ 1294 h 70902"/>
                    <a:gd name="connsiteX3" fmla="*/ 712 w 31273"/>
                    <a:gd name="connsiteY3" fmla="*/ 31 h 70902"/>
                    <a:gd name="connsiteX4" fmla="*/ 27680 w 31273"/>
                    <a:gd name="connsiteY4" fmla="*/ 50329 h 70902"/>
                    <a:gd name="connsiteX5" fmla="*/ 16665 w 31273"/>
                    <a:gd name="connsiteY5" fmla="*/ 69538 h 70902"/>
                    <a:gd name="connsiteX6" fmla="*/ 12107 w 31273"/>
                    <a:gd name="connsiteY6" fmla="*/ 70296 h 70902"/>
                    <a:gd name="connsiteX7" fmla="*/ 11601 w 31273"/>
                    <a:gd name="connsiteY7" fmla="*/ 65494 h 70902"/>
                    <a:gd name="connsiteX8" fmla="*/ 11601 w 31273"/>
                    <a:gd name="connsiteY8" fmla="*/ 65494 h 7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273" h="70902">
                      <a:moveTo>
                        <a:pt x="11727" y="65367"/>
                      </a:moveTo>
                      <a:cubicBezTo>
                        <a:pt x="24642" y="50708"/>
                        <a:pt x="35024" y="26570"/>
                        <a:pt x="18691" y="10773"/>
                      </a:cubicBezTo>
                      <a:cubicBezTo>
                        <a:pt x="13880" y="5970"/>
                        <a:pt x="7296" y="2937"/>
                        <a:pt x="459" y="1294"/>
                      </a:cubicBezTo>
                      <a:cubicBezTo>
                        <a:pt x="-301" y="1168"/>
                        <a:pt x="-48" y="-222"/>
                        <a:pt x="712" y="31"/>
                      </a:cubicBezTo>
                      <a:cubicBezTo>
                        <a:pt x="25401" y="3190"/>
                        <a:pt x="37936" y="28086"/>
                        <a:pt x="27680" y="50329"/>
                      </a:cubicBezTo>
                      <a:cubicBezTo>
                        <a:pt x="24895" y="57279"/>
                        <a:pt x="21097" y="63598"/>
                        <a:pt x="16665" y="69538"/>
                      </a:cubicBezTo>
                      <a:cubicBezTo>
                        <a:pt x="15652" y="71054"/>
                        <a:pt x="13626" y="71307"/>
                        <a:pt x="12107" y="70296"/>
                      </a:cubicBezTo>
                      <a:cubicBezTo>
                        <a:pt x="10588" y="69159"/>
                        <a:pt x="10335" y="66884"/>
                        <a:pt x="11601" y="65494"/>
                      </a:cubicBezTo>
                      <a:lnTo>
                        <a:pt x="11601" y="65494"/>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74" name="Freeform 1325">
                  <a:extLst>
                    <a:ext uri="{FF2B5EF4-FFF2-40B4-BE49-F238E27FC236}">
                      <a16:creationId xmlns:a16="http://schemas.microsoft.com/office/drawing/2014/main" id="{FD6BBD94-07AF-28CC-0541-CF41E7233A47}"/>
                    </a:ext>
                  </a:extLst>
                </p:cNvPr>
                <p:cNvSpPr/>
                <p:nvPr/>
              </p:nvSpPr>
              <p:spPr>
                <a:xfrm>
                  <a:off x="2116846" y="3208143"/>
                  <a:ext cx="21398" cy="60279"/>
                </a:xfrm>
                <a:custGeom>
                  <a:avLst/>
                  <a:gdLst>
                    <a:gd name="connsiteX0" fmla="*/ 8435 w 21395"/>
                    <a:gd name="connsiteY0" fmla="*/ 55363 h 60279"/>
                    <a:gd name="connsiteX1" fmla="*/ 459 w 21395"/>
                    <a:gd name="connsiteY1" fmla="*/ 1273 h 60279"/>
                    <a:gd name="connsiteX2" fmla="*/ 712 w 21395"/>
                    <a:gd name="connsiteY2" fmla="*/ 10 h 60279"/>
                    <a:gd name="connsiteX3" fmla="*/ 13753 w 21395"/>
                    <a:gd name="connsiteY3" fmla="*/ 58648 h 60279"/>
                    <a:gd name="connsiteX4" fmla="*/ 8309 w 21395"/>
                    <a:gd name="connsiteY4" fmla="*/ 55363 h 60279"/>
                    <a:gd name="connsiteX5" fmla="*/ 8309 w 21395"/>
                    <a:gd name="connsiteY5" fmla="*/ 55363 h 60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95" h="60279">
                      <a:moveTo>
                        <a:pt x="8435" y="55363"/>
                      </a:moveTo>
                      <a:cubicBezTo>
                        <a:pt x="16665" y="38681"/>
                        <a:pt x="24389" y="8477"/>
                        <a:pt x="459" y="1273"/>
                      </a:cubicBezTo>
                      <a:cubicBezTo>
                        <a:pt x="-301" y="1021"/>
                        <a:pt x="-48" y="-117"/>
                        <a:pt x="712" y="10"/>
                      </a:cubicBezTo>
                      <a:cubicBezTo>
                        <a:pt x="27934" y="4812"/>
                        <a:pt x="23756" y="39945"/>
                        <a:pt x="13753" y="58648"/>
                      </a:cubicBezTo>
                      <a:cubicBezTo>
                        <a:pt x="11727" y="62440"/>
                        <a:pt x="6030" y="58901"/>
                        <a:pt x="8309" y="55363"/>
                      </a:cubicBezTo>
                      <a:lnTo>
                        <a:pt x="8309" y="55363"/>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75" name="Freeform 1326">
                  <a:extLst>
                    <a:ext uri="{FF2B5EF4-FFF2-40B4-BE49-F238E27FC236}">
                      <a16:creationId xmlns:a16="http://schemas.microsoft.com/office/drawing/2014/main" id="{EEAA3320-FF91-BAA1-E2B2-F71197B9B049}"/>
                    </a:ext>
                  </a:extLst>
                </p:cNvPr>
                <p:cNvSpPr/>
                <p:nvPr/>
              </p:nvSpPr>
              <p:spPr>
                <a:xfrm>
                  <a:off x="2111146" y="3161745"/>
                  <a:ext cx="31117" cy="57245"/>
                </a:xfrm>
                <a:custGeom>
                  <a:avLst/>
                  <a:gdLst>
                    <a:gd name="connsiteX0" fmla="*/ 18945 w 31113"/>
                    <a:gd name="connsiteY0" fmla="*/ 54749 h 57245"/>
                    <a:gd name="connsiteX1" fmla="*/ 1093 w 31113"/>
                    <a:gd name="connsiteY1" fmla="*/ 2429 h 57245"/>
                    <a:gd name="connsiteX2" fmla="*/ 1093 w 31113"/>
                    <a:gd name="connsiteY2" fmla="*/ 28 h 57245"/>
                    <a:gd name="connsiteX3" fmla="*/ 21224 w 31113"/>
                    <a:gd name="connsiteY3" fmla="*/ 56897 h 57245"/>
                    <a:gd name="connsiteX4" fmla="*/ 19072 w 31113"/>
                    <a:gd name="connsiteY4" fmla="*/ 54749 h 57245"/>
                    <a:gd name="connsiteX5" fmla="*/ 19072 w 31113"/>
                    <a:gd name="connsiteY5" fmla="*/ 54749 h 57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113" h="57245">
                      <a:moveTo>
                        <a:pt x="18945" y="54749"/>
                      </a:moveTo>
                      <a:cubicBezTo>
                        <a:pt x="31606" y="37941"/>
                        <a:pt x="23250" y="5841"/>
                        <a:pt x="1093" y="2429"/>
                      </a:cubicBezTo>
                      <a:cubicBezTo>
                        <a:pt x="-300" y="2429"/>
                        <a:pt x="-427" y="154"/>
                        <a:pt x="1093" y="28"/>
                      </a:cubicBezTo>
                      <a:cubicBezTo>
                        <a:pt x="27808" y="-1236"/>
                        <a:pt x="41862" y="40721"/>
                        <a:pt x="21224" y="56897"/>
                      </a:cubicBezTo>
                      <a:cubicBezTo>
                        <a:pt x="19831" y="58035"/>
                        <a:pt x="17932" y="56139"/>
                        <a:pt x="19072" y="54749"/>
                      </a:cubicBezTo>
                      <a:lnTo>
                        <a:pt x="19072" y="54749"/>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76" name="Freeform 1327">
                  <a:extLst>
                    <a:ext uri="{FF2B5EF4-FFF2-40B4-BE49-F238E27FC236}">
                      <a16:creationId xmlns:a16="http://schemas.microsoft.com/office/drawing/2014/main" id="{5B6F0C5E-181D-4FB3-6E13-2AF48B4FB2B8}"/>
                    </a:ext>
                  </a:extLst>
                </p:cNvPr>
                <p:cNvSpPr/>
                <p:nvPr/>
              </p:nvSpPr>
              <p:spPr>
                <a:xfrm>
                  <a:off x="2134304" y="3227489"/>
                  <a:ext cx="164334" cy="367755"/>
                </a:xfrm>
                <a:custGeom>
                  <a:avLst/>
                  <a:gdLst>
                    <a:gd name="connsiteX0" fmla="*/ 150385 w 164312"/>
                    <a:gd name="connsiteY0" fmla="*/ 304820 h 367755"/>
                    <a:gd name="connsiteX1" fmla="*/ 147093 w 164312"/>
                    <a:gd name="connsiteY1" fmla="*/ 302166 h 367755"/>
                    <a:gd name="connsiteX2" fmla="*/ 70239 w 164312"/>
                    <a:gd name="connsiteY2" fmla="*/ 189944 h 367755"/>
                    <a:gd name="connsiteX3" fmla="*/ 24025 w 164312"/>
                    <a:gd name="connsiteY3" fmla="*/ 118920 h 367755"/>
                    <a:gd name="connsiteX4" fmla="*/ 46942 w 164312"/>
                    <a:gd name="connsiteY4" fmla="*/ 82903 h 367755"/>
                    <a:gd name="connsiteX5" fmla="*/ 23139 w 164312"/>
                    <a:gd name="connsiteY5" fmla="*/ 36649 h 367755"/>
                    <a:gd name="connsiteX6" fmla="*/ 13010 w 164312"/>
                    <a:gd name="connsiteY6" fmla="*/ 0 h 367755"/>
                    <a:gd name="connsiteX7" fmla="*/ 13770 w 164312"/>
                    <a:gd name="connsiteY7" fmla="*/ 14028 h 367755"/>
                    <a:gd name="connsiteX8" fmla="*/ 14529 w 164312"/>
                    <a:gd name="connsiteY8" fmla="*/ 36775 h 367755"/>
                    <a:gd name="connsiteX9" fmla="*/ 11364 w 164312"/>
                    <a:gd name="connsiteY9" fmla="*/ 88084 h 367755"/>
                    <a:gd name="connsiteX10" fmla="*/ 5160 w 164312"/>
                    <a:gd name="connsiteY10" fmla="*/ 135223 h 367755"/>
                    <a:gd name="connsiteX11" fmla="*/ 13643 w 164312"/>
                    <a:gd name="connsiteY11" fmla="*/ 182867 h 367755"/>
                    <a:gd name="connsiteX12" fmla="*/ 22253 w 164312"/>
                    <a:gd name="connsiteY12" fmla="*/ 213955 h 367755"/>
                    <a:gd name="connsiteX13" fmla="*/ 54792 w 164312"/>
                    <a:gd name="connsiteY13" fmla="*/ 238472 h 367755"/>
                    <a:gd name="connsiteX14" fmla="*/ 94169 w 164312"/>
                    <a:gd name="connsiteY14" fmla="*/ 291045 h 367755"/>
                    <a:gd name="connsiteX15" fmla="*/ 116453 w 164312"/>
                    <a:gd name="connsiteY15" fmla="*/ 313287 h 367755"/>
                    <a:gd name="connsiteX16" fmla="*/ 127342 w 164312"/>
                    <a:gd name="connsiteY16" fmla="*/ 362700 h 367755"/>
                    <a:gd name="connsiteX17" fmla="*/ 164313 w 164312"/>
                    <a:gd name="connsiteY17" fmla="*/ 367755 h 367755"/>
                    <a:gd name="connsiteX18" fmla="*/ 150259 w 164312"/>
                    <a:gd name="connsiteY18" fmla="*/ 304694 h 367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4312" h="367755">
                      <a:moveTo>
                        <a:pt x="150385" y="304820"/>
                      </a:moveTo>
                      <a:cubicBezTo>
                        <a:pt x="149246" y="303935"/>
                        <a:pt x="148233" y="303051"/>
                        <a:pt x="147093" y="302166"/>
                      </a:cubicBezTo>
                      <a:cubicBezTo>
                        <a:pt x="80242" y="281819"/>
                        <a:pt x="70493" y="225582"/>
                        <a:pt x="70239" y="189944"/>
                      </a:cubicBezTo>
                      <a:cubicBezTo>
                        <a:pt x="21746" y="183751"/>
                        <a:pt x="19721" y="130168"/>
                        <a:pt x="24025" y="118920"/>
                      </a:cubicBezTo>
                      <a:cubicBezTo>
                        <a:pt x="29850" y="103250"/>
                        <a:pt x="37826" y="91496"/>
                        <a:pt x="46942" y="82903"/>
                      </a:cubicBezTo>
                      <a:cubicBezTo>
                        <a:pt x="36307" y="68875"/>
                        <a:pt x="28710" y="52446"/>
                        <a:pt x="23139" y="36649"/>
                      </a:cubicBezTo>
                      <a:cubicBezTo>
                        <a:pt x="18581" y="23380"/>
                        <a:pt x="15289" y="10616"/>
                        <a:pt x="13010" y="0"/>
                      </a:cubicBezTo>
                      <a:cubicBezTo>
                        <a:pt x="13010" y="4802"/>
                        <a:pt x="13137" y="9352"/>
                        <a:pt x="13770" y="14028"/>
                      </a:cubicBezTo>
                      <a:cubicBezTo>
                        <a:pt x="12757" y="23127"/>
                        <a:pt x="10984" y="34248"/>
                        <a:pt x="14529" y="36775"/>
                      </a:cubicBezTo>
                      <a:cubicBezTo>
                        <a:pt x="12124" y="41578"/>
                        <a:pt x="1742" y="69001"/>
                        <a:pt x="11364" y="88084"/>
                      </a:cubicBezTo>
                      <a:cubicBezTo>
                        <a:pt x="8072" y="91876"/>
                        <a:pt x="-8134" y="109316"/>
                        <a:pt x="5160" y="135223"/>
                      </a:cubicBezTo>
                      <a:cubicBezTo>
                        <a:pt x="1488" y="145586"/>
                        <a:pt x="-3703" y="162267"/>
                        <a:pt x="13643" y="182867"/>
                      </a:cubicBezTo>
                      <a:cubicBezTo>
                        <a:pt x="10858" y="190070"/>
                        <a:pt x="9338" y="200180"/>
                        <a:pt x="22253" y="213955"/>
                      </a:cubicBezTo>
                      <a:cubicBezTo>
                        <a:pt x="35167" y="227730"/>
                        <a:pt x="35167" y="248077"/>
                        <a:pt x="54792" y="238472"/>
                      </a:cubicBezTo>
                      <a:cubicBezTo>
                        <a:pt x="52387" y="243527"/>
                        <a:pt x="40738" y="256418"/>
                        <a:pt x="94169" y="291045"/>
                      </a:cubicBezTo>
                      <a:cubicBezTo>
                        <a:pt x="102526" y="296606"/>
                        <a:pt x="114680" y="307095"/>
                        <a:pt x="116453" y="313287"/>
                      </a:cubicBezTo>
                      <a:cubicBezTo>
                        <a:pt x="134938" y="330980"/>
                        <a:pt x="121011" y="349936"/>
                        <a:pt x="127342" y="362700"/>
                      </a:cubicBezTo>
                      <a:cubicBezTo>
                        <a:pt x="135065" y="364343"/>
                        <a:pt x="148106" y="366113"/>
                        <a:pt x="164313" y="367755"/>
                      </a:cubicBezTo>
                      <a:cubicBezTo>
                        <a:pt x="138104" y="340205"/>
                        <a:pt x="140889" y="311392"/>
                        <a:pt x="150259" y="304694"/>
                      </a:cubicBezTo>
                      <a:close/>
                    </a:path>
                  </a:pathLst>
                </a:custGeom>
                <a:noFill/>
                <a:ln w="6325" cap="rnd">
                  <a:solidFill>
                    <a:srgbClr val="B56A6B"/>
                  </a:solidFill>
                  <a:prstDash val="solid"/>
                  <a:round/>
                </a:ln>
              </p:spPr>
              <p:txBody>
                <a:bodyPr rtlCol="0" anchor="ctr"/>
                <a:lstStyle/>
                <a:p>
                  <a:pPr defTabSz="685800">
                    <a:defRPr/>
                  </a:pPr>
                  <a:endParaRPr lang="en-US" sz="600">
                    <a:solidFill>
                      <a:prstClr val="black"/>
                    </a:solidFill>
                    <a:latin typeface="Verdana"/>
                  </a:endParaRPr>
                </a:p>
              </p:txBody>
            </p:sp>
            <p:sp>
              <p:nvSpPr>
                <p:cNvPr id="177" name="Freeform 1328">
                  <a:extLst>
                    <a:ext uri="{FF2B5EF4-FFF2-40B4-BE49-F238E27FC236}">
                      <a16:creationId xmlns:a16="http://schemas.microsoft.com/office/drawing/2014/main" id="{814DCFD4-E242-926A-8ECA-EBF4EABE9E31}"/>
                    </a:ext>
                  </a:extLst>
                </p:cNvPr>
                <p:cNvSpPr/>
                <p:nvPr/>
              </p:nvSpPr>
              <p:spPr>
                <a:xfrm>
                  <a:off x="2464903" y="3496418"/>
                  <a:ext cx="22268" cy="62429"/>
                </a:xfrm>
                <a:custGeom>
                  <a:avLst/>
                  <a:gdLst>
                    <a:gd name="connsiteX0" fmla="*/ 16080 w 22265"/>
                    <a:gd name="connsiteY0" fmla="*/ 0 h 62429"/>
                    <a:gd name="connsiteX1" fmla="*/ 22157 w 22265"/>
                    <a:gd name="connsiteY1" fmla="*/ 27171 h 62429"/>
                    <a:gd name="connsiteX2" fmla="*/ 0 w 22265"/>
                    <a:gd name="connsiteY2" fmla="*/ 62430 h 62429"/>
                  </a:gdLst>
                  <a:ahLst/>
                  <a:cxnLst>
                    <a:cxn ang="0">
                      <a:pos x="connsiteX0" y="connsiteY0"/>
                    </a:cxn>
                    <a:cxn ang="0">
                      <a:pos x="connsiteX1" y="connsiteY1"/>
                    </a:cxn>
                    <a:cxn ang="0">
                      <a:pos x="connsiteX2" y="connsiteY2"/>
                    </a:cxn>
                  </a:cxnLst>
                  <a:rect l="l" t="t" r="r" b="b"/>
                  <a:pathLst>
                    <a:path w="22265" h="62429">
                      <a:moveTo>
                        <a:pt x="16080" y="0"/>
                      </a:moveTo>
                      <a:cubicBezTo>
                        <a:pt x="20638" y="11753"/>
                        <a:pt x="22790" y="21484"/>
                        <a:pt x="22157" y="27171"/>
                      </a:cubicBezTo>
                      <a:cubicBezTo>
                        <a:pt x="20385" y="43221"/>
                        <a:pt x="11775" y="54468"/>
                        <a:pt x="0" y="62430"/>
                      </a:cubicBezTo>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78" name="Freeform 1329">
                  <a:extLst>
                    <a:ext uri="{FF2B5EF4-FFF2-40B4-BE49-F238E27FC236}">
                      <a16:creationId xmlns:a16="http://schemas.microsoft.com/office/drawing/2014/main" id="{C1D200FB-4A42-E539-9CEA-CF1542A03E07}"/>
                    </a:ext>
                  </a:extLst>
                </p:cNvPr>
                <p:cNvSpPr/>
                <p:nvPr/>
              </p:nvSpPr>
              <p:spPr>
                <a:xfrm>
                  <a:off x="2204552" y="3368019"/>
                  <a:ext cx="131948" cy="161509"/>
                </a:xfrm>
                <a:custGeom>
                  <a:avLst/>
                  <a:gdLst>
                    <a:gd name="connsiteX0" fmla="*/ 131931 w 131930"/>
                    <a:gd name="connsiteY0" fmla="*/ 9605 h 161509"/>
                    <a:gd name="connsiteX1" fmla="*/ 106861 w 131930"/>
                    <a:gd name="connsiteY1" fmla="*/ 0 h 161509"/>
                    <a:gd name="connsiteX2" fmla="*/ 39123 w 131930"/>
                    <a:gd name="connsiteY2" fmla="*/ 45622 h 161509"/>
                    <a:gd name="connsiteX3" fmla="*/ 0 w 131930"/>
                    <a:gd name="connsiteY3" fmla="*/ 49287 h 161509"/>
                    <a:gd name="connsiteX4" fmla="*/ 76854 w 131930"/>
                    <a:gd name="connsiteY4" fmla="*/ 161509 h 161509"/>
                    <a:gd name="connsiteX5" fmla="*/ 53937 w 131930"/>
                    <a:gd name="connsiteY5" fmla="*/ 130041 h 161509"/>
                    <a:gd name="connsiteX6" fmla="*/ 96353 w 131930"/>
                    <a:gd name="connsiteY6" fmla="*/ 61040 h 161509"/>
                    <a:gd name="connsiteX7" fmla="*/ 118636 w 131930"/>
                    <a:gd name="connsiteY7" fmla="*/ 59523 h 161509"/>
                    <a:gd name="connsiteX8" fmla="*/ 131804 w 131930"/>
                    <a:gd name="connsiteY8" fmla="*/ 9605 h 16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930" h="161509">
                      <a:moveTo>
                        <a:pt x="131931" y="9605"/>
                      </a:moveTo>
                      <a:cubicBezTo>
                        <a:pt x="123068" y="7709"/>
                        <a:pt x="114458" y="4550"/>
                        <a:pt x="106861" y="0"/>
                      </a:cubicBezTo>
                      <a:cubicBezTo>
                        <a:pt x="76474" y="16302"/>
                        <a:pt x="73942" y="31594"/>
                        <a:pt x="39123" y="45622"/>
                      </a:cubicBezTo>
                      <a:cubicBezTo>
                        <a:pt x="23550" y="49792"/>
                        <a:pt x="10762" y="50677"/>
                        <a:pt x="0" y="49287"/>
                      </a:cubicBezTo>
                      <a:cubicBezTo>
                        <a:pt x="253" y="84925"/>
                        <a:pt x="10002" y="141162"/>
                        <a:pt x="76854" y="161509"/>
                      </a:cubicBezTo>
                      <a:cubicBezTo>
                        <a:pt x="65839" y="152157"/>
                        <a:pt x="58115" y="141289"/>
                        <a:pt x="53937" y="130041"/>
                      </a:cubicBezTo>
                      <a:cubicBezTo>
                        <a:pt x="42795" y="100216"/>
                        <a:pt x="55963" y="68622"/>
                        <a:pt x="96353" y="61040"/>
                      </a:cubicBezTo>
                      <a:cubicBezTo>
                        <a:pt x="103063" y="59776"/>
                        <a:pt x="110533" y="59271"/>
                        <a:pt x="118636" y="59523"/>
                      </a:cubicBezTo>
                      <a:cubicBezTo>
                        <a:pt x="109394" y="38039"/>
                        <a:pt x="120409" y="19209"/>
                        <a:pt x="131804" y="9605"/>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79" name="Freeform 1330">
                  <a:extLst>
                    <a:ext uri="{FF2B5EF4-FFF2-40B4-BE49-F238E27FC236}">
                      <a16:creationId xmlns:a16="http://schemas.microsoft.com/office/drawing/2014/main" id="{ABA753A4-6BC4-A158-57BD-37031865659A}"/>
                    </a:ext>
                  </a:extLst>
                </p:cNvPr>
                <p:cNvSpPr/>
                <p:nvPr/>
              </p:nvSpPr>
              <p:spPr>
                <a:xfrm>
                  <a:off x="2156968" y="3288019"/>
                  <a:ext cx="154587" cy="130151"/>
                </a:xfrm>
                <a:custGeom>
                  <a:avLst/>
                  <a:gdLst>
                    <a:gd name="connsiteX0" fmla="*/ 123672 w 154566"/>
                    <a:gd name="connsiteY0" fmla="*/ 35137 h 130151"/>
                    <a:gd name="connsiteX1" fmla="*/ 125192 w 154566"/>
                    <a:gd name="connsiteY1" fmla="*/ 4680 h 130151"/>
                    <a:gd name="connsiteX2" fmla="*/ 87334 w 154566"/>
                    <a:gd name="connsiteY2" fmla="*/ 4 h 130151"/>
                    <a:gd name="connsiteX3" fmla="*/ 24408 w 154566"/>
                    <a:gd name="connsiteY3" fmla="*/ 22499 h 130151"/>
                    <a:gd name="connsiteX4" fmla="*/ 1491 w 154566"/>
                    <a:gd name="connsiteY4" fmla="*/ 58517 h 130151"/>
                    <a:gd name="connsiteX5" fmla="*/ 47705 w 154566"/>
                    <a:gd name="connsiteY5" fmla="*/ 129540 h 130151"/>
                    <a:gd name="connsiteX6" fmla="*/ 86828 w 154566"/>
                    <a:gd name="connsiteY6" fmla="*/ 125875 h 130151"/>
                    <a:gd name="connsiteX7" fmla="*/ 154566 w 154566"/>
                    <a:gd name="connsiteY7" fmla="*/ 80253 h 130151"/>
                    <a:gd name="connsiteX8" fmla="*/ 123799 w 154566"/>
                    <a:gd name="connsiteY8" fmla="*/ 35263 h 130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566" h="130151">
                      <a:moveTo>
                        <a:pt x="123672" y="35137"/>
                      </a:moveTo>
                      <a:cubicBezTo>
                        <a:pt x="121393" y="23131"/>
                        <a:pt x="122406" y="13148"/>
                        <a:pt x="125192" y="4680"/>
                      </a:cubicBezTo>
                      <a:cubicBezTo>
                        <a:pt x="116455" y="2532"/>
                        <a:pt x="102655" y="-122"/>
                        <a:pt x="87334" y="4"/>
                      </a:cubicBezTo>
                      <a:cubicBezTo>
                        <a:pt x="66697" y="4"/>
                        <a:pt x="43020" y="4933"/>
                        <a:pt x="24408" y="22499"/>
                      </a:cubicBezTo>
                      <a:cubicBezTo>
                        <a:pt x="15165" y="31093"/>
                        <a:pt x="7189" y="42846"/>
                        <a:pt x="1491" y="58517"/>
                      </a:cubicBezTo>
                      <a:cubicBezTo>
                        <a:pt x="-2814" y="69764"/>
                        <a:pt x="-662" y="123221"/>
                        <a:pt x="47705" y="129540"/>
                      </a:cubicBezTo>
                      <a:cubicBezTo>
                        <a:pt x="58340" y="130930"/>
                        <a:pt x="71255" y="130046"/>
                        <a:pt x="86828" y="125875"/>
                      </a:cubicBezTo>
                      <a:cubicBezTo>
                        <a:pt x="121647" y="111848"/>
                        <a:pt x="124179" y="96556"/>
                        <a:pt x="154566" y="80253"/>
                      </a:cubicBezTo>
                      <a:cubicBezTo>
                        <a:pt x="139499" y="71281"/>
                        <a:pt x="127977" y="56874"/>
                        <a:pt x="123799" y="35263"/>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80" name="Freeform 1331">
                  <a:extLst>
                    <a:ext uri="{FF2B5EF4-FFF2-40B4-BE49-F238E27FC236}">
                      <a16:creationId xmlns:a16="http://schemas.microsoft.com/office/drawing/2014/main" id="{D9FF5B0B-B67B-7CC3-5C68-2C54B0AAA97A}"/>
                    </a:ext>
                  </a:extLst>
                </p:cNvPr>
                <p:cNvSpPr/>
                <p:nvPr/>
              </p:nvSpPr>
              <p:spPr>
                <a:xfrm>
                  <a:off x="2459205" y="3275764"/>
                  <a:ext cx="186723" cy="124877"/>
                </a:xfrm>
                <a:custGeom>
                  <a:avLst/>
                  <a:gdLst>
                    <a:gd name="connsiteX0" fmla="*/ 101290 w 186698"/>
                    <a:gd name="connsiteY0" fmla="*/ 121069 h 124877"/>
                    <a:gd name="connsiteX1" fmla="*/ 183589 w 186698"/>
                    <a:gd name="connsiteY1" fmla="*/ 88590 h 124877"/>
                    <a:gd name="connsiteX2" fmla="*/ 178651 w 186698"/>
                    <a:gd name="connsiteY2" fmla="*/ 56237 h 124877"/>
                    <a:gd name="connsiteX3" fmla="*/ 170168 w 186698"/>
                    <a:gd name="connsiteY3" fmla="*/ 0 h 124877"/>
                    <a:gd name="connsiteX4" fmla="*/ 15700 w 186698"/>
                    <a:gd name="connsiteY4" fmla="*/ 35512 h 124877"/>
                    <a:gd name="connsiteX5" fmla="*/ 0 w 186698"/>
                    <a:gd name="connsiteY5" fmla="*/ 53836 h 124877"/>
                    <a:gd name="connsiteX6" fmla="*/ 101290 w 186698"/>
                    <a:gd name="connsiteY6" fmla="*/ 121069 h 124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698" h="124877">
                      <a:moveTo>
                        <a:pt x="101290" y="121069"/>
                      </a:moveTo>
                      <a:cubicBezTo>
                        <a:pt x="128006" y="129536"/>
                        <a:pt x="160292" y="125997"/>
                        <a:pt x="183589" y="88590"/>
                      </a:cubicBezTo>
                      <a:cubicBezTo>
                        <a:pt x="187640" y="76963"/>
                        <a:pt x="189286" y="66221"/>
                        <a:pt x="178651" y="56237"/>
                      </a:cubicBezTo>
                      <a:cubicBezTo>
                        <a:pt x="169535" y="46380"/>
                        <a:pt x="169661" y="20852"/>
                        <a:pt x="170168" y="0"/>
                      </a:cubicBezTo>
                      <a:cubicBezTo>
                        <a:pt x="116990" y="83409"/>
                        <a:pt x="23677" y="40440"/>
                        <a:pt x="15700" y="35512"/>
                      </a:cubicBezTo>
                      <a:cubicBezTo>
                        <a:pt x="11015" y="41957"/>
                        <a:pt x="5571" y="48023"/>
                        <a:pt x="0" y="53836"/>
                      </a:cubicBezTo>
                      <a:cubicBezTo>
                        <a:pt x="32286" y="63315"/>
                        <a:pt x="72043" y="80249"/>
                        <a:pt x="101290" y="121069"/>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81" name="Freeform 1332">
                  <a:extLst>
                    <a:ext uri="{FF2B5EF4-FFF2-40B4-BE49-F238E27FC236}">
                      <a16:creationId xmlns:a16="http://schemas.microsoft.com/office/drawing/2014/main" id="{23A08401-46F1-AA13-F01A-B1F67DD955DA}"/>
                    </a:ext>
                  </a:extLst>
                </p:cNvPr>
                <p:cNvSpPr/>
                <p:nvPr/>
              </p:nvSpPr>
              <p:spPr>
                <a:xfrm>
                  <a:off x="2560509" y="3364354"/>
                  <a:ext cx="169050" cy="198410"/>
                </a:xfrm>
                <a:custGeom>
                  <a:avLst/>
                  <a:gdLst>
                    <a:gd name="connsiteX0" fmla="*/ 148897 w 169028"/>
                    <a:gd name="connsiteY0" fmla="*/ 103250 h 198410"/>
                    <a:gd name="connsiteX1" fmla="*/ 77361 w 169028"/>
                    <a:gd name="connsiteY1" fmla="*/ 49413 h 198410"/>
                    <a:gd name="connsiteX2" fmla="*/ 82298 w 169028"/>
                    <a:gd name="connsiteY2" fmla="*/ 0 h 198410"/>
                    <a:gd name="connsiteX3" fmla="*/ 0 w 169028"/>
                    <a:gd name="connsiteY3" fmla="*/ 32479 h 198410"/>
                    <a:gd name="connsiteX4" fmla="*/ 29881 w 169028"/>
                    <a:gd name="connsiteY4" fmla="*/ 98194 h 198410"/>
                    <a:gd name="connsiteX5" fmla="*/ 11395 w 169028"/>
                    <a:gd name="connsiteY5" fmla="*/ 129536 h 198410"/>
                    <a:gd name="connsiteX6" fmla="*/ 28614 w 169028"/>
                    <a:gd name="connsiteY6" fmla="*/ 171998 h 198410"/>
                    <a:gd name="connsiteX7" fmla="*/ 60521 w 169028"/>
                    <a:gd name="connsiteY7" fmla="*/ 196136 h 198410"/>
                    <a:gd name="connsiteX8" fmla="*/ 71790 w 169028"/>
                    <a:gd name="connsiteY8" fmla="*/ 198411 h 198410"/>
                    <a:gd name="connsiteX9" fmla="*/ 89262 w 169028"/>
                    <a:gd name="connsiteY9" fmla="*/ 196515 h 198410"/>
                    <a:gd name="connsiteX10" fmla="*/ 169028 w 169028"/>
                    <a:gd name="connsiteY10" fmla="*/ 101733 h 198410"/>
                    <a:gd name="connsiteX11" fmla="*/ 148897 w 169028"/>
                    <a:gd name="connsiteY11" fmla="*/ 103123 h 198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028" h="198410">
                      <a:moveTo>
                        <a:pt x="148897" y="103250"/>
                      </a:moveTo>
                      <a:cubicBezTo>
                        <a:pt x="85590" y="99837"/>
                        <a:pt x="79766" y="62556"/>
                        <a:pt x="77361" y="49413"/>
                      </a:cubicBezTo>
                      <a:cubicBezTo>
                        <a:pt x="67485" y="31973"/>
                        <a:pt x="76981" y="15291"/>
                        <a:pt x="82298" y="0"/>
                      </a:cubicBezTo>
                      <a:cubicBezTo>
                        <a:pt x="59002" y="37407"/>
                        <a:pt x="26589" y="40946"/>
                        <a:pt x="0" y="32479"/>
                      </a:cubicBezTo>
                      <a:cubicBezTo>
                        <a:pt x="12281" y="49666"/>
                        <a:pt x="22790" y="71150"/>
                        <a:pt x="29881" y="98194"/>
                      </a:cubicBezTo>
                      <a:cubicBezTo>
                        <a:pt x="29627" y="101354"/>
                        <a:pt x="28235" y="112980"/>
                        <a:pt x="11395" y="129536"/>
                      </a:cubicBezTo>
                      <a:cubicBezTo>
                        <a:pt x="12408" y="141289"/>
                        <a:pt x="18232" y="157971"/>
                        <a:pt x="28614" y="171998"/>
                      </a:cubicBezTo>
                      <a:cubicBezTo>
                        <a:pt x="36591" y="182867"/>
                        <a:pt x="47353" y="192092"/>
                        <a:pt x="60521" y="196136"/>
                      </a:cubicBezTo>
                      <a:cubicBezTo>
                        <a:pt x="64066" y="197273"/>
                        <a:pt x="67865" y="198158"/>
                        <a:pt x="71790" y="198411"/>
                      </a:cubicBezTo>
                      <a:cubicBezTo>
                        <a:pt x="76348" y="198411"/>
                        <a:pt x="82425" y="197905"/>
                        <a:pt x="89262" y="196515"/>
                      </a:cubicBezTo>
                      <a:cubicBezTo>
                        <a:pt x="119143" y="190323"/>
                        <a:pt x="163964" y="166943"/>
                        <a:pt x="169028" y="101733"/>
                      </a:cubicBezTo>
                      <a:cubicBezTo>
                        <a:pt x="162444" y="103123"/>
                        <a:pt x="155734" y="103629"/>
                        <a:pt x="148897" y="103123"/>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82" name="Freeform 1333">
                  <a:extLst>
                    <a:ext uri="{FF2B5EF4-FFF2-40B4-BE49-F238E27FC236}">
                      <a16:creationId xmlns:a16="http://schemas.microsoft.com/office/drawing/2014/main" id="{D858647E-AC9F-C121-BF17-FB350086008D}"/>
                    </a:ext>
                  </a:extLst>
                </p:cNvPr>
                <p:cNvSpPr/>
                <p:nvPr/>
              </p:nvSpPr>
              <p:spPr>
                <a:xfrm>
                  <a:off x="2372084" y="3329601"/>
                  <a:ext cx="218309" cy="179054"/>
                </a:xfrm>
                <a:custGeom>
                  <a:avLst/>
                  <a:gdLst>
                    <a:gd name="connsiteX0" fmla="*/ 188400 w 218280"/>
                    <a:gd name="connsiteY0" fmla="*/ 67232 h 179054"/>
                    <a:gd name="connsiteX1" fmla="*/ 87110 w 218280"/>
                    <a:gd name="connsiteY1" fmla="*/ 0 h 179054"/>
                    <a:gd name="connsiteX2" fmla="*/ 25069 w 218280"/>
                    <a:gd name="connsiteY2" fmla="*/ 44990 h 179054"/>
                    <a:gd name="connsiteX3" fmla="*/ 0 w 218280"/>
                    <a:gd name="connsiteY3" fmla="*/ 49919 h 179054"/>
                    <a:gd name="connsiteX4" fmla="*/ 108887 w 218280"/>
                    <a:gd name="connsiteY4" fmla="*/ 166690 h 179054"/>
                    <a:gd name="connsiteX5" fmla="*/ 199669 w 218280"/>
                    <a:gd name="connsiteY5" fmla="*/ 159361 h 179054"/>
                    <a:gd name="connsiteX6" fmla="*/ 199795 w 218280"/>
                    <a:gd name="connsiteY6" fmla="*/ 164289 h 179054"/>
                    <a:gd name="connsiteX7" fmla="*/ 218281 w 218280"/>
                    <a:gd name="connsiteY7" fmla="*/ 132948 h 179054"/>
                    <a:gd name="connsiteX8" fmla="*/ 188400 w 218280"/>
                    <a:gd name="connsiteY8" fmla="*/ 67232 h 179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280" h="179054">
                      <a:moveTo>
                        <a:pt x="188400" y="67232"/>
                      </a:moveTo>
                      <a:cubicBezTo>
                        <a:pt x="159279" y="26413"/>
                        <a:pt x="119396" y="9478"/>
                        <a:pt x="87110" y="0"/>
                      </a:cubicBezTo>
                      <a:cubicBezTo>
                        <a:pt x="66472" y="21357"/>
                        <a:pt x="41149" y="38292"/>
                        <a:pt x="25069" y="44990"/>
                      </a:cubicBezTo>
                      <a:cubicBezTo>
                        <a:pt x="17346" y="47391"/>
                        <a:pt x="8863" y="49034"/>
                        <a:pt x="0" y="49919"/>
                      </a:cubicBezTo>
                      <a:cubicBezTo>
                        <a:pt x="57482" y="75573"/>
                        <a:pt x="94960" y="130926"/>
                        <a:pt x="108887" y="166690"/>
                      </a:cubicBezTo>
                      <a:cubicBezTo>
                        <a:pt x="136742" y="179581"/>
                        <a:pt x="176372" y="189185"/>
                        <a:pt x="199669" y="159361"/>
                      </a:cubicBezTo>
                      <a:cubicBezTo>
                        <a:pt x="199669" y="160877"/>
                        <a:pt x="199669" y="162520"/>
                        <a:pt x="199795" y="164289"/>
                      </a:cubicBezTo>
                      <a:cubicBezTo>
                        <a:pt x="216635" y="147734"/>
                        <a:pt x="218028" y="136107"/>
                        <a:pt x="218281" y="132948"/>
                      </a:cubicBezTo>
                      <a:cubicBezTo>
                        <a:pt x="211064" y="105903"/>
                        <a:pt x="200682" y="84419"/>
                        <a:pt x="188400" y="67232"/>
                      </a:cubicBezTo>
                      <a:close/>
                    </a:path>
                  </a:pathLst>
                </a:custGeom>
                <a:noFill/>
                <a:ln w="5060" cap="rnd">
                  <a:solidFill>
                    <a:srgbClr val="B56A6B"/>
                  </a:solidFill>
                  <a:prstDash val="solid"/>
                  <a:round/>
                </a:ln>
              </p:spPr>
              <p:txBody>
                <a:bodyPr rtlCol="0" anchor="ctr"/>
                <a:lstStyle/>
                <a:p>
                  <a:pPr defTabSz="685800">
                    <a:defRPr/>
                  </a:pPr>
                  <a:endParaRPr lang="en-US" sz="600">
                    <a:solidFill>
                      <a:prstClr val="black"/>
                    </a:solidFill>
                    <a:latin typeface="Verdana"/>
                  </a:endParaRPr>
                </a:p>
              </p:txBody>
            </p:sp>
            <p:sp>
              <p:nvSpPr>
                <p:cNvPr id="183" name="Freeform 1335">
                  <a:extLst>
                    <a:ext uri="{FF2B5EF4-FFF2-40B4-BE49-F238E27FC236}">
                      <a16:creationId xmlns:a16="http://schemas.microsoft.com/office/drawing/2014/main" id="{F847E58F-18E6-15D2-F5E0-555E78459BBA}"/>
                    </a:ext>
                  </a:extLst>
                </p:cNvPr>
                <p:cNvSpPr/>
                <p:nvPr/>
              </p:nvSpPr>
              <p:spPr>
                <a:xfrm>
                  <a:off x="2279255" y="3181993"/>
                  <a:ext cx="137381" cy="119808"/>
                </a:xfrm>
                <a:custGeom>
                  <a:avLst/>
                  <a:gdLst>
                    <a:gd name="connsiteX0" fmla="*/ 114720 w 137363"/>
                    <a:gd name="connsiteY0" fmla="*/ 21610 h 119808"/>
                    <a:gd name="connsiteX1" fmla="*/ 50400 w 137363"/>
                    <a:gd name="connsiteY1" fmla="*/ 3286 h 119808"/>
                    <a:gd name="connsiteX2" fmla="*/ 1401 w 137363"/>
                    <a:gd name="connsiteY2" fmla="*/ 0 h 119808"/>
                    <a:gd name="connsiteX3" fmla="*/ 8 w 137363"/>
                    <a:gd name="connsiteY3" fmla="*/ 9225 h 119808"/>
                    <a:gd name="connsiteX4" fmla="*/ 5706 w 137363"/>
                    <a:gd name="connsiteY4" fmla="*/ 39303 h 119808"/>
                    <a:gd name="connsiteX5" fmla="*/ 11024 w 137363"/>
                    <a:gd name="connsiteY5" fmla="*/ 43094 h 119808"/>
                    <a:gd name="connsiteX6" fmla="*/ 48754 w 137363"/>
                    <a:gd name="connsiteY6" fmla="*/ 67359 h 119808"/>
                    <a:gd name="connsiteX7" fmla="*/ 2794 w 137363"/>
                    <a:gd name="connsiteY7" fmla="*/ 110706 h 119808"/>
                    <a:gd name="connsiteX8" fmla="*/ 12290 w 137363"/>
                    <a:gd name="connsiteY8" fmla="*/ 113233 h 119808"/>
                    <a:gd name="connsiteX9" fmla="*/ 133332 w 137363"/>
                    <a:gd name="connsiteY9" fmla="*/ 79112 h 119808"/>
                    <a:gd name="connsiteX10" fmla="*/ 114593 w 137363"/>
                    <a:gd name="connsiteY10" fmla="*/ 21737 h 119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363" h="119808">
                      <a:moveTo>
                        <a:pt x="114720" y="21610"/>
                      </a:moveTo>
                      <a:cubicBezTo>
                        <a:pt x="78382" y="29699"/>
                        <a:pt x="60783" y="10868"/>
                        <a:pt x="50400" y="3286"/>
                      </a:cubicBezTo>
                      <a:cubicBezTo>
                        <a:pt x="21406" y="12511"/>
                        <a:pt x="10011" y="6193"/>
                        <a:pt x="1401" y="0"/>
                      </a:cubicBezTo>
                      <a:cubicBezTo>
                        <a:pt x="768" y="2401"/>
                        <a:pt x="135" y="5308"/>
                        <a:pt x="8" y="9225"/>
                      </a:cubicBezTo>
                      <a:cubicBezTo>
                        <a:pt x="-118" y="15923"/>
                        <a:pt x="1148" y="25275"/>
                        <a:pt x="5706" y="39303"/>
                      </a:cubicBezTo>
                      <a:cubicBezTo>
                        <a:pt x="6719" y="40693"/>
                        <a:pt x="8745" y="41957"/>
                        <a:pt x="11024" y="43094"/>
                      </a:cubicBezTo>
                      <a:cubicBezTo>
                        <a:pt x="20393" y="47770"/>
                        <a:pt x="37866" y="52067"/>
                        <a:pt x="48754" y="67359"/>
                      </a:cubicBezTo>
                      <a:cubicBezTo>
                        <a:pt x="52046" y="70392"/>
                        <a:pt x="13556" y="78732"/>
                        <a:pt x="2794" y="110706"/>
                      </a:cubicBezTo>
                      <a:cubicBezTo>
                        <a:pt x="7732" y="111843"/>
                        <a:pt x="11150" y="112981"/>
                        <a:pt x="12290" y="113233"/>
                      </a:cubicBezTo>
                      <a:cubicBezTo>
                        <a:pt x="19507" y="115003"/>
                        <a:pt x="107883" y="140025"/>
                        <a:pt x="133332" y="79112"/>
                      </a:cubicBezTo>
                      <a:cubicBezTo>
                        <a:pt x="139283" y="62683"/>
                        <a:pt x="142448" y="34501"/>
                        <a:pt x="114593" y="21737"/>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84" name="Freeform 1336">
                  <a:extLst>
                    <a:ext uri="{FF2B5EF4-FFF2-40B4-BE49-F238E27FC236}">
                      <a16:creationId xmlns:a16="http://schemas.microsoft.com/office/drawing/2014/main" id="{8B23AEA5-0CCA-B732-A1DC-1D3AE6B47C1B}"/>
                    </a:ext>
                  </a:extLst>
                </p:cNvPr>
                <p:cNvSpPr/>
                <p:nvPr/>
              </p:nvSpPr>
              <p:spPr>
                <a:xfrm>
                  <a:off x="2629195" y="3234692"/>
                  <a:ext cx="178562" cy="233103"/>
                </a:xfrm>
                <a:custGeom>
                  <a:avLst/>
                  <a:gdLst>
                    <a:gd name="connsiteX0" fmla="*/ 161252 w 178538"/>
                    <a:gd name="connsiteY0" fmla="*/ 77216 h 233103"/>
                    <a:gd name="connsiteX1" fmla="*/ 126180 w 178538"/>
                    <a:gd name="connsiteY1" fmla="*/ 43853 h 233103"/>
                    <a:gd name="connsiteX2" fmla="*/ 72876 w 178538"/>
                    <a:gd name="connsiteY2" fmla="*/ 18451 h 233103"/>
                    <a:gd name="connsiteX3" fmla="*/ 28688 w 178538"/>
                    <a:gd name="connsiteY3" fmla="*/ 0 h 233103"/>
                    <a:gd name="connsiteX4" fmla="*/ 7290 w 178538"/>
                    <a:gd name="connsiteY4" fmla="*/ 28940 h 233103"/>
                    <a:gd name="connsiteX5" fmla="*/ 200 w 178538"/>
                    <a:gd name="connsiteY5" fmla="*/ 41072 h 233103"/>
                    <a:gd name="connsiteX6" fmla="*/ 8683 w 178538"/>
                    <a:gd name="connsiteY6" fmla="*/ 97310 h 233103"/>
                    <a:gd name="connsiteX7" fmla="*/ 13621 w 178538"/>
                    <a:gd name="connsiteY7" fmla="*/ 129662 h 233103"/>
                    <a:gd name="connsiteX8" fmla="*/ 8683 w 178538"/>
                    <a:gd name="connsiteY8" fmla="*/ 179075 h 233103"/>
                    <a:gd name="connsiteX9" fmla="*/ 80219 w 178538"/>
                    <a:gd name="connsiteY9" fmla="*/ 232912 h 233103"/>
                    <a:gd name="connsiteX10" fmla="*/ 100351 w 178538"/>
                    <a:gd name="connsiteY10" fmla="*/ 231522 h 233103"/>
                    <a:gd name="connsiteX11" fmla="*/ 145172 w 178538"/>
                    <a:gd name="connsiteY11" fmla="*/ 206752 h 233103"/>
                    <a:gd name="connsiteX12" fmla="*/ 177332 w 178538"/>
                    <a:gd name="connsiteY12" fmla="*/ 151905 h 233103"/>
                    <a:gd name="connsiteX13" fmla="*/ 161378 w 178538"/>
                    <a:gd name="connsiteY13" fmla="*/ 77342 h 233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8538" h="233103">
                      <a:moveTo>
                        <a:pt x="161252" y="77216"/>
                      </a:moveTo>
                      <a:cubicBezTo>
                        <a:pt x="153402" y="65842"/>
                        <a:pt x="142260" y="54468"/>
                        <a:pt x="126180" y="43853"/>
                      </a:cubicBezTo>
                      <a:cubicBezTo>
                        <a:pt x="119849" y="40440"/>
                        <a:pt x="97692" y="29446"/>
                        <a:pt x="72876" y="18451"/>
                      </a:cubicBezTo>
                      <a:cubicBezTo>
                        <a:pt x="58189" y="11879"/>
                        <a:pt x="42489" y="5308"/>
                        <a:pt x="28688" y="0"/>
                      </a:cubicBezTo>
                      <a:cubicBezTo>
                        <a:pt x="19445" y="14281"/>
                        <a:pt x="9823" y="24770"/>
                        <a:pt x="7290" y="28940"/>
                      </a:cubicBezTo>
                      <a:cubicBezTo>
                        <a:pt x="5011" y="33363"/>
                        <a:pt x="2606" y="37281"/>
                        <a:pt x="200" y="41072"/>
                      </a:cubicBezTo>
                      <a:cubicBezTo>
                        <a:pt x="-306" y="61925"/>
                        <a:pt x="-560" y="87326"/>
                        <a:pt x="8683" y="97310"/>
                      </a:cubicBezTo>
                      <a:cubicBezTo>
                        <a:pt x="19445" y="107294"/>
                        <a:pt x="17673" y="118036"/>
                        <a:pt x="13621" y="129662"/>
                      </a:cubicBezTo>
                      <a:cubicBezTo>
                        <a:pt x="8303" y="144954"/>
                        <a:pt x="-1193" y="161636"/>
                        <a:pt x="8683" y="179075"/>
                      </a:cubicBezTo>
                      <a:cubicBezTo>
                        <a:pt x="11089" y="192219"/>
                        <a:pt x="17040" y="229500"/>
                        <a:pt x="80219" y="232912"/>
                      </a:cubicBezTo>
                      <a:cubicBezTo>
                        <a:pt x="87056" y="233417"/>
                        <a:pt x="93767" y="232912"/>
                        <a:pt x="100351" y="231522"/>
                      </a:cubicBezTo>
                      <a:cubicBezTo>
                        <a:pt x="116684" y="228236"/>
                        <a:pt x="132131" y="219390"/>
                        <a:pt x="145172" y="206752"/>
                      </a:cubicBezTo>
                      <a:cubicBezTo>
                        <a:pt x="159479" y="192724"/>
                        <a:pt x="170874" y="173894"/>
                        <a:pt x="177332" y="151905"/>
                      </a:cubicBezTo>
                      <a:cubicBezTo>
                        <a:pt x="177965" y="142426"/>
                        <a:pt x="184042" y="110327"/>
                        <a:pt x="161378" y="77342"/>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85" name="Freeform 1337">
                  <a:extLst>
                    <a:ext uri="{FF2B5EF4-FFF2-40B4-BE49-F238E27FC236}">
                      <a16:creationId xmlns:a16="http://schemas.microsoft.com/office/drawing/2014/main" id="{39234EFC-0D7B-CE7E-2A9A-56D8B0E727F2}"/>
                    </a:ext>
                  </a:extLst>
                </p:cNvPr>
                <p:cNvSpPr/>
                <p:nvPr/>
              </p:nvSpPr>
              <p:spPr>
                <a:xfrm>
                  <a:off x="2774386" y="3386597"/>
                  <a:ext cx="37784" cy="100469"/>
                </a:xfrm>
                <a:custGeom>
                  <a:avLst/>
                  <a:gdLst>
                    <a:gd name="connsiteX0" fmla="*/ 29501 w 37779"/>
                    <a:gd name="connsiteY0" fmla="*/ 35133 h 100469"/>
                    <a:gd name="connsiteX1" fmla="*/ 32160 w 37779"/>
                    <a:gd name="connsiteY1" fmla="*/ 1516 h 100469"/>
                    <a:gd name="connsiteX2" fmla="*/ 32160 w 37779"/>
                    <a:gd name="connsiteY2" fmla="*/ 0 h 100469"/>
                    <a:gd name="connsiteX3" fmla="*/ 0 w 37779"/>
                    <a:gd name="connsiteY3" fmla="*/ 54847 h 100469"/>
                    <a:gd name="connsiteX4" fmla="*/ 30893 w 37779"/>
                    <a:gd name="connsiteY4" fmla="*/ 100469 h 100469"/>
                    <a:gd name="connsiteX5" fmla="*/ 34185 w 37779"/>
                    <a:gd name="connsiteY5" fmla="*/ 93392 h 100469"/>
                    <a:gd name="connsiteX6" fmla="*/ 34185 w 37779"/>
                    <a:gd name="connsiteY6" fmla="*/ 79112 h 100469"/>
                    <a:gd name="connsiteX7" fmla="*/ 29501 w 37779"/>
                    <a:gd name="connsiteY7" fmla="*/ 35133 h 100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79" h="100469">
                      <a:moveTo>
                        <a:pt x="29501" y="35133"/>
                      </a:moveTo>
                      <a:cubicBezTo>
                        <a:pt x="34945" y="31720"/>
                        <a:pt x="41909" y="12638"/>
                        <a:pt x="32160" y="1516"/>
                      </a:cubicBezTo>
                      <a:cubicBezTo>
                        <a:pt x="32160" y="1137"/>
                        <a:pt x="32160" y="505"/>
                        <a:pt x="32160" y="0"/>
                      </a:cubicBezTo>
                      <a:cubicBezTo>
                        <a:pt x="25702" y="21990"/>
                        <a:pt x="14307" y="40820"/>
                        <a:pt x="0" y="54847"/>
                      </a:cubicBezTo>
                      <a:cubicBezTo>
                        <a:pt x="10889" y="58260"/>
                        <a:pt x="21904" y="69886"/>
                        <a:pt x="30893" y="100469"/>
                      </a:cubicBezTo>
                      <a:cubicBezTo>
                        <a:pt x="30767" y="97184"/>
                        <a:pt x="31147" y="93771"/>
                        <a:pt x="34185" y="93392"/>
                      </a:cubicBezTo>
                      <a:cubicBezTo>
                        <a:pt x="38617" y="92887"/>
                        <a:pt x="37857" y="84293"/>
                        <a:pt x="34185" y="79112"/>
                      </a:cubicBezTo>
                      <a:cubicBezTo>
                        <a:pt x="34185" y="73677"/>
                        <a:pt x="44821" y="42589"/>
                        <a:pt x="29501" y="35133"/>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86" name="Freeform 1338">
                  <a:extLst>
                    <a:ext uri="{FF2B5EF4-FFF2-40B4-BE49-F238E27FC236}">
                      <a16:creationId xmlns:a16="http://schemas.microsoft.com/office/drawing/2014/main" id="{94ACE991-1A09-854F-7D1E-A7FF7770514C}"/>
                    </a:ext>
                  </a:extLst>
                </p:cNvPr>
                <p:cNvSpPr/>
                <p:nvPr/>
              </p:nvSpPr>
              <p:spPr>
                <a:xfrm>
                  <a:off x="2702080" y="3215091"/>
                  <a:ext cx="101810" cy="96817"/>
                </a:xfrm>
                <a:custGeom>
                  <a:avLst/>
                  <a:gdLst>
                    <a:gd name="connsiteX0" fmla="*/ 101797 w 101796"/>
                    <a:gd name="connsiteY0" fmla="*/ 50437 h 96817"/>
                    <a:gd name="connsiteX1" fmla="*/ 53431 w 101796"/>
                    <a:gd name="connsiteY1" fmla="*/ 3931 h 96817"/>
                    <a:gd name="connsiteX2" fmla="*/ 11902 w 101796"/>
                    <a:gd name="connsiteY2" fmla="*/ 519 h 96817"/>
                    <a:gd name="connsiteX3" fmla="*/ 0 w 101796"/>
                    <a:gd name="connsiteY3" fmla="*/ 38053 h 96817"/>
                    <a:gd name="connsiteX4" fmla="*/ 53304 w 101796"/>
                    <a:gd name="connsiteY4" fmla="*/ 63454 h 96817"/>
                    <a:gd name="connsiteX5" fmla="*/ 88376 w 101796"/>
                    <a:gd name="connsiteY5" fmla="*/ 96818 h 96817"/>
                    <a:gd name="connsiteX6" fmla="*/ 100911 w 101796"/>
                    <a:gd name="connsiteY6" fmla="*/ 65097 h 96817"/>
                    <a:gd name="connsiteX7" fmla="*/ 101670 w 101796"/>
                    <a:gd name="connsiteY7" fmla="*/ 50437 h 9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796" h="96817">
                      <a:moveTo>
                        <a:pt x="101797" y="50437"/>
                      </a:moveTo>
                      <a:cubicBezTo>
                        <a:pt x="99771" y="24783"/>
                        <a:pt x="77994" y="10250"/>
                        <a:pt x="53431" y="3931"/>
                      </a:cubicBezTo>
                      <a:cubicBezTo>
                        <a:pt x="39377" y="266"/>
                        <a:pt x="24436" y="-745"/>
                        <a:pt x="11902" y="519"/>
                      </a:cubicBezTo>
                      <a:cubicBezTo>
                        <a:pt x="11269" y="11640"/>
                        <a:pt x="7850" y="24151"/>
                        <a:pt x="0" y="38053"/>
                      </a:cubicBezTo>
                      <a:cubicBezTo>
                        <a:pt x="24816" y="49174"/>
                        <a:pt x="47100" y="60042"/>
                        <a:pt x="53304" y="63454"/>
                      </a:cubicBezTo>
                      <a:cubicBezTo>
                        <a:pt x="69384" y="74070"/>
                        <a:pt x="80526" y="85570"/>
                        <a:pt x="88376" y="96818"/>
                      </a:cubicBezTo>
                      <a:cubicBezTo>
                        <a:pt x="95213" y="85065"/>
                        <a:pt x="99265" y="74449"/>
                        <a:pt x="100911" y="65097"/>
                      </a:cubicBezTo>
                      <a:cubicBezTo>
                        <a:pt x="99265" y="59031"/>
                        <a:pt x="100024" y="54229"/>
                        <a:pt x="101670" y="50437"/>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87" name="Freeform 1339">
                  <a:extLst>
                    <a:ext uri="{FF2B5EF4-FFF2-40B4-BE49-F238E27FC236}">
                      <a16:creationId xmlns:a16="http://schemas.microsoft.com/office/drawing/2014/main" id="{BC12B09E-67BF-1A99-0156-BB2DA3E2E1A6}"/>
                    </a:ext>
                  </a:extLst>
                </p:cNvPr>
                <p:cNvSpPr/>
                <p:nvPr/>
              </p:nvSpPr>
              <p:spPr>
                <a:xfrm>
                  <a:off x="2657887" y="3171125"/>
                  <a:ext cx="56240" cy="82144"/>
                </a:xfrm>
                <a:custGeom>
                  <a:avLst/>
                  <a:gdLst>
                    <a:gd name="connsiteX0" fmla="*/ 52798 w 56233"/>
                    <a:gd name="connsiteY0" fmla="*/ 18451 h 82144"/>
                    <a:gd name="connsiteX1" fmla="*/ 44061 w 56233"/>
                    <a:gd name="connsiteY1" fmla="*/ 0 h 82144"/>
                    <a:gd name="connsiteX2" fmla="*/ 18359 w 56233"/>
                    <a:gd name="connsiteY2" fmla="*/ 9857 h 82144"/>
                    <a:gd name="connsiteX3" fmla="*/ 0 w 56233"/>
                    <a:gd name="connsiteY3" fmla="*/ 63694 h 82144"/>
                    <a:gd name="connsiteX4" fmla="*/ 44188 w 56233"/>
                    <a:gd name="connsiteY4" fmla="*/ 82145 h 82144"/>
                    <a:gd name="connsiteX5" fmla="*/ 56090 w 56233"/>
                    <a:gd name="connsiteY5" fmla="*/ 44611 h 82144"/>
                    <a:gd name="connsiteX6" fmla="*/ 52798 w 56233"/>
                    <a:gd name="connsiteY6" fmla="*/ 18577 h 8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233" h="82144">
                      <a:moveTo>
                        <a:pt x="52798" y="18451"/>
                      </a:moveTo>
                      <a:cubicBezTo>
                        <a:pt x="50392" y="11121"/>
                        <a:pt x="47100" y="4929"/>
                        <a:pt x="44061" y="0"/>
                      </a:cubicBezTo>
                      <a:cubicBezTo>
                        <a:pt x="35705" y="5687"/>
                        <a:pt x="26842" y="8594"/>
                        <a:pt x="18359" y="9857"/>
                      </a:cubicBezTo>
                      <a:cubicBezTo>
                        <a:pt x="18359" y="30204"/>
                        <a:pt x="9496" y="48908"/>
                        <a:pt x="0" y="63694"/>
                      </a:cubicBezTo>
                      <a:cubicBezTo>
                        <a:pt x="13928" y="68875"/>
                        <a:pt x="29501" y="75573"/>
                        <a:pt x="44188" y="82145"/>
                      </a:cubicBezTo>
                      <a:cubicBezTo>
                        <a:pt x="52038" y="68243"/>
                        <a:pt x="55457" y="55732"/>
                        <a:pt x="56090" y="44611"/>
                      </a:cubicBezTo>
                      <a:cubicBezTo>
                        <a:pt x="56723" y="34754"/>
                        <a:pt x="55203" y="26034"/>
                        <a:pt x="52798" y="18577"/>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188" name="Freeform 1341">
                  <a:extLst>
                    <a:ext uri="{FF2B5EF4-FFF2-40B4-BE49-F238E27FC236}">
                      <a16:creationId xmlns:a16="http://schemas.microsoft.com/office/drawing/2014/main" id="{DFE05F60-35C7-357F-FE68-2DDDE99C015A}"/>
                    </a:ext>
                  </a:extLst>
                </p:cNvPr>
                <p:cNvSpPr/>
                <p:nvPr/>
              </p:nvSpPr>
              <p:spPr>
                <a:xfrm>
                  <a:off x="2146359" y="3140921"/>
                  <a:ext cx="41985" cy="89979"/>
                </a:xfrm>
                <a:custGeom>
                  <a:avLst/>
                  <a:gdLst>
                    <a:gd name="connsiteX0" fmla="*/ 41979 w 41979"/>
                    <a:gd name="connsiteY0" fmla="*/ 0 h 89979"/>
                    <a:gd name="connsiteX1" fmla="*/ 2856 w 41979"/>
                    <a:gd name="connsiteY1" fmla="*/ 76711 h 89979"/>
                    <a:gd name="connsiteX2" fmla="*/ 1716 w 41979"/>
                    <a:gd name="connsiteY2" fmla="*/ 89980 h 89979"/>
                  </a:gdLst>
                  <a:ahLst/>
                  <a:cxnLst>
                    <a:cxn ang="0">
                      <a:pos x="connsiteX0" y="connsiteY0"/>
                    </a:cxn>
                    <a:cxn ang="0">
                      <a:pos x="connsiteX1" y="connsiteY1"/>
                    </a:cxn>
                    <a:cxn ang="0">
                      <a:pos x="connsiteX2" y="connsiteY2"/>
                    </a:cxn>
                  </a:cxnLst>
                  <a:rect l="l" t="t" r="r" b="b"/>
                  <a:pathLst>
                    <a:path w="41979" h="89979">
                      <a:moveTo>
                        <a:pt x="41979" y="0"/>
                      </a:moveTo>
                      <a:cubicBezTo>
                        <a:pt x="29825" y="7456"/>
                        <a:pt x="-11071" y="32984"/>
                        <a:pt x="2856" y="76711"/>
                      </a:cubicBezTo>
                      <a:cubicBezTo>
                        <a:pt x="2856" y="76711"/>
                        <a:pt x="-436" y="80628"/>
                        <a:pt x="1716" y="89980"/>
                      </a:cubicBezTo>
                    </a:path>
                  </a:pathLst>
                </a:custGeom>
                <a:noFill/>
                <a:ln w="6325" cap="rnd">
                  <a:solidFill>
                    <a:srgbClr val="B56A6B"/>
                  </a:solidFill>
                  <a:prstDash val="solid"/>
                  <a:round/>
                </a:ln>
              </p:spPr>
              <p:txBody>
                <a:bodyPr rtlCol="0" anchor="ctr"/>
                <a:lstStyle/>
                <a:p>
                  <a:pPr defTabSz="685800">
                    <a:defRPr/>
                  </a:pPr>
                  <a:endParaRPr lang="en-US" sz="600">
                    <a:solidFill>
                      <a:prstClr val="black"/>
                    </a:solidFill>
                    <a:latin typeface="Verdana"/>
                  </a:endParaRPr>
                </a:p>
              </p:txBody>
            </p:sp>
            <p:sp>
              <p:nvSpPr>
                <p:cNvPr id="189" name="Freeform 1342">
                  <a:extLst>
                    <a:ext uri="{FF2B5EF4-FFF2-40B4-BE49-F238E27FC236}">
                      <a16:creationId xmlns:a16="http://schemas.microsoft.com/office/drawing/2014/main" id="{4B8AC7AD-850E-EE76-85C1-4EC725E125C9}"/>
                    </a:ext>
                  </a:extLst>
                </p:cNvPr>
                <p:cNvSpPr/>
                <p:nvPr/>
              </p:nvSpPr>
              <p:spPr>
                <a:xfrm>
                  <a:off x="2204942" y="3190208"/>
                  <a:ext cx="45955" cy="99963"/>
                </a:xfrm>
                <a:custGeom>
                  <a:avLst/>
                  <a:gdLst>
                    <a:gd name="connsiteX0" fmla="*/ 43291 w 45949"/>
                    <a:gd name="connsiteY0" fmla="*/ 99964 h 99963"/>
                    <a:gd name="connsiteX1" fmla="*/ 1762 w 45949"/>
                    <a:gd name="connsiteY1" fmla="*/ 0 h 99963"/>
                    <a:gd name="connsiteX2" fmla="*/ 45950 w 45949"/>
                    <a:gd name="connsiteY2" fmla="*/ 95541 h 99963"/>
                    <a:gd name="connsiteX3" fmla="*/ 43417 w 45949"/>
                    <a:gd name="connsiteY3" fmla="*/ 99838 h 99963"/>
                    <a:gd name="connsiteX4" fmla="*/ 43417 w 45949"/>
                    <a:gd name="connsiteY4" fmla="*/ 99838 h 999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49" h="99963">
                      <a:moveTo>
                        <a:pt x="43291" y="99964"/>
                      </a:moveTo>
                      <a:cubicBezTo>
                        <a:pt x="10371" y="79112"/>
                        <a:pt x="-5582" y="37787"/>
                        <a:pt x="1762" y="0"/>
                      </a:cubicBezTo>
                      <a:cubicBezTo>
                        <a:pt x="-1150" y="36902"/>
                        <a:pt x="15056" y="74689"/>
                        <a:pt x="45950" y="95541"/>
                      </a:cubicBezTo>
                      <a:cubicBezTo>
                        <a:pt x="45950" y="95541"/>
                        <a:pt x="43417" y="99838"/>
                        <a:pt x="43417" y="99838"/>
                      </a:cubicBezTo>
                      <a:lnTo>
                        <a:pt x="43417" y="99838"/>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90" name="Freeform 1343">
                  <a:extLst>
                    <a:ext uri="{FF2B5EF4-FFF2-40B4-BE49-F238E27FC236}">
                      <a16:creationId xmlns:a16="http://schemas.microsoft.com/office/drawing/2014/main" id="{85FFDA77-3D68-9001-992B-85CB3C790023}"/>
                    </a:ext>
                  </a:extLst>
                </p:cNvPr>
                <p:cNvSpPr/>
                <p:nvPr/>
              </p:nvSpPr>
              <p:spPr>
                <a:xfrm>
                  <a:off x="2179353" y="3186416"/>
                  <a:ext cx="27858" cy="31341"/>
                </a:xfrm>
                <a:custGeom>
                  <a:avLst/>
                  <a:gdLst>
                    <a:gd name="connsiteX0" fmla="*/ 26082 w 27854"/>
                    <a:gd name="connsiteY0" fmla="*/ 31341 h 31341"/>
                    <a:gd name="connsiteX1" fmla="*/ 0 w 27854"/>
                    <a:gd name="connsiteY1" fmla="*/ 0 h 31341"/>
                    <a:gd name="connsiteX2" fmla="*/ 27855 w 27854"/>
                    <a:gd name="connsiteY2" fmla="*/ 27550 h 31341"/>
                    <a:gd name="connsiteX3" fmla="*/ 26209 w 27854"/>
                    <a:gd name="connsiteY3" fmla="*/ 31341 h 31341"/>
                    <a:gd name="connsiteX4" fmla="*/ 26209 w 27854"/>
                    <a:gd name="connsiteY4" fmla="*/ 31341 h 31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54" h="31341">
                      <a:moveTo>
                        <a:pt x="26082" y="31341"/>
                      </a:moveTo>
                      <a:cubicBezTo>
                        <a:pt x="14054" y="24517"/>
                        <a:pt x="2026" y="14280"/>
                        <a:pt x="0" y="0"/>
                      </a:cubicBezTo>
                      <a:cubicBezTo>
                        <a:pt x="3419" y="13649"/>
                        <a:pt x="15953" y="22242"/>
                        <a:pt x="27855" y="27550"/>
                      </a:cubicBezTo>
                      <a:lnTo>
                        <a:pt x="26209" y="31341"/>
                      </a:lnTo>
                      <a:lnTo>
                        <a:pt x="26209" y="31341"/>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91" name="Freeform 1344">
                  <a:extLst>
                    <a:ext uri="{FF2B5EF4-FFF2-40B4-BE49-F238E27FC236}">
                      <a16:creationId xmlns:a16="http://schemas.microsoft.com/office/drawing/2014/main" id="{FC7E2054-DE87-8F67-B559-4F8F06F7C578}"/>
                    </a:ext>
                  </a:extLst>
                </p:cNvPr>
                <p:cNvSpPr/>
                <p:nvPr/>
              </p:nvSpPr>
              <p:spPr>
                <a:xfrm>
                  <a:off x="2277997" y="3234692"/>
                  <a:ext cx="87628" cy="58891"/>
                </a:xfrm>
                <a:custGeom>
                  <a:avLst/>
                  <a:gdLst>
                    <a:gd name="connsiteX0" fmla="*/ 0 w 87616"/>
                    <a:gd name="connsiteY0" fmla="*/ 56996 h 58891"/>
                    <a:gd name="connsiteX1" fmla="*/ 87616 w 87616"/>
                    <a:gd name="connsiteY1" fmla="*/ 0 h 58891"/>
                    <a:gd name="connsiteX2" fmla="*/ 5191 w 87616"/>
                    <a:gd name="connsiteY2" fmla="*/ 58891 h 58891"/>
                    <a:gd name="connsiteX3" fmla="*/ 0 w 87616"/>
                    <a:gd name="connsiteY3" fmla="*/ 56996 h 58891"/>
                    <a:gd name="connsiteX4" fmla="*/ 0 w 87616"/>
                    <a:gd name="connsiteY4" fmla="*/ 56996 h 58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616" h="58891">
                      <a:moveTo>
                        <a:pt x="0" y="56996"/>
                      </a:moveTo>
                      <a:cubicBezTo>
                        <a:pt x="14561" y="22874"/>
                        <a:pt x="54317" y="8215"/>
                        <a:pt x="87616" y="0"/>
                      </a:cubicBezTo>
                      <a:cubicBezTo>
                        <a:pt x="57102" y="14028"/>
                        <a:pt x="21777" y="28308"/>
                        <a:pt x="5191" y="58891"/>
                      </a:cubicBezTo>
                      <a:cubicBezTo>
                        <a:pt x="5191" y="58891"/>
                        <a:pt x="0" y="56996"/>
                        <a:pt x="0" y="56996"/>
                      </a:cubicBezTo>
                      <a:lnTo>
                        <a:pt x="0" y="56996"/>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92" name="Freeform 1345">
                  <a:extLst>
                    <a:ext uri="{FF2B5EF4-FFF2-40B4-BE49-F238E27FC236}">
                      <a16:creationId xmlns:a16="http://schemas.microsoft.com/office/drawing/2014/main" id="{EAA87C5F-AED2-E196-A726-476C824443DB}"/>
                    </a:ext>
                  </a:extLst>
                </p:cNvPr>
                <p:cNvSpPr/>
                <p:nvPr/>
              </p:nvSpPr>
              <p:spPr>
                <a:xfrm>
                  <a:off x="2339539" y="3225088"/>
                  <a:ext cx="14435" cy="20472"/>
                </a:xfrm>
                <a:custGeom>
                  <a:avLst/>
                  <a:gdLst>
                    <a:gd name="connsiteX0" fmla="*/ 0 w 14433"/>
                    <a:gd name="connsiteY0" fmla="*/ 17945 h 20472"/>
                    <a:gd name="connsiteX1" fmla="*/ 14434 w 14433"/>
                    <a:gd name="connsiteY1" fmla="*/ 0 h 20472"/>
                    <a:gd name="connsiteX2" fmla="*/ 1013 w 14433"/>
                    <a:gd name="connsiteY2" fmla="*/ 20473 h 20472"/>
                    <a:gd name="connsiteX3" fmla="*/ 0 w 14433"/>
                    <a:gd name="connsiteY3" fmla="*/ 17945 h 20472"/>
                    <a:gd name="connsiteX4" fmla="*/ 0 w 14433"/>
                    <a:gd name="connsiteY4" fmla="*/ 17945 h 204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3" h="20472">
                      <a:moveTo>
                        <a:pt x="0" y="17945"/>
                      </a:moveTo>
                      <a:cubicBezTo>
                        <a:pt x="6837" y="14786"/>
                        <a:pt x="12661" y="8214"/>
                        <a:pt x="14434" y="0"/>
                      </a:cubicBezTo>
                      <a:cubicBezTo>
                        <a:pt x="13927" y="8467"/>
                        <a:pt x="9116" y="16934"/>
                        <a:pt x="1013" y="20473"/>
                      </a:cubicBezTo>
                      <a:cubicBezTo>
                        <a:pt x="1013" y="20473"/>
                        <a:pt x="0" y="17945"/>
                        <a:pt x="0" y="17945"/>
                      </a:cubicBezTo>
                      <a:lnTo>
                        <a:pt x="0" y="17945"/>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93" name="Freeform 1346">
                  <a:extLst>
                    <a:ext uri="{FF2B5EF4-FFF2-40B4-BE49-F238E27FC236}">
                      <a16:creationId xmlns:a16="http://schemas.microsoft.com/office/drawing/2014/main" id="{DF4C0B06-1D46-FE2E-A409-48B69E603D25}"/>
                    </a:ext>
                  </a:extLst>
                </p:cNvPr>
                <p:cNvSpPr/>
                <p:nvPr/>
              </p:nvSpPr>
              <p:spPr>
                <a:xfrm>
                  <a:off x="2408700" y="3202541"/>
                  <a:ext cx="16441" cy="16606"/>
                </a:xfrm>
                <a:custGeom>
                  <a:avLst/>
                  <a:gdLst>
                    <a:gd name="connsiteX0" fmla="*/ 233 w 16439"/>
                    <a:gd name="connsiteY0" fmla="*/ 16481 h 16606"/>
                    <a:gd name="connsiteX1" fmla="*/ 16440 w 16439"/>
                    <a:gd name="connsiteY1" fmla="*/ 52 h 16606"/>
                    <a:gd name="connsiteX2" fmla="*/ 15807 w 16439"/>
                    <a:gd name="connsiteY2" fmla="*/ 6244 h 16606"/>
                    <a:gd name="connsiteX3" fmla="*/ 233 w 16439"/>
                    <a:gd name="connsiteY3" fmla="*/ 16607 h 16606"/>
                    <a:gd name="connsiteX4" fmla="*/ 233 w 16439"/>
                    <a:gd name="connsiteY4" fmla="*/ 16607 h 166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39" h="16606">
                      <a:moveTo>
                        <a:pt x="233" y="16481"/>
                      </a:moveTo>
                      <a:cubicBezTo>
                        <a:pt x="-1539" y="7002"/>
                        <a:pt x="7070" y="-707"/>
                        <a:pt x="16440" y="52"/>
                      </a:cubicBezTo>
                      <a:cubicBezTo>
                        <a:pt x="16440" y="52"/>
                        <a:pt x="15807" y="6244"/>
                        <a:pt x="15807" y="6244"/>
                      </a:cubicBezTo>
                      <a:cubicBezTo>
                        <a:pt x="8210" y="3716"/>
                        <a:pt x="1120" y="8392"/>
                        <a:pt x="233" y="16607"/>
                      </a:cubicBezTo>
                      <a:lnTo>
                        <a:pt x="233" y="16607"/>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94" name="Freeform 1347">
                  <a:extLst>
                    <a:ext uri="{FF2B5EF4-FFF2-40B4-BE49-F238E27FC236}">
                      <a16:creationId xmlns:a16="http://schemas.microsoft.com/office/drawing/2014/main" id="{5FA18D5F-1B08-EE22-145D-662A4655A97F}"/>
                    </a:ext>
                  </a:extLst>
                </p:cNvPr>
                <p:cNvSpPr/>
                <p:nvPr/>
              </p:nvSpPr>
              <p:spPr>
                <a:xfrm>
                  <a:off x="2217722" y="3330991"/>
                  <a:ext cx="70025" cy="22956"/>
                </a:xfrm>
                <a:custGeom>
                  <a:avLst/>
                  <a:gdLst>
                    <a:gd name="connsiteX0" fmla="*/ 70017 w 70016"/>
                    <a:gd name="connsiteY0" fmla="*/ 10363 h 22956"/>
                    <a:gd name="connsiteX1" fmla="*/ 0 w 70016"/>
                    <a:gd name="connsiteY1" fmla="*/ 6951 h 22956"/>
                    <a:gd name="connsiteX2" fmla="*/ 49126 w 70016"/>
                    <a:gd name="connsiteY2" fmla="*/ 12638 h 22956"/>
                    <a:gd name="connsiteX3" fmla="*/ 62673 w 70016"/>
                    <a:gd name="connsiteY3" fmla="*/ 0 h 22956"/>
                    <a:gd name="connsiteX4" fmla="*/ 70017 w 70016"/>
                    <a:gd name="connsiteY4" fmla="*/ 10363 h 22956"/>
                    <a:gd name="connsiteX5" fmla="*/ 70017 w 70016"/>
                    <a:gd name="connsiteY5" fmla="*/ 10363 h 2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016" h="22956">
                      <a:moveTo>
                        <a:pt x="70017" y="10363"/>
                      </a:moveTo>
                      <a:cubicBezTo>
                        <a:pt x="46594" y="23001"/>
                        <a:pt x="18865" y="32226"/>
                        <a:pt x="0" y="6951"/>
                      </a:cubicBezTo>
                      <a:cubicBezTo>
                        <a:pt x="12155" y="22116"/>
                        <a:pt x="33806" y="24138"/>
                        <a:pt x="49126" y="12638"/>
                      </a:cubicBezTo>
                      <a:cubicBezTo>
                        <a:pt x="54190" y="9226"/>
                        <a:pt x="58369" y="5181"/>
                        <a:pt x="62673" y="0"/>
                      </a:cubicBezTo>
                      <a:lnTo>
                        <a:pt x="70017" y="10363"/>
                      </a:lnTo>
                      <a:lnTo>
                        <a:pt x="70017" y="10363"/>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95" name="Freeform 1348">
                  <a:extLst>
                    <a:ext uri="{FF2B5EF4-FFF2-40B4-BE49-F238E27FC236}">
                      <a16:creationId xmlns:a16="http://schemas.microsoft.com/office/drawing/2014/main" id="{51073532-3EED-5A52-0C9E-11611CB6047E}"/>
                    </a:ext>
                  </a:extLst>
                </p:cNvPr>
                <p:cNvSpPr/>
                <p:nvPr/>
              </p:nvSpPr>
              <p:spPr>
                <a:xfrm>
                  <a:off x="2228359" y="3351337"/>
                  <a:ext cx="16588" cy="16808"/>
                </a:xfrm>
                <a:custGeom>
                  <a:avLst/>
                  <a:gdLst>
                    <a:gd name="connsiteX0" fmla="*/ 16586 w 16586"/>
                    <a:gd name="connsiteY0" fmla="*/ 2654 h 16808"/>
                    <a:gd name="connsiteX1" fmla="*/ 0 w 16586"/>
                    <a:gd name="connsiteY1" fmla="*/ 16808 h 16808"/>
                    <a:gd name="connsiteX2" fmla="*/ 15953 w 16586"/>
                    <a:gd name="connsiteY2" fmla="*/ 0 h 16808"/>
                    <a:gd name="connsiteX3" fmla="*/ 16586 w 16586"/>
                    <a:gd name="connsiteY3" fmla="*/ 2654 h 16808"/>
                    <a:gd name="connsiteX4" fmla="*/ 16586 w 16586"/>
                    <a:gd name="connsiteY4" fmla="*/ 2654 h 168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86" h="16808">
                      <a:moveTo>
                        <a:pt x="16586" y="2654"/>
                      </a:moveTo>
                      <a:cubicBezTo>
                        <a:pt x="11648" y="6445"/>
                        <a:pt x="6837" y="14533"/>
                        <a:pt x="0" y="16808"/>
                      </a:cubicBezTo>
                      <a:cubicBezTo>
                        <a:pt x="5571" y="11500"/>
                        <a:pt x="7850" y="1643"/>
                        <a:pt x="15953" y="0"/>
                      </a:cubicBezTo>
                      <a:cubicBezTo>
                        <a:pt x="15953" y="0"/>
                        <a:pt x="16586" y="2654"/>
                        <a:pt x="16586" y="2654"/>
                      </a:cubicBezTo>
                      <a:lnTo>
                        <a:pt x="16586" y="2654"/>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96" name="Freeform 1349">
                  <a:extLst>
                    <a:ext uri="{FF2B5EF4-FFF2-40B4-BE49-F238E27FC236}">
                      <a16:creationId xmlns:a16="http://schemas.microsoft.com/office/drawing/2014/main" id="{42CEFF25-8853-EF89-B282-0812D575319E}"/>
                    </a:ext>
                  </a:extLst>
                </p:cNvPr>
                <p:cNvSpPr/>
                <p:nvPr/>
              </p:nvSpPr>
              <p:spPr>
                <a:xfrm>
                  <a:off x="2241606" y="3393674"/>
                  <a:ext cx="34491" cy="67990"/>
                </a:xfrm>
                <a:custGeom>
                  <a:avLst/>
                  <a:gdLst>
                    <a:gd name="connsiteX0" fmla="*/ 2074 w 34486"/>
                    <a:gd name="connsiteY0" fmla="*/ 67991 h 67990"/>
                    <a:gd name="connsiteX1" fmla="*/ 32587 w 34486"/>
                    <a:gd name="connsiteY1" fmla="*/ 0 h 67990"/>
                    <a:gd name="connsiteX2" fmla="*/ 34487 w 34486"/>
                    <a:gd name="connsiteY2" fmla="*/ 3033 h 67990"/>
                    <a:gd name="connsiteX3" fmla="*/ 2074 w 34486"/>
                    <a:gd name="connsiteY3" fmla="*/ 67991 h 67990"/>
                    <a:gd name="connsiteX4" fmla="*/ 2074 w 34486"/>
                    <a:gd name="connsiteY4" fmla="*/ 67991 h 67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6" h="67990">
                      <a:moveTo>
                        <a:pt x="2074" y="67991"/>
                      </a:moveTo>
                      <a:cubicBezTo>
                        <a:pt x="-5396" y="42210"/>
                        <a:pt x="7898" y="11374"/>
                        <a:pt x="32587" y="0"/>
                      </a:cubicBezTo>
                      <a:cubicBezTo>
                        <a:pt x="32587" y="0"/>
                        <a:pt x="34487" y="3033"/>
                        <a:pt x="34487" y="3033"/>
                      </a:cubicBezTo>
                      <a:cubicBezTo>
                        <a:pt x="12962" y="18325"/>
                        <a:pt x="2833" y="41831"/>
                        <a:pt x="2074" y="67991"/>
                      </a:cubicBezTo>
                      <a:lnTo>
                        <a:pt x="2074" y="67991"/>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97" name="Freeform 1350">
                  <a:extLst>
                    <a:ext uri="{FF2B5EF4-FFF2-40B4-BE49-F238E27FC236}">
                      <a16:creationId xmlns:a16="http://schemas.microsoft.com/office/drawing/2014/main" id="{450697FF-5B57-3145-ABB5-88E441084BFA}"/>
                    </a:ext>
                  </a:extLst>
                </p:cNvPr>
                <p:cNvSpPr/>
                <p:nvPr/>
              </p:nvSpPr>
              <p:spPr>
                <a:xfrm>
                  <a:off x="2314185" y="3467857"/>
                  <a:ext cx="61064" cy="101733"/>
                </a:xfrm>
                <a:custGeom>
                  <a:avLst/>
                  <a:gdLst>
                    <a:gd name="connsiteX0" fmla="*/ 59284 w 61056"/>
                    <a:gd name="connsiteY0" fmla="*/ 101733 h 101733"/>
                    <a:gd name="connsiteX1" fmla="*/ 8006 w 61056"/>
                    <a:gd name="connsiteY1" fmla="*/ 9352 h 101733"/>
                    <a:gd name="connsiteX2" fmla="*/ 21807 w 61056"/>
                    <a:gd name="connsiteY2" fmla="*/ 0 h 101733"/>
                    <a:gd name="connsiteX3" fmla="*/ 61057 w 61056"/>
                    <a:gd name="connsiteY3" fmla="*/ 96931 h 101733"/>
                    <a:gd name="connsiteX4" fmla="*/ 59411 w 61056"/>
                    <a:gd name="connsiteY4" fmla="*/ 101733 h 101733"/>
                    <a:gd name="connsiteX5" fmla="*/ 59411 w 61056"/>
                    <a:gd name="connsiteY5" fmla="*/ 101733 h 101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056" h="101733">
                      <a:moveTo>
                        <a:pt x="59284" y="101733"/>
                      </a:moveTo>
                      <a:cubicBezTo>
                        <a:pt x="29783" y="89601"/>
                        <a:pt x="-19343" y="41704"/>
                        <a:pt x="8006" y="9352"/>
                      </a:cubicBezTo>
                      <a:cubicBezTo>
                        <a:pt x="11804" y="4929"/>
                        <a:pt x="16995" y="2528"/>
                        <a:pt x="21807" y="0"/>
                      </a:cubicBezTo>
                      <a:cubicBezTo>
                        <a:pt x="-20102" y="30836"/>
                        <a:pt x="32948" y="78101"/>
                        <a:pt x="61057" y="96931"/>
                      </a:cubicBezTo>
                      <a:cubicBezTo>
                        <a:pt x="61057" y="96931"/>
                        <a:pt x="59411" y="101733"/>
                        <a:pt x="59411" y="101733"/>
                      </a:cubicBezTo>
                      <a:lnTo>
                        <a:pt x="59411" y="101733"/>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98" name="Freeform 1351">
                  <a:extLst>
                    <a:ext uri="{FF2B5EF4-FFF2-40B4-BE49-F238E27FC236}">
                      <a16:creationId xmlns:a16="http://schemas.microsoft.com/office/drawing/2014/main" id="{C0CA3986-50E8-7AAE-D8C4-222AC4A3B2F0}"/>
                    </a:ext>
                  </a:extLst>
                </p:cNvPr>
                <p:cNvSpPr/>
                <p:nvPr/>
              </p:nvSpPr>
              <p:spPr>
                <a:xfrm>
                  <a:off x="2305069" y="3473038"/>
                  <a:ext cx="17375" cy="34374"/>
                </a:xfrm>
                <a:custGeom>
                  <a:avLst/>
                  <a:gdLst>
                    <a:gd name="connsiteX0" fmla="*/ 10536 w 17373"/>
                    <a:gd name="connsiteY0" fmla="*/ 34248 h 34374"/>
                    <a:gd name="connsiteX1" fmla="*/ 280 w 17373"/>
                    <a:gd name="connsiteY1" fmla="*/ 0 h 34374"/>
                    <a:gd name="connsiteX2" fmla="*/ 17373 w 17373"/>
                    <a:gd name="connsiteY2" fmla="*/ 33237 h 34374"/>
                    <a:gd name="connsiteX3" fmla="*/ 10663 w 17373"/>
                    <a:gd name="connsiteY3" fmla="*/ 34374 h 34374"/>
                    <a:gd name="connsiteX4" fmla="*/ 10663 w 17373"/>
                    <a:gd name="connsiteY4" fmla="*/ 34374 h 34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3" h="34374">
                      <a:moveTo>
                        <a:pt x="10536" y="34248"/>
                      </a:moveTo>
                      <a:cubicBezTo>
                        <a:pt x="6611" y="24138"/>
                        <a:pt x="-1619" y="11753"/>
                        <a:pt x="280" y="0"/>
                      </a:cubicBezTo>
                      <a:cubicBezTo>
                        <a:pt x="1167" y="14028"/>
                        <a:pt x="11296" y="21231"/>
                        <a:pt x="17373" y="33237"/>
                      </a:cubicBezTo>
                      <a:cubicBezTo>
                        <a:pt x="17373" y="33237"/>
                        <a:pt x="10663" y="34374"/>
                        <a:pt x="10663" y="34374"/>
                      </a:cubicBezTo>
                      <a:lnTo>
                        <a:pt x="10663" y="34374"/>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199" name="Freeform 1352">
                  <a:extLst>
                    <a:ext uri="{FF2B5EF4-FFF2-40B4-BE49-F238E27FC236}">
                      <a16:creationId xmlns:a16="http://schemas.microsoft.com/office/drawing/2014/main" id="{9BF0668A-42CA-88AF-F8F8-57627854F911}"/>
                    </a:ext>
                  </a:extLst>
                </p:cNvPr>
                <p:cNvSpPr/>
                <p:nvPr/>
              </p:nvSpPr>
              <p:spPr>
                <a:xfrm>
                  <a:off x="2397215" y="3496165"/>
                  <a:ext cx="13743" cy="24011"/>
                </a:xfrm>
                <a:custGeom>
                  <a:avLst/>
                  <a:gdLst>
                    <a:gd name="connsiteX0" fmla="*/ 13742 w 13741"/>
                    <a:gd name="connsiteY0" fmla="*/ 2275 h 24011"/>
                    <a:gd name="connsiteX1" fmla="*/ 7791 w 13741"/>
                    <a:gd name="connsiteY1" fmla="*/ 7709 h 24011"/>
                    <a:gd name="connsiteX2" fmla="*/ 3740 w 13741"/>
                    <a:gd name="connsiteY2" fmla="*/ 24011 h 24011"/>
                    <a:gd name="connsiteX3" fmla="*/ 574 w 13741"/>
                    <a:gd name="connsiteY3" fmla="*/ 10616 h 24011"/>
                    <a:gd name="connsiteX4" fmla="*/ 7538 w 13741"/>
                    <a:gd name="connsiteY4" fmla="*/ 0 h 24011"/>
                    <a:gd name="connsiteX5" fmla="*/ 13742 w 13741"/>
                    <a:gd name="connsiteY5" fmla="*/ 2275 h 24011"/>
                    <a:gd name="connsiteX6" fmla="*/ 13742 w 13741"/>
                    <a:gd name="connsiteY6" fmla="*/ 2275 h 24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41" h="24011">
                      <a:moveTo>
                        <a:pt x="13742" y="2275"/>
                      </a:moveTo>
                      <a:cubicBezTo>
                        <a:pt x="11337" y="6193"/>
                        <a:pt x="9437" y="6193"/>
                        <a:pt x="7791" y="7709"/>
                      </a:cubicBezTo>
                      <a:cubicBezTo>
                        <a:pt x="2094" y="11374"/>
                        <a:pt x="701" y="17566"/>
                        <a:pt x="3740" y="24011"/>
                      </a:cubicBezTo>
                      <a:cubicBezTo>
                        <a:pt x="1081" y="20599"/>
                        <a:pt x="-1072" y="15671"/>
                        <a:pt x="574" y="10616"/>
                      </a:cubicBezTo>
                      <a:cubicBezTo>
                        <a:pt x="1207" y="7077"/>
                        <a:pt x="6652" y="2022"/>
                        <a:pt x="7538" y="0"/>
                      </a:cubicBezTo>
                      <a:cubicBezTo>
                        <a:pt x="7538" y="0"/>
                        <a:pt x="13742" y="2275"/>
                        <a:pt x="13742" y="2275"/>
                      </a:cubicBezTo>
                      <a:lnTo>
                        <a:pt x="13742" y="2275"/>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00" name="Freeform 1353">
                  <a:extLst>
                    <a:ext uri="{FF2B5EF4-FFF2-40B4-BE49-F238E27FC236}">
                      <a16:creationId xmlns:a16="http://schemas.microsoft.com/office/drawing/2014/main" id="{230DE971-5669-7EED-D03B-E8625CE67BF1}"/>
                    </a:ext>
                  </a:extLst>
                </p:cNvPr>
                <p:cNvSpPr/>
                <p:nvPr/>
              </p:nvSpPr>
              <p:spPr>
                <a:xfrm>
                  <a:off x="2320039" y="3411240"/>
                  <a:ext cx="95479" cy="97436"/>
                </a:xfrm>
                <a:custGeom>
                  <a:avLst/>
                  <a:gdLst>
                    <a:gd name="connsiteX0" fmla="*/ 0 w 95466"/>
                    <a:gd name="connsiteY0" fmla="*/ 126 h 97436"/>
                    <a:gd name="connsiteX1" fmla="*/ 86730 w 95466"/>
                    <a:gd name="connsiteY1" fmla="*/ 82018 h 97436"/>
                    <a:gd name="connsiteX2" fmla="*/ 95466 w 95466"/>
                    <a:gd name="connsiteY2" fmla="*/ 97436 h 97436"/>
                    <a:gd name="connsiteX3" fmla="*/ 69764 w 95466"/>
                    <a:gd name="connsiteY3" fmla="*/ 75447 h 97436"/>
                    <a:gd name="connsiteX4" fmla="*/ 0 w 95466"/>
                    <a:gd name="connsiteY4" fmla="*/ 0 h 97436"/>
                    <a:gd name="connsiteX5" fmla="*/ 0 w 95466"/>
                    <a:gd name="connsiteY5" fmla="*/ 0 h 9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66" h="97436">
                      <a:moveTo>
                        <a:pt x="0" y="126"/>
                      </a:moveTo>
                      <a:cubicBezTo>
                        <a:pt x="13674" y="40946"/>
                        <a:pt x="57102" y="55226"/>
                        <a:pt x="86730" y="82018"/>
                      </a:cubicBezTo>
                      <a:cubicBezTo>
                        <a:pt x="90655" y="86441"/>
                        <a:pt x="95213" y="91370"/>
                        <a:pt x="95466" y="97436"/>
                      </a:cubicBezTo>
                      <a:cubicBezTo>
                        <a:pt x="90908" y="86315"/>
                        <a:pt x="79386" y="81513"/>
                        <a:pt x="69764" y="75447"/>
                      </a:cubicBezTo>
                      <a:cubicBezTo>
                        <a:pt x="40390" y="59018"/>
                        <a:pt x="886" y="38292"/>
                        <a:pt x="0" y="0"/>
                      </a:cubicBezTo>
                      <a:lnTo>
                        <a:pt x="0" y="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01" name="Freeform 1354">
                  <a:extLst>
                    <a:ext uri="{FF2B5EF4-FFF2-40B4-BE49-F238E27FC236}">
                      <a16:creationId xmlns:a16="http://schemas.microsoft.com/office/drawing/2014/main" id="{C5884B65-2A85-62E5-5267-BF2D41F884B0}"/>
                    </a:ext>
                  </a:extLst>
                </p:cNvPr>
                <p:cNvSpPr/>
                <p:nvPr/>
              </p:nvSpPr>
              <p:spPr>
                <a:xfrm>
                  <a:off x="2694736" y="3476577"/>
                  <a:ext cx="65594" cy="64831"/>
                </a:xfrm>
                <a:custGeom>
                  <a:avLst/>
                  <a:gdLst>
                    <a:gd name="connsiteX0" fmla="*/ 0 w 65585"/>
                    <a:gd name="connsiteY0" fmla="*/ 59523 h 64831"/>
                    <a:gd name="connsiteX1" fmla="*/ 65586 w 65585"/>
                    <a:gd name="connsiteY1" fmla="*/ 0 h 64831"/>
                    <a:gd name="connsiteX2" fmla="*/ 1646 w 65585"/>
                    <a:gd name="connsiteY2" fmla="*/ 64831 h 64831"/>
                    <a:gd name="connsiteX3" fmla="*/ 0 w 65585"/>
                    <a:gd name="connsiteY3" fmla="*/ 59650 h 64831"/>
                    <a:gd name="connsiteX4" fmla="*/ 0 w 65585"/>
                    <a:gd name="connsiteY4" fmla="*/ 59650 h 64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585" h="64831">
                      <a:moveTo>
                        <a:pt x="0" y="59523"/>
                      </a:moveTo>
                      <a:cubicBezTo>
                        <a:pt x="28615" y="50171"/>
                        <a:pt x="53304" y="27676"/>
                        <a:pt x="65586" y="0"/>
                      </a:cubicBezTo>
                      <a:cubicBezTo>
                        <a:pt x="54570" y="29067"/>
                        <a:pt x="30894" y="53205"/>
                        <a:pt x="1646" y="64831"/>
                      </a:cubicBezTo>
                      <a:cubicBezTo>
                        <a:pt x="1646" y="64831"/>
                        <a:pt x="0" y="59650"/>
                        <a:pt x="0" y="59650"/>
                      </a:cubicBezTo>
                      <a:lnTo>
                        <a:pt x="0" y="5965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02" name="Freeform 1355">
                  <a:extLst>
                    <a:ext uri="{FF2B5EF4-FFF2-40B4-BE49-F238E27FC236}">
                      <a16:creationId xmlns:a16="http://schemas.microsoft.com/office/drawing/2014/main" id="{28A344F4-67CE-6329-1FCE-A943972889E4}"/>
                    </a:ext>
                  </a:extLst>
                </p:cNvPr>
                <p:cNvSpPr/>
                <p:nvPr/>
              </p:nvSpPr>
              <p:spPr>
                <a:xfrm>
                  <a:off x="2738676" y="3497364"/>
                  <a:ext cx="28871" cy="12070"/>
                </a:xfrm>
                <a:custGeom>
                  <a:avLst/>
                  <a:gdLst>
                    <a:gd name="connsiteX0" fmla="*/ 0 w 28867"/>
                    <a:gd name="connsiteY0" fmla="*/ 10806 h 12070"/>
                    <a:gd name="connsiteX1" fmla="*/ 28868 w 28867"/>
                    <a:gd name="connsiteY1" fmla="*/ 2086 h 12070"/>
                    <a:gd name="connsiteX2" fmla="*/ 1646 w 28867"/>
                    <a:gd name="connsiteY2" fmla="*/ 12070 h 12070"/>
                    <a:gd name="connsiteX3" fmla="*/ 127 w 28867"/>
                    <a:gd name="connsiteY3" fmla="*/ 10806 h 12070"/>
                    <a:gd name="connsiteX4" fmla="*/ 127 w 28867"/>
                    <a:gd name="connsiteY4" fmla="*/ 10806 h 1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67" h="12070">
                      <a:moveTo>
                        <a:pt x="0" y="10806"/>
                      </a:moveTo>
                      <a:cubicBezTo>
                        <a:pt x="6584" y="1960"/>
                        <a:pt x="18232" y="-3095"/>
                        <a:pt x="28868" y="2086"/>
                      </a:cubicBezTo>
                      <a:cubicBezTo>
                        <a:pt x="18106" y="-2210"/>
                        <a:pt x="7723" y="2971"/>
                        <a:pt x="1646" y="12070"/>
                      </a:cubicBezTo>
                      <a:cubicBezTo>
                        <a:pt x="1646" y="12070"/>
                        <a:pt x="127" y="10806"/>
                        <a:pt x="127" y="10806"/>
                      </a:cubicBezTo>
                      <a:lnTo>
                        <a:pt x="127" y="10806"/>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03" name="Freeform 1356">
                  <a:extLst>
                    <a:ext uri="{FF2B5EF4-FFF2-40B4-BE49-F238E27FC236}">
                      <a16:creationId xmlns:a16="http://schemas.microsoft.com/office/drawing/2014/main" id="{00DECE6B-A810-E3CC-7525-925D75A4731F}"/>
                    </a:ext>
                  </a:extLst>
                </p:cNvPr>
                <p:cNvSpPr/>
                <p:nvPr/>
              </p:nvSpPr>
              <p:spPr>
                <a:xfrm>
                  <a:off x="2589380" y="3457367"/>
                  <a:ext cx="56730" cy="45874"/>
                </a:xfrm>
                <a:custGeom>
                  <a:avLst/>
                  <a:gdLst>
                    <a:gd name="connsiteX0" fmla="*/ 2026 w 56722"/>
                    <a:gd name="connsiteY0" fmla="*/ 0 h 45874"/>
                    <a:gd name="connsiteX1" fmla="*/ 56723 w 56722"/>
                    <a:gd name="connsiteY1" fmla="*/ 45875 h 45874"/>
                    <a:gd name="connsiteX2" fmla="*/ 0 w 56722"/>
                    <a:gd name="connsiteY2" fmla="*/ 10616 h 45874"/>
                    <a:gd name="connsiteX3" fmla="*/ 2026 w 56722"/>
                    <a:gd name="connsiteY3" fmla="*/ 0 h 45874"/>
                    <a:gd name="connsiteX4" fmla="*/ 2026 w 56722"/>
                    <a:gd name="connsiteY4" fmla="*/ 0 h 458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22" h="45874">
                      <a:moveTo>
                        <a:pt x="2026" y="0"/>
                      </a:moveTo>
                      <a:cubicBezTo>
                        <a:pt x="25576" y="7204"/>
                        <a:pt x="48113" y="22495"/>
                        <a:pt x="56723" y="45875"/>
                      </a:cubicBezTo>
                      <a:cubicBezTo>
                        <a:pt x="45581" y="25402"/>
                        <a:pt x="21904" y="13901"/>
                        <a:pt x="0" y="10616"/>
                      </a:cubicBezTo>
                      <a:cubicBezTo>
                        <a:pt x="0" y="10616"/>
                        <a:pt x="2026" y="0"/>
                        <a:pt x="2026" y="0"/>
                      </a:cubicBezTo>
                      <a:lnTo>
                        <a:pt x="2026" y="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04" name="Freeform 1357">
                  <a:extLst>
                    <a:ext uri="{FF2B5EF4-FFF2-40B4-BE49-F238E27FC236}">
                      <a16:creationId xmlns:a16="http://schemas.microsoft.com/office/drawing/2014/main" id="{E6D47696-44D9-D409-DF72-78C5E169FAFF}"/>
                    </a:ext>
                  </a:extLst>
                </p:cNvPr>
                <p:cNvSpPr/>
                <p:nvPr/>
              </p:nvSpPr>
              <p:spPr>
                <a:xfrm>
                  <a:off x="2533157" y="3193367"/>
                  <a:ext cx="27385" cy="64325"/>
                </a:xfrm>
                <a:custGeom>
                  <a:avLst/>
                  <a:gdLst>
                    <a:gd name="connsiteX0" fmla="*/ 21651 w 27381"/>
                    <a:gd name="connsiteY0" fmla="*/ 64326 h 64325"/>
                    <a:gd name="connsiteX1" fmla="*/ 0 w 27381"/>
                    <a:gd name="connsiteY1" fmla="*/ 6066 h 64325"/>
                    <a:gd name="connsiteX2" fmla="*/ 1899 w 27381"/>
                    <a:gd name="connsiteY2" fmla="*/ 0 h 64325"/>
                    <a:gd name="connsiteX3" fmla="*/ 21524 w 27381"/>
                    <a:gd name="connsiteY3" fmla="*/ 64326 h 64325"/>
                    <a:gd name="connsiteX4" fmla="*/ 21524 w 27381"/>
                    <a:gd name="connsiteY4" fmla="*/ 64326 h 6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81" h="64325">
                      <a:moveTo>
                        <a:pt x="21651" y="64326"/>
                      </a:moveTo>
                      <a:cubicBezTo>
                        <a:pt x="27981" y="43347"/>
                        <a:pt x="23043" y="14028"/>
                        <a:pt x="0" y="6066"/>
                      </a:cubicBezTo>
                      <a:lnTo>
                        <a:pt x="1899" y="0"/>
                      </a:lnTo>
                      <a:cubicBezTo>
                        <a:pt x="28361" y="7709"/>
                        <a:pt x="32919" y="42968"/>
                        <a:pt x="21524" y="64326"/>
                      </a:cubicBezTo>
                      <a:lnTo>
                        <a:pt x="21524" y="64326"/>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05" name="Freeform 1358">
                  <a:extLst>
                    <a:ext uri="{FF2B5EF4-FFF2-40B4-BE49-F238E27FC236}">
                      <a16:creationId xmlns:a16="http://schemas.microsoft.com/office/drawing/2014/main" id="{DD02A3F2-E02B-6BDA-5E7D-ECC13B9CB2A6}"/>
                    </a:ext>
                  </a:extLst>
                </p:cNvPr>
                <p:cNvSpPr/>
                <p:nvPr/>
              </p:nvSpPr>
              <p:spPr>
                <a:xfrm>
                  <a:off x="2558471" y="3197916"/>
                  <a:ext cx="21665" cy="29824"/>
                </a:xfrm>
                <a:custGeom>
                  <a:avLst/>
                  <a:gdLst>
                    <a:gd name="connsiteX0" fmla="*/ 21662 w 21662"/>
                    <a:gd name="connsiteY0" fmla="*/ 6572 h 29824"/>
                    <a:gd name="connsiteX1" fmla="*/ 10393 w 21662"/>
                    <a:gd name="connsiteY1" fmla="*/ 16682 h 29824"/>
                    <a:gd name="connsiteX2" fmla="*/ 11 w 21662"/>
                    <a:gd name="connsiteY2" fmla="*/ 29825 h 29824"/>
                    <a:gd name="connsiteX3" fmla="*/ 6595 w 21662"/>
                    <a:gd name="connsiteY3" fmla="*/ 13649 h 29824"/>
                    <a:gd name="connsiteX4" fmla="*/ 19763 w 21662"/>
                    <a:gd name="connsiteY4" fmla="*/ 0 h 29824"/>
                    <a:gd name="connsiteX5" fmla="*/ 21662 w 21662"/>
                    <a:gd name="connsiteY5" fmla="*/ 6698 h 29824"/>
                    <a:gd name="connsiteX6" fmla="*/ 21662 w 21662"/>
                    <a:gd name="connsiteY6" fmla="*/ 6698 h 29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62" h="29824">
                      <a:moveTo>
                        <a:pt x="21662" y="6572"/>
                      </a:moveTo>
                      <a:cubicBezTo>
                        <a:pt x="19130" y="8341"/>
                        <a:pt x="12926" y="14154"/>
                        <a:pt x="10393" y="16682"/>
                      </a:cubicBezTo>
                      <a:cubicBezTo>
                        <a:pt x="6469" y="20599"/>
                        <a:pt x="1910" y="24517"/>
                        <a:pt x="11" y="29825"/>
                      </a:cubicBezTo>
                      <a:cubicBezTo>
                        <a:pt x="-242" y="23885"/>
                        <a:pt x="3810" y="18577"/>
                        <a:pt x="6595" y="13649"/>
                      </a:cubicBezTo>
                      <a:cubicBezTo>
                        <a:pt x="11027" y="7962"/>
                        <a:pt x="12546" y="3918"/>
                        <a:pt x="19763" y="0"/>
                      </a:cubicBezTo>
                      <a:cubicBezTo>
                        <a:pt x="19763" y="0"/>
                        <a:pt x="21662" y="6698"/>
                        <a:pt x="21662" y="6698"/>
                      </a:cubicBezTo>
                      <a:lnTo>
                        <a:pt x="21662" y="6698"/>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06" name="Freeform 1359">
                  <a:extLst>
                    <a:ext uri="{FF2B5EF4-FFF2-40B4-BE49-F238E27FC236}">
                      <a16:creationId xmlns:a16="http://schemas.microsoft.com/office/drawing/2014/main" id="{5988C692-24E9-9F07-3964-60E06A895E5C}"/>
                    </a:ext>
                  </a:extLst>
                </p:cNvPr>
                <p:cNvSpPr/>
                <p:nvPr/>
              </p:nvSpPr>
              <p:spPr>
                <a:xfrm>
                  <a:off x="2471488" y="3230143"/>
                  <a:ext cx="25361" cy="84166"/>
                </a:xfrm>
                <a:custGeom>
                  <a:avLst/>
                  <a:gdLst>
                    <a:gd name="connsiteX0" fmla="*/ 0 w 25358"/>
                    <a:gd name="connsiteY0" fmla="*/ 82397 h 84166"/>
                    <a:gd name="connsiteX1" fmla="*/ 17979 w 25358"/>
                    <a:gd name="connsiteY1" fmla="*/ 632 h 84166"/>
                    <a:gd name="connsiteX2" fmla="*/ 24690 w 25358"/>
                    <a:gd name="connsiteY2" fmla="*/ 0 h 84166"/>
                    <a:gd name="connsiteX3" fmla="*/ 23170 w 25358"/>
                    <a:gd name="connsiteY3" fmla="*/ 44737 h 84166"/>
                    <a:gd name="connsiteX4" fmla="*/ 2659 w 25358"/>
                    <a:gd name="connsiteY4" fmla="*/ 84167 h 84166"/>
                    <a:gd name="connsiteX5" fmla="*/ 0 w 25358"/>
                    <a:gd name="connsiteY5" fmla="*/ 82524 h 84166"/>
                    <a:gd name="connsiteX6" fmla="*/ 0 w 25358"/>
                    <a:gd name="connsiteY6" fmla="*/ 82524 h 84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58" h="84166">
                      <a:moveTo>
                        <a:pt x="0" y="82397"/>
                      </a:moveTo>
                      <a:cubicBezTo>
                        <a:pt x="20385" y="59650"/>
                        <a:pt x="21651" y="29699"/>
                        <a:pt x="17979" y="632"/>
                      </a:cubicBezTo>
                      <a:cubicBezTo>
                        <a:pt x="17979" y="632"/>
                        <a:pt x="24690" y="0"/>
                        <a:pt x="24690" y="0"/>
                      </a:cubicBezTo>
                      <a:cubicBezTo>
                        <a:pt x="25703" y="14786"/>
                        <a:pt x="25829" y="29825"/>
                        <a:pt x="23170" y="44737"/>
                      </a:cubicBezTo>
                      <a:cubicBezTo>
                        <a:pt x="21271" y="59776"/>
                        <a:pt x="11775" y="72919"/>
                        <a:pt x="2659" y="84167"/>
                      </a:cubicBezTo>
                      <a:cubicBezTo>
                        <a:pt x="2659" y="84167"/>
                        <a:pt x="0" y="82524"/>
                        <a:pt x="0" y="82524"/>
                      </a:cubicBezTo>
                      <a:lnTo>
                        <a:pt x="0" y="82524"/>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07" name="Freeform 1360">
                  <a:extLst>
                    <a:ext uri="{FF2B5EF4-FFF2-40B4-BE49-F238E27FC236}">
                      <a16:creationId xmlns:a16="http://schemas.microsoft.com/office/drawing/2014/main" id="{F945017B-BA82-675F-83A5-879A68326C1E}"/>
                    </a:ext>
                  </a:extLst>
                </p:cNvPr>
                <p:cNvSpPr/>
                <p:nvPr/>
              </p:nvSpPr>
              <p:spPr>
                <a:xfrm>
                  <a:off x="2374166" y="3290550"/>
                  <a:ext cx="10419" cy="36522"/>
                </a:xfrm>
                <a:custGeom>
                  <a:avLst/>
                  <a:gdLst>
                    <a:gd name="connsiteX0" fmla="*/ 6654 w 10418"/>
                    <a:gd name="connsiteY0" fmla="*/ 0 h 36522"/>
                    <a:gd name="connsiteX1" fmla="*/ 3362 w 10418"/>
                    <a:gd name="connsiteY1" fmla="*/ 36523 h 36522"/>
                    <a:gd name="connsiteX2" fmla="*/ 1463 w 10418"/>
                    <a:gd name="connsiteY2" fmla="*/ 8720 h 36522"/>
                    <a:gd name="connsiteX3" fmla="*/ 70 w 10418"/>
                    <a:gd name="connsiteY3" fmla="*/ 6824 h 36522"/>
                    <a:gd name="connsiteX4" fmla="*/ 6780 w 10418"/>
                    <a:gd name="connsiteY4" fmla="*/ 126 h 36522"/>
                    <a:gd name="connsiteX5" fmla="*/ 6780 w 10418"/>
                    <a:gd name="connsiteY5" fmla="*/ 126 h 3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18" h="36522">
                      <a:moveTo>
                        <a:pt x="6654" y="0"/>
                      </a:moveTo>
                      <a:cubicBezTo>
                        <a:pt x="13238" y="11374"/>
                        <a:pt x="10579" y="26286"/>
                        <a:pt x="3362" y="36523"/>
                      </a:cubicBezTo>
                      <a:cubicBezTo>
                        <a:pt x="6907" y="27297"/>
                        <a:pt x="6147" y="17187"/>
                        <a:pt x="1463" y="8720"/>
                      </a:cubicBezTo>
                      <a:cubicBezTo>
                        <a:pt x="956" y="7835"/>
                        <a:pt x="-310" y="6066"/>
                        <a:pt x="70" y="6824"/>
                      </a:cubicBezTo>
                      <a:lnTo>
                        <a:pt x="6780" y="126"/>
                      </a:lnTo>
                      <a:lnTo>
                        <a:pt x="6780" y="126"/>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08" name="Freeform 1361">
                  <a:extLst>
                    <a:ext uri="{FF2B5EF4-FFF2-40B4-BE49-F238E27FC236}">
                      <a16:creationId xmlns:a16="http://schemas.microsoft.com/office/drawing/2014/main" id="{BB0030CB-D356-F97A-8771-7AA91843C4D1}"/>
                    </a:ext>
                  </a:extLst>
                </p:cNvPr>
                <p:cNvSpPr/>
                <p:nvPr/>
              </p:nvSpPr>
              <p:spPr>
                <a:xfrm>
                  <a:off x="2405893" y="3264770"/>
                  <a:ext cx="45713" cy="18654"/>
                </a:xfrm>
                <a:custGeom>
                  <a:avLst/>
                  <a:gdLst>
                    <a:gd name="connsiteX0" fmla="*/ 6077 w 45707"/>
                    <a:gd name="connsiteY0" fmla="*/ 126 h 18654"/>
                    <a:gd name="connsiteX1" fmla="*/ 45707 w 45707"/>
                    <a:gd name="connsiteY1" fmla="*/ 17693 h 18654"/>
                    <a:gd name="connsiteX2" fmla="*/ 0 w 45707"/>
                    <a:gd name="connsiteY2" fmla="*/ 7330 h 18654"/>
                    <a:gd name="connsiteX3" fmla="*/ 6077 w 45707"/>
                    <a:gd name="connsiteY3" fmla="*/ 0 h 18654"/>
                    <a:gd name="connsiteX4" fmla="*/ 6077 w 45707"/>
                    <a:gd name="connsiteY4" fmla="*/ 0 h 186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07" h="18654">
                      <a:moveTo>
                        <a:pt x="6077" y="126"/>
                      </a:moveTo>
                      <a:cubicBezTo>
                        <a:pt x="16333" y="10110"/>
                        <a:pt x="30767" y="17819"/>
                        <a:pt x="45707" y="17693"/>
                      </a:cubicBezTo>
                      <a:cubicBezTo>
                        <a:pt x="29881" y="20852"/>
                        <a:pt x="13674" y="15923"/>
                        <a:pt x="0" y="7330"/>
                      </a:cubicBezTo>
                      <a:cubicBezTo>
                        <a:pt x="0" y="7330"/>
                        <a:pt x="6077" y="0"/>
                        <a:pt x="6077" y="0"/>
                      </a:cubicBezTo>
                      <a:lnTo>
                        <a:pt x="6077" y="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09" name="Freeform 1362">
                  <a:extLst>
                    <a:ext uri="{FF2B5EF4-FFF2-40B4-BE49-F238E27FC236}">
                      <a16:creationId xmlns:a16="http://schemas.microsoft.com/office/drawing/2014/main" id="{7C399181-7B3D-24E1-33E0-E95F8F758752}"/>
                    </a:ext>
                  </a:extLst>
                </p:cNvPr>
                <p:cNvSpPr/>
                <p:nvPr/>
              </p:nvSpPr>
              <p:spPr>
                <a:xfrm>
                  <a:off x="2699675" y="3250742"/>
                  <a:ext cx="47398" cy="153926"/>
                </a:xfrm>
                <a:custGeom>
                  <a:avLst/>
                  <a:gdLst>
                    <a:gd name="connsiteX0" fmla="*/ 4811 w 47392"/>
                    <a:gd name="connsiteY0" fmla="*/ 0 h 153926"/>
                    <a:gd name="connsiteX1" fmla="*/ 9749 w 47392"/>
                    <a:gd name="connsiteY1" fmla="*/ 153926 h 153926"/>
                    <a:gd name="connsiteX2" fmla="*/ 0 w 47392"/>
                    <a:gd name="connsiteY2" fmla="*/ 4802 h 153926"/>
                    <a:gd name="connsiteX3" fmla="*/ 4685 w 47392"/>
                    <a:gd name="connsiteY3" fmla="*/ 0 h 153926"/>
                    <a:gd name="connsiteX4" fmla="*/ 4685 w 47392"/>
                    <a:gd name="connsiteY4" fmla="*/ 0 h 153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92" h="153926">
                      <a:moveTo>
                        <a:pt x="4811" y="0"/>
                      </a:moveTo>
                      <a:cubicBezTo>
                        <a:pt x="48619" y="42210"/>
                        <a:pt x="71157" y="116140"/>
                        <a:pt x="9749" y="153926"/>
                      </a:cubicBezTo>
                      <a:cubicBezTo>
                        <a:pt x="64953" y="111085"/>
                        <a:pt x="43302" y="47138"/>
                        <a:pt x="0" y="4802"/>
                      </a:cubicBezTo>
                      <a:cubicBezTo>
                        <a:pt x="0" y="4802"/>
                        <a:pt x="4685" y="0"/>
                        <a:pt x="4685" y="0"/>
                      </a:cubicBezTo>
                      <a:lnTo>
                        <a:pt x="4685" y="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10" name="Freeform 1363">
                  <a:extLst>
                    <a:ext uri="{FF2B5EF4-FFF2-40B4-BE49-F238E27FC236}">
                      <a16:creationId xmlns:a16="http://schemas.microsoft.com/office/drawing/2014/main" id="{EA4CE334-9E11-773C-B808-762871793D14}"/>
                    </a:ext>
                  </a:extLst>
                </p:cNvPr>
                <p:cNvSpPr/>
                <p:nvPr/>
              </p:nvSpPr>
              <p:spPr>
                <a:xfrm>
                  <a:off x="2732345" y="3377245"/>
                  <a:ext cx="8759" cy="33237"/>
                </a:xfrm>
                <a:custGeom>
                  <a:avLst/>
                  <a:gdLst>
                    <a:gd name="connsiteX0" fmla="*/ 1519 w 8758"/>
                    <a:gd name="connsiteY0" fmla="*/ 126 h 33237"/>
                    <a:gd name="connsiteX1" fmla="*/ 760 w 8758"/>
                    <a:gd name="connsiteY1" fmla="*/ 33237 h 33237"/>
                    <a:gd name="connsiteX2" fmla="*/ 0 w 8758"/>
                    <a:gd name="connsiteY2" fmla="*/ 6193 h 33237"/>
                    <a:gd name="connsiteX3" fmla="*/ 1393 w 8758"/>
                    <a:gd name="connsiteY3" fmla="*/ 0 h 33237"/>
                    <a:gd name="connsiteX4" fmla="*/ 1393 w 8758"/>
                    <a:gd name="connsiteY4" fmla="*/ 0 h 33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 h="33237">
                      <a:moveTo>
                        <a:pt x="1519" y="126"/>
                      </a:moveTo>
                      <a:cubicBezTo>
                        <a:pt x="14054" y="7330"/>
                        <a:pt x="7977" y="24896"/>
                        <a:pt x="760" y="33237"/>
                      </a:cubicBezTo>
                      <a:cubicBezTo>
                        <a:pt x="5191" y="25654"/>
                        <a:pt x="7977" y="11500"/>
                        <a:pt x="0" y="6193"/>
                      </a:cubicBezTo>
                      <a:cubicBezTo>
                        <a:pt x="0" y="6193"/>
                        <a:pt x="1393" y="0"/>
                        <a:pt x="1393" y="0"/>
                      </a:cubicBezTo>
                      <a:lnTo>
                        <a:pt x="1393" y="0"/>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11" name="Freeform 1364">
                  <a:extLst>
                    <a:ext uri="{FF2B5EF4-FFF2-40B4-BE49-F238E27FC236}">
                      <a16:creationId xmlns:a16="http://schemas.microsoft.com/office/drawing/2014/main" id="{622148D3-DBC6-26E3-81A5-34A76691040F}"/>
                    </a:ext>
                  </a:extLst>
                </p:cNvPr>
                <p:cNvSpPr/>
                <p:nvPr/>
              </p:nvSpPr>
              <p:spPr>
                <a:xfrm>
                  <a:off x="2733485" y="3375201"/>
                  <a:ext cx="21147" cy="25802"/>
                </a:xfrm>
                <a:custGeom>
                  <a:avLst/>
                  <a:gdLst>
                    <a:gd name="connsiteX0" fmla="*/ 0 w 21144"/>
                    <a:gd name="connsiteY0" fmla="*/ 275 h 25802"/>
                    <a:gd name="connsiteX1" fmla="*/ 21144 w 21144"/>
                    <a:gd name="connsiteY1" fmla="*/ 25803 h 25802"/>
                    <a:gd name="connsiteX2" fmla="*/ 2912 w 21144"/>
                    <a:gd name="connsiteY2" fmla="*/ 5835 h 25802"/>
                    <a:gd name="connsiteX3" fmla="*/ 0 w 21144"/>
                    <a:gd name="connsiteY3" fmla="*/ 275 h 25802"/>
                    <a:gd name="connsiteX4" fmla="*/ 0 w 21144"/>
                    <a:gd name="connsiteY4" fmla="*/ 275 h 25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44" h="25802">
                      <a:moveTo>
                        <a:pt x="0" y="275"/>
                      </a:moveTo>
                      <a:cubicBezTo>
                        <a:pt x="14307" y="-2379"/>
                        <a:pt x="21018" y="14808"/>
                        <a:pt x="21144" y="25803"/>
                      </a:cubicBezTo>
                      <a:cubicBezTo>
                        <a:pt x="19499" y="17209"/>
                        <a:pt x="12408" y="4571"/>
                        <a:pt x="2912" y="5835"/>
                      </a:cubicBezTo>
                      <a:cubicBezTo>
                        <a:pt x="2912" y="5835"/>
                        <a:pt x="0" y="275"/>
                        <a:pt x="0" y="275"/>
                      </a:cubicBezTo>
                      <a:lnTo>
                        <a:pt x="0" y="275"/>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grpSp>
              <p:nvGrpSpPr>
                <p:cNvPr id="212" name="Graphic 4">
                  <a:extLst>
                    <a:ext uri="{FF2B5EF4-FFF2-40B4-BE49-F238E27FC236}">
                      <a16:creationId xmlns:a16="http://schemas.microsoft.com/office/drawing/2014/main" id="{003E02A8-2748-F4B7-32D7-E3EEF2D7C67D}"/>
                    </a:ext>
                  </a:extLst>
                </p:cNvPr>
                <p:cNvGrpSpPr/>
                <p:nvPr/>
              </p:nvGrpSpPr>
              <p:grpSpPr>
                <a:xfrm>
                  <a:off x="2631928" y="3365113"/>
                  <a:ext cx="92369" cy="36522"/>
                  <a:chOff x="6459761" y="4723798"/>
                  <a:chExt cx="92357" cy="36522"/>
                </a:xfrm>
              </p:grpSpPr>
              <p:sp>
                <p:nvSpPr>
                  <p:cNvPr id="970" name="Freeform 2136">
                    <a:extLst>
                      <a:ext uri="{FF2B5EF4-FFF2-40B4-BE49-F238E27FC236}">
                        <a16:creationId xmlns:a16="http://schemas.microsoft.com/office/drawing/2014/main" id="{920C15A9-B1A2-23C8-5646-1DABDDE71C14}"/>
                      </a:ext>
                    </a:extLst>
                  </p:cNvPr>
                  <p:cNvSpPr/>
                  <p:nvPr/>
                </p:nvSpPr>
                <p:spPr>
                  <a:xfrm>
                    <a:off x="6483817" y="4723798"/>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71" name="Freeform 2137">
                    <a:extLst>
                      <a:ext uri="{FF2B5EF4-FFF2-40B4-BE49-F238E27FC236}">
                        <a16:creationId xmlns:a16="http://schemas.microsoft.com/office/drawing/2014/main" id="{BECC1290-2559-1E5B-3052-49D9B8DCAA9A}"/>
                      </a:ext>
                    </a:extLst>
                  </p:cNvPr>
                  <p:cNvSpPr/>
                  <p:nvPr/>
                </p:nvSpPr>
                <p:spPr>
                  <a:xfrm>
                    <a:off x="6469484" y="4725667"/>
                    <a:ext cx="7269" cy="7635"/>
                  </a:xfrm>
                  <a:custGeom>
                    <a:avLst/>
                    <a:gdLst>
                      <a:gd name="connsiteX0" fmla="*/ 6737 w 7269"/>
                      <a:gd name="connsiteY0" fmla="*/ 2680 h 7635"/>
                      <a:gd name="connsiteX1" fmla="*/ 5851 w 7269"/>
                      <a:gd name="connsiteY1" fmla="*/ 7103 h 7635"/>
                      <a:gd name="connsiteX2" fmla="*/ 5851 w 7269"/>
                      <a:gd name="connsiteY2" fmla="*/ 7103 h 7635"/>
                      <a:gd name="connsiteX3" fmla="*/ 1419 w 7269"/>
                      <a:gd name="connsiteY3" fmla="*/ 6219 h 7635"/>
                      <a:gd name="connsiteX4" fmla="*/ 533 w 7269"/>
                      <a:gd name="connsiteY4" fmla="*/ 4955 h 7635"/>
                      <a:gd name="connsiteX5" fmla="*/ 1419 w 7269"/>
                      <a:gd name="connsiteY5" fmla="*/ 532 h 7635"/>
                      <a:gd name="connsiteX6" fmla="*/ 1419 w 7269"/>
                      <a:gd name="connsiteY6" fmla="*/ 532 h 7635"/>
                      <a:gd name="connsiteX7" fmla="*/ 5851 w 7269"/>
                      <a:gd name="connsiteY7" fmla="*/ 1416 h 7635"/>
                      <a:gd name="connsiteX8" fmla="*/ 6737 w 7269"/>
                      <a:gd name="connsiteY8" fmla="*/ 2680 h 7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69" h="7635">
                        <a:moveTo>
                          <a:pt x="6737" y="2680"/>
                        </a:moveTo>
                        <a:cubicBezTo>
                          <a:pt x="7750" y="4197"/>
                          <a:pt x="7243" y="6092"/>
                          <a:pt x="5851" y="7103"/>
                        </a:cubicBezTo>
                        <a:lnTo>
                          <a:pt x="5851" y="7103"/>
                        </a:lnTo>
                        <a:cubicBezTo>
                          <a:pt x="4458" y="8114"/>
                          <a:pt x="2432" y="7609"/>
                          <a:pt x="1419" y="6219"/>
                        </a:cubicBezTo>
                        <a:lnTo>
                          <a:pt x="533" y="4955"/>
                        </a:lnTo>
                        <a:cubicBezTo>
                          <a:pt x="-480" y="3565"/>
                          <a:pt x="26" y="1543"/>
                          <a:pt x="1419" y="532"/>
                        </a:cubicBezTo>
                        <a:lnTo>
                          <a:pt x="1419" y="532"/>
                        </a:lnTo>
                        <a:cubicBezTo>
                          <a:pt x="2812" y="-479"/>
                          <a:pt x="4838" y="26"/>
                          <a:pt x="5851" y="1416"/>
                        </a:cubicBezTo>
                        <a:lnTo>
                          <a:pt x="6737" y="2680"/>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72" name="Freeform 2138">
                    <a:extLst>
                      <a:ext uri="{FF2B5EF4-FFF2-40B4-BE49-F238E27FC236}">
                        <a16:creationId xmlns:a16="http://schemas.microsoft.com/office/drawing/2014/main" id="{5FDE4EB1-C2C8-1490-E4D4-066EDFB8819D}"/>
                      </a:ext>
                    </a:extLst>
                  </p:cNvPr>
                  <p:cNvSpPr/>
                  <p:nvPr/>
                </p:nvSpPr>
                <p:spPr>
                  <a:xfrm>
                    <a:off x="6499644" y="4723798"/>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73" name="Freeform 2139">
                    <a:extLst>
                      <a:ext uri="{FF2B5EF4-FFF2-40B4-BE49-F238E27FC236}">
                        <a16:creationId xmlns:a16="http://schemas.microsoft.com/office/drawing/2014/main" id="{4453DE7E-F034-F94E-420A-7E79E0585A35}"/>
                      </a:ext>
                    </a:extLst>
                  </p:cNvPr>
                  <p:cNvSpPr/>
                  <p:nvPr/>
                </p:nvSpPr>
                <p:spPr>
                  <a:xfrm>
                    <a:off x="6513698" y="4723798"/>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74" name="Freeform 2140">
                    <a:extLst>
                      <a:ext uri="{FF2B5EF4-FFF2-40B4-BE49-F238E27FC236}">
                        <a16:creationId xmlns:a16="http://schemas.microsoft.com/office/drawing/2014/main" id="{2941A2C0-E1DE-0D8D-648B-6DB27CAFBED8}"/>
                      </a:ext>
                    </a:extLst>
                  </p:cNvPr>
                  <p:cNvSpPr/>
                  <p:nvPr/>
                </p:nvSpPr>
                <p:spPr>
                  <a:xfrm>
                    <a:off x="6529778" y="4723798"/>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75" name="Freeform 2141">
                    <a:extLst>
                      <a:ext uri="{FF2B5EF4-FFF2-40B4-BE49-F238E27FC236}">
                        <a16:creationId xmlns:a16="http://schemas.microsoft.com/office/drawing/2014/main" id="{93832F8F-AB37-4F58-E2AA-97DBFB5B967E}"/>
                      </a:ext>
                    </a:extLst>
                  </p:cNvPr>
                  <p:cNvSpPr/>
                  <p:nvPr/>
                </p:nvSpPr>
                <p:spPr>
                  <a:xfrm>
                    <a:off x="6542913" y="4731724"/>
                    <a:ext cx="7788" cy="6512"/>
                  </a:xfrm>
                  <a:custGeom>
                    <a:avLst/>
                    <a:gdLst>
                      <a:gd name="connsiteX0" fmla="*/ 3578 w 7788"/>
                      <a:gd name="connsiteY0" fmla="*/ 6480 h 6512"/>
                      <a:gd name="connsiteX1" fmla="*/ 32 w 7788"/>
                      <a:gd name="connsiteY1" fmla="*/ 3826 h 6512"/>
                      <a:gd name="connsiteX2" fmla="*/ 32 w 7788"/>
                      <a:gd name="connsiteY2" fmla="*/ 3826 h 6512"/>
                      <a:gd name="connsiteX3" fmla="*/ 2691 w 7788"/>
                      <a:gd name="connsiteY3" fmla="*/ 288 h 6512"/>
                      <a:gd name="connsiteX4" fmla="*/ 4211 w 7788"/>
                      <a:gd name="connsiteY4" fmla="*/ 35 h 6512"/>
                      <a:gd name="connsiteX5" fmla="*/ 7756 w 7788"/>
                      <a:gd name="connsiteY5" fmla="*/ 2689 h 6512"/>
                      <a:gd name="connsiteX6" fmla="*/ 7756 w 7788"/>
                      <a:gd name="connsiteY6" fmla="*/ 2689 h 6512"/>
                      <a:gd name="connsiteX7" fmla="*/ 5097 w 7788"/>
                      <a:gd name="connsiteY7" fmla="*/ 6228 h 6512"/>
                      <a:gd name="connsiteX8" fmla="*/ 3578 w 7788"/>
                      <a:gd name="connsiteY8" fmla="*/ 6480 h 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8" h="6512">
                        <a:moveTo>
                          <a:pt x="3578" y="6480"/>
                        </a:moveTo>
                        <a:cubicBezTo>
                          <a:pt x="1805" y="6733"/>
                          <a:pt x="286" y="5469"/>
                          <a:pt x="32" y="3826"/>
                        </a:cubicBezTo>
                        <a:lnTo>
                          <a:pt x="32" y="3826"/>
                        </a:lnTo>
                        <a:cubicBezTo>
                          <a:pt x="-221" y="2057"/>
                          <a:pt x="1045" y="541"/>
                          <a:pt x="2691" y="288"/>
                        </a:cubicBezTo>
                        <a:lnTo>
                          <a:pt x="4211" y="35"/>
                        </a:lnTo>
                        <a:cubicBezTo>
                          <a:pt x="5983" y="-218"/>
                          <a:pt x="7502" y="920"/>
                          <a:pt x="7756" y="2689"/>
                        </a:cubicBezTo>
                        <a:lnTo>
                          <a:pt x="7756" y="2689"/>
                        </a:lnTo>
                        <a:cubicBezTo>
                          <a:pt x="8009" y="4458"/>
                          <a:pt x="6743" y="5975"/>
                          <a:pt x="5097" y="6228"/>
                        </a:cubicBezTo>
                        <a:lnTo>
                          <a:pt x="3578" y="6480"/>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76" name="Freeform 2142">
                    <a:extLst>
                      <a:ext uri="{FF2B5EF4-FFF2-40B4-BE49-F238E27FC236}">
                        <a16:creationId xmlns:a16="http://schemas.microsoft.com/office/drawing/2014/main" id="{98CB2619-FD64-6A1F-5396-E96FADF78273}"/>
                      </a:ext>
                    </a:extLst>
                  </p:cNvPr>
                  <p:cNvSpPr/>
                  <p:nvPr/>
                </p:nvSpPr>
                <p:spPr>
                  <a:xfrm>
                    <a:off x="6544535" y="4745352"/>
                    <a:ext cx="7582" cy="7063"/>
                  </a:xfrm>
                  <a:custGeom>
                    <a:avLst/>
                    <a:gdLst>
                      <a:gd name="connsiteX0" fmla="*/ 1576 w 7582"/>
                      <a:gd name="connsiteY0" fmla="*/ 5870 h 7063"/>
                      <a:gd name="connsiteX1" fmla="*/ 436 w 7582"/>
                      <a:gd name="connsiteY1" fmla="*/ 1573 h 7063"/>
                      <a:gd name="connsiteX2" fmla="*/ 436 w 7582"/>
                      <a:gd name="connsiteY2" fmla="*/ 1573 h 7063"/>
                      <a:gd name="connsiteX3" fmla="*/ 4741 w 7582"/>
                      <a:gd name="connsiteY3" fmla="*/ 435 h 7063"/>
                      <a:gd name="connsiteX4" fmla="*/ 6007 w 7582"/>
                      <a:gd name="connsiteY4" fmla="*/ 1193 h 7063"/>
                      <a:gd name="connsiteX5" fmla="*/ 7147 w 7582"/>
                      <a:gd name="connsiteY5" fmla="*/ 5490 h 7063"/>
                      <a:gd name="connsiteX6" fmla="*/ 7147 w 7582"/>
                      <a:gd name="connsiteY6" fmla="*/ 5490 h 7063"/>
                      <a:gd name="connsiteX7" fmla="*/ 2842 w 7582"/>
                      <a:gd name="connsiteY7" fmla="*/ 6628 h 7063"/>
                      <a:gd name="connsiteX8" fmla="*/ 1576 w 7582"/>
                      <a:gd name="connsiteY8" fmla="*/ 5870 h 7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82" h="7063">
                        <a:moveTo>
                          <a:pt x="1576" y="5870"/>
                        </a:moveTo>
                        <a:cubicBezTo>
                          <a:pt x="56" y="4985"/>
                          <a:pt x="-450" y="3089"/>
                          <a:pt x="436" y="1573"/>
                        </a:cubicBezTo>
                        <a:lnTo>
                          <a:pt x="436" y="1573"/>
                        </a:lnTo>
                        <a:cubicBezTo>
                          <a:pt x="1322" y="56"/>
                          <a:pt x="3222" y="-449"/>
                          <a:pt x="4741" y="435"/>
                        </a:cubicBezTo>
                        <a:lnTo>
                          <a:pt x="6007" y="1193"/>
                        </a:lnTo>
                        <a:cubicBezTo>
                          <a:pt x="7526" y="2078"/>
                          <a:pt x="8033" y="3974"/>
                          <a:pt x="7147" y="5490"/>
                        </a:cubicBezTo>
                        <a:lnTo>
                          <a:pt x="7147" y="5490"/>
                        </a:lnTo>
                        <a:cubicBezTo>
                          <a:pt x="6260" y="7007"/>
                          <a:pt x="4361" y="7512"/>
                          <a:pt x="2842" y="6628"/>
                        </a:cubicBezTo>
                        <a:lnTo>
                          <a:pt x="1576" y="5870"/>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77" name="Freeform 2143">
                    <a:extLst>
                      <a:ext uri="{FF2B5EF4-FFF2-40B4-BE49-F238E27FC236}">
                        <a16:creationId xmlns:a16="http://schemas.microsoft.com/office/drawing/2014/main" id="{54A926E2-3D2E-5B05-2C48-186038140B07}"/>
                      </a:ext>
                    </a:extLst>
                  </p:cNvPr>
                  <p:cNvSpPr/>
                  <p:nvPr/>
                </p:nvSpPr>
                <p:spPr>
                  <a:xfrm>
                    <a:off x="6482424" y="4752485"/>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78" name="Freeform 2144">
                    <a:extLst>
                      <a:ext uri="{FF2B5EF4-FFF2-40B4-BE49-F238E27FC236}">
                        <a16:creationId xmlns:a16="http://schemas.microsoft.com/office/drawing/2014/main" id="{8893579C-D823-1E7E-1D63-D21F50CE61CD}"/>
                      </a:ext>
                    </a:extLst>
                  </p:cNvPr>
                  <p:cNvSpPr/>
                  <p:nvPr/>
                </p:nvSpPr>
                <p:spPr>
                  <a:xfrm>
                    <a:off x="6465943" y="4748799"/>
                    <a:ext cx="7259" cy="7372"/>
                  </a:xfrm>
                  <a:custGeom>
                    <a:avLst/>
                    <a:gdLst>
                      <a:gd name="connsiteX0" fmla="*/ 5466 w 7259"/>
                      <a:gd name="connsiteY0" fmla="*/ 6340 h 7372"/>
                      <a:gd name="connsiteX1" fmla="*/ 1034 w 7259"/>
                      <a:gd name="connsiteY1" fmla="*/ 6593 h 7372"/>
                      <a:gd name="connsiteX2" fmla="*/ 1034 w 7259"/>
                      <a:gd name="connsiteY2" fmla="*/ 6593 h 7372"/>
                      <a:gd name="connsiteX3" fmla="*/ 781 w 7259"/>
                      <a:gd name="connsiteY3" fmla="*/ 2170 h 7372"/>
                      <a:gd name="connsiteX4" fmla="*/ 1794 w 7259"/>
                      <a:gd name="connsiteY4" fmla="*/ 1032 h 7372"/>
                      <a:gd name="connsiteX5" fmla="*/ 6225 w 7259"/>
                      <a:gd name="connsiteY5" fmla="*/ 780 h 7372"/>
                      <a:gd name="connsiteX6" fmla="*/ 6225 w 7259"/>
                      <a:gd name="connsiteY6" fmla="*/ 780 h 7372"/>
                      <a:gd name="connsiteX7" fmla="*/ 6479 w 7259"/>
                      <a:gd name="connsiteY7" fmla="*/ 5203 h 7372"/>
                      <a:gd name="connsiteX8" fmla="*/ 5466 w 7259"/>
                      <a:gd name="connsiteY8" fmla="*/ 6340 h 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9" h="7372">
                        <a:moveTo>
                          <a:pt x="5466" y="6340"/>
                        </a:moveTo>
                        <a:cubicBezTo>
                          <a:pt x="4326" y="7604"/>
                          <a:pt x="2301" y="7730"/>
                          <a:pt x="1034" y="6593"/>
                        </a:cubicBezTo>
                        <a:lnTo>
                          <a:pt x="1034" y="6593"/>
                        </a:lnTo>
                        <a:cubicBezTo>
                          <a:pt x="-232" y="5456"/>
                          <a:pt x="-358" y="3434"/>
                          <a:pt x="781" y="2170"/>
                        </a:cubicBezTo>
                        <a:lnTo>
                          <a:pt x="1794" y="1032"/>
                        </a:lnTo>
                        <a:cubicBezTo>
                          <a:pt x="2934" y="-231"/>
                          <a:pt x="4959" y="-358"/>
                          <a:pt x="6225" y="780"/>
                        </a:cubicBezTo>
                        <a:lnTo>
                          <a:pt x="6225" y="780"/>
                        </a:lnTo>
                        <a:cubicBezTo>
                          <a:pt x="7492" y="1917"/>
                          <a:pt x="7618" y="3939"/>
                          <a:pt x="6479" y="5203"/>
                        </a:cubicBezTo>
                        <a:lnTo>
                          <a:pt x="5466" y="6340"/>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79" name="Freeform 2145">
                    <a:extLst>
                      <a:ext uri="{FF2B5EF4-FFF2-40B4-BE49-F238E27FC236}">
                        <a16:creationId xmlns:a16="http://schemas.microsoft.com/office/drawing/2014/main" id="{37F8AD95-C957-6AF8-ED53-D9F7EEA46A00}"/>
                      </a:ext>
                    </a:extLst>
                  </p:cNvPr>
                  <p:cNvSpPr/>
                  <p:nvPr/>
                </p:nvSpPr>
                <p:spPr>
                  <a:xfrm>
                    <a:off x="6459761" y="4736309"/>
                    <a:ext cx="7849" cy="6318"/>
                  </a:xfrm>
                  <a:custGeom>
                    <a:avLst/>
                    <a:gdLst>
                      <a:gd name="connsiteX0" fmla="*/ 3292 w 7849"/>
                      <a:gd name="connsiteY0" fmla="*/ 6193 h 6318"/>
                      <a:gd name="connsiteX1" fmla="*/ 0 w 7849"/>
                      <a:gd name="connsiteY1" fmla="*/ 3159 h 6318"/>
                      <a:gd name="connsiteX2" fmla="*/ 0 w 7849"/>
                      <a:gd name="connsiteY2" fmla="*/ 3159 h 6318"/>
                      <a:gd name="connsiteX3" fmla="*/ 3039 w 7849"/>
                      <a:gd name="connsiteY3" fmla="*/ 0 h 6318"/>
                      <a:gd name="connsiteX4" fmla="*/ 4558 w 7849"/>
                      <a:gd name="connsiteY4" fmla="*/ 0 h 6318"/>
                      <a:gd name="connsiteX5" fmla="*/ 7850 w 7849"/>
                      <a:gd name="connsiteY5" fmla="*/ 3033 h 6318"/>
                      <a:gd name="connsiteX6" fmla="*/ 7850 w 7849"/>
                      <a:gd name="connsiteY6" fmla="*/ 3033 h 6318"/>
                      <a:gd name="connsiteX7" fmla="*/ 4811 w 7849"/>
                      <a:gd name="connsiteY7" fmla="*/ 6319 h 6318"/>
                      <a:gd name="connsiteX8" fmla="*/ 3292 w 7849"/>
                      <a:gd name="connsiteY8" fmla="*/ 6319 h 6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49" h="6318">
                        <a:moveTo>
                          <a:pt x="3292" y="6193"/>
                        </a:moveTo>
                        <a:cubicBezTo>
                          <a:pt x="1519" y="6193"/>
                          <a:pt x="127" y="4802"/>
                          <a:pt x="0" y="3159"/>
                        </a:cubicBezTo>
                        <a:lnTo>
                          <a:pt x="0" y="3159"/>
                        </a:lnTo>
                        <a:cubicBezTo>
                          <a:pt x="0" y="1390"/>
                          <a:pt x="1393" y="0"/>
                          <a:pt x="3039" y="0"/>
                        </a:cubicBezTo>
                        <a:lnTo>
                          <a:pt x="4558" y="0"/>
                        </a:lnTo>
                        <a:cubicBezTo>
                          <a:pt x="6331" y="0"/>
                          <a:pt x="7723" y="1264"/>
                          <a:pt x="7850" y="3033"/>
                        </a:cubicBezTo>
                        <a:lnTo>
                          <a:pt x="7850" y="3033"/>
                        </a:lnTo>
                        <a:cubicBezTo>
                          <a:pt x="7850" y="4802"/>
                          <a:pt x="6457" y="6193"/>
                          <a:pt x="4811" y="6319"/>
                        </a:cubicBezTo>
                        <a:lnTo>
                          <a:pt x="3292" y="6319"/>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80" name="Freeform 2146">
                    <a:extLst>
                      <a:ext uri="{FF2B5EF4-FFF2-40B4-BE49-F238E27FC236}">
                        <a16:creationId xmlns:a16="http://schemas.microsoft.com/office/drawing/2014/main" id="{4FE72338-C9D1-F13C-922D-1AA24158CDE7}"/>
                      </a:ext>
                    </a:extLst>
                  </p:cNvPr>
                  <p:cNvSpPr/>
                  <p:nvPr/>
                </p:nvSpPr>
                <p:spPr>
                  <a:xfrm>
                    <a:off x="6499644" y="4752485"/>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81" name="Freeform 2147">
                    <a:extLst>
                      <a:ext uri="{FF2B5EF4-FFF2-40B4-BE49-F238E27FC236}">
                        <a16:creationId xmlns:a16="http://schemas.microsoft.com/office/drawing/2014/main" id="{B0E02A16-18F7-CB5A-43C3-5ADBF2EF131F}"/>
                      </a:ext>
                    </a:extLst>
                  </p:cNvPr>
                  <p:cNvSpPr/>
                  <p:nvPr/>
                </p:nvSpPr>
                <p:spPr>
                  <a:xfrm>
                    <a:off x="6516863" y="4752485"/>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82" name="Freeform 2148">
                    <a:extLst>
                      <a:ext uri="{FF2B5EF4-FFF2-40B4-BE49-F238E27FC236}">
                        <a16:creationId xmlns:a16="http://schemas.microsoft.com/office/drawing/2014/main" id="{28FE0D53-A964-8C9A-1121-F02000D36150}"/>
                      </a:ext>
                    </a:extLst>
                  </p:cNvPr>
                  <p:cNvSpPr/>
                  <p:nvPr/>
                </p:nvSpPr>
                <p:spPr>
                  <a:xfrm>
                    <a:off x="6531803" y="4752485"/>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F3B89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83" name="Freeform 2149">
                    <a:extLst>
                      <a:ext uri="{FF2B5EF4-FFF2-40B4-BE49-F238E27FC236}">
                        <a16:creationId xmlns:a16="http://schemas.microsoft.com/office/drawing/2014/main" id="{A0D89243-06D3-EAD5-3195-0DD462B5FFE5}"/>
                      </a:ext>
                    </a:extLst>
                  </p:cNvPr>
                  <p:cNvSpPr/>
                  <p:nvPr/>
                </p:nvSpPr>
                <p:spPr>
                  <a:xfrm>
                    <a:off x="6467537" y="4730462"/>
                    <a:ext cx="78964" cy="24188"/>
                  </a:xfrm>
                  <a:custGeom>
                    <a:avLst/>
                    <a:gdLst>
                      <a:gd name="connsiteX0" fmla="*/ 17420 w 78964"/>
                      <a:gd name="connsiteY0" fmla="*/ 24171 h 24188"/>
                      <a:gd name="connsiteX1" fmla="*/ 5771 w 78964"/>
                      <a:gd name="connsiteY1" fmla="*/ 20886 h 24188"/>
                      <a:gd name="connsiteX2" fmla="*/ 3239 w 78964"/>
                      <a:gd name="connsiteY2" fmla="*/ 17221 h 24188"/>
                      <a:gd name="connsiteX3" fmla="*/ 1213 w 78964"/>
                      <a:gd name="connsiteY3" fmla="*/ 12166 h 24188"/>
                      <a:gd name="connsiteX4" fmla="*/ 200 w 78964"/>
                      <a:gd name="connsiteY4" fmla="*/ 8248 h 24188"/>
                      <a:gd name="connsiteX5" fmla="*/ 3619 w 78964"/>
                      <a:gd name="connsiteY5" fmla="*/ 4962 h 24188"/>
                      <a:gd name="connsiteX6" fmla="*/ 6784 w 78964"/>
                      <a:gd name="connsiteY6" fmla="*/ 2182 h 24188"/>
                      <a:gd name="connsiteX7" fmla="*/ 11469 w 78964"/>
                      <a:gd name="connsiteY7" fmla="*/ 2182 h 24188"/>
                      <a:gd name="connsiteX8" fmla="*/ 20079 w 78964"/>
                      <a:gd name="connsiteY8" fmla="*/ 539 h 24188"/>
                      <a:gd name="connsiteX9" fmla="*/ 25650 w 78964"/>
                      <a:gd name="connsiteY9" fmla="*/ 1929 h 24188"/>
                      <a:gd name="connsiteX10" fmla="*/ 30968 w 78964"/>
                      <a:gd name="connsiteY10" fmla="*/ 918 h 24188"/>
                      <a:gd name="connsiteX11" fmla="*/ 36539 w 78964"/>
                      <a:gd name="connsiteY11" fmla="*/ 286 h 24188"/>
                      <a:gd name="connsiteX12" fmla="*/ 40717 w 78964"/>
                      <a:gd name="connsiteY12" fmla="*/ 2435 h 24188"/>
                      <a:gd name="connsiteX13" fmla="*/ 45655 w 78964"/>
                      <a:gd name="connsiteY13" fmla="*/ 1929 h 24188"/>
                      <a:gd name="connsiteX14" fmla="*/ 50972 w 78964"/>
                      <a:gd name="connsiteY14" fmla="*/ 539 h 24188"/>
                      <a:gd name="connsiteX15" fmla="*/ 55530 w 78964"/>
                      <a:gd name="connsiteY15" fmla="*/ 2561 h 24188"/>
                      <a:gd name="connsiteX16" fmla="*/ 60848 w 78964"/>
                      <a:gd name="connsiteY16" fmla="*/ 2561 h 24188"/>
                      <a:gd name="connsiteX17" fmla="*/ 70597 w 78964"/>
                      <a:gd name="connsiteY17" fmla="*/ 1929 h 24188"/>
                      <a:gd name="connsiteX18" fmla="*/ 74396 w 78964"/>
                      <a:gd name="connsiteY18" fmla="*/ 4962 h 24188"/>
                      <a:gd name="connsiteX19" fmla="*/ 78194 w 78964"/>
                      <a:gd name="connsiteY19" fmla="*/ 9638 h 24188"/>
                      <a:gd name="connsiteX20" fmla="*/ 73256 w 78964"/>
                      <a:gd name="connsiteY20" fmla="*/ 18105 h 24188"/>
                      <a:gd name="connsiteX21" fmla="*/ 66926 w 78964"/>
                      <a:gd name="connsiteY21" fmla="*/ 24045 h 24188"/>
                      <a:gd name="connsiteX22" fmla="*/ 65533 w 78964"/>
                      <a:gd name="connsiteY22" fmla="*/ 22655 h 24188"/>
                      <a:gd name="connsiteX23" fmla="*/ 62874 w 78964"/>
                      <a:gd name="connsiteY23" fmla="*/ 22149 h 24188"/>
                      <a:gd name="connsiteX24" fmla="*/ 58443 w 78964"/>
                      <a:gd name="connsiteY24" fmla="*/ 20633 h 24188"/>
                      <a:gd name="connsiteX25" fmla="*/ 54264 w 78964"/>
                      <a:gd name="connsiteY25" fmla="*/ 23792 h 24188"/>
                      <a:gd name="connsiteX26" fmla="*/ 49200 w 78964"/>
                      <a:gd name="connsiteY26" fmla="*/ 22529 h 24188"/>
                      <a:gd name="connsiteX27" fmla="*/ 43502 w 78964"/>
                      <a:gd name="connsiteY27" fmla="*/ 21012 h 24188"/>
                      <a:gd name="connsiteX28" fmla="*/ 37678 w 78964"/>
                      <a:gd name="connsiteY28" fmla="*/ 22655 h 24188"/>
                      <a:gd name="connsiteX29" fmla="*/ 26916 w 78964"/>
                      <a:gd name="connsiteY29" fmla="*/ 20759 h 24188"/>
                      <a:gd name="connsiteX30" fmla="*/ 21345 w 78964"/>
                      <a:gd name="connsiteY30" fmla="*/ 21265 h 24188"/>
                      <a:gd name="connsiteX31" fmla="*/ 18053 w 78964"/>
                      <a:gd name="connsiteY31" fmla="*/ 24045 h 24188"/>
                      <a:gd name="connsiteX32" fmla="*/ 17167 w 78964"/>
                      <a:gd name="connsiteY32" fmla="*/ 24045 h 24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8964" h="24188">
                        <a:moveTo>
                          <a:pt x="17420" y="24171"/>
                        </a:moveTo>
                        <a:cubicBezTo>
                          <a:pt x="15141" y="20886"/>
                          <a:pt x="9190" y="21265"/>
                          <a:pt x="5771" y="20886"/>
                        </a:cubicBezTo>
                        <a:cubicBezTo>
                          <a:pt x="3366" y="20633"/>
                          <a:pt x="3872" y="19243"/>
                          <a:pt x="3239" y="17221"/>
                        </a:cubicBezTo>
                        <a:cubicBezTo>
                          <a:pt x="2606" y="15578"/>
                          <a:pt x="1973" y="13682"/>
                          <a:pt x="1213" y="12166"/>
                        </a:cubicBezTo>
                        <a:cubicBezTo>
                          <a:pt x="580" y="10902"/>
                          <a:pt x="-433" y="9638"/>
                          <a:pt x="200" y="8248"/>
                        </a:cubicBezTo>
                        <a:cubicBezTo>
                          <a:pt x="834" y="6858"/>
                          <a:pt x="2733" y="5973"/>
                          <a:pt x="3619" y="4962"/>
                        </a:cubicBezTo>
                        <a:cubicBezTo>
                          <a:pt x="4632" y="3698"/>
                          <a:pt x="4885" y="2561"/>
                          <a:pt x="6784" y="2182"/>
                        </a:cubicBezTo>
                        <a:cubicBezTo>
                          <a:pt x="8177" y="1929"/>
                          <a:pt x="9950" y="2182"/>
                          <a:pt x="11469" y="2182"/>
                        </a:cubicBezTo>
                        <a:cubicBezTo>
                          <a:pt x="14634" y="2182"/>
                          <a:pt x="16660" y="-346"/>
                          <a:pt x="20079" y="539"/>
                        </a:cubicBezTo>
                        <a:cubicBezTo>
                          <a:pt x="21978" y="1045"/>
                          <a:pt x="23497" y="1803"/>
                          <a:pt x="25650" y="1929"/>
                        </a:cubicBezTo>
                        <a:cubicBezTo>
                          <a:pt x="27802" y="1929"/>
                          <a:pt x="29195" y="1929"/>
                          <a:pt x="30968" y="918"/>
                        </a:cubicBezTo>
                        <a:cubicBezTo>
                          <a:pt x="32360" y="160"/>
                          <a:pt x="34892" y="-346"/>
                          <a:pt x="36539" y="286"/>
                        </a:cubicBezTo>
                        <a:cubicBezTo>
                          <a:pt x="38058" y="792"/>
                          <a:pt x="39071" y="1929"/>
                          <a:pt x="40717" y="2435"/>
                        </a:cubicBezTo>
                        <a:cubicBezTo>
                          <a:pt x="42742" y="3066"/>
                          <a:pt x="43882" y="3193"/>
                          <a:pt x="45655" y="1929"/>
                        </a:cubicBezTo>
                        <a:cubicBezTo>
                          <a:pt x="47554" y="665"/>
                          <a:pt x="48567" y="413"/>
                          <a:pt x="50972" y="539"/>
                        </a:cubicBezTo>
                        <a:cubicBezTo>
                          <a:pt x="52998" y="539"/>
                          <a:pt x="53758" y="1803"/>
                          <a:pt x="55530" y="2561"/>
                        </a:cubicBezTo>
                        <a:cubicBezTo>
                          <a:pt x="57050" y="3193"/>
                          <a:pt x="59329" y="3193"/>
                          <a:pt x="60848" y="2561"/>
                        </a:cubicBezTo>
                        <a:cubicBezTo>
                          <a:pt x="64267" y="1297"/>
                          <a:pt x="67052" y="286"/>
                          <a:pt x="70597" y="1929"/>
                        </a:cubicBezTo>
                        <a:cubicBezTo>
                          <a:pt x="72497" y="2814"/>
                          <a:pt x="73256" y="3319"/>
                          <a:pt x="74396" y="4962"/>
                        </a:cubicBezTo>
                        <a:cubicBezTo>
                          <a:pt x="75535" y="6731"/>
                          <a:pt x="77181" y="7742"/>
                          <a:pt x="78194" y="9638"/>
                        </a:cubicBezTo>
                        <a:cubicBezTo>
                          <a:pt x="80600" y="14314"/>
                          <a:pt x="76928" y="16210"/>
                          <a:pt x="73256" y="18105"/>
                        </a:cubicBezTo>
                        <a:cubicBezTo>
                          <a:pt x="71104" y="19243"/>
                          <a:pt x="69078" y="25182"/>
                          <a:pt x="66926" y="24045"/>
                        </a:cubicBezTo>
                        <a:cubicBezTo>
                          <a:pt x="66419" y="23792"/>
                          <a:pt x="66039" y="22908"/>
                          <a:pt x="65533" y="22655"/>
                        </a:cubicBezTo>
                        <a:cubicBezTo>
                          <a:pt x="64900" y="22276"/>
                          <a:pt x="63634" y="22402"/>
                          <a:pt x="62874" y="22149"/>
                        </a:cubicBezTo>
                        <a:cubicBezTo>
                          <a:pt x="61608" y="21770"/>
                          <a:pt x="59835" y="20380"/>
                          <a:pt x="58443" y="20633"/>
                        </a:cubicBezTo>
                        <a:cubicBezTo>
                          <a:pt x="56543" y="20886"/>
                          <a:pt x="55784" y="23160"/>
                          <a:pt x="54264" y="23792"/>
                        </a:cubicBezTo>
                        <a:cubicBezTo>
                          <a:pt x="52492" y="24551"/>
                          <a:pt x="50846" y="23160"/>
                          <a:pt x="49200" y="22529"/>
                        </a:cubicBezTo>
                        <a:cubicBezTo>
                          <a:pt x="47554" y="21897"/>
                          <a:pt x="45401" y="21138"/>
                          <a:pt x="43502" y="21012"/>
                        </a:cubicBezTo>
                        <a:cubicBezTo>
                          <a:pt x="40843" y="20759"/>
                          <a:pt x="39830" y="21391"/>
                          <a:pt x="37678" y="22655"/>
                        </a:cubicBezTo>
                        <a:cubicBezTo>
                          <a:pt x="34006" y="24677"/>
                          <a:pt x="30588" y="21517"/>
                          <a:pt x="26916" y="20759"/>
                        </a:cubicBezTo>
                        <a:cubicBezTo>
                          <a:pt x="25143" y="20380"/>
                          <a:pt x="22991" y="20380"/>
                          <a:pt x="21345" y="21265"/>
                        </a:cubicBezTo>
                        <a:cubicBezTo>
                          <a:pt x="20079" y="22023"/>
                          <a:pt x="19319" y="23540"/>
                          <a:pt x="18053" y="24045"/>
                        </a:cubicBezTo>
                        <a:lnTo>
                          <a:pt x="17167" y="24045"/>
                        </a:lnTo>
                        <a:close/>
                      </a:path>
                    </a:pathLst>
                  </a:custGeom>
                  <a:solidFill>
                    <a:srgbClr val="FAE19B"/>
                  </a:solidFill>
                  <a:ln w="5060" cap="flat">
                    <a:solidFill>
                      <a:srgbClr val="F6C26F"/>
                    </a:solidFill>
                    <a:prstDash val="solid"/>
                    <a:miter/>
                  </a:ln>
                </p:spPr>
                <p:txBody>
                  <a:bodyPr rtlCol="0" anchor="ctr"/>
                  <a:lstStyle/>
                  <a:p>
                    <a:pPr defTabSz="685800">
                      <a:defRPr/>
                    </a:pPr>
                    <a:endParaRPr lang="en-US" sz="600">
                      <a:solidFill>
                        <a:prstClr val="black"/>
                      </a:solidFill>
                      <a:latin typeface="Verdana"/>
                    </a:endParaRPr>
                  </a:p>
                </p:txBody>
              </p:sp>
            </p:grpSp>
            <p:grpSp>
              <p:nvGrpSpPr>
                <p:cNvPr id="213" name="Graphic 4">
                  <a:extLst>
                    <a:ext uri="{FF2B5EF4-FFF2-40B4-BE49-F238E27FC236}">
                      <a16:creationId xmlns:a16="http://schemas.microsoft.com/office/drawing/2014/main" id="{175AB294-C617-3AE0-8903-D9EBABF7ED3F}"/>
                    </a:ext>
                  </a:extLst>
                </p:cNvPr>
                <p:cNvGrpSpPr/>
                <p:nvPr/>
              </p:nvGrpSpPr>
              <p:grpSpPr>
                <a:xfrm>
                  <a:off x="2359294" y="3370547"/>
                  <a:ext cx="100037" cy="57880"/>
                  <a:chOff x="6187163" y="4729232"/>
                  <a:chExt cx="100024" cy="57880"/>
                </a:xfrm>
              </p:grpSpPr>
              <p:sp>
                <p:nvSpPr>
                  <p:cNvPr id="951" name="Freeform 2117">
                    <a:extLst>
                      <a:ext uri="{FF2B5EF4-FFF2-40B4-BE49-F238E27FC236}">
                        <a16:creationId xmlns:a16="http://schemas.microsoft.com/office/drawing/2014/main" id="{FF16E83F-0376-071B-E406-5361EABB29BD}"/>
                      </a:ext>
                    </a:extLst>
                  </p:cNvPr>
                  <p:cNvSpPr/>
                  <p:nvPr/>
                </p:nvSpPr>
                <p:spPr>
                  <a:xfrm>
                    <a:off x="6200077" y="4736182"/>
                    <a:ext cx="42541" cy="40693"/>
                  </a:xfrm>
                  <a:custGeom>
                    <a:avLst/>
                    <a:gdLst>
                      <a:gd name="connsiteX0" fmla="*/ 42542 w 42541"/>
                      <a:gd name="connsiteY0" fmla="*/ 20347 h 40693"/>
                      <a:gd name="connsiteX1" fmla="*/ 21271 w 42541"/>
                      <a:gd name="connsiteY1" fmla="*/ 40693 h 40693"/>
                      <a:gd name="connsiteX2" fmla="*/ 0 w 42541"/>
                      <a:gd name="connsiteY2" fmla="*/ 20347 h 40693"/>
                      <a:gd name="connsiteX3" fmla="*/ 21271 w 42541"/>
                      <a:gd name="connsiteY3" fmla="*/ 0 h 40693"/>
                      <a:gd name="connsiteX4" fmla="*/ 42542 w 42541"/>
                      <a:gd name="connsiteY4" fmla="*/ 20347 h 40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41" h="40693">
                        <a:moveTo>
                          <a:pt x="42542" y="20347"/>
                        </a:moveTo>
                        <a:cubicBezTo>
                          <a:pt x="42542" y="31594"/>
                          <a:pt x="33046" y="40693"/>
                          <a:pt x="21271" y="40693"/>
                        </a:cubicBezTo>
                        <a:cubicBezTo>
                          <a:pt x="9496" y="40693"/>
                          <a:pt x="0" y="31594"/>
                          <a:pt x="0" y="20347"/>
                        </a:cubicBezTo>
                        <a:cubicBezTo>
                          <a:pt x="0" y="9099"/>
                          <a:pt x="9496" y="0"/>
                          <a:pt x="21271" y="0"/>
                        </a:cubicBezTo>
                        <a:cubicBezTo>
                          <a:pt x="33046" y="0"/>
                          <a:pt x="42542" y="9099"/>
                          <a:pt x="42542" y="20347"/>
                        </a:cubicBezTo>
                        <a:close/>
                      </a:path>
                    </a:pathLst>
                  </a:custGeom>
                  <a:solidFill>
                    <a:srgbClr val="9F7CB7"/>
                  </a:solidFill>
                  <a:ln w="5060" cap="flat">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52" name="Freeform 2118">
                    <a:extLst>
                      <a:ext uri="{FF2B5EF4-FFF2-40B4-BE49-F238E27FC236}">
                        <a16:creationId xmlns:a16="http://schemas.microsoft.com/office/drawing/2014/main" id="{75F646EA-A852-1116-9414-8AAE62566CD0}"/>
                      </a:ext>
                    </a:extLst>
                  </p:cNvPr>
                  <p:cNvSpPr/>
                  <p:nvPr/>
                </p:nvSpPr>
                <p:spPr>
                  <a:xfrm>
                    <a:off x="6239581" y="4736182"/>
                    <a:ext cx="42541" cy="40693"/>
                  </a:xfrm>
                  <a:custGeom>
                    <a:avLst/>
                    <a:gdLst>
                      <a:gd name="connsiteX0" fmla="*/ 42542 w 42541"/>
                      <a:gd name="connsiteY0" fmla="*/ 20347 h 40693"/>
                      <a:gd name="connsiteX1" fmla="*/ 21271 w 42541"/>
                      <a:gd name="connsiteY1" fmla="*/ 40693 h 40693"/>
                      <a:gd name="connsiteX2" fmla="*/ 0 w 42541"/>
                      <a:gd name="connsiteY2" fmla="*/ 20347 h 40693"/>
                      <a:gd name="connsiteX3" fmla="*/ 21271 w 42541"/>
                      <a:gd name="connsiteY3" fmla="*/ 0 h 40693"/>
                      <a:gd name="connsiteX4" fmla="*/ 42542 w 42541"/>
                      <a:gd name="connsiteY4" fmla="*/ 20347 h 40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41" h="40693">
                        <a:moveTo>
                          <a:pt x="42542" y="20347"/>
                        </a:moveTo>
                        <a:cubicBezTo>
                          <a:pt x="42542" y="31594"/>
                          <a:pt x="33046" y="40693"/>
                          <a:pt x="21271" y="40693"/>
                        </a:cubicBezTo>
                        <a:cubicBezTo>
                          <a:pt x="9496" y="40693"/>
                          <a:pt x="0" y="31594"/>
                          <a:pt x="0" y="20347"/>
                        </a:cubicBezTo>
                        <a:cubicBezTo>
                          <a:pt x="0" y="9099"/>
                          <a:pt x="9496" y="0"/>
                          <a:pt x="21271" y="0"/>
                        </a:cubicBezTo>
                        <a:cubicBezTo>
                          <a:pt x="33046" y="0"/>
                          <a:pt x="42542" y="9099"/>
                          <a:pt x="42542" y="20347"/>
                        </a:cubicBezTo>
                        <a:close/>
                      </a:path>
                    </a:pathLst>
                  </a:custGeom>
                  <a:solidFill>
                    <a:srgbClr val="9F7CB7"/>
                  </a:solidFill>
                  <a:ln w="5060" cap="flat">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53" name="Freeform 2119">
                    <a:extLst>
                      <a:ext uri="{FF2B5EF4-FFF2-40B4-BE49-F238E27FC236}">
                        <a16:creationId xmlns:a16="http://schemas.microsoft.com/office/drawing/2014/main" id="{DE7649E5-8CCF-31FB-437D-E181670F8EBB}"/>
                      </a:ext>
                    </a:extLst>
                  </p:cNvPr>
                  <p:cNvSpPr/>
                  <p:nvPr/>
                </p:nvSpPr>
                <p:spPr>
                  <a:xfrm>
                    <a:off x="6198938" y="4771258"/>
                    <a:ext cx="7723" cy="8175"/>
                  </a:xfrm>
                  <a:custGeom>
                    <a:avLst/>
                    <a:gdLst>
                      <a:gd name="connsiteX0" fmla="*/ 7723 w 7723"/>
                      <a:gd name="connsiteY0" fmla="*/ 58 h 8175"/>
                      <a:gd name="connsiteX1" fmla="*/ 0 w 7723"/>
                      <a:gd name="connsiteY1" fmla="*/ 8146 h 8175"/>
                    </a:gdLst>
                    <a:ahLst/>
                    <a:cxnLst>
                      <a:cxn ang="0">
                        <a:pos x="connsiteX0" y="connsiteY0"/>
                      </a:cxn>
                      <a:cxn ang="0">
                        <a:pos x="connsiteX1" y="connsiteY1"/>
                      </a:cxn>
                    </a:cxnLst>
                    <a:rect l="l" t="t" r="r" b="b"/>
                    <a:pathLst>
                      <a:path w="7723" h="8175">
                        <a:moveTo>
                          <a:pt x="7723" y="58"/>
                        </a:moveTo>
                        <a:cubicBezTo>
                          <a:pt x="4432" y="-827"/>
                          <a:pt x="4305" y="8778"/>
                          <a:pt x="0" y="8146"/>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54" name="Freeform 2120">
                    <a:extLst>
                      <a:ext uri="{FF2B5EF4-FFF2-40B4-BE49-F238E27FC236}">
                        <a16:creationId xmlns:a16="http://schemas.microsoft.com/office/drawing/2014/main" id="{96CA3D11-35DD-564E-D4B9-209617E40C81}"/>
                      </a:ext>
                    </a:extLst>
                  </p:cNvPr>
                  <p:cNvSpPr/>
                  <p:nvPr/>
                </p:nvSpPr>
                <p:spPr>
                  <a:xfrm>
                    <a:off x="6190581" y="4760447"/>
                    <a:ext cx="10002" cy="9351"/>
                  </a:xfrm>
                  <a:custGeom>
                    <a:avLst/>
                    <a:gdLst>
                      <a:gd name="connsiteX0" fmla="*/ 10003 w 10002"/>
                      <a:gd name="connsiteY0" fmla="*/ 0 h 9351"/>
                      <a:gd name="connsiteX1" fmla="*/ 0 w 10002"/>
                      <a:gd name="connsiteY1" fmla="*/ 9352 h 9351"/>
                    </a:gdLst>
                    <a:ahLst/>
                    <a:cxnLst>
                      <a:cxn ang="0">
                        <a:pos x="connsiteX0" y="connsiteY0"/>
                      </a:cxn>
                      <a:cxn ang="0">
                        <a:pos x="connsiteX1" y="connsiteY1"/>
                      </a:cxn>
                    </a:cxnLst>
                    <a:rect l="l" t="t" r="r" b="b"/>
                    <a:pathLst>
                      <a:path w="10002" h="9351">
                        <a:moveTo>
                          <a:pt x="10003" y="0"/>
                        </a:moveTo>
                        <a:cubicBezTo>
                          <a:pt x="10003" y="2401"/>
                          <a:pt x="2279" y="8973"/>
                          <a:pt x="0" y="9352"/>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55" name="Freeform 2121">
                    <a:extLst>
                      <a:ext uri="{FF2B5EF4-FFF2-40B4-BE49-F238E27FC236}">
                        <a16:creationId xmlns:a16="http://schemas.microsoft.com/office/drawing/2014/main" id="{EEFEE4A3-04BC-BF03-5E91-C087E308C2FA}"/>
                      </a:ext>
                    </a:extLst>
                  </p:cNvPr>
                  <p:cNvSpPr/>
                  <p:nvPr/>
                </p:nvSpPr>
                <p:spPr>
                  <a:xfrm>
                    <a:off x="6187163" y="4753749"/>
                    <a:ext cx="11901" cy="2780"/>
                  </a:xfrm>
                  <a:custGeom>
                    <a:avLst/>
                    <a:gdLst>
                      <a:gd name="connsiteX0" fmla="*/ 11901 w 11901"/>
                      <a:gd name="connsiteY0" fmla="*/ 2780 h 2780"/>
                      <a:gd name="connsiteX1" fmla="*/ 0 w 11901"/>
                      <a:gd name="connsiteY1" fmla="*/ 0 h 2780"/>
                    </a:gdLst>
                    <a:ahLst/>
                    <a:cxnLst>
                      <a:cxn ang="0">
                        <a:pos x="connsiteX0" y="connsiteY0"/>
                      </a:cxn>
                      <a:cxn ang="0">
                        <a:pos x="connsiteX1" y="connsiteY1"/>
                      </a:cxn>
                    </a:cxnLst>
                    <a:rect l="l" t="t" r="r" b="b"/>
                    <a:pathLst>
                      <a:path w="11901" h="2780">
                        <a:moveTo>
                          <a:pt x="11901" y="2780"/>
                        </a:moveTo>
                        <a:cubicBezTo>
                          <a:pt x="8610" y="2654"/>
                          <a:pt x="2279" y="2148"/>
                          <a:pt x="0" y="0"/>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56" name="Freeform 2122">
                    <a:extLst>
                      <a:ext uri="{FF2B5EF4-FFF2-40B4-BE49-F238E27FC236}">
                        <a16:creationId xmlns:a16="http://schemas.microsoft.com/office/drawing/2014/main" id="{D502DECE-2C46-44F7-0F5E-B8AB34581D59}"/>
                      </a:ext>
                    </a:extLst>
                  </p:cNvPr>
                  <p:cNvSpPr/>
                  <p:nvPr/>
                </p:nvSpPr>
                <p:spPr>
                  <a:xfrm>
                    <a:off x="6190455" y="4744144"/>
                    <a:ext cx="10255" cy="5054"/>
                  </a:xfrm>
                  <a:custGeom>
                    <a:avLst/>
                    <a:gdLst>
                      <a:gd name="connsiteX0" fmla="*/ 10256 w 10255"/>
                      <a:gd name="connsiteY0" fmla="*/ 5055 h 5054"/>
                      <a:gd name="connsiteX1" fmla="*/ 0 w 10255"/>
                      <a:gd name="connsiteY1" fmla="*/ 0 h 5054"/>
                    </a:gdLst>
                    <a:ahLst/>
                    <a:cxnLst>
                      <a:cxn ang="0">
                        <a:pos x="connsiteX0" y="connsiteY0"/>
                      </a:cxn>
                      <a:cxn ang="0">
                        <a:pos x="connsiteX1" y="connsiteY1"/>
                      </a:cxn>
                    </a:cxnLst>
                    <a:rect l="l" t="t" r="r" b="b"/>
                    <a:pathLst>
                      <a:path w="10255" h="5054">
                        <a:moveTo>
                          <a:pt x="10256" y="5055"/>
                        </a:moveTo>
                        <a:cubicBezTo>
                          <a:pt x="7850" y="4044"/>
                          <a:pt x="886" y="3539"/>
                          <a:pt x="0" y="0"/>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57" name="Freeform 2123">
                    <a:extLst>
                      <a:ext uri="{FF2B5EF4-FFF2-40B4-BE49-F238E27FC236}">
                        <a16:creationId xmlns:a16="http://schemas.microsoft.com/office/drawing/2014/main" id="{80284B66-2B84-0618-C558-CB7ACF06DE54}"/>
                      </a:ext>
                    </a:extLst>
                  </p:cNvPr>
                  <p:cNvSpPr/>
                  <p:nvPr/>
                </p:nvSpPr>
                <p:spPr>
                  <a:xfrm>
                    <a:off x="6198305" y="4737446"/>
                    <a:ext cx="5824" cy="7203"/>
                  </a:xfrm>
                  <a:custGeom>
                    <a:avLst/>
                    <a:gdLst>
                      <a:gd name="connsiteX0" fmla="*/ 5824 w 5824"/>
                      <a:gd name="connsiteY0" fmla="*/ 7203 h 7203"/>
                      <a:gd name="connsiteX1" fmla="*/ 0 w 5824"/>
                      <a:gd name="connsiteY1" fmla="*/ 0 h 7203"/>
                    </a:gdLst>
                    <a:ahLst/>
                    <a:cxnLst>
                      <a:cxn ang="0">
                        <a:pos x="connsiteX0" y="connsiteY0"/>
                      </a:cxn>
                      <a:cxn ang="0">
                        <a:pos x="connsiteX1" y="connsiteY1"/>
                      </a:cxn>
                    </a:cxnLst>
                    <a:rect l="l" t="t" r="r" b="b"/>
                    <a:pathLst>
                      <a:path w="5824" h="7203">
                        <a:moveTo>
                          <a:pt x="5824" y="7203"/>
                        </a:moveTo>
                        <a:cubicBezTo>
                          <a:pt x="3672" y="4423"/>
                          <a:pt x="1393" y="3286"/>
                          <a:pt x="0" y="0"/>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58" name="Freeform 2124">
                    <a:extLst>
                      <a:ext uri="{FF2B5EF4-FFF2-40B4-BE49-F238E27FC236}">
                        <a16:creationId xmlns:a16="http://schemas.microsoft.com/office/drawing/2014/main" id="{67080508-C035-70F7-5944-FDB6CBB2B5F9}"/>
                      </a:ext>
                    </a:extLst>
                  </p:cNvPr>
                  <p:cNvSpPr/>
                  <p:nvPr/>
                </p:nvSpPr>
                <p:spPr>
                  <a:xfrm>
                    <a:off x="6206661" y="4733023"/>
                    <a:ext cx="3798" cy="6066"/>
                  </a:xfrm>
                  <a:custGeom>
                    <a:avLst/>
                    <a:gdLst>
                      <a:gd name="connsiteX0" fmla="*/ 3798 w 3798"/>
                      <a:gd name="connsiteY0" fmla="*/ 6066 h 6066"/>
                      <a:gd name="connsiteX1" fmla="*/ 0 w 3798"/>
                      <a:gd name="connsiteY1" fmla="*/ 0 h 6066"/>
                    </a:gdLst>
                    <a:ahLst/>
                    <a:cxnLst>
                      <a:cxn ang="0">
                        <a:pos x="connsiteX0" y="connsiteY0"/>
                      </a:cxn>
                      <a:cxn ang="0">
                        <a:pos x="connsiteX1" y="connsiteY1"/>
                      </a:cxn>
                    </a:cxnLst>
                    <a:rect l="l" t="t" r="r" b="b"/>
                    <a:pathLst>
                      <a:path w="3798" h="6066">
                        <a:moveTo>
                          <a:pt x="3798" y="6066"/>
                        </a:moveTo>
                        <a:cubicBezTo>
                          <a:pt x="2532" y="3539"/>
                          <a:pt x="1139" y="2654"/>
                          <a:pt x="0" y="0"/>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59" name="Freeform 2125">
                    <a:extLst>
                      <a:ext uri="{FF2B5EF4-FFF2-40B4-BE49-F238E27FC236}">
                        <a16:creationId xmlns:a16="http://schemas.microsoft.com/office/drawing/2014/main" id="{B63D2BD5-4FDE-634A-61CD-6524AA8C3E7F}"/>
                      </a:ext>
                    </a:extLst>
                  </p:cNvPr>
                  <p:cNvSpPr/>
                  <p:nvPr/>
                </p:nvSpPr>
                <p:spPr>
                  <a:xfrm>
                    <a:off x="6218436" y="4729232"/>
                    <a:ext cx="2912" cy="6950"/>
                  </a:xfrm>
                  <a:custGeom>
                    <a:avLst/>
                    <a:gdLst>
                      <a:gd name="connsiteX0" fmla="*/ 2912 w 2912"/>
                      <a:gd name="connsiteY0" fmla="*/ 6951 h 6950"/>
                      <a:gd name="connsiteX1" fmla="*/ 0 w 2912"/>
                      <a:gd name="connsiteY1" fmla="*/ 0 h 6950"/>
                    </a:gdLst>
                    <a:ahLst/>
                    <a:cxnLst>
                      <a:cxn ang="0">
                        <a:pos x="connsiteX0" y="connsiteY0"/>
                      </a:cxn>
                      <a:cxn ang="0">
                        <a:pos x="connsiteX1" y="connsiteY1"/>
                      </a:cxn>
                    </a:cxnLst>
                    <a:rect l="l" t="t" r="r" b="b"/>
                    <a:pathLst>
                      <a:path w="2912" h="6950">
                        <a:moveTo>
                          <a:pt x="2912" y="6951"/>
                        </a:moveTo>
                        <a:cubicBezTo>
                          <a:pt x="1519" y="5055"/>
                          <a:pt x="380" y="2275"/>
                          <a:pt x="0" y="0"/>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60" name="Freeform 2126">
                    <a:extLst>
                      <a:ext uri="{FF2B5EF4-FFF2-40B4-BE49-F238E27FC236}">
                        <a16:creationId xmlns:a16="http://schemas.microsoft.com/office/drawing/2014/main" id="{22BD53D0-7AE6-8FAB-C346-B2645F769932}"/>
                      </a:ext>
                    </a:extLst>
                  </p:cNvPr>
                  <p:cNvSpPr/>
                  <p:nvPr/>
                </p:nvSpPr>
                <p:spPr>
                  <a:xfrm>
                    <a:off x="6234896" y="4733908"/>
                    <a:ext cx="3165" cy="6698"/>
                  </a:xfrm>
                  <a:custGeom>
                    <a:avLst/>
                    <a:gdLst>
                      <a:gd name="connsiteX0" fmla="*/ 0 w 3165"/>
                      <a:gd name="connsiteY0" fmla="*/ 6698 h 6698"/>
                      <a:gd name="connsiteX1" fmla="*/ 3165 w 3165"/>
                      <a:gd name="connsiteY1" fmla="*/ 0 h 6698"/>
                    </a:gdLst>
                    <a:ahLst/>
                    <a:cxnLst>
                      <a:cxn ang="0">
                        <a:pos x="connsiteX0" y="connsiteY0"/>
                      </a:cxn>
                      <a:cxn ang="0">
                        <a:pos x="connsiteX1" y="connsiteY1"/>
                      </a:cxn>
                    </a:cxnLst>
                    <a:rect l="l" t="t" r="r" b="b"/>
                    <a:pathLst>
                      <a:path w="3165" h="6698">
                        <a:moveTo>
                          <a:pt x="0" y="6698"/>
                        </a:moveTo>
                        <a:cubicBezTo>
                          <a:pt x="2152" y="5308"/>
                          <a:pt x="2532" y="2275"/>
                          <a:pt x="3165" y="0"/>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61" name="Freeform 2127">
                    <a:extLst>
                      <a:ext uri="{FF2B5EF4-FFF2-40B4-BE49-F238E27FC236}">
                        <a16:creationId xmlns:a16="http://schemas.microsoft.com/office/drawing/2014/main" id="{B88AFAA0-6F4D-D49A-9145-6DE611768B0A}"/>
                      </a:ext>
                    </a:extLst>
                  </p:cNvPr>
                  <p:cNvSpPr/>
                  <p:nvPr/>
                </p:nvSpPr>
                <p:spPr>
                  <a:xfrm>
                    <a:off x="6243871" y="4731128"/>
                    <a:ext cx="3939" cy="8593"/>
                  </a:xfrm>
                  <a:custGeom>
                    <a:avLst/>
                    <a:gdLst>
                      <a:gd name="connsiteX0" fmla="*/ 3940 w 3939"/>
                      <a:gd name="connsiteY0" fmla="*/ 8594 h 8593"/>
                      <a:gd name="connsiteX1" fmla="*/ 15 w 3939"/>
                      <a:gd name="connsiteY1" fmla="*/ 0 h 8593"/>
                    </a:gdLst>
                    <a:ahLst/>
                    <a:cxnLst>
                      <a:cxn ang="0">
                        <a:pos x="connsiteX0" y="connsiteY0"/>
                      </a:cxn>
                      <a:cxn ang="0">
                        <a:pos x="connsiteX1" y="connsiteY1"/>
                      </a:cxn>
                    </a:cxnLst>
                    <a:rect l="l" t="t" r="r" b="b"/>
                    <a:pathLst>
                      <a:path w="3939" h="8593">
                        <a:moveTo>
                          <a:pt x="3940" y="8594"/>
                        </a:moveTo>
                        <a:cubicBezTo>
                          <a:pt x="2800" y="5308"/>
                          <a:pt x="-238" y="4044"/>
                          <a:pt x="15" y="0"/>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62" name="Freeform 2128">
                    <a:extLst>
                      <a:ext uri="{FF2B5EF4-FFF2-40B4-BE49-F238E27FC236}">
                        <a16:creationId xmlns:a16="http://schemas.microsoft.com/office/drawing/2014/main" id="{B6EEF0F7-3721-A270-D4AD-10F9E488973E}"/>
                      </a:ext>
                    </a:extLst>
                  </p:cNvPr>
                  <p:cNvSpPr/>
                  <p:nvPr/>
                </p:nvSpPr>
                <p:spPr>
                  <a:xfrm>
                    <a:off x="6259332" y="4729485"/>
                    <a:ext cx="6457" cy="6571"/>
                  </a:xfrm>
                  <a:custGeom>
                    <a:avLst/>
                    <a:gdLst>
                      <a:gd name="connsiteX0" fmla="*/ 0 w 6457"/>
                      <a:gd name="connsiteY0" fmla="*/ 6572 h 6571"/>
                      <a:gd name="connsiteX1" fmla="*/ 2279 w 6457"/>
                      <a:gd name="connsiteY1" fmla="*/ 2780 h 6571"/>
                      <a:gd name="connsiteX2" fmla="*/ 6457 w 6457"/>
                      <a:gd name="connsiteY2" fmla="*/ 0 h 6571"/>
                    </a:gdLst>
                    <a:ahLst/>
                    <a:cxnLst>
                      <a:cxn ang="0">
                        <a:pos x="connsiteX0" y="connsiteY0"/>
                      </a:cxn>
                      <a:cxn ang="0">
                        <a:pos x="connsiteX1" y="connsiteY1"/>
                      </a:cxn>
                      <a:cxn ang="0">
                        <a:pos x="connsiteX2" y="connsiteY2"/>
                      </a:cxn>
                    </a:cxnLst>
                    <a:rect l="l" t="t" r="r" b="b"/>
                    <a:pathLst>
                      <a:path w="6457" h="6571">
                        <a:moveTo>
                          <a:pt x="0" y="6572"/>
                        </a:moveTo>
                        <a:cubicBezTo>
                          <a:pt x="506" y="4929"/>
                          <a:pt x="1139" y="4044"/>
                          <a:pt x="2279" y="2780"/>
                        </a:cubicBezTo>
                        <a:cubicBezTo>
                          <a:pt x="3545" y="1264"/>
                          <a:pt x="5444" y="1264"/>
                          <a:pt x="6457" y="0"/>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63" name="Freeform 2129">
                    <a:extLst>
                      <a:ext uri="{FF2B5EF4-FFF2-40B4-BE49-F238E27FC236}">
                        <a16:creationId xmlns:a16="http://schemas.microsoft.com/office/drawing/2014/main" id="{6DB2456D-26B6-7D89-E5A2-9426149454A2}"/>
                      </a:ext>
                    </a:extLst>
                  </p:cNvPr>
                  <p:cNvSpPr/>
                  <p:nvPr/>
                </p:nvSpPr>
                <p:spPr>
                  <a:xfrm>
                    <a:off x="6270854" y="4733023"/>
                    <a:ext cx="4178" cy="5560"/>
                  </a:xfrm>
                  <a:custGeom>
                    <a:avLst/>
                    <a:gdLst>
                      <a:gd name="connsiteX0" fmla="*/ 0 w 4178"/>
                      <a:gd name="connsiteY0" fmla="*/ 5561 h 5560"/>
                      <a:gd name="connsiteX1" fmla="*/ 4178 w 4178"/>
                      <a:gd name="connsiteY1" fmla="*/ 0 h 5560"/>
                    </a:gdLst>
                    <a:ahLst/>
                    <a:cxnLst>
                      <a:cxn ang="0">
                        <a:pos x="connsiteX0" y="connsiteY0"/>
                      </a:cxn>
                      <a:cxn ang="0">
                        <a:pos x="connsiteX1" y="connsiteY1"/>
                      </a:cxn>
                    </a:cxnLst>
                    <a:rect l="l" t="t" r="r" b="b"/>
                    <a:pathLst>
                      <a:path w="4178" h="5560">
                        <a:moveTo>
                          <a:pt x="0" y="5561"/>
                        </a:moveTo>
                        <a:cubicBezTo>
                          <a:pt x="1899" y="3033"/>
                          <a:pt x="3165" y="3033"/>
                          <a:pt x="4178" y="0"/>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64" name="Freeform 2130">
                    <a:extLst>
                      <a:ext uri="{FF2B5EF4-FFF2-40B4-BE49-F238E27FC236}">
                        <a16:creationId xmlns:a16="http://schemas.microsoft.com/office/drawing/2014/main" id="{D5594A33-F023-AF3F-53F3-42C25669EC16}"/>
                      </a:ext>
                    </a:extLst>
                  </p:cNvPr>
                  <p:cNvSpPr/>
                  <p:nvPr/>
                </p:nvSpPr>
                <p:spPr>
                  <a:xfrm>
                    <a:off x="6278704" y="4740353"/>
                    <a:ext cx="2025" cy="4296"/>
                  </a:xfrm>
                  <a:custGeom>
                    <a:avLst/>
                    <a:gdLst>
                      <a:gd name="connsiteX0" fmla="*/ 0 w 2025"/>
                      <a:gd name="connsiteY0" fmla="*/ 4297 h 4296"/>
                      <a:gd name="connsiteX1" fmla="*/ 2026 w 2025"/>
                      <a:gd name="connsiteY1" fmla="*/ 0 h 4296"/>
                    </a:gdLst>
                    <a:ahLst/>
                    <a:cxnLst>
                      <a:cxn ang="0">
                        <a:pos x="connsiteX0" y="connsiteY0"/>
                      </a:cxn>
                      <a:cxn ang="0">
                        <a:pos x="connsiteX1" y="connsiteY1"/>
                      </a:cxn>
                    </a:cxnLst>
                    <a:rect l="l" t="t" r="r" b="b"/>
                    <a:pathLst>
                      <a:path w="2025" h="4296">
                        <a:moveTo>
                          <a:pt x="0" y="4297"/>
                        </a:moveTo>
                        <a:cubicBezTo>
                          <a:pt x="0" y="2780"/>
                          <a:pt x="1266" y="1516"/>
                          <a:pt x="2026" y="0"/>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65" name="Freeform 2131">
                    <a:extLst>
                      <a:ext uri="{FF2B5EF4-FFF2-40B4-BE49-F238E27FC236}">
                        <a16:creationId xmlns:a16="http://schemas.microsoft.com/office/drawing/2014/main" id="{EDA51B3B-753D-4FAD-C689-2DB2085B3166}"/>
                      </a:ext>
                    </a:extLst>
                  </p:cNvPr>
                  <p:cNvSpPr/>
                  <p:nvPr/>
                </p:nvSpPr>
                <p:spPr>
                  <a:xfrm>
                    <a:off x="6282629" y="4755139"/>
                    <a:ext cx="4558" cy="7456"/>
                  </a:xfrm>
                  <a:custGeom>
                    <a:avLst/>
                    <a:gdLst>
                      <a:gd name="connsiteX0" fmla="*/ 0 w 4558"/>
                      <a:gd name="connsiteY0" fmla="*/ 0 h 7456"/>
                      <a:gd name="connsiteX1" fmla="*/ 3039 w 4558"/>
                      <a:gd name="connsiteY1" fmla="*/ 3539 h 7456"/>
                      <a:gd name="connsiteX2" fmla="*/ 4558 w 4558"/>
                      <a:gd name="connsiteY2" fmla="*/ 7456 h 7456"/>
                    </a:gdLst>
                    <a:ahLst/>
                    <a:cxnLst>
                      <a:cxn ang="0">
                        <a:pos x="connsiteX0" y="connsiteY0"/>
                      </a:cxn>
                      <a:cxn ang="0">
                        <a:pos x="connsiteX1" y="connsiteY1"/>
                      </a:cxn>
                      <a:cxn ang="0">
                        <a:pos x="connsiteX2" y="connsiteY2"/>
                      </a:cxn>
                    </a:cxnLst>
                    <a:rect l="l" t="t" r="r" b="b"/>
                    <a:pathLst>
                      <a:path w="4558" h="7456">
                        <a:moveTo>
                          <a:pt x="0" y="0"/>
                        </a:moveTo>
                        <a:cubicBezTo>
                          <a:pt x="1013" y="1390"/>
                          <a:pt x="1899" y="2148"/>
                          <a:pt x="3039" y="3539"/>
                        </a:cubicBezTo>
                        <a:cubicBezTo>
                          <a:pt x="3925" y="4676"/>
                          <a:pt x="4052" y="6066"/>
                          <a:pt x="4558" y="7456"/>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66" name="Freeform 2132">
                    <a:extLst>
                      <a:ext uri="{FF2B5EF4-FFF2-40B4-BE49-F238E27FC236}">
                        <a16:creationId xmlns:a16="http://schemas.microsoft.com/office/drawing/2014/main" id="{59EBFA3F-18BD-76EF-BFEE-08349D50D887}"/>
                      </a:ext>
                    </a:extLst>
                  </p:cNvPr>
                  <p:cNvSpPr/>
                  <p:nvPr/>
                </p:nvSpPr>
                <p:spPr>
                  <a:xfrm>
                    <a:off x="6278704" y="4767524"/>
                    <a:ext cx="3418" cy="5686"/>
                  </a:xfrm>
                  <a:custGeom>
                    <a:avLst/>
                    <a:gdLst>
                      <a:gd name="connsiteX0" fmla="*/ 0 w 3418"/>
                      <a:gd name="connsiteY0" fmla="*/ 0 h 5686"/>
                      <a:gd name="connsiteX1" fmla="*/ 3419 w 3418"/>
                      <a:gd name="connsiteY1" fmla="*/ 5687 h 5686"/>
                    </a:gdLst>
                    <a:ahLst/>
                    <a:cxnLst>
                      <a:cxn ang="0">
                        <a:pos x="connsiteX0" y="connsiteY0"/>
                      </a:cxn>
                      <a:cxn ang="0">
                        <a:pos x="connsiteX1" y="connsiteY1"/>
                      </a:cxn>
                    </a:cxnLst>
                    <a:rect l="l" t="t" r="r" b="b"/>
                    <a:pathLst>
                      <a:path w="3418" h="5686">
                        <a:moveTo>
                          <a:pt x="0" y="0"/>
                        </a:moveTo>
                        <a:cubicBezTo>
                          <a:pt x="1646" y="1896"/>
                          <a:pt x="2912" y="3286"/>
                          <a:pt x="3419" y="5687"/>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67" name="Freeform 2133">
                    <a:extLst>
                      <a:ext uri="{FF2B5EF4-FFF2-40B4-BE49-F238E27FC236}">
                        <a16:creationId xmlns:a16="http://schemas.microsoft.com/office/drawing/2014/main" id="{0793AB56-F2D1-8EA1-F517-38A77E5833C6}"/>
                      </a:ext>
                    </a:extLst>
                  </p:cNvPr>
                  <p:cNvSpPr/>
                  <p:nvPr/>
                </p:nvSpPr>
                <p:spPr>
                  <a:xfrm>
                    <a:off x="6271361" y="4774214"/>
                    <a:ext cx="3545" cy="8095"/>
                  </a:xfrm>
                  <a:custGeom>
                    <a:avLst/>
                    <a:gdLst>
                      <a:gd name="connsiteX0" fmla="*/ 0 w 3545"/>
                      <a:gd name="connsiteY0" fmla="*/ 8 h 8095"/>
                      <a:gd name="connsiteX1" fmla="*/ 3545 w 3545"/>
                      <a:gd name="connsiteY1" fmla="*/ 8096 h 8095"/>
                    </a:gdLst>
                    <a:ahLst/>
                    <a:cxnLst>
                      <a:cxn ang="0">
                        <a:pos x="connsiteX0" y="connsiteY0"/>
                      </a:cxn>
                      <a:cxn ang="0">
                        <a:pos x="connsiteX1" y="connsiteY1"/>
                      </a:cxn>
                    </a:cxnLst>
                    <a:rect l="l" t="t" r="r" b="b"/>
                    <a:pathLst>
                      <a:path w="3545" h="8095">
                        <a:moveTo>
                          <a:pt x="0" y="8"/>
                        </a:moveTo>
                        <a:cubicBezTo>
                          <a:pt x="3798" y="-245"/>
                          <a:pt x="2786" y="5821"/>
                          <a:pt x="3545" y="8096"/>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68" name="Freeform 2134">
                    <a:extLst>
                      <a:ext uri="{FF2B5EF4-FFF2-40B4-BE49-F238E27FC236}">
                        <a16:creationId xmlns:a16="http://schemas.microsoft.com/office/drawing/2014/main" id="{63D6B1CE-7F7E-5F8B-860B-7D1E32AFF3F2}"/>
                      </a:ext>
                    </a:extLst>
                  </p:cNvPr>
                  <p:cNvSpPr/>
                  <p:nvPr/>
                </p:nvSpPr>
                <p:spPr>
                  <a:xfrm>
                    <a:off x="6222614" y="4777508"/>
                    <a:ext cx="3671" cy="9604"/>
                  </a:xfrm>
                  <a:custGeom>
                    <a:avLst/>
                    <a:gdLst>
                      <a:gd name="connsiteX0" fmla="*/ 3672 w 3671"/>
                      <a:gd name="connsiteY0" fmla="*/ 0 h 9604"/>
                      <a:gd name="connsiteX1" fmla="*/ 0 w 3671"/>
                      <a:gd name="connsiteY1" fmla="*/ 9605 h 9604"/>
                    </a:gdLst>
                    <a:ahLst/>
                    <a:cxnLst>
                      <a:cxn ang="0">
                        <a:pos x="connsiteX0" y="connsiteY0"/>
                      </a:cxn>
                      <a:cxn ang="0">
                        <a:pos x="connsiteX1" y="connsiteY1"/>
                      </a:cxn>
                    </a:cxnLst>
                    <a:rect l="l" t="t" r="r" b="b"/>
                    <a:pathLst>
                      <a:path w="3671" h="9604">
                        <a:moveTo>
                          <a:pt x="3672" y="0"/>
                        </a:moveTo>
                        <a:cubicBezTo>
                          <a:pt x="2026" y="2654"/>
                          <a:pt x="1140" y="6571"/>
                          <a:pt x="0" y="9605"/>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sp>
                <p:nvSpPr>
                  <p:cNvPr id="969" name="Freeform 2135">
                    <a:extLst>
                      <a:ext uri="{FF2B5EF4-FFF2-40B4-BE49-F238E27FC236}">
                        <a16:creationId xmlns:a16="http://schemas.microsoft.com/office/drawing/2014/main" id="{A04E563D-4E7E-14C6-FC93-60209069D44F}"/>
                      </a:ext>
                    </a:extLst>
                  </p:cNvPr>
                  <p:cNvSpPr/>
                  <p:nvPr/>
                </p:nvSpPr>
                <p:spPr>
                  <a:xfrm>
                    <a:off x="6212486" y="4775865"/>
                    <a:ext cx="2405" cy="9225"/>
                  </a:xfrm>
                  <a:custGeom>
                    <a:avLst/>
                    <a:gdLst>
                      <a:gd name="connsiteX0" fmla="*/ 2405 w 2405"/>
                      <a:gd name="connsiteY0" fmla="*/ 0 h 9225"/>
                      <a:gd name="connsiteX1" fmla="*/ 0 w 2405"/>
                      <a:gd name="connsiteY1" fmla="*/ 9225 h 9225"/>
                    </a:gdLst>
                    <a:ahLst/>
                    <a:cxnLst>
                      <a:cxn ang="0">
                        <a:pos x="connsiteX0" y="connsiteY0"/>
                      </a:cxn>
                      <a:cxn ang="0">
                        <a:pos x="connsiteX1" y="connsiteY1"/>
                      </a:cxn>
                    </a:cxnLst>
                    <a:rect l="l" t="t" r="r" b="b"/>
                    <a:pathLst>
                      <a:path w="2405" h="9225">
                        <a:moveTo>
                          <a:pt x="2405" y="0"/>
                        </a:moveTo>
                        <a:cubicBezTo>
                          <a:pt x="253" y="758"/>
                          <a:pt x="0" y="6698"/>
                          <a:pt x="0" y="9225"/>
                        </a:cubicBezTo>
                      </a:path>
                    </a:pathLst>
                  </a:custGeom>
                  <a:noFill/>
                  <a:ln w="3163" cap="rnd">
                    <a:solidFill>
                      <a:srgbClr val="8563A9"/>
                    </a:solidFill>
                    <a:prstDash val="solid"/>
                    <a:miter/>
                  </a:ln>
                </p:spPr>
                <p:txBody>
                  <a:bodyPr rtlCol="0" anchor="ctr"/>
                  <a:lstStyle/>
                  <a:p>
                    <a:pPr defTabSz="685800">
                      <a:defRPr/>
                    </a:pPr>
                    <a:endParaRPr lang="en-US" sz="600">
                      <a:solidFill>
                        <a:prstClr val="black"/>
                      </a:solidFill>
                      <a:latin typeface="Verdana"/>
                    </a:endParaRPr>
                  </a:p>
                </p:txBody>
              </p:sp>
            </p:grpSp>
            <p:grpSp>
              <p:nvGrpSpPr>
                <p:cNvPr id="214" name="Graphic 4">
                  <a:extLst>
                    <a:ext uri="{FF2B5EF4-FFF2-40B4-BE49-F238E27FC236}">
                      <a16:creationId xmlns:a16="http://schemas.microsoft.com/office/drawing/2014/main" id="{4EEA0BB4-C295-6E70-6CC3-A39990272607}"/>
                    </a:ext>
                  </a:extLst>
                </p:cNvPr>
                <p:cNvGrpSpPr/>
                <p:nvPr/>
              </p:nvGrpSpPr>
              <p:grpSpPr>
                <a:xfrm>
                  <a:off x="2440970" y="3391525"/>
                  <a:ext cx="115359" cy="70391"/>
                  <a:chOff x="6268828" y="4750210"/>
                  <a:chExt cx="115344" cy="70391"/>
                </a:xfrm>
              </p:grpSpPr>
              <p:grpSp>
                <p:nvGrpSpPr>
                  <p:cNvPr id="929" name="Graphic 4">
                    <a:extLst>
                      <a:ext uri="{FF2B5EF4-FFF2-40B4-BE49-F238E27FC236}">
                        <a16:creationId xmlns:a16="http://schemas.microsoft.com/office/drawing/2014/main" id="{7ED8066E-2EBF-136D-848C-2145C1303F98}"/>
                      </a:ext>
                    </a:extLst>
                  </p:cNvPr>
                  <p:cNvGrpSpPr/>
                  <p:nvPr/>
                </p:nvGrpSpPr>
                <p:grpSpPr>
                  <a:xfrm>
                    <a:off x="6268828" y="4750210"/>
                    <a:ext cx="115344" cy="70391"/>
                    <a:chOff x="6268828" y="4750210"/>
                    <a:chExt cx="115344" cy="70391"/>
                  </a:xfrm>
                </p:grpSpPr>
                <p:sp>
                  <p:nvSpPr>
                    <p:cNvPr id="932" name="Freeform 2098">
                      <a:extLst>
                        <a:ext uri="{FF2B5EF4-FFF2-40B4-BE49-F238E27FC236}">
                          <a16:creationId xmlns:a16="http://schemas.microsoft.com/office/drawing/2014/main" id="{D408BE61-65F7-06E8-FA44-7C0D95A629BA}"/>
                        </a:ext>
                      </a:extLst>
                    </p:cNvPr>
                    <p:cNvSpPr/>
                    <p:nvPr/>
                  </p:nvSpPr>
                  <p:spPr>
                    <a:xfrm>
                      <a:off x="6283642" y="4758677"/>
                      <a:ext cx="49125" cy="49286"/>
                    </a:xfrm>
                    <a:custGeom>
                      <a:avLst/>
                      <a:gdLst>
                        <a:gd name="connsiteX0" fmla="*/ 49126 w 49125"/>
                        <a:gd name="connsiteY0" fmla="*/ 24643 h 49286"/>
                        <a:gd name="connsiteX1" fmla="*/ 24563 w 49125"/>
                        <a:gd name="connsiteY1" fmla="*/ 49287 h 49286"/>
                        <a:gd name="connsiteX2" fmla="*/ 0 w 49125"/>
                        <a:gd name="connsiteY2" fmla="*/ 24643 h 49286"/>
                        <a:gd name="connsiteX3" fmla="*/ 24563 w 49125"/>
                        <a:gd name="connsiteY3" fmla="*/ 0 h 49286"/>
                        <a:gd name="connsiteX4" fmla="*/ 49126 w 49125"/>
                        <a:gd name="connsiteY4" fmla="*/ 24643 h 49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25" h="49286">
                          <a:moveTo>
                            <a:pt x="49126" y="24643"/>
                          </a:moveTo>
                          <a:cubicBezTo>
                            <a:pt x="49126" y="38292"/>
                            <a:pt x="38110" y="49287"/>
                            <a:pt x="24563" y="49287"/>
                          </a:cubicBezTo>
                          <a:cubicBezTo>
                            <a:pt x="11015" y="49287"/>
                            <a:pt x="0" y="38292"/>
                            <a:pt x="0" y="24643"/>
                          </a:cubicBezTo>
                          <a:cubicBezTo>
                            <a:pt x="0" y="10995"/>
                            <a:pt x="11015" y="0"/>
                            <a:pt x="24563" y="0"/>
                          </a:cubicBezTo>
                          <a:cubicBezTo>
                            <a:pt x="38110" y="0"/>
                            <a:pt x="49126" y="10995"/>
                            <a:pt x="49126" y="24643"/>
                          </a:cubicBezTo>
                          <a:close/>
                        </a:path>
                      </a:pathLst>
                    </a:custGeom>
                    <a:solidFill>
                      <a:srgbClr val="F8D5E5"/>
                    </a:solidFill>
                    <a:ln w="5060" cap="flat">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33" name="Freeform 2099">
                      <a:extLst>
                        <a:ext uri="{FF2B5EF4-FFF2-40B4-BE49-F238E27FC236}">
                          <a16:creationId xmlns:a16="http://schemas.microsoft.com/office/drawing/2014/main" id="{9F84D98F-1D27-0D36-5CEA-62E3C4530DDF}"/>
                        </a:ext>
                      </a:extLst>
                    </p:cNvPr>
                    <p:cNvSpPr/>
                    <p:nvPr/>
                  </p:nvSpPr>
                  <p:spPr>
                    <a:xfrm>
                      <a:off x="6329223" y="4758677"/>
                      <a:ext cx="49125" cy="49286"/>
                    </a:xfrm>
                    <a:custGeom>
                      <a:avLst/>
                      <a:gdLst>
                        <a:gd name="connsiteX0" fmla="*/ 49126 w 49125"/>
                        <a:gd name="connsiteY0" fmla="*/ 24643 h 49286"/>
                        <a:gd name="connsiteX1" fmla="*/ 24563 w 49125"/>
                        <a:gd name="connsiteY1" fmla="*/ 49287 h 49286"/>
                        <a:gd name="connsiteX2" fmla="*/ 0 w 49125"/>
                        <a:gd name="connsiteY2" fmla="*/ 24643 h 49286"/>
                        <a:gd name="connsiteX3" fmla="*/ 24563 w 49125"/>
                        <a:gd name="connsiteY3" fmla="*/ 0 h 49286"/>
                        <a:gd name="connsiteX4" fmla="*/ 49126 w 49125"/>
                        <a:gd name="connsiteY4" fmla="*/ 24643 h 49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25" h="49286">
                          <a:moveTo>
                            <a:pt x="49126" y="24643"/>
                          </a:moveTo>
                          <a:cubicBezTo>
                            <a:pt x="49126" y="38292"/>
                            <a:pt x="38111" y="49287"/>
                            <a:pt x="24563" y="49287"/>
                          </a:cubicBezTo>
                          <a:cubicBezTo>
                            <a:pt x="11015" y="49287"/>
                            <a:pt x="0" y="38292"/>
                            <a:pt x="0" y="24643"/>
                          </a:cubicBezTo>
                          <a:cubicBezTo>
                            <a:pt x="0" y="10995"/>
                            <a:pt x="11015" y="0"/>
                            <a:pt x="24563" y="0"/>
                          </a:cubicBezTo>
                          <a:cubicBezTo>
                            <a:pt x="38111" y="0"/>
                            <a:pt x="49126" y="10995"/>
                            <a:pt x="49126" y="24643"/>
                          </a:cubicBezTo>
                          <a:close/>
                        </a:path>
                      </a:pathLst>
                    </a:custGeom>
                    <a:solidFill>
                      <a:srgbClr val="F8D5E5"/>
                    </a:solidFill>
                    <a:ln w="5060" cap="flat">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34" name="Freeform 2100">
                      <a:extLst>
                        <a:ext uri="{FF2B5EF4-FFF2-40B4-BE49-F238E27FC236}">
                          <a16:creationId xmlns:a16="http://schemas.microsoft.com/office/drawing/2014/main" id="{A6681FCB-7649-BDF8-0322-DBEE2B23FCA7}"/>
                        </a:ext>
                      </a:extLst>
                    </p:cNvPr>
                    <p:cNvSpPr/>
                    <p:nvPr/>
                  </p:nvSpPr>
                  <p:spPr>
                    <a:xfrm>
                      <a:off x="6282249" y="4801189"/>
                      <a:ext cx="8989" cy="9970"/>
                    </a:xfrm>
                    <a:custGeom>
                      <a:avLst/>
                      <a:gdLst>
                        <a:gd name="connsiteX0" fmla="*/ 8989 w 8989"/>
                        <a:gd name="connsiteY0" fmla="*/ 78 h 9970"/>
                        <a:gd name="connsiteX1" fmla="*/ 0 w 8989"/>
                        <a:gd name="connsiteY1" fmla="*/ 9935 h 9970"/>
                      </a:gdLst>
                      <a:ahLst/>
                      <a:cxnLst>
                        <a:cxn ang="0">
                          <a:pos x="connsiteX0" y="connsiteY0"/>
                        </a:cxn>
                        <a:cxn ang="0">
                          <a:pos x="connsiteX1" y="connsiteY1"/>
                        </a:cxn>
                      </a:cxnLst>
                      <a:rect l="l" t="t" r="r" b="b"/>
                      <a:pathLst>
                        <a:path w="8989" h="9970">
                          <a:moveTo>
                            <a:pt x="8989" y="78"/>
                          </a:moveTo>
                          <a:cubicBezTo>
                            <a:pt x="5191" y="-1060"/>
                            <a:pt x="5064" y="10693"/>
                            <a:pt x="0" y="9935"/>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35" name="Freeform 2101">
                      <a:extLst>
                        <a:ext uri="{FF2B5EF4-FFF2-40B4-BE49-F238E27FC236}">
                          <a16:creationId xmlns:a16="http://schemas.microsoft.com/office/drawing/2014/main" id="{AC7C59DC-B291-4AF3-64F6-7A183024819B}"/>
                        </a:ext>
                      </a:extLst>
                    </p:cNvPr>
                    <p:cNvSpPr/>
                    <p:nvPr/>
                  </p:nvSpPr>
                  <p:spPr>
                    <a:xfrm>
                      <a:off x="6272627" y="4788123"/>
                      <a:ext cx="11521" cy="11373"/>
                    </a:xfrm>
                    <a:custGeom>
                      <a:avLst/>
                      <a:gdLst>
                        <a:gd name="connsiteX0" fmla="*/ 11522 w 11521"/>
                        <a:gd name="connsiteY0" fmla="*/ 0 h 11373"/>
                        <a:gd name="connsiteX1" fmla="*/ 0 w 11521"/>
                        <a:gd name="connsiteY1" fmla="*/ 11374 h 11373"/>
                      </a:gdLst>
                      <a:ahLst/>
                      <a:cxnLst>
                        <a:cxn ang="0">
                          <a:pos x="connsiteX0" y="connsiteY0"/>
                        </a:cxn>
                        <a:cxn ang="0">
                          <a:pos x="connsiteX1" y="connsiteY1"/>
                        </a:cxn>
                      </a:cxnLst>
                      <a:rect l="l" t="t" r="r" b="b"/>
                      <a:pathLst>
                        <a:path w="11521" h="11373">
                          <a:moveTo>
                            <a:pt x="11522" y="0"/>
                          </a:moveTo>
                          <a:cubicBezTo>
                            <a:pt x="11522" y="2907"/>
                            <a:pt x="2532" y="10868"/>
                            <a:pt x="0" y="11374"/>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36" name="Freeform 2102">
                      <a:extLst>
                        <a:ext uri="{FF2B5EF4-FFF2-40B4-BE49-F238E27FC236}">
                          <a16:creationId xmlns:a16="http://schemas.microsoft.com/office/drawing/2014/main" id="{9881391D-6F91-A94C-5AC8-4AD667EC1180}"/>
                        </a:ext>
                      </a:extLst>
                    </p:cNvPr>
                    <p:cNvSpPr/>
                    <p:nvPr/>
                  </p:nvSpPr>
                  <p:spPr>
                    <a:xfrm>
                      <a:off x="6268828" y="4780035"/>
                      <a:ext cx="13674" cy="3285"/>
                    </a:xfrm>
                    <a:custGeom>
                      <a:avLst/>
                      <a:gdLst>
                        <a:gd name="connsiteX0" fmla="*/ 13674 w 13674"/>
                        <a:gd name="connsiteY0" fmla="*/ 3286 h 3285"/>
                        <a:gd name="connsiteX1" fmla="*/ 0 w 13674"/>
                        <a:gd name="connsiteY1" fmla="*/ 0 h 3285"/>
                      </a:gdLst>
                      <a:ahLst/>
                      <a:cxnLst>
                        <a:cxn ang="0">
                          <a:pos x="connsiteX0" y="connsiteY0"/>
                        </a:cxn>
                        <a:cxn ang="0">
                          <a:pos x="connsiteX1" y="connsiteY1"/>
                        </a:cxn>
                      </a:cxnLst>
                      <a:rect l="l" t="t" r="r" b="b"/>
                      <a:pathLst>
                        <a:path w="13674" h="3285">
                          <a:moveTo>
                            <a:pt x="13674" y="3286"/>
                          </a:moveTo>
                          <a:cubicBezTo>
                            <a:pt x="9876" y="3033"/>
                            <a:pt x="2659" y="2527"/>
                            <a:pt x="0" y="0"/>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37" name="Freeform 2103">
                      <a:extLst>
                        <a:ext uri="{FF2B5EF4-FFF2-40B4-BE49-F238E27FC236}">
                          <a16:creationId xmlns:a16="http://schemas.microsoft.com/office/drawing/2014/main" id="{12526483-C993-91F9-78B4-8BFF3A7193B2}"/>
                        </a:ext>
                      </a:extLst>
                    </p:cNvPr>
                    <p:cNvSpPr/>
                    <p:nvPr/>
                  </p:nvSpPr>
                  <p:spPr>
                    <a:xfrm>
                      <a:off x="6272627" y="4768409"/>
                      <a:ext cx="11774" cy="6066"/>
                    </a:xfrm>
                    <a:custGeom>
                      <a:avLst/>
                      <a:gdLst>
                        <a:gd name="connsiteX0" fmla="*/ 11775 w 11774"/>
                        <a:gd name="connsiteY0" fmla="*/ 6066 h 6066"/>
                        <a:gd name="connsiteX1" fmla="*/ 0 w 11774"/>
                        <a:gd name="connsiteY1" fmla="*/ 0 h 6066"/>
                      </a:gdLst>
                      <a:ahLst/>
                      <a:cxnLst>
                        <a:cxn ang="0">
                          <a:pos x="connsiteX0" y="connsiteY0"/>
                        </a:cxn>
                        <a:cxn ang="0">
                          <a:pos x="connsiteX1" y="connsiteY1"/>
                        </a:cxn>
                      </a:cxnLst>
                      <a:rect l="l" t="t" r="r" b="b"/>
                      <a:pathLst>
                        <a:path w="11774" h="6066">
                          <a:moveTo>
                            <a:pt x="11775" y="6066"/>
                          </a:moveTo>
                          <a:cubicBezTo>
                            <a:pt x="8989" y="4929"/>
                            <a:pt x="886" y="4297"/>
                            <a:pt x="0" y="0"/>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38" name="Freeform 2104">
                      <a:extLst>
                        <a:ext uri="{FF2B5EF4-FFF2-40B4-BE49-F238E27FC236}">
                          <a16:creationId xmlns:a16="http://schemas.microsoft.com/office/drawing/2014/main" id="{52692F74-59B9-A24D-C558-16DC017FCE7C}"/>
                        </a:ext>
                      </a:extLst>
                    </p:cNvPr>
                    <p:cNvSpPr/>
                    <p:nvPr/>
                  </p:nvSpPr>
                  <p:spPr>
                    <a:xfrm>
                      <a:off x="6281616" y="4760194"/>
                      <a:ext cx="6710" cy="8720"/>
                    </a:xfrm>
                    <a:custGeom>
                      <a:avLst/>
                      <a:gdLst>
                        <a:gd name="connsiteX0" fmla="*/ 6710 w 6710"/>
                        <a:gd name="connsiteY0" fmla="*/ 8720 h 8720"/>
                        <a:gd name="connsiteX1" fmla="*/ 0 w 6710"/>
                        <a:gd name="connsiteY1" fmla="*/ 0 h 8720"/>
                      </a:gdLst>
                      <a:ahLst/>
                      <a:cxnLst>
                        <a:cxn ang="0">
                          <a:pos x="connsiteX0" y="connsiteY0"/>
                        </a:cxn>
                        <a:cxn ang="0">
                          <a:pos x="connsiteX1" y="connsiteY1"/>
                        </a:cxn>
                      </a:cxnLst>
                      <a:rect l="l" t="t" r="r" b="b"/>
                      <a:pathLst>
                        <a:path w="6710" h="8720">
                          <a:moveTo>
                            <a:pt x="6710" y="8720"/>
                          </a:moveTo>
                          <a:cubicBezTo>
                            <a:pt x="4305" y="5308"/>
                            <a:pt x="1646" y="3918"/>
                            <a:pt x="0" y="0"/>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39" name="Freeform 2105">
                      <a:extLst>
                        <a:ext uri="{FF2B5EF4-FFF2-40B4-BE49-F238E27FC236}">
                          <a16:creationId xmlns:a16="http://schemas.microsoft.com/office/drawing/2014/main" id="{E9B5CD6C-7883-0B17-23A3-BE5DD4412E6F}"/>
                        </a:ext>
                      </a:extLst>
                    </p:cNvPr>
                    <p:cNvSpPr/>
                    <p:nvPr/>
                  </p:nvSpPr>
                  <p:spPr>
                    <a:xfrm>
                      <a:off x="6291112" y="4754886"/>
                      <a:ext cx="4431" cy="7329"/>
                    </a:xfrm>
                    <a:custGeom>
                      <a:avLst/>
                      <a:gdLst>
                        <a:gd name="connsiteX0" fmla="*/ 4432 w 4431"/>
                        <a:gd name="connsiteY0" fmla="*/ 7330 h 7329"/>
                        <a:gd name="connsiteX1" fmla="*/ 0 w 4431"/>
                        <a:gd name="connsiteY1" fmla="*/ 0 h 7329"/>
                      </a:gdLst>
                      <a:ahLst/>
                      <a:cxnLst>
                        <a:cxn ang="0">
                          <a:pos x="connsiteX0" y="connsiteY0"/>
                        </a:cxn>
                        <a:cxn ang="0">
                          <a:pos x="connsiteX1" y="connsiteY1"/>
                        </a:cxn>
                      </a:cxnLst>
                      <a:rect l="l" t="t" r="r" b="b"/>
                      <a:pathLst>
                        <a:path w="4431" h="7329">
                          <a:moveTo>
                            <a:pt x="4432" y="7330"/>
                          </a:moveTo>
                          <a:cubicBezTo>
                            <a:pt x="2912" y="4297"/>
                            <a:pt x="1266" y="3159"/>
                            <a:pt x="0" y="0"/>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40" name="Freeform 2106">
                      <a:extLst>
                        <a:ext uri="{FF2B5EF4-FFF2-40B4-BE49-F238E27FC236}">
                          <a16:creationId xmlns:a16="http://schemas.microsoft.com/office/drawing/2014/main" id="{63254040-23A6-7C98-46EC-41C5482C7C63}"/>
                        </a:ext>
                      </a:extLst>
                    </p:cNvPr>
                    <p:cNvSpPr/>
                    <p:nvPr/>
                  </p:nvSpPr>
                  <p:spPr>
                    <a:xfrm>
                      <a:off x="6304913" y="4750210"/>
                      <a:ext cx="3292" cy="8467"/>
                    </a:xfrm>
                    <a:custGeom>
                      <a:avLst/>
                      <a:gdLst>
                        <a:gd name="connsiteX0" fmla="*/ 3292 w 3292"/>
                        <a:gd name="connsiteY0" fmla="*/ 8467 h 8467"/>
                        <a:gd name="connsiteX1" fmla="*/ 0 w 3292"/>
                        <a:gd name="connsiteY1" fmla="*/ 0 h 8467"/>
                      </a:gdLst>
                      <a:ahLst/>
                      <a:cxnLst>
                        <a:cxn ang="0">
                          <a:pos x="connsiteX0" y="connsiteY0"/>
                        </a:cxn>
                        <a:cxn ang="0">
                          <a:pos x="connsiteX1" y="connsiteY1"/>
                        </a:cxn>
                      </a:cxnLst>
                      <a:rect l="l" t="t" r="r" b="b"/>
                      <a:pathLst>
                        <a:path w="3292" h="8467">
                          <a:moveTo>
                            <a:pt x="3292" y="8467"/>
                          </a:moveTo>
                          <a:cubicBezTo>
                            <a:pt x="1773" y="6193"/>
                            <a:pt x="380" y="2780"/>
                            <a:pt x="0" y="0"/>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41" name="Freeform 2107">
                      <a:extLst>
                        <a:ext uri="{FF2B5EF4-FFF2-40B4-BE49-F238E27FC236}">
                          <a16:creationId xmlns:a16="http://schemas.microsoft.com/office/drawing/2014/main" id="{C34DC93F-B14B-EE87-6D7A-35907A56CB71}"/>
                        </a:ext>
                      </a:extLst>
                    </p:cNvPr>
                    <p:cNvSpPr/>
                    <p:nvPr/>
                  </p:nvSpPr>
                  <p:spPr>
                    <a:xfrm>
                      <a:off x="6323778" y="4755771"/>
                      <a:ext cx="3545" cy="8214"/>
                    </a:xfrm>
                    <a:custGeom>
                      <a:avLst/>
                      <a:gdLst>
                        <a:gd name="connsiteX0" fmla="*/ 0 w 3545"/>
                        <a:gd name="connsiteY0" fmla="*/ 8214 h 8214"/>
                        <a:gd name="connsiteX1" fmla="*/ 3545 w 3545"/>
                        <a:gd name="connsiteY1" fmla="*/ 0 h 8214"/>
                      </a:gdLst>
                      <a:ahLst/>
                      <a:cxnLst>
                        <a:cxn ang="0">
                          <a:pos x="connsiteX0" y="connsiteY0"/>
                        </a:cxn>
                        <a:cxn ang="0">
                          <a:pos x="connsiteX1" y="connsiteY1"/>
                        </a:cxn>
                      </a:cxnLst>
                      <a:rect l="l" t="t" r="r" b="b"/>
                      <a:pathLst>
                        <a:path w="3545" h="8214">
                          <a:moveTo>
                            <a:pt x="0" y="8214"/>
                          </a:moveTo>
                          <a:cubicBezTo>
                            <a:pt x="2532" y="6445"/>
                            <a:pt x="2912" y="2780"/>
                            <a:pt x="3545" y="0"/>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42" name="Freeform 2108">
                      <a:extLst>
                        <a:ext uri="{FF2B5EF4-FFF2-40B4-BE49-F238E27FC236}">
                          <a16:creationId xmlns:a16="http://schemas.microsoft.com/office/drawing/2014/main" id="{6075C955-8DEA-8BB4-E564-0BE9B710263E}"/>
                        </a:ext>
                      </a:extLst>
                    </p:cNvPr>
                    <p:cNvSpPr/>
                    <p:nvPr/>
                  </p:nvSpPr>
                  <p:spPr>
                    <a:xfrm>
                      <a:off x="6334385" y="4752738"/>
                      <a:ext cx="4459" cy="10362"/>
                    </a:xfrm>
                    <a:custGeom>
                      <a:avLst/>
                      <a:gdLst>
                        <a:gd name="connsiteX0" fmla="*/ 4460 w 4459"/>
                        <a:gd name="connsiteY0" fmla="*/ 10363 h 10362"/>
                        <a:gd name="connsiteX1" fmla="*/ 28 w 4459"/>
                        <a:gd name="connsiteY1" fmla="*/ 0 h 10362"/>
                      </a:gdLst>
                      <a:ahLst/>
                      <a:cxnLst>
                        <a:cxn ang="0">
                          <a:pos x="connsiteX0" y="connsiteY0"/>
                        </a:cxn>
                        <a:cxn ang="0">
                          <a:pos x="connsiteX1" y="connsiteY1"/>
                        </a:cxn>
                      </a:cxnLst>
                      <a:rect l="l" t="t" r="r" b="b"/>
                      <a:pathLst>
                        <a:path w="4459" h="10362">
                          <a:moveTo>
                            <a:pt x="4460" y="10363"/>
                          </a:moveTo>
                          <a:cubicBezTo>
                            <a:pt x="3194" y="6319"/>
                            <a:pt x="-352" y="4802"/>
                            <a:pt x="28" y="0"/>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43" name="Freeform 2109">
                      <a:extLst>
                        <a:ext uri="{FF2B5EF4-FFF2-40B4-BE49-F238E27FC236}">
                          <a16:creationId xmlns:a16="http://schemas.microsoft.com/office/drawing/2014/main" id="{FD9C6CE1-5D80-A983-E01F-1FCAF6C024AE}"/>
                        </a:ext>
                      </a:extLst>
                    </p:cNvPr>
                    <p:cNvSpPr/>
                    <p:nvPr/>
                  </p:nvSpPr>
                  <p:spPr>
                    <a:xfrm>
                      <a:off x="6352013" y="4750589"/>
                      <a:ext cx="7343" cy="7961"/>
                    </a:xfrm>
                    <a:custGeom>
                      <a:avLst/>
                      <a:gdLst>
                        <a:gd name="connsiteX0" fmla="*/ 0 w 7343"/>
                        <a:gd name="connsiteY0" fmla="*/ 7962 h 7961"/>
                        <a:gd name="connsiteX1" fmla="*/ 2532 w 7343"/>
                        <a:gd name="connsiteY1" fmla="*/ 3412 h 7961"/>
                        <a:gd name="connsiteX2" fmla="*/ 7344 w 7343"/>
                        <a:gd name="connsiteY2" fmla="*/ 0 h 7961"/>
                      </a:gdLst>
                      <a:ahLst/>
                      <a:cxnLst>
                        <a:cxn ang="0">
                          <a:pos x="connsiteX0" y="connsiteY0"/>
                        </a:cxn>
                        <a:cxn ang="0">
                          <a:pos x="connsiteX1" y="connsiteY1"/>
                        </a:cxn>
                        <a:cxn ang="0">
                          <a:pos x="connsiteX2" y="connsiteY2"/>
                        </a:cxn>
                      </a:cxnLst>
                      <a:rect l="l" t="t" r="r" b="b"/>
                      <a:pathLst>
                        <a:path w="7343" h="7961">
                          <a:moveTo>
                            <a:pt x="0" y="7962"/>
                          </a:moveTo>
                          <a:cubicBezTo>
                            <a:pt x="507" y="6066"/>
                            <a:pt x="1266" y="4929"/>
                            <a:pt x="2532" y="3412"/>
                          </a:cubicBezTo>
                          <a:cubicBezTo>
                            <a:pt x="3925" y="1516"/>
                            <a:pt x="6204" y="1643"/>
                            <a:pt x="7344" y="0"/>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44" name="Freeform 2110">
                      <a:extLst>
                        <a:ext uri="{FF2B5EF4-FFF2-40B4-BE49-F238E27FC236}">
                          <a16:creationId xmlns:a16="http://schemas.microsoft.com/office/drawing/2014/main" id="{CC08D404-6999-C497-CDCF-93BABFA58947}"/>
                        </a:ext>
                      </a:extLst>
                    </p:cNvPr>
                    <p:cNvSpPr/>
                    <p:nvPr/>
                  </p:nvSpPr>
                  <p:spPr>
                    <a:xfrm>
                      <a:off x="6365307" y="4754886"/>
                      <a:ext cx="4811" cy="6697"/>
                    </a:xfrm>
                    <a:custGeom>
                      <a:avLst/>
                      <a:gdLst>
                        <a:gd name="connsiteX0" fmla="*/ 0 w 4811"/>
                        <a:gd name="connsiteY0" fmla="*/ 6698 h 6697"/>
                        <a:gd name="connsiteX1" fmla="*/ 4811 w 4811"/>
                        <a:gd name="connsiteY1" fmla="*/ 0 h 6697"/>
                      </a:gdLst>
                      <a:ahLst/>
                      <a:cxnLst>
                        <a:cxn ang="0">
                          <a:pos x="connsiteX0" y="connsiteY0"/>
                        </a:cxn>
                        <a:cxn ang="0">
                          <a:pos x="connsiteX1" y="connsiteY1"/>
                        </a:cxn>
                      </a:cxnLst>
                      <a:rect l="l" t="t" r="r" b="b"/>
                      <a:pathLst>
                        <a:path w="4811" h="6697">
                          <a:moveTo>
                            <a:pt x="0" y="6698"/>
                          </a:moveTo>
                          <a:cubicBezTo>
                            <a:pt x="2152" y="3665"/>
                            <a:pt x="3672" y="3665"/>
                            <a:pt x="4811" y="0"/>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45" name="Freeform 2111">
                      <a:extLst>
                        <a:ext uri="{FF2B5EF4-FFF2-40B4-BE49-F238E27FC236}">
                          <a16:creationId xmlns:a16="http://schemas.microsoft.com/office/drawing/2014/main" id="{41F2F91E-0670-9CB4-15BD-674536201561}"/>
                        </a:ext>
                      </a:extLst>
                    </p:cNvPr>
                    <p:cNvSpPr/>
                    <p:nvPr/>
                  </p:nvSpPr>
                  <p:spPr>
                    <a:xfrm>
                      <a:off x="6374424" y="4763606"/>
                      <a:ext cx="2405" cy="5307"/>
                    </a:xfrm>
                    <a:custGeom>
                      <a:avLst/>
                      <a:gdLst>
                        <a:gd name="connsiteX0" fmla="*/ 0 w 2405"/>
                        <a:gd name="connsiteY0" fmla="*/ 5308 h 5307"/>
                        <a:gd name="connsiteX1" fmla="*/ 2406 w 2405"/>
                        <a:gd name="connsiteY1" fmla="*/ 0 h 5307"/>
                      </a:gdLst>
                      <a:ahLst/>
                      <a:cxnLst>
                        <a:cxn ang="0">
                          <a:pos x="connsiteX0" y="connsiteY0"/>
                        </a:cxn>
                        <a:cxn ang="0">
                          <a:pos x="connsiteX1" y="connsiteY1"/>
                        </a:cxn>
                      </a:cxnLst>
                      <a:rect l="l" t="t" r="r" b="b"/>
                      <a:pathLst>
                        <a:path w="2405" h="5307">
                          <a:moveTo>
                            <a:pt x="0" y="5308"/>
                          </a:moveTo>
                          <a:cubicBezTo>
                            <a:pt x="0" y="3539"/>
                            <a:pt x="1393" y="1896"/>
                            <a:pt x="2406" y="0"/>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46" name="Freeform 2112">
                      <a:extLst>
                        <a:ext uri="{FF2B5EF4-FFF2-40B4-BE49-F238E27FC236}">
                          <a16:creationId xmlns:a16="http://schemas.microsoft.com/office/drawing/2014/main" id="{4FE0509B-9867-F76B-5039-8229712BDEA5}"/>
                        </a:ext>
                      </a:extLst>
                    </p:cNvPr>
                    <p:cNvSpPr/>
                    <p:nvPr/>
                  </p:nvSpPr>
                  <p:spPr>
                    <a:xfrm>
                      <a:off x="6378982" y="4781678"/>
                      <a:ext cx="5191" cy="9098"/>
                    </a:xfrm>
                    <a:custGeom>
                      <a:avLst/>
                      <a:gdLst>
                        <a:gd name="connsiteX0" fmla="*/ 0 w 5191"/>
                        <a:gd name="connsiteY0" fmla="*/ 0 h 9098"/>
                        <a:gd name="connsiteX1" fmla="*/ 3419 w 5191"/>
                        <a:gd name="connsiteY1" fmla="*/ 4297 h 9098"/>
                        <a:gd name="connsiteX2" fmla="*/ 5191 w 5191"/>
                        <a:gd name="connsiteY2" fmla="*/ 9099 h 9098"/>
                      </a:gdLst>
                      <a:ahLst/>
                      <a:cxnLst>
                        <a:cxn ang="0">
                          <a:pos x="connsiteX0" y="connsiteY0"/>
                        </a:cxn>
                        <a:cxn ang="0">
                          <a:pos x="connsiteX1" y="connsiteY1"/>
                        </a:cxn>
                        <a:cxn ang="0">
                          <a:pos x="connsiteX2" y="connsiteY2"/>
                        </a:cxn>
                      </a:cxnLst>
                      <a:rect l="l" t="t" r="r" b="b"/>
                      <a:pathLst>
                        <a:path w="5191" h="9098">
                          <a:moveTo>
                            <a:pt x="0" y="0"/>
                          </a:moveTo>
                          <a:cubicBezTo>
                            <a:pt x="1139" y="1643"/>
                            <a:pt x="2279" y="2527"/>
                            <a:pt x="3419" y="4297"/>
                          </a:cubicBezTo>
                          <a:cubicBezTo>
                            <a:pt x="4558" y="5687"/>
                            <a:pt x="4558" y="7330"/>
                            <a:pt x="5191" y="9099"/>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47" name="Freeform 2113">
                      <a:extLst>
                        <a:ext uri="{FF2B5EF4-FFF2-40B4-BE49-F238E27FC236}">
                          <a16:creationId xmlns:a16="http://schemas.microsoft.com/office/drawing/2014/main" id="{5B265DA4-241C-05A1-B2A0-793345CCEE2B}"/>
                        </a:ext>
                      </a:extLst>
                    </p:cNvPr>
                    <p:cNvSpPr/>
                    <p:nvPr/>
                  </p:nvSpPr>
                  <p:spPr>
                    <a:xfrm>
                      <a:off x="6374424" y="4796717"/>
                      <a:ext cx="3924" cy="6824"/>
                    </a:xfrm>
                    <a:custGeom>
                      <a:avLst/>
                      <a:gdLst>
                        <a:gd name="connsiteX0" fmla="*/ 0 w 3924"/>
                        <a:gd name="connsiteY0" fmla="*/ 0 h 6824"/>
                        <a:gd name="connsiteX1" fmla="*/ 3925 w 3924"/>
                        <a:gd name="connsiteY1" fmla="*/ 6824 h 6824"/>
                      </a:gdLst>
                      <a:ahLst/>
                      <a:cxnLst>
                        <a:cxn ang="0">
                          <a:pos x="connsiteX0" y="connsiteY0"/>
                        </a:cxn>
                        <a:cxn ang="0">
                          <a:pos x="connsiteX1" y="connsiteY1"/>
                        </a:cxn>
                      </a:cxnLst>
                      <a:rect l="l" t="t" r="r" b="b"/>
                      <a:pathLst>
                        <a:path w="3924" h="6824">
                          <a:moveTo>
                            <a:pt x="0" y="0"/>
                          </a:moveTo>
                          <a:cubicBezTo>
                            <a:pt x="1899" y="2401"/>
                            <a:pt x="3292" y="3918"/>
                            <a:pt x="3925" y="6824"/>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48" name="Freeform 2114">
                      <a:extLst>
                        <a:ext uri="{FF2B5EF4-FFF2-40B4-BE49-F238E27FC236}">
                          <a16:creationId xmlns:a16="http://schemas.microsoft.com/office/drawing/2014/main" id="{44FE225E-4CC0-8ED7-732D-E42A6062B586}"/>
                        </a:ext>
                      </a:extLst>
                    </p:cNvPr>
                    <p:cNvSpPr/>
                    <p:nvPr/>
                  </p:nvSpPr>
                  <p:spPr>
                    <a:xfrm>
                      <a:off x="6365814" y="4804798"/>
                      <a:ext cx="4051" cy="9864"/>
                    </a:xfrm>
                    <a:custGeom>
                      <a:avLst/>
                      <a:gdLst>
                        <a:gd name="connsiteX0" fmla="*/ 0 w 4051"/>
                        <a:gd name="connsiteY0" fmla="*/ 6 h 9864"/>
                        <a:gd name="connsiteX1" fmla="*/ 4052 w 4051"/>
                        <a:gd name="connsiteY1" fmla="*/ 9864 h 9864"/>
                      </a:gdLst>
                      <a:ahLst/>
                      <a:cxnLst>
                        <a:cxn ang="0">
                          <a:pos x="connsiteX0" y="connsiteY0"/>
                        </a:cxn>
                        <a:cxn ang="0">
                          <a:pos x="connsiteX1" y="connsiteY1"/>
                        </a:cxn>
                      </a:cxnLst>
                      <a:rect l="l" t="t" r="r" b="b"/>
                      <a:pathLst>
                        <a:path w="4051" h="9864">
                          <a:moveTo>
                            <a:pt x="0" y="6"/>
                          </a:moveTo>
                          <a:cubicBezTo>
                            <a:pt x="4432" y="-246"/>
                            <a:pt x="3165" y="6957"/>
                            <a:pt x="4052" y="9864"/>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49" name="Freeform 2115">
                      <a:extLst>
                        <a:ext uri="{FF2B5EF4-FFF2-40B4-BE49-F238E27FC236}">
                          <a16:creationId xmlns:a16="http://schemas.microsoft.com/office/drawing/2014/main" id="{4BB63A0A-155D-5C5C-E559-ECE041F5DAF1}"/>
                        </a:ext>
                      </a:extLst>
                    </p:cNvPr>
                    <p:cNvSpPr/>
                    <p:nvPr/>
                  </p:nvSpPr>
                  <p:spPr>
                    <a:xfrm>
                      <a:off x="6309724" y="4808975"/>
                      <a:ext cx="4178" cy="11626"/>
                    </a:xfrm>
                    <a:custGeom>
                      <a:avLst/>
                      <a:gdLst>
                        <a:gd name="connsiteX0" fmla="*/ 4178 w 4178"/>
                        <a:gd name="connsiteY0" fmla="*/ 0 h 11626"/>
                        <a:gd name="connsiteX1" fmla="*/ 0 w 4178"/>
                        <a:gd name="connsiteY1" fmla="*/ 11627 h 11626"/>
                      </a:gdLst>
                      <a:ahLst/>
                      <a:cxnLst>
                        <a:cxn ang="0">
                          <a:pos x="connsiteX0" y="connsiteY0"/>
                        </a:cxn>
                        <a:cxn ang="0">
                          <a:pos x="connsiteX1" y="connsiteY1"/>
                        </a:cxn>
                      </a:cxnLst>
                      <a:rect l="l" t="t" r="r" b="b"/>
                      <a:pathLst>
                        <a:path w="4178" h="11626">
                          <a:moveTo>
                            <a:pt x="4178" y="0"/>
                          </a:moveTo>
                          <a:cubicBezTo>
                            <a:pt x="2152" y="3286"/>
                            <a:pt x="1266" y="8088"/>
                            <a:pt x="0" y="11627"/>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50" name="Freeform 2116">
                      <a:extLst>
                        <a:ext uri="{FF2B5EF4-FFF2-40B4-BE49-F238E27FC236}">
                          <a16:creationId xmlns:a16="http://schemas.microsoft.com/office/drawing/2014/main" id="{A0BE119D-AEA2-9028-72E3-EF7AF0578A69}"/>
                        </a:ext>
                      </a:extLst>
                    </p:cNvPr>
                    <p:cNvSpPr/>
                    <p:nvPr/>
                  </p:nvSpPr>
                  <p:spPr>
                    <a:xfrm>
                      <a:off x="6298076" y="4806827"/>
                      <a:ext cx="2658" cy="11247"/>
                    </a:xfrm>
                    <a:custGeom>
                      <a:avLst/>
                      <a:gdLst>
                        <a:gd name="connsiteX0" fmla="*/ 2659 w 2658"/>
                        <a:gd name="connsiteY0" fmla="*/ 0 h 11247"/>
                        <a:gd name="connsiteX1" fmla="*/ 0 w 2658"/>
                        <a:gd name="connsiteY1" fmla="*/ 11247 h 11247"/>
                      </a:gdLst>
                      <a:ahLst/>
                      <a:cxnLst>
                        <a:cxn ang="0">
                          <a:pos x="connsiteX0" y="connsiteY0"/>
                        </a:cxn>
                        <a:cxn ang="0">
                          <a:pos x="connsiteX1" y="connsiteY1"/>
                        </a:cxn>
                      </a:cxnLst>
                      <a:rect l="l" t="t" r="r" b="b"/>
                      <a:pathLst>
                        <a:path w="2658" h="11247">
                          <a:moveTo>
                            <a:pt x="2659" y="0"/>
                          </a:moveTo>
                          <a:cubicBezTo>
                            <a:pt x="253" y="1011"/>
                            <a:pt x="0" y="8088"/>
                            <a:pt x="0" y="11247"/>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grpSp>
              <p:sp>
                <p:nvSpPr>
                  <p:cNvPr id="930" name="Freeform 2096">
                    <a:extLst>
                      <a:ext uri="{FF2B5EF4-FFF2-40B4-BE49-F238E27FC236}">
                        <a16:creationId xmlns:a16="http://schemas.microsoft.com/office/drawing/2014/main" id="{0C206512-06DA-702E-A8C7-665C81D06E99}"/>
                      </a:ext>
                    </a:extLst>
                  </p:cNvPr>
                  <p:cNvSpPr/>
                  <p:nvPr/>
                </p:nvSpPr>
                <p:spPr>
                  <a:xfrm>
                    <a:off x="6322132" y="4804173"/>
                    <a:ext cx="6457" cy="14280"/>
                  </a:xfrm>
                  <a:custGeom>
                    <a:avLst/>
                    <a:gdLst>
                      <a:gd name="connsiteX0" fmla="*/ 0 w 6457"/>
                      <a:gd name="connsiteY0" fmla="*/ 0 h 14280"/>
                      <a:gd name="connsiteX1" fmla="*/ 1899 w 6457"/>
                      <a:gd name="connsiteY1" fmla="*/ 7203 h 14280"/>
                      <a:gd name="connsiteX2" fmla="*/ 6457 w 6457"/>
                      <a:gd name="connsiteY2" fmla="*/ 14280 h 14280"/>
                    </a:gdLst>
                    <a:ahLst/>
                    <a:cxnLst>
                      <a:cxn ang="0">
                        <a:pos x="connsiteX0" y="connsiteY0"/>
                      </a:cxn>
                      <a:cxn ang="0">
                        <a:pos x="connsiteX1" y="connsiteY1"/>
                      </a:cxn>
                      <a:cxn ang="0">
                        <a:pos x="connsiteX2" y="connsiteY2"/>
                      </a:cxn>
                    </a:cxnLst>
                    <a:rect l="l" t="t" r="r" b="b"/>
                    <a:pathLst>
                      <a:path w="6457" h="14280">
                        <a:moveTo>
                          <a:pt x="0" y="0"/>
                        </a:moveTo>
                        <a:cubicBezTo>
                          <a:pt x="1140" y="0"/>
                          <a:pt x="1393" y="6066"/>
                          <a:pt x="1899" y="7203"/>
                        </a:cubicBezTo>
                        <a:cubicBezTo>
                          <a:pt x="2786" y="9731"/>
                          <a:pt x="3798" y="13143"/>
                          <a:pt x="6457" y="14280"/>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sp>
                <p:nvSpPr>
                  <p:cNvPr id="931" name="Freeform 2097">
                    <a:extLst>
                      <a:ext uri="{FF2B5EF4-FFF2-40B4-BE49-F238E27FC236}">
                        <a16:creationId xmlns:a16="http://schemas.microsoft.com/office/drawing/2014/main" id="{DA9BA8E2-4588-85B2-E448-C2109D94ABD7}"/>
                      </a:ext>
                    </a:extLst>
                  </p:cNvPr>
                  <p:cNvSpPr/>
                  <p:nvPr/>
                </p:nvSpPr>
                <p:spPr>
                  <a:xfrm>
                    <a:off x="6334920" y="4803162"/>
                    <a:ext cx="4178" cy="13143"/>
                  </a:xfrm>
                  <a:custGeom>
                    <a:avLst/>
                    <a:gdLst>
                      <a:gd name="connsiteX0" fmla="*/ 4179 w 4178"/>
                      <a:gd name="connsiteY0" fmla="*/ 0 h 13143"/>
                      <a:gd name="connsiteX1" fmla="*/ 253 w 4178"/>
                      <a:gd name="connsiteY1" fmla="*/ 6951 h 13143"/>
                      <a:gd name="connsiteX2" fmla="*/ 1266 w 4178"/>
                      <a:gd name="connsiteY2" fmla="*/ 9605 h 13143"/>
                      <a:gd name="connsiteX3" fmla="*/ 2912 w 4178"/>
                      <a:gd name="connsiteY3" fmla="*/ 13143 h 13143"/>
                    </a:gdLst>
                    <a:ahLst/>
                    <a:cxnLst>
                      <a:cxn ang="0">
                        <a:pos x="connsiteX0" y="connsiteY0"/>
                      </a:cxn>
                      <a:cxn ang="0">
                        <a:pos x="connsiteX1" y="connsiteY1"/>
                      </a:cxn>
                      <a:cxn ang="0">
                        <a:pos x="connsiteX2" y="connsiteY2"/>
                      </a:cxn>
                      <a:cxn ang="0">
                        <a:pos x="connsiteX3" y="connsiteY3"/>
                      </a:cxn>
                    </a:cxnLst>
                    <a:rect l="l" t="t" r="r" b="b"/>
                    <a:pathLst>
                      <a:path w="4178" h="13143">
                        <a:moveTo>
                          <a:pt x="4179" y="0"/>
                        </a:moveTo>
                        <a:cubicBezTo>
                          <a:pt x="3799" y="2275"/>
                          <a:pt x="1140" y="4676"/>
                          <a:pt x="253" y="6951"/>
                        </a:cubicBezTo>
                        <a:cubicBezTo>
                          <a:pt x="-380" y="8594"/>
                          <a:pt x="253" y="8214"/>
                          <a:pt x="1266" y="9605"/>
                        </a:cubicBezTo>
                        <a:cubicBezTo>
                          <a:pt x="2026" y="10616"/>
                          <a:pt x="2533" y="11879"/>
                          <a:pt x="2912" y="13143"/>
                        </a:cubicBezTo>
                      </a:path>
                    </a:pathLst>
                  </a:custGeom>
                  <a:noFill/>
                  <a:ln w="3163" cap="rnd">
                    <a:solidFill>
                      <a:srgbClr val="F49AB3"/>
                    </a:solidFill>
                    <a:prstDash val="solid"/>
                    <a:miter/>
                  </a:ln>
                </p:spPr>
                <p:txBody>
                  <a:bodyPr rtlCol="0" anchor="ctr"/>
                  <a:lstStyle/>
                  <a:p>
                    <a:pPr defTabSz="685800">
                      <a:defRPr/>
                    </a:pPr>
                    <a:endParaRPr lang="en-US" sz="600">
                      <a:solidFill>
                        <a:prstClr val="black"/>
                      </a:solidFill>
                      <a:latin typeface="Verdana"/>
                    </a:endParaRPr>
                  </a:p>
                </p:txBody>
              </p:sp>
            </p:grpSp>
            <p:sp>
              <p:nvSpPr>
                <p:cNvPr id="215" name="Freeform 1368">
                  <a:extLst>
                    <a:ext uri="{FF2B5EF4-FFF2-40B4-BE49-F238E27FC236}">
                      <a16:creationId xmlns:a16="http://schemas.microsoft.com/office/drawing/2014/main" id="{62718295-6D85-6CAB-5BC7-147BB165F399}"/>
                    </a:ext>
                  </a:extLst>
                </p:cNvPr>
                <p:cNvSpPr/>
                <p:nvPr/>
              </p:nvSpPr>
              <p:spPr>
                <a:xfrm>
                  <a:off x="2451860" y="3365618"/>
                  <a:ext cx="94719" cy="24769"/>
                </a:xfrm>
                <a:custGeom>
                  <a:avLst/>
                  <a:gdLst>
                    <a:gd name="connsiteX0" fmla="*/ 82298 w 94706"/>
                    <a:gd name="connsiteY0" fmla="*/ 24770 h 24769"/>
                    <a:gd name="connsiteX1" fmla="*/ 12408 w 94706"/>
                    <a:gd name="connsiteY1" fmla="*/ 24770 h 24769"/>
                    <a:gd name="connsiteX2" fmla="*/ 0 w 94706"/>
                    <a:gd name="connsiteY2" fmla="*/ 12385 h 24769"/>
                    <a:gd name="connsiteX3" fmla="*/ 12408 w 94706"/>
                    <a:gd name="connsiteY3" fmla="*/ 0 h 24769"/>
                    <a:gd name="connsiteX4" fmla="*/ 82298 w 94706"/>
                    <a:gd name="connsiteY4" fmla="*/ 0 h 24769"/>
                    <a:gd name="connsiteX5" fmla="*/ 94706 w 94706"/>
                    <a:gd name="connsiteY5" fmla="*/ 12385 h 24769"/>
                    <a:gd name="connsiteX6" fmla="*/ 82298 w 94706"/>
                    <a:gd name="connsiteY6" fmla="*/ 24770 h 24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6" h="24769">
                      <a:moveTo>
                        <a:pt x="82298" y="24770"/>
                      </a:moveTo>
                      <a:lnTo>
                        <a:pt x="12408" y="24770"/>
                      </a:lnTo>
                      <a:cubicBezTo>
                        <a:pt x="5571" y="24770"/>
                        <a:pt x="0" y="19209"/>
                        <a:pt x="0" y="12385"/>
                      </a:cubicBezTo>
                      <a:cubicBezTo>
                        <a:pt x="0" y="5561"/>
                        <a:pt x="5571" y="0"/>
                        <a:pt x="12408" y="0"/>
                      </a:cubicBezTo>
                      <a:lnTo>
                        <a:pt x="82298" y="0"/>
                      </a:lnTo>
                      <a:cubicBezTo>
                        <a:pt x="89135" y="0"/>
                        <a:pt x="94706" y="5561"/>
                        <a:pt x="94706" y="12385"/>
                      </a:cubicBezTo>
                      <a:cubicBezTo>
                        <a:pt x="94706" y="19209"/>
                        <a:pt x="89135" y="24770"/>
                        <a:pt x="82298" y="24770"/>
                      </a:cubicBezTo>
                      <a:close/>
                    </a:path>
                  </a:pathLst>
                </a:custGeom>
                <a:solidFill>
                  <a:srgbClr val="D1676A"/>
                </a:solidFill>
                <a:ln w="6325" cap="flat">
                  <a:solidFill>
                    <a:srgbClr val="C14448"/>
                  </a:solidFill>
                  <a:prstDash val="solid"/>
                  <a:miter/>
                </a:ln>
              </p:spPr>
              <p:txBody>
                <a:bodyPr rtlCol="0" anchor="ctr"/>
                <a:lstStyle/>
                <a:p>
                  <a:pPr defTabSz="685800">
                    <a:defRPr/>
                  </a:pPr>
                  <a:endParaRPr lang="en-US" sz="600">
                    <a:solidFill>
                      <a:prstClr val="black"/>
                    </a:solidFill>
                    <a:latin typeface="Verdana"/>
                  </a:endParaRPr>
                </a:p>
              </p:txBody>
            </p:sp>
            <p:sp>
              <p:nvSpPr>
                <p:cNvPr id="216" name="Freeform 1369">
                  <a:extLst>
                    <a:ext uri="{FF2B5EF4-FFF2-40B4-BE49-F238E27FC236}">
                      <a16:creationId xmlns:a16="http://schemas.microsoft.com/office/drawing/2014/main" id="{2C437674-1307-44DA-CA68-F21A8F43D89A}"/>
                    </a:ext>
                  </a:extLst>
                </p:cNvPr>
                <p:cNvSpPr/>
                <p:nvPr/>
              </p:nvSpPr>
              <p:spPr>
                <a:xfrm>
                  <a:off x="2750960" y="3141300"/>
                  <a:ext cx="13789" cy="77721"/>
                </a:xfrm>
                <a:custGeom>
                  <a:avLst/>
                  <a:gdLst>
                    <a:gd name="connsiteX0" fmla="*/ 4558 w 13787"/>
                    <a:gd name="connsiteY0" fmla="*/ 77722 h 77721"/>
                    <a:gd name="connsiteX1" fmla="*/ 0 w 13787"/>
                    <a:gd name="connsiteY1" fmla="*/ 0 h 77721"/>
                  </a:gdLst>
                  <a:ahLst/>
                  <a:cxnLst>
                    <a:cxn ang="0">
                      <a:pos x="connsiteX0" y="connsiteY0"/>
                    </a:cxn>
                    <a:cxn ang="0">
                      <a:pos x="connsiteX1" y="connsiteY1"/>
                    </a:cxn>
                  </a:cxnLst>
                  <a:rect l="l" t="t" r="r" b="b"/>
                  <a:pathLst>
                    <a:path w="13787" h="77721">
                      <a:moveTo>
                        <a:pt x="4558" y="77722"/>
                      </a:moveTo>
                      <a:cubicBezTo>
                        <a:pt x="12915" y="51688"/>
                        <a:pt x="22157" y="14913"/>
                        <a:pt x="0" y="0"/>
                      </a:cubicBezTo>
                    </a:path>
                  </a:pathLst>
                </a:custGeom>
                <a:noFill/>
                <a:ln w="6325"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217" name="Freeform 1370">
                  <a:extLst>
                    <a:ext uri="{FF2B5EF4-FFF2-40B4-BE49-F238E27FC236}">
                      <a16:creationId xmlns:a16="http://schemas.microsoft.com/office/drawing/2014/main" id="{5FEBF1A3-6E4F-2BAC-DBB2-A6718717186E}"/>
                    </a:ext>
                  </a:extLst>
                </p:cNvPr>
                <p:cNvSpPr/>
                <p:nvPr/>
              </p:nvSpPr>
              <p:spPr>
                <a:xfrm>
                  <a:off x="2395142" y="3533898"/>
                  <a:ext cx="17830" cy="17674"/>
                </a:xfrm>
                <a:custGeom>
                  <a:avLst/>
                  <a:gdLst>
                    <a:gd name="connsiteX0" fmla="*/ 16321 w 17828"/>
                    <a:gd name="connsiteY0" fmla="*/ 4983 h 17674"/>
                    <a:gd name="connsiteX1" fmla="*/ 14802 w 17828"/>
                    <a:gd name="connsiteY1" fmla="*/ 15345 h 17674"/>
                    <a:gd name="connsiteX2" fmla="*/ 14802 w 17828"/>
                    <a:gd name="connsiteY2" fmla="*/ 15345 h 17674"/>
                    <a:gd name="connsiteX3" fmla="*/ 4293 w 17828"/>
                    <a:gd name="connsiteY3" fmla="*/ 15725 h 17674"/>
                    <a:gd name="connsiteX4" fmla="*/ 1507 w 17828"/>
                    <a:gd name="connsiteY4" fmla="*/ 12692 h 17674"/>
                    <a:gd name="connsiteX5" fmla="*/ 3027 w 17828"/>
                    <a:gd name="connsiteY5" fmla="*/ 2329 h 17674"/>
                    <a:gd name="connsiteX6" fmla="*/ 3027 w 17828"/>
                    <a:gd name="connsiteY6" fmla="*/ 2329 h 17674"/>
                    <a:gd name="connsiteX7" fmla="*/ 13535 w 17828"/>
                    <a:gd name="connsiteY7" fmla="*/ 1950 h 17674"/>
                    <a:gd name="connsiteX8" fmla="*/ 16321 w 17828"/>
                    <a:gd name="connsiteY8" fmla="*/ 5109 h 1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28" h="17674">
                      <a:moveTo>
                        <a:pt x="16321" y="4983"/>
                      </a:moveTo>
                      <a:cubicBezTo>
                        <a:pt x="18853" y="7763"/>
                        <a:pt x="18094" y="12439"/>
                        <a:pt x="14802" y="15345"/>
                      </a:cubicBezTo>
                      <a:lnTo>
                        <a:pt x="14802" y="15345"/>
                      </a:lnTo>
                      <a:cubicBezTo>
                        <a:pt x="11510" y="18252"/>
                        <a:pt x="6825" y="18505"/>
                        <a:pt x="4293" y="15725"/>
                      </a:cubicBezTo>
                      <a:lnTo>
                        <a:pt x="1507" y="12692"/>
                      </a:lnTo>
                      <a:cubicBezTo>
                        <a:pt x="-1025" y="9911"/>
                        <a:pt x="-265" y="5235"/>
                        <a:pt x="3027" y="2329"/>
                      </a:cubicBezTo>
                      <a:lnTo>
                        <a:pt x="3027" y="2329"/>
                      </a:lnTo>
                      <a:cubicBezTo>
                        <a:pt x="6318" y="-578"/>
                        <a:pt x="11130" y="-831"/>
                        <a:pt x="13535" y="1950"/>
                      </a:cubicBezTo>
                      <a:lnTo>
                        <a:pt x="16321" y="5109"/>
                      </a:lnTo>
                      <a:close/>
                    </a:path>
                  </a:pathLst>
                </a:custGeom>
                <a:solidFill>
                  <a:srgbClr val="C8BFC1"/>
                </a:solidFill>
                <a:ln w="6325" cap="flat">
                  <a:solidFill>
                    <a:srgbClr val="B1B1B1"/>
                  </a:solidFill>
                  <a:prstDash val="solid"/>
                  <a:miter/>
                </a:ln>
              </p:spPr>
              <p:txBody>
                <a:bodyPr rtlCol="0" anchor="ctr"/>
                <a:lstStyle/>
                <a:p>
                  <a:pPr defTabSz="685800">
                    <a:defRPr/>
                  </a:pPr>
                  <a:endParaRPr lang="en-US" sz="600">
                    <a:solidFill>
                      <a:prstClr val="black"/>
                    </a:solidFill>
                    <a:latin typeface="Verdana"/>
                  </a:endParaRPr>
                </a:p>
              </p:txBody>
            </p:sp>
            <p:sp>
              <p:nvSpPr>
                <p:cNvPr id="218" name="Freeform 1371">
                  <a:extLst>
                    <a:ext uri="{FF2B5EF4-FFF2-40B4-BE49-F238E27FC236}">
                      <a16:creationId xmlns:a16="http://schemas.microsoft.com/office/drawing/2014/main" id="{01B04176-AB0A-D4D9-161C-9B0A1AC7F277}"/>
                    </a:ext>
                  </a:extLst>
                </p:cNvPr>
                <p:cNvSpPr/>
                <p:nvPr/>
              </p:nvSpPr>
              <p:spPr>
                <a:xfrm>
                  <a:off x="2407172" y="3523282"/>
                  <a:ext cx="17830" cy="17800"/>
                </a:xfrm>
                <a:custGeom>
                  <a:avLst/>
                  <a:gdLst>
                    <a:gd name="connsiteX0" fmla="*/ 16321 w 17828"/>
                    <a:gd name="connsiteY0" fmla="*/ 5109 h 17800"/>
                    <a:gd name="connsiteX1" fmla="*/ 14802 w 17828"/>
                    <a:gd name="connsiteY1" fmla="*/ 15472 h 17800"/>
                    <a:gd name="connsiteX2" fmla="*/ 14802 w 17828"/>
                    <a:gd name="connsiteY2" fmla="*/ 15472 h 17800"/>
                    <a:gd name="connsiteX3" fmla="*/ 4293 w 17828"/>
                    <a:gd name="connsiteY3" fmla="*/ 15851 h 17800"/>
                    <a:gd name="connsiteX4" fmla="*/ 1507 w 17828"/>
                    <a:gd name="connsiteY4" fmla="*/ 12691 h 17800"/>
                    <a:gd name="connsiteX5" fmla="*/ 3027 w 17828"/>
                    <a:gd name="connsiteY5" fmla="*/ 2329 h 17800"/>
                    <a:gd name="connsiteX6" fmla="*/ 3027 w 17828"/>
                    <a:gd name="connsiteY6" fmla="*/ 2329 h 17800"/>
                    <a:gd name="connsiteX7" fmla="*/ 13535 w 17828"/>
                    <a:gd name="connsiteY7" fmla="*/ 1950 h 17800"/>
                    <a:gd name="connsiteX8" fmla="*/ 16321 w 17828"/>
                    <a:gd name="connsiteY8" fmla="*/ 4983 h 1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28" h="17800">
                      <a:moveTo>
                        <a:pt x="16321" y="5109"/>
                      </a:moveTo>
                      <a:cubicBezTo>
                        <a:pt x="18853" y="7889"/>
                        <a:pt x="18094" y="12565"/>
                        <a:pt x="14802" y="15472"/>
                      </a:cubicBezTo>
                      <a:lnTo>
                        <a:pt x="14802" y="15472"/>
                      </a:lnTo>
                      <a:cubicBezTo>
                        <a:pt x="11510" y="18379"/>
                        <a:pt x="6825" y="18631"/>
                        <a:pt x="4293" y="15851"/>
                      </a:cubicBezTo>
                      <a:lnTo>
                        <a:pt x="1507" y="12691"/>
                      </a:lnTo>
                      <a:cubicBezTo>
                        <a:pt x="-1025" y="9911"/>
                        <a:pt x="-265" y="5235"/>
                        <a:pt x="3027" y="2329"/>
                      </a:cubicBezTo>
                      <a:lnTo>
                        <a:pt x="3027" y="2329"/>
                      </a:lnTo>
                      <a:cubicBezTo>
                        <a:pt x="6319" y="-578"/>
                        <a:pt x="11130" y="-831"/>
                        <a:pt x="13535" y="1950"/>
                      </a:cubicBezTo>
                      <a:lnTo>
                        <a:pt x="16321" y="4983"/>
                      </a:lnTo>
                      <a:close/>
                    </a:path>
                  </a:pathLst>
                </a:custGeom>
                <a:solidFill>
                  <a:srgbClr val="C8BFC1"/>
                </a:solidFill>
                <a:ln w="6325" cap="flat">
                  <a:solidFill>
                    <a:srgbClr val="B1B1B1"/>
                  </a:solidFill>
                  <a:prstDash val="solid"/>
                  <a:miter/>
                </a:ln>
              </p:spPr>
              <p:txBody>
                <a:bodyPr rtlCol="0" anchor="ctr"/>
                <a:lstStyle/>
                <a:p>
                  <a:pPr defTabSz="685800">
                    <a:defRPr/>
                  </a:pPr>
                  <a:endParaRPr lang="en-US" sz="600">
                    <a:solidFill>
                      <a:prstClr val="black"/>
                    </a:solidFill>
                    <a:latin typeface="Verdana"/>
                  </a:endParaRPr>
                </a:p>
              </p:txBody>
            </p:sp>
            <p:sp>
              <p:nvSpPr>
                <p:cNvPr id="219" name="Freeform 1372">
                  <a:extLst>
                    <a:ext uri="{FF2B5EF4-FFF2-40B4-BE49-F238E27FC236}">
                      <a16:creationId xmlns:a16="http://schemas.microsoft.com/office/drawing/2014/main" id="{9238145D-352D-F906-D0CB-4F945D45C8D6}"/>
                    </a:ext>
                  </a:extLst>
                </p:cNvPr>
                <p:cNvSpPr/>
                <p:nvPr/>
              </p:nvSpPr>
              <p:spPr>
                <a:xfrm>
                  <a:off x="2420215" y="3511908"/>
                  <a:ext cx="17830" cy="17845"/>
                </a:xfrm>
                <a:custGeom>
                  <a:avLst/>
                  <a:gdLst>
                    <a:gd name="connsiteX0" fmla="*/ 16321 w 17828"/>
                    <a:gd name="connsiteY0" fmla="*/ 5109 h 17845"/>
                    <a:gd name="connsiteX1" fmla="*/ 14802 w 17828"/>
                    <a:gd name="connsiteY1" fmla="*/ 15472 h 17845"/>
                    <a:gd name="connsiteX2" fmla="*/ 14802 w 17828"/>
                    <a:gd name="connsiteY2" fmla="*/ 15472 h 17845"/>
                    <a:gd name="connsiteX3" fmla="*/ 4293 w 17828"/>
                    <a:gd name="connsiteY3" fmla="*/ 15851 h 17845"/>
                    <a:gd name="connsiteX4" fmla="*/ 1507 w 17828"/>
                    <a:gd name="connsiteY4" fmla="*/ 12692 h 17845"/>
                    <a:gd name="connsiteX5" fmla="*/ 3027 w 17828"/>
                    <a:gd name="connsiteY5" fmla="*/ 2329 h 17845"/>
                    <a:gd name="connsiteX6" fmla="*/ 3027 w 17828"/>
                    <a:gd name="connsiteY6" fmla="*/ 2329 h 17845"/>
                    <a:gd name="connsiteX7" fmla="*/ 13535 w 17828"/>
                    <a:gd name="connsiteY7" fmla="*/ 1950 h 17845"/>
                    <a:gd name="connsiteX8" fmla="*/ 16321 w 17828"/>
                    <a:gd name="connsiteY8" fmla="*/ 4983 h 17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28" h="17845">
                      <a:moveTo>
                        <a:pt x="16321" y="5109"/>
                      </a:moveTo>
                      <a:cubicBezTo>
                        <a:pt x="18853" y="7889"/>
                        <a:pt x="18094" y="12565"/>
                        <a:pt x="14802" y="15472"/>
                      </a:cubicBezTo>
                      <a:lnTo>
                        <a:pt x="14802" y="15472"/>
                      </a:lnTo>
                      <a:cubicBezTo>
                        <a:pt x="11510" y="18505"/>
                        <a:pt x="6698" y="18631"/>
                        <a:pt x="4293" y="15851"/>
                      </a:cubicBezTo>
                      <a:lnTo>
                        <a:pt x="1507" y="12692"/>
                      </a:lnTo>
                      <a:cubicBezTo>
                        <a:pt x="-1025" y="9911"/>
                        <a:pt x="-265" y="5236"/>
                        <a:pt x="3027" y="2329"/>
                      </a:cubicBezTo>
                      <a:lnTo>
                        <a:pt x="3027" y="2329"/>
                      </a:lnTo>
                      <a:cubicBezTo>
                        <a:pt x="6319" y="-578"/>
                        <a:pt x="11130" y="-831"/>
                        <a:pt x="13535" y="1950"/>
                      </a:cubicBezTo>
                      <a:lnTo>
                        <a:pt x="16321" y="4983"/>
                      </a:lnTo>
                      <a:close/>
                    </a:path>
                  </a:pathLst>
                </a:custGeom>
                <a:solidFill>
                  <a:srgbClr val="C8BFC1"/>
                </a:solidFill>
                <a:ln w="6325" cap="flat">
                  <a:solidFill>
                    <a:srgbClr val="B1B1B1"/>
                  </a:solidFill>
                  <a:prstDash val="solid"/>
                  <a:miter/>
                </a:ln>
              </p:spPr>
              <p:txBody>
                <a:bodyPr rtlCol="0" anchor="ctr"/>
                <a:lstStyle/>
                <a:p>
                  <a:pPr defTabSz="685800">
                    <a:defRPr/>
                  </a:pPr>
                  <a:endParaRPr lang="en-US" sz="600">
                    <a:solidFill>
                      <a:prstClr val="black"/>
                    </a:solidFill>
                    <a:latin typeface="Verdana"/>
                  </a:endParaRPr>
                </a:p>
              </p:txBody>
            </p:sp>
            <p:sp>
              <p:nvSpPr>
                <p:cNvPr id="220" name="Freeform 1373">
                  <a:extLst>
                    <a:ext uri="{FF2B5EF4-FFF2-40B4-BE49-F238E27FC236}">
                      <a16:creationId xmlns:a16="http://schemas.microsoft.com/office/drawing/2014/main" id="{8F746BB8-324F-281B-C524-F2699A996DAB}"/>
                    </a:ext>
                  </a:extLst>
                </p:cNvPr>
                <p:cNvSpPr/>
                <p:nvPr/>
              </p:nvSpPr>
              <p:spPr>
                <a:xfrm>
                  <a:off x="2433131" y="3500029"/>
                  <a:ext cx="17830" cy="17674"/>
                </a:xfrm>
                <a:custGeom>
                  <a:avLst/>
                  <a:gdLst>
                    <a:gd name="connsiteX0" fmla="*/ 16321 w 17828"/>
                    <a:gd name="connsiteY0" fmla="*/ 4983 h 17674"/>
                    <a:gd name="connsiteX1" fmla="*/ 14802 w 17828"/>
                    <a:gd name="connsiteY1" fmla="*/ 15346 h 17674"/>
                    <a:gd name="connsiteX2" fmla="*/ 14802 w 17828"/>
                    <a:gd name="connsiteY2" fmla="*/ 15346 h 17674"/>
                    <a:gd name="connsiteX3" fmla="*/ 4293 w 17828"/>
                    <a:gd name="connsiteY3" fmla="*/ 15725 h 17674"/>
                    <a:gd name="connsiteX4" fmla="*/ 1507 w 17828"/>
                    <a:gd name="connsiteY4" fmla="*/ 12692 h 17674"/>
                    <a:gd name="connsiteX5" fmla="*/ 3027 w 17828"/>
                    <a:gd name="connsiteY5" fmla="*/ 2329 h 17674"/>
                    <a:gd name="connsiteX6" fmla="*/ 3027 w 17828"/>
                    <a:gd name="connsiteY6" fmla="*/ 2329 h 17674"/>
                    <a:gd name="connsiteX7" fmla="*/ 13535 w 17828"/>
                    <a:gd name="connsiteY7" fmla="*/ 1950 h 17674"/>
                    <a:gd name="connsiteX8" fmla="*/ 16321 w 17828"/>
                    <a:gd name="connsiteY8" fmla="*/ 4983 h 1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28" h="17674">
                      <a:moveTo>
                        <a:pt x="16321" y="4983"/>
                      </a:moveTo>
                      <a:cubicBezTo>
                        <a:pt x="18853" y="7763"/>
                        <a:pt x="18094" y="12439"/>
                        <a:pt x="14802" y="15346"/>
                      </a:cubicBezTo>
                      <a:lnTo>
                        <a:pt x="14802" y="15346"/>
                      </a:lnTo>
                      <a:cubicBezTo>
                        <a:pt x="11510" y="18252"/>
                        <a:pt x="6698" y="18505"/>
                        <a:pt x="4293" y="15725"/>
                      </a:cubicBezTo>
                      <a:lnTo>
                        <a:pt x="1507" y="12692"/>
                      </a:lnTo>
                      <a:cubicBezTo>
                        <a:pt x="-1025" y="9911"/>
                        <a:pt x="-265" y="5235"/>
                        <a:pt x="3027" y="2329"/>
                      </a:cubicBezTo>
                      <a:lnTo>
                        <a:pt x="3027" y="2329"/>
                      </a:lnTo>
                      <a:cubicBezTo>
                        <a:pt x="6318" y="-578"/>
                        <a:pt x="11130" y="-831"/>
                        <a:pt x="13535" y="1950"/>
                      </a:cubicBezTo>
                      <a:lnTo>
                        <a:pt x="16321" y="4983"/>
                      </a:lnTo>
                      <a:close/>
                    </a:path>
                  </a:pathLst>
                </a:custGeom>
                <a:solidFill>
                  <a:srgbClr val="C8BFC1"/>
                </a:solidFill>
                <a:ln w="6325" cap="flat">
                  <a:solidFill>
                    <a:srgbClr val="B1B1B1"/>
                  </a:solidFill>
                  <a:prstDash val="solid"/>
                  <a:miter/>
                </a:ln>
              </p:spPr>
              <p:txBody>
                <a:bodyPr rtlCol="0" anchor="ctr"/>
                <a:lstStyle/>
                <a:p>
                  <a:pPr defTabSz="685800">
                    <a:defRPr/>
                  </a:pPr>
                  <a:endParaRPr lang="en-US" sz="600">
                    <a:solidFill>
                      <a:prstClr val="black"/>
                    </a:solidFill>
                    <a:latin typeface="Verdana"/>
                  </a:endParaRPr>
                </a:p>
              </p:txBody>
            </p:sp>
            <p:sp>
              <p:nvSpPr>
                <p:cNvPr id="221" name="Freeform 1374">
                  <a:extLst>
                    <a:ext uri="{FF2B5EF4-FFF2-40B4-BE49-F238E27FC236}">
                      <a16:creationId xmlns:a16="http://schemas.microsoft.com/office/drawing/2014/main" id="{ED005FAF-F6B8-EBA0-4382-4EF804F706AB}"/>
                    </a:ext>
                  </a:extLst>
                </p:cNvPr>
                <p:cNvSpPr/>
                <p:nvPr/>
              </p:nvSpPr>
              <p:spPr>
                <a:xfrm>
                  <a:off x="2445794" y="3489589"/>
                  <a:ext cx="17830" cy="17795"/>
                </a:xfrm>
                <a:custGeom>
                  <a:avLst/>
                  <a:gdLst>
                    <a:gd name="connsiteX0" fmla="*/ 16321 w 17828"/>
                    <a:gd name="connsiteY0" fmla="*/ 5059 h 17795"/>
                    <a:gd name="connsiteX1" fmla="*/ 14802 w 17828"/>
                    <a:gd name="connsiteY1" fmla="*/ 15422 h 17795"/>
                    <a:gd name="connsiteX2" fmla="*/ 14802 w 17828"/>
                    <a:gd name="connsiteY2" fmla="*/ 15422 h 17795"/>
                    <a:gd name="connsiteX3" fmla="*/ 4293 w 17828"/>
                    <a:gd name="connsiteY3" fmla="*/ 15801 h 17795"/>
                    <a:gd name="connsiteX4" fmla="*/ 1507 w 17828"/>
                    <a:gd name="connsiteY4" fmla="*/ 12642 h 17795"/>
                    <a:gd name="connsiteX5" fmla="*/ 3027 w 17828"/>
                    <a:gd name="connsiteY5" fmla="*/ 2279 h 17795"/>
                    <a:gd name="connsiteX6" fmla="*/ 3027 w 17828"/>
                    <a:gd name="connsiteY6" fmla="*/ 2279 h 17795"/>
                    <a:gd name="connsiteX7" fmla="*/ 13535 w 17828"/>
                    <a:gd name="connsiteY7" fmla="*/ 1900 h 17795"/>
                    <a:gd name="connsiteX8" fmla="*/ 16321 w 17828"/>
                    <a:gd name="connsiteY8" fmla="*/ 4933 h 1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28" h="17795">
                      <a:moveTo>
                        <a:pt x="16321" y="5059"/>
                      </a:moveTo>
                      <a:cubicBezTo>
                        <a:pt x="18853" y="7840"/>
                        <a:pt x="18094" y="12516"/>
                        <a:pt x="14802" y="15422"/>
                      </a:cubicBezTo>
                      <a:lnTo>
                        <a:pt x="14802" y="15422"/>
                      </a:lnTo>
                      <a:cubicBezTo>
                        <a:pt x="11510" y="18455"/>
                        <a:pt x="6698" y="18582"/>
                        <a:pt x="4293" y="15801"/>
                      </a:cubicBezTo>
                      <a:lnTo>
                        <a:pt x="1507" y="12642"/>
                      </a:lnTo>
                      <a:cubicBezTo>
                        <a:pt x="-1025" y="9862"/>
                        <a:pt x="-265" y="5186"/>
                        <a:pt x="3027" y="2279"/>
                      </a:cubicBezTo>
                      <a:lnTo>
                        <a:pt x="3027" y="2279"/>
                      </a:lnTo>
                      <a:cubicBezTo>
                        <a:pt x="6318" y="-628"/>
                        <a:pt x="11003" y="-754"/>
                        <a:pt x="13535" y="1900"/>
                      </a:cubicBezTo>
                      <a:lnTo>
                        <a:pt x="16321" y="4933"/>
                      </a:lnTo>
                      <a:close/>
                    </a:path>
                  </a:pathLst>
                </a:custGeom>
                <a:solidFill>
                  <a:srgbClr val="C8BFC1"/>
                </a:solidFill>
                <a:ln w="6325" cap="flat">
                  <a:solidFill>
                    <a:srgbClr val="B1B1B1"/>
                  </a:solidFill>
                  <a:prstDash val="solid"/>
                  <a:miter/>
                </a:ln>
              </p:spPr>
              <p:txBody>
                <a:bodyPr rtlCol="0" anchor="ctr"/>
                <a:lstStyle/>
                <a:p>
                  <a:pPr defTabSz="685800">
                    <a:defRPr/>
                  </a:pPr>
                  <a:endParaRPr lang="en-US" sz="600">
                    <a:solidFill>
                      <a:prstClr val="black"/>
                    </a:solidFill>
                    <a:latin typeface="Verdana"/>
                  </a:endParaRPr>
                </a:p>
              </p:txBody>
            </p:sp>
            <p:sp>
              <p:nvSpPr>
                <p:cNvPr id="222" name="Freeform 1375">
                  <a:extLst>
                    <a:ext uri="{FF2B5EF4-FFF2-40B4-BE49-F238E27FC236}">
                      <a16:creationId xmlns:a16="http://schemas.microsoft.com/office/drawing/2014/main" id="{8A97E061-18CF-683B-6C9C-9636D0D31BA8}"/>
                    </a:ext>
                  </a:extLst>
                </p:cNvPr>
                <p:cNvSpPr/>
                <p:nvPr/>
              </p:nvSpPr>
              <p:spPr>
                <a:xfrm>
                  <a:off x="2460230" y="3479556"/>
                  <a:ext cx="17830" cy="17719"/>
                </a:xfrm>
                <a:custGeom>
                  <a:avLst/>
                  <a:gdLst>
                    <a:gd name="connsiteX0" fmla="*/ 16321 w 17828"/>
                    <a:gd name="connsiteY0" fmla="*/ 4983 h 17719"/>
                    <a:gd name="connsiteX1" fmla="*/ 14802 w 17828"/>
                    <a:gd name="connsiteY1" fmla="*/ 15345 h 17719"/>
                    <a:gd name="connsiteX2" fmla="*/ 14802 w 17828"/>
                    <a:gd name="connsiteY2" fmla="*/ 15345 h 17719"/>
                    <a:gd name="connsiteX3" fmla="*/ 4293 w 17828"/>
                    <a:gd name="connsiteY3" fmla="*/ 15725 h 17719"/>
                    <a:gd name="connsiteX4" fmla="*/ 1507 w 17828"/>
                    <a:gd name="connsiteY4" fmla="*/ 12692 h 17719"/>
                    <a:gd name="connsiteX5" fmla="*/ 3027 w 17828"/>
                    <a:gd name="connsiteY5" fmla="*/ 2329 h 17719"/>
                    <a:gd name="connsiteX6" fmla="*/ 3027 w 17828"/>
                    <a:gd name="connsiteY6" fmla="*/ 2329 h 17719"/>
                    <a:gd name="connsiteX7" fmla="*/ 13535 w 17828"/>
                    <a:gd name="connsiteY7" fmla="*/ 1950 h 17719"/>
                    <a:gd name="connsiteX8" fmla="*/ 16321 w 17828"/>
                    <a:gd name="connsiteY8" fmla="*/ 4983 h 17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28" h="17719">
                      <a:moveTo>
                        <a:pt x="16321" y="4983"/>
                      </a:moveTo>
                      <a:cubicBezTo>
                        <a:pt x="18853" y="7763"/>
                        <a:pt x="18094" y="12439"/>
                        <a:pt x="14802" y="15345"/>
                      </a:cubicBezTo>
                      <a:lnTo>
                        <a:pt x="14802" y="15345"/>
                      </a:lnTo>
                      <a:cubicBezTo>
                        <a:pt x="11510" y="18379"/>
                        <a:pt x="6698" y="18505"/>
                        <a:pt x="4293" y="15725"/>
                      </a:cubicBezTo>
                      <a:lnTo>
                        <a:pt x="1507" y="12692"/>
                      </a:lnTo>
                      <a:cubicBezTo>
                        <a:pt x="-1025" y="9911"/>
                        <a:pt x="-265" y="5236"/>
                        <a:pt x="3027" y="2329"/>
                      </a:cubicBezTo>
                      <a:lnTo>
                        <a:pt x="3027" y="2329"/>
                      </a:lnTo>
                      <a:cubicBezTo>
                        <a:pt x="6318" y="-578"/>
                        <a:pt x="11003" y="-831"/>
                        <a:pt x="13535" y="1950"/>
                      </a:cubicBezTo>
                      <a:lnTo>
                        <a:pt x="16321" y="4983"/>
                      </a:lnTo>
                      <a:close/>
                    </a:path>
                  </a:pathLst>
                </a:custGeom>
                <a:solidFill>
                  <a:srgbClr val="C8BFC1"/>
                </a:solidFill>
                <a:ln w="6325" cap="flat">
                  <a:solidFill>
                    <a:srgbClr val="B1B1B1"/>
                  </a:solidFill>
                  <a:prstDash val="solid"/>
                  <a:miter/>
                </a:ln>
              </p:spPr>
              <p:txBody>
                <a:bodyPr rtlCol="0" anchor="ctr"/>
                <a:lstStyle/>
                <a:p>
                  <a:pPr defTabSz="685800">
                    <a:defRPr/>
                  </a:pPr>
                  <a:endParaRPr lang="en-US" sz="600">
                    <a:solidFill>
                      <a:prstClr val="black"/>
                    </a:solidFill>
                    <a:latin typeface="Verdana"/>
                  </a:endParaRPr>
                </a:p>
              </p:txBody>
            </p:sp>
            <p:sp>
              <p:nvSpPr>
                <p:cNvPr id="223" name="Freeform 1376">
                  <a:extLst>
                    <a:ext uri="{FF2B5EF4-FFF2-40B4-BE49-F238E27FC236}">
                      <a16:creationId xmlns:a16="http://schemas.microsoft.com/office/drawing/2014/main" id="{62571F28-E262-F2CA-299E-89F93D67F5A6}"/>
                    </a:ext>
                  </a:extLst>
                </p:cNvPr>
                <p:cNvSpPr/>
                <p:nvPr/>
              </p:nvSpPr>
              <p:spPr>
                <a:xfrm>
                  <a:off x="2476185" y="3471847"/>
                  <a:ext cx="17830" cy="17719"/>
                </a:xfrm>
                <a:custGeom>
                  <a:avLst/>
                  <a:gdLst>
                    <a:gd name="connsiteX0" fmla="*/ 16321 w 17828"/>
                    <a:gd name="connsiteY0" fmla="*/ 4983 h 17719"/>
                    <a:gd name="connsiteX1" fmla="*/ 14802 w 17828"/>
                    <a:gd name="connsiteY1" fmla="*/ 15345 h 17719"/>
                    <a:gd name="connsiteX2" fmla="*/ 14802 w 17828"/>
                    <a:gd name="connsiteY2" fmla="*/ 15345 h 17719"/>
                    <a:gd name="connsiteX3" fmla="*/ 4293 w 17828"/>
                    <a:gd name="connsiteY3" fmla="*/ 15725 h 17719"/>
                    <a:gd name="connsiteX4" fmla="*/ 1507 w 17828"/>
                    <a:gd name="connsiteY4" fmla="*/ 12692 h 17719"/>
                    <a:gd name="connsiteX5" fmla="*/ 3027 w 17828"/>
                    <a:gd name="connsiteY5" fmla="*/ 2329 h 17719"/>
                    <a:gd name="connsiteX6" fmla="*/ 3027 w 17828"/>
                    <a:gd name="connsiteY6" fmla="*/ 2329 h 17719"/>
                    <a:gd name="connsiteX7" fmla="*/ 13535 w 17828"/>
                    <a:gd name="connsiteY7" fmla="*/ 1950 h 17719"/>
                    <a:gd name="connsiteX8" fmla="*/ 16321 w 17828"/>
                    <a:gd name="connsiteY8" fmla="*/ 5109 h 17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28" h="17719">
                      <a:moveTo>
                        <a:pt x="16321" y="4983"/>
                      </a:moveTo>
                      <a:cubicBezTo>
                        <a:pt x="18853" y="7763"/>
                        <a:pt x="18094" y="12439"/>
                        <a:pt x="14802" y="15345"/>
                      </a:cubicBezTo>
                      <a:lnTo>
                        <a:pt x="14802" y="15345"/>
                      </a:lnTo>
                      <a:cubicBezTo>
                        <a:pt x="11510" y="18379"/>
                        <a:pt x="6698" y="18505"/>
                        <a:pt x="4293" y="15725"/>
                      </a:cubicBezTo>
                      <a:lnTo>
                        <a:pt x="1507" y="12692"/>
                      </a:lnTo>
                      <a:cubicBezTo>
                        <a:pt x="-1025" y="9911"/>
                        <a:pt x="-265" y="5236"/>
                        <a:pt x="3027" y="2329"/>
                      </a:cubicBezTo>
                      <a:lnTo>
                        <a:pt x="3027" y="2329"/>
                      </a:lnTo>
                      <a:cubicBezTo>
                        <a:pt x="6319" y="-578"/>
                        <a:pt x="11130" y="-831"/>
                        <a:pt x="13535" y="1950"/>
                      </a:cubicBezTo>
                      <a:lnTo>
                        <a:pt x="16321" y="5109"/>
                      </a:lnTo>
                      <a:close/>
                    </a:path>
                  </a:pathLst>
                </a:custGeom>
                <a:solidFill>
                  <a:srgbClr val="C8BFC1"/>
                </a:solidFill>
                <a:ln w="6325" cap="flat">
                  <a:solidFill>
                    <a:srgbClr val="B1B1B1"/>
                  </a:solidFill>
                  <a:prstDash val="solid"/>
                  <a:miter/>
                </a:ln>
              </p:spPr>
              <p:txBody>
                <a:bodyPr rtlCol="0" anchor="ctr"/>
                <a:lstStyle/>
                <a:p>
                  <a:pPr defTabSz="685800">
                    <a:defRPr/>
                  </a:pPr>
                  <a:endParaRPr lang="en-US" sz="600">
                    <a:solidFill>
                      <a:prstClr val="black"/>
                    </a:solidFill>
                    <a:latin typeface="Verdana"/>
                  </a:endParaRPr>
                </a:p>
              </p:txBody>
            </p:sp>
            <p:sp>
              <p:nvSpPr>
                <p:cNvPr id="224" name="Freeform 1377">
                  <a:extLst>
                    <a:ext uri="{FF2B5EF4-FFF2-40B4-BE49-F238E27FC236}">
                      <a16:creationId xmlns:a16="http://schemas.microsoft.com/office/drawing/2014/main" id="{0DD03486-1A42-4958-8A4A-5A98DDE22F54}"/>
                    </a:ext>
                  </a:extLst>
                </p:cNvPr>
                <p:cNvSpPr/>
                <p:nvPr/>
              </p:nvSpPr>
              <p:spPr>
                <a:xfrm>
                  <a:off x="2494040" y="3465149"/>
                  <a:ext cx="17830" cy="17719"/>
                </a:xfrm>
                <a:custGeom>
                  <a:avLst/>
                  <a:gdLst>
                    <a:gd name="connsiteX0" fmla="*/ 16321 w 17828"/>
                    <a:gd name="connsiteY0" fmla="*/ 4983 h 17719"/>
                    <a:gd name="connsiteX1" fmla="*/ 14802 w 17828"/>
                    <a:gd name="connsiteY1" fmla="*/ 15345 h 17719"/>
                    <a:gd name="connsiteX2" fmla="*/ 14802 w 17828"/>
                    <a:gd name="connsiteY2" fmla="*/ 15345 h 17719"/>
                    <a:gd name="connsiteX3" fmla="*/ 4293 w 17828"/>
                    <a:gd name="connsiteY3" fmla="*/ 15725 h 17719"/>
                    <a:gd name="connsiteX4" fmla="*/ 1507 w 17828"/>
                    <a:gd name="connsiteY4" fmla="*/ 12692 h 17719"/>
                    <a:gd name="connsiteX5" fmla="*/ 3027 w 17828"/>
                    <a:gd name="connsiteY5" fmla="*/ 2329 h 17719"/>
                    <a:gd name="connsiteX6" fmla="*/ 3027 w 17828"/>
                    <a:gd name="connsiteY6" fmla="*/ 2329 h 17719"/>
                    <a:gd name="connsiteX7" fmla="*/ 13535 w 17828"/>
                    <a:gd name="connsiteY7" fmla="*/ 1950 h 17719"/>
                    <a:gd name="connsiteX8" fmla="*/ 16321 w 17828"/>
                    <a:gd name="connsiteY8" fmla="*/ 4983 h 17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28" h="17719">
                      <a:moveTo>
                        <a:pt x="16321" y="4983"/>
                      </a:moveTo>
                      <a:cubicBezTo>
                        <a:pt x="18853" y="7763"/>
                        <a:pt x="18094" y="12439"/>
                        <a:pt x="14802" y="15345"/>
                      </a:cubicBezTo>
                      <a:lnTo>
                        <a:pt x="14802" y="15345"/>
                      </a:lnTo>
                      <a:cubicBezTo>
                        <a:pt x="11510" y="18379"/>
                        <a:pt x="6698" y="18505"/>
                        <a:pt x="4293" y="15725"/>
                      </a:cubicBezTo>
                      <a:lnTo>
                        <a:pt x="1507" y="12692"/>
                      </a:lnTo>
                      <a:cubicBezTo>
                        <a:pt x="-1025" y="9911"/>
                        <a:pt x="-265" y="5236"/>
                        <a:pt x="3027" y="2329"/>
                      </a:cubicBezTo>
                      <a:lnTo>
                        <a:pt x="3027" y="2329"/>
                      </a:lnTo>
                      <a:cubicBezTo>
                        <a:pt x="6319" y="-578"/>
                        <a:pt x="11130" y="-831"/>
                        <a:pt x="13535" y="1950"/>
                      </a:cubicBezTo>
                      <a:lnTo>
                        <a:pt x="16321" y="4983"/>
                      </a:lnTo>
                      <a:close/>
                    </a:path>
                  </a:pathLst>
                </a:custGeom>
                <a:solidFill>
                  <a:srgbClr val="C8BFC1"/>
                </a:solidFill>
                <a:ln w="6325" cap="flat">
                  <a:solidFill>
                    <a:srgbClr val="B1B1B1"/>
                  </a:solidFill>
                  <a:prstDash val="solid"/>
                  <a:miter/>
                </a:ln>
              </p:spPr>
              <p:txBody>
                <a:bodyPr rtlCol="0" anchor="ctr"/>
                <a:lstStyle/>
                <a:p>
                  <a:pPr defTabSz="685800">
                    <a:defRPr/>
                  </a:pPr>
                  <a:endParaRPr lang="en-US" sz="600">
                    <a:solidFill>
                      <a:prstClr val="black"/>
                    </a:solidFill>
                    <a:latin typeface="Verdana"/>
                  </a:endParaRPr>
                </a:p>
              </p:txBody>
            </p:sp>
            <p:sp>
              <p:nvSpPr>
                <p:cNvPr id="225" name="Freeform 1378">
                  <a:extLst>
                    <a:ext uri="{FF2B5EF4-FFF2-40B4-BE49-F238E27FC236}">
                      <a16:creationId xmlns:a16="http://schemas.microsoft.com/office/drawing/2014/main" id="{04FC27F7-4C49-EB87-1093-2B36202AD347}"/>
                    </a:ext>
                  </a:extLst>
                </p:cNvPr>
                <p:cNvSpPr/>
                <p:nvPr/>
              </p:nvSpPr>
              <p:spPr>
                <a:xfrm>
                  <a:off x="2510122" y="3456176"/>
                  <a:ext cx="17830" cy="17674"/>
                </a:xfrm>
                <a:custGeom>
                  <a:avLst/>
                  <a:gdLst>
                    <a:gd name="connsiteX0" fmla="*/ 16321 w 17828"/>
                    <a:gd name="connsiteY0" fmla="*/ 4983 h 17674"/>
                    <a:gd name="connsiteX1" fmla="*/ 14802 w 17828"/>
                    <a:gd name="connsiteY1" fmla="*/ 15346 h 17674"/>
                    <a:gd name="connsiteX2" fmla="*/ 14802 w 17828"/>
                    <a:gd name="connsiteY2" fmla="*/ 15346 h 17674"/>
                    <a:gd name="connsiteX3" fmla="*/ 4293 w 17828"/>
                    <a:gd name="connsiteY3" fmla="*/ 15725 h 17674"/>
                    <a:gd name="connsiteX4" fmla="*/ 1507 w 17828"/>
                    <a:gd name="connsiteY4" fmla="*/ 12692 h 17674"/>
                    <a:gd name="connsiteX5" fmla="*/ 3027 w 17828"/>
                    <a:gd name="connsiteY5" fmla="*/ 2329 h 17674"/>
                    <a:gd name="connsiteX6" fmla="*/ 3027 w 17828"/>
                    <a:gd name="connsiteY6" fmla="*/ 2329 h 17674"/>
                    <a:gd name="connsiteX7" fmla="*/ 13536 w 17828"/>
                    <a:gd name="connsiteY7" fmla="*/ 1950 h 17674"/>
                    <a:gd name="connsiteX8" fmla="*/ 16321 w 17828"/>
                    <a:gd name="connsiteY8" fmla="*/ 4983 h 1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28" h="17674">
                      <a:moveTo>
                        <a:pt x="16321" y="4983"/>
                      </a:moveTo>
                      <a:cubicBezTo>
                        <a:pt x="18853" y="7763"/>
                        <a:pt x="18094" y="12439"/>
                        <a:pt x="14802" y="15346"/>
                      </a:cubicBezTo>
                      <a:lnTo>
                        <a:pt x="14802" y="15346"/>
                      </a:lnTo>
                      <a:cubicBezTo>
                        <a:pt x="11510" y="18252"/>
                        <a:pt x="6825" y="18505"/>
                        <a:pt x="4293" y="15725"/>
                      </a:cubicBezTo>
                      <a:lnTo>
                        <a:pt x="1507" y="12692"/>
                      </a:lnTo>
                      <a:cubicBezTo>
                        <a:pt x="-1025" y="9911"/>
                        <a:pt x="-265" y="5235"/>
                        <a:pt x="3027" y="2329"/>
                      </a:cubicBezTo>
                      <a:lnTo>
                        <a:pt x="3027" y="2329"/>
                      </a:lnTo>
                      <a:cubicBezTo>
                        <a:pt x="6319" y="-578"/>
                        <a:pt x="11130" y="-831"/>
                        <a:pt x="13536" y="1950"/>
                      </a:cubicBezTo>
                      <a:lnTo>
                        <a:pt x="16321" y="4983"/>
                      </a:lnTo>
                      <a:close/>
                    </a:path>
                  </a:pathLst>
                </a:custGeom>
                <a:solidFill>
                  <a:srgbClr val="C8BFC1"/>
                </a:solidFill>
                <a:ln w="6325" cap="flat">
                  <a:solidFill>
                    <a:srgbClr val="B1B1B1"/>
                  </a:solidFill>
                  <a:prstDash val="solid"/>
                  <a:miter/>
                </a:ln>
              </p:spPr>
              <p:txBody>
                <a:bodyPr rtlCol="0" anchor="ctr"/>
                <a:lstStyle/>
                <a:p>
                  <a:pPr defTabSz="685800">
                    <a:defRPr/>
                  </a:pPr>
                  <a:endParaRPr lang="en-US" sz="600">
                    <a:solidFill>
                      <a:prstClr val="black"/>
                    </a:solidFill>
                    <a:latin typeface="Verdana"/>
                  </a:endParaRPr>
                </a:p>
              </p:txBody>
            </p:sp>
            <p:sp>
              <p:nvSpPr>
                <p:cNvPr id="226" name="Freeform 1379">
                  <a:extLst>
                    <a:ext uri="{FF2B5EF4-FFF2-40B4-BE49-F238E27FC236}">
                      <a16:creationId xmlns:a16="http://schemas.microsoft.com/office/drawing/2014/main" id="{F6138262-D740-D815-2240-C2CB11B71C41}"/>
                    </a:ext>
                  </a:extLst>
                </p:cNvPr>
                <p:cNvSpPr/>
                <p:nvPr/>
              </p:nvSpPr>
              <p:spPr>
                <a:xfrm>
                  <a:off x="2525444" y="3447330"/>
                  <a:ext cx="17830" cy="17719"/>
                </a:xfrm>
                <a:custGeom>
                  <a:avLst/>
                  <a:gdLst>
                    <a:gd name="connsiteX0" fmla="*/ 16321 w 17828"/>
                    <a:gd name="connsiteY0" fmla="*/ 4983 h 17719"/>
                    <a:gd name="connsiteX1" fmla="*/ 14802 w 17828"/>
                    <a:gd name="connsiteY1" fmla="*/ 15346 h 17719"/>
                    <a:gd name="connsiteX2" fmla="*/ 14802 w 17828"/>
                    <a:gd name="connsiteY2" fmla="*/ 15346 h 17719"/>
                    <a:gd name="connsiteX3" fmla="*/ 4293 w 17828"/>
                    <a:gd name="connsiteY3" fmla="*/ 15725 h 17719"/>
                    <a:gd name="connsiteX4" fmla="*/ 1507 w 17828"/>
                    <a:gd name="connsiteY4" fmla="*/ 12692 h 17719"/>
                    <a:gd name="connsiteX5" fmla="*/ 3027 w 17828"/>
                    <a:gd name="connsiteY5" fmla="*/ 2329 h 17719"/>
                    <a:gd name="connsiteX6" fmla="*/ 3027 w 17828"/>
                    <a:gd name="connsiteY6" fmla="*/ 2329 h 17719"/>
                    <a:gd name="connsiteX7" fmla="*/ 13535 w 17828"/>
                    <a:gd name="connsiteY7" fmla="*/ 1950 h 17719"/>
                    <a:gd name="connsiteX8" fmla="*/ 16321 w 17828"/>
                    <a:gd name="connsiteY8" fmla="*/ 5109 h 17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28" h="17719">
                      <a:moveTo>
                        <a:pt x="16321" y="4983"/>
                      </a:moveTo>
                      <a:cubicBezTo>
                        <a:pt x="18853" y="7763"/>
                        <a:pt x="18094" y="12439"/>
                        <a:pt x="14802" y="15346"/>
                      </a:cubicBezTo>
                      <a:lnTo>
                        <a:pt x="14802" y="15346"/>
                      </a:lnTo>
                      <a:cubicBezTo>
                        <a:pt x="11510" y="18378"/>
                        <a:pt x="6698" y="18505"/>
                        <a:pt x="4293" y="15725"/>
                      </a:cubicBezTo>
                      <a:lnTo>
                        <a:pt x="1507" y="12692"/>
                      </a:lnTo>
                      <a:cubicBezTo>
                        <a:pt x="-1025" y="9911"/>
                        <a:pt x="-265" y="5235"/>
                        <a:pt x="3027" y="2329"/>
                      </a:cubicBezTo>
                      <a:lnTo>
                        <a:pt x="3027" y="2329"/>
                      </a:lnTo>
                      <a:cubicBezTo>
                        <a:pt x="6319" y="-578"/>
                        <a:pt x="11003" y="-831"/>
                        <a:pt x="13535" y="1950"/>
                      </a:cubicBezTo>
                      <a:lnTo>
                        <a:pt x="16321" y="5109"/>
                      </a:lnTo>
                      <a:close/>
                    </a:path>
                  </a:pathLst>
                </a:custGeom>
                <a:solidFill>
                  <a:srgbClr val="C8BFC1"/>
                </a:solidFill>
                <a:ln w="6325" cap="flat">
                  <a:solidFill>
                    <a:srgbClr val="B1B1B1"/>
                  </a:solidFill>
                  <a:prstDash val="solid"/>
                  <a:miter/>
                </a:ln>
              </p:spPr>
              <p:txBody>
                <a:bodyPr rtlCol="0" anchor="ctr"/>
                <a:lstStyle/>
                <a:p>
                  <a:pPr defTabSz="685800">
                    <a:defRPr/>
                  </a:pPr>
                  <a:endParaRPr lang="en-US" sz="600">
                    <a:solidFill>
                      <a:prstClr val="black"/>
                    </a:solidFill>
                    <a:latin typeface="Verdana"/>
                  </a:endParaRPr>
                </a:p>
              </p:txBody>
            </p:sp>
            <p:sp>
              <p:nvSpPr>
                <p:cNvPr id="227" name="Freeform 1380">
                  <a:extLst>
                    <a:ext uri="{FF2B5EF4-FFF2-40B4-BE49-F238E27FC236}">
                      <a16:creationId xmlns:a16="http://schemas.microsoft.com/office/drawing/2014/main" id="{5CDE0478-C69B-0AEF-F1CE-A37686CD3FB7}"/>
                    </a:ext>
                  </a:extLst>
                </p:cNvPr>
                <p:cNvSpPr/>
                <p:nvPr/>
              </p:nvSpPr>
              <p:spPr>
                <a:xfrm>
                  <a:off x="2557255" y="3374343"/>
                  <a:ext cx="17522" cy="17712"/>
                </a:xfrm>
                <a:custGeom>
                  <a:avLst/>
                  <a:gdLst>
                    <a:gd name="connsiteX0" fmla="*/ 16927 w 17520"/>
                    <a:gd name="connsiteY0" fmla="*/ 7073 h 17712"/>
                    <a:gd name="connsiteX1" fmla="*/ 12749 w 17520"/>
                    <a:gd name="connsiteY1" fmla="*/ 16677 h 17712"/>
                    <a:gd name="connsiteX2" fmla="*/ 12749 w 17520"/>
                    <a:gd name="connsiteY2" fmla="*/ 16677 h 17712"/>
                    <a:gd name="connsiteX3" fmla="*/ 2493 w 17520"/>
                    <a:gd name="connsiteY3" fmla="*/ 14276 h 17712"/>
                    <a:gd name="connsiteX4" fmla="*/ 594 w 17520"/>
                    <a:gd name="connsiteY4" fmla="*/ 10611 h 17712"/>
                    <a:gd name="connsiteX5" fmla="*/ 4772 w 17520"/>
                    <a:gd name="connsiteY5" fmla="*/ 1007 h 17712"/>
                    <a:gd name="connsiteX6" fmla="*/ 4772 w 17520"/>
                    <a:gd name="connsiteY6" fmla="*/ 1007 h 17712"/>
                    <a:gd name="connsiteX7" fmla="*/ 15028 w 17520"/>
                    <a:gd name="connsiteY7" fmla="*/ 3408 h 17712"/>
                    <a:gd name="connsiteX8" fmla="*/ 16927 w 17520"/>
                    <a:gd name="connsiteY8" fmla="*/ 7073 h 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0" h="17712">
                      <a:moveTo>
                        <a:pt x="16927" y="7073"/>
                      </a:moveTo>
                      <a:cubicBezTo>
                        <a:pt x="18573" y="10358"/>
                        <a:pt x="16674" y="14655"/>
                        <a:pt x="12749" y="16677"/>
                      </a:cubicBezTo>
                      <a:lnTo>
                        <a:pt x="12749" y="16677"/>
                      </a:lnTo>
                      <a:cubicBezTo>
                        <a:pt x="8824" y="18699"/>
                        <a:pt x="4139" y="17688"/>
                        <a:pt x="2493" y="14276"/>
                      </a:cubicBezTo>
                      <a:lnTo>
                        <a:pt x="594" y="10611"/>
                      </a:lnTo>
                      <a:cubicBezTo>
                        <a:pt x="-1052" y="7325"/>
                        <a:pt x="847" y="3029"/>
                        <a:pt x="4772" y="1007"/>
                      </a:cubicBezTo>
                      <a:lnTo>
                        <a:pt x="4772" y="1007"/>
                      </a:lnTo>
                      <a:cubicBezTo>
                        <a:pt x="8824" y="-1015"/>
                        <a:pt x="13382" y="122"/>
                        <a:pt x="15028" y="3408"/>
                      </a:cubicBezTo>
                      <a:lnTo>
                        <a:pt x="16927" y="7073"/>
                      </a:lnTo>
                      <a:close/>
                    </a:path>
                  </a:pathLst>
                </a:custGeom>
                <a:solidFill>
                  <a:srgbClr val="F4D9B9"/>
                </a:solidFill>
                <a:ln w="6325" cap="flat">
                  <a:solidFill>
                    <a:srgbClr val="D3B6AC"/>
                  </a:solidFill>
                  <a:prstDash val="solid"/>
                  <a:miter/>
                </a:ln>
              </p:spPr>
              <p:txBody>
                <a:bodyPr rtlCol="0" anchor="ctr"/>
                <a:lstStyle/>
                <a:p>
                  <a:pPr defTabSz="685800">
                    <a:defRPr/>
                  </a:pPr>
                  <a:endParaRPr lang="en-US" sz="600">
                    <a:solidFill>
                      <a:prstClr val="black"/>
                    </a:solidFill>
                    <a:latin typeface="Verdana"/>
                  </a:endParaRPr>
                </a:p>
              </p:txBody>
            </p:sp>
            <p:sp>
              <p:nvSpPr>
                <p:cNvPr id="228" name="Freeform 1381">
                  <a:extLst>
                    <a:ext uri="{FF2B5EF4-FFF2-40B4-BE49-F238E27FC236}">
                      <a16:creationId xmlns:a16="http://schemas.microsoft.com/office/drawing/2014/main" id="{0CA906BE-0676-0E08-A4BD-ABD9950C2156}"/>
                    </a:ext>
                  </a:extLst>
                </p:cNvPr>
                <p:cNvSpPr/>
                <p:nvPr/>
              </p:nvSpPr>
              <p:spPr>
                <a:xfrm>
                  <a:off x="2571438" y="3367265"/>
                  <a:ext cx="17522" cy="17683"/>
                </a:xfrm>
                <a:custGeom>
                  <a:avLst/>
                  <a:gdLst>
                    <a:gd name="connsiteX0" fmla="*/ 16927 w 17520"/>
                    <a:gd name="connsiteY0" fmla="*/ 7073 h 17683"/>
                    <a:gd name="connsiteX1" fmla="*/ 12749 w 17520"/>
                    <a:gd name="connsiteY1" fmla="*/ 16677 h 17683"/>
                    <a:gd name="connsiteX2" fmla="*/ 12749 w 17520"/>
                    <a:gd name="connsiteY2" fmla="*/ 16677 h 17683"/>
                    <a:gd name="connsiteX3" fmla="*/ 2493 w 17520"/>
                    <a:gd name="connsiteY3" fmla="*/ 14276 h 17683"/>
                    <a:gd name="connsiteX4" fmla="*/ 594 w 17520"/>
                    <a:gd name="connsiteY4" fmla="*/ 10611 h 17683"/>
                    <a:gd name="connsiteX5" fmla="*/ 4772 w 17520"/>
                    <a:gd name="connsiteY5" fmla="*/ 1007 h 17683"/>
                    <a:gd name="connsiteX6" fmla="*/ 4772 w 17520"/>
                    <a:gd name="connsiteY6" fmla="*/ 1007 h 17683"/>
                    <a:gd name="connsiteX7" fmla="*/ 15028 w 17520"/>
                    <a:gd name="connsiteY7" fmla="*/ 3408 h 17683"/>
                    <a:gd name="connsiteX8" fmla="*/ 16927 w 17520"/>
                    <a:gd name="connsiteY8" fmla="*/ 7073 h 1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0" h="17683">
                      <a:moveTo>
                        <a:pt x="16927" y="7073"/>
                      </a:moveTo>
                      <a:cubicBezTo>
                        <a:pt x="18573" y="10358"/>
                        <a:pt x="16674" y="14782"/>
                        <a:pt x="12749" y="16677"/>
                      </a:cubicBezTo>
                      <a:lnTo>
                        <a:pt x="12749" y="16677"/>
                      </a:lnTo>
                      <a:cubicBezTo>
                        <a:pt x="8697" y="18699"/>
                        <a:pt x="4139" y="17562"/>
                        <a:pt x="2493" y="14276"/>
                      </a:cubicBezTo>
                      <a:lnTo>
                        <a:pt x="594" y="10611"/>
                      </a:lnTo>
                      <a:cubicBezTo>
                        <a:pt x="-1052" y="7325"/>
                        <a:pt x="847" y="3028"/>
                        <a:pt x="4772" y="1007"/>
                      </a:cubicBezTo>
                      <a:lnTo>
                        <a:pt x="4772" y="1007"/>
                      </a:lnTo>
                      <a:cubicBezTo>
                        <a:pt x="8824" y="-1015"/>
                        <a:pt x="13382" y="122"/>
                        <a:pt x="15028" y="3408"/>
                      </a:cubicBezTo>
                      <a:lnTo>
                        <a:pt x="16927" y="7073"/>
                      </a:lnTo>
                      <a:close/>
                    </a:path>
                  </a:pathLst>
                </a:custGeom>
                <a:solidFill>
                  <a:srgbClr val="F4D9B9"/>
                </a:solidFill>
                <a:ln w="6325" cap="flat">
                  <a:solidFill>
                    <a:srgbClr val="D3B6AC"/>
                  </a:solidFill>
                  <a:prstDash val="solid"/>
                  <a:miter/>
                </a:ln>
              </p:spPr>
              <p:txBody>
                <a:bodyPr rtlCol="0" anchor="ctr"/>
                <a:lstStyle/>
                <a:p>
                  <a:pPr defTabSz="685800">
                    <a:defRPr/>
                  </a:pPr>
                  <a:endParaRPr lang="en-US" sz="600">
                    <a:solidFill>
                      <a:prstClr val="black"/>
                    </a:solidFill>
                    <a:latin typeface="Verdana"/>
                  </a:endParaRPr>
                </a:p>
              </p:txBody>
            </p:sp>
            <p:sp>
              <p:nvSpPr>
                <p:cNvPr id="229" name="Freeform 1382">
                  <a:extLst>
                    <a:ext uri="{FF2B5EF4-FFF2-40B4-BE49-F238E27FC236}">
                      <a16:creationId xmlns:a16="http://schemas.microsoft.com/office/drawing/2014/main" id="{67603C7D-2211-4A2C-FD70-CFC4C4D9108A}"/>
                    </a:ext>
                  </a:extLst>
                </p:cNvPr>
                <p:cNvSpPr/>
                <p:nvPr/>
              </p:nvSpPr>
              <p:spPr>
                <a:xfrm>
                  <a:off x="2587140" y="3359683"/>
                  <a:ext cx="17522" cy="17683"/>
                </a:xfrm>
                <a:custGeom>
                  <a:avLst/>
                  <a:gdLst>
                    <a:gd name="connsiteX0" fmla="*/ 16927 w 17520"/>
                    <a:gd name="connsiteY0" fmla="*/ 7073 h 17683"/>
                    <a:gd name="connsiteX1" fmla="*/ 12749 w 17520"/>
                    <a:gd name="connsiteY1" fmla="*/ 16677 h 17683"/>
                    <a:gd name="connsiteX2" fmla="*/ 12749 w 17520"/>
                    <a:gd name="connsiteY2" fmla="*/ 16677 h 17683"/>
                    <a:gd name="connsiteX3" fmla="*/ 2493 w 17520"/>
                    <a:gd name="connsiteY3" fmla="*/ 14276 h 17683"/>
                    <a:gd name="connsiteX4" fmla="*/ 594 w 17520"/>
                    <a:gd name="connsiteY4" fmla="*/ 10611 h 17683"/>
                    <a:gd name="connsiteX5" fmla="*/ 4772 w 17520"/>
                    <a:gd name="connsiteY5" fmla="*/ 1007 h 17683"/>
                    <a:gd name="connsiteX6" fmla="*/ 4772 w 17520"/>
                    <a:gd name="connsiteY6" fmla="*/ 1007 h 17683"/>
                    <a:gd name="connsiteX7" fmla="*/ 15028 w 17520"/>
                    <a:gd name="connsiteY7" fmla="*/ 3408 h 17683"/>
                    <a:gd name="connsiteX8" fmla="*/ 16927 w 17520"/>
                    <a:gd name="connsiteY8" fmla="*/ 7073 h 1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0" h="17683">
                      <a:moveTo>
                        <a:pt x="16927" y="7073"/>
                      </a:moveTo>
                      <a:cubicBezTo>
                        <a:pt x="18573" y="10358"/>
                        <a:pt x="16674" y="14655"/>
                        <a:pt x="12749" y="16677"/>
                      </a:cubicBezTo>
                      <a:lnTo>
                        <a:pt x="12749" y="16677"/>
                      </a:lnTo>
                      <a:cubicBezTo>
                        <a:pt x="8824" y="18699"/>
                        <a:pt x="4139" y="17562"/>
                        <a:pt x="2493" y="14276"/>
                      </a:cubicBezTo>
                      <a:lnTo>
                        <a:pt x="594" y="10611"/>
                      </a:lnTo>
                      <a:cubicBezTo>
                        <a:pt x="-1052" y="7325"/>
                        <a:pt x="847" y="3029"/>
                        <a:pt x="4772" y="1007"/>
                      </a:cubicBezTo>
                      <a:lnTo>
                        <a:pt x="4772" y="1007"/>
                      </a:lnTo>
                      <a:cubicBezTo>
                        <a:pt x="8697" y="-1016"/>
                        <a:pt x="13382" y="122"/>
                        <a:pt x="15028" y="3408"/>
                      </a:cubicBezTo>
                      <a:lnTo>
                        <a:pt x="16927" y="7073"/>
                      </a:lnTo>
                      <a:close/>
                    </a:path>
                  </a:pathLst>
                </a:custGeom>
                <a:solidFill>
                  <a:srgbClr val="F4D9B9"/>
                </a:solidFill>
                <a:ln w="6325" cap="flat">
                  <a:solidFill>
                    <a:srgbClr val="D3B6AC"/>
                  </a:solidFill>
                  <a:prstDash val="solid"/>
                  <a:miter/>
                </a:ln>
              </p:spPr>
              <p:txBody>
                <a:bodyPr rtlCol="0" anchor="ctr"/>
                <a:lstStyle/>
                <a:p>
                  <a:pPr defTabSz="685800">
                    <a:defRPr/>
                  </a:pPr>
                  <a:endParaRPr lang="en-US" sz="600">
                    <a:solidFill>
                      <a:prstClr val="black"/>
                    </a:solidFill>
                    <a:latin typeface="Verdana"/>
                  </a:endParaRPr>
                </a:p>
              </p:txBody>
            </p:sp>
            <p:sp>
              <p:nvSpPr>
                <p:cNvPr id="230" name="Freeform 1383">
                  <a:extLst>
                    <a:ext uri="{FF2B5EF4-FFF2-40B4-BE49-F238E27FC236}">
                      <a16:creationId xmlns:a16="http://schemas.microsoft.com/office/drawing/2014/main" id="{9B550557-7E6F-4361-65A8-2A859EFA52DD}"/>
                    </a:ext>
                  </a:extLst>
                </p:cNvPr>
                <p:cNvSpPr/>
                <p:nvPr/>
              </p:nvSpPr>
              <p:spPr>
                <a:xfrm>
                  <a:off x="2602715" y="3351468"/>
                  <a:ext cx="17522" cy="17683"/>
                </a:xfrm>
                <a:custGeom>
                  <a:avLst/>
                  <a:gdLst>
                    <a:gd name="connsiteX0" fmla="*/ 16927 w 17520"/>
                    <a:gd name="connsiteY0" fmla="*/ 7073 h 17683"/>
                    <a:gd name="connsiteX1" fmla="*/ 12749 w 17520"/>
                    <a:gd name="connsiteY1" fmla="*/ 16677 h 17683"/>
                    <a:gd name="connsiteX2" fmla="*/ 12749 w 17520"/>
                    <a:gd name="connsiteY2" fmla="*/ 16677 h 17683"/>
                    <a:gd name="connsiteX3" fmla="*/ 2493 w 17520"/>
                    <a:gd name="connsiteY3" fmla="*/ 14276 h 17683"/>
                    <a:gd name="connsiteX4" fmla="*/ 594 w 17520"/>
                    <a:gd name="connsiteY4" fmla="*/ 10611 h 17683"/>
                    <a:gd name="connsiteX5" fmla="*/ 4772 w 17520"/>
                    <a:gd name="connsiteY5" fmla="*/ 1007 h 17683"/>
                    <a:gd name="connsiteX6" fmla="*/ 4772 w 17520"/>
                    <a:gd name="connsiteY6" fmla="*/ 1007 h 17683"/>
                    <a:gd name="connsiteX7" fmla="*/ 15028 w 17520"/>
                    <a:gd name="connsiteY7" fmla="*/ 3408 h 17683"/>
                    <a:gd name="connsiteX8" fmla="*/ 16927 w 17520"/>
                    <a:gd name="connsiteY8" fmla="*/ 7073 h 1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0" h="17683">
                      <a:moveTo>
                        <a:pt x="16927" y="7073"/>
                      </a:moveTo>
                      <a:cubicBezTo>
                        <a:pt x="18573" y="10358"/>
                        <a:pt x="16674" y="14655"/>
                        <a:pt x="12749" y="16677"/>
                      </a:cubicBezTo>
                      <a:lnTo>
                        <a:pt x="12749" y="16677"/>
                      </a:lnTo>
                      <a:cubicBezTo>
                        <a:pt x="8697" y="18699"/>
                        <a:pt x="4139" y="17562"/>
                        <a:pt x="2493" y="14276"/>
                      </a:cubicBezTo>
                      <a:lnTo>
                        <a:pt x="594" y="10611"/>
                      </a:lnTo>
                      <a:cubicBezTo>
                        <a:pt x="-1052" y="7325"/>
                        <a:pt x="847" y="3028"/>
                        <a:pt x="4772" y="1007"/>
                      </a:cubicBezTo>
                      <a:lnTo>
                        <a:pt x="4772" y="1007"/>
                      </a:lnTo>
                      <a:cubicBezTo>
                        <a:pt x="8824" y="-1015"/>
                        <a:pt x="13382" y="122"/>
                        <a:pt x="15028" y="3408"/>
                      </a:cubicBezTo>
                      <a:lnTo>
                        <a:pt x="16927" y="7073"/>
                      </a:lnTo>
                      <a:close/>
                    </a:path>
                  </a:pathLst>
                </a:custGeom>
                <a:solidFill>
                  <a:srgbClr val="F4D9B9"/>
                </a:solidFill>
                <a:ln w="6325" cap="flat">
                  <a:solidFill>
                    <a:srgbClr val="D3B6AC"/>
                  </a:solidFill>
                  <a:prstDash val="solid"/>
                  <a:miter/>
                </a:ln>
              </p:spPr>
              <p:txBody>
                <a:bodyPr rtlCol="0" anchor="ctr"/>
                <a:lstStyle/>
                <a:p>
                  <a:pPr defTabSz="685800">
                    <a:defRPr/>
                  </a:pPr>
                  <a:endParaRPr lang="en-US" sz="600">
                    <a:solidFill>
                      <a:prstClr val="black"/>
                    </a:solidFill>
                    <a:latin typeface="Verdana"/>
                  </a:endParaRPr>
                </a:p>
              </p:txBody>
            </p:sp>
            <p:sp>
              <p:nvSpPr>
                <p:cNvPr id="231" name="Freeform 1384">
                  <a:extLst>
                    <a:ext uri="{FF2B5EF4-FFF2-40B4-BE49-F238E27FC236}">
                      <a16:creationId xmlns:a16="http://schemas.microsoft.com/office/drawing/2014/main" id="{0D0ECB2E-E7D7-18A5-334C-90AEAC80D87E}"/>
                    </a:ext>
                  </a:extLst>
                </p:cNvPr>
                <p:cNvSpPr/>
                <p:nvPr/>
              </p:nvSpPr>
              <p:spPr>
                <a:xfrm>
                  <a:off x="2617658" y="3344644"/>
                  <a:ext cx="17522" cy="17683"/>
                </a:xfrm>
                <a:custGeom>
                  <a:avLst/>
                  <a:gdLst>
                    <a:gd name="connsiteX0" fmla="*/ 16927 w 17520"/>
                    <a:gd name="connsiteY0" fmla="*/ 7073 h 17683"/>
                    <a:gd name="connsiteX1" fmla="*/ 12749 w 17520"/>
                    <a:gd name="connsiteY1" fmla="*/ 16677 h 17683"/>
                    <a:gd name="connsiteX2" fmla="*/ 12749 w 17520"/>
                    <a:gd name="connsiteY2" fmla="*/ 16677 h 17683"/>
                    <a:gd name="connsiteX3" fmla="*/ 2493 w 17520"/>
                    <a:gd name="connsiteY3" fmla="*/ 14276 h 17683"/>
                    <a:gd name="connsiteX4" fmla="*/ 594 w 17520"/>
                    <a:gd name="connsiteY4" fmla="*/ 10611 h 17683"/>
                    <a:gd name="connsiteX5" fmla="*/ 4772 w 17520"/>
                    <a:gd name="connsiteY5" fmla="*/ 1007 h 17683"/>
                    <a:gd name="connsiteX6" fmla="*/ 4772 w 17520"/>
                    <a:gd name="connsiteY6" fmla="*/ 1007 h 17683"/>
                    <a:gd name="connsiteX7" fmla="*/ 15028 w 17520"/>
                    <a:gd name="connsiteY7" fmla="*/ 3408 h 17683"/>
                    <a:gd name="connsiteX8" fmla="*/ 16927 w 17520"/>
                    <a:gd name="connsiteY8" fmla="*/ 7073 h 1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0" h="17683">
                      <a:moveTo>
                        <a:pt x="16927" y="7073"/>
                      </a:moveTo>
                      <a:cubicBezTo>
                        <a:pt x="18573" y="10358"/>
                        <a:pt x="16673" y="14655"/>
                        <a:pt x="12749" y="16677"/>
                      </a:cubicBezTo>
                      <a:lnTo>
                        <a:pt x="12749" y="16677"/>
                      </a:lnTo>
                      <a:cubicBezTo>
                        <a:pt x="8697" y="18699"/>
                        <a:pt x="4139" y="17562"/>
                        <a:pt x="2493" y="14276"/>
                      </a:cubicBezTo>
                      <a:lnTo>
                        <a:pt x="594" y="10611"/>
                      </a:lnTo>
                      <a:cubicBezTo>
                        <a:pt x="-1052" y="7325"/>
                        <a:pt x="847" y="3029"/>
                        <a:pt x="4772" y="1007"/>
                      </a:cubicBezTo>
                      <a:lnTo>
                        <a:pt x="4772" y="1007"/>
                      </a:lnTo>
                      <a:cubicBezTo>
                        <a:pt x="8697" y="-1016"/>
                        <a:pt x="13382" y="122"/>
                        <a:pt x="15028" y="3408"/>
                      </a:cubicBezTo>
                      <a:lnTo>
                        <a:pt x="16927" y="7073"/>
                      </a:lnTo>
                      <a:close/>
                    </a:path>
                  </a:pathLst>
                </a:custGeom>
                <a:solidFill>
                  <a:srgbClr val="F4D9B9"/>
                </a:solidFill>
                <a:ln w="6325" cap="flat">
                  <a:solidFill>
                    <a:srgbClr val="D3B6AC"/>
                  </a:solidFill>
                  <a:prstDash val="solid"/>
                  <a:miter/>
                </a:ln>
              </p:spPr>
              <p:txBody>
                <a:bodyPr rtlCol="0" anchor="ctr"/>
                <a:lstStyle/>
                <a:p>
                  <a:pPr defTabSz="685800">
                    <a:defRPr/>
                  </a:pPr>
                  <a:endParaRPr lang="en-US" sz="600">
                    <a:solidFill>
                      <a:prstClr val="black"/>
                    </a:solidFill>
                    <a:latin typeface="Verdana"/>
                  </a:endParaRPr>
                </a:p>
              </p:txBody>
            </p:sp>
            <p:sp>
              <p:nvSpPr>
                <p:cNvPr id="232" name="Freeform 1385">
                  <a:extLst>
                    <a:ext uri="{FF2B5EF4-FFF2-40B4-BE49-F238E27FC236}">
                      <a16:creationId xmlns:a16="http://schemas.microsoft.com/office/drawing/2014/main" id="{2D63CB35-8C8F-8F0F-9109-4EDE2BCE4182}"/>
                    </a:ext>
                  </a:extLst>
                </p:cNvPr>
                <p:cNvSpPr/>
                <p:nvPr/>
              </p:nvSpPr>
              <p:spPr>
                <a:xfrm>
                  <a:off x="2634119" y="3338578"/>
                  <a:ext cx="17522" cy="17683"/>
                </a:xfrm>
                <a:custGeom>
                  <a:avLst/>
                  <a:gdLst>
                    <a:gd name="connsiteX0" fmla="*/ 16927 w 17520"/>
                    <a:gd name="connsiteY0" fmla="*/ 7073 h 17683"/>
                    <a:gd name="connsiteX1" fmla="*/ 12749 w 17520"/>
                    <a:gd name="connsiteY1" fmla="*/ 16677 h 17683"/>
                    <a:gd name="connsiteX2" fmla="*/ 12749 w 17520"/>
                    <a:gd name="connsiteY2" fmla="*/ 16677 h 17683"/>
                    <a:gd name="connsiteX3" fmla="*/ 2493 w 17520"/>
                    <a:gd name="connsiteY3" fmla="*/ 14276 h 17683"/>
                    <a:gd name="connsiteX4" fmla="*/ 594 w 17520"/>
                    <a:gd name="connsiteY4" fmla="*/ 10611 h 17683"/>
                    <a:gd name="connsiteX5" fmla="*/ 4772 w 17520"/>
                    <a:gd name="connsiteY5" fmla="*/ 1007 h 17683"/>
                    <a:gd name="connsiteX6" fmla="*/ 4772 w 17520"/>
                    <a:gd name="connsiteY6" fmla="*/ 1007 h 17683"/>
                    <a:gd name="connsiteX7" fmla="*/ 15028 w 17520"/>
                    <a:gd name="connsiteY7" fmla="*/ 3408 h 17683"/>
                    <a:gd name="connsiteX8" fmla="*/ 16927 w 17520"/>
                    <a:gd name="connsiteY8" fmla="*/ 7073 h 1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0" h="17683">
                      <a:moveTo>
                        <a:pt x="16927" y="7073"/>
                      </a:moveTo>
                      <a:cubicBezTo>
                        <a:pt x="18573" y="10359"/>
                        <a:pt x="16673" y="14655"/>
                        <a:pt x="12749" y="16677"/>
                      </a:cubicBezTo>
                      <a:lnTo>
                        <a:pt x="12749" y="16677"/>
                      </a:lnTo>
                      <a:cubicBezTo>
                        <a:pt x="8697" y="18699"/>
                        <a:pt x="4139" y="17562"/>
                        <a:pt x="2493" y="14276"/>
                      </a:cubicBezTo>
                      <a:lnTo>
                        <a:pt x="594" y="10611"/>
                      </a:lnTo>
                      <a:cubicBezTo>
                        <a:pt x="-1052" y="7325"/>
                        <a:pt x="847" y="3029"/>
                        <a:pt x="4772" y="1007"/>
                      </a:cubicBezTo>
                      <a:lnTo>
                        <a:pt x="4772" y="1007"/>
                      </a:lnTo>
                      <a:cubicBezTo>
                        <a:pt x="8697" y="-1015"/>
                        <a:pt x="13382" y="122"/>
                        <a:pt x="15028" y="3408"/>
                      </a:cubicBezTo>
                      <a:lnTo>
                        <a:pt x="16927" y="7073"/>
                      </a:lnTo>
                      <a:close/>
                    </a:path>
                  </a:pathLst>
                </a:custGeom>
                <a:solidFill>
                  <a:srgbClr val="F4D9B9"/>
                </a:solidFill>
                <a:ln w="6325" cap="flat">
                  <a:solidFill>
                    <a:srgbClr val="D3B6AC"/>
                  </a:solidFill>
                  <a:prstDash val="solid"/>
                  <a:miter/>
                </a:ln>
              </p:spPr>
              <p:txBody>
                <a:bodyPr rtlCol="0" anchor="ctr"/>
                <a:lstStyle/>
                <a:p>
                  <a:pPr defTabSz="685800">
                    <a:defRPr/>
                  </a:pPr>
                  <a:endParaRPr lang="en-US" sz="600">
                    <a:solidFill>
                      <a:prstClr val="black"/>
                    </a:solidFill>
                    <a:latin typeface="Verdana"/>
                  </a:endParaRPr>
                </a:p>
              </p:txBody>
            </p:sp>
            <p:sp>
              <p:nvSpPr>
                <p:cNvPr id="233" name="Freeform 1386">
                  <a:extLst>
                    <a:ext uri="{FF2B5EF4-FFF2-40B4-BE49-F238E27FC236}">
                      <a16:creationId xmlns:a16="http://schemas.microsoft.com/office/drawing/2014/main" id="{8C7AC755-47BD-4D28-D6D7-BD3B99BB1B83}"/>
                    </a:ext>
                  </a:extLst>
                </p:cNvPr>
                <p:cNvSpPr/>
                <p:nvPr/>
              </p:nvSpPr>
              <p:spPr>
                <a:xfrm>
                  <a:off x="2651595" y="3335292"/>
                  <a:ext cx="17522" cy="17683"/>
                </a:xfrm>
                <a:custGeom>
                  <a:avLst/>
                  <a:gdLst>
                    <a:gd name="connsiteX0" fmla="*/ 16927 w 17520"/>
                    <a:gd name="connsiteY0" fmla="*/ 7073 h 17683"/>
                    <a:gd name="connsiteX1" fmla="*/ 12749 w 17520"/>
                    <a:gd name="connsiteY1" fmla="*/ 16677 h 17683"/>
                    <a:gd name="connsiteX2" fmla="*/ 12749 w 17520"/>
                    <a:gd name="connsiteY2" fmla="*/ 16677 h 17683"/>
                    <a:gd name="connsiteX3" fmla="*/ 2493 w 17520"/>
                    <a:gd name="connsiteY3" fmla="*/ 14276 h 17683"/>
                    <a:gd name="connsiteX4" fmla="*/ 594 w 17520"/>
                    <a:gd name="connsiteY4" fmla="*/ 10611 h 17683"/>
                    <a:gd name="connsiteX5" fmla="*/ 4772 w 17520"/>
                    <a:gd name="connsiteY5" fmla="*/ 1007 h 17683"/>
                    <a:gd name="connsiteX6" fmla="*/ 4772 w 17520"/>
                    <a:gd name="connsiteY6" fmla="*/ 1007 h 17683"/>
                    <a:gd name="connsiteX7" fmla="*/ 15028 w 17520"/>
                    <a:gd name="connsiteY7" fmla="*/ 3408 h 17683"/>
                    <a:gd name="connsiteX8" fmla="*/ 16927 w 17520"/>
                    <a:gd name="connsiteY8" fmla="*/ 7073 h 1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0" h="17683">
                      <a:moveTo>
                        <a:pt x="16927" y="7073"/>
                      </a:moveTo>
                      <a:cubicBezTo>
                        <a:pt x="18573" y="10358"/>
                        <a:pt x="16674" y="14655"/>
                        <a:pt x="12749" y="16677"/>
                      </a:cubicBezTo>
                      <a:lnTo>
                        <a:pt x="12749" y="16677"/>
                      </a:lnTo>
                      <a:cubicBezTo>
                        <a:pt x="8697" y="18699"/>
                        <a:pt x="4139" y="17562"/>
                        <a:pt x="2493" y="14276"/>
                      </a:cubicBezTo>
                      <a:lnTo>
                        <a:pt x="594" y="10611"/>
                      </a:lnTo>
                      <a:cubicBezTo>
                        <a:pt x="-1052" y="7325"/>
                        <a:pt x="847" y="3028"/>
                        <a:pt x="4772" y="1007"/>
                      </a:cubicBezTo>
                      <a:lnTo>
                        <a:pt x="4772" y="1007"/>
                      </a:lnTo>
                      <a:cubicBezTo>
                        <a:pt x="8697" y="-1015"/>
                        <a:pt x="13382" y="122"/>
                        <a:pt x="15028" y="3408"/>
                      </a:cubicBezTo>
                      <a:lnTo>
                        <a:pt x="16927" y="7073"/>
                      </a:lnTo>
                      <a:close/>
                    </a:path>
                  </a:pathLst>
                </a:custGeom>
                <a:solidFill>
                  <a:srgbClr val="F4D9B9"/>
                </a:solidFill>
                <a:ln w="6325" cap="flat">
                  <a:solidFill>
                    <a:srgbClr val="D3B6AC"/>
                  </a:solidFill>
                  <a:prstDash val="solid"/>
                  <a:miter/>
                </a:ln>
              </p:spPr>
              <p:txBody>
                <a:bodyPr rtlCol="0" anchor="ctr"/>
                <a:lstStyle/>
                <a:p>
                  <a:pPr defTabSz="685800">
                    <a:defRPr/>
                  </a:pPr>
                  <a:endParaRPr lang="en-US" sz="600">
                    <a:solidFill>
                      <a:prstClr val="black"/>
                    </a:solidFill>
                    <a:latin typeface="Verdana"/>
                  </a:endParaRPr>
                </a:p>
              </p:txBody>
            </p:sp>
            <p:sp>
              <p:nvSpPr>
                <p:cNvPr id="234" name="Freeform 1387">
                  <a:extLst>
                    <a:ext uri="{FF2B5EF4-FFF2-40B4-BE49-F238E27FC236}">
                      <a16:creationId xmlns:a16="http://schemas.microsoft.com/office/drawing/2014/main" id="{23636EC9-6141-DE1A-FA38-E0059FC6A46F}"/>
                    </a:ext>
                  </a:extLst>
                </p:cNvPr>
                <p:cNvSpPr/>
                <p:nvPr/>
              </p:nvSpPr>
              <p:spPr>
                <a:xfrm>
                  <a:off x="2668943" y="3329732"/>
                  <a:ext cx="17522" cy="17683"/>
                </a:xfrm>
                <a:custGeom>
                  <a:avLst/>
                  <a:gdLst>
                    <a:gd name="connsiteX0" fmla="*/ 16927 w 17520"/>
                    <a:gd name="connsiteY0" fmla="*/ 7073 h 17683"/>
                    <a:gd name="connsiteX1" fmla="*/ 12749 w 17520"/>
                    <a:gd name="connsiteY1" fmla="*/ 16677 h 17683"/>
                    <a:gd name="connsiteX2" fmla="*/ 12749 w 17520"/>
                    <a:gd name="connsiteY2" fmla="*/ 16677 h 17683"/>
                    <a:gd name="connsiteX3" fmla="*/ 2493 w 17520"/>
                    <a:gd name="connsiteY3" fmla="*/ 14276 h 17683"/>
                    <a:gd name="connsiteX4" fmla="*/ 594 w 17520"/>
                    <a:gd name="connsiteY4" fmla="*/ 10611 h 17683"/>
                    <a:gd name="connsiteX5" fmla="*/ 4772 w 17520"/>
                    <a:gd name="connsiteY5" fmla="*/ 1007 h 17683"/>
                    <a:gd name="connsiteX6" fmla="*/ 4772 w 17520"/>
                    <a:gd name="connsiteY6" fmla="*/ 1007 h 17683"/>
                    <a:gd name="connsiteX7" fmla="*/ 15028 w 17520"/>
                    <a:gd name="connsiteY7" fmla="*/ 3408 h 17683"/>
                    <a:gd name="connsiteX8" fmla="*/ 16927 w 17520"/>
                    <a:gd name="connsiteY8" fmla="*/ 7073 h 1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0" h="17683">
                      <a:moveTo>
                        <a:pt x="16927" y="7073"/>
                      </a:moveTo>
                      <a:cubicBezTo>
                        <a:pt x="18573" y="10358"/>
                        <a:pt x="16673" y="14655"/>
                        <a:pt x="12749" y="16677"/>
                      </a:cubicBezTo>
                      <a:lnTo>
                        <a:pt x="12749" y="16677"/>
                      </a:lnTo>
                      <a:cubicBezTo>
                        <a:pt x="8824" y="18699"/>
                        <a:pt x="4139" y="17562"/>
                        <a:pt x="2493" y="14276"/>
                      </a:cubicBezTo>
                      <a:lnTo>
                        <a:pt x="594" y="10611"/>
                      </a:lnTo>
                      <a:cubicBezTo>
                        <a:pt x="-1052" y="7325"/>
                        <a:pt x="847" y="3029"/>
                        <a:pt x="4772" y="1007"/>
                      </a:cubicBezTo>
                      <a:lnTo>
                        <a:pt x="4772" y="1007"/>
                      </a:lnTo>
                      <a:cubicBezTo>
                        <a:pt x="8697" y="-1015"/>
                        <a:pt x="13382" y="122"/>
                        <a:pt x="15028" y="3408"/>
                      </a:cubicBezTo>
                      <a:lnTo>
                        <a:pt x="16927" y="7073"/>
                      </a:lnTo>
                      <a:close/>
                    </a:path>
                  </a:pathLst>
                </a:custGeom>
                <a:solidFill>
                  <a:srgbClr val="F4D9B9"/>
                </a:solidFill>
                <a:ln w="6325" cap="flat">
                  <a:solidFill>
                    <a:srgbClr val="D3B6AC"/>
                  </a:solidFill>
                  <a:prstDash val="solid"/>
                  <a:miter/>
                </a:ln>
              </p:spPr>
              <p:txBody>
                <a:bodyPr rtlCol="0" anchor="ctr"/>
                <a:lstStyle/>
                <a:p>
                  <a:pPr defTabSz="685800">
                    <a:defRPr/>
                  </a:pPr>
                  <a:endParaRPr lang="en-US" sz="600">
                    <a:solidFill>
                      <a:prstClr val="black"/>
                    </a:solidFill>
                    <a:latin typeface="Verdana"/>
                  </a:endParaRPr>
                </a:p>
              </p:txBody>
            </p:sp>
            <p:sp>
              <p:nvSpPr>
                <p:cNvPr id="235" name="Freeform 1388">
                  <a:extLst>
                    <a:ext uri="{FF2B5EF4-FFF2-40B4-BE49-F238E27FC236}">
                      <a16:creationId xmlns:a16="http://schemas.microsoft.com/office/drawing/2014/main" id="{E8053B4C-CE9D-2754-3410-2DB191A2F531}"/>
                    </a:ext>
                  </a:extLst>
                </p:cNvPr>
                <p:cNvSpPr/>
                <p:nvPr/>
              </p:nvSpPr>
              <p:spPr>
                <a:xfrm>
                  <a:off x="2688318" y="3328973"/>
                  <a:ext cx="17522" cy="17683"/>
                </a:xfrm>
                <a:custGeom>
                  <a:avLst/>
                  <a:gdLst>
                    <a:gd name="connsiteX0" fmla="*/ 16927 w 17520"/>
                    <a:gd name="connsiteY0" fmla="*/ 7073 h 17683"/>
                    <a:gd name="connsiteX1" fmla="*/ 12749 w 17520"/>
                    <a:gd name="connsiteY1" fmla="*/ 16677 h 17683"/>
                    <a:gd name="connsiteX2" fmla="*/ 12749 w 17520"/>
                    <a:gd name="connsiteY2" fmla="*/ 16677 h 17683"/>
                    <a:gd name="connsiteX3" fmla="*/ 2493 w 17520"/>
                    <a:gd name="connsiteY3" fmla="*/ 14276 h 17683"/>
                    <a:gd name="connsiteX4" fmla="*/ 594 w 17520"/>
                    <a:gd name="connsiteY4" fmla="*/ 10611 h 17683"/>
                    <a:gd name="connsiteX5" fmla="*/ 4772 w 17520"/>
                    <a:gd name="connsiteY5" fmla="*/ 1007 h 17683"/>
                    <a:gd name="connsiteX6" fmla="*/ 4772 w 17520"/>
                    <a:gd name="connsiteY6" fmla="*/ 1007 h 17683"/>
                    <a:gd name="connsiteX7" fmla="*/ 15028 w 17520"/>
                    <a:gd name="connsiteY7" fmla="*/ 3408 h 17683"/>
                    <a:gd name="connsiteX8" fmla="*/ 16927 w 17520"/>
                    <a:gd name="connsiteY8" fmla="*/ 7073 h 1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0" h="17683">
                      <a:moveTo>
                        <a:pt x="16927" y="7073"/>
                      </a:moveTo>
                      <a:cubicBezTo>
                        <a:pt x="18573" y="10358"/>
                        <a:pt x="16673" y="14655"/>
                        <a:pt x="12749" y="16677"/>
                      </a:cubicBezTo>
                      <a:lnTo>
                        <a:pt x="12749" y="16677"/>
                      </a:lnTo>
                      <a:cubicBezTo>
                        <a:pt x="8697" y="18699"/>
                        <a:pt x="4139" y="17562"/>
                        <a:pt x="2493" y="14276"/>
                      </a:cubicBezTo>
                      <a:lnTo>
                        <a:pt x="594" y="10611"/>
                      </a:lnTo>
                      <a:cubicBezTo>
                        <a:pt x="-1052" y="7325"/>
                        <a:pt x="847" y="3028"/>
                        <a:pt x="4772" y="1007"/>
                      </a:cubicBezTo>
                      <a:lnTo>
                        <a:pt x="4772" y="1007"/>
                      </a:lnTo>
                      <a:cubicBezTo>
                        <a:pt x="8697" y="-1015"/>
                        <a:pt x="13382" y="122"/>
                        <a:pt x="15028" y="3408"/>
                      </a:cubicBezTo>
                      <a:lnTo>
                        <a:pt x="16927" y="7073"/>
                      </a:lnTo>
                      <a:close/>
                    </a:path>
                  </a:pathLst>
                </a:custGeom>
                <a:solidFill>
                  <a:srgbClr val="F4D9B9"/>
                </a:solidFill>
                <a:ln w="6325" cap="flat">
                  <a:solidFill>
                    <a:srgbClr val="D3B6AC"/>
                  </a:solidFill>
                  <a:prstDash val="solid"/>
                  <a:miter/>
                </a:ln>
              </p:spPr>
              <p:txBody>
                <a:bodyPr rtlCol="0" anchor="ctr"/>
                <a:lstStyle/>
                <a:p>
                  <a:pPr defTabSz="685800">
                    <a:defRPr/>
                  </a:pPr>
                  <a:endParaRPr lang="en-US" sz="600">
                    <a:solidFill>
                      <a:prstClr val="black"/>
                    </a:solidFill>
                    <a:latin typeface="Verdana"/>
                  </a:endParaRPr>
                </a:p>
              </p:txBody>
            </p:sp>
            <p:sp>
              <p:nvSpPr>
                <p:cNvPr id="236" name="Freeform 1389">
                  <a:extLst>
                    <a:ext uri="{FF2B5EF4-FFF2-40B4-BE49-F238E27FC236}">
                      <a16:creationId xmlns:a16="http://schemas.microsoft.com/office/drawing/2014/main" id="{F7036CD7-4D3E-4604-C670-6635FCFEA185}"/>
                    </a:ext>
                  </a:extLst>
                </p:cNvPr>
                <p:cNvSpPr/>
                <p:nvPr/>
              </p:nvSpPr>
              <p:spPr>
                <a:xfrm>
                  <a:off x="2705413" y="3324298"/>
                  <a:ext cx="17522" cy="17683"/>
                </a:xfrm>
                <a:custGeom>
                  <a:avLst/>
                  <a:gdLst>
                    <a:gd name="connsiteX0" fmla="*/ 16927 w 17520"/>
                    <a:gd name="connsiteY0" fmla="*/ 7073 h 17683"/>
                    <a:gd name="connsiteX1" fmla="*/ 12749 w 17520"/>
                    <a:gd name="connsiteY1" fmla="*/ 16677 h 17683"/>
                    <a:gd name="connsiteX2" fmla="*/ 12749 w 17520"/>
                    <a:gd name="connsiteY2" fmla="*/ 16677 h 17683"/>
                    <a:gd name="connsiteX3" fmla="*/ 2493 w 17520"/>
                    <a:gd name="connsiteY3" fmla="*/ 14276 h 17683"/>
                    <a:gd name="connsiteX4" fmla="*/ 594 w 17520"/>
                    <a:gd name="connsiteY4" fmla="*/ 10611 h 17683"/>
                    <a:gd name="connsiteX5" fmla="*/ 4772 w 17520"/>
                    <a:gd name="connsiteY5" fmla="*/ 1006 h 17683"/>
                    <a:gd name="connsiteX6" fmla="*/ 4772 w 17520"/>
                    <a:gd name="connsiteY6" fmla="*/ 1006 h 17683"/>
                    <a:gd name="connsiteX7" fmla="*/ 15028 w 17520"/>
                    <a:gd name="connsiteY7" fmla="*/ 3408 h 17683"/>
                    <a:gd name="connsiteX8" fmla="*/ 16927 w 17520"/>
                    <a:gd name="connsiteY8" fmla="*/ 7073 h 1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0" h="17683">
                      <a:moveTo>
                        <a:pt x="16927" y="7073"/>
                      </a:moveTo>
                      <a:cubicBezTo>
                        <a:pt x="18573" y="10358"/>
                        <a:pt x="16674" y="14655"/>
                        <a:pt x="12749" y="16677"/>
                      </a:cubicBezTo>
                      <a:lnTo>
                        <a:pt x="12749" y="16677"/>
                      </a:lnTo>
                      <a:cubicBezTo>
                        <a:pt x="8824" y="18699"/>
                        <a:pt x="4139" y="17562"/>
                        <a:pt x="2493" y="14276"/>
                      </a:cubicBezTo>
                      <a:lnTo>
                        <a:pt x="594" y="10611"/>
                      </a:lnTo>
                      <a:cubicBezTo>
                        <a:pt x="-1052" y="7325"/>
                        <a:pt x="847" y="3029"/>
                        <a:pt x="4772" y="1006"/>
                      </a:cubicBezTo>
                      <a:lnTo>
                        <a:pt x="4772" y="1006"/>
                      </a:lnTo>
                      <a:cubicBezTo>
                        <a:pt x="8824" y="-1015"/>
                        <a:pt x="13382" y="122"/>
                        <a:pt x="15028" y="3408"/>
                      </a:cubicBezTo>
                      <a:lnTo>
                        <a:pt x="16927" y="7073"/>
                      </a:lnTo>
                      <a:close/>
                    </a:path>
                  </a:pathLst>
                </a:custGeom>
                <a:solidFill>
                  <a:srgbClr val="F4D9B9"/>
                </a:solidFill>
                <a:ln w="6325" cap="flat">
                  <a:solidFill>
                    <a:srgbClr val="D3B6AC"/>
                  </a:solidFill>
                  <a:prstDash val="solid"/>
                  <a:miter/>
                </a:ln>
              </p:spPr>
              <p:txBody>
                <a:bodyPr rtlCol="0" anchor="ctr"/>
                <a:lstStyle/>
                <a:p>
                  <a:pPr defTabSz="685800">
                    <a:defRPr/>
                  </a:pPr>
                  <a:endParaRPr lang="en-US" sz="600">
                    <a:solidFill>
                      <a:prstClr val="black"/>
                    </a:solidFill>
                    <a:latin typeface="Verdana"/>
                  </a:endParaRPr>
                </a:p>
              </p:txBody>
            </p:sp>
            <p:sp>
              <p:nvSpPr>
                <p:cNvPr id="237" name="Freeform 1390">
                  <a:extLst>
                    <a:ext uri="{FF2B5EF4-FFF2-40B4-BE49-F238E27FC236}">
                      <a16:creationId xmlns:a16="http://schemas.microsoft.com/office/drawing/2014/main" id="{87A9FBB5-65ED-281D-C482-770A8DA12042}"/>
                    </a:ext>
                  </a:extLst>
                </p:cNvPr>
                <p:cNvSpPr/>
                <p:nvPr/>
              </p:nvSpPr>
              <p:spPr>
                <a:xfrm>
                  <a:off x="2723014" y="3320127"/>
                  <a:ext cx="17522" cy="17683"/>
                </a:xfrm>
                <a:custGeom>
                  <a:avLst/>
                  <a:gdLst>
                    <a:gd name="connsiteX0" fmla="*/ 16927 w 17520"/>
                    <a:gd name="connsiteY0" fmla="*/ 7073 h 17683"/>
                    <a:gd name="connsiteX1" fmla="*/ 12749 w 17520"/>
                    <a:gd name="connsiteY1" fmla="*/ 16677 h 17683"/>
                    <a:gd name="connsiteX2" fmla="*/ 12749 w 17520"/>
                    <a:gd name="connsiteY2" fmla="*/ 16677 h 17683"/>
                    <a:gd name="connsiteX3" fmla="*/ 2493 w 17520"/>
                    <a:gd name="connsiteY3" fmla="*/ 14276 h 17683"/>
                    <a:gd name="connsiteX4" fmla="*/ 594 w 17520"/>
                    <a:gd name="connsiteY4" fmla="*/ 10611 h 17683"/>
                    <a:gd name="connsiteX5" fmla="*/ 4772 w 17520"/>
                    <a:gd name="connsiteY5" fmla="*/ 1006 h 17683"/>
                    <a:gd name="connsiteX6" fmla="*/ 4772 w 17520"/>
                    <a:gd name="connsiteY6" fmla="*/ 1006 h 17683"/>
                    <a:gd name="connsiteX7" fmla="*/ 15028 w 17520"/>
                    <a:gd name="connsiteY7" fmla="*/ 3408 h 17683"/>
                    <a:gd name="connsiteX8" fmla="*/ 16927 w 17520"/>
                    <a:gd name="connsiteY8" fmla="*/ 7073 h 17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20" h="17683">
                      <a:moveTo>
                        <a:pt x="16927" y="7073"/>
                      </a:moveTo>
                      <a:cubicBezTo>
                        <a:pt x="18573" y="10358"/>
                        <a:pt x="16674" y="14655"/>
                        <a:pt x="12749" y="16677"/>
                      </a:cubicBezTo>
                      <a:lnTo>
                        <a:pt x="12749" y="16677"/>
                      </a:lnTo>
                      <a:cubicBezTo>
                        <a:pt x="8824" y="18699"/>
                        <a:pt x="4139" y="17562"/>
                        <a:pt x="2493" y="14276"/>
                      </a:cubicBezTo>
                      <a:lnTo>
                        <a:pt x="594" y="10611"/>
                      </a:lnTo>
                      <a:cubicBezTo>
                        <a:pt x="-1052" y="7325"/>
                        <a:pt x="847" y="3029"/>
                        <a:pt x="4772" y="1006"/>
                      </a:cubicBezTo>
                      <a:lnTo>
                        <a:pt x="4772" y="1006"/>
                      </a:lnTo>
                      <a:cubicBezTo>
                        <a:pt x="8697" y="-1015"/>
                        <a:pt x="13382" y="122"/>
                        <a:pt x="15028" y="3408"/>
                      </a:cubicBezTo>
                      <a:lnTo>
                        <a:pt x="16927" y="7073"/>
                      </a:lnTo>
                      <a:close/>
                    </a:path>
                  </a:pathLst>
                </a:custGeom>
                <a:solidFill>
                  <a:srgbClr val="F4D9B9"/>
                </a:solidFill>
                <a:ln w="6325" cap="flat">
                  <a:solidFill>
                    <a:srgbClr val="D3B6AC"/>
                  </a:solidFill>
                  <a:prstDash val="solid"/>
                  <a:miter/>
                </a:ln>
              </p:spPr>
              <p:txBody>
                <a:bodyPr rtlCol="0" anchor="ctr"/>
                <a:lstStyle/>
                <a:p>
                  <a:pPr defTabSz="685800">
                    <a:defRPr/>
                  </a:pPr>
                  <a:endParaRPr lang="en-US" sz="600">
                    <a:solidFill>
                      <a:prstClr val="black"/>
                    </a:solidFill>
                    <a:latin typeface="Verdana"/>
                  </a:endParaRPr>
                </a:p>
              </p:txBody>
            </p:sp>
            <p:sp>
              <p:nvSpPr>
                <p:cNvPr id="238" name="Freeform 1393">
                  <a:extLst>
                    <a:ext uri="{FF2B5EF4-FFF2-40B4-BE49-F238E27FC236}">
                      <a16:creationId xmlns:a16="http://schemas.microsoft.com/office/drawing/2014/main" id="{7F05B36A-7E26-01C8-6227-2DF5C6910205}"/>
                    </a:ext>
                  </a:extLst>
                </p:cNvPr>
                <p:cNvSpPr/>
                <p:nvPr/>
              </p:nvSpPr>
              <p:spPr>
                <a:xfrm>
                  <a:off x="2184838" y="3313551"/>
                  <a:ext cx="31364" cy="46127"/>
                </a:xfrm>
                <a:custGeom>
                  <a:avLst/>
                  <a:gdLst>
                    <a:gd name="connsiteX0" fmla="*/ 1986 w 31360"/>
                    <a:gd name="connsiteY0" fmla="*/ 46127 h 46127"/>
                    <a:gd name="connsiteX1" fmla="*/ 1353 w 31360"/>
                    <a:gd name="connsiteY1" fmla="*/ 43600 h 46127"/>
                    <a:gd name="connsiteX2" fmla="*/ 214 w 31360"/>
                    <a:gd name="connsiteY2" fmla="*/ 36649 h 46127"/>
                    <a:gd name="connsiteX3" fmla="*/ 87 w 31360"/>
                    <a:gd name="connsiteY3" fmla="*/ 31847 h 46127"/>
                    <a:gd name="connsiteX4" fmla="*/ 593 w 31360"/>
                    <a:gd name="connsiteY4" fmla="*/ 26539 h 46127"/>
                    <a:gd name="connsiteX5" fmla="*/ 2239 w 31360"/>
                    <a:gd name="connsiteY5" fmla="*/ 20979 h 46127"/>
                    <a:gd name="connsiteX6" fmla="*/ 4898 w 31360"/>
                    <a:gd name="connsiteY6" fmla="*/ 15544 h 46127"/>
                    <a:gd name="connsiteX7" fmla="*/ 8570 w 31360"/>
                    <a:gd name="connsiteY7" fmla="*/ 10742 h 46127"/>
                    <a:gd name="connsiteX8" fmla="*/ 12875 w 31360"/>
                    <a:gd name="connsiteY8" fmla="*/ 6698 h 46127"/>
                    <a:gd name="connsiteX9" fmla="*/ 17560 w 31360"/>
                    <a:gd name="connsiteY9" fmla="*/ 4044 h 46127"/>
                    <a:gd name="connsiteX10" fmla="*/ 21864 w 31360"/>
                    <a:gd name="connsiteY10" fmla="*/ 2022 h 46127"/>
                    <a:gd name="connsiteX11" fmla="*/ 31360 w 31360"/>
                    <a:gd name="connsiteY11" fmla="*/ 0 h 46127"/>
                    <a:gd name="connsiteX12" fmla="*/ 23510 w 31360"/>
                    <a:gd name="connsiteY12" fmla="*/ 5181 h 46127"/>
                    <a:gd name="connsiteX13" fmla="*/ 20092 w 31360"/>
                    <a:gd name="connsiteY13" fmla="*/ 7835 h 46127"/>
                    <a:gd name="connsiteX14" fmla="*/ 16294 w 31360"/>
                    <a:gd name="connsiteY14" fmla="*/ 10742 h 46127"/>
                    <a:gd name="connsiteX15" fmla="*/ 13002 w 31360"/>
                    <a:gd name="connsiteY15" fmla="*/ 14533 h 46127"/>
                    <a:gd name="connsiteX16" fmla="*/ 10089 w 31360"/>
                    <a:gd name="connsiteY16" fmla="*/ 18704 h 46127"/>
                    <a:gd name="connsiteX17" fmla="*/ 7684 w 31360"/>
                    <a:gd name="connsiteY17" fmla="*/ 23127 h 46127"/>
                    <a:gd name="connsiteX18" fmla="*/ 5785 w 31360"/>
                    <a:gd name="connsiteY18" fmla="*/ 27803 h 46127"/>
                    <a:gd name="connsiteX19" fmla="*/ 4519 w 31360"/>
                    <a:gd name="connsiteY19" fmla="*/ 32479 h 46127"/>
                    <a:gd name="connsiteX20" fmla="*/ 3632 w 31360"/>
                    <a:gd name="connsiteY20" fmla="*/ 36776 h 46127"/>
                    <a:gd name="connsiteX21" fmla="*/ 2366 w 31360"/>
                    <a:gd name="connsiteY21" fmla="*/ 43474 h 46127"/>
                    <a:gd name="connsiteX22" fmla="*/ 1860 w 31360"/>
                    <a:gd name="connsiteY22" fmla="*/ 46127 h 46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1360" h="46127">
                      <a:moveTo>
                        <a:pt x="1986" y="46127"/>
                      </a:moveTo>
                      <a:cubicBezTo>
                        <a:pt x="1986" y="46127"/>
                        <a:pt x="1733" y="45243"/>
                        <a:pt x="1353" y="43600"/>
                      </a:cubicBezTo>
                      <a:cubicBezTo>
                        <a:pt x="973" y="41957"/>
                        <a:pt x="340" y="39682"/>
                        <a:pt x="214" y="36649"/>
                      </a:cubicBezTo>
                      <a:cubicBezTo>
                        <a:pt x="214" y="35133"/>
                        <a:pt x="-166" y="33616"/>
                        <a:pt x="87" y="31847"/>
                      </a:cubicBezTo>
                      <a:cubicBezTo>
                        <a:pt x="214" y="30204"/>
                        <a:pt x="340" y="28308"/>
                        <a:pt x="593" y="26539"/>
                      </a:cubicBezTo>
                      <a:cubicBezTo>
                        <a:pt x="1100" y="24770"/>
                        <a:pt x="1606" y="22874"/>
                        <a:pt x="2239" y="20979"/>
                      </a:cubicBezTo>
                      <a:cubicBezTo>
                        <a:pt x="2746" y="18956"/>
                        <a:pt x="4012" y="17314"/>
                        <a:pt x="4898" y="15544"/>
                      </a:cubicBezTo>
                      <a:cubicBezTo>
                        <a:pt x="5911" y="13775"/>
                        <a:pt x="7051" y="12006"/>
                        <a:pt x="8570" y="10742"/>
                      </a:cubicBezTo>
                      <a:cubicBezTo>
                        <a:pt x="9963" y="9352"/>
                        <a:pt x="11482" y="7962"/>
                        <a:pt x="12875" y="6698"/>
                      </a:cubicBezTo>
                      <a:cubicBezTo>
                        <a:pt x="14521" y="5687"/>
                        <a:pt x="16167" y="4802"/>
                        <a:pt x="17560" y="4044"/>
                      </a:cubicBezTo>
                      <a:cubicBezTo>
                        <a:pt x="19079" y="3286"/>
                        <a:pt x="20472" y="2275"/>
                        <a:pt x="21864" y="2022"/>
                      </a:cubicBezTo>
                      <a:cubicBezTo>
                        <a:pt x="27689" y="505"/>
                        <a:pt x="31360" y="0"/>
                        <a:pt x="31360" y="0"/>
                      </a:cubicBezTo>
                      <a:cubicBezTo>
                        <a:pt x="31360" y="0"/>
                        <a:pt x="28195" y="2401"/>
                        <a:pt x="23510" y="5181"/>
                      </a:cubicBezTo>
                      <a:cubicBezTo>
                        <a:pt x="22244" y="5813"/>
                        <a:pt x="21358" y="7077"/>
                        <a:pt x="20092" y="7835"/>
                      </a:cubicBezTo>
                      <a:cubicBezTo>
                        <a:pt x="18952" y="8846"/>
                        <a:pt x="17686" y="9857"/>
                        <a:pt x="16294" y="10742"/>
                      </a:cubicBezTo>
                      <a:cubicBezTo>
                        <a:pt x="15154" y="11879"/>
                        <a:pt x="14141" y="13270"/>
                        <a:pt x="13002" y="14533"/>
                      </a:cubicBezTo>
                      <a:cubicBezTo>
                        <a:pt x="11735" y="15671"/>
                        <a:pt x="10849" y="17187"/>
                        <a:pt x="10089" y="18704"/>
                      </a:cubicBezTo>
                      <a:cubicBezTo>
                        <a:pt x="9203" y="20220"/>
                        <a:pt x="8064" y="21484"/>
                        <a:pt x="7684" y="23127"/>
                      </a:cubicBezTo>
                      <a:cubicBezTo>
                        <a:pt x="7177" y="24770"/>
                        <a:pt x="6418" y="26286"/>
                        <a:pt x="5785" y="27803"/>
                      </a:cubicBezTo>
                      <a:cubicBezTo>
                        <a:pt x="5405" y="29446"/>
                        <a:pt x="5025" y="30962"/>
                        <a:pt x="4519" y="32479"/>
                      </a:cubicBezTo>
                      <a:cubicBezTo>
                        <a:pt x="4012" y="33995"/>
                        <a:pt x="3885" y="35385"/>
                        <a:pt x="3632" y="36776"/>
                      </a:cubicBezTo>
                      <a:cubicBezTo>
                        <a:pt x="3126" y="39429"/>
                        <a:pt x="2619" y="41831"/>
                        <a:pt x="2366" y="43474"/>
                      </a:cubicBezTo>
                      <a:cubicBezTo>
                        <a:pt x="2113" y="45116"/>
                        <a:pt x="1860" y="46127"/>
                        <a:pt x="1860" y="46127"/>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39" name="Freeform 1394">
                  <a:extLst>
                    <a:ext uri="{FF2B5EF4-FFF2-40B4-BE49-F238E27FC236}">
                      <a16:creationId xmlns:a16="http://schemas.microsoft.com/office/drawing/2014/main" id="{7F4A8002-B701-A309-F33C-9275B4A3ED02}"/>
                    </a:ext>
                  </a:extLst>
                </p:cNvPr>
                <p:cNvSpPr/>
                <p:nvPr/>
              </p:nvSpPr>
              <p:spPr>
                <a:xfrm>
                  <a:off x="2161895" y="3197537"/>
                  <a:ext cx="9606" cy="42968"/>
                </a:xfrm>
                <a:custGeom>
                  <a:avLst/>
                  <a:gdLst>
                    <a:gd name="connsiteX0" fmla="*/ 9479 w 9605"/>
                    <a:gd name="connsiteY0" fmla="*/ 42968 h 42968"/>
                    <a:gd name="connsiteX1" fmla="*/ 5554 w 9605"/>
                    <a:gd name="connsiteY1" fmla="*/ 37028 h 42968"/>
                    <a:gd name="connsiteX2" fmla="*/ 2642 w 9605"/>
                    <a:gd name="connsiteY2" fmla="*/ 30330 h 42968"/>
                    <a:gd name="connsiteX3" fmla="*/ 616 w 9605"/>
                    <a:gd name="connsiteY3" fmla="*/ 22242 h 42968"/>
                    <a:gd name="connsiteX4" fmla="*/ 1249 w 9605"/>
                    <a:gd name="connsiteY4" fmla="*/ 6445 h 42968"/>
                    <a:gd name="connsiteX5" fmla="*/ 3528 w 9605"/>
                    <a:gd name="connsiteY5" fmla="*/ 1643 h 42968"/>
                    <a:gd name="connsiteX6" fmla="*/ 4668 w 9605"/>
                    <a:gd name="connsiteY6" fmla="*/ 0 h 42968"/>
                    <a:gd name="connsiteX7" fmla="*/ 4668 w 9605"/>
                    <a:gd name="connsiteY7" fmla="*/ 2022 h 42968"/>
                    <a:gd name="connsiteX8" fmla="*/ 4668 w 9605"/>
                    <a:gd name="connsiteY8" fmla="*/ 4170 h 42968"/>
                    <a:gd name="connsiteX9" fmla="*/ 4921 w 9605"/>
                    <a:gd name="connsiteY9" fmla="*/ 6951 h 42968"/>
                    <a:gd name="connsiteX10" fmla="*/ 5554 w 9605"/>
                    <a:gd name="connsiteY10" fmla="*/ 13649 h 42968"/>
                    <a:gd name="connsiteX11" fmla="*/ 6820 w 9605"/>
                    <a:gd name="connsiteY11" fmla="*/ 21231 h 42968"/>
                    <a:gd name="connsiteX12" fmla="*/ 8973 w 9605"/>
                    <a:gd name="connsiteY12" fmla="*/ 35765 h 42968"/>
                    <a:gd name="connsiteX13" fmla="*/ 9606 w 9605"/>
                    <a:gd name="connsiteY13" fmla="*/ 42842 h 42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605" h="42968">
                      <a:moveTo>
                        <a:pt x="9479" y="42968"/>
                      </a:moveTo>
                      <a:cubicBezTo>
                        <a:pt x="9479" y="42968"/>
                        <a:pt x="7706" y="40693"/>
                        <a:pt x="5554" y="37028"/>
                      </a:cubicBezTo>
                      <a:cubicBezTo>
                        <a:pt x="4541" y="35133"/>
                        <a:pt x="3528" y="32858"/>
                        <a:pt x="2642" y="30330"/>
                      </a:cubicBezTo>
                      <a:cubicBezTo>
                        <a:pt x="1756" y="27803"/>
                        <a:pt x="996" y="25149"/>
                        <a:pt x="616" y="22242"/>
                      </a:cubicBezTo>
                      <a:cubicBezTo>
                        <a:pt x="-397" y="16682"/>
                        <a:pt x="-144" y="10742"/>
                        <a:pt x="1249" y="6445"/>
                      </a:cubicBezTo>
                      <a:cubicBezTo>
                        <a:pt x="1756" y="4297"/>
                        <a:pt x="2768" y="2654"/>
                        <a:pt x="3528" y="1643"/>
                      </a:cubicBezTo>
                      <a:cubicBezTo>
                        <a:pt x="4288" y="632"/>
                        <a:pt x="4668" y="0"/>
                        <a:pt x="4668" y="0"/>
                      </a:cubicBezTo>
                      <a:cubicBezTo>
                        <a:pt x="4668" y="0"/>
                        <a:pt x="4668" y="758"/>
                        <a:pt x="4668" y="2022"/>
                      </a:cubicBezTo>
                      <a:cubicBezTo>
                        <a:pt x="4668" y="2654"/>
                        <a:pt x="4668" y="3286"/>
                        <a:pt x="4668" y="4170"/>
                      </a:cubicBezTo>
                      <a:cubicBezTo>
                        <a:pt x="4668" y="5055"/>
                        <a:pt x="4921" y="5940"/>
                        <a:pt x="4921" y="6951"/>
                      </a:cubicBezTo>
                      <a:cubicBezTo>
                        <a:pt x="4921" y="8847"/>
                        <a:pt x="5427" y="11247"/>
                        <a:pt x="5554" y="13649"/>
                      </a:cubicBezTo>
                      <a:cubicBezTo>
                        <a:pt x="6060" y="16050"/>
                        <a:pt x="6187" y="18704"/>
                        <a:pt x="6820" y="21231"/>
                      </a:cubicBezTo>
                      <a:cubicBezTo>
                        <a:pt x="7580" y="26413"/>
                        <a:pt x="8593" y="31721"/>
                        <a:pt x="8973" y="35765"/>
                      </a:cubicBezTo>
                      <a:cubicBezTo>
                        <a:pt x="9479" y="39935"/>
                        <a:pt x="9606" y="42842"/>
                        <a:pt x="9606" y="42842"/>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40" name="Freeform 1395">
                  <a:extLst>
                    <a:ext uri="{FF2B5EF4-FFF2-40B4-BE49-F238E27FC236}">
                      <a16:creationId xmlns:a16="http://schemas.microsoft.com/office/drawing/2014/main" id="{5F65370A-368B-8198-8250-05376886C01C}"/>
                    </a:ext>
                  </a:extLst>
                </p:cNvPr>
                <p:cNvSpPr/>
                <p:nvPr/>
              </p:nvSpPr>
              <p:spPr>
                <a:xfrm>
                  <a:off x="2218422" y="3178581"/>
                  <a:ext cx="10695" cy="32731"/>
                </a:xfrm>
                <a:custGeom>
                  <a:avLst/>
                  <a:gdLst>
                    <a:gd name="connsiteX0" fmla="*/ 10695 w 10694"/>
                    <a:gd name="connsiteY0" fmla="*/ 32605 h 32731"/>
                    <a:gd name="connsiteX1" fmla="*/ 5630 w 10694"/>
                    <a:gd name="connsiteY1" fmla="*/ 29446 h 32731"/>
                    <a:gd name="connsiteX2" fmla="*/ 1832 w 10694"/>
                    <a:gd name="connsiteY2" fmla="*/ 24391 h 32731"/>
                    <a:gd name="connsiteX3" fmla="*/ 566 w 10694"/>
                    <a:gd name="connsiteY3" fmla="*/ 20979 h 32731"/>
                    <a:gd name="connsiteX4" fmla="*/ 59 w 10694"/>
                    <a:gd name="connsiteY4" fmla="*/ 17314 h 32731"/>
                    <a:gd name="connsiteX5" fmla="*/ 312 w 10694"/>
                    <a:gd name="connsiteY5" fmla="*/ 13649 h 32731"/>
                    <a:gd name="connsiteX6" fmla="*/ 1199 w 10694"/>
                    <a:gd name="connsiteY6" fmla="*/ 10236 h 32731"/>
                    <a:gd name="connsiteX7" fmla="*/ 2338 w 10694"/>
                    <a:gd name="connsiteY7" fmla="*/ 7204 h 32731"/>
                    <a:gd name="connsiteX8" fmla="*/ 3858 w 10694"/>
                    <a:gd name="connsiteY8" fmla="*/ 4676 h 32731"/>
                    <a:gd name="connsiteX9" fmla="*/ 7529 w 10694"/>
                    <a:gd name="connsiteY9" fmla="*/ 0 h 32731"/>
                    <a:gd name="connsiteX10" fmla="*/ 6010 w 10694"/>
                    <a:gd name="connsiteY10" fmla="*/ 5561 h 32731"/>
                    <a:gd name="connsiteX11" fmla="*/ 5250 w 10694"/>
                    <a:gd name="connsiteY11" fmla="*/ 8088 h 32731"/>
                    <a:gd name="connsiteX12" fmla="*/ 4744 w 10694"/>
                    <a:gd name="connsiteY12" fmla="*/ 10995 h 32731"/>
                    <a:gd name="connsiteX13" fmla="*/ 4237 w 10694"/>
                    <a:gd name="connsiteY13" fmla="*/ 14028 h 32731"/>
                    <a:gd name="connsiteX14" fmla="*/ 4237 w 10694"/>
                    <a:gd name="connsiteY14" fmla="*/ 17187 h 32731"/>
                    <a:gd name="connsiteX15" fmla="*/ 4491 w 10694"/>
                    <a:gd name="connsiteY15" fmla="*/ 20220 h 32731"/>
                    <a:gd name="connsiteX16" fmla="*/ 5124 w 10694"/>
                    <a:gd name="connsiteY16" fmla="*/ 23127 h 32731"/>
                    <a:gd name="connsiteX17" fmla="*/ 6137 w 10694"/>
                    <a:gd name="connsiteY17" fmla="*/ 25781 h 32731"/>
                    <a:gd name="connsiteX18" fmla="*/ 7403 w 10694"/>
                    <a:gd name="connsiteY18" fmla="*/ 28056 h 32731"/>
                    <a:gd name="connsiteX19" fmla="*/ 10695 w 10694"/>
                    <a:gd name="connsiteY19" fmla="*/ 32732 h 3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94" h="32731">
                      <a:moveTo>
                        <a:pt x="10695" y="32605"/>
                      </a:moveTo>
                      <a:cubicBezTo>
                        <a:pt x="10695" y="32605"/>
                        <a:pt x="8416" y="31847"/>
                        <a:pt x="5630" y="29446"/>
                      </a:cubicBezTo>
                      <a:cubicBezTo>
                        <a:pt x="4364" y="28056"/>
                        <a:pt x="2845" y="26539"/>
                        <a:pt x="1832" y="24391"/>
                      </a:cubicBezTo>
                      <a:cubicBezTo>
                        <a:pt x="1199" y="23380"/>
                        <a:pt x="819" y="22242"/>
                        <a:pt x="566" y="20979"/>
                      </a:cubicBezTo>
                      <a:cubicBezTo>
                        <a:pt x="439" y="19715"/>
                        <a:pt x="-194" y="18451"/>
                        <a:pt x="59" y="17314"/>
                      </a:cubicBezTo>
                      <a:lnTo>
                        <a:pt x="312" y="13649"/>
                      </a:lnTo>
                      <a:cubicBezTo>
                        <a:pt x="312" y="12385"/>
                        <a:pt x="945" y="11374"/>
                        <a:pt x="1199" y="10236"/>
                      </a:cubicBezTo>
                      <a:cubicBezTo>
                        <a:pt x="1579" y="9099"/>
                        <a:pt x="1958" y="8088"/>
                        <a:pt x="2338" y="7204"/>
                      </a:cubicBezTo>
                      <a:cubicBezTo>
                        <a:pt x="2718" y="6193"/>
                        <a:pt x="3351" y="5434"/>
                        <a:pt x="3858" y="4676"/>
                      </a:cubicBezTo>
                      <a:cubicBezTo>
                        <a:pt x="5883" y="1769"/>
                        <a:pt x="7529" y="0"/>
                        <a:pt x="7529" y="0"/>
                      </a:cubicBezTo>
                      <a:cubicBezTo>
                        <a:pt x="7529" y="0"/>
                        <a:pt x="7023" y="2401"/>
                        <a:pt x="6010" y="5561"/>
                      </a:cubicBezTo>
                      <a:cubicBezTo>
                        <a:pt x="5757" y="6319"/>
                        <a:pt x="5250" y="7204"/>
                        <a:pt x="5250" y="8088"/>
                      </a:cubicBezTo>
                      <a:cubicBezTo>
                        <a:pt x="5124" y="8973"/>
                        <a:pt x="4997" y="9984"/>
                        <a:pt x="4744" y="10995"/>
                      </a:cubicBezTo>
                      <a:cubicBezTo>
                        <a:pt x="4617" y="12006"/>
                        <a:pt x="4111" y="13017"/>
                        <a:pt x="4237" y="14028"/>
                      </a:cubicBezTo>
                      <a:lnTo>
                        <a:pt x="4237" y="17187"/>
                      </a:lnTo>
                      <a:cubicBezTo>
                        <a:pt x="3858" y="18198"/>
                        <a:pt x="4364" y="19209"/>
                        <a:pt x="4491" y="20220"/>
                      </a:cubicBezTo>
                      <a:cubicBezTo>
                        <a:pt x="4617" y="21231"/>
                        <a:pt x="4744" y="22242"/>
                        <a:pt x="5124" y="23127"/>
                      </a:cubicBezTo>
                      <a:cubicBezTo>
                        <a:pt x="5504" y="24012"/>
                        <a:pt x="5630" y="25023"/>
                        <a:pt x="6137" y="25781"/>
                      </a:cubicBezTo>
                      <a:cubicBezTo>
                        <a:pt x="6516" y="26539"/>
                        <a:pt x="7023" y="27424"/>
                        <a:pt x="7403" y="28056"/>
                      </a:cubicBezTo>
                      <a:cubicBezTo>
                        <a:pt x="9175" y="30710"/>
                        <a:pt x="10695" y="32732"/>
                        <a:pt x="10695" y="32732"/>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41" name="Freeform 1396">
                  <a:extLst>
                    <a:ext uri="{FF2B5EF4-FFF2-40B4-BE49-F238E27FC236}">
                      <a16:creationId xmlns:a16="http://schemas.microsoft.com/office/drawing/2014/main" id="{EC5477D4-72F4-5DB9-A2C0-191F29A8F0A7}"/>
                    </a:ext>
                  </a:extLst>
                </p:cNvPr>
                <p:cNvSpPr/>
                <p:nvPr/>
              </p:nvSpPr>
              <p:spPr>
                <a:xfrm>
                  <a:off x="2608248" y="3188186"/>
                  <a:ext cx="19881" cy="33868"/>
                </a:xfrm>
                <a:custGeom>
                  <a:avLst/>
                  <a:gdLst>
                    <a:gd name="connsiteX0" fmla="*/ 0 w 19878"/>
                    <a:gd name="connsiteY0" fmla="*/ 33742 h 33868"/>
                    <a:gd name="connsiteX1" fmla="*/ 3039 w 19878"/>
                    <a:gd name="connsiteY1" fmla="*/ 28308 h 33868"/>
                    <a:gd name="connsiteX2" fmla="*/ 6204 w 19878"/>
                    <a:gd name="connsiteY2" fmla="*/ 22874 h 33868"/>
                    <a:gd name="connsiteX3" fmla="*/ 9876 w 19878"/>
                    <a:gd name="connsiteY3" fmla="*/ 16808 h 33868"/>
                    <a:gd name="connsiteX4" fmla="*/ 16586 w 19878"/>
                    <a:gd name="connsiteY4" fmla="*/ 5308 h 33868"/>
                    <a:gd name="connsiteX5" fmla="*/ 19878 w 19878"/>
                    <a:gd name="connsiteY5" fmla="*/ 0 h 33868"/>
                    <a:gd name="connsiteX6" fmla="*/ 18739 w 19878"/>
                    <a:gd name="connsiteY6" fmla="*/ 6192 h 33868"/>
                    <a:gd name="connsiteX7" fmla="*/ 16840 w 19878"/>
                    <a:gd name="connsiteY7" fmla="*/ 12385 h 33868"/>
                    <a:gd name="connsiteX8" fmla="*/ 13548 w 19878"/>
                    <a:gd name="connsiteY8" fmla="*/ 18956 h 33868"/>
                    <a:gd name="connsiteX9" fmla="*/ 9243 w 19878"/>
                    <a:gd name="connsiteY9" fmla="*/ 25022 h 33868"/>
                    <a:gd name="connsiteX10" fmla="*/ 4938 w 19878"/>
                    <a:gd name="connsiteY10" fmla="*/ 29825 h 33868"/>
                    <a:gd name="connsiteX11" fmla="*/ 127 w 19878"/>
                    <a:gd name="connsiteY11" fmla="*/ 33869 h 3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78" h="33868">
                      <a:moveTo>
                        <a:pt x="0" y="33742"/>
                      </a:moveTo>
                      <a:cubicBezTo>
                        <a:pt x="0" y="33742"/>
                        <a:pt x="1140" y="31468"/>
                        <a:pt x="3039" y="28308"/>
                      </a:cubicBezTo>
                      <a:cubicBezTo>
                        <a:pt x="4178" y="26792"/>
                        <a:pt x="5065" y="24770"/>
                        <a:pt x="6204" y="22874"/>
                      </a:cubicBezTo>
                      <a:cubicBezTo>
                        <a:pt x="7217" y="20852"/>
                        <a:pt x="8863" y="19083"/>
                        <a:pt x="9876" y="16808"/>
                      </a:cubicBezTo>
                      <a:cubicBezTo>
                        <a:pt x="12155" y="12511"/>
                        <a:pt x="15067" y="8594"/>
                        <a:pt x="16586" y="5308"/>
                      </a:cubicBezTo>
                      <a:cubicBezTo>
                        <a:pt x="18359" y="2148"/>
                        <a:pt x="19878" y="0"/>
                        <a:pt x="19878" y="0"/>
                      </a:cubicBezTo>
                      <a:cubicBezTo>
                        <a:pt x="19878" y="0"/>
                        <a:pt x="19625" y="2527"/>
                        <a:pt x="18739" y="6192"/>
                      </a:cubicBezTo>
                      <a:cubicBezTo>
                        <a:pt x="18106" y="7962"/>
                        <a:pt x="17979" y="10363"/>
                        <a:pt x="16840" y="12385"/>
                      </a:cubicBezTo>
                      <a:cubicBezTo>
                        <a:pt x="15827" y="14533"/>
                        <a:pt x="14687" y="16808"/>
                        <a:pt x="13548" y="18956"/>
                      </a:cubicBezTo>
                      <a:cubicBezTo>
                        <a:pt x="12408" y="21231"/>
                        <a:pt x="10636" y="23127"/>
                        <a:pt x="9243" y="25022"/>
                      </a:cubicBezTo>
                      <a:cubicBezTo>
                        <a:pt x="7723" y="26918"/>
                        <a:pt x="6331" y="28561"/>
                        <a:pt x="4938" y="29825"/>
                      </a:cubicBezTo>
                      <a:cubicBezTo>
                        <a:pt x="2152" y="32352"/>
                        <a:pt x="127" y="33869"/>
                        <a:pt x="127" y="33869"/>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42" name="Freeform 1397">
                  <a:extLst>
                    <a:ext uri="{FF2B5EF4-FFF2-40B4-BE49-F238E27FC236}">
                      <a16:creationId xmlns:a16="http://schemas.microsoft.com/office/drawing/2014/main" id="{E11FE662-D0E0-5EA3-8C0A-E2590C928843}"/>
                    </a:ext>
                  </a:extLst>
                </p:cNvPr>
                <p:cNvSpPr/>
                <p:nvPr/>
              </p:nvSpPr>
              <p:spPr>
                <a:xfrm>
                  <a:off x="2446810" y="3217505"/>
                  <a:ext cx="7963" cy="19967"/>
                </a:xfrm>
                <a:custGeom>
                  <a:avLst/>
                  <a:gdLst>
                    <a:gd name="connsiteX0" fmla="*/ 3278 w 7962"/>
                    <a:gd name="connsiteY0" fmla="*/ 19968 h 19967"/>
                    <a:gd name="connsiteX1" fmla="*/ 1252 w 7962"/>
                    <a:gd name="connsiteY1" fmla="*/ 16808 h 19967"/>
                    <a:gd name="connsiteX2" fmla="*/ 113 w 7962"/>
                    <a:gd name="connsiteY2" fmla="*/ 13143 h 19967"/>
                    <a:gd name="connsiteX3" fmla="*/ 113 w 7962"/>
                    <a:gd name="connsiteY3" fmla="*/ 8720 h 19967"/>
                    <a:gd name="connsiteX4" fmla="*/ 1758 w 7962"/>
                    <a:gd name="connsiteY4" fmla="*/ 4423 h 19967"/>
                    <a:gd name="connsiteX5" fmla="*/ 4544 w 7962"/>
                    <a:gd name="connsiteY5" fmla="*/ 1517 h 19967"/>
                    <a:gd name="connsiteX6" fmla="*/ 7963 w 7962"/>
                    <a:gd name="connsiteY6" fmla="*/ 0 h 19967"/>
                    <a:gd name="connsiteX7" fmla="*/ 6316 w 7962"/>
                    <a:gd name="connsiteY7" fmla="*/ 3033 h 19967"/>
                    <a:gd name="connsiteX8" fmla="*/ 5177 w 7962"/>
                    <a:gd name="connsiteY8" fmla="*/ 5940 h 19967"/>
                    <a:gd name="connsiteX9" fmla="*/ 4291 w 7962"/>
                    <a:gd name="connsiteY9" fmla="*/ 9352 h 19967"/>
                    <a:gd name="connsiteX10" fmla="*/ 3911 w 7962"/>
                    <a:gd name="connsiteY10" fmla="*/ 13017 h 19967"/>
                    <a:gd name="connsiteX11" fmla="*/ 3658 w 7962"/>
                    <a:gd name="connsiteY11" fmla="*/ 16429 h 19967"/>
                    <a:gd name="connsiteX12" fmla="*/ 3404 w 7962"/>
                    <a:gd name="connsiteY12" fmla="*/ 19968 h 1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62" h="19967">
                      <a:moveTo>
                        <a:pt x="3278" y="19968"/>
                      </a:moveTo>
                      <a:cubicBezTo>
                        <a:pt x="3278" y="19968"/>
                        <a:pt x="2138" y="18956"/>
                        <a:pt x="1252" y="16808"/>
                      </a:cubicBezTo>
                      <a:cubicBezTo>
                        <a:pt x="872" y="15797"/>
                        <a:pt x="366" y="14533"/>
                        <a:pt x="113" y="13143"/>
                      </a:cubicBezTo>
                      <a:cubicBezTo>
                        <a:pt x="-141" y="11753"/>
                        <a:pt x="113" y="10236"/>
                        <a:pt x="113" y="8720"/>
                      </a:cubicBezTo>
                      <a:cubicBezTo>
                        <a:pt x="619" y="7204"/>
                        <a:pt x="872" y="5687"/>
                        <a:pt x="1758" y="4423"/>
                      </a:cubicBezTo>
                      <a:cubicBezTo>
                        <a:pt x="2645" y="3286"/>
                        <a:pt x="3531" y="2148"/>
                        <a:pt x="4544" y="1517"/>
                      </a:cubicBezTo>
                      <a:cubicBezTo>
                        <a:pt x="6570" y="379"/>
                        <a:pt x="7963" y="0"/>
                        <a:pt x="7963" y="0"/>
                      </a:cubicBezTo>
                      <a:cubicBezTo>
                        <a:pt x="7963" y="0"/>
                        <a:pt x="7329" y="1517"/>
                        <a:pt x="6316" y="3033"/>
                      </a:cubicBezTo>
                      <a:cubicBezTo>
                        <a:pt x="5683" y="3791"/>
                        <a:pt x="5683" y="5055"/>
                        <a:pt x="5177" y="5940"/>
                      </a:cubicBezTo>
                      <a:cubicBezTo>
                        <a:pt x="4671" y="6951"/>
                        <a:pt x="4671" y="8215"/>
                        <a:pt x="4291" y="9352"/>
                      </a:cubicBezTo>
                      <a:cubicBezTo>
                        <a:pt x="4291" y="10616"/>
                        <a:pt x="3911" y="11753"/>
                        <a:pt x="3911" y="13017"/>
                      </a:cubicBezTo>
                      <a:cubicBezTo>
                        <a:pt x="3911" y="14154"/>
                        <a:pt x="3658" y="15418"/>
                        <a:pt x="3658" y="16429"/>
                      </a:cubicBezTo>
                      <a:cubicBezTo>
                        <a:pt x="3531" y="18451"/>
                        <a:pt x="3404" y="19968"/>
                        <a:pt x="3404" y="19968"/>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43" name="Freeform 1398">
                  <a:extLst>
                    <a:ext uri="{FF2B5EF4-FFF2-40B4-BE49-F238E27FC236}">
                      <a16:creationId xmlns:a16="http://schemas.microsoft.com/office/drawing/2014/main" id="{5313853B-C4A7-B6A6-666F-82AA83E969F2}"/>
                    </a:ext>
                  </a:extLst>
                </p:cNvPr>
                <p:cNvSpPr/>
                <p:nvPr/>
              </p:nvSpPr>
              <p:spPr>
                <a:xfrm>
                  <a:off x="2315227" y="3328463"/>
                  <a:ext cx="24439" cy="18703"/>
                </a:xfrm>
                <a:custGeom>
                  <a:avLst/>
                  <a:gdLst>
                    <a:gd name="connsiteX0" fmla="*/ 24310 w 24436"/>
                    <a:gd name="connsiteY0" fmla="*/ 18704 h 18703"/>
                    <a:gd name="connsiteX1" fmla="*/ 22917 w 24436"/>
                    <a:gd name="connsiteY1" fmla="*/ 18325 h 18703"/>
                    <a:gd name="connsiteX2" fmla="*/ 19498 w 24436"/>
                    <a:gd name="connsiteY2" fmla="*/ 17187 h 18703"/>
                    <a:gd name="connsiteX3" fmla="*/ 9369 w 24436"/>
                    <a:gd name="connsiteY3" fmla="*/ 13143 h 18703"/>
                    <a:gd name="connsiteX4" fmla="*/ 4432 w 24436"/>
                    <a:gd name="connsiteY4" fmla="*/ 9478 h 18703"/>
                    <a:gd name="connsiteX5" fmla="*/ 2532 w 24436"/>
                    <a:gd name="connsiteY5" fmla="*/ 7330 h 18703"/>
                    <a:gd name="connsiteX6" fmla="*/ 1140 w 24436"/>
                    <a:gd name="connsiteY6" fmla="*/ 5055 h 18703"/>
                    <a:gd name="connsiteX7" fmla="*/ 127 w 24436"/>
                    <a:gd name="connsiteY7" fmla="*/ 1390 h 18703"/>
                    <a:gd name="connsiteX8" fmla="*/ 0 w 24436"/>
                    <a:gd name="connsiteY8" fmla="*/ 0 h 18703"/>
                    <a:gd name="connsiteX9" fmla="*/ 886 w 24436"/>
                    <a:gd name="connsiteY9" fmla="*/ 1138 h 18703"/>
                    <a:gd name="connsiteX10" fmla="*/ 3039 w 24436"/>
                    <a:gd name="connsiteY10" fmla="*/ 3791 h 18703"/>
                    <a:gd name="connsiteX11" fmla="*/ 4685 w 24436"/>
                    <a:gd name="connsiteY11" fmla="*/ 5308 h 18703"/>
                    <a:gd name="connsiteX12" fmla="*/ 6711 w 24436"/>
                    <a:gd name="connsiteY12" fmla="*/ 6698 h 18703"/>
                    <a:gd name="connsiteX13" fmla="*/ 11395 w 24436"/>
                    <a:gd name="connsiteY13" fmla="*/ 9478 h 18703"/>
                    <a:gd name="connsiteX14" fmla="*/ 20765 w 24436"/>
                    <a:gd name="connsiteY14" fmla="*/ 15039 h 18703"/>
                    <a:gd name="connsiteX15" fmla="*/ 24436 w 24436"/>
                    <a:gd name="connsiteY15" fmla="*/ 18577 h 18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436" h="18703">
                      <a:moveTo>
                        <a:pt x="24310" y="18704"/>
                      </a:moveTo>
                      <a:cubicBezTo>
                        <a:pt x="24310" y="18704"/>
                        <a:pt x="23803" y="18704"/>
                        <a:pt x="22917" y="18325"/>
                      </a:cubicBezTo>
                      <a:cubicBezTo>
                        <a:pt x="22157" y="18072"/>
                        <a:pt x="20891" y="17566"/>
                        <a:pt x="19498" y="17187"/>
                      </a:cubicBezTo>
                      <a:cubicBezTo>
                        <a:pt x="16840" y="16303"/>
                        <a:pt x="12915" y="15165"/>
                        <a:pt x="9369" y="13143"/>
                      </a:cubicBezTo>
                      <a:cubicBezTo>
                        <a:pt x="7597" y="12006"/>
                        <a:pt x="5824" y="10995"/>
                        <a:pt x="4432" y="9478"/>
                      </a:cubicBezTo>
                      <a:cubicBezTo>
                        <a:pt x="3672" y="8720"/>
                        <a:pt x="2912" y="8215"/>
                        <a:pt x="2532" y="7330"/>
                      </a:cubicBezTo>
                      <a:cubicBezTo>
                        <a:pt x="2026" y="6572"/>
                        <a:pt x="1646" y="5813"/>
                        <a:pt x="1140" y="5055"/>
                      </a:cubicBezTo>
                      <a:cubicBezTo>
                        <a:pt x="253" y="3791"/>
                        <a:pt x="380" y="2148"/>
                        <a:pt x="127" y="1390"/>
                      </a:cubicBezTo>
                      <a:cubicBezTo>
                        <a:pt x="0" y="506"/>
                        <a:pt x="0" y="0"/>
                        <a:pt x="0" y="0"/>
                      </a:cubicBezTo>
                      <a:cubicBezTo>
                        <a:pt x="0" y="0"/>
                        <a:pt x="380" y="379"/>
                        <a:pt x="886" y="1138"/>
                      </a:cubicBezTo>
                      <a:cubicBezTo>
                        <a:pt x="1519" y="1769"/>
                        <a:pt x="1899" y="2907"/>
                        <a:pt x="3039" y="3791"/>
                      </a:cubicBezTo>
                      <a:cubicBezTo>
                        <a:pt x="3545" y="4297"/>
                        <a:pt x="4052" y="4802"/>
                        <a:pt x="4685" y="5308"/>
                      </a:cubicBezTo>
                      <a:cubicBezTo>
                        <a:pt x="5191" y="5813"/>
                        <a:pt x="6077" y="6193"/>
                        <a:pt x="6711" y="6698"/>
                      </a:cubicBezTo>
                      <a:cubicBezTo>
                        <a:pt x="8103" y="7709"/>
                        <a:pt x="9749" y="8594"/>
                        <a:pt x="11395" y="9478"/>
                      </a:cubicBezTo>
                      <a:cubicBezTo>
                        <a:pt x="14814" y="11247"/>
                        <a:pt x="18106" y="13143"/>
                        <a:pt x="20765" y="15039"/>
                      </a:cubicBezTo>
                      <a:cubicBezTo>
                        <a:pt x="23297" y="16808"/>
                        <a:pt x="24436" y="18577"/>
                        <a:pt x="24436" y="18577"/>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44" name="Freeform 1399">
                  <a:extLst>
                    <a:ext uri="{FF2B5EF4-FFF2-40B4-BE49-F238E27FC236}">
                      <a16:creationId xmlns:a16="http://schemas.microsoft.com/office/drawing/2014/main" id="{D821336D-2EE5-7BA9-E775-EFDF282FEFB8}"/>
                    </a:ext>
                  </a:extLst>
                </p:cNvPr>
                <p:cNvSpPr/>
                <p:nvPr/>
              </p:nvSpPr>
              <p:spPr>
                <a:xfrm>
                  <a:off x="2303558" y="3286001"/>
                  <a:ext cx="6984" cy="27550"/>
                </a:xfrm>
                <a:custGeom>
                  <a:avLst/>
                  <a:gdLst>
                    <a:gd name="connsiteX0" fmla="*/ 6477 w 6983"/>
                    <a:gd name="connsiteY0" fmla="*/ 0 h 27550"/>
                    <a:gd name="connsiteX1" fmla="*/ 6983 w 6983"/>
                    <a:gd name="connsiteY1" fmla="*/ 4676 h 27550"/>
                    <a:gd name="connsiteX2" fmla="*/ 6350 w 6983"/>
                    <a:gd name="connsiteY2" fmla="*/ 14028 h 27550"/>
                    <a:gd name="connsiteX3" fmla="*/ 5717 w 6983"/>
                    <a:gd name="connsiteY3" fmla="*/ 18830 h 27550"/>
                    <a:gd name="connsiteX4" fmla="*/ 5084 w 6983"/>
                    <a:gd name="connsiteY4" fmla="*/ 23001 h 27550"/>
                    <a:gd name="connsiteX5" fmla="*/ 4451 w 6983"/>
                    <a:gd name="connsiteY5" fmla="*/ 27550 h 27550"/>
                    <a:gd name="connsiteX6" fmla="*/ 1539 w 6983"/>
                    <a:gd name="connsiteY6" fmla="*/ 23633 h 27550"/>
                    <a:gd name="connsiteX7" fmla="*/ 146 w 6983"/>
                    <a:gd name="connsiteY7" fmla="*/ 18956 h 27550"/>
                    <a:gd name="connsiteX8" fmla="*/ 146 w 6983"/>
                    <a:gd name="connsiteY8" fmla="*/ 13396 h 27550"/>
                    <a:gd name="connsiteX9" fmla="*/ 3565 w 6983"/>
                    <a:gd name="connsiteY9" fmla="*/ 3791 h 27550"/>
                    <a:gd name="connsiteX10" fmla="*/ 6477 w 6983"/>
                    <a:gd name="connsiteY10" fmla="*/ 126 h 2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3" h="27550">
                      <a:moveTo>
                        <a:pt x="6477" y="0"/>
                      </a:moveTo>
                      <a:cubicBezTo>
                        <a:pt x="6477" y="0"/>
                        <a:pt x="6983" y="1896"/>
                        <a:pt x="6983" y="4676"/>
                      </a:cubicBezTo>
                      <a:cubicBezTo>
                        <a:pt x="6983" y="7456"/>
                        <a:pt x="6730" y="10742"/>
                        <a:pt x="6350" y="14028"/>
                      </a:cubicBezTo>
                      <a:cubicBezTo>
                        <a:pt x="6097" y="15671"/>
                        <a:pt x="6097" y="17187"/>
                        <a:pt x="5717" y="18830"/>
                      </a:cubicBezTo>
                      <a:cubicBezTo>
                        <a:pt x="5717" y="20347"/>
                        <a:pt x="5464" y="21737"/>
                        <a:pt x="5084" y="23001"/>
                      </a:cubicBezTo>
                      <a:cubicBezTo>
                        <a:pt x="4831" y="25528"/>
                        <a:pt x="4451" y="27550"/>
                        <a:pt x="4451" y="27550"/>
                      </a:cubicBezTo>
                      <a:cubicBezTo>
                        <a:pt x="4451" y="27550"/>
                        <a:pt x="3058" y="26160"/>
                        <a:pt x="1539" y="23633"/>
                      </a:cubicBezTo>
                      <a:cubicBezTo>
                        <a:pt x="1032" y="22369"/>
                        <a:pt x="526" y="20726"/>
                        <a:pt x="146" y="18956"/>
                      </a:cubicBezTo>
                      <a:cubicBezTo>
                        <a:pt x="20" y="17187"/>
                        <a:pt x="-107" y="15292"/>
                        <a:pt x="146" y="13396"/>
                      </a:cubicBezTo>
                      <a:cubicBezTo>
                        <a:pt x="653" y="9605"/>
                        <a:pt x="2045" y="6193"/>
                        <a:pt x="3565" y="3791"/>
                      </a:cubicBezTo>
                      <a:cubicBezTo>
                        <a:pt x="5084" y="1517"/>
                        <a:pt x="6477" y="126"/>
                        <a:pt x="6477" y="126"/>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45" name="Freeform 1400">
                  <a:extLst>
                    <a:ext uri="{FF2B5EF4-FFF2-40B4-BE49-F238E27FC236}">
                      <a16:creationId xmlns:a16="http://schemas.microsoft.com/office/drawing/2014/main" id="{B074EC80-E688-912D-0326-578783867DB8}"/>
                    </a:ext>
                  </a:extLst>
                </p:cNvPr>
                <p:cNvSpPr/>
                <p:nvPr/>
              </p:nvSpPr>
              <p:spPr>
                <a:xfrm>
                  <a:off x="2223040" y="3439675"/>
                  <a:ext cx="11269" cy="27044"/>
                </a:xfrm>
                <a:custGeom>
                  <a:avLst/>
                  <a:gdLst>
                    <a:gd name="connsiteX0" fmla="*/ 11269 w 11268"/>
                    <a:gd name="connsiteY0" fmla="*/ 27045 h 27044"/>
                    <a:gd name="connsiteX1" fmla="*/ 9876 w 11268"/>
                    <a:gd name="connsiteY1" fmla="*/ 26539 h 27044"/>
                    <a:gd name="connsiteX2" fmla="*/ 6710 w 11268"/>
                    <a:gd name="connsiteY2" fmla="*/ 24643 h 27044"/>
                    <a:gd name="connsiteX3" fmla="*/ 3039 w 11268"/>
                    <a:gd name="connsiteY3" fmla="*/ 20726 h 27044"/>
                    <a:gd name="connsiteX4" fmla="*/ 506 w 11268"/>
                    <a:gd name="connsiteY4" fmla="*/ 15039 h 27044"/>
                    <a:gd name="connsiteX5" fmla="*/ 0 w 11268"/>
                    <a:gd name="connsiteY5" fmla="*/ 11879 h 27044"/>
                    <a:gd name="connsiteX6" fmla="*/ 253 w 11268"/>
                    <a:gd name="connsiteY6" fmla="*/ 8720 h 27044"/>
                    <a:gd name="connsiteX7" fmla="*/ 1140 w 11268"/>
                    <a:gd name="connsiteY7" fmla="*/ 5940 h 27044"/>
                    <a:gd name="connsiteX8" fmla="*/ 2279 w 11268"/>
                    <a:gd name="connsiteY8" fmla="*/ 3665 h 27044"/>
                    <a:gd name="connsiteX9" fmla="*/ 6077 w 11268"/>
                    <a:gd name="connsiteY9" fmla="*/ 0 h 27044"/>
                    <a:gd name="connsiteX10" fmla="*/ 5698 w 11268"/>
                    <a:gd name="connsiteY10" fmla="*/ 4802 h 27044"/>
                    <a:gd name="connsiteX11" fmla="*/ 5824 w 11268"/>
                    <a:gd name="connsiteY11" fmla="*/ 9099 h 27044"/>
                    <a:gd name="connsiteX12" fmla="*/ 6077 w 11268"/>
                    <a:gd name="connsiteY12" fmla="*/ 11374 h 27044"/>
                    <a:gd name="connsiteX13" fmla="*/ 6584 w 11268"/>
                    <a:gd name="connsiteY13" fmla="*/ 13649 h 27044"/>
                    <a:gd name="connsiteX14" fmla="*/ 7850 w 11268"/>
                    <a:gd name="connsiteY14" fmla="*/ 18198 h 27044"/>
                    <a:gd name="connsiteX15" fmla="*/ 9369 w 11268"/>
                    <a:gd name="connsiteY15" fmla="*/ 22369 h 27044"/>
                    <a:gd name="connsiteX16" fmla="*/ 11142 w 11268"/>
                    <a:gd name="connsiteY16" fmla="*/ 26918 h 27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268" h="27044">
                      <a:moveTo>
                        <a:pt x="11269" y="27045"/>
                      </a:moveTo>
                      <a:cubicBezTo>
                        <a:pt x="11269" y="27045"/>
                        <a:pt x="10762" y="26918"/>
                        <a:pt x="9876" y="26539"/>
                      </a:cubicBezTo>
                      <a:cubicBezTo>
                        <a:pt x="9116" y="26160"/>
                        <a:pt x="7850" y="25781"/>
                        <a:pt x="6710" y="24643"/>
                      </a:cubicBezTo>
                      <a:cubicBezTo>
                        <a:pt x="5318" y="23759"/>
                        <a:pt x="4305" y="22369"/>
                        <a:pt x="3039" y="20726"/>
                      </a:cubicBezTo>
                      <a:cubicBezTo>
                        <a:pt x="2026" y="19083"/>
                        <a:pt x="1013" y="17187"/>
                        <a:pt x="506" y="15039"/>
                      </a:cubicBezTo>
                      <a:cubicBezTo>
                        <a:pt x="380" y="14028"/>
                        <a:pt x="0" y="12890"/>
                        <a:pt x="0" y="11879"/>
                      </a:cubicBezTo>
                      <a:cubicBezTo>
                        <a:pt x="0" y="10742"/>
                        <a:pt x="127" y="9731"/>
                        <a:pt x="253" y="8720"/>
                      </a:cubicBezTo>
                      <a:cubicBezTo>
                        <a:pt x="253" y="7709"/>
                        <a:pt x="886" y="6824"/>
                        <a:pt x="1140" y="5940"/>
                      </a:cubicBezTo>
                      <a:cubicBezTo>
                        <a:pt x="1519" y="5055"/>
                        <a:pt x="1899" y="4297"/>
                        <a:pt x="2279" y="3665"/>
                      </a:cubicBezTo>
                      <a:cubicBezTo>
                        <a:pt x="4432" y="1137"/>
                        <a:pt x="6077" y="0"/>
                        <a:pt x="6077" y="0"/>
                      </a:cubicBezTo>
                      <a:cubicBezTo>
                        <a:pt x="6077" y="0"/>
                        <a:pt x="6077" y="2275"/>
                        <a:pt x="5698" y="4802"/>
                      </a:cubicBezTo>
                      <a:cubicBezTo>
                        <a:pt x="5824" y="6193"/>
                        <a:pt x="5698" y="7583"/>
                        <a:pt x="5824" y="9099"/>
                      </a:cubicBezTo>
                      <a:cubicBezTo>
                        <a:pt x="5824" y="9857"/>
                        <a:pt x="6077" y="10616"/>
                        <a:pt x="6077" y="11374"/>
                      </a:cubicBezTo>
                      <a:cubicBezTo>
                        <a:pt x="6077" y="12132"/>
                        <a:pt x="6457" y="12890"/>
                        <a:pt x="6584" y="13649"/>
                      </a:cubicBezTo>
                      <a:cubicBezTo>
                        <a:pt x="6710" y="15292"/>
                        <a:pt x="7470" y="16682"/>
                        <a:pt x="7850" y="18198"/>
                      </a:cubicBezTo>
                      <a:cubicBezTo>
                        <a:pt x="8483" y="19588"/>
                        <a:pt x="8863" y="21105"/>
                        <a:pt x="9369" y="22369"/>
                      </a:cubicBezTo>
                      <a:cubicBezTo>
                        <a:pt x="10256" y="24896"/>
                        <a:pt x="11269" y="26918"/>
                        <a:pt x="11142" y="26918"/>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46" name="Freeform 1401">
                  <a:extLst>
                    <a:ext uri="{FF2B5EF4-FFF2-40B4-BE49-F238E27FC236}">
                      <a16:creationId xmlns:a16="http://schemas.microsoft.com/office/drawing/2014/main" id="{9262EC0A-9A8B-CBB3-6B56-3374C9D18ED6}"/>
                    </a:ext>
                  </a:extLst>
                </p:cNvPr>
                <p:cNvSpPr/>
                <p:nvPr/>
              </p:nvSpPr>
              <p:spPr>
                <a:xfrm>
                  <a:off x="2277491" y="3453955"/>
                  <a:ext cx="13296" cy="19588"/>
                </a:xfrm>
                <a:custGeom>
                  <a:avLst/>
                  <a:gdLst>
                    <a:gd name="connsiteX0" fmla="*/ 886 w 13294"/>
                    <a:gd name="connsiteY0" fmla="*/ 19588 h 19588"/>
                    <a:gd name="connsiteX1" fmla="*/ 0 w 13294"/>
                    <a:gd name="connsiteY1" fmla="*/ 15544 h 19588"/>
                    <a:gd name="connsiteX2" fmla="*/ 253 w 13294"/>
                    <a:gd name="connsiteY2" fmla="*/ 11247 h 19588"/>
                    <a:gd name="connsiteX3" fmla="*/ 1899 w 13294"/>
                    <a:gd name="connsiteY3" fmla="*/ 6571 h 19588"/>
                    <a:gd name="connsiteX4" fmla="*/ 5191 w 13294"/>
                    <a:gd name="connsiteY4" fmla="*/ 2654 h 19588"/>
                    <a:gd name="connsiteX5" fmla="*/ 9116 w 13294"/>
                    <a:gd name="connsiteY5" fmla="*/ 505 h 19588"/>
                    <a:gd name="connsiteX6" fmla="*/ 13294 w 13294"/>
                    <a:gd name="connsiteY6" fmla="*/ 0 h 19588"/>
                    <a:gd name="connsiteX7" fmla="*/ 10256 w 13294"/>
                    <a:gd name="connsiteY7" fmla="*/ 2527 h 19588"/>
                    <a:gd name="connsiteX8" fmla="*/ 7850 w 13294"/>
                    <a:gd name="connsiteY8" fmla="*/ 5181 h 19588"/>
                    <a:gd name="connsiteX9" fmla="*/ 5571 w 13294"/>
                    <a:gd name="connsiteY9" fmla="*/ 8467 h 19588"/>
                    <a:gd name="connsiteX10" fmla="*/ 3798 w 13294"/>
                    <a:gd name="connsiteY10" fmla="*/ 12259 h 19588"/>
                    <a:gd name="connsiteX11" fmla="*/ 2406 w 13294"/>
                    <a:gd name="connsiteY11" fmla="*/ 15797 h 19588"/>
                    <a:gd name="connsiteX12" fmla="*/ 886 w 13294"/>
                    <a:gd name="connsiteY12" fmla="*/ 19462 h 19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294" h="19588">
                      <a:moveTo>
                        <a:pt x="886" y="19588"/>
                      </a:moveTo>
                      <a:cubicBezTo>
                        <a:pt x="886" y="19588"/>
                        <a:pt x="127" y="18072"/>
                        <a:pt x="0" y="15544"/>
                      </a:cubicBezTo>
                      <a:cubicBezTo>
                        <a:pt x="0" y="14280"/>
                        <a:pt x="0" y="12890"/>
                        <a:pt x="253" y="11247"/>
                      </a:cubicBezTo>
                      <a:cubicBezTo>
                        <a:pt x="506" y="9731"/>
                        <a:pt x="1266" y="8088"/>
                        <a:pt x="1899" y="6571"/>
                      </a:cubicBezTo>
                      <a:cubicBezTo>
                        <a:pt x="3039" y="5181"/>
                        <a:pt x="3798" y="3539"/>
                        <a:pt x="5191" y="2654"/>
                      </a:cubicBezTo>
                      <a:cubicBezTo>
                        <a:pt x="6584" y="1769"/>
                        <a:pt x="7850" y="758"/>
                        <a:pt x="9116" y="505"/>
                      </a:cubicBezTo>
                      <a:cubicBezTo>
                        <a:pt x="11775" y="0"/>
                        <a:pt x="13294" y="0"/>
                        <a:pt x="13294" y="0"/>
                      </a:cubicBezTo>
                      <a:cubicBezTo>
                        <a:pt x="13294" y="0"/>
                        <a:pt x="12028" y="1264"/>
                        <a:pt x="10256" y="2527"/>
                      </a:cubicBezTo>
                      <a:cubicBezTo>
                        <a:pt x="9243" y="3033"/>
                        <a:pt x="8736" y="4423"/>
                        <a:pt x="7850" y="5181"/>
                      </a:cubicBezTo>
                      <a:cubicBezTo>
                        <a:pt x="6964" y="6066"/>
                        <a:pt x="6457" y="7456"/>
                        <a:pt x="5571" y="8467"/>
                      </a:cubicBezTo>
                      <a:cubicBezTo>
                        <a:pt x="5065" y="9731"/>
                        <a:pt x="4305" y="10995"/>
                        <a:pt x="3798" y="12259"/>
                      </a:cubicBezTo>
                      <a:cubicBezTo>
                        <a:pt x="3292" y="13522"/>
                        <a:pt x="2659" y="14660"/>
                        <a:pt x="2406" y="15797"/>
                      </a:cubicBezTo>
                      <a:cubicBezTo>
                        <a:pt x="1519" y="17945"/>
                        <a:pt x="886" y="19462"/>
                        <a:pt x="886" y="19462"/>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47" name="Freeform 1402">
                  <a:extLst>
                    <a:ext uri="{FF2B5EF4-FFF2-40B4-BE49-F238E27FC236}">
                      <a16:creationId xmlns:a16="http://schemas.microsoft.com/office/drawing/2014/main" id="{7F4463E4-D7EC-E8F3-B11D-7F125B3FC738}"/>
                    </a:ext>
                  </a:extLst>
                </p:cNvPr>
                <p:cNvSpPr/>
                <p:nvPr/>
              </p:nvSpPr>
              <p:spPr>
                <a:xfrm>
                  <a:off x="2339539" y="3492879"/>
                  <a:ext cx="27225" cy="24123"/>
                </a:xfrm>
                <a:custGeom>
                  <a:avLst/>
                  <a:gdLst>
                    <a:gd name="connsiteX0" fmla="*/ 0 w 27221"/>
                    <a:gd name="connsiteY0" fmla="*/ 0 h 24123"/>
                    <a:gd name="connsiteX1" fmla="*/ 1266 w 27221"/>
                    <a:gd name="connsiteY1" fmla="*/ 1264 h 24123"/>
                    <a:gd name="connsiteX2" fmla="*/ 4305 w 27221"/>
                    <a:gd name="connsiteY2" fmla="*/ 4297 h 24123"/>
                    <a:gd name="connsiteX3" fmla="*/ 8356 w 27221"/>
                    <a:gd name="connsiteY3" fmla="*/ 8594 h 24123"/>
                    <a:gd name="connsiteX4" fmla="*/ 10635 w 27221"/>
                    <a:gd name="connsiteY4" fmla="*/ 10868 h 24123"/>
                    <a:gd name="connsiteX5" fmla="*/ 12914 w 27221"/>
                    <a:gd name="connsiteY5" fmla="*/ 13143 h 24123"/>
                    <a:gd name="connsiteX6" fmla="*/ 17726 w 27221"/>
                    <a:gd name="connsiteY6" fmla="*/ 17314 h 24123"/>
                    <a:gd name="connsiteX7" fmla="*/ 22284 w 27221"/>
                    <a:gd name="connsiteY7" fmla="*/ 20726 h 24123"/>
                    <a:gd name="connsiteX8" fmla="*/ 27222 w 27221"/>
                    <a:gd name="connsiteY8" fmla="*/ 24011 h 24123"/>
                    <a:gd name="connsiteX9" fmla="*/ 20891 w 27221"/>
                    <a:gd name="connsiteY9" fmla="*/ 24011 h 24123"/>
                    <a:gd name="connsiteX10" fmla="*/ 14687 w 27221"/>
                    <a:gd name="connsiteY10" fmla="*/ 21863 h 24123"/>
                    <a:gd name="connsiteX11" fmla="*/ 8610 w 27221"/>
                    <a:gd name="connsiteY11" fmla="*/ 17566 h 24123"/>
                    <a:gd name="connsiteX12" fmla="*/ 4052 w 27221"/>
                    <a:gd name="connsiteY12" fmla="*/ 11753 h 24123"/>
                    <a:gd name="connsiteX13" fmla="*/ 1393 w 27221"/>
                    <a:gd name="connsiteY13" fmla="*/ 6066 h 24123"/>
                    <a:gd name="connsiteX14" fmla="*/ 253 w 27221"/>
                    <a:gd name="connsiteY14" fmla="*/ 0 h 24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221" h="24123">
                      <a:moveTo>
                        <a:pt x="0" y="0"/>
                      </a:moveTo>
                      <a:lnTo>
                        <a:pt x="1266" y="1264"/>
                      </a:lnTo>
                      <a:cubicBezTo>
                        <a:pt x="1899" y="2022"/>
                        <a:pt x="3039" y="3033"/>
                        <a:pt x="4305" y="4297"/>
                      </a:cubicBezTo>
                      <a:cubicBezTo>
                        <a:pt x="5444" y="5560"/>
                        <a:pt x="6964" y="6951"/>
                        <a:pt x="8356" y="8594"/>
                      </a:cubicBezTo>
                      <a:cubicBezTo>
                        <a:pt x="8990" y="9478"/>
                        <a:pt x="9876" y="9984"/>
                        <a:pt x="10635" y="10868"/>
                      </a:cubicBezTo>
                      <a:cubicBezTo>
                        <a:pt x="11395" y="11627"/>
                        <a:pt x="12028" y="12511"/>
                        <a:pt x="12914" y="13143"/>
                      </a:cubicBezTo>
                      <a:cubicBezTo>
                        <a:pt x="14561" y="14533"/>
                        <a:pt x="16080" y="16176"/>
                        <a:pt x="17726" y="17314"/>
                      </a:cubicBezTo>
                      <a:cubicBezTo>
                        <a:pt x="19372" y="18451"/>
                        <a:pt x="20764" y="19968"/>
                        <a:pt x="22284" y="20726"/>
                      </a:cubicBezTo>
                      <a:cubicBezTo>
                        <a:pt x="25196" y="22368"/>
                        <a:pt x="27222" y="24011"/>
                        <a:pt x="27222" y="24011"/>
                      </a:cubicBezTo>
                      <a:cubicBezTo>
                        <a:pt x="27222" y="24011"/>
                        <a:pt x="24816" y="24264"/>
                        <a:pt x="20891" y="24011"/>
                      </a:cubicBezTo>
                      <a:cubicBezTo>
                        <a:pt x="18992" y="23885"/>
                        <a:pt x="16966" y="22748"/>
                        <a:pt x="14687" y="21863"/>
                      </a:cubicBezTo>
                      <a:cubicBezTo>
                        <a:pt x="12408" y="20978"/>
                        <a:pt x="10635" y="19083"/>
                        <a:pt x="8610" y="17566"/>
                      </a:cubicBezTo>
                      <a:cubicBezTo>
                        <a:pt x="6964" y="15671"/>
                        <a:pt x="5191" y="13775"/>
                        <a:pt x="4052" y="11753"/>
                      </a:cubicBezTo>
                      <a:cubicBezTo>
                        <a:pt x="2912" y="9731"/>
                        <a:pt x="1899" y="7835"/>
                        <a:pt x="1393" y="6066"/>
                      </a:cubicBezTo>
                      <a:cubicBezTo>
                        <a:pt x="127" y="2527"/>
                        <a:pt x="253" y="0"/>
                        <a:pt x="253" y="0"/>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48" name="Freeform 1403">
                  <a:extLst>
                    <a:ext uri="{FF2B5EF4-FFF2-40B4-BE49-F238E27FC236}">
                      <a16:creationId xmlns:a16="http://schemas.microsoft.com/office/drawing/2014/main" id="{1E0175BB-6C4C-F22F-89ED-5FBFD77F989B}"/>
                    </a:ext>
                  </a:extLst>
                </p:cNvPr>
                <p:cNvSpPr/>
                <p:nvPr/>
              </p:nvSpPr>
              <p:spPr>
                <a:xfrm>
                  <a:off x="2658647" y="3542419"/>
                  <a:ext cx="86868" cy="47643"/>
                </a:xfrm>
                <a:custGeom>
                  <a:avLst/>
                  <a:gdLst>
                    <a:gd name="connsiteX0" fmla="*/ 0 w 86856"/>
                    <a:gd name="connsiteY0" fmla="*/ 47517 h 47643"/>
                    <a:gd name="connsiteX1" fmla="*/ 4052 w 86856"/>
                    <a:gd name="connsiteY1" fmla="*/ 46001 h 47643"/>
                    <a:gd name="connsiteX2" fmla="*/ 14560 w 86856"/>
                    <a:gd name="connsiteY2" fmla="*/ 41831 h 47643"/>
                    <a:gd name="connsiteX3" fmla="*/ 29121 w 86856"/>
                    <a:gd name="connsiteY3" fmla="*/ 35259 h 47643"/>
                    <a:gd name="connsiteX4" fmla="*/ 45327 w 86856"/>
                    <a:gd name="connsiteY4" fmla="*/ 27171 h 47643"/>
                    <a:gd name="connsiteX5" fmla="*/ 53431 w 86856"/>
                    <a:gd name="connsiteY5" fmla="*/ 22748 h 47643"/>
                    <a:gd name="connsiteX6" fmla="*/ 61154 w 86856"/>
                    <a:gd name="connsiteY6" fmla="*/ 18325 h 47643"/>
                    <a:gd name="connsiteX7" fmla="*/ 68118 w 86856"/>
                    <a:gd name="connsiteY7" fmla="*/ 13775 h 47643"/>
                    <a:gd name="connsiteX8" fmla="*/ 74448 w 86856"/>
                    <a:gd name="connsiteY8" fmla="*/ 9605 h 47643"/>
                    <a:gd name="connsiteX9" fmla="*/ 83311 w 86856"/>
                    <a:gd name="connsiteY9" fmla="*/ 2654 h 47643"/>
                    <a:gd name="connsiteX10" fmla="*/ 86857 w 86856"/>
                    <a:gd name="connsiteY10" fmla="*/ 0 h 47643"/>
                    <a:gd name="connsiteX11" fmla="*/ 84198 w 86856"/>
                    <a:gd name="connsiteY11" fmla="*/ 3412 h 47643"/>
                    <a:gd name="connsiteX12" fmla="*/ 76854 w 86856"/>
                    <a:gd name="connsiteY12" fmla="*/ 12259 h 47643"/>
                    <a:gd name="connsiteX13" fmla="*/ 71030 w 86856"/>
                    <a:gd name="connsiteY13" fmla="*/ 17314 h 47643"/>
                    <a:gd name="connsiteX14" fmla="*/ 64319 w 86856"/>
                    <a:gd name="connsiteY14" fmla="*/ 22748 h 47643"/>
                    <a:gd name="connsiteX15" fmla="*/ 48366 w 86856"/>
                    <a:gd name="connsiteY15" fmla="*/ 32605 h 47643"/>
                    <a:gd name="connsiteX16" fmla="*/ 39883 w 86856"/>
                    <a:gd name="connsiteY16" fmla="*/ 36902 h 47643"/>
                    <a:gd name="connsiteX17" fmla="*/ 31400 w 86856"/>
                    <a:gd name="connsiteY17" fmla="*/ 40314 h 47643"/>
                    <a:gd name="connsiteX18" fmla="*/ 15953 w 86856"/>
                    <a:gd name="connsiteY18" fmla="*/ 45243 h 47643"/>
                    <a:gd name="connsiteX19" fmla="*/ 4558 w 86856"/>
                    <a:gd name="connsiteY19" fmla="*/ 47265 h 47643"/>
                    <a:gd name="connsiteX20" fmla="*/ 253 w 86856"/>
                    <a:gd name="connsiteY20" fmla="*/ 47644 h 4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6856" h="47643">
                      <a:moveTo>
                        <a:pt x="0" y="47517"/>
                      </a:moveTo>
                      <a:cubicBezTo>
                        <a:pt x="0" y="47517"/>
                        <a:pt x="1519" y="46886"/>
                        <a:pt x="4052" y="46001"/>
                      </a:cubicBezTo>
                      <a:cubicBezTo>
                        <a:pt x="6710" y="45243"/>
                        <a:pt x="10256" y="43347"/>
                        <a:pt x="14560" y="41831"/>
                      </a:cubicBezTo>
                      <a:cubicBezTo>
                        <a:pt x="18739" y="39809"/>
                        <a:pt x="23930" y="37913"/>
                        <a:pt x="29121" y="35259"/>
                      </a:cubicBezTo>
                      <a:cubicBezTo>
                        <a:pt x="34439" y="32858"/>
                        <a:pt x="40010" y="30204"/>
                        <a:pt x="45327" y="27171"/>
                      </a:cubicBezTo>
                      <a:cubicBezTo>
                        <a:pt x="48113" y="25907"/>
                        <a:pt x="50898" y="24391"/>
                        <a:pt x="53431" y="22748"/>
                      </a:cubicBezTo>
                      <a:cubicBezTo>
                        <a:pt x="55963" y="21105"/>
                        <a:pt x="58622" y="19715"/>
                        <a:pt x="61154" y="18325"/>
                      </a:cubicBezTo>
                      <a:cubicBezTo>
                        <a:pt x="63686" y="16934"/>
                        <a:pt x="65839" y="15165"/>
                        <a:pt x="68118" y="13775"/>
                      </a:cubicBezTo>
                      <a:cubicBezTo>
                        <a:pt x="70397" y="12259"/>
                        <a:pt x="72422" y="10868"/>
                        <a:pt x="74448" y="9605"/>
                      </a:cubicBezTo>
                      <a:cubicBezTo>
                        <a:pt x="78120" y="6698"/>
                        <a:pt x="81159" y="4297"/>
                        <a:pt x="83311" y="2654"/>
                      </a:cubicBezTo>
                      <a:cubicBezTo>
                        <a:pt x="85464" y="1011"/>
                        <a:pt x="86857" y="0"/>
                        <a:pt x="86857" y="0"/>
                      </a:cubicBezTo>
                      <a:cubicBezTo>
                        <a:pt x="86857" y="0"/>
                        <a:pt x="85970" y="1264"/>
                        <a:pt x="84198" y="3412"/>
                      </a:cubicBezTo>
                      <a:cubicBezTo>
                        <a:pt x="82425" y="5561"/>
                        <a:pt x="80146" y="8846"/>
                        <a:pt x="76854" y="12259"/>
                      </a:cubicBezTo>
                      <a:cubicBezTo>
                        <a:pt x="75081" y="13901"/>
                        <a:pt x="73182" y="15544"/>
                        <a:pt x="71030" y="17314"/>
                      </a:cubicBezTo>
                      <a:cubicBezTo>
                        <a:pt x="68877" y="19083"/>
                        <a:pt x="66852" y="21105"/>
                        <a:pt x="64319" y="22748"/>
                      </a:cubicBezTo>
                      <a:cubicBezTo>
                        <a:pt x="59381" y="25907"/>
                        <a:pt x="54190" y="29825"/>
                        <a:pt x="48366" y="32605"/>
                      </a:cubicBezTo>
                      <a:cubicBezTo>
                        <a:pt x="45581" y="33995"/>
                        <a:pt x="42669" y="35385"/>
                        <a:pt x="39883" y="36902"/>
                      </a:cubicBezTo>
                      <a:cubicBezTo>
                        <a:pt x="36971" y="38166"/>
                        <a:pt x="34059" y="39177"/>
                        <a:pt x="31400" y="40314"/>
                      </a:cubicBezTo>
                      <a:cubicBezTo>
                        <a:pt x="25956" y="42589"/>
                        <a:pt x="20385" y="43853"/>
                        <a:pt x="15953" y="45243"/>
                      </a:cubicBezTo>
                      <a:cubicBezTo>
                        <a:pt x="11269" y="46254"/>
                        <a:pt x="7343" y="47012"/>
                        <a:pt x="4558" y="47265"/>
                      </a:cubicBezTo>
                      <a:cubicBezTo>
                        <a:pt x="1773" y="47517"/>
                        <a:pt x="253" y="47644"/>
                        <a:pt x="253" y="47644"/>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49" name="Freeform 1404">
                  <a:extLst>
                    <a:ext uri="{FF2B5EF4-FFF2-40B4-BE49-F238E27FC236}">
                      <a16:creationId xmlns:a16="http://schemas.microsoft.com/office/drawing/2014/main" id="{9080C9CF-6FDA-D7BD-C4E9-B8EB467112D9}"/>
                    </a:ext>
                  </a:extLst>
                </p:cNvPr>
                <p:cNvSpPr/>
                <p:nvPr/>
              </p:nvSpPr>
              <p:spPr>
                <a:xfrm>
                  <a:off x="2758178" y="3502989"/>
                  <a:ext cx="18740" cy="24643"/>
                </a:xfrm>
                <a:custGeom>
                  <a:avLst/>
                  <a:gdLst>
                    <a:gd name="connsiteX0" fmla="*/ 0 w 18738"/>
                    <a:gd name="connsiteY0" fmla="*/ 24644 h 24643"/>
                    <a:gd name="connsiteX1" fmla="*/ 2912 w 18738"/>
                    <a:gd name="connsiteY1" fmla="*/ 20599 h 24643"/>
                    <a:gd name="connsiteX2" fmla="*/ 5951 w 18738"/>
                    <a:gd name="connsiteY2" fmla="*/ 16682 h 24643"/>
                    <a:gd name="connsiteX3" fmla="*/ 9369 w 18738"/>
                    <a:gd name="connsiteY3" fmla="*/ 12259 h 24643"/>
                    <a:gd name="connsiteX4" fmla="*/ 12788 w 18738"/>
                    <a:gd name="connsiteY4" fmla="*/ 7835 h 24643"/>
                    <a:gd name="connsiteX5" fmla="*/ 15700 w 18738"/>
                    <a:gd name="connsiteY5" fmla="*/ 3918 h 24643"/>
                    <a:gd name="connsiteX6" fmla="*/ 18739 w 18738"/>
                    <a:gd name="connsiteY6" fmla="*/ 0 h 24643"/>
                    <a:gd name="connsiteX7" fmla="*/ 17852 w 18738"/>
                    <a:gd name="connsiteY7" fmla="*/ 4929 h 24643"/>
                    <a:gd name="connsiteX8" fmla="*/ 12661 w 18738"/>
                    <a:gd name="connsiteY8" fmla="*/ 14660 h 24643"/>
                    <a:gd name="connsiteX9" fmla="*/ 4558 w 18738"/>
                    <a:gd name="connsiteY9" fmla="*/ 22116 h 24643"/>
                    <a:gd name="connsiteX10" fmla="*/ 127 w 18738"/>
                    <a:gd name="connsiteY10" fmla="*/ 24517 h 24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38" h="24643">
                      <a:moveTo>
                        <a:pt x="0" y="24644"/>
                      </a:moveTo>
                      <a:cubicBezTo>
                        <a:pt x="0" y="24644"/>
                        <a:pt x="1139" y="23001"/>
                        <a:pt x="2912" y="20599"/>
                      </a:cubicBezTo>
                      <a:cubicBezTo>
                        <a:pt x="3925" y="19462"/>
                        <a:pt x="4685" y="18072"/>
                        <a:pt x="5951" y="16682"/>
                      </a:cubicBezTo>
                      <a:cubicBezTo>
                        <a:pt x="6964" y="15165"/>
                        <a:pt x="8230" y="13775"/>
                        <a:pt x="9369" y="12259"/>
                      </a:cubicBezTo>
                      <a:cubicBezTo>
                        <a:pt x="10509" y="10742"/>
                        <a:pt x="11775" y="9352"/>
                        <a:pt x="12788" y="7835"/>
                      </a:cubicBezTo>
                      <a:cubicBezTo>
                        <a:pt x="13801" y="6319"/>
                        <a:pt x="15067" y="5181"/>
                        <a:pt x="15700" y="3918"/>
                      </a:cubicBezTo>
                      <a:cubicBezTo>
                        <a:pt x="17346" y="1517"/>
                        <a:pt x="18739" y="0"/>
                        <a:pt x="18739" y="0"/>
                      </a:cubicBezTo>
                      <a:cubicBezTo>
                        <a:pt x="18739" y="0"/>
                        <a:pt x="18612" y="2022"/>
                        <a:pt x="17852" y="4929"/>
                      </a:cubicBezTo>
                      <a:cubicBezTo>
                        <a:pt x="16966" y="7835"/>
                        <a:pt x="15194" y="11500"/>
                        <a:pt x="12661" y="14660"/>
                      </a:cubicBezTo>
                      <a:cubicBezTo>
                        <a:pt x="10256" y="17819"/>
                        <a:pt x="7090" y="20473"/>
                        <a:pt x="4558" y="22116"/>
                      </a:cubicBezTo>
                      <a:cubicBezTo>
                        <a:pt x="2026" y="23759"/>
                        <a:pt x="127" y="24517"/>
                        <a:pt x="127" y="24517"/>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50" name="Freeform 1405">
                  <a:extLst>
                    <a:ext uri="{FF2B5EF4-FFF2-40B4-BE49-F238E27FC236}">
                      <a16:creationId xmlns:a16="http://schemas.microsoft.com/office/drawing/2014/main" id="{1278E19A-4205-2C0B-08DC-2936D57B2E8B}"/>
                    </a:ext>
                  </a:extLst>
                </p:cNvPr>
                <p:cNvSpPr/>
                <p:nvPr/>
              </p:nvSpPr>
              <p:spPr>
                <a:xfrm>
                  <a:off x="2698409" y="3426863"/>
                  <a:ext cx="18234" cy="4897"/>
                </a:xfrm>
                <a:custGeom>
                  <a:avLst/>
                  <a:gdLst>
                    <a:gd name="connsiteX0" fmla="*/ 18232 w 18232"/>
                    <a:gd name="connsiteY0" fmla="*/ 4218 h 4897"/>
                    <a:gd name="connsiteX1" fmla="*/ 15194 w 18232"/>
                    <a:gd name="connsiteY1" fmla="*/ 4850 h 4897"/>
                    <a:gd name="connsiteX2" fmla="*/ 8736 w 18232"/>
                    <a:gd name="connsiteY2" fmla="*/ 4471 h 4897"/>
                    <a:gd name="connsiteX3" fmla="*/ 2659 w 18232"/>
                    <a:gd name="connsiteY3" fmla="*/ 2322 h 4897"/>
                    <a:gd name="connsiteX4" fmla="*/ 0 w 18232"/>
                    <a:gd name="connsiteY4" fmla="*/ 553 h 4897"/>
                    <a:gd name="connsiteX5" fmla="*/ 3039 w 18232"/>
                    <a:gd name="connsiteY5" fmla="*/ 47 h 4897"/>
                    <a:gd name="connsiteX6" fmla="*/ 9496 w 18232"/>
                    <a:gd name="connsiteY6" fmla="*/ 427 h 4897"/>
                    <a:gd name="connsiteX7" fmla="*/ 15573 w 18232"/>
                    <a:gd name="connsiteY7" fmla="*/ 2575 h 4897"/>
                    <a:gd name="connsiteX8" fmla="*/ 18232 w 18232"/>
                    <a:gd name="connsiteY8" fmla="*/ 4218 h 4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32" h="4897">
                      <a:moveTo>
                        <a:pt x="18232" y="4218"/>
                      </a:moveTo>
                      <a:cubicBezTo>
                        <a:pt x="18232" y="4218"/>
                        <a:pt x="16966" y="4597"/>
                        <a:pt x="15194" y="4850"/>
                      </a:cubicBezTo>
                      <a:cubicBezTo>
                        <a:pt x="13421" y="4976"/>
                        <a:pt x="11015" y="4850"/>
                        <a:pt x="8736" y="4471"/>
                      </a:cubicBezTo>
                      <a:cubicBezTo>
                        <a:pt x="6457" y="4091"/>
                        <a:pt x="4305" y="3207"/>
                        <a:pt x="2659" y="2322"/>
                      </a:cubicBezTo>
                      <a:cubicBezTo>
                        <a:pt x="1013" y="1564"/>
                        <a:pt x="0" y="553"/>
                        <a:pt x="0" y="553"/>
                      </a:cubicBezTo>
                      <a:cubicBezTo>
                        <a:pt x="0" y="553"/>
                        <a:pt x="1266" y="174"/>
                        <a:pt x="3039" y="47"/>
                      </a:cubicBezTo>
                      <a:cubicBezTo>
                        <a:pt x="4811" y="-79"/>
                        <a:pt x="7217" y="47"/>
                        <a:pt x="9496" y="427"/>
                      </a:cubicBezTo>
                      <a:cubicBezTo>
                        <a:pt x="11775" y="806"/>
                        <a:pt x="13927" y="1690"/>
                        <a:pt x="15573" y="2575"/>
                      </a:cubicBezTo>
                      <a:cubicBezTo>
                        <a:pt x="17219" y="3459"/>
                        <a:pt x="18232" y="4218"/>
                        <a:pt x="18232" y="4218"/>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51" name="Freeform 1406">
                  <a:extLst>
                    <a:ext uri="{FF2B5EF4-FFF2-40B4-BE49-F238E27FC236}">
                      <a16:creationId xmlns:a16="http://schemas.microsoft.com/office/drawing/2014/main" id="{670C7399-C277-3A96-1CF7-2108B3B6A312}"/>
                    </a:ext>
                  </a:extLst>
                </p:cNvPr>
                <p:cNvSpPr/>
                <p:nvPr/>
              </p:nvSpPr>
              <p:spPr>
                <a:xfrm>
                  <a:off x="2269513" y="3401130"/>
                  <a:ext cx="21273" cy="16176"/>
                </a:xfrm>
                <a:custGeom>
                  <a:avLst/>
                  <a:gdLst>
                    <a:gd name="connsiteX0" fmla="*/ 0 w 21270"/>
                    <a:gd name="connsiteY0" fmla="*/ 16176 h 16176"/>
                    <a:gd name="connsiteX1" fmla="*/ 1773 w 21270"/>
                    <a:gd name="connsiteY1" fmla="*/ 12132 h 16176"/>
                    <a:gd name="connsiteX2" fmla="*/ 8230 w 21270"/>
                    <a:gd name="connsiteY2" fmla="*/ 4929 h 16176"/>
                    <a:gd name="connsiteX3" fmla="*/ 16839 w 21270"/>
                    <a:gd name="connsiteY3" fmla="*/ 632 h 16176"/>
                    <a:gd name="connsiteX4" fmla="*/ 21271 w 21270"/>
                    <a:gd name="connsiteY4" fmla="*/ 0 h 16176"/>
                    <a:gd name="connsiteX5" fmla="*/ 17852 w 21270"/>
                    <a:gd name="connsiteY5" fmla="*/ 2654 h 16176"/>
                    <a:gd name="connsiteX6" fmla="*/ 14560 w 21270"/>
                    <a:gd name="connsiteY6" fmla="*/ 5181 h 16176"/>
                    <a:gd name="connsiteX7" fmla="*/ 10762 w 21270"/>
                    <a:gd name="connsiteY7" fmla="*/ 8088 h 16176"/>
                    <a:gd name="connsiteX8" fmla="*/ 6964 w 21270"/>
                    <a:gd name="connsiteY8" fmla="*/ 10995 h 16176"/>
                    <a:gd name="connsiteX9" fmla="*/ 3545 w 21270"/>
                    <a:gd name="connsiteY9" fmla="*/ 13522 h 16176"/>
                    <a:gd name="connsiteX10" fmla="*/ 0 w 21270"/>
                    <a:gd name="connsiteY10" fmla="*/ 15924 h 16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270" h="16176">
                      <a:moveTo>
                        <a:pt x="0" y="16176"/>
                      </a:moveTo>
                      <a:cubicBezTo>
                        <a:pt x="0" y="16176"/>
                        <a:pt x="380" y="14407"/>
                        <a:pt x="1773" y="12132"/>
                      </a:cubicBezTo>
                      <a:cubicBezTo>
                        <a:pt x="3165" y="9857"/>
                        <a:pt x="5318" y="7077"/>
                        <a:pt x="8230" y="4929"/>
                      </a:cubicBezTo>
                      <a:cubicBezTo>
                        <a:pt x="11015" y="2780"/>
                        <a:pt x="14307" y="1264"/>
                        <a:pt x="16839" y="632"/>
                      </a:cubicBezTo>
                      <a:cubicBezTo>
                        <a:pt x="19498" y="0"/>
                        <a:pt x="21271" y="0"/>
                        <a:pt x="21271" y="0"/>
                      </a:cubicBezTo>
                      <a:cubicBezTo>
                        <a:pt x="21271" y="0"/>
                        <a:pt x="19878" y="1264"/>
                        <a:pt x="17852" y="2654"/>
                      </a:cubicBezTo>
                      <a:cubicBezTo>
                        <a:pt x="16839" y="3286"/>
                        <a:pt x="15827" y="4423"/>
                        <a:pt x="14560" y="5181"/>
                      </a:cubicBezTo>
                      <a:cubicBezTo>
                        <a:pt x="13294" y="6066"/>
                        <a:pt x="12155" y="7077"/>
                        <a:pt x="10762" y="8088"/>
                      </a:cubicBezTo>
                      <a:cubicBezTo>
                        <a:pt x="9496" y="8973"/>
                        <a:pt x="8230" y="10110"/>
                        <a:pt x="6964" y="10995"/>
                      </a:cubicBezTo>
                      <a:cubicBezTo>
                        <a:pt x="5824" y="12006"/>
                        <a:pt x="4431" y="12764"/>
                        <a:pt x="3545" y="13522"/>
                      </a:cubicBezTo>
                      <a:cubicBezTo>
                        <a:pt x="1519" y="15039"/>
                        <a:pt x="0" y="15924"/>
                        <a:pt x="0" y="15924"/>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52" name="Freeform 1407">
                  <a:extLst>
                    <a:ext uri="{FF2B5EF4-FFF2-40B4-BE49-F238E27FC236}">
                      <a16:creationId xmlns:a16="http://schemas.microsoft.com/office/drawing/2014/main" id="{152A109B-1ABD-03A8-D664-947FA17DD56B}"/>
                    </a:ext>
                  </a:extLst>
                </p:cNvPr>
                <p:cNvSpPr/>
                <p:nvPr/>
              </p:nvSpPr>
              <p:spPr>
                <a:xfrm>
                  <a:off x="2137439" y="3309577"/>
                  <a:ext cx="24692" cy="15347"/>
                </a:xfrm>
                <a:custGeom>
                  <a:avLst/>
                  <a:gdLst>
                    <a:gd name="connsiteX0" fmla="*/ 0 w 24689"/>
                    <a:gd name="connsiteY0" fmla="*/ 13578 h 15347"/>
                    <a:gd name="connsiteX1" fmla="*/ 2912 w 24689"/>
                    <a:gd name="connsiteY1" fmla="*/ 10040 h 15347"/>
                    <a:gd name="connsiteX2" fmla="*/ 6331 w 24689"/>
                    <a:gd name="connsiteY2" fmla="*/ 6628 h 15347"/>
                    <a:gd name="connsiteX3" fmla="*/ 10635 w 24689"/>
                    <a:gd name="connsiteY3" fmla="*/ 3342 h 15347"/>
                    <a:gd name="connsiteX4" fmla="*/ 15573 w 24689"/>
                    <a:gd name="connsiteY4" fmla="*/ 1067 h 15347"/>
                    <a:gd name="connsiteX5" fmla="*/ 20131 w 24689"/>
                    <a:gd name="connsiteY5" fmla="*/ 56 h 15347"/>
                    <a:gd name="connsiteX6" fmla="*/ 22031 w 24689"/>
                    <a:gd name="connsiteY6" fmla="*/ 56 h 15347"/>
                    <a:gd name="connsiteX7" fmla="*/ 23423 w 24689"/>
                    <a:gd name="connsiteY7" fmla="*/ 56 h 15347"/>
                    <a:gd name="connsiteX8" fmla="*/ 24689 w 24689"/>
                    <a:gd name="connsiteY8" fmla="*/ 56 h 15347"/>
                    <a:gd name="connsiteX9" fmla="*/ 23423 w 24689"/>
                    <a:gd name="connsiteY9" fmla="*/ 56 h 15347"/>
                    <a:gd name="connsiteX10" fmla="*/ 22031 w 24689"/>
                    <a:gd name="connsiteY10" fmla="*/ 56 h 15347"/>
                    <a:gd name="connsiteX11" fmla="*/ 20258 w 24689"/>
                    <a:gd name="connsiteY11" fmla="*/ 309 h 15347"/>
                    <a:gd name="connsiteX12" fmla="*/ 16080 w 24689"/>
                    <a:gd name="connsiteY12" fmla="*/ 1825 h 15347"/>
                    <a:gd name="connsiteX13" fmla="*/ 11902 w 24689"/>
                    <a:gd name="connsiteY13" fmla="*/ 4606 h 15347"/>
                    <a:gd name="connsiteX14" fmla="*/ 8356 w 24689"/>
                    <a:gd name="connsiteY14" fmla="*/ 8144 h 15347"/>
                    <a:gd name="connsiteX15" fmla="*/ 5824 w 24689"/>
                    <a:gd name="connsiteY15" fmla="*/ 11683 h 15347"/>
                    <a:gd name="connsiteX16" fmla="*/ 3545 w 24689"/>
                    <a:gd name="connsiteY16" fmla="*/ 15348 h 15347"/>
                    <a:gd name="connsiteX17" fmla="*/ 127 w 24689"/>
                    <a:gd name="connsiteY17" fmla="*/ 13073 h 15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689" h="15347">
                      <a:moveTo>
                        <a:pt x="0" y="13578"/>
                      </a:moveTo>
                      <a:cubicBezTo>
                        <a:pt x="0" y="13578"/>
                        <a:pt x="1013" y="12188"/>
                        <a:pt x="2912" y="10040"/>
                      </a:cubicBezTo>
                      <a:cubicBezTo>
                        <a:pt x="3798" y="8903"/>
                        <a:pt x="4938" y="7765"/>
                        <a:pt x="6331" y="6628"/>
                      </a:cubicBezTo>
                      <a:cubicBezTo>
                        <a:pt x="7597" y="5490"/>
                        <a:pt x="9116" y="4353"/>
                        <a:pt x="10635" y="3342"/>
                      </a:cubicBezTo>
                      <a:cubicBezTo>
                        <a:pt x="12155" y="2331"/>
                        <a:pt x="13801" y="1573"/>
                        <a:pt x="15573" y="1067"/>
                      </a:cubicBezTo>
                      <a:cubicBezTo>
                        <a:pt x="17093" y="309"/>
                        <a:pt x="18865" y="309"/>
                        <a:pt x="20131" y="56"/>
                      </a:cubicBezTo>
                      <a:cubicBezTo>
                        <a:pt x="20765" y="-70"/>
                        <a:pt x="21398" y="56"/>
                        <a:pt x="22031" y="56"/>
                      </a:cubicBezTo>
                      <a:cubicBezTo>
                        <a:pt x="22537" y="56"/>
                        <a:pt x="23044" y="56"/>
                        <a:pt x="23423" y="56"/>
                      </a:cubicBezTo>
                      <a:cubicBezTo>
                        <a:pt x="24183" y="56"/>
                        <a:pt x="24689" y="56"/>
                        <a:pt x="24689" y="56"/>
                      </a:cubicBezTo>
                      <a:cubicBezTo>
                        <a:pt x="24689" y="56"/>
                        <a:pt x="24183" y="56"/>
                        <a:pt x="23423" y="56"/>
                      </a:cubicBezTo>
                      <a:cubicBezTo>
                        <a:pt x="23044" y="56"/>
                        <a:pt x="22537" y="56"/>
                        <a:pt x="22031" y="56"/>
                      </a:cubicBezTo>
                      <a:cubicBezTo>
                        <a:pt x="21524" y="56"/>
                        <a:pt x="20891" y="56"/>
                        <a:pt x="20258" y="309"/>
                      </a:cubicBezTo>
                      <a:cubicBezTo>
                        <a:pt x="18992" y="814"/>
                        <a:pt x="17473" y="941"/>
                        <a:pt x="16080" y="1825"/>
                      </a:cubicBezTo>
                      <a:cubicBezTo>
                        <a:pt x="14560" y="2457"/>
                        <a:pt x="13168" y="3468"/>
                        <a:pt x="11902" y="4606"/>
                      </a:cubicBezTo>
                      <a:cubicBezTo>
                        <a:pt x="10635" y="5743"/>
                        <a:pt x="9369" y="7007"/>
                        <a:pt x="8356" y="8144"/>
                      </a:cubicBezTo>
                      <a:cubicBezTo>
                        <a:pt x="7343" y="9408"/>
                        <a:pt x="6457" y="10545"/>
                        <a:pt x="5824" y="11683"/>
                      </a:cubicBezTo>
                      <a:cubicBezTo>
                        <a:pt x="4431" y="13705"/>
                        <a:pt x="3545" y="15348"/>
                        <a:pt x="3545" y="15348"/>
                      </a:cubicBezTo>
                      <a:lnTo>
                        <a:pt x="127" y="13073"/>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53" name="Freeform 1408">
                  <a:extLst>
                    <a:ext uri="{FF2B5EF4-FFF2-40B4-BE49-F238E27FC236}">
                      <a16:creationId xmlns:a16="http://schemas.microsoft.com/office/drawing/2014/main" id="{A9B49841-301B-87B5-5FE6-AC571AA1C06E}"/>
                    </a:ext>
                  </a:extLst>
                </p:cNvPr>
                <p:cNvSpPr/>
                <p:nvPr/>
              </p:nvSpPr>
              <p:spPr>
                <a:xfrm>
                  <a:off x="2137692" y="3354244"/>
                  <a:ext cx="17727" cy="12258"/>
                </a:xfrm>
                <a:custGeom>
                  <a:avLst/>
                  <a:gdLst>
                    <a:gd name="connsiteX0" fmla="*/ 0 w 17725"/>
                    <a:gd name="connsiteY0" fmla="*/ 9857 h 12258"/>
                    <a:gd name="connsiteX1" fmla="*/ 8230 w 17725"/>
                    <a:gd name="connsiteY1" fmla="*/ 3412 h 12258"/>
                    <a:gd name="connsiteX2" fmla="*/ 14687 w 17725"/>
                    <a:gd name="connsiteY2" fmla="*/ 632 h 12258"/>
                    <a:gd name="connsiteX3" fmla="*/ 17726 w 17725"/>
                    <a:gd name="connsiteY3" fmla="*/ 0 h 12258"/>
                    <a:gd name="connsiteX4" fmla="*/ 14814 w 17725"/>
                    <a:gd name="connsiteY4" fmla="*/ 1264 h 12258"/>
                    <a:gd name="connsiteX5" fmla="*/ 9243 w 17725"/>
                    <a:gd name="connsiteY5" fmla="*/ 5055 h 12258"/>
                    <a:gd name="connsiteX6" fmla="*/ 2912 w 17725"/>
                    <a:gd name="connsiteY6" fmla="*/ 12259 h 12258"/>
                    <a:gd name="connsiteX7" fmla="*/ 0 w 17725"/>
                    <a:gd name="connsiteY7" fmla="*/ 9857 h 1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25" h="12258">
                      <a:moveTo>
                        <a:pt x="0" y="9857"/>
                      </a:moveTo>
                      <a:cubicBezTo>
                        <a:pt x="0" y="9857"/>
                        <a:pt x="3672" y="5940"/>
                        <a:pt x="8230" y="3412"/>
                      </a:cubicBezTo>
                      <a:cubicBezTo>
                        <a:pt x="10509" y="2148"/>
                        <a:pt x="12914" y="1137"/>
                        <a:pt x="14687" y="632"/>
                      </a:cubicBezTo>
                      <a:cubicBezTo>
                        <a:pt x="16586" y="253"/>
                        <a:pt x="17726" y="0"/>
                        <a:pt x="17726" y="0"/>
                      </a:cubicBezTo>
                      <a:cubicBezTo>
                        <a:pt x="17726" y="0"/>
                        <a:pt x="16586" y="505"/>
                        <a:pt x="14814" y="1264"/>
                      </a:cubicBezTo>
                      <a:cubicBezTo>
                        <a:pt x="13168" y="2148"/>
                        <a:pt x="11142" y="3539"/>
                        <a:pt x="9243" y="5055"/>
                      </a:cubicBezTo>
                      <a:cubicBezTo>
                        <a:pt x="5444" y="8341"/>
                        <a:pt x="2912" y="12259"/>
                        <a:pt x="2912" y="12259"/>
                      </a:cubicBezTo>
                      <a:lnTo>
                        <a:pt x="0" y="9857"/>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54" name="Freeform 1409">
                  <a:extLst>
                    <a:ext uri="{FF2B5EF4-FFF2-40B4-BE49-F238E27FC236}">
                      <a16:creationId xmlns:a16="http://schemas.microsoft.com/office/drawing/2014/main" id="{B7F934F5-DA29-6E6B-76BF-EB048421752F}"/>
                    </a:ext>
                  </a:extLst>
                </p:cNvPr>
                <p:cNvSpPr/>
                <p:nvPr/>
              </p:nvSpPr>
              <p:spPr>
                <a:xfrm>
                  <a:off x="2147316" y="3399566"/>
                  <a:ext cx="22160" cy="12558"/>
                </a:xfrm>
                <a:custGeom>
                  <a:avLst/>
                  <a:gdLst>
                    <a:gd name="connsiteX0" fmla="*/ 0 w 22157"/>
                    <a:gd name="connsiteY0" fmla="*/ 12558 h 12558"/>
                    <a:gd name="connsiteX1" fmla="*/ 22157 w 22157"/>
                    <a:gd name="connsiteY1" fmla="*/ 173 h 12558"/>
                  </a:gdLst>
                  <a:ahLst/>
                  <a:cxnLst>
                    <a:cxn ang="0">
                      <a:pos x="connsiteX0" y="connsiteY0"/>
                    </a:cxn>
                    <a:cxn ang="0">
                      <a:pos x="connsiteX1" y="connsiteY1"/>
                    </a:cxn>
                  </a:cxnLst>
                  <a:rect l="l" t="t" r="r" b="b"/>
                  <a:pathLst>
                    <a:path w="22157" h="12558">
                      <a:moveTo>
                        <a:pt x="0" y="12558"/>
                      </a:moveTo>
                      <a:cubicBezTo>
                        <a:pt x="0" y="12558"/>
                        <a:pt x="11775" y="-1722"/>
                        <a:pt x="22157" y="173"/>
                      </a:cubicBezTo>
                    </a:path>
                  </a:pathLst>
                </a:custGeom>
                <a:noFill/>
                <a:ln w="6325" cap="rnd">
                  <a:solidFill>
                    <a:srgbClr val="B56A6B"/>
                  </a:solidFill>
                  <a:prstDash val="solid"/>
                  <a:round/>
                </a:ln>
              </p:spPr>
              <p:txBody>
                <a:bodyPr rtlCol="0" anchor="ctr"/>
                <a:lstStyle/>
                <a:p>
                  <a:pPr defTabSz="685800">
                    <a:defRPr/>
                  </a:pPr>
                  <a:endParaRPr lang="en-US" sz="600">
                    <a:solidFill>
                      <a:prstClr val="black"/>
                    </a:solidFill>
                    <a:latin typeface="Verdana"/>
                  </a:endParaRPr>
                </a:p>
              </p:txBody>
            </p:sp>
            <p:sp>
              <p:nvSpPr>
                <p:cNvPr id="255" name="Freeform 1410">
                  <a:extLst>
                    <a:ext uri="{FF2B5EF4-FFF2-40B4-BE49-F238E27FC236}">
                      <a16:creationId xmlns:a16="http://schemas.microsoft.com/office/drawing/2014/main" id="{29F5B7BD-2297-5093-E05F-D590F3466E35}"/>
                    </a:ext>
                  </a:extLst>
                </p:cNvPr>
                <p:cNvSpPr/>
                <p:nvPr/>
              </p:nvSpPr>
              <p:spPr>
                <a:xfrm>
                  <a:off x="2111273" y="3474065"/>
                  <a:ext cx="153263" cy="119055"/>
                </a:xfrm>
                <a:custGeom>
                  <a:avLst/>
                  <a:gdLst>
                    <a:gd name="connsiteX0" fmla="*/ 586 w 153243"/>
                    <a:gd name="connsiteY0" fmla="*/ 14391 h 119055"/>
                    <a:gd name="connsiteX1" fmla="*/ 91494 w 153243"/>
                    <a:gd name="connsiteY1" fmla="*/ 32589 h 119055"/>
                    <a:gd name="connsiteX2" fmla="*/ 112385 w 153243"/>
                    <a:gd name="connsiteY2" fmla="*/ 47375 h 119055"/>
                    <a:gd name="connsiteX3" fmla="*/ 152648 w 153243"/>
                    <a:gd name="connsiteY3" fmla="*/ 116124 h 119055"/>
                    <a:gd name="connsiteX4" fmla="*/ 146317 w 153243"/>
                    <a:gd name="connsiteY4" fmla="*/ 115618 h 119055"/>
                    <a:gd name="connsiteX5" fmla="*/ 109600 w 153243"/>
                    <a:gd name="connsiteY5" fmla="*/ 53189 h 119055"/>
                    <a:gd name="connsiteX6" fmla="*/ 86176 w 153243"/>
                    <a:gd name="connsiteY6" fmla="*/ 35875 h 119055"/>
                    <a:gd name="connsiteX7" fmla="*/ 2105 w 153243"/>
                    <a:gd name="connsiteY7" fmla="*/ 16792 h 119055"/>
                    <a:gd name="connsiteX8" fmla="*/ 713 w 153243"/>
                    <a:gd name="connsiteY8" fmla="*/ 14391 h 119055"/>
                    <a:gd name="connsiteX9" fmla="*/ 713 w 153243"/>
                    <a:gd name="connsiteY9" fmla="*/ 14391 h 119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243" h="119055">
                      <a:moveTo>
                        <a:pt x="586" y="14391"/>
                      </a:moveTo>
                      <a:cubicBezTo>
                        <a:pt x="32999" y="-15308"/>
                        <a:pt x="65665" y="6050"/>
                        <a:pt x="91494" y="32589"/>
                      </a:cubicBezTo>
                      <a:cubicBezTo>
                        <a:pt x="96052" y="39413"/>
                        <a:pt x="104029" y="43584"/>
                        <a:pt x="112385" y="47375"/>
                      </a:cubicBezTo>
                      <a:cubicBezTo>
                        <a:pt x="144038" y="58496"/>
                        <a:pt x="156193" y="83645"/>
                        <a:pt x="152648" y="116124"/>
                      </a:cubicBezTo>
                      <a:cubicBezTo>
                        <a:pt x="152521" y="120295"/>
                        <a:pt x="145938" y="119915"/>
                        <a:pt x="146317" y="115618"/>
                      </a:cubicBezTo>
                      <a:cubicBezTo>
                        <a:pt x="148850" y="85794"/>
                        <a:pt x="138974" y="63551"/>
                        <a:pt x="109600" y="53189"/>
                      </a:cubicBezTo>
                      <a:cubicBezTo>
                        <a:pt x="101243" y="49271"/>
                        <a:pt x="91874" y="44721"/>
                        <a:pt x="86176" y="35875"/>
                      </a:cubicBezTo>
                      <a:cubicBezTo>
                        <a:pt x="63386" y="12369"/>
                        <a:pt x="35151" y="-10379"/>
                        <a:pt x="2105" y="16792"/>
                      </a:cubicBezTo>
                      <a:cubicBezTo>
                        <a:pt x="586" y="17803"/>
                        <a:pt x="-933" y="15276"/>
                        <a:pt x="713" y="14391"/>
                      </a:cubicBezTo>
                      <a:lnTo>
                        <a:pt x="713" y="14391"/>
                      </a:lnTo>
                      <a:close/>
                    </a:path>
                  </a:pathLst>
                </a:custGeom>
                <a:solidFill>
                  <a:srgbClr val="B56A6B"/>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56" name="Freeform 1411">
                  <a:extLst>
                    <a:ext uri="{FF2B5EF4-FFF2-40B4-BE49-F238E27FC236}">
                      <a16:creationId xmlns:a16="http://schemas.microsoft.com/office/drawing/2014/main" id="{ED5434AD-C4F6-7957-3BC9-9326E030EFF0}"/>
                    </a:ext>
                  </a:extLst>
                </p:cNvPr>
                <p:cNvSpPr/>
                <p:nvPr/>
              </p:nvSpPr>
              <p:spPr>
                <a:xfrm>
                  <a:off x="2186824" y="3454606"/>
                  <a:ext cx="17854" cy="12998"/>
                </a:xfrm>
                <a:custGeom>
                  <a:avLst/>
                  <a:gdLst>
                    <a:gd name="connsiteX0" fmla="*/ 0 w 17852"/>
                    <a:gd name="connsiteY0" fmla="*/ 12998 h 12998"/>
                    <a:gd name="connsiteX1" fmla="*/ 17852 w 17852"/>
                    <a:gd name="connsiteY1" fmla="*/ 234 h 12998"/>
                  </a:gdLst>
                  <a:ahLst/>
                  <a:cxnLst>
                    <a:cxn ang="0">
                      <a:pos x="connsiteX0" y="connsiteY0"/>
                    </a:cxn>
                    <a:cxn ang="0">
                      <a:pos x="connsiteX1" y="connsiteY1"/>
                    </a:cxn>
                  </a:cxnLst>
                  <a:rect l="l" t="t" r="r" b="b"/>
                  <a:pathLst>
                    <a:path w="17852" h="12998">
                      <a:moveTo>
                        <a:pt x="0" y="12998"/>
                      </a:moveTo>
                      <a:cubicBezTo>
                        <a:pt x="0" y="12998"/>
                        <a:pt x="9116" y="-2040"/>
                        <a:pt x="17852" y="234"/>
                      </a:cubicBezTo>
                    </a:path>
                  </a:pathLst>
                </a:custGeom>
                <a:noFill/>
                <a:ln w="6325" cap="rnd">
                  <a:solidFill>
                    <a:srgbClr val="B56A6B"/>
                  </a:solidFill>
                  <a:prstDash val="solid"/>
                  <a:round/>
                </a:ln>
              </p:spPr>
              <p:txBody>
                <a:bodyPr rtlCol="0" anchor="ctr"/>
                <a:lstStyle/>
                <a:p>
                  <a:pPr defTabSz="685800">
                    <a:defRPr/>
                  </a:pPr>
                  <a:endParaRPr lang="en-US" sz="600">
                    <a:solidFill>
                      <a:prstClr val="black"/>
                    </a:solidFill>
                    <a:latin typeface="Verdana"/>
                  </a:endParaRPr>
                </a:p>
              </p:txBody>
            </p:sp>
            <p:sp>
              <p:nvSpPr>
                <p:cNvPr id="257" name="Freeform 1412">
                  <a:extLst>
                    <a:ext uri="{FF2B5EF4-FFF2-40B4-BE49-F238E27FC236}">
                      <a16:creationId xmlns:a16="http://schemas.microsoft.com/office/drawing/2014/main" id="{3385C97E-399B-B022-731E-46CFF6C9B7E2}"/>
                    </a:ext>
                  </a:extLst>
                </p:cNvPr>
                <p:cNvSpPr/>
                <p:nvPr/>
              </p:nvSpPr>
              <p:spPr>
                <a:xfrm>
                  <a:off x="2148202" y="3260865"/>
                  <a:ext cx="8230" cy="5168"/>
                </a:xfrm>
                <a:custGeom>
                  <a:avLst/>
                  <a:gdLst>
                    <a:gd name="connsiteX0" fmla="*/ 0 w 8229"/>
                    <a:gd name="connsiteY0" fmla="*/ 5169 h 5168"/>
                    <a:gd name="connsiteX1" fmla="*/ 8230 w 8229"/>
                    <a:gd name="connsiteY1" fmla="*/ 114 h 5168"/>
                  </a:gdLst>
                  <a:ahLst/>
                  <a:cxnLst>
                    <a:cxn ang="0">
                      <a:pos x="connsiteX0" y="connsiteY0"/>
                    </a:cxn>
                    <a:cxn ang="0">
                      <a:pos x="connsiteX1" y="connsiteY1"/>
                    </a:cxn>
                  </a:cxnLst>
                  <a:rect l="l" t="t" r="r" b="b"/>
                  <a:pathLst>
                    <a:path w="8229" h="5168">
                      <a:moveTo>
                        <a:pt x="0" y="5169"/>
                      </a:moveTo>
                      <a:cubicBezTo>
                        <a:pt x="0" y="5169"/>
                        <a:pt x="3292" y="-897"/>
                        <a:pt x="8230" y="114"/>
                      </a:cubicBezTo>
                    </a:path>
                  </a:pathLst>
                </a:custGeom>
                <a:noFill/>
                <a:ln w="6325" cap="rnd">
                  <a:solidFill>
                    <a:srgbClr val="B56A6B"/>
                  </a:solidFill>
                  <a:prstDash val="solid"/>
                  <a:round/>
                </a:ln>
              </p:spPr>
              <p:txBody>
                <a:bodyPr rtlCol="0" anchor="ctr"/>
                <a:lstStyle/>
                <a:p>
                  <a:pPr defTabSz="685800">
                    <a:defRPr/>
                  </a:pPr>
                  <a:endParaRPr lang="en-US" sz="600">
                    <a:solidFill>
                      <a:prstClr val="black"/>
                    </a:solidFill>
                    <a:latin typeface="Verdana"/>
                  </a:endParaRPr>
                </a:p>
              </p:txBody>
            </p:sp>
            <p:sp>
              <p:nvSpPr>
                <p:cNvPr id="258" name="Freeform 1413">
                  <a:extLst>
                    <a:ext uri="{FF2B5EF4-FFF2-40B4-BE49-F238E27FC236}">
                      <a16:creationId xmlns:a16="http://schemas.microsoft.com/office/drawing/2014/main" id="{6E312AEB-1F55-F026-3E66-F243D50A2BC6}"/>
                    </a:ext>
                  </a:extLst>
                </p:cNvPr>
                <p:cNvSpPr/>
                <p:nvPr/>
              </p:nvSpPr>
              <p:spPr>
                <a:xfrm>
                  <a:off x="2199838" y="3467857"/>
                  <a:ext cx="8513" cy="15797"/>
                </a:xfrm>
                <a:custGeom>
                  <a:avLst/>
                  <a:gdLst>
                    <a:gd name="connsiteX0" fmla="*/ 8513 w 8512"/>
                    <a:gd name="connsiteY0" fmla="*/ 15797 h 15797"/>
                    <a:gd name="connsiteX1" fmla="*/ 4968 w 8512"/>
                    <a:gd name="connsiteY1" fmla="*/ 14786 h 15797"/>
                    <a:gd name="connsiteX2" fmla="*/ 30 w 8512"/>
                    <a:gd name="connsiteY2" fmla="*/ 8088 h 15797"/>
                    <a:gd name="connsiteX3" fmla="*/ 1296 w 8512"/>
                    <a:gd name="connsiteY3" fmla="*/ 2907 h 15797"/>
                    <a:gd name="connsiteX4" fmla="*/ 2942 w 8512"/>
                    <a:gd name="connsiteY4" fmla="*/ 1264 h 15797"/>
                    <a:gd name="connsiteX5" fmla="*/ 4714 w 8512"/>
                    <a:gd name="connsiteY5" fmla="*/ 379 h 15797"/>
                    <a:gd name="connsiteX6" fmla="*/ 7373 w 8512"/>
                    <a:gd name="connsiteY6" fmla="*/ 0 h 15797"/>
                    <a:gd name="connsiteX7" fmla="*/ 8386 w 8512"/>
                    <a:gd name="connsiteY7" fmla="*/ 0 h 15797"/>
                    <a:gd name="connsiteX8" fmla="*/ 6867 w 8512"/>
                    <a:gd name="connsiteY8" fmla="*/ 3033 h 15797"/>
                    <a:gd name="connsiteX9" fmla="*/ 6107 w 8512"/>
                    <a:gd name="connsiteY9" fmla="*/ 5308 h 15797"/>
                    <a:gd name="connsiteX10" fmla="*/ 6107 w 8512"/>
                    <a:gd name="connsiteY10" fmla="*/ 7077 h 15797"/>
                    <a:gd name="connsiteX11" fmla="*/ 7500 w 8512"/>
                    <a:gd name="connsiteY11" fmla="*/ 12385 h 15797"/>
                    <a:gd name="connsiteX12" fmla="*/ 8386 w 8512"/>
                    <a:gd name="connsiteY12" fmla="*/ 15671 h 15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12" h="15797">
                      <a:moveTo>
                        <a:pt x="8513" y="15797"/>
                      </a:moveTo>
                      <a:cubicBezTo>
                        <a:pt x="8513" y="15797"/>
                        <a:pt x="6867" y="15797"/>
                        <a:pt x="4968" y="14786"/>
                      </a:cubicBezTo>
                      <a:cubicBezTo>
                        <a:pt x="3068" y="13775"/>
                        <a:pt x="789" y="11627"/>
                        <a:pt x="30" y="8088"/>
                      </a:cubicBezTo>
                      <a:cubicBezTo>
                        <a:pt x="-97" y="6319"/>
                        <a:pt x="156" y="4170"/>
                        <a:pt x="1296" y="2907"/>
                      </a:cubicBezTo>
                      <a:cubicBezTo>
                        <a:pt x="1676" y="2148"/>
                        <a:pt x="2435" y="1769"/>
                        <a:pt x="2942" y="1264"/>
                      </a:cubicBezTo>
                      <a:cubicBezTo>
                        <a:pt x="3448" y="758"/>
                        <a:pt x="4081" y="632"/>
                        <a:pt x="4714" y="379"/>
                      </a:cubicBezTo>
                      <a:cubicBezTo>
                        <a:pt x="5727" y="-126"/>
                        <a:pt x="6867" y="126"/>
                        <a:pt x="7373" y="0"/>
                      </a:cubicBezTo>
                      <a:cubicBezTo>
                        <a:pt x="8006" y="0"/>
                        <a:pt x="8386" y="0"/>
                        <a:pt x="8386" y="0"/>
                      </a:cubicBezTo>
                      <a:cubicBezTo>
                        <a:pt x="8386" y="0"/>
                        <a:pt x="7626" y="1390"/>
                        <a:pt x="6867" y="3033"/>
                      </a:cubicBezTo>
                      <a:cubicBezTo>
                        <a:pt x="6487" y="3791"/>
                        <a:pt x="6234" y="4676"/>
                        <a:pt x="6107" y="5308"/>
                      </a:cubicBezTo>
                      <a:cubicBezTo>
                        <a:pt x="6107" y="5940"/>
                        <a:pt x="6107" y="6445"/>
                        <a:pt x="6107" y="7077"/>
                      </a:cubicBezTo>
                      <a:cubicBezTo>
                        <a:pt x="6234" y="8467"/>
                        <a:pt x="6993" y="10489"/>
                        <a:pt x="7500" y="12385"/>
                      </a:cubicBezTo>
                      <a:cubicBezTo>
                        <a:pt x="8006" y="14154"/>
                        <a:pt x="8386" y="15671"/>
                        <a:pt x="8386" y="15671"/>
                      </a:cubicBezTo>
                      <a:close/>
                    </a:path>
                  </a:pathLst>
                </a:custGeom>
                <a:solidFill>
                  <a:srgbClr val="F6BCC2"/>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59" name="Freeform 1414">
                  <a:extLst>
                    <a:ext uri="{FF2B5EF4-FFF2-40B4-BE49-F238E27FC236}">
                      <a16:creationId xmlns:a16="http://schemas.microsoft.com/office/drawing/2014/main" id="{2DCE685C-A7F7-82AE-F49C-6BF62600E1F9}"/>
                    </a:ext>
                  </a:extLst>
                </p:cNvPr>
                <p:cNvSpPr/>
                <p:nvPr/>
              </p:nvSpPr>
              <p:spPr>
                <a:xfrm>
                  <a:off x="2157933" y="3407049"/>
                  <a:ext cx="12809" cy="17207"/>
                </a:xfrm>
                <a:custGeom>
                  <a:avLst/>
                  <a:gdLst>
                    <a:gd name="connsiteX0" fmla="*/ 1412 w 12807"/>
                    <a:gd name="connsiteY0" fmla="*/ 17081 h 17207"/>
                    <a:gd name="connsiteX1" fmla="*/ 146 w 12807"/>
                    <a:gd name="connsiteY1" fmla="*/ 13416 h 17207"/>
                    <a:gd name="connsiteX2" fmla="*/ 146 w 12807"/>
                    <a:gd name="connsiteY2" fmla="*/ 9372 h 17207"/>
                    <a:gd name="connsiteX3" fmla="*/ 1919 w 12807"/>
                    <a:gd name="connsiteY3" fmla="*/ 5075 h 17207"/>
                    <a:gd name="connsiteX4" fmla="*/ 3438 w 12807"/>
                    <a:gd name="connsiteY4" fmla="*/ 3180 h 17207"/>
                    <a:gd name="connsiteX5" fmla="*/ 5337 w 12807"/>
                    <a:gd name="connsiteY5" fmla="*/ 1789 h 17207"/>
                    <a:gd name="connsiteX6" fmla="*/ 7236 w 12807"/>
                    <a:gd name="connsiteY6" fmla="*/ 778 h 17207"/>
                    <a:gd name="connsiteX7" fmla="*/ 9009 w 12807"/>
                    <a:gd name="connsiteY7" fmla="*/ 273 h 17207"/>
                    <a:gd name="connsiteX8" fmla="*/ 12807 w 12807"/>
                    <a:gd name="connsiteY8" fmla="*/ 20 h 17207"/>
                    <a:gd name="connsiteX9" fmla="*/ 10022 w 12807"/>
                    <a:gd name="connsiteY9" fmla="*/ 2421 h 17207"/>
                    <a:gd name="connsiteX10" fmla="*/ 8756 w 12807"/>
                    <a:gd name="connsiteY10" fmla="*/ 3432 h 17207"/>
                    <a:gd name="connsiteX11" fmla="*/ 7616 w 12807"/>
                    <a:gd name="connsiteY11" fmla="*/ 4696 h 17207"/>
                    <a:gd name="connsiteX12" fmla="*/ 5464 w 12807"/>
                    <a:gd name="connsiteY12" fmla="*/ 7476 h 17207"/>
                    <a:gd name="connsiteX13" fmla="*/ 3691 w 12807"/>
                    <a:gd name="connsiteY13" fmla="*/ 10636 h 17207"/>
                    <a:gd name="connsiteX14" fmla="*/ 2552 w 12807"/>
                    <a:gd name="connsiteY14" fmla="*/ 13795 h 17207"/>
                    <a:gd name="connsiteX15" fmla="*/ 1412 w 12807"/>
                    <a:gd name="connsiteY15" fmla="*/ 17207 h 17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807" h="17207">
                      <a:moveTo>
                        <a:pt x="1412" y="17081"/>
                      </a:moveTo>
                      <a:cubicBezTo>
                        <a:pt x="1412" y="17081"/>
                        <a:pt x="526" y="15817"/>
                        <a:pt x="146" y="13416"/>
                      </a:cubicBezTo>
                      <a:cubicBezTo>
                        <a:pt x="-107" y="12279"/>
                        <a:pt x="20" y="10889"/>
                        <a:pt x="146" y="9372"/>
                      </a:cubicBezTo>
                      <a:cubicBezTo>
                        <a:pt x="526" y="7982"/>
                        <a:pt x="906" y="6339"/>
                        <a:pt x="1919" y="5075"/>
                      </a:cubicBezTo>
                      <a:lnTo>
                        <a:pt x="3438" y="3180"/>
                      </a:lnTo>
                      <a:cubicBezTo>
                        <a:pt x="3818" y="2548"/>
                        <a:pt x="4704" y="2295"/>
                        <a:pt x="5337" y="1789"/>
                      </a:cubicBezTo>
                      <a:cubicBezTo>
                        <a:pt x="5970" y="1410"/>
                        <a:pt x="6603" y="1031"/>
                        <a:pt x="7236" y="778"/>
                      </a:cubicBezTo>
                      <a:cubicBezTo>
                        <a:pt x="7743" y="399"/>
                        <a:pt x="8503" y="399"/>
                        <a:pt x="9009" y="273"/>
                      </a:cubicBezTo>
                      <a:cubicBezTo>
                        <a:pt x="11288" y="-106"/>
                        <a:pt x="12807" y="20"/>
                        <a:pt x="12807" y="20"/>
                      </a:cubicBezTo>
                      <a:cubicBezTo>
                        <a:pt x="12807" y="20"/>
                        <a:pt x="11668" y="1158"/>
                        <a:pt x="10022" y="2421"/>
                      </a:cubicBezTo>
                      <a:cubicBezTo>
                        <a:pt x="9642" y="2674"/>
                        <a:pt x="9136" y="2927"/>
                        <a:pt x="8756" y="3432"/>
                      </a:cubicBezTo>
                      <a:cubicBezTo>
                        <a:pt x="8376" y="3938"/>
                        <a:pt x="7996" y="4317"/>
                        <a:pt x="7616" y="4696"/>
                      </a:cubicBezTo>
                      <a:cubicBezTo>
                        <a:pt x="6730" y="5454"/>
                        <a:pt x="6097" y="6466"/>
                        <a:pt x="5464" y="7476"/>
                      </a:cubicBezTo>
                      <a:cubicBezTo>
                        <a:pt x="4578" y="8361"/>
                        <a:pt x="4324" y="9625"/>
                        <a:pt x="3691" y="10636"/>
                      </a:cubicBezTo>
                      <a:cubicBezTo>
                        <a:pt x="3438" y="11773"/>
                        <a:pt x="2678" y="12784"/>
                        <a:pt x="2552" y="13795"/>
                      </a:cubicBezTo>
                      <a:cubicBezTo>
                        <a:pt x="1792" y="15691"/>
                        <a:pt x="1412" y="17207"/>
                        <a:pt x="1412" y="17207"/>
                      </a:cubicBezTo>
                      <a:close/>
                    </a:path>
                  </a:pathLst>
                </a:custGeom>
                <a:solidFill>
                  <a:srgbClr val="F6BCC2"/>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60" name="Freeform 1415">
                  <a:extLst>
                    <a:ext uri="{FF2B5EF4-FFF2-40B4-BE49-F238E27FC236}">
                      <a16:creationId xmlns:a16="http://schemas.microsoft.com/office/drawing/2014/main" id="{1F698EBC-FEDD-8F2B-BF65-58F7E6009EA1}"/>
                    </a:ext>
                  </a:extLst>
                </p:cNvPr>
                <p:cNvSpPr/>
                <p:nvPr/>
              </p:nvSpPr>
              <p:spPr>
                <a:xfrm>
                  <a:off x="2144250" y="3360816"/>
                  <a:ext cx="9142" cy="9351"/>
                </a:xfrm>
                <a:custGeom>
                  <a:avLst/>
                  <a:gdLst>
                    <a:gd name="connsiteX0" fmla="*/ 279 w 9141"/>
                    <a:gd name="connsiteY0" fmla="*/ 9352 h 9351"/>
                    <a:gd name="connsiteX1" fmla="*/ 26 w 9141"/>
                    <a:gd name="connsiteY1" fmla="*/ 6951 h 9351"/>
                    <a:gd name="connsiteX2" fmla="*/ 2052 w 9141"/>
                    <a:gd name="connsiteY2" fmla="*/ 2275 h 9351"/>
                    <a:gd name="connsiteX3" fmla="*/ 4331 w 9141"/>
                    <a:gd name="connsiteY3" fmla="*/ 632 h 9351"/>
                    <a:gd name="connsiteX4" fmla="*/ 6736 w 9141"/>
                    <a:gd name="connsiteY4" fmla="*/ 0 h 9351"/>
                    <a:gd name="connsiteX5" fmla="*/ 9142 w 9141"/>
                    <a:gd name="connsiteY5" fmla="*/ 506 h 9351"/>
                    <a:gd name="connsiteX6" fmla="*/ 7623 w 9141"/>
                    <a:gd name="connsiteY6" fmla="*/ 2149 h 9351"/>
                    <a:gd name="connsiteX7" fmla="*/ 6356 w 9141"/>
                    <a:gd name="connsiteY7" fmla="*/ 3539 h 9351"/>
                    <a:gd name="connsiteX8" fmla="*/ 5090 w 9141"/>
                    <a:gd name="connsiteY8" fmla="*/ 5055 h 9351"/>
                    <a:gd name="connsiteX9" fmla="*/ 279 w 9141"/>
                    <a:gd name="connsiteY9" fmla="*/ 9226 h 9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1" h="9351">
                      <a:moveTo>
                        <a:pt x="279" y="9352"/>
                      </a:moveTo>
                      <a:cubicBezTo>
                        <a:pt x="279" y="9352"/>
                        <a:pt x="-101" y="8341"/>
                        <a:pt x="26" y="6951"/>
                      </a:cubicBezTo>
                      <a:cubicBezTo>
                        <a:pt x="26" y="5561"/>
                        <a:pt x="786" y="3791"/>
                        <a:pt x="2052" y="2275"/>
                      </a:cubicBezTo>
                      <a:cubicBezTo>
                        <a:pt x="2811" y="1643"/>
                        <a:pt x="3444" y="1011"/>
                        <a:pt x="4331" y="632"/>
                      </a:cubicBezTo>
                      <a:cubicBezTo>
                        <a:pt x="5217" y="253"/>
                        <a:pt x="5977" y="126"/>
                        <a:pt x="6736" y="0"/>
                      </a:cubicBezTo>
                      <a:cubicBezTo>
                        <a:pt x="8256" y="0"/>
                        <a:pt x="9142" y="506"/>
                        <a:pt x="9142" y="506"/>
                      </a:cubicBezTo>
                      <a:cubicBezTo>
                        <a:pt x="9142" y="506"/>
                        <a:pt x="8509" y="1390"/>
                        <a:pt x="7623" y="2149"/>
                      </a:cubicBezTo>
                      <a:cubicBezTo>
                        <a:pt x="7116" y="2528"/>
                        <a:pt x="6863" y="3159"/>
                        <a:pt x="6356" y="3539"/>
                      </a:cubicBezTo>
                      <a:cubicBezTo>
                        <a:pt x="5977" y="4044"/>
                        <a:pt x="5470" y="4550"/>
                        <a:pt x="5090" y="5055"/>
                      </a:cubicBezTo>
                      <a:cubicBezTo>
                        <a:pt x="3444" y="7077"/>
                        <a:pt x="532" y="9226"/>
                        <a:pt x="279" y="9226"/>
                      </a:cubicBezTo>
                      <a:close/>
                    </a:path>
                  </a:pathLst>
                </a:custGeom>
                <a:solidFill>
                  <a:srgbClr val="F6BCC2"/>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61" name="Freeform 1416">
                  <a:extLst>
                    <a:ext uri="{FF2B5EF4-FFF2-40B4-BE49-F238E27FC236}">
                      <a16:creationId xmlns:a16="http://schemas.microsoft.com/office/drawing/2014/main" id="{6AD1CA6D-0CBE-15CF-9672-FE54041AB721}"/>
                    </a:ext>
                  </a:extLst>
                </p:cNvPr>
                <p:cNvSpPr/>
                <p:nvPr/>
              </p:nvSpPr>
              <p:spPr>
                <a:xfrm>
                  <a:off x="2146303" y="3316331"/>
                  <a:ext cx="11142" cy="7582"/>
                </a:xfrm>
                <a:custGeom>
                  <a:avLst/>
                  <a:gdLst>
                    <a:gd name="connsiteX0" fmla="*/ 0 w 11141"/>
                    <a:gd name="connsiteY0" fmla="*/ 7582 h 7582"/>
                    <a:gd name="connsiteX1" fmla="*/ 380 w 11141"/>
                    <a:gd name="connsiteY1" fmla="*/ 5181 h 7582"/>
                    <a:gd name="connsiteX2" fmla="*/ 3545 w 11141"/>
                    <a:gd name="connsiteY2" fmla="*/ 1137 h 7582"/>
                    <a:gd name="connsiteX3" fmla="*/ 6331 w 11141"/>
                    <a:gd name="connsiteY3" fmla="*/ 0 h 7582"/>
                    <a:gd name="connsiteX4" fmla="*/ 8990 w 11141"/>
                    <a:gd name="connsiteY4" fmla="*/ 0 h 7582"/>
                    <a:gd name="connsiteX5" fmla="*/ 11142 w 11141"/>
                    <a:gd name="connsiteY5" fmla="*/ 1390 h 7582"/>
                    <a:gd name="connsiteX6" fmla="*/ 9116 w 11141"/>
                    <a:gd name="connsiteY6" fmla="*/ 2401 h 7582"/>
                    <a:gd name="connsiteX7" fmla="*/ 5824 w 11141"/>
                    <a:gd name="connsiteY7" fmla="*/ 4550 h 7582"/>
                    <a:gd name="connsiteX8" fmla="*/ 0 w 11141"/>
                    <a:gd name="connsiteY8" fmla="*/ 7582 h 7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41" h="7582">
                      <a:moveTo>
                        <a:pt x="0" y="7582"/>
                      </a:moveTo>
                      <a:cubicBezTo>
                        <a:pt x="0" y="7582"/>
                        <a:pt x="0" y="6445"/>
                        <a:pt x="380" y="5181"/>
                      </a:cubicBezTo>
                      <a:cubicBezTo>
                        <a:pt x="886" y="3791"/>
                        <a:pt x="1899" y="2148"/>
                        <a:pt x="3545" y="1137"/>
                      </a:cubicBezTo>
                      <a:cubicBezTo>
                        <a:pt x="4431" y="632"/>
                        <a:pt x="5318" y="253"/>
                        <a:pt x="6331" y="0"/>
                      </a:cubicBezTo>
                      <a:cubicBezTo>
                        <a:pt x="7344" y="0"/>
                        <a:pt x="8230" y="0"/>
                        <a:pt x="8990" y="0"/>
                      </a:cubicBezTo>
                      <a:cubicBezTo>
                        <a:pt x="10509" y="632"/>
                        <a:pt x="11142" y="1390"/>
                        <a:pt x="11142" y="1390"/>
                      </a:cubicBezTo>
                      <a:cubicBezTo>
                        <a:pt x="11142" y="1390"/>
                        <a:pt x="10129" y="2022"/>
                        <a:pt x="9116" y="2401"/>
                      </a:cubicBezTo>
                      <a:cubicBezTo>
                        <a:pt x="8103" y="3033"/>
                        <a:pt x="7090" y="3791"/>
                        <a:pt x="5824" y="4550"/>
                      </a:cubicBezTo>
                      <a:cubicBezTo>
                        <a:pt x="3672" y="6192"/>
                        <a:pt x="127" y="7582"/>
                        <a:pt x="0" y="7582"/>
                      </a:cubicBezTo>
                      <a:close/>
                    </a:path>
                  </a:pathLst>
                </a:custGeom>
                <a:solidFill>
                  <a:srgbClr val="F6BCC2"/>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62" name="Freeform 1417">
                  <a:extLst>
                    <a:ext uri="{FF2B5EF4-FFF2-40B4-BE49-F238E27FC236}">
                      <a16:creationId xmlns:a16="http://schemas.microsoft.com/office/drawing/2014/main" id="{38AA342D-DF62-D4C0-BCA7-8FFCF56FD9E4}"/>
                    </a:ext>
                  </a:extLst>
                </p:cNvPr>
                <p:cNvSpPr/>
                <p:nvPr/>
              </p:nvSpPr>
              <p:spPr>
                <a:xfrm>
                  <a:off x="2148455" y="3266805"/>
                  <a:ext cx="8737" cy="8580"/>
                </a:xfrm>
                <a:custGeom>
                  <a:avLst/>
                  <a:gdLst>
                    <a:gd name="connsiteX0" fmla="*/ 506 w 8736"/>
                    <a:gd name="connsiteY0" fmla="*/ 8454 h 8580"/>
                    <a:gd name="connsiteX1" fmla="*/ 0 w 8736"/>
                    <a:gd name="connsiteY1" fmla="*/ 6179 h 8580"/>
                    <a:gd name="connsiteX2" fmla="*/ 1773 w 8736"/>
                    <a:gd name="connsiteY2" fmla="*/ 1629 h 8580"/>
                    <a:gd name="connsiteX3" fmla="*/ 4178 w 8736"/>
                    <a:gd name="connsiteY3" fmla="*/ 239 h 8580"/>
                    <a:gd name="connsiteX4" fmla="*/ 6584 w 8736"/>
                    <a:gd name="connsiteY4" fmla="*/ 239 h 8580"/>
                    <a:gd name="connsiteX5" fmla="*/ 8736 w 8736"/>
                    <a:gd name="connsiteY5" fmla="*/ 1250 h 8580"/>
                    <a:gd name="connsiteX6" fmla="*/ 7090 w 8736"/>
                    <a:gd name="connsiteY6" fmla="*/ 2514 h 8580"/>
                    <a:gd name="connsiteX7" fmla="*/ 5951 w 8736"/>
                    <a:gd name="connsiteY7" fmla="*/ 3651 h 8580"/>
                    <a:gd name="connsiteX8" fmla="*/ 4811 w 8736"/>
                    <a:gd name="connsiteY8" fmla="*/ 4789 h 8580"/>
                    <a:gd name="connsiteX9" fmla="*/ 506 w 8736"/>
                    <a:gd name="connsiteY9" fmla="*/ 8580 h 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736" h="8580">
                      <a:moveTo>
                        <a:pt x="506" y="8454"/>
                      </a:moveTo>
                      <a:cubicBezTo>
                        <a:pt x="506" y="8454"/>
                        <a:pt x="0" y="7569"/>
                        <a:pt x="0" y="6179"/>
                      </a:cubicBezTo>
                      <a:cubicBezTo>
                        <a:pt x="0" y="4915"/>
                        <a:pt x="506" y="3020"/>
                        <a:pt x="1773" y="1629"/>
                      </a:cubicBezTo>
                      <a:cubicBezTo>
                        <a:pt x="2532" y="1124"/>
                        <a:pt x="3292" y="366"/>
                        <a:pt x="4178" y="239"/>
                      </a:cubicBezTo>
                      <a:cubicBezTo>
                        <a:pt x="5065" y="-13"/>
                        <a:pt x="5951" y="-140"/>
                        <a:pt x="6584" y="239"/>
                      </a:cubicBezTo>
                      <a:cubicBezTo>
                        <a:pt x="7977" y="618"/>
                        <a:pt x="8736" y="1250"/>
                        <a:pt x="8736" y="1250"/>
                      </a:cubicBezTo>
                      <a:cubicBezTo>
                        <a:pt x="8736" y="1250"/>
                        <a:pt x="7850" y="2008"/>
                        <a:pt x="7090" y="2514"/>
                      </a:cubicBezTo>
                      <a:cubicBezTo>
                        <a:pt x="6584" y="2640"/>
                        <a:pt x="6331" y="3399"/>
                        <a:pt x="5951" y="3651"/>
                      </a:cubicBezTo>
                      <a:cubicBezTo>
                        <a:pt x="5571" y="3904"/>
                        <a:pt x="5191" y="4410"/>
                        <a:pt x="4811" y="4789"/>
                      </a:cubicBezTo>
                      <a:cubicBezTo>
                        <a:pt x="3419" y="6305"/>
                        <a:pt x="760" y="8454"/>
                        <a:pt x="506" y="8580"/>
                      </a:cubicBezTo>
                      <a:close/>
                    </a:path>
                  </a:pathLst>
                </a:custGeom>
                <a:solidFill>
                  <a:srgbClr val="F6BCC2"/>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63" name="Freeform 1418">
                  <a:extLst>
                    <a:ext uri="{FF2B5EF4-FFF2-40B4-BE49-F238E27FC236}">
                      <a16:creationId xmlns:a16="http://schemas.microsoft.com/office/drawing/2014/main" id="{5FDE8965-E6C5-4288-ED54-977240E51696}"/>
                    </a:ext>
                  </a:extLst>
                </p:cNvPr>
                <p:cNvSpPr/>
                <p:nvPr/>
              </p:nvSpPr>
              <p:spPr>
                <a:xfrm>
                  <a:off x="2639832" y="3297257"/>
                  <a:ext cx="161525" cy="161753"/>
                </a:xfrm>
                <a:custGeom>
                  <a:avLst/>
                  <a:gdLst>
                    <a:gd name="connsiteX0" fmla="*/ 6910 w 161504"/>
                    <a:gd name="connsiteY0" fmla="*/ 121945 h 161753"/>
                    <a:gd name="connsiteX1" fmla="*/ 26662 w 161504"/>
                    <a:gd name="connsiteY1" fmla="*/ 138500 h 161753"/>
                    <a:gd name="connsiteX2" fmla="*/ 53630 w 161504"/>
                    <a:gd name="connsiteY2" fmla="*/ 149369 h 161753"/>
                    <a:gd name="connsiteX3" fmla="*/ 121242 w 161504"/>
                    <a:gd name="connsiteY3" fmla="*/ 140017 h 161753"/>
                    <a:gd name="connsiteX4" fmla="*/ 149350 w 161504"/>
                    <a:gd name="connsiteY4" fmla="*/ 97428 h 161753"/>
                    <a:gd name="connsiteX5" fmla="*/ 140740 w 161504"/>
                    <a:gd name="connsiteY5" fmla="*/ 45235 h 161753"/>
                    <a:gd name="connsiteX6" fmla="*/ 130738 w 161504"/>
                    <a:gd name="connsiteY6" fmla="*/ 21476 h 161753"/>
                    <a:gd name="connsiteX7" fmla="*/ 115924 w 161504"/>
                    <a:gd name="connsiteY7" fmla="*/ 750 h 161753"/>
                    <a:gd name="connsiteX8" fmla="*/ 138714 w 161504"/>
                    <a:gd name="connsiteY8" fmla="*/ 13135 h 161753"/>
                    <a:gd name="connsiteX9" fmla="*/ 156693 w 161504"/>
                    <a:gd name="connsiteY9" fmla="*/ 41064 h 161753"/>
                    <a:gd name="connsiteX10" fmla="*/ 161505 w 161504"/>
                    <a:gd name="connsiteY10" fmla="*/ 72153 h 161753"/>
                    <a:gd name="connsiteX11" fmla="*/ 141120 w 161504"/>
                    <a:gd name="connsiteY11" fmla="*/ 127000 h 161753"/>
                    <a:gd name="connsiteX12" fmla="*/ 118836 w 161504"/>
                    <a:gd name="connsiteY12" fmla="*/ 148737 h 161753"/>
                    <a:gd name="connsiteX13" fmla="*/ 62367 w 161504"/>
                    <a:gd name="connsiteY13" fmla="*/ 161754 h 161753"/>
                    <a:gd name="connsiteX14" fmla="*/ 21344 w 161504"/>
                    <a:gd name="connsiteY14" fmla="*/ 151770 h 161753"/>
                    <a:gd name="connsiteX15" fmla="*/ 4758 w 161504"/>
                    <a:gd name="connsiteY15" fmla="*/ 141154 h 161753"/>
                    <a:gd name="connsiteX16" fmla="*/ 5264 w 161504"/>
                    <a:gd name="connsiteY16" fmla="*/ 121945 h 161753"/>
                    <a:gd name="connsiteX17" fmla="*/ 6783 w 161504"/>
                    <a:gd name="connsiteY17" fmla="*/ 121945 h 161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1504" h="161753">
                      <a:moveTo>
                        <a:pt x="6910" y="121945"/>
                      </a:moveTo>
                      <a:cubicBezTo>
                        <a:pt x="14254" y="126116"/>
                        <a:pt x="19192" y="133825"/>
                        <a:pt x="26662" y="138500"/>
                      </a:cubicBezTo>
                      <a:cubicBezTo>
                        <a:pt x="34638" y="143429"/>
                        <a:pt x="44514" y="147473"/>
                        <a:pt x="53630" y="149369"/>
                      </a:cubicBezTo>
                      <a:cubicBezTo>
                        <a:pt x="74268" y="153539"/>
                        <a:pt x="105795" y="156572"/>
                        <a:pt x="121242" y="140017"/>
                      </a:cubicBezTo>
                      <a:cubicBezTo>
                        <a:pt x="132890" y="127632"/>
                        <a:pt x="144032" y="113983"/>
                        <a:pt x="149350" y="97428"/>
                      </a:cubicBezTo>
                      <a:cubicBezTo>
                        <a:pt x="155047" y="79609"/>
                        <a:pt x="145045" y="62295"/>
                        <a:pt x="140740" y="45235"/>
                      </a:cubicBezTo>
                      <a:cubicBezTo>
                        <a:pt x="138588" y="36515"/>
                        <a:pt x="135422" y="29438"/>
                        <a:pt x="130738" y="21476"/>
                      </a:cubicBezTo>
                      <a:cubicBezTo>
                        <a:pt x="126686" y="14651"/>
                        <a:pt x="118456" y="7701"/>
                        <a:pt x="115924" y="750"/>
                      </a:cubicBezTo>
                      <a:cubicBezTo>
                        <a:pt x="127572" y="-2283"/>
                        <a:pt x="131877" y="4289"/>
                        <a:pt x="138714" y="13135"/>
                      </a:cubicBezTo>
                      <a:cubicBezTo>
                        <a:pt x="146058" y="22487"/>
                        <a:pt x="153275" y="29438"/>
                        <a:pt x="156693" y="41064"/>
                      </a:cubicBezTo>
                      <a:cubicBezTo>
                        <a:pt x="159479" y="50669"/>
                        <a:pt x="161505" y="62043"/>
                        <a:pt x="161505" y="72153"/>
                      </a:cubicBezTo>
                      <a:cubicBezTo>
                        <a:pt x="161505" y="82895"/>
                        <a:pt x="147197" y="118786"/>
                        <a:pt x="141120" y="127000"/>
                      </a:cubicBezTo>
                      <a:cubicBezTo>
                        <a:pt x="134916" y="135594"/>
                        <a:pt x="127699" y="142797"/>
                        <a:pt x="118836" y="148737"/>
                      </a:cubicBezTo>
                      <a:cubicBezTo>
                        <a:pt x="101237" y="160364"/>
                        <a:pt x="83384" y="161754"/>
                        <a:pt x="62367" y="161754"/>
                      </a:cubicBezTo>
                      <a:cubicBezTo>
                        <a:pt x="47300" y="161754"/>
                        <a:pt x="34638" y="158089"/>
                        <a:pt x="21344" y="151770"/>
                      </a:cubicBezTo>
                      <a:cubicBezTo>
                        <a:pt x="15013" y="148863"/>
                        <a:pt x="9949" y="145325"/>
                        <a:pt x="4758" y="141154"/>
                      </a:cubicBezTo>
                      <a:cubicBezTo>
                        <a:pt x="-3345" y="134456"/>
                        <a:pt x="326" y="129528"/>
                        <a:pt x="5264" y="121945"/>
                      </a:cubicBezTo>
                      <a:lnTo>
                        <a:pt x="6783" y="121945"/>
                      </a:lnTo>
                      <a:close/>
                    </a:path>
                  </a:pathLst>
                </a:custGeom>
                <a:solidFill>
                  <a:srgbClr val="E39E97"/>
                </a:solidFill>
                <a:ln w="0" cap="flat">
                  <a:noFill/>
                  <a:prstDash val="solid"/>
                  <a:miter/>
                </a:ln>
              </p:spPr>
              <p:txBody>
                <a:bodyPr rtlCol="0" anchor="ctr"/>
                <a:lstStyle/>
                <a:p>
                  <a:pPr defTabSz="685800">
                    <a:defRPr/>
                  </a:pPr>
                  <a:endParaRPr lang="en-US" sz="600">
                    <a:solidFill>
                      <a:prstClr val="black"/>
                    </a:solidFill>
                    <a:latin typeface="Verdana"/>
                  </a:endParaRPr>
                </a:p>
              </p:txBody>
            </p:sp>
            <p:grpSp>
              <p:nvGrpSpPr>
                <p:cNvPr id="264" name="Graphic 4">
                  <a:extLst>
                    <a:ext uri="{FF2B5EF4-FFF2-40B4-BE49-F238E27FC236}">
                      <a16:creationId xmlns:a16="http://schemas.microsoft.com/office/drawing/2014/main" id="{3261CD1E-066A-FE3D-8B1D-8A5888EE2917}"/>
                    </a:ext>
                  </a:extLst>
                </p:cNvPr>
                <p:cNvGrpSpPr/>
                <p:nvPr/>
              </p:nvGrpSpPr>
              <p:grpSpPr>
                <a:xfrm>
                  <a:off x="2554684" y="3401383"/>
                  <a:ext cx="97758" cy="49286"/>
                  <a:chOff x="6382527" y="4760068"/>
                  <a:chExt cx="97745" cy="49286"/>
                </a:xfrm>
              </p:grpSpPr>
              <p:sp>
                <p:nvSpPr>
                  <p:cNvPr id="925" name="Freeform 2091">
                    <a:extLst>
                      <a:ext uri="{FF2B5EF4-FFF2-40B4-BE49-F238E27FC236}">
                        <a16:creationId xmlns:a16="http://schemas.microsoft.com/office/drawing/2014/main" id="{FB4FBDBB-7EC4-9FB8-ACB7-052757A7DEC5}"/>
                      </a:ext>
                    </a:extLst>
                  </p:cNvPr>
                  <p:cNvSpPr/>
                  <p:nvPr/>
                </p:nvSpPr>
                <p:spPr>
                  <a:xfrm>
                    <a:off x="6382527" y="4760068"/>
                    <a:ext cx="50645" cy="49286"/>
                  </a:xfrm>
                  <a:custGeom>
                    <a:avLst/>
                    <a:gdLst>
                      <a:gd name="connsiteX0" fmla="*/ 50645 w 50645"/>
                      <a:gd name="connsiteY0" fmla="*/ 24643 h 49286"/>
                      <a:gd name="connsiteX1" fmla="*/ 25323 w 50645"/>
                      <a:gd name="connsiteY1" fmla="*/ 49287 h 49286"/>
                      <a:gd name="connsiteX2" fmla="*/ 0 w 50645"/>
                      <a:gd name="connsiteY2" fmla="*/ 24643 h 49286"/>
                      <a:gd name="connsiteX3" fmla="*/ 25323 w 50645"/>
                      <a:gd name="connsiteY3" fmla="*/ 0 h 49286"/>
                      <a:gd name="connsiteX4" fmla="*/ 50645 w 50645"/>
                      <a:gd name="connsiteY4" fmla="*/ 24643 h 49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645" h="49286">
                        <a:moveTo>
                          <a:pt x="50645" y="24643"/>
                        </a:moveTo>
                        <a:cubicBezTo>
                          <a:pt x="50645" y="38292"/>
                          <a:pt x="39250" y="49287"/>
                          <a:pt x="25323" y="49287"/>
                        </a:cubicBezTo>
                        <a:cubicBezTo>
                          <a:pt x="11395" y="49287"/>
                          <a:pt x="0" y="38166"/>
                          <a:pt x="0" y="24643"/>
                        </a:cubicBezTo>
                        <a:cubicBezTo>
                          <a:pt x="0" y="11121"/>
                          <a:pt x="11395" y="0"/>
                          <a:pt x="25323" y="0"/>
                        </a:cubicBezTo>
                        <a:cubicBezTo>
                          <a:pt x="39250" y="0"/>
                          <a:pt x="50645" y="11121"/>
                          <a:pt x="50645" y="24643"/>
                        </a:cubicBezTo>
                        <a:close/>
                      </a:path>
                    </a:pathLst>
                  </a:custGeom>
                  <a:solidFill>
                    <a:srgbClr val="66A86C"/>
                  </a:solidFill>
                  <a:ln w="6325" cap="flat">
                    <a:solidFill>
                      <a:srgbClr val="358045"/>
                    </a:solidFill>
                    <a:prstDash val="solid"/>
                    <a:miter/>
                  </a:ln>
                </p:spPr>
                <p:txBody>
                  <a:bodyPr rtlCol="0" anchor="ctr"/>
                  <a:lstStyle/>
                  <a:p>
                    <a:pPr defTabSz="685800">
                      <a:defRPr/>
                    </a:pPr>
                    <a:endParaRPr lang="en-US" sz="600">
                      <a:solidFill>
                        <a:prstClr val="black"/>
                      </a:solidFill>
                      <a:latin typeface="Verdana"/>
                    </a:endParaRPr>
                  </a:p>
                </p:txBody>
              </p:sp>
              <p:sp>
                <p:nvSpPr>
                  <p:cNvPr id="926" name="Freeform 2092">
                    <a:extLst>
                      <a:ext uri="{FF2B5EF4-FFF2-40B4-BE49-F238E27FC236}">
                        <a16:creationId xmlns:a16="http://schemas.microsoft.com/office/drawing/2014/main" id="{9871D196-7486-B3F0-8C66-CB2C1B141EF1}"/>
                      </a:ext>
                    </a:extLst>
                  </p:cNvPr>
                  <p:cNvSpPr/>
                  <p:nvPr/>
                </p:nvSpPr>
                <p:spPr>
                  <a:xfrm>
                    <a:off x="6429627" y="4760068"/>
                    <a:ext cx="50645" cy="49286"/>
                  </a:xfrm>
                  <a:custGeom>
                    <a:avLst/>
                    <a:gdLst>
                      <a:gd name="connsiteX0" fmla="*/ 50645 w 50645"/>
                      <a:gd name="connsiteY0" fmla="*/ 24643 h 49286"/>
                      <a:gd name="connsiteX1" fmla="*/ 25323 w 50645"/>
                      <a:gd name="connsiteY1" fmla="*/ 49287 h 49286"/>
                      <a:gd name="connsiteX2" fmla="*/ 0 w 50645"/>
                      <a:gd name="connsiteY2" fmla="*/ 24643 h 49286"/>
                      <a:gd name="connsiteX3" fmla="*/ 25323 w 50645"/>
                      <a:gd name="connsiteY3" fmla="*/ 0 h 49286"/>
                      <a:gd name="connsiteX4" fmla="*/ 50645 w 50645"/>
                      <a:gd name="connsiteY4" fmla="*/ 24643 h 49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645" h="49286">
                        <a:moveTo>
                          <a:pt x="50645" y="24643"/>
                        </a:moveTo>
                        <a:cubicBezTo>
                          <a:pt x="50645" y="38292"/>
                          <a:pt x="39250" y="49287"/>
                          <a:pt x="25323" y="49287"/>
                        </a:cubicBezTo>
                        <a:cubicBezTo>
                          <a:pt x="11395" y="49287"/>
                          <a:pt x="0" y="38166"/>
                          <a:pt x="0" y="24643"/>
                        </a:cubicBezTo>
                        <a:cubicBezTo>
                          <a:pt x="0" y="11121"/>
                          <a:pt x="11395" y="0"/>
                          <a:pt x="25323" y="0"/>
                        </a:cubicBezTo>
                        <a:cubicBezTo>
                          <a:pt x="39250" y="0"/>
                          <a:pt x="50645" y="11121"/>
                          <a:pt x="50645" y="24643"/>
                        </a:cubicBezTo>
                        <a:close/>
                      </a:path>
                    </a:pathLst>
                  </a:custGeom>
                  <a:solidFill>
                    <a:srgbClr val="66A86C"/>
                  </a:solidFill>
                  <a:ln w="6325" cap="flat">
                    <a:solidFill>
                      <a:srgbClr val="358045"/>
                    </a:solidFill>
                    <a:prstDash val="solid"/>
                    <a:miter/>
                  </a:ln>
                </p:spPr>
                <p:txBody>
                  <a:bodyPr rtlCol="0" anchor="ctr"/>
                  <a:lstStyle/>
                  <a:p>
                    <a:pPr defTabSz="685800">
                      <a:defRPr/>
                    </a:pPr>
                    <a:endParaRPr lang="en-US" sz="600">
                      <a:solidFill>
                        <a:prstClr val="black"/>
                      </a:solidFill>
                      <a:latin typeface="Verdana"/>
                    </a:endParaRPr>
                  </a:p>
                </p:txBody>
              </p:sp>
              <p:sp>
                <p:nvSpPr>
                  <p:cNvPr id="927" name="Freeform 2093">
                    <a:extLst>
                      <a:ext uri="{FF2B5EF4-FFF2-40B4-BE49-F238E27FC236}">
                        <a16:creationId xmlns:a16="http://schemas.microsoft.com/office/drawing/2014/main" id="{906FE02B-3626-8F79-9BD3-93E94AD3C961}"/>
                      </a:ext>
                    </a:extLst>
                  </p:cNvPr>
                  <p:cNvSpPr/>
                  <p:nvPr/>
                </p:nvSpPr>
                <p:spPr>
                  <a:xfrm>
                    <a:off x="6397348" y="4768098"/>
                    <a:ext cx="5556" cy="8078"/>
                  </a:xfrm>
                  <a:custGeom>
                    <a:avLst/>
                    <a:gdLst>
                      <a:gd name="connsiteX0" fmla="*/ 5310 w 5556"/>
                      <a:gd name="connsiteY0" fmla="*/ 3344 h 8078"/>
                      <a:gd name="connsiteX1" fmla="*/ 3918 w 5556"/>
                      <a:gd name="connsiteY1" fmla="*/ 8020 h 8078"/>
                      <a:gd name="connsiteX2" fmla="*/ 246 w 5556"/>
                      <a:gd name="connsiteY2" fmla="*/ 4734 h 8078"/>
                      <a:gd name="connsiteX3" fmla="*/ 1639 w 5556"/>
                      <a:gd name="connsiteY3" fmla="*/ 58 h 8078"/>
                      <a:gd name="connsiteX4" fmla="*/ 5310 w 5556"/>
                      <a:gd name="connsiteY4" fmla="*/ 3344 h 8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6" h="8078">
                        <a:moveTo>
                          <a:pt x="5310" y="3344"/>
                        </a:moveTo>
                        <a:cubicBezTo>
                          <a:pt x="5944" y="5492"/>
                          <a:pt x="5310" y="7641"/>
                          <a:pt x="3918" y="8020"/>
                        </a:cubicBezTo>
                        <a:cubicBezTo>
                          <a:pt x="2525" y="8399"/>
                          <a:pt x="879" y="6882"/>
                          <a:pt x="246" y="4734"/>
                        </a:cubicBezTo>
                        <a:cubicBezTo>
                          <a:pt x="-387" y="2586"/>
                          <a:pt x="246" y="437"/>
                          <a:pt x="1639" y="58"/>
                        </a:cubicBezTo>
                        <a:cubicBezTo>
                          <a:pt x="3031" y="-321"/>
                          <a:pt x="4677" y="1196"/>
                          <a:pt x="5310" y="3344"/>
                        </a:cubicBezTo>
                        <a:close/>
                      </a:path>
                    </a:pathLst>
                  </a:custGeom>
                  <a:solidFill>
                    <a:srgbClr val="84C48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928" name="Freeform 2094">
                    <a:extLst>
                      <a:ext uri="{FF2B5EF4-FFF2-40B4-BE49-F238E27FC236}">
                        <a16:creationId xmlns:a16="http://schemas.microsoft.com/office/drawing/2014/main" id="{46DCE8D4-550E-A493-38A7-793B144954BD}"/>
                      </a:ext>
                    </a:extLst>
                  </p:cNvPr>
                  <p:cNvSpPr/>
                  <p:nvPr/>
                </p:nvSpPr>
                <p:spPr>
                  <a:xfrm>
                    <a:off x="6440163" y="4768178"/>
                    <a:ext cx="5643" cy="8043"/>
                  </a:xfrm>
                  <a:custGeom>
                    <a:avLst/>
                    <a:gdLst>
                      <a:gd name="connsiteX0" fmla="*/ 5291 w 5643"/>
                      <a:gd name="connsiteY0" fmla="*/ 3137 h 8043"/>
                      <a:gd name="connsiteX1" fmla="*/ 4151 w 5643"/>
                      <a:gd name="connsiteY1" fmla="*/ 7939 h 8043"/>
                      <a:gd name="connsiteX2" fmla="*/ 353 w 5643"/>
                      <a:gd name="connsiteY2" fmla="*/ 4906 h 8043"/>
                      <a:gd name="connsiteX3" fmla="*/ 1492 w 5643"/>
                      <a:gd name="connsiteY3" fmla="*/ 104 h 8043"/>
                      <a:gd name="connsiteX4" fmla="*/ 5291 w 5643"/>
                      <a:gd name="connsiteY4" fmla="*/ 3137 h 8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43" h="8043">
                        <a:moveTo>
                          <a:pt x="5291" y="3137"/>
                        </a:moveTo>
                        <a:cubicBezTo>
                          <a:pt x="6050" y="5285"/>
                          <a:pt x="5544" y="7434"/>
                          <a:pt x="4151" y="7939"/>
                        </a:cubicBezTo>
                        <a:cubicBezTo>
                          <a:pt x="2759" y="8445"/>
                          <a:pt x="1113" y="7055"/>
                          <a:pt x="353" y="4906"/>
                        </a:cubicBezTo>
                        <a:cubicBezTo>
                          <a:pt x="-407" y="2758"/>
                          <a:pt x="100" y="610"/>
                          <a:pt x="1492" y="104"/>
                        </a:cubicBezTo>
                        <a:cubicBezTo>
                          <a:pt x="2885" y="-401"/>
                          <a:pt x="4531" y="989"/>
                          <a:pt x="5291" y="3137"/>
                        </a:cubicBezTo>
                        <a:close/>
                      </a:path>
                    </a:pathLst>
                  </a:custGeom>
                  <a:solidFill>
                    <a:srgbClr val="84C48F"/>
                  </a:solidFill>
                  <a:ln w="0" cap="flat">
                    <a:noFill/>
                    <a:prstDash val="solid"/>
                    <a:miter/>
                  </a:ln>
                </p:spPr>
                <p:txBody>
                  <a:bodyPr rtlCol="0" anchor="ctr"/>
                  <a:lstStyle/>
                  <a:p>
                    <a:pPr defTabSz="685800">
                      <a:defRPr/>
                    </a:pPr>
                    <a:endParaRPr lang="en-US" sz="600">
                      <a:solidFill>
                        <a:prstClr val="black"/>
                      </a:solidFill>
                      <a:latin typeface="Verdana"/>
                    </a:endParaRPr>
                  </a:p>
                </p:txBody>
              </p:sp>
            </p:grpSp>
            <p:sp>
              <p:nvSpPr>
                <p:cNvPr id="265" name="Freeform 1420">
                  <a:extLst>
                    <a:ext uri="{FF2B5EF4-FFF2-40B4-BE49-F238E27FC236}">
                      <a16:creationId xmlns:a16="http://schemas.microsoft.com/office/drawing/2014/main" id="{D3580F97-8BF7-F527-24E4-0F3D01668AA3}"/>
                    </a:ext>
                  </a:extLst>
                </p:cNvPr>
                <p:cNvSpPr/>
                <p:nvPr/>
              </p:nvSpPr>
              <p:spPr>
                <a:xfrm>
                  <a:off x="2574937" y="3474175"/>
                  <a:ext cx="141706" cy="79091"/>
                </a:xfrm>
                <a:custGeom>
                  <a:avLst/>
                  <a:gdLst>
                    <a:gd name="connsiteX0" fmla="*/ 15582 w 141687"/>
                    <a:gd name="connsiteY0" fmla="*/ 2148 h 79091"/>
                    <a:gd name="connsiteX1" fmla="*/ 70532 w 141687"/>
                    <a:gd name="connsiteY1" fmla="*/ 64957 h 79091"/>
                    <a:gd name="connsiteX2" fmla="*/ 130673 w 141687"/>
                    <a:gd name="connsiteY2" fmla="*/ 12259 h 79091"/>
                    <a:gd name="connsiteX3" fmla="*/ 141688 w 141687"/>
                    <a:gd name="connsiteY3" fmla="*/ 12259 h 79091"/>
                    <a:gd name="connsiteX4" fmla="*/ 85978 w 141687"/>
                    <a:gd name="connsiteY4" fmla="*/ 77343 h 79091"/>
                    <a:gd name="connsiteX5" fmla="*/ 261 w 141687"/>
                    <a:gd name="connsiteY5" fmla="*/ 10363 h 79091"/>
                    <a:gd name="connsiteX6" fmla="*/ 2034 w 141687"/>
                    <a:gd name="connsiteY6" fmla="*/ 0 h 79091"/>
                    <a:gd name="connsiteX7" fmla="*/ 15455 w 141687"/>
                    <a:gd name="connsiteY7" fmla="*/ 2022 h 79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687" h="79091">
                      <a:moveTo>
                        <a:pt x="15582" y="2148"/>
                      </a:moveTo>
                      <a:cubicBezTo>
                        <a:pt x="7985" y="12511"/>
                        <a:pt x="-11007" y="66348"/>
                        <a:pt x="70532" y="64957"/>
                      </a:cubicBezTo>
                      <a:cubicBezTo>
                        <a:pt x="87877" y="64199"/>
                        <a:pt x="123076" y="52194"/>
                        <a:pt x="130673" y="12259"/>
                      </a:cubicBezTo>
                      <a:lnTo>
                        <a:pt x="141688" y="12259"/>
                      </a:lnTo>
                      <a:cubicBezTo>
                        <a:pt x="141688" y="12259"/>
                        <a:pt x="128520" y="61798"/>
                        <a:pt x="85978" y="77343"/>
                      </a:cubicBezTo>
                      <a:cubicBezTo>
                        <a:pt x="68759" y="81513"/>
                        <a:pt x="-4930" y="84293"/>
                        <a:pt x="261" y="10363"/>
                      </a:cubicBezTo>
                      <a:lnTo>
                        <a:pt x="2034" y="0"/>
                      </a:lnTo>
                      <a:lnTo>
                        <a:pt x="15455" y="2022"/>
                      </a:lnTo>
                      <a:close/>
                    </a:path>
                  </a:pathLst>
                </a:custGeom>
                <a:solidFill>
                  <a:srgbClr val="E39E97"/>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66" name="Freeform 1421">
                  <a:extLst>
                    <a:ext uri="{FF2B5EF4-FFF2-40B4-BE49-F238E27FC236}">
                      <a16:creationId xmlns:a16="http://schemas.microsoft.com/office/drawing/2014/main" id="{3C5E4712-E008-FC05-5805-55E55090EEE5}"/>
                    </a:ext>
                  </a:extLst>
                </p:cNvPr>
                <p:cNvSpPr/>
                <p:nvPr/>
              </p:nvSpPr>
              <p:spPr>
                <a:xfrm>
                  <a:off x="2524496" y="3464585"/>
                  <a:ext cx="102450" cy="38151"/>
                </a:xfrm>
                <a:custGeom>
                  <a:avLst/>
                  <a:gdLst>
                    <a:gd name="connsiteX0" fmla="*/ 91717 w 102436"/>
                    <a:gd name="connsiteY0" fmla="*/ 38025 h 38151"/>
                    <a:gd name="connsiteX1" fmla="*/ 84247 w 102436"/>
                    <a:gd name="connsiteY1" fmla="*/ 35119 h 38151"/>
                    <a:gd name="connsiteX2" fmla="*/ 18029 w 102436"/>
                    <a:gd name="connsiteY2" fmla="*/ 35371 h 38151"/>
                    <a:gd name="connsiteX3" fmla="*/ 2708 w 102436"/>
                    <a:gd name="connsiteY3" fmla="*/ 34360 h 38151"/>
                    <a:gd name="connsiteX4" fmla="*/ 3595 w 102436"/>
                    <a:gd name="connsiteY4" fmla="*/ 19195 h 38151"/>
                    <a:gd name="connsiteX5" fmla="*/ 99061 w 102436"/>
                    <a:gd name="connsiteY5" fmla="*/ 19448 h 38151"/>
                    <a:gd name="connsiteX6" fmla="*/ 99441 w 102436"/>
                    <a:gd name="connsiteY6" fmla="*/ 34740 h 38151"/>
                    <a:gd name="connsiteX7" fmla="*/ 91591 w 102436"/>
                    <a:gd name="connsiteY7" fmla="*/ 38152 h 3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436" h="38151">
                      <a:moveTo>
                        <a:pt x="91717" y="38025"/>
                      </a:moveTo>
                      <a:cubicBezTo>
                        <a:pt x="89058" y="38025"/>
                        <a:pt x="86400" y="37014"/>
                        <a:pt x="84247" y="35119"/>
                      </a:cubicBezTo>
                      <a:cubicBezTo>
                        <a:pt x="53480" y="6052"/>
                        <a:pt x="21574" y="32212"/>
                        <a:pt x="18029" y="35371"/>
                      </a:cubicBezTo>
                      <a:cubicBezTo>
                        <a:pt x="13597" y="39289"/>
                        <a:pt x="6760" y="38910"/>
                        <a:pt x="2708" y="34360"/>
                      </a:cubicBezTo>
                      <a:cubicBezTo>
                        <a:pt x="-1216" y="29937"/>
                        <a:pt x="-837" y="23113"/>
                        <a:pt x="3595" y="19195"/>
                      </a:cubicBezTo>
                      <a:cubicBezTo>
                        <a:pt x="20561" y="4157"/>
                        <a:pt x="62343" y="-15306"/>
                        <a:pt x="99061" y="19448"/>
                      </a:cubicBezTo>
                      <a:cubicBezTo>
                        <a:pt x="103366" y="23492"/>
                        <a:pt x="103619" y="30443"/>
                        <a:pt x="99441" y="34740"/>
                      </a:cubicBezTo>
                      <a:cubicBezTo>
                        <a:pt x="97288" y="37014"/>
                        <a:pt x="94503" y="38152"/>
                        <a:pt x="91591" y="38152"/>
                      </a:cubicBezTo>
                      <a:close/>
                    </a:path>
                  </a:pathLst>
                </a:custGeom>
                <a:solidFill>
                  <a:srgbClr val="BADEF0"/>
                </a:solidFill>
                <a:ln w="6325" cap="flat">
                  <a:solidFill>
                    <a:srgbClr val="9BD1EA"/>
                  </a:solidFill>
                  <a:prstDash val="solid"/>
                  <a:miter/>
                </a:ln>
              </p:spPr>
              <p:txBody>
                <a:bodyPr rtlCol="0" anchor="ctr"/>
                <a:lstStyle/>
                <a:p>
                  <a:pPr defTabSz="685800">
                    <a:defRPr/>
                  </a:pPr>
                  <a:endParaRPr lang="en-US" sz="600">
                    <a:solidFill>
                      <a:prstClr val="black"/>
                    </a:solidFill>
                    <a:latin typeface="Verdana"/>
                  </a:endParaRPr>
                </a:p>
              </p:txBody>
            </p:sp>
            <p:grpSp>
              <p:nvGrpSpPr>
                <p:cNvPr id="267" name="Graphic 4">
                  <a:extLst>
                    <a:ext uri="{FF2B5EF4-FFF2-40B4-BE49-F238E27FC236}">
                      <a16:creationId xmlns:a16="http://schemas.microsoft.com/office/drawing/2014/main" id="{6F39556C-034A-29F5-E332-7364E19593F9}"/>
                    </a:ext>
                  </a:extLst>
                </p:cNvPr>
                <p:cNvGrpSpPr/>
                <p:nvPr/>
              </p:nvGrpSpPr>
              <p:grpSpPr>
                <a:xfrm>
                  <a:off x="2629902" y="3446246"/>
                  <a:ext cx="102317" cy="60281"/>
                  <a:chOff x="6457735" y="4804931"/>
                  <a:chExt cx="102303" cy="60281"/>
                </a:xfrm>
              </p:grpSpPr>
              <p:sp>
                <p:nvSpPr>
                  <p:cNvPr id="902" name="Freeform 2068">
                    <a:extLst>
                      <a:ext uri="{FF2B5EF4-FFF2-40B4-BE49-F238E27FC236}">
                        <a16:creationId xmlns:a16="http://schemas.microsoft.com/office/drawing/2014/main" id="{AD51151C-C950-936D-8B68-636CD35CF078}"/>
                      </a:ext>
                    </a:extLst>
                  </p:cNvPr>
                  <p:cNvSpPr/>
                  <p:nvPr/>
                </p:nvSpPr>
                <p:spPr>
                  <a:xfrm>
                    <a:off x="6470269" y="4814283"/>
                    <a:ext cx="41275" cy="39429"/>
                  </a:xfrm>
                  <a:custGeom>
                    <a:avLst/>
                    <a:gdLst>
                      <a:gd name="connsiteX0" fmla="*/ 41276 w 41275"/>
                      <a:gd name="connsiteY0" fmla="*/ 19715 h 39429"/>
                      <a:gd name="connsiteX1" fmla="*/ 20638 w 41275"/>
                      <a:gd name="connsiteY1" fmla="*/ 39430 h 39429"/>
                      <a:gd name="connsiteX2" fmla="*/ 0 w 41275"/>
                      <a:gd name="connsiteY2" fmla="*/ 19715 h 39429"/>
                      <a:gd name="connsiteX3" fmla="*/ 20638 w 41275"/>
                      <a:gd name="connsiteY3" fmla="*/ 0 h 39429"/>
                      <a:gd name="connsiteX4" fmla="*/ 41276 w 41275"/>
                      <a:gd name="connsiteY4" fmla="*/ 19715 h 39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75" h="39429">
                        <a:moveTo>
                          <a:pt x="41276" y="19715"/>
                        </a:moveTo>
                        <a:cubicBezTo>
                          <a:pt x="41276" y="30583"/>
                          <a:pt x="32033" y="39430"/>
                          <a:pt x="20638" y="39430"/>
                        </a:cubicBezTo>
                        <a:cubicBezTo>
                          <a:pt x="9243" y="39430"/>
                          <a:pt x="0" y="30583"/>
                          <a:pt x="0" y="19715"/>
                        </a:cubicBezTo>
                        <a:cubicBezTo>
                          <a:pt x="0" y="8847"/>
                          <a:pt x="9243" y="0"/>
                          <a:pt x="20638" y="0"/>
                        </a:cubicBezTo>
                        <a:cubicBezTo>
                          <a:pt x="32033" y="0"/>
                          <a:pt x="41276" y="8847"/>
                          <a:pt x="41276" y="19715"/>
                        </a:cubicBezTo>
                        <a:close/>
                      </a:path>
                    </a:pathLst>
                  </a:custGeom>
                  <a:solidFill>
                    <a:srgbClr val="6E65A1"/>
                  </a:solidFill>
                  <a:ln w="5060" cap="flat">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03" name="Freeform 2069">
                    <a:extLst>
                      <a:ext uri="{FF2B5EF4-FFF2-40B4-BE49-F238E27FC236}">
                        <a16:creationId xmlns:a16="http://schemas.microsoft.com/office/drawing/2014/main" id="{8E5581AB-D10C-BD2A-E12B-4E7E93B7E83A}"/>
                      </a:ext>
                    </a:extLst>
                  </p:cNvPr>
                  <p:cNvSpPr/>
                  <p:nvPr/>
                </p:nvSpPr>
                <p:spPr>
                  <a:xfrm>
                    <a:off x="6509773" y="4814283"/>
                    <a:ext cx="41275" cy="39429"/>
                  </a:xfrm>
                  <a:custGeom>
                    <a:avLst/>
                    <a:gdLst>
                      <a:gd name="connsiteX0" fmla="*/ 41276 w 41275"/>
                      <a:gd name="connsiteY0" fmla="*/ 19715 h 39429"/>
                      <a:gd name="connsiteX1" fmla="*/ 20638 w 41275"/>
                      <a:gd name="connsiteY1" fmla="*/ 39430 h 39429"/>
                      <a:gd name="connsiteX2" fmla="*/ 0 w 41275"/>
                      <a:gd name="connsiteY2" fmla="*/ 19715 h 39429"/>
                      <a:gd name="connsiteX3" fmla="*/ 20638 w 41275"/>
                      <a:gd name="connsiteY3" fmla="*/ 0 h 39429"/>
                      <a:gd name="connsiteX4" fmla="*/ 41276 w 41275"/>
                      <a:gd name="connsiteY4" fmla="*/ 19715 h 39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275" h="39429">
                        <a:moveTo>
                          <a:pt x="41276" y="19715"/>
                        </a:moveTo>
                        <a:cubicBezTo>
                          <a:pt x="41276" y="30583"/>
                          <a:pt x="32033" y="39430"/>
                          <a:pt x="20638" y="39430"/>
                        </a:cubicBezTo>
                        <a:cubicBezTo>
                          <a:pt x="9243" y="39430"/>
                          <a:pt x="0" y="30583"/>
                          <a:pt x="0" y="19715"/>
                        </a:cubicBezTo>
                        <a:cubicBezTo>
                          <a:pt x="0" y="8847"/>
                          <a:pt x="9243" y="0"/>
                          <a:pt x="20638" y="0"/>
                        </a:cubicBezTo>
                        <a:cubicBezTo>
                          <a:pt x="32033" y="0"/>
                          <a:pt x="41276" y="8847"/>
                          <a:pt x="41276" y="19715"/>
                        </a:cubicBezTo>
                        <a:close/>
                      </a:path>
                    </a:pathLst>
                  </a:custGeom>
                  <a:solidFill>
                    <a:srgbClr val="6E65A1"/>
                  </a:solidFill>
                  <a:ln w="5060" cap="flat">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04" name="Freeform 2070">
                    <a:extLst>
                      <a:ext uri="{FF2B5EF4-FFF2-40B4-BE49-F238E27FC236}">
                        <a16:creationId xmlns:a16="http://schemas.microsoft.com/office/drawing/2014/main" id="{5CD1F528-71DE-3880-0454-8D39EE9CBCA0}"/>
                      </a:ext>
                    </a:extLst>
                  </p:cNvPr>
                  <p:cNvSpPr/>
                  <p:nvPr/>
                </p:nvSpPr>
                <p:spPr>
                  <a:xfrm>
                    <a:off x="6457735" y="4819465"/>
                    <a:ext cx="12914" cy="9604"/>
                  </a:xfrm>
                  <a:custGeom>
                    <a:avLst/>
                    <a:gdLst>
                      <a:gd name="connsiteX0" fmla="*/ 12915 w 12914"/>
                      <a:gd name="connsiteY0" fmla="*/ 9605 h 9604"/>
                      <a:gd name="connsiteX1" fmla="*/ 6710 w 12914"/>
                      <a:gd name="connsiteY1" fmla="*/ 6193 h 9604"/>
                      <a:gd name="connsiteX2" fmla="*/ 0 w 12914"/>
                      <a:gd name="connsiteY2" fmla="*/ 0 h 9604"/>
                    </a:gdLst>
                    <a:ahLst/>
                    <a:cxnLst>
                      <a:cxn ang="0">
                        <a:pos x="connsiteX0" y="connsiteY0"/>
                      </a:cxn>
                      <a:cxn ang="0">
                        <a:pos x="connsiteX1" y="connsiteY1"/>
                      </a:cxn>
                      <a:cxn ang="0">
                        <a:pos x="connsiteX2" y="connsiteY2"/>
                      </a:cxn>
                    </a:cxnLst>
                    <a:rect l="l" t="t" r="r" b="b"/>
                    <a:pathLst>
                      <a:path w="12914" h="9604">
                        <a:moveTo>
                          <a:pt x="12915" y="9605"/>
                        </a:moveTo>
                        <a:cubicBezTo>
                          <a:pt x="11269" y="8088"/>
                          <a:pt x="8610" y="7456"/>
                          <a:pt x="6710" y="6193"/>
                        </a:cubicBezTo>
                        <a:cubicBezTo>
                          <a:pt x="4052" y="4550"/>
                          <a:pt x="2406" y="1769"/>
                          <a:pt x="0" y="0"/>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05" name="Freeform 2071">
                    <a:extLst>
                      <a:ext uri="{FF2B5EF4-FFF2-40B4-BE49-F238E27FC236}">
                        <a16:creationId xmlns:a16="http://schemas.microsoft.com/office/drawing/2014/main" id="{993E28B9-86F8-9953-438B-0C18FF7FC398}"/>
                      </a:ext>
                    </a:extLst>
                  </p:cNvPr>
                  <p:cNvSpPr/>
                  <p:nvPr/>
                </p:nvSpPr>
                <p:spPr>
                  <a:xfrm>
                    <a:off x="6467484" y="4814157"/>
                    <a:ext cx="6710" cy="7708"/>
                  </a:xfrm>
                  <a:custGeom>
                    <a:avLst/>
                    <a:gdLst>
                      <a:gd name="connsiteX0" fmla="*/ 6710 w 6710"/>
                      <a:gd name="connsiteY0" fmla="*/ 7709 h 7708"/>
                      <a:gd name="connsiteX1" fmla="*/ 3292 w 6710"/>
                      <a:gd name="connsiteY1" fmla="*/ 3791 h 7708"/>
                      <a:gd name="connsiteX2" fmla="*/ 0 w 6710"/>
                      <a:gd name="connsiteY2" fmla="*/ 0 h 7708"/>
                    </a:gdLst>
                    <a:ahLst/>
                    <a:cxnLst>
                      <a:cxn ang="0">
                        <a:pos x="connsiteX0" y="connsiteY0"/>
                      </a:cxn>
                      <a:cxn ang="0">
                        <a:pos x="connsiteX1" y="connsiteY1"/>
                      </a:cxn>
                      <a:cxn ang="0">
                        <a:pos x="connsiteX2" y="connsiteY2"/>
                      </a:cxn>
                    </a:cxnLst>
                    <a:rect l="l" t="t" r="r" b="b"/>
                    <a:pathLst>
                      <a:path w="6710" h="7708">
                        <a:moveTo>
                          <a:pt x="6710" y="7709"/>
                        </a:moveTo>
                        <a:cubicBezTo>
                          <a:pt x="5318" y="7077"/>
                          <a:pt x="4431" y="4929"/>
                          <a:pt x="3292" y="3791"/>
                        </a:cubicBezTo>
                        <a:cubicBezTo>
                          <a:pt x="1899" y="2401"/>
                          <a:pt x="506" y="1896"/>
                          <a:pt x="0" y="0"/>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06" name="Freeform 2072">
                    <a:extLst>
                      <a:ext uri="{FF2B5EF4-FFF2-40B4-BE49-F238E27FC236}">
                        <a16:creationId xmlns:a16="http://schemas.microsoft.com/office/drawing/2014/main" id="{86106F30-D211-DCEC-35A5-074419FEA04A}"/>
                      </a:ext>
                    </a:extLst>
                  </p:cNvPr>
                  <p:cNvSpPr/>
                  <p:nvPr/>
                </p:nvSpPr>
                <p:spPr>
                  <a:xfrm>
                    <a:off x="6478373" y="4808723"/>
                    <a:ext cx="3924" cy="7456"/>
                  </a:xfrm>
                  <a:custGeom>
                    <a:avLst/>
                    <a:gdLst>
                      <a:gd name="connsiteX0" fmla="*/ 3925 w 3924"/>
                      <a:gd name="connsiteY0" fmla="*/ 7456 h 7456"/>
                      <a:gd name="connsiteX1" fmla="*/ 0 w 3924"/>
                      <a:gd name="connsiteY1" fmla="*/ 0 h 7456"/>
                    </a:gdLst>
                    <a:ahLst/>
                    <a:cxnLst>
                      <a:cxn ang="0">
                        <a:pos x="connsiteX0" y="connsiteY0"/>
                      </a:cxn>
                      <a:cxn ang="0">
                        <a:pos x="connsiteX1" y="connsiteY1"/>
                      </a:cxn>
                    </a:cxnLst>
                    <a:rect l="l" t="t" r="r" b="b"/>
                    <a:pathLst>
                      <a:path w="3924" h="7456">
                        <a:moveTo>
                          <a:pt x="3925" y="7456"/>
                        </a:moveTo>
                        <a:cubicBezTo>
                          <a:pt x="1519" y="6192"/>
                          <a:pt x="127" y="2527"/>
                          <a:pt x="0" y="0"/>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07" name="Freeform 2073">
                    <a:extLst>
                      <a:ext uri="{FF2B5EF4-FFF2-40B4-BE49-F238E27FC236}">
                        <a16:creationId xmlns:a16="http://schemas.microsoft.com/office/drawing/2014/main" id="{1A584481-60A0-7474-B9BD-C62C5780D381}"/>
                      </a:ext>
                    </a:extLst>
                  </p:cNvPr>
                  <p:cNvSpPr/>
                  <p:nvPr/>
                </p:nvSpPr>
                <p:spPr>
                  <a:xfrm>
                    <a:off x="6487236" y="4804931"/>
                    <a:ext cx="759" cy="8846"/>
                  </a:xfrm>
                  <a:custGeom>
                    <a:avLst/>
                    <a:gdLst>
                      <a:gd name="connsiteX0" fmla="*/ 760 w 759"/>
                      <a:gd name="connsiteY0" fmla="*/ 8846 h 8846"/>
                      <a:gd name="connsiteX1" fmla="*/ 0 w 759"/>
                      <a:gd name="connsiteY1" fmla="*/ 0 h 8846"/>
                    </a:gdLst>
                    <a:ahLst/>
                    <a:cxnLst>
                      <a:cxn ang="0">
                        <a:pos x="connsiteX0" y="connsiteY0"/>
                      </a:cxn>
                      <a:cxn ang="0">
                        <a:pos x="connsiteX1" y="connsiteY1"/>
                      </a:cxn>
                    </a:cxnLst>
                    <a:rect l="l" t="t" r="r" b="b"/>
                    <a:pathLst>
                      <a:path w="759" h="8846">
                        <a:moveTo>
                          <a:pt x="760" y="8846"/>
                        </a:moveTo>
                        <a:cubicBezTo>
                          <a:pt x="760" y="5813"/>
                          <a:pt x="506" y="3033"/>
                          <a:pt x="0" y="0"/>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08" name="Freeform 2074">
                    <a:extLst>
                      <a:ext uri="{FF2B5EF4-FFF2-40B4-BE49-F238E27FC236}">
                        <a16:creationId xmlns:a16="http://schemas.microsoft.com/office/drawing/2014/main" id="{87EB2EF0-31CD-4CE4-071A-17D4CB28B266}"/>
                      </a:ext>
                    </a:extLst>
                  </p:cNvPr>
                  <p:cNvSpPr/>
                  <p:nvPr/>
                </p:nvSpPr>
                <p:spPr>
                  <a:xfrm>
                    <a:off x="6497365" y="4806069"/>
                    <a:ext cx="6963" cy="9099"/>
                  </a:xfrm>
                  <a:custGeom>
                    <a:avLst/>
                    <a:gdLst>
                      <a:gd name="connsiteX0" fmla="*/ 0 w 6963"/>
                      <a:gd name="connsiteY0" fmla="*/ 9099 h 9099"/>
                      <a:gd name="connsiteX1" fmla="*/ 6964 w 6963"/>
                      <a:gd name="connsiteY1" fmla="*/ 0 h 9099"/>
                    </a:gdLst>
                    <a:ahLst/>
                    <a:cxnLst>
                      <a:cxn ang="0">
                        <a:pos x="connsiteX0" y="connsiteY0"/>
                      </a:cxn>
                      <a:cxn ang="0">
                        <a:pos x="connsiteX1" y="connsiteY1"/>
                      </a:cxn>
                    </a:cxnLst>
                    <a:rect l="l" t="t" r="r" b="b"/>
                    <a:pathLst>
                      <a:path w="6963" h="9099">
                        <a:moveTo>
                          <a:pt x="0" y="9099"/>
                        </a:moveTo>
                        <a:cubicBezTo>
                          <a:pt x="2152" y="8846"/>
                          <a:pt x="4811" y="1896"/>
                          <a:pt x="6964" y="0"/>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09" name="Freeform 2075">
                    <a:extLst>
                      <a:ext uri="{FF2B5EF4-FFF2-40B4-BE49-F238E27FC236}">
                        <a16:creationId xmlns:a16="http://schemas.microsoft.com/office/drawing/2014/main" id="{00D7513C-A6BC-5FCD-514F-D938FE41B608}"/>
                      </a:ext>
                    </a:extLst>
                  </p:cNvPr>
                  <p:cNvSpPr/>
                  <p:nvPr/>
                </p:nvSpPr>
                <p:spPr>
                  <a:xfrm>
                    <a:off x="6512082" y="4808849"/>
                    <a:ext cx="5161" cy="9099"/>
                  </a:xfrm>
                  <a:custGeom>
                    <a:avLst/>
                    <a:gdLst>
                      <a:gd name="connsiteX0" fmla="*/ 5161 w 5161"/>
                      <a:gd name="connsiteY0" fmla="*/ 9099 h 9099"/>
                      <a:gd name="connsiteX1" fmla="*/ 983 w 5161"/>
                      <a:gd name="connsiteY1" fmla="*/ 0 h 9099"/>
                    </a:gdLst>
                    <a:ahLst/>
                    <a:cxnLst>
                      <a:cxn ang="0">
                        <a:pos x="connsiteX0" y="connsiteY0"/>
                      </a:cxn>
                      <a:cxn ang="0">
                        <a:pos x="connsiteX1" y="connsiteY1"/>
                      </a:cxn>
                    </a:cxnLst>
                    <a:rect l="l" t="t" r="r" b="b"/>
                    <a:pathLst>
                      <a:path w="5161" h="9099">
                        <a:moveTo>
                          <a:pt x="5161" y="9099"/>
                        </a:moveTo>
                        <a:cubicBezTo>
                          <a:pt x="3135" y="6572"/>
                          <a:pt x="-2183" y="4676"/>
                          <a:pt x="983" y="0"/>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10" name="Freeform 2076">
                    <a:extLst>
                      <a:ext uri="{FF2B5EF4-FFF2-40B4-BE49-F238E27FC236}">
                        <a16:creationId xmlns:a16="http://schemas.microsoft.com/office/drawing/2014/main" id="{D6C32192-269D-BE36-C802-6F77768C4808}"/>
                      </a:ext>
                    </a:extLst>
                  </p:cNvPr>
                  <p:cNvSpPr/>
                  <p:nvPr/>
                </p:nvSpPr>
                <p:spPr>
                  <a:xfrm>
                    <a:off x="6527329" y="4806827"/>
                    <a:ext cx="5994" cy="7456"/>
                  </a:xfrm>
                  <a:custGeom>
                    <a:avLst/>
                    <a:gdLst>
                      <a:gd name="connsiteX0" fmla="*/ 43 w 5994"/>
                      <a:gd name="connsiteY0" fmla="*/ 7456 h 7456"/>
                      <a:gd name="connsiteX1" fmla="*/ 5994 w 5994"/>
                      <a:gd name="connsiteY1" fmla="*/ 0 h 7456"/>
                    </a:gdLst>
                    <a:ahLst/>
                    <a:cxnLst>
                      <a:cxn ang="0">
                        <a:pos x="connsiteX0" y="connsiteY0"/>
                      </a:cxn>
                      <a:cxn ang="0">
                        <a:pos x="connsiteX1" y="connsiteY1"/>
                      </a:cxn>
                    </a:cxnLst>
                    <a:rect l="l" t="t" r="r" b="b"/>
                    <a:pathLst>
                      <a:path w="5994" h="7456">
                        <a:moveTo>
                          <a:pt x="43" y="7456"/>
                        </a:moveTo>
                        <a:cubicBezTo>
                          <a:pt x="-463" y="3791"/>
                          <a:pt x="3588" y="1643"/>
                          <a:pt x="5994" y="0"/>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11" name="Freeform 2077">
                    <a:extLst>
                      <a:ext uri="{FF2B5EF4-FFF2-40B4-BE49-F238E27FC236}">
                        <a16:creationId xmlns:a16="http://schemas.microsoft.com/office/drawing/2014/main" id="{42504859-9C77-10B5-12A1-CAC21588BBD7}"/>
                      </a:ext>
                    </a:extLst>
                  </p:cNvPr>
                  <p:cNvSpPr/>
                  <p:nvPr/>
                </p:nvSpPr>
                <p:spPr>
                  <a:xfrm>
                    <a:off x="6539400" y="4809228"/>
                    <a:ext cx="7976" cy="6192"/>
                  </a:xfrm>
                  <a:custGeom>
                    <a:avLst/>
                    <a:gdLst>
                      <a:gd name="connsiteX0" fmla="*/ 0 w 7976"/>
                      <a:gd name="connsiteY0" fmla="*/ 6193 h 6192"/>
                      <a:gd name="connsiteX1" fmla="*/ 7977 w 7976"/>
                      <a:gd name="connsiteY1" fmla="*/ 0 h 6192"/>
                    </a:gdLst>
                    <a:ahLst/>
                    <a:cxnLst>
                      <a:cxn ang="0">
                        <a:pos x="connsiteX0" y="connsiteY0"/>
                      </a:cxn>
                      <a:cxn ang="0">
                        <a:pos x="connsiteX1" y="connsiteY1"/>
                      </a:cxn>
                    </a:cxnLst>
                    <a:rect l="l" t="t" r="r" b="b"/>
                    <a:pathLst>
                      <a:path w="7976" h="6192">
                        <a:moveTo>
                          <a:pt x="0" y="6193"/>
                        </a:moveTo>
                        <a:cubicBezTo>
                          <a:pt x="253" y="1769"/>
                          <a:pt x="5064" y="885"/>
                          <a:pt x="7977" y="0"/>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12" name="Freeform 2078">
                    <a:extLst>
                      <a:ext uri="{FF2B5EF4-FFF2-40B4-BE49-F238E27FC236}">
                        <a16:creationId xmlns:a16="http://schemas.microsoft.com/office/drawing/2014/main" id="{E5814426-F73C-3F32-F6FA-8329A897BE12}"/>
                      </a:ext>
                    </a:extLst>
                  </p:cNvPr>
                  <p:cNvSpPr/>
                  <p:nvPr/>
                </p:nvSpPr>
                <p:spPr>
                  <a:xfrm>
                    <a:off x="6550289" y="4826289"/>
                    <a:ext cx="9116" cy="1011"/>
                  </a:xfrm>
                  <a:custGeom>
                    <a:avLst/>
                    <a:gdLst>
                      <a:gd name="connsiteX0" fmla="*/ 0 w 9116"/>
                      <a:gd name="connsiteY0" fmla="*/ 0 h 1011"/>
                      <a:gd name="connsiteX1" fmla="*/ 9116 w 9116"/>
                      <a:gd name="connsiteY1" fmla="*/ 1011 h 1011"/>
                    </a:gdLst>
                    <a:ahLst/>
                    <a:cxnLst>
                      <a:cxn ang="0">
                        <a:pos x="connsiteX0" y="connsiteY0"/>
                      </a:cxn>
                      <a:cxn ang="0">
                        <a:pos x="connsiteX1" y="connsiteY1"/>
                      </a:cxn>
                    </a:cxnLst>
                    <a:rect l="l" t="t" r="r" b="b"/>
                    <a:pathLst>
                      <a:path w="9116" h="1011">
                        <a:moveTo>
                          <a:pt x="0" y="0"/>
                        </a:moveTo>
                        <a:cubicBezTo>
                          <a:pt x="3165" y="0"/>
                          <a:pt x="6077" y="632"/>
                          <a:pt x="9116" y="1011"/>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13" name="Freeform 2079">
                    <a:extLst>
                      <a:ext uri="{FF2B5EF4-FFF2-40B4-BE49-F238E27FC236}">
                        <a16:creationId xmlns:a16="http://schemas.microsoft.com/office/drawing/2014/main" id="{42581907-0C71-E072-5188-A943E2E7B075}"/>
                      </a:ext>
                    </a:extLst>
                  </p:cNvPr>
                  <p:cNvSpPr/>
                  <p:nvPr/>
                </p:nvSpPr>
                <p:spPr>
                  <a:xfrm>
                    <a:off x="6552315" y="4834251"/>
                    <a:ext cx="7723" cy="2906"/>
                  </a:xfrm>
                  <a:custGeom>
                    <a:avLst/>
                    <a:gdLst>
                      <a:gd name="connsiteX0" fmla="*/ 0 w 7723"/>
                      <a:gd name="connsiteY0" fmla="*/ 0 h 2906"/>
                      <a:gd name="connsiteX1" fmla="*/ 7723 w 7723"/>
                      <a:gd name="connsiteY1" fmla="*/ 2907 h 2906"/>
                    </a:gdLst>
                    <a:ahLst/>
                    <a:cxnLst>
                      <a:cxn ang="0">
                        <a:pos x="connsiteX0" y="connsiteY0"/>
                      </a:cxn>
                      <a:cxn ang="0">
                        <a:pos x="connsiteX1" y="connsiteY1"/>
                      </a:cxn>
                    </a:cxnLst>
                    <a:rect l="l" t="t" r="r" b="b"/>
                    <a:pathLst>
                      <a:path w="7723" h="2906">
                        <a:moveTo>
                          <a:pt x="0" y="0"/>
                        </a:moveTo>
                        <a:cubicBezTo>
                          <a:pt x="2786" y="0"/>
                          <a:pt x="5698" y="1138"/>
                          <a:pt x="7723" y="2907"/>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14" name="Freeform 2080">
                    <a:extLst>
                      <a:ext uri="{FF2B5EF4-FFF2-40B4-BE49-F238E27FC236}">
                        <a16:creationId xmlns:a16="http://schemas.microsoft.com/office/drawing/2014/main" id="{2FC567DD-D27C-9B04-3C3B-1761A7FFA232}"/>
                      </a:ext>
                    </a:extLst>
                  </p:cNvPr>
                  <p:cNvSpPr/>
                  <p:nvPr/>
                </p:nvSpPr>
                <p:spPr>
                  <a:xfrm>
                    <a:off x="6460520" y="4839685"/>
                    <a:ext cx="10761" cy="7203"/>
                  </a:xfrm>
                  <a:custGeom>
                    <a:avLst/>
                    <a:gdLst>
                      <a:gd name="connsiteX0" fmla="*/ 10762 w 10761"/>
                      <a:gd name="connsiteY0" fmla="*/ 0 h 7203"/>
                      <a:gd name="connsiteX1" fmla="*/ 5191 w 10761"/>
                      <a:gd name="connsiteY1" fmla="*/ 3665 h 7203"/>
                      <a:gd name="connsiteX2" fmla="*/ 0 w 10761"/>
                      <a:gd name="connsiteY2" fmla="*/ 7203 h 7203"/>
                    </a:gdLst>
                    <a:ahLst/>
                    <a:cxnLst>
                      <a:cxn ang="0">
                        <a:pos x="connsiteX0" y="connsiteY0"/>
                      </a:cxn>
                      <a:cxn ang="0">
                        <a:pos x="connsiteX1" y="connsiteY1"/>
                      </a:cxn>
                      <a:cxn ang="0">
                        <a:pos x="connsiteX2" y="connsiteY2"/>
                      </a:cxn>
                    </a:cxnLst>
                    <a:rect l="l" t="t" r="r" b="b"/>
                    <a:pathLst>
                      <a:path w="10761" h="7203">
                        <a:moveTo>
                          <a:pt x="10762" y="0"/>
                        </a:moveTo>
                        <a:cubicBezTo>
                          <a:pt x="9243" y="632"/>
                          <a:pt x="6457" y="2654"/>
                          <a:pt x="5191" y="3665"/>
                        </a:cubicBezTo>
                        <a:cubicBezTo>
                          <a:pt x="3672" y="4929"/>
                          <a:pt x="1519" y="5813"/>
                          <a:pt x="0" y="7203"/>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15" name="Freeform 2081">
                    <a:extLst>
                      <a:ext uri="{FF2B5EF4-FFF2-40B4-BE49-F238E27FC236}">
                        <a16:creationId xmlns:a16="http://schemas.microsoft.com/office/drawing/2014/main" id="{40EE5909-E8DF-FAC7-34E6-C622F1AB530F}"/>
                      </a:ext>
                    </a:extLst>
                  </p:cNvPr>
                  <p:cNvSpPr/>
                  <p:nvPr/>
                </p:nvSpPr>
                <p:spPr>
                  <a:xfrm>
                    <a:off x="6458495" y="4832481"/>
                    <a:ext cx="11901" cy="5939"/>
                  </a:xfrm>
                  <a:custGeom>
                    <a:avLst/>
                    <a:gdLst>
                      <a:gd name="connsiteX0" fmla="*/ 11902 w 11901"/>
                      <a:gd name="connsiteY0" fmla="*/ 0 h 5939"/>
                      <a:gd name="connsiteX1" fmla="*/ 0 w 11901"/>
                      <a:gd name="connsiteY1" fmla="*/ 5940 h 5939"/>
                    </a:gdLst>
                    <a:ahLst/>
                    <a:cxnLst>
                      <a:cxn ang="0">
                        <a:pos x="connsiteX0" y="connsiteY0"/>
                      </a:cxn>
                      <a:cxn ang="0">
                        <a:pos x="connsiteX1" y="connsiteY1"/>
                      </a:cxn>
                    </a:cxnLst>
                    <a:rect l="l" t="t" r="r" b="b"/>
                    <a:pathLst>
                      <a:path w="11901" h="5939">
                        <a:moveTo>
                          <a:pt x="11902" y="0"/>
                        </a:moveTo>
                        <a:cubicBezTo>
                          <a:pt x="8483" y="379"/>
                          <a:pt x="2786" y="4044"/>
                          <a:pt x="0" y="5940"/>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16" name="Freeform 2082">
                    <a:extLst>
                      <a:ext uri="{FF2B5EF4-FFF2-40B4-BE49-F238E27FC236}">
                        <a16:creationId xmlns:a16="http://schemas.microsoft.com/office/drawing/2014/main" id="{EB8474C9-1E0B-16BF-EF2B-8DE57972368E}"/>
                      </a:ext>
                    </a:extLst>
                  </p:cNvPr>
                  <p:cNvSpPr/>
                  <p:nvPr/>
                </p:nvSpPr>
                <p:spPr>
                  <a:xfrm>
                    <a:off x="6472558" y="4846130"/>
                    <a:ext cx="2522" cy="13648"/>
                  </a:xfrm>
                  <a:custGeom>
                    <a:avLst/>
                    <a:gdLst>
                      <a:gd name="connsiteX0" fmla="*/ 2522 w 2522"/>
                      <a:gd name="connsiteY0" fmla="*/ 0 h 13648"/>
                      <a:gd name="connsiteX1" fmla="*/ 1763 w 2522"/>
                      <a:gd name="connsiteY1" fmla="*/ 6951 h 13648"/>
                      <a:gd name="connsiteX2" fmla="*/ 243 w 2522"/>
                      <a:gd name="connsiteY2" fmla="*/ 13649 h 13648"/>
                    </a:gdLst>
                    <a:ahLst/>
                    <a:cxnLst>
                      <a:cxn ang="0">
                        <a:pos x="connsiteX0" y="connsiteY0"/>
                      </a:cxn>
                      <a:cxn ang="0">
                        <a:pos x="connsiteX1" y="connsiteY1"/>
                      </a:cxn>
                      <a:cxn ang="0">
                        <a:pos x="connsiteX2" y="connsiteY2"/>
                      </a:cxn>
                    </a:cxnLst>
                    <a:rect l="l" t="t" r="r" b="b"/>
                    <a:pathLst>
                      <a:path w="2522" h="13648">
                        <a:moveTo>
                          <a:pt x="2522" y="0"/>
                        </a:moveTo>
                        <a:cubicBezTo>
                          <a:pt x="2522" y="2527"/>
                          <a:pt x="2522" y="4550"/>
                          <a:pt x="1763" y="6951"/>
                        </a:cubicBezTo>
                        <a:cubicBezTo>
                          <a:pt x="1130" y="8846"/>
                          <a:pt x="-643" y="11879"/>
                          <a:pt x="243" y="13649"/>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17" name="Freeform 2083">
                    <a:extLst>
                      <a:ext uri="{FF2B5EF4-FFF2-40B4-BE49-F238E27FC236}">
                        <a16:creationId xmlns:a16="http://schemas.microsoft.com/office/drawing/2014/main" id="{77CBDB33-BA96-E5DF-1011-AD6AE7EBE0A2}"/>
                      </a:ext>
                    </a:extLst>
                  </p:cNvPr>
                  <p:cNvSpPr/>
                  <p:nvPr/>
                </p:nvSpPr>
                <p:spPr>
                  <a:xfrm>
                    <a:off x="6483817" y="4852070"/>
                    <a:ext cx="12661" cy="13143"/>
                  </a:xfrm>
                  <a:custGeom>
                    <a:avLst/>
                    <a:gdLst>
                      <a:gd name="connsiteX0" fmla="*/ 0 w 12661"/>
                      <a:gd name="connsiteY0" fmla="*/ 0 h 13143"/>
                      <a:gd name="connsiteX1" fmla="*/ 0 w 12661"/>
                      <a:gd name="connsiteY1" fmla="*/ 13143 h 13143"/>
                    </a:gdLst>
                    <a:ahLst/>
                    <a:cxnLst>
                      <a:cxn ang="0">
                        <a:pos x="connsiteX0" y="connsiteY0"/>
                      </a:cxn>
                      <a:cxn ang="0">
                        <a:pos x="connsiteX1" y="connsiteY1"/>
                      </a:cxn>
                    </a:cxnLst>
                    <a:rect l="l" t="t" r="r" b="b"/>
                    <a:pathLst>
                      <a:path w="12661" h="13143">
                        <a:moveTo>
                          <a:pt x="0" y="0"/>
                        </a:moveTo>
                        <a:lnTo>
                          <a:pt x="0" y="13143"/>
                        </a:ln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18" name="Freeform 2084">
                    <a:extLst>
                      <a:ext uri="{FF2B5EF4-FFF2-40B4-BE49-F238E27FC236}">
                        <a16:creationId xmlns:a16="http://schemas.microsoft.com/office/drawing/2014/main" id="{E8DE109E-CA09-0F78-41C8-F6B8DA85B5FB}"/>
                      </a:ext>
                    </a:extLst>
                  </p:cNvPr>
                  <p:cNvSpPr/>
                  <p:nvPr/>
                </p:nvSpPr>
                <p:spPr>
                  <a:xfrm>
                    <a:off x="6492933" y="4853713"/>
                    <a:ext cx="1893" cy="11120"/>
                  </a:xfrm>
                  <a:custGeom>
                    <a:avLst/>
                    <a:gdLst>
                      <a:gd name="connsiteX0" fmla="*/ 1013 w 1893"/>
                      <a:gd name="connsiteY0" fmla="*/ 0 h 11120"/>
                      <a:gd name="connsiteX1" fmla="*/ 0 w 1893"/>
                      <a:gd name="connsiteY1" fmla="*/ 11121 h 11120"/>
                    </a:gdLst>
                    <a:ahLst/>
                    <a:cxnLst>
                      <a:cxn ang="0">
                        <a:pos x="connsiteX0" y="connsiteY0"/>
                      </a:cxn>
                      <a:cxn ang="0">
                        <a:pos x="connsiteX1" y="connsiteY1"/>
                      </a:cxn>
                    </a:cxnLst>
                    <a:rect l="l" t="t" r="r" b="b"/>
                    <a:pathLst>
                      <a:path w="1893" h="11120">
                        <a:moveTo>
                          <a:pt x="1013" y="0"/>
                        </a:moveTo>
                        <a:cubicBezTo>
                          <a:pt x="2152" y="3159"/>
                          <a:pt x="2532" y="8467"/>
                          <a:pt x="0" y="11121"/>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19" name="Freeform 2085">
                    <a:extLst>
                      <a:ext uri="{FF2B5EF4-FFF2-40B4-BE49-F238E27FC236}">
                        <a16:creationId xmlns:a16="http://schemas.microsoft.com/office/drawing/2014/main" id="{CD2011E2-DA82-141F-C9C4-98BE54D528DC}"/>
                      </a:ext>
                    </a:extLst>
                  </p:cNvPr>
                  <p:cNvSpPr/>
                  <p:nvPr/>
                </p:nvSpPr>
                <p:spPr>
                  <a:xfrm>
                    <a:off x="6503315" y="4850300"/>
                    <a:ext cx="3418" cy="11879"/>
                  </a:xfrm>
                  <a:custGeom>
                    <a:avLst/>
                    <a:gdLst>
                      <a:gd name="connsiteX0" fmla="*/ 0 w 3418"/>
                      <a:gd name="connsiteY0" fmla="*/ 0 h 11879"/>
                      <a:gd name="connsiteX1" fmla="*/ 3419 w 3418"/>
                      <a:gd name="connsiteY1" fmla="*/ 11879 h 11879"/>
                    </a:gdLst>
                    <a:ahLst/>
                    <a:cxnLst>
                      <a:cxn ang="0">
                        <a:pos x="connsiteX0" y="connsiteY0"/>
                      </a:cxn>
                      <a:cxn ang="0">
                        <a:pos x="connsiteX1" y="connsiteY1"/>
                      </a:cxn>
                    </a:cxnLst>
                    <a:rect l="l" t="t" r="r" b="b"/>
                    <a:pathLst>
                      <a:path w="3418" h="11879">
                        <a:moveTo>
                          <a:pt x="0" y="0"/>
                        </a:moveTo>
                        <a:cubicBezTo>
                          <a:pt x="3419" y="1643"/>
                          <a:pt x="2532" y="8720"/>
                          <a:pt x="3419" y="11879"/>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20" name="Freeform 2086">
                    <a:extLst>
                      <a:ext uri="{FF2B5EF4-FFF2-40B4-BE49-F238E27FC236}">
                        <a16:creationId xmlns:a16="http://schemas.microsoft.com/office/drawing/2014/main" id="{E4FC1D1F-7196-D101-7FBE-06F41326A8A6}"/>
                      </a:ext>
                    </a:extLst>
                  </p:cNvPr>
                  <p:cNvSpPr/>
                  <p:nvPr/>
                </p:nvSpPr>
                <p:spPr>
                  <a:xfrm>
                    <a:off x="6513065" y="4850553"/>
                    <a:ext cx="3671" cy="6697"/>
                  </a:xfrm>
                  <a:custGeom>
                    <a:avLst/>
                    <a:gdLst>
                      <a:gd name="connsiteX0" fmla="*/ 3672 w 3671"/>
                      <a:gd name="connsiteY0" fmla="*/ 0 h 6697"/>
                      <a:gd name="connsiteX1" fmla="*/ 0 w 3671"/>
                      <a:gd name="connsiteY1" fmla="*/ 6698 h 6697"/>
                    </a:gdLst>
                    <a:ahLst/>
                    <a:cxnLst>
                      <a:cxn ang="0">
                        <a:pos x="connsiteX0" y="connsiteY0"/>
                      </a:cxn>
                      <a:cxn ang="0">
                        <a:pos x="connsiteX1" y="connsiteY1"/>
                      </a:cxn>
                    </a:cxnLst>
                    <a:rect l="l" t="t" r="r" b="b"/>
                    <a:pathLst>
                      <a:path w="3671" h="6697">
                        <a:moveTo>
                          <a:pt x="3672" y="0"/>
                        </a:moveTo>
                        <a:cubicBezTo>
                          <a:pt x="2279" y="1264"/>
                          <a:pt x="2406" y="6192"/>
                          <a:pt x="0" y="6698"/>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21" name="Freeform 2087">
                    <a:extLst>
                      <a:ext uri="{FF2B5EF4-FFF2-40B4-BE49-F238E27FC236}">
                        <a16:creationId xmlns:a16="http://schemas.microsoft.com/office/drawing/2014/main" id="{7639A7CD-6D75-8CFA-4FA3-5D2DB82BEB16}"/>
                      </a:ext>
                    </a:extLst>
                  </p:cNvPr>
                  <p:cNvSpPr/>
                  <p:nvPr/>
                </p:nvSpPr>
                <p:spPr>
                  <a:xfrm>
                    <a:off x="6525346" y="4852954"/>
                    <a:ext cx="1444" cy="11120"/>
                  </a:xfrm>
                  <a:custGeom>
                    <a:avLst/>
                    <a:gdLst>
                      <a:gd name="connsiteX0" fmla="*/ 507 w 1444"/>
                      <a:gd name="connsiteY0" fmla="*/ 0 h 11120"/>
                      <a:gd name="connsiteX1" fmla="*/ 0 w 1444"/>
                      <a:gd name="connsiteY1" fmla="*/ 11121 h 11120"/>
                    </a:gdLst>
                    <a:ahLst/>
                    <a:cxnLst>
                      <a:cxn ang="0">
                        <a:pos x="connsiteX0" y="connsiteY0"/>
                      </a:cxn>
                      <a:cxn ang="0">
                        <a:pos x="connsiteX1" y="connsiteY1"/>
                      </a:cxn>
                    </a:cxnLst>
                    <a:rect l="l" t="t" r="r" b="b"/>
                    <a:pathLst>
                      <a:path w="1444" h="11120">
                        <a:moveTo>
                          <a:pt x="507" y="0"/>
                        </a:moveTo>
                        <a:cubicBezTo>
                          <a:pt x="2532" y="2780"/>
                          <a:pt x="760" y="8214"/>
                          <a:pt x="0" y="11121"/>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22" name="Freeform 2088">
                    <a:extLst>
                      <a:ext uri="{FF2B5EF4-FFF2-40B4-BE49-F238E27FC236}">
                        <a16:creationId xmlns:a16="http://schemas.microsoft.com/office/drawing/2014/main" id="{E893B4ED-19DA-CDB1-097F-F60FA66D52D2}"/>
                      </a:ext>
                    </a:extLst>
                  </p:cNvPr>
                  <p:cNvSpPr/>
                  <p:nvPr/>
                </p:nvSpPr>
                <p:spPr>
                  <a:xfrm>
                    <a:off x="6537754" y="4852575"/>
                    <a:ext cx="6457" cy="8088"/>
                  </a:xfrm>
                  <a:custGeom>
                    <a:avLst/>
                    <a:gdLst>
                      <a:gd name="connsiteX0" fmla="*/ 0 w 6457"/>
                      <a:gd name="connsiteY0" fmla="*/ 0 h 8088"/>
                      <a:gd name="connsiteX1" fmla="*/ 4052 w 6457"/>
                      <a:gd name="connsiteY1" fmla="*/ 3918 h 8088"/>
                      <a:gd name="connsiteX2" fmla="*/ 6457 w 6457"/>
                      <a:gd name="connsiteY2" fmla="*/ 8088 h 8088"/>
                    </a:gdLst>
                    <a:ahLst/>
                    <a:cxnLst>
                      <a:cxn ang="0">
                        <a:pos x="connsiteX0" y="connsiteY0"/>
                      </a:cxn>
                      <a:cxn ang="0">
                        <a:pos x="connsiteX1" y="connsiteY1"/>
                      </a:cxn>
                      <a:cxn ang="0">
                        <a:pos x="connsiteX2" y="connsiteY2"/>
                      </a:cxn>
                    </a:cxnLst>
                    <a:rect l="l" t="t" r="r" b="b"/>
                    <a:pathLst>
                      <a:path w="6457" h="8088">
                        <a:moveTo>
                          <a:pt x="0" y="0"/>
                        </a:moveTo>
                        <a:cubicBezTo>
                          <a:pt x="2152" y="126"/>
                          <a:pt x="3292" y="2148"/>
                          <a:pt x="4052" y="3918"/>
                        </a:cubicBezTo>
                        <a:cubicBezTo>
                          <a:pt x="4811" y="5687"/>
                          <a:pt x="5571" y="6571"/>
                          <a:pt x="6457" y="8088"/>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23" name="Freeform 2089">
                    <a:extLst>
                      <a:ext uri="{FF2B5EF4-FFF2-40B4-BE49-F238E27FC236}">
                        <a16:creationId xmlns:a16="http://schemas.microsoft.com/office/drawing/2014/main" id="{135EF58D-9C94-9325-DFD1-665B7348C8A5}"/>
                      </a:ext>
                    </a:extLst>
                  </p:cNvPr>
                  <p:cNvSpPr/>
                  <p:nvPr/>
                </p:nvSpPr>
                <p:spPr>
                  <a:xfrm>
                    <a:off x="6547124" y="4846636"/>
                    <a:ext cx="6457" cy="6697"/>
                  </a:xfrm>
                  <a:custGeom>
                    <a:avLst/>
                    <a:gdLst>
                      <a:gd name="connsiteX0" fmla="*/ 0 w 6457"/>
                      <a:gd name="connsiteY0" fmla="*/ 0 h 6697"/>
                      <a:gd name="connsiteX1" fmla="*/ 6457 w 6457"/>
                      <a:gd name="connsiteY1" fmla="*/ 6698 h 6697"/>
                    </a:gdLst>
                    <a:ahLst/>
                    <a:cxnLst>
                      <a:cxn ang="0">
                        <a:pos x="connsiteX0" y="connsiteY0"/>
                      </a:cxn>
                      <a:cxn ang="0">
                        <a:pos x="connsiteX1" y="connsiteY1"/>
                      </a:cxn>
                    </a:cxnLst>
                    <a:rect l="l" t="t" r="r" b="b"/>
                    <a:pathLst>
                      <a:path w="6457" h="6697">
                        <a:moveTo>
                          <a:pt x="0" y="0"/>
                        </a:moveTo>
                        <a:cubicBezTo>
                          <a:pt x="3165" y="253"/>
                          <a:pt x="3545" y="6698"/>
                          <a:pt x="6457" y="6698"/>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sp>
                <p:nvSpPr>
                  <p:cNvPr id="924" name="Freeform 2090">
                    <a:extLst>
                      <a:ext uri="{FF2B5EF4-FFF2-40B4-BE49-F238E27FC236}">
                        <a16:creationId xmlns:a16="http://schemas.microsoft.com/office/drawing/2014/main" id="{604C2EBE-5155-77BA-D142-7AAB6AFE6450}"/>
                      </a:ext>
                    </a:extLst>
                  </p:cNvPr>
                  <p:cNvSpPr/>
                  <p:nvPr/>
                </p:nvSpPr>
                <p:spPr>
                  <a:xfrm>
                    <a:off x="6550795" y="4841201"/>
                    <a:ext cx="5950" cy="6192"/>
                  </a:xfrm>
                  <a:custGeom>
                    <a:avLst/>
                    <a:gdLst>
                      <a:gd name="connsiteX0" fmla="*/ 0 w 5950"/>
                      <a:gd name="connsiteY0" fmla="*/ 0 h 6192"/>
                      <a:gd name="connsiteX1" fmla="*/ 5951 w 5950"/>
                      <a:gd name="connsiteY1" fmla="*/ 6193 h 6192"/>
                    </a:gdLst>
                    <a:ahLst/>
                    <a:cxnLst>
                      <a:cxn ang="0">
                        <a:pos x="connsiteX0" y="connsiteY0"/>
                      </a:cxn>
                      <a:cxn ang="0">
                        <a:pos x="connsiteX1" y="connsiteY1"/>
                      </a:cxn>
                    </a:cxnLst>
                    <a:rect l="l" t="t" r="r" b="b"/>
                    <a:pathLst>
                      <a:path w="5950" h="6192">
                        <a:moveTo>
                          <a:pt x="0" y="0"/>
                        </a:moveTo>
                        <a:cubicBezTo>
                          <a:pt x="1773" y="1769"/>
                          <a:pt x="3419" y="6066"/>
                          <a:pt x="5951" y="6193"/>
                        </a:cubicBezTo>
                      </a:path>
                    </a:pathLst>
                  </a:custGeom>
                  <a:noFill/>
                  <a:ln w="3163" cap="rnd">
                    <a:solidFill>
                      <a:srgbClr val="50539A"/>
                    </a:solidFill>
                    <a:prstDash val="solid"/>
                    <a:miter/>
                  </a:ln>
                </p:spPr>
                <p:txBody>
                  <a:bodyPr rtlCol="0" anchor="ctr"/>
                  <a:lstStyle/>
                  <a:p>
                    <a:pPr defTabSz="685800">
                      <a:defRPr/>
                    </a:pPr>
                    <a:endParaRPr lang="en-US" sz="600">
                      <a:solidFill>
                        <a:prstClr val="black"/>
                      </a:solidFill>
                      <a:latin typeface="Verdana"/>
                    </a:endParaRPr>
                  </a:p>
                </p:txBody>
              </p:sp>
            </p:grpSp>
            <p:sp>
              <p:nvSpPr>
                <p:cNvPr id="268" name="Freeform 1423">
                  <a:extLst>
                    <a:ext uri="{FF2B5EF4-FFF2-40B4-BE49-F238E27FC236}">
                      <a16:creationId xmlns:a16="http://schemas.microsoft.com/office/drawing/2014/main" id="{D3A048E5-407B-6CBA-F700-B639C826A22F}"/>
                    </a:ext>
                  </a:extLst>
                </p:cNvPr>
                <p:cNvSpPr/>
                <p:nvPr/>
              </p:nvSpPr>
              <p:spPr>
                <a:xfrm>
                  <a:off x="2615719" y="3181740"/>
                  <a:ext cx="51727" cy="87199"/>
                </a:xfrm>
                <a:custGeom>
                  <a:avLst/>
                  <a:gdLst>
                    <a:gd name="connsiteX0" fmla="*/ 39250 w 51720"/>
                    <a:gd name="connsiteY0" fmla="*/ 0 h 87199"/>
                    <a:gd name="connsiteX1" fmla="*/ 0 w 51720"/>
                    <a:gd name="connsiteY1" fmla="*/ 83156 h 87199"/>
                    <a:gd name="connsiteX2" fmla="*/ 0 w 51720"/>
                    <a:gd name="connsiteY2" fmla="*/ 87200 h 87199"/>
                    <a:gd name="connsiteX3" fmla="*/ 51658 w 51720"/>
                    <a:gd name="connsiteY3" fmla="*/ 0 h 87199"/>
                    <a:gd name="connsiteX4" fmla="*/ 39250 w 51720"/>
                    <a:gd name="connsiteY4" fmla="*/ 0 h 87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20" h="87199">
                      <a:moveTo>
                        <a:pt x="39250" y="0"/>
                      </a:moveTo>
                      <a:cubicBezTo>
                        <a:pt x="39250" y="0"/>
                        <a:pt x="37604" y="52194"/>
                        <a:pt x="0" y="83156"/>
                      </a:cubicBezTo>
                      <a:lnTo>
                        <a:pt x="0" y="87200"/>
                      </a:lnTo>
                      <a:cubicBezTo>
                        <a:pt x="0" y="87200"/>
                        <a:pt x="53811" y="48781"/>
                        <a:pt x="51658" y="0"/>
                      </a:cubicBezTo>
                      <a:lnTo>
                        <a:pt x="39250" y="0"/>
                      </a:lnTo>
                      <a:close/>
                    </a:path>
                  </a:pathLst>
                </a:custGeom>
                <a:solidFill>
                  <a:srgbClr val="E39E97"/>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69" name="Freeform 1424">
                  <a:extLst>
                    <a:ext uri="{FF2B5EF4-FFF2-40B4-BE49-F238E27FC236}">
                      <a16:creationId xmlns:a16="http://schemas.microsoft.com/office/drawing/2014/main" id="{A2344902-855F-B91C-F7B2-AEB1C17A6DD7}"/>
                    </a:ext>
                  </a:extLst>
                </p:cNvPr>
                <p:cNvSpPr/>
                <p:nvPr/>
              </p:nvSpPr>
              <p:spPr>
                <a:xfrm>
                  <a:off x="2279401" y="3174916"/>
                  <a:ext cx="396847" cy="205249"/>
                </a:xfrm>
                <a:custGeom>
                  <a:avLst/>
                  <a:gdLst>
                    <a:gd name="connsiteX0" fmla="*/ 352860 w 396794"/>
                    <a:gd name="connsiteY0" fmla="*/ 0 h 205249"/>
                    <a:gd name="connsiteX1" fmla="*/ 249797 w 396794"/>
                    <a:gd name="connsiteY1" fmla="*/ 19336 h 205249"/>
                    <a:gd name="connsiteX2" fmla="*/ 130527 w 396794"/>
                    <a:gd name="connsiteY2" fmla="*/ 23885 h 205249"/>
                    <a:gd name="connsiteX3" fmla="*/ 114574 w 396794"/>
                    <a:gd name="connsiteY3" fmla="*/ 28814 h 205249"/>
                    <a:gd name="connsiteX4" fmla="*/ 133313 w 396794"/>
                    <a:gd name="connsiteY4" fmla="*/ 86189 h 205249"/>
                    <a:gd name="connsiteX5" fmla="*/ 12271 w 396794"/>
                    <a:gd name="connsiteY5" fmla="*/ 120310 h 205249"/>
                    <a:gd name="connsiteX6" fmla="*/ 2775 w 396794"/>
                    <a:gd name="connsiteY6" fmla="*/ 117783 h 205249"/>
                    <a:gd name="connsiteX7" fmla="*/ 1255 w 396794"/>
                    <a:gd name="connsiteY7" fmla="*/ 148240 h 205249"/>
                    <a:gd name="connsiteX8" fmla="*/ 32022 w 396794"/>
                    <a:gd name="connsiteY8" fmla="*/ 193229 h 205249"/>
                    <a:gd name="connsiteX9" fmla="*/ 57092 w 396794"/>
                    <a:gd name="connsiteY9" fmla="*/ 202834 h 205249"/>
                    <a:gd name="connsiteX10" fmla="*/ 92670 w 396794"/>
                    <a:gd name="connsiteY10" fmla="*/ 204730 h 205249"/>
                    <a:gd name="connsiteX11" fmla="*/ 117739 w 396794"/>
                    <a:gd name="connsiteY11" fmla="*/ 199801 h 205249"/>
                    <a:gd name="connsiteX12" fmla="*/ 179780 w 396794"/>
                    <a:gd name="connsiteY12" fmla="*/ 154811 h 205249"/>
                    <a:gd name="connsiteX13" fmla="*/ 195480 w 396794"/>
                    <a:gd name="connsiteY13" fmla="*/ 136487 h 205249"/>
                    <a:gd name="connsiteX14" fmla="*/ 349948 w 396794"/>
                    <a:gd name="connsiteY14" fmla="*/ 100975 h 205249"/>
                    <a:gd name="connsiteX15" fmla="*/ 357038 w 396794"/>
                    <a:gd name="connsiteY15" fmla="*/ 88843 h 205249"/>
                    <a:gd name="connsiteX16" fmla="*/ 378435 w 396794"/>
                    <a:gd name="connsiteY16" fmla="*/ 59903 h 205249"/>
                    <a:gd name="connsiteX17" fmla="*/ 396795 w 396794"/>
                    <a:gd name="connsiteY17" fmla="*/ 6066 h 205249"/>
                    <a:gd name="connsiteX18" fmla="*/ 352986 w 396794"/>
                    <a:gd name="connsiteY18" fmla="*/ 126 h 205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96794" h="205249">
                      <a:moveTo>
                        <a:pt x="352860" y="0"/>
                      </a:moveTo>
                      <a:cubicBezTo>
                        <a:pt x="320320" y="38671"/>
                        <a:pt x="263598" y="26539"/>
                        <a:pt x="249797" y="19336"/>
                      </a:cubicBezTo>
                      <a:cubicBezTo>
                        <a:pt x="206622" y="58007"/>
                        <a:pt x="143695" y="30330"/>
                        <a:pt x="130527" y="23885"/>
                      </a:cubicBezTo>
                      <a:cubicBezTo>
                        <a:pt x="124830" y="26034"/>
                        <a:pt x="119512" y="27676"/>
                        <a:pt x="114574" y="28814"/>
                      </a:cubicBezTo>
                      <a:cubicBezTo>
                        <a:pt x="142302" y="41578"/>
                        <a:pt x="139264" y="69760"/>
                        <a:pt x="133313" y="86189"/>
                      </a:cubicBezTo>
                      <a:cubicBezTo>
                        <a:pt x="107864" y="147102"/>
                        <a:pt x="19488" y="122080"/>
                        <a:pt x="12271" y="120310"/>
                      </a:cubicBezTo>
                      <a:cubicBezTo>
                        <a:pt x="11131" y="120058"/>
                        <a:pt x="7713" y="119047"/>
                        <a:pt x="2775" y="117783"/>
                      </a:cubicBezTo>
                      <a:cubicBezTo>
                        <a:pt x="-11" y="126250"/>
                        <a:pt x="-1024" y="136234"/>
                        <a:pt x="1255" y="148240"/>
                      </a:cubicBezTo>
                      <a:cubicBezTo>
                        <a:pt x="5434" y="169850"/>
                        <a:pt x="16955" y="184383"/>
                        <a:pt x="32022" y="193229"/>
                      </a:cubicBezTo>
                      <a:cubicBezTo>
                        <a:pt x="39619" y="197779"/>
                        <a:pt x="48229" y="200812"/>
                        <a:pt x="57092" y="202834"/>
                      </a:cubicBezTo>
                      <a:cubicBezTo>
                        <a:pt x="68740" y="205362"/>
                        <a:pt x="81022" y="205741"/>
                        <a:pt x="92670" y="204730"/>
                      </a:cubicBezTo>
                      <a:cubicBezTo>
                        <a:pt x="101533" y="203845"/>
                        <a:pt x="110016" y="202202"/>
                        <a:pt x="117739" y="199801"/>
                      </a:cubicBezTo>
                      <a:cubicBezTo>
                        <a:pt x="133819" y="193103"/>
                        <a:pt x="159142" y="176169"/>
                        <a:pt x="179780" y="154811"/>
                      </a:cubicBezTo>
                      <a:cubicBezTo>
                        <a:pt x="185477" y="148998"/>
                        <a:pt x="190795" y="142932"/>
                        <a:pt x="195480" y="136487"/>
                      </a:cubicBezTo>
                      <a:cubicBezTo>
                        <a:pt x="203456" y="141415"/>
                        <a:pt x="296644" y="184509"/>
                        <a:pt x="349948" y="100975"/>
                      </a:cubicBezTo>
                      <a:cubicBezTo>
                        <a:pt x="352353" y="97184"/>
                        <a:pt x="354759" y="93139"/>
                        <a:pt x="357038" y="88843"/>
                      </a:cubicBezTo>
                      <a:cubicBezTo>
                        <a:pt x="359570" y="84672"/>
                        <a:pt x="369193" y="74183"/>
                        <a:pt x="378435" y="59903"/>
                      </a:cubicBezTo>
                      <a:cubicBezTo>
                        <a:pt x="387931" y="45116"/>
                        <a:pt x="396795" y="26413"/>
                        <a:pt x="396795" y="6066"/>
                      </a:cubicBezTo>
                      <a:cubicBezTo>
                        <a:pt x="376283" y="9099"/>
                        <a:pt x="357544" y="2527"/>
                        <a:pt x="352986" y="126"/>
                      </a:cubicBezTo>
                      <a:close/>
                    </a:path>
                  </a:pathLst>
                </a:custGeom>
                <a:noFill/>
                <a:ln w="5060"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grpSp>
              <p:nvGrpSpPr>
                <p:cNvPr id="270" name="Graphic 4">
                  <a:extLst>
                    <a:ext uri="{FF2B5EF4-FFF2-40B4-BE49-F238E27FC236}">
                      <a16:creationId xmlns:a16="http://schemas.microsoft.com/office/drawing/2014/main" id="{3CE91925-60F2-0673-BCB8-049ED310D196}"/>
                    </a:ext>
                  </a:extLst>
                </p:cNvPr>
                <p:cNvGrpSpPr/>
                <p:nvPr/>
              </p:nvGrpSpPr>
              <p:grpSpPr>
                <a:xfrm>
                  <a:off x="2239249" y="3326189"/>
                  <a:ext cx="156767" cy="91117"/>
                  <a:chOff x="6067134" y="4684874"/>
                  <a:chExt cx="156746" cy="91117"/>
                </a:xfrm>
              </p:grpSpPr>
              <p:sp>
                <p:nvSpPr>
                  <p:cNvPr id="891" name="Freeform 2057">
                    <a:extLst>
                      <a:ext uri="{FF2B5EF4-FFF2-40B4-BE49-F238E27FC236}">
                        <a16:creationId xmlns:a16="http://schemas.microsoft.com/office/drawing/2014/main" id="{9FD2B15C-6C05-42E8-A35D-5E80D187AE33}"/>
                      </a:ext>
                    </a:extLst>
                  </p:cNvPr>
                  <p:cNvSpPr/>
                  <p:nvPr/>
                </p:nvSpPr>
                <p:spPr>
                  <a:xfrm>
                    <a:off x="6111448" y="4722534"/>
                    <a:ext cx="53557" cy="14406"/>
                  </a:xfrm>
                  <a:custGeom>
                    <a:avLst/>
                    <a:gdLst>
                      <a:gd name="connsiteX0" fmla="*/ 53557 w 53557"/>
                      <a:gd name="connsiteY0" fmla="*/ 7204 h 14406"/>
                      <a:gd name="connsiteX1" fmla="*/ 46340 w 53557"/>
                      <a:gd name="connsiteY1" fmla="*/ 14407 h 14406"/>
                      <a:gd name="connsiteX2" fmla="*/ 7217 w 53557"/>
                      <a:gd name="connsiteY2" fmla="*/ 14407 h 14406"/>
                      <a:gd name="connsiteX3" fmla="*/ 0 w 53557"/>
                      <a:gd name="connsiteY3" fmla="*/ 7204 h 14406"/>
                      <a:gd name="connsiteX4" fmla="*/ 0 w 53557"/>
                      <a:gd name="connsiteY4" fmla="*/ 7204 h 14406"/>
                      <a:gd name="connsiteX5" fmla="*/ 7217 w 53557"/>
                      <a:gd name="connsiteY5" fmla="*/ 0 h 14406"/>
                      <a:gd name="connsiteX6" fmla="*/ 46340 w 53557"/>
                      <a:gd name="connsiteY6" fmla="*/ 0 h 14406"/>
                      <a:gd name="connsiteX7" fmla="*/ 53557 w 53557"/>
                      <a:gd name="connsiteY7" fmla="*/ 7204 h 14406"/>
                      <a:gd name="connsiteX8" fmla="*/ 53557 w 53557"/>
                      <a:gd name="connsiteY8" fmla="*/ 7204 h 1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557" h="14406">
                        <a:moveTo>
                          <a:pt x="53557" y="7204"/>
                        </a:moveTo>
                        <a:cubicBezTo>
                          <a:pt x="53557" y="11247"/>
                          <a:pt x="50265" y="14407"/>
                          <a:pt x="46340" y="14407"/>
                        </a:cubicBezTo>
                        <a:lnTo>
                          <a:pt x="7217" y="14407"/>
                        </a:lnTo>
                        <a:cubicBezTo>
                          <a:pt x="3165" y="14407"/>
                          <a:pt x="0" y="11121"/>
                          <a:pt x="0" y="7204"/>
                        </a:cubicBezTo>
                        <a:lnTo>
                          <a:pt x="0" y="7204"/>
                        </a:lnTo>
                        <a:cubicBezTo>
                          <a:pt x="0" y="3159"/>
                          <a:pt x="3292" y="0"/>
                          <a:pt x="7217" y="0"/>
                        </a:cubicBezTo>
                        <a:lnTo>
                          <a:pt x="46340" y="0"/>
                        </a:lnTo>
                        <a:cubicBezTo>
                          <a:pt x="50392" y="0"/>
                          <a:pt x="53557" y="3286"/>
                          <a:pt x="53557" y="7204"/>
                        </a:cubicBezTo>
                        <a:lnTo>
                          <a:pt x="53557" y="7204"/>
                        </a:lnTo>
                        <a:close/>
                      </a:path>
                    </a:pathLst>
                  </a:custGeom>
                  <a:solidFill>
                    <a:srgbClr val="E7C02C"/>
                  </a:solidFill>
                  <a:ln w="6325" cap="rnd">
                    <a:solidFill>
                      <a:srgbClr val="CA9C49"/>
                    </a:solidFill>
                    <a:prstDash val="solid"/>
                    <a:miter/>
                  </a:ln>
                </p:spPr>
                <p:txBody>
                  <a:bodyPr rtlCol="0" anchor="ctr"/>
                  <a:lstStyle/>
                  <a:p>
                    <a:pPr defTabSz="685800">
                      <a:defRPr/>
                    </a:pPr>
                    <a:endParaRPr lang="en-US" sz="600">
                      <a:solidFill>
                        <a:prstClr val="black"/>
                      </a:solidFill>
                      <a:latin typeface="Verdana"/>
                    </a:endParaRPr>
                  </a:p>
                </p:txBody>
              </p:sp>
              <p:sp>
                <p:nvSpPr>
                  <p:cNvPr id="892" name="Freeform 2058">
                    <a:extLst>
                      <a:ext uri="{FF2B5EF4-FFF2-40B4-BE49-F238E27FC236}">
                        <a16:creationId xmlns:a16="http://schemas.microsoft.com/office/drawing/2014/main" id="{D5FC0CE5-620A-271B-AA7F-D8D06188B135}"/>
                      </a:ext>
                    </a:extLst>
                  </p:cNvPr>
                  <p:cNvSpPr/>
                  <p:nvPr/>
                </p:nvSpPr>
                <p:spPr>
                  <a:xfrm>
                    <a:off x="6075490" y="4695489"/>
                    <a:ext cx="40389" cy="27170"/>
                  </a:xfrm>
                  <a:custGeom>
                    <a:avLst/>
                    <a:gdLst>
                      <a:gd name="connsiteX0" fmla="*/ 0 w 40389"/>
                      <a:gd name="connsiteY0" fmla="*/ 0 h 27170"/>
                      <a:gd name="connsiteX1" fmla="*/ 21398 w 40389"/>
                      <a:gd name="connsiteY1" fmla="*/ 15923 h 27170"/>
                      <a:gd name="connsiteX2" fmla="*/ 32666 w 40389"/>
                      <a:gd name="connsiteY2" fmla="*/ 17819 h 27170"/>
                      <a:gd name="connsiteX3" fmla="*/ 40390 w 40389"/>
                      <a:gd name="connsiteY3" fmla="*/ 27171 h 27170"/>
                    </a:gdLst>
                    <a:ahLst/>
                    <a:cxnLst>
                      <a:cxn ang="0">
                        <a:pos x="connsiteX0" y="connsiteY0"/>
                      </a:cxn>
                      <a:cxn ang="0">
                        <a:pos x="connsiteX1" y="connsiteY1"/>
                      </a:cxn>
                      <a:cxn ang="0">
                        <a:pos x="connsiteX2" y="connsiteY2"/>
                      </a:cxn>
                      <a:cxn ang="0">
                        <a:pos x="connsiteX3" y="connsiteY3"/>
                      </a:cxn>
                    </a:cxnLst>
                    <a:rect l="l" t="t" r="r" b="b"/>
                    <a:pathLst>
                      <a:path w="40389" h="27170">
                        <a:moveTo>
                          <a:pt x="0" y="0"/>
                        </a:moveTo>
                        <a:cubicBezTo>
                          <a:pt x="10762" y="379"/>
                          <a:pt x="11775" y="13775"/>
                          <a:pt x="21398" y="15923"/>
                        </a:cubicBezTo>
                        <a:cubicBezTo>
                          <a:pt x="25702" y="16808"/>
                          <a:pt x="28615" y="15923"/>
                          <a:pt x="32666" y="17819"/>
                        </a:cubicBezTo>
                        <a:cubicBezTo>
                          <a:pt x="37857" y="20220"/>
                          <a:pt x="37984" y="22874"/>
                          <a:pt x="40390" y="27171"/>
                        </a:cubicBezTo>
                      </a:path>
                    </a:pathLst>
                  </a:custGeom>
                  <a:noFill/>
                  <a:ln w="5060" cap="rnd">
                    <a:solidFill>
                      <a:srgbClr val="CA9C49"/>
                    </a:solidFill>
                    <a:prstDash val="solid"/>
                    <a:miter/>
                  </a:ln>
                </p:spPr>
                <p:txBody>
                  <a:bodyPr rtlCol="0" anchor="ctr"/>
                  <a:lstStyle/>
                  <a:p>
                    <a:pPr defTabSz="685800">
                      <a:defRPr/>
                    </a:pPr>
                    <a:endParaRPr lang="en-US" sz="600">
                      <a:solidFill>
                        <a:prstClr val="black"/>
                      </a:solidFill>
                      <a:latin typeface="Verdana"/>
                    </a:endParaRPr>
                  </a:p>
                </p:txBody>
              </p:sp>
              <p:sp>
                <p:nvSpPr>
                  <p:cNvPr id="893" name="Freeform 2059">
                    <a:extLst>
                      <a:ext uri="{FF2B5EF4-FFF2-40B4-BE49-F238E27FC236}">
                        <a16:creationId xmlns:a16="http://schemas.microsoft.com/office/drawing/2014/main" id="{CDF28A0A-8E4A-B58B-B313-393DEE3D01AF}"/>
                      </a:ext>
                    </a:extLst>
                  </p:cNvPr>
                  <p:cNvSpPr/>
                  <p:nvPr/>
                </p:nvSpPr>
                <p:spPr>
                  <a:xfrm>
                    <a:off x="6105877" y="4685127"/>
                    <a:ext cx="22537" cy="36901"/>
                  </a:xfrm>
                  <a:custGeom>
                    <a:avLst/>
                    <a:gdLst>
                      <a:gd name="connsiteX0" fmla="*/ 0 w 22537"/>
                      <a:gd name="connsiteY0" fmla="*/ 0 h 36901"/>
                      <a:gd name="connsiteX1" fmla="*/ 11395 w 22537"/>
                      <a:gd name="connsiteY1" fmla="*/ 6319 h 36901"/>
                      <a:gd name="connsiteX2" fmla="*/ 18992 w 22537"/>
                      <a:gd name="connsiteY2" fmla="*/ 14154 h 36901"/>
                      <a:gd name="connsiteX3" fmla="*/ 17979 w 22537"/>
                      <a:gd name="connsiteY3" fmla="*/ 25781 h 36901"/>
                      <a:gd name="connsiteX4" fmla="*/ 22537 w 22537"/>
                      <a:gd name="connsiteY4" fmla="*/ 36902 h 36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7" h="36901">
                        <a:moveTo>
                          <a:pt x="0" y="0"/>
                        </a:moveTo>
                        <a:cubicBezTo>
                          <a:pt x="4052" y="1516"/>
                          <a:pt x="7723" y="4423"/>
                          <a:pt x="11395" y="6319"/>
                        </a:cubicBezTo>
                        <a:cubicBezTo>
                          <a:pt x="15827" y="8594"/>
                          <a:pt x="18485" y="8846"/>
                          <a:pt x="18992" y="14154"/>
                        </a:cubicBezTo>
                        <a:cubicBezTo>
                          <a:pt x="19372" y="18325"/>
                          <a:pt x="16713" y="21989"/>
                          <a:pt x="17979" y="25781"/>
                        </a:cubicBezTo>
                        <a:cubicBezTo>
                          <a:pt x="19119" y="29698"/>
                          <a:pt x="21777" y="32731"/>
                          <a:pt x="22537" y="36902"/>
                        </a:cubicBezTo>
                      </a:path>
                    </a:pathLst>
                  </a:custGeom>
                  <a:noFill/>
                  <a:ln w="5060" cap="rnd">
                    <a:solidFill>
                      <a:srgbClr val="CA9C49"/>
                    </a:solidFill>
                    <a:prstDash val="solid"/>
                    <a:miter/>
                  </a:ln>
                </p:spPr>
                <p:txBody>
                  <a:bodyPr rtlCol="0" anchor="ctr"/>
                  <a:lstStyle/>
                  <a:p>
                    <a:pPr defTabSz="685800">
                      <a:defRPr/>
                    </a:pPr>
                    <a:endParaRPr lang="en-US" sz="600">
                      <a:solidFill>
                        <a:prstClr val="black"/>
                      </a:solidFill>
                      <a:latin typeface="Verdana"/>
                    </a:endParaRPr>
                  </a:p>
                </p:txBody>
              </p:sp>
              <p:sp>
                <p:nvSpPr>
                  <p:cNvPr id="894" name="Freeform 2060">
                    <a:extLst>
                      <a:ext uri="{FF2B5EF4-FFF2-40B4-BE49-F238E27FC236}">
                        <a16:creationId xmlns:a16="http://schemas.microsoft.com/office/drawing/2014/main" id="{D317B431-3227-F9D1-1740-2CA174BE8A5C}"/>
                      </a:ext>
                    </a:extLst>
                  </p:cNvPr>
                  <p:cNvSpPr/>
                  <p:nvPr/>
                </p:nvSpPr>
                <p:spPr>
                  <a:xfrm>
                    <a:off x="6140189" y="4684874"/>
                    <a:ext cx="10012" cy="37028"/>
                  </a:xfrm>
                  <a:custGeom>
                    <a:avLst/>
                    <a:gdLst>
                      <a:gd name="connsiteX0" fmla="*/ 0 w 10012"/>
                      <a:gd name="connsiteY0" fmla="*/ 0 h 37028"/>
                      <a:gd name="connsiteX1" fmla="*/ 4052 w 10012"/>
                      <a:gd name="connsiteY1" fmla="*/ 4170 h 37028"/>
                      <a:gd name="connsiteX2" fmla="*/ 8230 w 10012"/>
                      <a:gd name="connsiteY2" fmla="*/ 6951 h 37028"/>
                      <a:gd name="connsiteX3" fmla="*/ 9496 w 10012"/>
                      <a:gd name="connsiteY3" fmla="*/ 17945 h 37028"/>
                      <a:gd name="connsiteX4" fmla="*/ 3672 w 10012"/>
                      <a:gd name="connsiteY4" fmla="*/ 25907 h 37028"/>
                      <a:gd name="connsiteX5" fmla="*/ 3672 w 10012"/>
                      <a:gd name="connsiteY5" fmla="*/ 37028 h 37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2" h="37028">
                        <a:moveTo>
                          <a:pt x="0" y="0"/>
                        </a:moveTo>
                        <a:cubicBezTo>
                          <a:pt x="1519" y="1137"/>
                          <a:pt x="2532" y="2907"/>
                          <a:pt x="4052" y="4170"/>
                        </a:cubicBezTo>
                        <a:cubicBezTo>
                          <a:pt x="5318" y="5181"/>
                          <a:pt x="7217" y="5813"/>
                          <a:pt x="8230" y="6951"/>
                        </a:cubicBezTo>
                        <a:cubicBezTo>
                          <a:pt x="10002" y="8846"/>
                          <a:pt x="10509" y="15165"/>
                          <a:pt x="9496" y="17945"/>
                        </a:cubicBezTo>
                        <a:cubicBezTo>
                          <a:pt x="8483" y="20852"/>
                          <a:pt x="5065" y="23000"/>
                          <a:pt x="3672" y="25907"/>
                        </a:cubicBezTo>
                        <a:cubicBezTo>
                          <a:pt x="1773" y="29951"/>
                          <a:pt x="2026" y="32984"/>
                          <a:pt x="3672" y="37028"/>
                        </a:cubicBezTo>
                      </a:path>
                    </a:pathLst>
                  </a:custGeom>
                  <a:noFill/>
                  <a:ln w="5060" cap="rnd">
                    <a:solidFill>
                      <a:srgbClr val="CA9C49"/>
                    </a:solidFill>
                    <a:prstDash val="solid"/>
                    <a:miter/>
                  </a:ln>
                </p:spPr>
                <p:txBody>
                  <a:bodyPr rtlCol="0" anchor="ctr"/>
                  <a:lstStyle/>
                  <a:p>
                    <a:pPr defTabSz="685800">
                      <a:defRPr/>
                    </a:pPr>
                    <a:endParaRPr lang="en-US" sz="600">
                      <a:solidFill>
                        <a:prstClr val="black"/>
                      </a:solidFill>
                      <a:latin typeface="Verdana"/>
                    </a:endParaRPr>
                  </a:p>
                </p:txBody>
              </p:sp>
              <p:sp>
                <p:nvSpPr>
                  <p:cNvPr id="895" name="Freeform 2061">
                    <a:extLst>
                      <a:ext uri="{FF2B5EF4-FFF2-40B4-BE49-F238E27FC236}">
                        <a16:creationId xmlns:a16="http://schemas.microsoft.com/office/drawing/2014/main" id="{168F5795-D99E-C0EF-439D-1E7BC50C97C3}"/>
                      </a:ext>
                    </a:extLst>
                  </p:cNvPr>
                  <p:cNvSpPr/>
                  <p:nvPr/>
                </p:nvSpPr>
                <p:spPr>
                  <a:xfrm>
                    <a:off x="6159181" y="4696879"/>
                    <a:ext cx="27981" cy="25907"/>
                  </a:xfrm>
                  <a:custGeom>
                    <a:avLst/>
                    <a:gdLst>
                      <a:gd name="connsiteX0" fmla="*/ 27982 w 27981"/>
                      <a:gd name="connsiteY0" fmla="*/ 0 h 25907"/>
                      <a:gd name="connsiteX1" fmla="*/ 17346 w 27981"/>
                      <a:gd name="connsiteY1" fmla="*/ 5940 h 25907"/>
                      <a:gd name="connsiteX2" fmla="*/ 16586 w 27981"/>
                      <a:gd name="connsiteY2" fmla="*/ 10995 h 25907"/>
                      <a:gd name="connsiteX3" fmla="*/ 12408 w 27981"/>
                      <a:gd name="connsiteY3" fmla="*/ 14154 h 25907"/>
                      <a:gd name="connsiteX4" fmla="*/ 0 w 27981"/>
                      <a:gd name="connsiteY4" fmla="*/ 25907 h 25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81" h="25907">
                        <a:moveTo>
                          <a:pt x="27982" y="0"/>
                        </a:moveTo>
                        <a:cubicBezTo>
                          <a:pt x="25702" y="253"/>
                          <a:pt x="18485" y="3665"/>
                          <a:pt x="17346" y="5940"/>
                        </a:cubicBezTo>
                        <a:cubicBezTo>
                          <a:pt x="16586" y="7456"/>
                          <a:pt x="17599" y="9352"/>
                          <a:pt x="16586" y="10995"/>
                        </a:cubicBezTo>
                        <a:cubicBezTo>
                          <a:pt x="15700" y="12511"/>
                          <a:pt x="13927" y="13522"/>
                          <a:pt x="12408" y="14154"/>
                        </a:cubicBezTo>
                        <a:cubicBezTo>
                          <a:pt x="4811" y="17314"/>
                          <a:pt x="0" y="16555"/>
                          <a:pt x="0" y="25907"/>
                        </a:cubicBezTo>
                      </a:path>
                    </a:pathLst>
                  </a:custGeom>
                  <a:noFill/>
                  <a:ln w="5060" cap="rnd">
                    <a:solidFill>
                      <a:srgbClr val="CA9C49"/>
                    </a:solidFill>
                    <a:prstDash val="solid"/>
                    <a:miter/>
                  </a:ln>
                </p:spPr>
                <p:txBody>
                  <a:bodyPr rtlCol="0" anchor="ctr"/>
                  <a:lstStyle/>
                  <a:p>
                    <a:pPr defTabSz="685800">
                      <a:defRPr/>
                    </a:pPr>
                    <a:endParaRPr lang="en-US" sz="600">
                      <a:solidFill>
                        <a:prstClr val="black"/>
                      </a:solidFill>
                      <a:latin typeface="Verdana"/>
                    </a:endParaRPr>
                  </a:p>
                </p:txBody>
              </p:sp>
              <p:sp>
                <p:nvSpPr>
                  <p:cNvPr id="896" name="Freeform 2062">
                    <a:extLst>
                      <a:ext uri="{FF2B5EF4-FFF2-40B4-BE49-F238E27FC236}">
                        <a16:creationId xmlns:a16="http://schemas.microsoft.com/office/drawing/2014/main" id="{DAD8B105-0111-1979-EEE6-3DCA8D902CC0}"/>
                      </a:ext>
                    </a:extLst>
                  </p:cNvPr>
                  <p:cNvSpPr/>
                  <p:nvPr/>
                </p:nvSpPr>
                <p:spPr>
                  <a:xfrm>
                    <a:off x="6165892" y="4727619"/>
                    <a:ext cx="57988" cy="10348"/>
                  </a:xfrm>
                  <a:custGeom>
                    <a:avLst/>
                    <a:gdLst>
                      <a:gd name="connsiteX0" fmla="*/ 57989 w 57988"/>
                      <a:gd name="connsiteY0" fmla="*/ 2750 h 10348"/>
                      <a:gd name="connsiteX1" fmla="*/ 49886 w 57988"/>
                      <a:gd name="connsiteY1" fmla="*/ 2370 h 10348"/>
                      <a:gd name="connsiteX2" fmla="*/ 45834 w 57988"/>
                      <a:gd name="connsiteY2" fmla="*/ 6794 h 10348"/>
                      <a:gd name="connsiteX3" fmla="*/ 31907 w 57988"/>
                      <a:gd name="connsiteY3" fmla="*/ 7552 h 10348"/>
                      <a:gd name="connsiteX4" fmla="*/ 0 w 57988"/>
                      <a:gd name="connsiteY4" fmla="*/ 1991 h 103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988" h="10348">
                        <a:moveTo>
                          <a:pt x="57989" y="2750"/>
                        </a:moveTo>
                        <a:cubicBezTo>
                          <a:pt x="55330" y="2750"/>
                          <a:pt x="52671" y="1991"/>
                          <a:pt x="49886" y="2370"/>
                        </a:cubicBezTo>
                        <a:cubicBezTo>
                          <a:pt x="45834" y="2876"/>
                          <a:pt x="47353" y="4013"/>
                          <a:pt x="45834" y="6794"/>
                        </a:cubicBezTo>
                        <a:cubicBezTo>
                          <a:pt x="43048" y="11849"/>
                          <a:pt x="35452" y="10964"/>
                          <a:pt x="31907" y="7552"/>
                        </a:cubicBezTo>
                        <a:cubicBezTo>
                          <a:pt x="23803" y="-536"/>
                          <a:pt x="11015" y="-1673"/>
                          <a:pt x="0" y="1991"/>
                        </a:cubicBezTo>
                      </a:path>
                    </a:pathLst>
                  </a:custGeom>
                  <a:noFill/>
                  <a:ln w="5060" cap="rnd">
                    <a:solidFill>
                      <a:srgbClr val="CA9C49"/>
                    </a:solidFill>
                    <a:prstDash val="solid"/>
                    <a:miter/>
                  </a:ln>
                </p:spPr>
                <p:txBody>
                  <a:bodyPr rtlCol="0" anchor="ctr"/>
                  <a:lstStyle/>
                  <a:p>
                    <a:pPr defTabSz="685800">
                      <a:defRPr/>
                    </a:pPr>
                    <a:endParaRPr lang="en-US" sz="600">
                      <a:solidFill>
                        <a:prstClr val="black"/>
                      </a:solidFill>
                      <a:latin typeface="Verdana"/>
                    </a:endParaRPr>
                  </a:p>
                </p:txBody>
              </p:sp>
              <p:sp>
                <p:nvSpPr>
                  <p:cNvPr id="897" name="Freeform 2063">
                    <a:extLst>
                      <a:ext uri="{FF2B5EF4-FFF2-40B4-BE49-F238E27FC236}">
                        <a16:creationId xmlns:a16="http://schemas.microsoft.com/office/drawing/2014/main" id="{3633DE85-CAC6-1353-2461-F53E2DB83019}"/>
                      </a:ext>
                    </a:extLst>
                  </p:cNvPr>
                  <p:cNvSpPr/>
                  <p:nvPr/>
                </p:nvSpPr>
                <p:spPr>
                  <a:xfrm>
                    <a:off x="6160574" y="4736941"/>
                    <a:ext cx="32792" cy="18324"/>
                  </a:xfrm>
                  <a:custGeom>
                    <a:avLst/>
                    <a:gdLst>
                      <a:gd name="connsiteX0" fmla="*/ 32793 w 32792"/>
                      <a:gd name="connsiteY0" fmla="*/ 18325 h 18324"/>
                      <a:gd name="connsiteX1" fmla="*/ 26589 w 32792"/>
                      <a:gd name="connsiteY1" fmla="*/ 9605 h 18324"/>
                      <a:gd name="connsiteX2" fmla="*/ 18359 w 32792"/>
                      <a:gd name="connsiteY2" fmla="*/ 6193 h 18324"/>
                      <a:gd name="connsiteX3" fmla="*/ 0 w 32792"/>
                      <a:gd name="connsiteY3" fmla="*/ 0 h 18324"/>
                    </a:gdLst>
                    <a:ahLst/>
                    <a:cxnLst>
                      <a:cxn ang="0">
                        <a:pos x="connsiteX0" y="connsiteY0"/>
                      </a:cxn>
                      <a:cxn ang="0">
                        <a:pos x="connsiteX1" y="connsiteY1"/>
                      </a:cxn>
                      <a:cxn ang="0">
                        <a:pos x="connsiteX2" y="connsiteY2"/>
                      </a:cxn>
                      <a:cxn ang="0">
                        <a:pos x="connsiteX3" y="connsiteY3"/>
                      </a:cxn>
                    </a:cxnLst>
                    <a:rect l="l" t="t" r="r" b="b"/>
                    <a:pathLst>
                      <a:path w="32792" h="18324">
                        <a:moveTo>
                          <a:pt x="32793" y="18325"/>
                        </a:moveTo>
                        <a:cubicBezTo>
                          <a:pt x="30134" y="17314"/>
                          <a:pt x="28614" y="11879"/>
                          <a:pt x="26589" y="9605"/>
                        </a:cubicBezTo>
                        <a:cubicBezTo>
                          <a:pt x="24183" y="6824"/>
                          <a:pt x="22031" y="6445"/>
                          <a:pt x="18359" y="6193"/>
                        </a:cubicBezTo>
                        <a:cubicBezTo>
                          <a:pt x="13421" y="5940"/>
                          <a:pt x="2026" y="5181"/>
                          <a:pt x="0" y="0"/>
                        </a:cubicBezTo>
                      </a:path>
                    </a:pathLst>
                  </a:custGeom>
                  <a:noFill/>
                  <a:ln w="5060" cap="rnd">
                    <a:solidFill>
                      <a:srgbClr val="CA9C49"/>
                    </a:solidFill>
                    <a:prstDash val="solid"/>
                    <a:miter/>
                  </a:ln>
                </p:spPr>
                <p:txBody>
                  <a:bodyPr rtlCol="0" anchor="ctr"/>
                  <a:lstStyle/>
                  <a:p>
                    <a:pPr defTabSz="685800">
                      <a:defRPr/>
                    </a:pPr>
                    <a:endParaRPr lang="en-US" sz="600">
                      <a:solidFill>
                        <a:prstClr val="black"/>
                      </a:solidFill>
                      <a:latin typeface="Verdana"/>
                    </a:endParaRPr>
                  </a:p>
                </p:txBody>
              </p:sp>
              <p:sp>
                <p:nvSpPr>
                  <p:cNvPr id="898" name="Freeform 2064">
                    <a:extLst>
                      <a:ext uri="{FF2B5EF4-FFF2-40B4-BE49-F238E27FC236}">
                        <a16:creationId xmlns:a16="http://schemas.microsoft.com/office/drawing/2014/main" id="{3D09F859-4409-B68D-2DBF-94A0DA895212}"/>
                      </a:ext>
                    </a:extLst>
                  </p:cNvPr>
                  <p:cNvSpPr/>
                  <p:nvPr/>
                </p:nvSpPr>
                <p:spPr>
                  <a:xfrm>
                    <a:off x="6148040" y="4736941"/>
                    <a:ext cx="40516" cy="39050"/>
                  </a:xfrm>
                  <a:custGeom>
                    <a:avLst/>
                    <a:gdLst>
                      <a:gd name="connsiteX0" fmla="*/ 0 w 40516"/>
                      <a:gd name="connsiteY0" fmla="*/ 0 h 39050"/>
                      <a:gd name="connsiteX1" fmla="*/ 3292 w 40516"/>
                      <a:gd name="connsiteY1" fmla="*/ 17314 h 39050"/>
                      <a:gd name="connsiteX2" fmla="*/ 16586 w 40516"/>
                      <a:gd name="connsiteY2" fmla="*/ 22116 h 39050"/>
                      <a:gd name="connsiteX3" fmla="*/ 25576 w 40516"/>
                      <a:gd name="connsiteY3" fmla="*/ 31847 h 39050"/>
                      <a:gd name="connsiteX4" fmla="*/ 34312 w 40516"/>
                      <a:gd name="connsiteY4" fmla="*/ 33363 h 39050"/>
                      <a:gd name="connsiteX5" fmla="*/ 40516 w 40516"/>
                      <a:gd name="connsiteY5" fmla="*/ 39050 h 3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516" h="39050">
                        <a:moveTo>
                          <a:pt x="0" y="0"/>
                        </a:moveTo>
                        <a:cubicBezTo>
                          <a:pt x="1393" y="5561"/>
                          <a:pt x="-1140" y="12638"/>
                          <a:pt x="3292" y="17314"/>
                        </a:cubicBezTo>
                        <a:cubicBezTo>
                          <a:pt x="7470" y="21610"/>
                          <a:pt x="11648" y="20220"/>
                          <a:pt x="16586" y="22116"/>
                        </a:cubicBezTo>
                        <a:cubicBezTo>
                          <a:pt x="21271" y="23885"/>
                          <a:pt x="20258" y="30457"/>
                          <a:pt x="25576" y="31847"/>
                        </a:cubicBezTo>
                        <a:cubicBezTo>
                          <a:pt x="28868" y="32731"/>
                          <a:pt x="31273" y="30962"/>
                          <a:pt x="34312" y="33363"/>
                        </a:cubicBezTo>
                        <a:cubicBezTo>
                          <a:pt x="36718" y="35259"/>
                          <a:pt x="37351" y="38292"/>
                          <a:pt x="40516" y="39050"/>
                        </a:cubicBezTo>
                      </a:path>
                    </a:pathLst>
                  </a:custGeom>
                  <a:noFill/>
                  <a:ln w="5060" cap="rnd">
                    <a:solidFill>
                      <a:srgbClr val="CA9C49"/>
                    </a:solidFill>
                    <a:prstDash val="solid"/>
                    <a:miter/>
                  </a:ln>
                </p:spPr>
                <p:txBody>
                  <a:bodyPr rtlCol="0" anchor="ctr"/>
                  <a:lstStyle/>
                  <a:p>
                    <a:pPr defTabSz="685800">
                      <a:defRPr/>
                    </a:pPr>
                    <a:endParaRPr lang="en-US" sz="600">
                      <a:solidFill>
                        <a:prstClr val="black"/>
                      </a:solidFill>
                      <a:latin typeface="Verdana"/>
                    </a:endParaRPr>
                  </a:p>
                </p:txBody>
              </p:sp>
              <p:sp>
                <p:nvSpPr>
                  <p:cNvPr id="899" name="Freeform 2065">
                    <a:extLst>
                      <a:ext uri="{FF2B5EF4-FFF2-40B4-BE49-F238E27FC236}">
                        <a16:creationId xmlns:a16="http://schemas.microsoft.com/office/drawing/2014/main" id="{DA53C842-3887-CB7F-75BF-3997AA5D553A}"/>
                      </a:ext>
                    </a:extLst>
                  </p:cNvPr>
                  <p:cNvSpPr/>
                  <p:nvPr/>
                </p:nvSpPr>
                <p:spPr>
                  <a:xfrm>
                    <a:off x="6124598" y="4736941"/>
                    <a:ext cx="7614" cy="35259"/>
                  </a:xfrm>
                  <a:custGeom>
                    <a:avLst/>
                    <a:gdLst>
                      <a:gd name="connsiteX0" fmla="*/ 1410 w 7614"/>
                      <a:gd name="connsiteY0" fmla="*/ 0 h 35259"/>
                      <a:gd name="connsiteX1" fmla="*/ 651 w 7614"/>
                      <a:gd name="connsiteY1" fmla="*/ 10995 h 35259"/>
                      <a:gd name="connsiteX2" fmla="*/ 6981 w 7614"/>
                      <a:gd name="connsiteY2" fmla="*/ 17314 h 35259"/>
                      <a:gd name="connsiteX3" fmla="*/ 2423 w 7614"/>
                      <a:gd name="connsiteY3" fmla="*/ 26918 h 35259"/>
                      <a:gd name="connsiteX4" fmla="*/ 7614 w 7614"/>
                      <a:gd name="connsiteY4" fmla="*/ 35259 h 35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4" h="35259">
                        <a:moveTo>
                          <a:pt x="1410" y="0"/>
                        </a:moveTo>
                        <a:cubicBezTo>
                          <a:pt x="144" y="1769"/>
                          <a:pt x="-615" y="9099"/>
                          <a:pt x="651" y="10995"/>
                        </a:cubicBezTo>
                        <a:cubicBezTo>
                          <a:pt x="2803" y="14281"/>
                          <a:pt x="8247" y="13143"/>
                          <a:pt x="6981" y="17314"/>
                        </a:cubicBezTo>
                        <a:cubicBezTo>
                          <a:pt x="5968" y="20599"/>
                          <a:pt x="2170" y="22874"/>
                          <a:pt x="2423" y="26918"/>
                        </a:cubicBezTo>
                        <a:cubicBezTo>
                          <a:pt x="2550" y="29699"/>
                          <a:pt x="5589" y="33237"/>
                          <a:pt x="7614" y="35259"/>
                        </a:cubicBezTo>
                      </a:path>
                    </a:pathLst>
                  </a:custGeom>
                  <a:noFill/>
                  <a:ln w="5060" cap="rnd">
                    <a:solidFill>
                      <a:srgbClr val="CA9C49"/>
                    </a:solidFill>
                    <a:prstDash val="solid"/>
                    <a:miter/>
                  </a:ln>
                </p:spPr>
                <p:txBody>
                  <a:bodyPr rtlCol="0" anchor="ctr"/>
                  <a:lstStyle/>
                  <a:p>
                    <a:pPr defTabSz="685800">
                      <a:defRPr/>
                    </a:pPr>
                    <a:endParaRPr lang="en-US" sz="600">
                      <a:solidFill>
                        <a:prstClr val="black"/>
                      </a:solidFill>
                      <a:latin typeface="Verdana"/>
                    </a:endParaRPr>
                  </a:p>
                </p:txBody>
              </p:sp>
              <p:sp>
                <p:nvSpPr>
                  <p:cNvPr id="900" name="Freeform 2066">
                    <a:extLst>
                      <a:ext uri="{FF2B5EF4-FFF2-40B4-BE49-F238E27FC236}">
                        <a16:creationId xmlns:a16="http://schemas.microsoft.com/office/drawing/2014/main" id="{F0416F9F-864F-2577-7CB7-426EF8F79063}"/>
                      </a:ext>
                    </a:extLst>
                  </p:cNvPr>
                  <p:cNvSpPr/>
                  <p:nvPr/>
                </p:nvSpPr>
                <p:spPr>
                  <a:xfrm>
                    <a:off x="6089797" y="4736941"/>
                    <a:ext cx="28108" cy="26286"/>
                  </a:xfrm>
                  <a:custGeom>
                    <a:avLst/>
                    <a:gdLst>
                      <a:gd name="connsiteX0" fmla="*/ 28108 w 28108"/>
                      <a:gd name="connsiteY0" fmla="*/ 0 h 26286"/>
                      <a:gd name="connsiteX1" fmla="*/ 18992 w 28108"/>
                      <a:gd name="connsiteY1" fmla="*/ 9605 h 26286"/>
                      <a:gd name="connsiteX2" fmla="*/ 8990 w 28108"/>
                      <a:gd name="connsiteY2" fmla="*/ 7583 h 26286"/>
                      <a:gd name="connsiteX3" fmla="*/ 6584 w 28108"/>
                      <a:gd name="connsiteY3" fmla="*/ 16934 h 26286"/>
                      <a:gd name="connsiteX4" fmla="*/ 0 w 28108"/>
                      <a:gd name="connsiteY4" fmla="*/ 26286 h 26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08" h="26286">
                        <a:moveTo>
                          <a:pt x="28108" y="0"/>
                        </a:moveTo>
                        <a:cubicBezTo>
                          <a:pt x="24436" y="1516"/>
                          <a:pt x="24436" y="10110"/>
                          <a:pt x="18992" y="9605"/>
                        </a:cubicBezTo>
                        <a:cubicBezTo>
                          <a:pt x="15827" y="9352"/>
                          <a:pt x="12661" y="6319"/>
                          <a:pt x="8990" y="7583"/>
                        </a:cubicBezTo>
                        <a:cubicBezTo>
                          <a:pt x="5065" y="8973"/>
                          <a:pt x="7090" y="13270"/>
                          <a:pt x="6584" y="16934"/>
                        </a:cubicBezTo>
                        <a:cubicBezTo>
                          <a:pt x="6077" y="21231"/>
                          <a:pt x="2659" y="23127"/>
                          <a:pt x="0" y="26286"/>
                        </a:cubicBezTo>
                      </a:path>
                    </a:pathLst>
                  </a:custGeom>
                  <a:noFill/>
                  <a:ln w="5060" cap="rnd">
                    <a:solidFill>
                      <a:srgbClr val="CA9C49"/>
                    </a:solidFill>
                    <a:prstDash val="solid"/>
                    <a:miter/>
                  </a:ln>
                </p:spPr>
                <p:txBody>
                  <a:bodyPr rtlCol="0" anchor="ctr"/>
                  <a:lstStyle/>
                  <a:p>
                    <a:pPr defTabSz="685800">
                      <a:defRPr/>
                    </a:pPr>
                    <a:endParaRPr lang="en-US" sz="600">
                      <a:solidFill>
                        <a:prstClr val="black"/>
                      </a:solidFill>
                      <a:latin typeface="Verdana"/>
                    </a:endParaRPr>
                  </a:p>
                </p:txBody>
              </p:sp>
              <p:sp>
                <p:nvSpPr>
                  <p:cNvPr id="901" name="Freeform 2067">
                    <a:extLst>
                      <a:ext uri="{FF2B5EF4-FFF2-40B4-BE49-F238E27FC236}">
                        <a16:creationId xmlns:a16="http://schemas.microsoft.com/office/drawing/2014/main" id="{1084DCC0-66EE-8290-BC70-134153569F5E}"/>
                      </a:ext>
                    </a:extLst>
                  </p:cNvPr>
                  <p:cNvSpPr/>
                  <p:nvPr/>
                </p:nvSpPr>
                <p:spPr>
                  <a:xfrm>
                    <a:off x="6067134" y="4729990"/>
                    <a:ext cx="44567" cy="6275"/>
                  </a:xfrm>
                  <a:custGeom>
                    <a:avLst/>
                    <a:gdLst>
                      <a:gd name="connsiteX0" fmla="*/ 44568 w 44567"/>
                      <a:gd name="connsiteY0" fmla="*/ 1517 h 6275"/>
                      <a:gd name="connsiteX1" fmla="*/ 28108 w 44567"/>
                      <a:gd name="connsiteY1" fmla="*/ 1896 h 6275"/>
                      <a:gd name="connsiteX2" fmla="*/ 17599 w 44567"/>
                      <a:gd name="connsiteY2" fmla="*/ 6066 h 6275"/>
                      <a:gd name="connsiteX3" fmla="*/ 0 w 44567"/>
                      <a:gd name="connsiteY3" fmla="*/ 0 h 6275"/>
                    </a:gdLst>
                    <a:ahLst/>
                    <a:cxnLst>
                      <a:cxn ang="0">
                        <a:pos x="connsiteX0" y="connsiteY0"/>
                      </a:cxn>
                      <a:cxn ang="0">
                        <a:pos x="connsiteX1" y="connsiteY1"/>
                      </a:cxn>
                      <a:cxn ang="0">
                        <a:pos x="connsiteX2" y="connsiteY2"/>
                      </a:cxn>
                      <a:cxn ang="0">
                        <a:pos x="connsiteX3" y="connsiteY3"/>
                      </a:cxn>
                    </a:cxnLst>
                    <a:rect l="l" t="t" r="r" b="b"/>
                    <a:pathLst>
                      <a:path w="44567" h="6275">
                        <a:moveTo>
                          <a:pt x="44568" y="1517"/>
                        </a:moveTo>
                        <a:cubicBezTo>
                          <a:pt x="40769" y="1643"/>
                          <a:pt x="31780" y="379"/>
                          <a:pt x="28108" y="1896"/>
                        </a:cubicBezTo>
                        <a:cubicBezTo>
                          <a:pt x="24436" y="3412"/>
                          <a:pt x="22284" y="7204"/>
                          <a:pt x="17599" y="6066"/>
                        </a:cubicBezTo>
                        <a:cubicBezTo>
                          <a:pt x="11142" y="4550"/>
                          <a:pt x="6837" y="379"/>
                          <a:pt x="0" y="0"/>
                        </a:cubicBezTo>
                      </a:path>
                    </a:pathLst>
                  </a:custGeom>
                  <a:noFill/>
                  <a:ln w="5060" cap="rnd">
                    <a:solidFill>
                      <a:srgbClr val="CA9C49"/>
                    </a:solidFill>
                    <a:prstDash val="solid"/>
                    <a:miter/>
                  </a:ln>
                </p:spPr>
                <p:txBody>
                  <a:bodyPr rtlCol="0" anchor="ctr"/>
                  <a:lstStyle/>
                  <a:p>
                    <a:pPr defTabSz="685800">
                      <a:defRPr/>
                    </a:pPr>
                    <a:endParaRPr lang="en-US" sz="600">
                      <a:solidFill>
                        <a:prstClr val="black"/>
                      </a:solidFill>
                      <a:latin typeface="Verdana"/>
                    </a:endParaRPr>
                  </a:p>
                </p:txBody>
              </p:sp>
            </p:grpSp>
            <p:grpSp>
              <p:nvGrpSpPr>
                <p:cNvPr id="271" name="Graphic 4">
                  <a:extLst>
                    <a:ext uri="{FF2B5EF4-FFF2-40B4-BE49-F238E27FC236}">
                      <a16:creationId xmlns:a16="http://schemas.microsoft.com/office/drawing/2014/main" id="{25E55A1E-6E93-1EE1-9F5A-BD7E56A796ED}"/>
                    </a:ext>
                  </a:extLst>
                </p:cNvPr>
                <p:cNvGrpSpPr/>
                <p:nvPr/>
              </p:nvGrpSpPr>
              <p:grpSpPr>
                <a:xfrm>
                  <a:off x="2482251" y="3295858"/>
                  <a:ext cx="110295" cy="71276"/>
                  <a:chOff x="6310104" y="4654543"/>
                  <a:chExt cx="110280" cy="71276"/>
                </a:xfrm>
              </p:grpSpPr>
              <p:sp>
                <p:nvSpPr>
                  <p:cNvPr id="870" name="Freeform 2036">
                    <a:extLst>
                      <a:ext uri="{FF2B5EF4-FFF2-40B4-BE49-F238E27FC236}">
                        <a16:creationId xmlns:a16="http://schemas.microsoft.com/office/drawing/2014/main" id="{DE3D50BA-08F6-7C4B-3BBE-B58B2F73E63E}"/>
                      </a:ext>
                    </a:extLst>
                  </p:cNvPr>
                  <p:cNvSpPr/>
                  <p:nvPr/>
                </p:nvSpPr>
                <p:spPr>
                  <a:xfrm>
                    <a:off x="6340998" y="4715710"/>
                    <a:ext cx="2025" cy="7708"/>
                  </a:xfrm>
                  <a:custGeom>
                    <a:avLst/>
                    <a:gdLst>
                      <a:gd name="connsiteX0" fmla="*/ 2026 w 2025"/>
                      <a:gd name="connsiteY0" fmla="*/ 0 h 7708"/>
                      <a:gd name="connsiteX1" fmla="*/ 0 w 2025"/>
                      <a:gd name="connsiteY1" fmla="*/ 7709 h 7708"/>
                    </a:gdLst>
                    <a:ahLst/>
                    <a:cxnLst>
                      <a:cxn ang="0">
                        <a:pos x="connsiteX0" y="connsiteY0"/>
                      </a:cxn>
                      <a:cxn ang="0">
                        <a:pos x="connsiteX1" y="connsiteY1"/>
                      </a:cxn>
                    </a:cxnLst>
                    <a:rect l="l" t="t" r="r" b="b"/>
                    <a:pathLst>
                      <a:path w="2025" h="7708">
                        <a:moveTo>
                          <a:pt x="2026" y="0"/>
                        </a:moveTo>
                        <a:cubicBezTo>
                          <a:pt x="1393" y="2148"/>
                          <a:pt x="127" y="5308"/>
                          <a:pt x="0" y="7709"/>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71" name="Freeform 2037">
                    <a:extLst>
                      <a:ext uri="{FF2B5EF4-FFF2-40B4-BE49-F238E27FC236}">
                        <a16:creationId xmlns:a16="http://schemas.microsoft.com/office/drawing/2014/main" id="{0110A4D2-1989-86B7-5C04-99C36A0EE0F5}"/>
                      </a:ext>
                    </a:extLst>
                  </p:cNvPr>
                  <p:cNvSpPr/>
                  <p:nvPr/>
                </p:nvSpPr>
                <p:spPr>
                  <a:xfrm>
                    <a:off x="6352393" y="4713940"/>
                    <a:ext cx="2279" cy="11879"/>
                  </a:xfrm>
                  <a:custGeom>
                    <a:avLst/>
                    <a:gdLst>
                      <a:gd name="connsiteX0" fmla="*/ 2279 w 2279"/>
                      <a:gd name="connsiteY0" fmla="*/ 0 h 11879"/>
                      <a:gd name="connsiteX1" fmla="*/ 0 w 2279"/>
                      <a:gd name="connsiteY1" fmla="*/ 11879 h 11879"/>
                    </a:gdLst>
                    <a:ahLst/>
                    <a:cxnLst>
                      <a:cxn ang="0">
                        <a:pos x="connsiteX0" y="connsiteY0"/>
                      </a:cxn>
                      <a:cxn ang="0">
                        <a:pos x="connsiteX1" y="connsiteY1"/>
                      </a:cxn>
                    </a:cxnLst>
                    <a:rect l="l" t="t" r="r" b="b"/>
                    <a:pathLst>
                      <a:path w="2279" h="11879">
                        <a:moveTo>
                          <a:pt x="2279" y="0"/>
                        </a:moveTo>
                        <a:cubicBezTo>
                          <a:pt x="1773" y="2780"/>
                          <a:pt x="886" y="9478"/>
                          <a:pt x="0" y="11879"/>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72" name="Freeform 2038">
                    <a:extLst>
                      <a:ext uri="{FF2B5EF4-FFF2-40B4-BE49-F238E27FC236}">
                        <a16:creationId xmlns:a16="http://schemas.microsoft.com/office/drawing/2014/main" id="{C3BED86E-CBC8-997E-4947-4B24B2147319}"/>
                      </a:ext>
                    </a:extLst>
                  </p:cNvPr>
                  <p:cNvSpPr/>
                  <p:nvPr/>
                </p:nvSpPr>
                <p:spPr>
                  <a:xfrm>
                    <a:off x="6386578" y="4715204"/>
                    <a:ext cx="1772" cy="9351"/>
                  </a:xfrm>
                  <a:custGeom>
                    <a:avLst/>
                    <a:gdLst>
                      <a:gd name="connsiteX0" fmla="*/ 0 w 1772"/>
                      <a:gd name="connsiteY0" fmla="*/ 0 h 9351"/>
                      <a:gd name="connsiteX1" fmla="*/ 1773 w 1772"/>
                      <a:gd name="connsiteY1" fmla="*/ 9352 h 9351"/>
                    </a:gdLst>
                    <a:ahLst/>
                    <a:cxnLst>
                      <a:cxn ang="0">
                        <a:pos x="connsiteX0" y="connsiteY0"/>
                      </a:cxn>
                      <a:cxn ang="0">
                        <a:pos x="connsiteX1" y="connsiteY1"/>
                      </a:cxn>
                    </a:cxnLst>
                    <a:rect l="l" t="t" r="r" b="b"/>
                    <a:pathLst>
                      <a:path w="1772" h="9351">
                        <a:moveTo>
                          <a:pt x="0" y="0"/>
                        </a:moveTo>
                        <a:cubicBezTo>
                          <a:pt x="1519" y="2780"/>
                          <a:pt x="1773" y="6193"/>
                          <a:pt x="1773" y="9352"/>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73" name="Freeform 2039">
                    <a:extLst>
                      <a:ext uri="{FF2B5EF4-FFF2-40B4-BE49-F238E27FC236}">
                        <a16:creationId xmlns:a16="http://schemas.microsoft.com/office/drawing/2014/main" id="{40BB09A0-AF07-D487-C099-4A8BAC16D737}"/>
                      </a:ext>
                    </a:extLst>
                  </p:cNvPr>
                  <p:cNvSpPr/>
                  <p:nvPr/>
                </p:nvSpPr>
                <p:spPr>
                  <a:xfrm>
                    <a:off x="6401645" y="4712297"/>
                    <a:ext cx="3939" cy="6950"/>
                  </a:xfrm>
                  <a:custGeom>
                    <a:avLst/>
                    <a:gdLst>
                      <a:gd name="connsiteX0" fmla="*/ 0 w 3939"/>
                      <a:gd name="connsiteY0" fmla="*/ 0 h 6950"/>
                      <a:gd name="connsiteX1" fmla="*/ 3925 w 3939"/>
                      <a:gd name="connsiteY1" fmla="*/ 6951 h 6950"/>
                    </a:gdLst>
                    <a:ahLst/>
                    <a:cxnLst>
                      <a:cxn ang="0">
                        <a:pos x="connsiteX0" y="connsiteY0"/>
                      </a:cxn>
                      <a:cxn ang="0">
                        <a:pos x="connsiteX1" y="connsiteY1"/>
                      </a:cxn>
                    </a:cxnLst>
                    <a:rect l="l" t="t" r="r" b="b"/>
                    <a:pathLst>
                      <a:path w="3939" h="6950">
                        <a:moveTo>
                          <a:pt x="0" y="0"/>
                        </a:moveTo>
                        <a:cubicBezTo>
                          <a:pt x="1013" y="2527"/>
                          <a:pt x="4178" y="4044"/>
                          <a:pt x="3925" y="6951"/>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grpSp>
                <p:nvGrpSpPr>
                  <p:cNvPr id="874" name="Graphic 4">
                    <a:extLst>
                      <a:ext uri="{FF2B5EF4-FFF2-40B4-BE49-F238E27FC236}">
                        <a16:creationId xmlns:a16="http://schemas.microsoft.com/office/drawing/2014/main" id="{99F5B8B8-3FD2-DBD3-BE08-115A79DFC0E5}"/>
                      </a:ext>
                    </a:extLst>
                  </p:cNvPr>
                  <p:cNvGrpSpPr/>
                  <p:nvPr/>
                </p:nvGrpSpPr>
                <p:grpSpPr>
                  <a:xfrm>
                    <a:off x="6310104" y="4654543"/>
                    <a:ext cx="110280" cy="67611"/>
                    <a:chOff x="6310104" y="4654543"/>
                    <a:chExt cx="110280" cy="67611"/>
                  </a:xfrm>
                </p:grpSpPr>
                <p:sp>
                  <p:nvSpPr>
                    <p:cNvPr id="875" name="Freeform 2041">
                      <a:extLst>
                        <a:ext uri="{FF2B5EF4-FFF2-40B4-BE49-F238E27FC236}">
                          <a16:creationId xmlns:a16="http://schemas.microsoft.com/office/drawing/2014/main" id="{89A36C9C-5FA7-68B1-8908-DCA2BCF086C0}"/>
                        </a:ext>
                      </a:extLst>
                    </p:cNvPr>
                    <p:cNvSpPr/>
                    <p:nvPr/>
                  </p:nvSpPr>
                  <p:spPr>
                    <a:xfrm>
                      <a:off x="6327323" y="4665664"/>
                      <a:ext cx="45074" cy="49286"/>
                    </a:xfrm>
                    <a:custGeom>
                      <a:avLst/>
                      <a:gdLst>
                        <a:gd name="connsiteX0" fmla="*/ 45074 w 45074"/>
                        <a:gd name="connsiteY0" fmla="*/ 24643 h 49286"/>
                        <a:gd name="connsiteX1" fmla="*/ 22537 w 45074"/>
                        <a:gd name="connsiteY1" fmla="*/ 49287 h 49286"/>
                        <a:gd name="connsiteX2" fmla="*/ 0 w 45074"/>
                        <a:gd name="connsiteY2" fmla="*/ 24643 h 49286"/>
                        <a:gd name="connsiteX3" fmla="*/ 22537 w 45074"/>
                        <a:gd name="connsiteY3" fmla="*/ 0 h 49286"/>
                        <a:gd name="connsiteX4" fmla="*/ 45074 w 45074"/>
                        <a:gd name="connsiteY4" fmla="*/ 24643 h 49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74" h="49286">
                          <a:moveTo>
                            <a:pt x="45074" y="24643"/>
                          </a:moveTo>
                          <a:cubicBezTo>
                            <a:pt x="45074" y="38292"/>
                            <a:pt x="34945" y="49287"/>
                            <a:pt x="22537" y="49287"/>
                          </a:cubicBezTo>
                          <a:cubicBezTo>
                            <a:pt x="10129" y="49287"/>
                            <a:pt x="0" y="38292"/>
                            <a:pt x="0" y="24643"/>
                          </a:cubicBezTo>
                          <a:cubicBezTo>
                            <a:pt x="0" y="10995"/>
                            <a:pt x="10129" y="0"/>
                            <a:pt x="22537" y="0"/>
                          </a:cubicBezTo>
                          <a:cubicBezTo>
                            <a:pt x="34945" y="0"/>
                            <a:pt x="45074" y="11121"/>
                            <a:pt x="45074" y="24643"/>
                          </a:cubicBezTo>
                          <a:close/>
                        </a:path>
                      </a:pathLst>
                    </a:custGeom>
                    <a:solidFill>
                      <a:srgbClr val="B24666"/>
                    </a:solidFill>
                    <a:ln w="5060" cap="flat">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76" name="Freeform 2042">
                      <a:extLst>
                        <a:ext uri="{FF2B5EF4-FFF2-40B4-BE49-F238E27FC236}">
                          <a16:creationId xmlns:a16="http://schemas.microsoft.com/office/drawing/2014/main" id="{8265A4BA-252C-0566-9B41-1C5F778142CD}"/>
                        </a:ext>
                      </a:extLst>
                    </p:cNvPr>
                    <p:cNvSpPr/>
                    <p:nvPr/>
                  </p:nvSpPr>
                  <p:spPr>
                    <a:xfrm>
                      <a:off x="6369232" y="4665664"/>
                      <a:ext cx="45074" cy="49286"/>
                    </a:xfrm>
                    <a:custGeom>
                      <a:avLst/>
                      <a:gdLst>
                        <a:gd name="connsiteX0" fmla="*/ 45074 w 45074"/>
                        <a:gd name="connsiteY0" fmla="*/ 24643 h 49286"/>
                        <a:gd name="connsiteX1" fmla="*/ 22537 w 45074"/>
                        <a:gd name="connsiteY1" fmla="*/ 49287 h 49286"/>
                        <a:gd name="connsiteX2" fmla="*/ 0 w 45074"/>
                        <a:gd name="connsiteY2" fmla="*/ 24643 h 49286"/>
                        <a:gd name="connsiteX3" fmla="*/ 22537 w 45074"/>
                        <a:gd name="connsiteY3" fmla="*/ 0 h 49286"/>
                        <a:gd name="connsiteX4" fmla="*/ 45074 w 45074"/>
                        <a:gd name="connsiteY4" fmla="*/ 24643 h 49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74" h="49286">
                          <a:moveTo>
                            <a:pt x="45074" y="24643"/>
                          </a:moveTo>
                          <a:cubicBezTo>
                            <a:pt x="45074" y="38292"/>
                            <a:pt x="34945" y="49287"/>
                            <a:pt x="22537" y="49287"/>
                          </a:cubicBezTo>
                          <a:cubicBezTo>
                            <a:pt x="10129" y="49287"/>
                            <a:pt x="0" y="38292"/>
                            <a:pt x="0" y="24643"/>
                          </a:cubicBezTo>
                          <a:cubicBezTo>
                            <a:pt x="0" y="10995"/>
                            <a:pt x="10129" y="0"/>
                            <a:pt x="22537" y="0"/>
                          </a:cubicBezTo>
                          <a:cubicBezTo>
                            <a:pt x="34945" y="0"/>
                            <a:pt x="45074" y="11121"/>
                            <a:pt x="45074" y="24643"/>
                          </a:cubicBezTo>
                          <a:close/>
                        </a:path>
                      </a:pathLst>
                    </a:custGeom>
                    <a:solidFill>
                      <a:srgbClr val="B24666"/>
                    </a:solidFill>
                    <a:ln w="5060" cap="flat">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77" name="Freeform 2043">
                      <a:extLst>
                        <a:ext uri="{FF2B5EF4-FFF2-40B4-BE49-F238E27FC236}">
                          <a16:creationId xmlns:a16="http://schemas.microsoft.com/office/drawing/2014/main" id="{D31EE9BB-FA0F-2F7F-ADCF-BCA2C2188357}"/>
                        </a:ext>
                      </a:extLst>
                    </p:cNvPr>
                    <p:cNvSpPr/>
                    <p:nvPr/>
                  </p:nvSpPr>
                  <p:spPr>
                    <a:xfrm>
                      <a:off x="6310104" y="4686623"/>
                      <a:ext cx="16586" cy="3937"/>
                    </a:xfrm>
                    <a:custGeom>
                      <a:avLst/>
                      <a:gdLst>
                        <a:gd name="connsiteX0" fmla="*/ 16586 w 16586"/>
                        <a:gd name="connsiteY0" fmla="*/ 2674 h 3937"/>
                        <a:gd name="connsiteX1" fmla="*/ 12028 w 16586"/>
                        <a:gd name="connsiteY1" fmla="*/ 905 h 3937"/>
                        <a:gd name="connsiteX2" fmla="*/ 6710 w 16586"/>
                        <a:gd name="connsiteY2" fmla="*/ 20 h 3937"/>
                        <a:gd name="connsiteX3" fmla="*/ 0 w 16586"/>
                        <a:gd name="connsiteY3" fmla="*/ 3938 h 3937"/>
                      </a:gdLst>
                      <a:ahLst/>
                      <a:cxnLst>
                        <a:cxn ang="0">
                          <a:pos x="connsiteX0" y="connsiteY0"/>
                        </a:cxn>
                        <a:cxn ang="0">
                          <a:pos x="connsiteX1" y="connsiteY1"/>
                        </a:cxn>
                        <a:cxn ang="0">
                          <a:pos x="connsiteX2" y="connsiteY2"/>
                        </a:cxn>
                        <a:cxn ang="0">
                          <a:pos x="connsiteX3" y="connsiteY3"/>
                        </a:cxn>
                      </a:cxnLst>
                      <a:rect l="l" t="t" r="r" b="b"/>
                      <a:pathLst>
                        <a:path w="16586" h="3937">
                          <a:moveTo>
                            <a:pt x="16586" y="2674"/>
                          </a:moveTo>
                          <a:cubicBezTo>
                            <a:pt x="14814" y="2674"/>
                            <a:pt x="13548" y="1410"/>
                            <a:pt x="12028" y="905"/>
                          </a:cubicBezTo>
                          <a:cubicBezTo>
                            <a:pt x="10509" y="399"/>
                            <a:pt x="8357" y="146"/>
                            <a:pt x="6710" y="20"/>
                          </a:cubicBezTo>
                          <a:cubicBezTo>
                            <a:pt x="3672" y="-106"/>
                            <a:pt x="253" y="273"/>
                            <a:pt x="0" y="3938"/>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78" name="Freeform 2044">
                      <a:extLst>
                        <a:ext uri="{FF2B5EF4-FFF2-40B4-BE49-F238E27FC236}">
                          <a16:creationId xmlns:a16="http://schemas.microsoft.com/office/drawing/2014/main" id="{83BC9C18-3BB9-DB0B-170E-217728238D3F}"/>
                        </a:ext>
                      </a:extLst>
                    </p:cNvPr>
                    <p:cNvSpPr/>
                    <p:nvPr/>
                  </p:nvSpPr>
                  <p:spPr>
                    <a:xfrm>
                      <a:off x="6311370" y="4672489"/>
                      <a:ext cx="15826" cy="8214"/>
                    </a:xfrm>
                    <a:custGeom>
                      <a:avLst/>
                      <a:gdLst>
                        <a:gd name="connsiteX0" fmla="*/ 15827 w 15826"/>
                        <a:gd name="connsiteY0" fmla="*/ 8214 h 8214"/>
                        <a:gd name="connsiteX1" fmla="*/ 0 w 15826"/>
                        <a:gd name="connsiteY1" fmla="*/ 0 h 8214"/>
                      </a:gdLst>
                      <a:ahLst/>
                      <a:cxnLst>
                        <a:cxn ang="0">
                          <a:pos x="connsiteX0" y="connsiteY0"/>
                        </a:cxn>
                        <a:cxn ang="0">
                          <a:pos x="connsiteX1" y="connsiteY1"/>
                        </a:cxn>
                      </a:cxnLst>
                      <a:rect l="l" t="t" r="r" b="b"/>
                      <a:pathLst>
                        <a:path w="15826" h="8214">
                          <a:moveTo>
                            <a:pt x="15827" y="8214"/>
                          </a:moveTo>
                          <a:cubicBezTo>
                            <a:pt x="11395" y="4676"/>
                            <a:pt x="3292" y="4929"/>
                            <a:pt x="0" y="0"/>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79" name="Freeform 2045">
                      <a:extLst>
                        <a:ext uri="{FF2B5EF4-FFF2-40B4-BE49-F238E27FC236}">
                          <a16:creationId xmlns:a16="http://schemas.microsoft.com/office/drawing/2014/main" id="{3F559181-9A4D-28D5-ACA3-CA7A64C67A4F}"/>
                        </a:ext>
                      </a:extLst>
                    </p:cNvPr>
                    <p:cNvSpPr/>
                    <p:nvPr/>
                  </p:nvSpPr>
                  <p:spPr>
                    <a:xfrm>
                      <a:off x="6325931" y="4664148"/>
                      <a:ext cx="6710" cy="8846"/>
                    </a:xfrm>
                    <a:custGeom>
                      <a:avLst/>
                      <a:gdLst>
                        <a:gd name="connsiteX0" fmla="*/ 6710 w 6710"/>
                        <a:gd name="connsiteY0" fmla="*/ 8846 h 8846"/>
                        <a:gd name="connsiteX1" fmla="*/ 0 w 6710"/>
                        <a:gd name="connsiteY1" fmla="*/ 0 h 8846"/>
                      </a:gdLst>
                      <a:ahLst/>
                      <a:cxnLst>
                        <a:cxn ang="0">
                          <a:pos x="connsiteX0" y="connsiteY0"/>
                        </a:cxn>
                        <a:cxn ang="0">
                          <a:pos x="connsiteX1" y="connsiteY1"/>
                        </a:cxn>
                      </a:cxnLst>
                      <a:rect l="l" t="t" r="r" b="b"/>
                      <a:pathLst>
                        <a:path w="6710" h="8846">
                          <a:moveTo>
                            <a:pt x="6710" y="8846"/>
                          </a:moveTo>
                          <a:cubicBezTo>
                            <a:pt x="4938" y="5940"/>
                            <a:pt x="2532" y="2401"/>
                            <a:pt x="0" y="0"/>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80" name="Freeform 2046">
                      <a:extLst>
                        <a:ext uri="{FF2B5EF4-FFF2-40B4-BE49-F238E27FC236}">
                          <a16:creationId xmlns:a16="http://schemas.microsoft.com/office/drawing/2014/main" id="{BACB7C0C-C534-A413-0E96-72A1F7D94A1B}"/>
                        </a:ext>
                      </a:extLst>
                    </p:cNvPr>
                    <p:cNvSpPr/>
                    <p:nvPr/>
                  </p:nvSpPr>
                  <p:spPr>
                    <a:xfrm>
                      <a:off x="6333654" y="4659978"/>
                      <a:ext cx="5444" cy="8088"/>
                    </a:xfrm>
                    <a:custGeom>
                      <a:avLst/>
                      <a:gdLst>
                        <a:gd name="connsiteX0" fmla="*/ 5444 w 5444"/>
                        <a:gd name="connsiteY0" fmla="*/ 8088 h 8088"/>
                        <a:gd name="connsiteX1" fmla="*/ 0 w 5444"/>
                        <a:gd name="connsiteY1" fmla="*/ 0 h 8088"/>
                      </a:gdLst>
                      <a:ahLst/>
                      <a:cxnLst>
                        <a:cxn ang="0">
                          <a:pos x="connsiteX0" y="connsiteY0"/>
                        </a:cxn>
                        <a:cxn ang="0">
                          <a:pos x="connsiteX1" y="connsiteY1"/>
                        </a:cxn>
                      </a:cxnLst>
                      <a:rect l="l" t="t" r="r" b="b"/>
                      <a:pathLst>
                        <a:path w="5444" h="8088">
                          <a:moveTo>
                            <a:pt x="5444" y="8088"/>
                          </a:moveTo>
                          <a:cubicBezTo>
                            <a:pt x="5191" y="4802"/>
                            <a:pt x="1139" y="3033"/>
                            <a:pt x="0" y="0"/>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81" name="Freeform 2047">
                      <a:extLst>
                        <a:ext uri="{FF2B5EF4-FFF2-40B4-BE49-F238E27FC236}">
                          <a16:creationId xmlns:a16="http://schemas.microsoft.com/office/drawing/2014/main" id="{8D1627F7-1A1D-82DD-6D00-C87D7347DB8E}"/>
                        </a:ext>
                      </a:extLst>
                    </p:cNvPr>
                    <p:cNvSpPr/>
                    <p:nvPr/>
                  </p:nvSpPr>
                  <p:spPr>
                    <a:xfrm>
                      <a:off x="6317194" y="4695616"/>
                      <a:ext cx="10129" cy="8720"/>
                    </a:xfrm>
                    <a:custGeom>
                      <a:avLst/>
                      <a:gdLst>
                        <a:gd name="connsiteX0" fmla="*/ 10129 w 10129"/>
                        <a:gd name="connsiteY0" fmla="*/ 0 h 8720"/>
                        <a:gd name="connsiteX1" fmla="*/ 0 w 10129"/>
                        <a:gd name="connsiteY1" fmla="*/ 8720 h 8720"/>
                      </a:gdLst>
                      <a:ahLst/>
                      <a:cxnLst>
                        <a:cxn ang="0">
                          <a:pos x="connsiteX0" y="connsiteY0"/>
                        </a:cxn>
                        <a:cxn ang="0">
                          <a:pos x="connsiteX1" y="connsiteY1"/>
                        </a:cxn>
                      </a:cxnLst>
                      <a:rect l="l" t="t" r="r" b="b"/>
                      <a:pathLst>
                        <a:path w="10129" h="8720">
                          <a:moveTo>
                            <a:pt x="10129" y="0"/>
                          </a:moveTo>
                          <a:cubicBezTo>
                            <a:pt x="7977" y="2780"/>
                            <a:pt x="2406" y="6445"/>
                            <a:pt x="0" y="8720"/>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82" name="Freeform 2048">
                      <a:extLst>
                        <a:ext uri="{FF2B5EF4-FFF2-40B4-BE49-F238E27FC236}">
                          <a16:creationId xmlns:a16="http://schemas.microsoft.com/office/drawing/2014/main" id="{FB008FFC-6686-38A9-033B-5104DA0255F8}"/>
                        </a:ext>
                      </a:extLst>
                    </p:cNvPr>
                    <p:cNvSpPr/>
                    <p:nvPr/>
                  </p:nvSpPr>
                  <p:spPr>
                    <a:xfrm>
                      <a:off x="6328716" y="4709517"/>
                      <a:ext cx="5191" cy="8593"/>
                    </a:xfrm>
                    <a:custGeom>
                      <a:avLst/>
                      <a:gdLst>
                        <a:gd name="connsiteX0" fmla="*/ 5191 w 5191"/>
                        <a:gd name="connsiteY0" fmla="*/ 0 h 8593"/>
                        <a:gd name="connsiteX1" fmla="*/ 0 w 5191"/>
                        <a:gd name="connsiteY1" fmla="*/ 8594 h 8593"/>
                      </a:gdLst>
                      <a:ahLst/>
                      <a:cxnLst>
                        <a:cxn ang="0">
                          <a:pos x="connsiteX0" y="connsiteY0"/>
                        </a:cxn>
                        <a:cxn ang="0">
                          <a:pos x="connsiteX1" y="connsiteY1"/>
                        </a:cxn>
                      </a:cxnLst>
                      <a:rect l="l" t="t" r="r" b="b"/>
                      <a:pathLst>
                        <a:path w="5191" h="8593">
                          <a:moveTo>
                            <a:pt x="5191" y="0"/>
                          </a:moveTo>
                          <a:cubicBezTo>
                            <a:pt x="4811" y="3033"/>
                            <a:pt x="1646" y="5940"/>
                            <a:pt x="0" y="8594"/>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83" name="Freeform 2049">
                      <a:extLst>
                        <a:ext uri="{FF2B5EF4-FFF2-40B4-BE49-F238E27FC236}">
                          <a16:creationId xmlns:a16="http://schemas.microsoft.com/office/drawing/2014/main" id="{F324C8FB-4A28-9F8D-5B37-D418044B0A88}"/>
                        </a:ext>
                      </a:extLst>
                    </p:cNvPr>
                    <p:cNvSpPr/>
                    <p:nvPr/>
                  </p:nvSpPr>
                  <p:spPr>
                    <a:xfrm>
                      <a:off x="6371258" y="4709517"/>
                      <a:ext cx="6330" cy="12637"/>
                    </a:xfrm>
                    <a:custGeom>
                      <a:avLst/>
                      <a:gdLst>
                        <a:gd name="connsiteX0" fmla="*/ 6331 w 6330"/>
                        <a:gd name="connsiteY0" fmla="*/ 0 h 12637"/>
                        <a:gd name="connsiteX1" fmla="*/ 0 w 6330"/>
                        <a:gd name="connsiteY1" fmla="*/ 12638 h 12637"/>
                      </a:gdLst>
                      <a:ahLst/>
                      <a:cxnLst>
                        <a:cxn ang="0">
                          <a:pos x="connsiteX0" y="connsiteY0"/>
                        </a:cxn>
                        <a:cxn ang="0">
                          <a:pos x="connsiteX1" y="connsiteY1"/>
                        </a:cxn>
                      </a:cxnLst>
                      <a:rect l="l" t="t" r="r" b="b"/>
                      <a:pathLst>
                        <a:path w="6330" h="12637">
                          <a:moveTo>
                            <a:pt x="6331" y="0"/>
                          </a:moveTo>
                          <a:cubicBezTo>
                            <a:pt x="6331" y="2401"/>
                            <a:pt x="1519" y="10742"/>
                            <a:pt x="0" y="12638"/>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84" name="Freeform 2050">
                      <a:extLst>
                        <a:ext uri="{FF2B5EF4-FFF2-40B4-BE49-F238E27FC236}">
                          <a16:creationId xmlns:a16="http://schemas.microsoft.com/office/drawing/2014/main" id="{75CF93FF-823C-BD40-CBDF-5EE3C064B3F9}"/>
                        </a:ext>
                      </a:extLst>
                    </p:cNvPr>
                    <p:cNvSpPr/>
                    <p:nvPr/>
                  </p:nvSpPr>
                  <p:spPr>
                    <a:xfrm>
                      <a:off x="6410508" y="4703072"/>
                      <a:ext cx="5444" cy="4675"/>
                    </a:xfrm>
                    <a:custGeom>
                      <a:avLst/>
                      <a:gdLst>
                        <a:gd name="connsiteX0" fmla="*/ 0 w 5444"/>
                        <a:gd name="connsiteY0" fmla="*/ 0 h 4675"/>
                        <a:gd name="connsiteX1" fmla="*/ 5444 w 5444"/>
                        <a:gd name="connsiteY1" fmla="*/ 4676 h 4675"/>
                      </a:gdLst>
                      <a:ahLst/>
                      <a:cxnLst>
                        <a:cxn ang="0">
                          <a:pos x="connsiteX0" y="connsiteY0"/>
                        </a:cxn>
                        <a:cxn ang="0">
                          <a:pos x="connsiteX1" y="connsiteY1"/>
                        </a:cxn>
                      </a:cxnLst>
                      <a:rect l="l" t="t" r="r" b="b"/>
                      <a:pathLst>
                        <a:path w="5444" h="4675">
                          <a:moveTo>
                            <a:pt x="0" y="0"/>
                          </a:moveTo>
                          <a:cubicBezTo>
                            <a:pt x="1393" y="1769"/>
                            <a:pt x="3292" y="3665"/>
                            <a:pt x="5444" y="4676"/>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85" name="Freeform 2051">
                      <a:extLst>
                        <a:ext uri="{FF2B5EF4-FFF2-40B4-BE49-F238E27FC236}">
                          <a16:creationId xmlns:a16="http://schemas.microsoft.com/office/drawing/2014/main" id="{D0CCCB05-C7E7-DFFB-2460-AAD651CABB02}"/>
                        </a:ext>
                      </a:extLst>
                    </p:cNvPr>
                    <p:cNvSpPr/>
                    <p:nvPr/>
                  </p:nvSpPr>
                  <p:spPr>
                    <a:xfrm>
                      <a:off x="6414053" y="4689297"/>
                      <a:ext cx="5950" cy="2022"/>
                    </a:xfrm>
                    <a:custGeom>
                      <a:avLst/>
                      <a:gdLst>
                        <a:gd name="connsiteX0" fmla="*/ 0 w 5950"/>
                        <a:gd name="connsiteY0" fmla="*/ 0 h 2022"/>
                        <a:gd name="connsiteX1" fmla="*/ 5951 w 5950"/>
                        <a:gd name="connsiteY1" fmla="*/ 2022 h 2022"/>
                      </a:gdLst>
                      <a:ahLst/>
                      <a:cxnLst>
                        <a:cxn ang="0">
                          <a:pos x="connsiteX0" y="connsiteY0"/>
                        </a:cxn>
                        <a:cxn ang="0">
                          <a:pos x="connsiteX1" y="connsiteY1"/>
                        </a:cxn>
                      </a:cxnLst>
                      <a:rect l="l" t="t" r="r" b="b"/>
                      <a:pathLst>
                        <a:path w="5950" h="2022">
                          <a:moveTo>
                            <a:pt x="0" y="0"/>
                          </a:moveTo>
                          <a:cubicBezTo>
                            <a:pt x="2026" y="506"/>
                            <a:pt x="3925" y="1138"/>
                            <a:pt x="5951" y="2022"/>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86" name="Freeform 2052">
                      <a:extLst>
                        <a:ext uri="{FF2B5EF4-FFF2-40B4-BE49-F238E27FC236}">
                          <a16:creationId xmlns:a16="http://schemas.microsoft.com/office/drawing/2014/main" id="{7B977132-FBA9-552F-5F8F-8F256A6F55C7}"/>
                        </a:ext>
                      </a:extLst>
                    </p:cNvPr>
                    <p:cNvSpPr/>
                    <p:nvPr/>
                  </p:nvSpPr>
                  <p:spPr>
                    <a:xfrm>
                      <a:off x="6412028" y="4672236"/>
                      <a:ext cx="8356" cy="6697"/>
                    </a:xfrm>
                    <a:custGeom>
                      <a:avLst/>
                      <a:gdLst>
                        <a:gd name="connsiteX0" fmla="*/ 0 w 8356"/>
                        <a:gd name="connsiteY0" fmla="*/ 6698 h 6697"/>
                        <a:gd name="connsiteX1" fmla="*/ 8357 w 8356"/>
                        <a:gd name="connsiteY1" fmla="*/ 0 h 6697"/>
                      </a:gdLst>
                      <a:ahLst/>
                      <a:cxnLst>
                        <a:cxn ang="0">
                          <a:pos x="connsiteX0" y="connsiteY0"/>
                        </a:cxn>
                        <a:cxn ang="0">
                          <a:pos x="connsiteX1" y="connsiteY1"/>
                        </a:cxn>
                      </a:cxnLst>
                      <a:rect l="l" t="t" r="r" b="b"/>
                      <a:pathLst>
                        <a:path w="8356" h="6697">
                          <a:moveTo>
                            <a:pt x="0" y="6698"/>
                          </a:moveTo>
                          <a:cubicBezTo>
                            <a:pt x="1013" y="4044"/>
                            <a:pt x="5318" y="379"/>
                            <a:pt x="8357" y="0"/>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87" name="Freeform 2053">
                      <a:extLst>
                        <a:ext uri="{FF2B5EF4-FFF2-40B4-BE49-F238E27FC236}">
                          <a16:creationId xmlns:a16="http://schemas.microsoft.com/office/drawing/2014/main" id="{54529EE9-8E96-E440-1FA2-9AC1CF99DB49}"/>
                        </a:ext>
                      </a:extLst>
                    </p:cNvPr>
                    <p:cNvSpPr/>
                    <p:nvPr/>
                  </p:nvSpPr>
                  <p:spPr>
                    <a:xfrm>
                      <a:off x="6400632" y="4660609"/>
                      <a:ext cx="3165" cy="5686"/>
                    </a:xfrm>
                    <a:custGeom>
                      <a:avLst/>
                      <a:gdLst>
                        <a:gd name="connsiteX0" fmla="*/ 0 w 3165"/>
                        <a:gd name="connsiteY0" fmla="*/ 5687 h 5686"/>
                        <a:gd name="connsiteX1" fmla="*/ 3165 w 3165"/>
                        <a:gd name="connsiteY1" fmla="*/ 0 h 5686"/>
                      </a:gdLst>
                      <a:ahLst/>
                      <a:cxnLst>
                        <a:cxn ang="0">
                          <a:pos x="connsiteX0" y="connsiteY0"/>
                        </a:cxn>
                        <a:cxn ang="0">
                          <a:pos x="connsiteX1" y="connsiteY1"/>
                        </a:cxn>
                      </a:cxnLst>
                      <a:rect l="l" t="t" r="r" b="b"/>
                      <a:pathLst>
                        <a:path w="3165" h="5686">
                          <a:moveTo>
                            <a:pt x="0" y="5687"/>
                          </a:moveTo>
                          <a:cubicBezTo>
                            <a:pt x="1519" y="4044"/>
                            <a:pt x="2532" y="2401"/>
                            <a:pt x="3165" y="0"/>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88" name="Freeform 2054">
                      <a:extLst>
                        <a:ext uri="{FF2B5EF4-FFF2-40B4-BE49-F238E27FC236}">
                          <a16:creationId xmlns:a16="http://schemas.microsoft.com/office/drawing/2014/main" id="{05AB5D23-7188-A1F0-72D0-67C2B0629447}"/>
                        </a:ext>
                      </a:extLst>
                    </p:cNvPr>
                    <p:cNvSpPr/>
                    <p:nvPr/>
                  </p:nvSpPr>
                  <p:spPr>
                    <a:xfrm>
                      <a:off x="6391010" y="4654543"/>
                      <a:ext cx="1640" cy="10994"/>
                    </a:xfrm>
                    <a:custGeom>
                      <a:avLst/>
                      <a:gdLst>
                        <a:gd name="connsiteX0" fmla="*/ 0 w 1640"/>
                        <a:gd name="connsiteY0" fmla="*/ 10995 h 10994"/>
                        <a:gd name="connsiteX1" fmla="*/ 1519 w 1640"/>
                        <a:gd name="connsiteY1" fmla="*/ 0 h 10994"/>
                      </a:gdLst>
                      <a:ahLst/>
                      <a:cxnLst>
                        <a:cxn ang="0">
                          <a:pos x="connsiteX0" y="connsiteY0"/>
                        </a:cxn>
                        <a:cxn ang="0">
                          <a:pos x="connsiteX1" y="connsiteY1"/>
                        </a:cxn>
                      </a:cxnLst>
                      <a:rect l="l" t="t" r="r" b="b"/>
                      <a:pathLst>
                        <a:path w="1640" h="10994">
                          <a:moveTo>
                            <a:pt x="0" y="10995"/>
                          </a:moveTo>
                          <a:cubicBezTo>
                            <a:pt x="2279" y="10237"/>
                            <a:pt x="1519" y="2149"/>
                            <a:pt x="1519" y="0"/>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89" name="Freeform 2055">
                      <a:extLst>
                        <a:ext uri="{FF2B5EF4-FFF2-40B4-BE49-F238E27FC236}">
                          <a16:creationId xmlns:a16="http://schemas.microsoft.com/office/drawing/2014/main" id="{BC554E10-CF89-0C6F-EB3D-B518900BEE95}"/>
                        </a:ext>
                      </a:extLst>
                    </p:cNvPr>
                    <p:cNvSpPr/>
                    <p:nvPr/>
                  </p:nvSpPr>
                  <p:spPr>
                    <a:xfrm>
                      <a:off x="6377082" y="4661620"/>
                      <a:ext cx="6203" cy="4170"/>
                    </a:xfrm>
                    <a:custGeom>
                      <a:avLst/>
                      <a:gdLst>
                        <a:gd name="connsiteX0" fmla="*/ 6204 w 6203"/>
                        <a:gd name="connsiteY0" fmla="*/ 4170 h 4170"/>
                        <a:gd name="connsiteX1" fmla="*/ 0 w 6203"/>
                        <a:gd name="connsiteY1" fmla="*/ 0 h 4170"/>
                      </a:gdLst>
                      <a:ahLst/>
                      <a:cxnLst>
                        <a:cxn ang="0">
                          <a:pos x="connsiteX0" y="connsiteY0"/>
                        </a:cxn>
                        <a:cxn ang="0">
                          <a:pos x="connsiteX1" y="connsiteY1"/>
                        </a:cxn>
                      </a:cxnLst>
                      <a:rect l="l" t="t" r="r" b="b"/>
                      <a:pathLst>
                        <a:path w="6203" h="4170">
                          <a:moveTo>
                            <a:pt x="6204" y="4170"/>
                          </a:moveTo>
                          <a:cubicBezTo>
                            <a:pt x="5444" y="2527"/>
                            <a:pt x="1393" y="1516"/>
                            <a:pt x="0" y="0"/>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sp>
                  <p:nvSpPr>
                    <p:cNvPr id="890" name="Freeform 2056">
                      <a:extLst>
                        <a:ext uri="{FF2B5EF4-FFF2-40B4-BE49-F238E27FC236}">
                          <a16:creationId xmlns:a16="http://schemas.microsoft.com/office/drawing/2014/main" id="{BD278ED5-B54E-7E3C-ADD7-28F41C108896}"/>
                        </a:ext>
                      </a:extLst>
                    </p:cNvPr>
                    <p:cNvSpPr/>
                    <p:nvPr/>
                  </p:nvSpPr>
                  <p:spPr>
                    <a:xfrm>
                      <a:off x="6370499" y="4664401"/>
                      <a:ext cx="5444" cy="5434"/>
                    </a:xfrm>
                    <a:custGeom>
                      <a:avLst/>
                      <a:gdLst>
                        <a:gd name="connsiteX0" fmla="*/ 5444 w 5444"/>
                        <a:gd name="connsiteY0" fmla="*/ 5434 h 5434"/>
                        <a:gd name="connsiteX1" fmla="*/ 0 w 5444"/>
                        <a:gd name="connsiteY1" fmla="*/ 0 h 5434"/>
                      </a:gdLst>
                      <a:ahLst/>
                      <a:cxnLst>
                        <a:cxn ang="0">
                          <a:pos x="connsiteX0" y="connsiteY0"/>
                        </a:cxn>
                        <a:cxn ang="0">
                          <a:pos x="connsiteX1" y="connsiteY1"/>
                        </a:cxn>
                      </a:cxnLst>
                      <a:rect l="l" t="t" r="r" b="b"/>
                      <a:pathLst>
                        <a:path w="5444" h="5434">
                          <a:moveTo>
                            <a:pt x="5444" y="5434"/>
                          </a:moveTo>
                          <a:cubicBezTo>
                            <a:pt x="4685" y="3412"/>
                            <a:pt x="1139" y="2401"/>
                            <a:pt x="0" y="0"/>
                          </a:cubicBezTo>
                        </a:path>
                      </a:pathLst>
                    </a:custGeom>
                    <a:noFill/>
                    <a:ln w="3163" cap="rnd">
                      <a:solidFill>
                        <a:srgbClr val="912841"/>
                      </a:solidFill>
                      <a:prstDash val="solid"/>
                      <a:miter/>
                    </a:ln>
                  </p:spPr>
                  <p:txBody>
                    <a:bodyPr rtlCol="0" anchor="ctr"/>
                    <a:lstStyle/>
                    <a:p>
                      <a:pPr defTabSz="685800">
                        <a:defRPr/>
                      </a:pPr>
                      <a:endParaRPr lang="en-US" sz="600">
                        <a:solidFill>
                          <a:prstClr val="black"/>
                        </a:solidFill>
                        <a:latin typeface="Verdana"/>
                      </a:endParaRPr>
                    </a:p>
                  </p:txBody>
                </p:sp>
              </p:grpSp>
            </p:grpSp>
            <p:sp>
              <p:nvSpPr>
                <p:cNvPr id="272" name="Freeform 1427">
                  <a:extLst>
                    <a:ext uri="{FF2B5EF4-FFF2-40B4-BE49-F238E27FC236}">
                      <a16:creationId xmlns:a16="http://schemas.microsoft.com/office/drawing/2014/main" id="{597F693C-6910-2305-6636-0DBA36250258}"/>
                    </a:ext>
                  </a:extLst>
                </p:cNvPr>
                <p:cNvSpPr/>
                <p:nvPr/>
              </p:nvSpPr>
              <p:spPr>
                <a:xfrm>
                  <a:off x="2378075" y="3322350"/>
                  <a:ext cx="117794" cy="43773"/>
                </a:xfrm>
                <a:custGeom>
                  <a:avLst/>
                  <a:gdLst>
                    <a:gd name="connsiteX0" fmla="*/ 105428 w 117778"/>
                    <a:gd name="connsiteY0" fmla="*/ 43773 h 43773"/>
                    <a:gd name="connsiteX1" fmla="*/ 96818 w 117778"/>
                    <a:gd name="connsiteY1" fmla="*/ 40361 h 43773"/>
                    <a:gd name="connsiteX2" fmla="*/ 20724 w 117778"/>
                    <a:gd name="connsiteY2" fmla="*/ 40614 h 43773"/>
                    <a:gd name="connsiteX3" fmla="*/ 3125 w 117778"/>
                    <a:gd name="connsiteY3" fmla="*/ 39477 h 43773"/>
                    <a:gd name="connsiteX4" fmla="*/ 4137 w 117778"/>
                    <a:gd name="connsiteY4" fmla="*/ 22037 h 43773"/>
                    <a:gd name="connsiteX5" fmla="*/ 113911 w 117778"/>
                    <a:gd name="connsiteY5" fmla="*/ 22289 h 43773"/>
                    <a:gd name="connsiteX6" fmla="*/ 114417 w 117778"/>
                    <a:gd name="connsiteY6" fmla="*/ 39856 h 43773"/>
                    <a:gd name="connsiteX7" fmla="*/ 105428 w 117778"/>
                    <a:gd name="connsiteY7" fmla="*/ 43773 h 4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778" h="43773">
                      <a:moveTo>
                        <a:pt x="105428" y="43773"/>
                      </a:moveTo>
                      <a:cubicBezTo>
                        <a:pt x="102389" y="43773"/>
                        <a:pt x="99224" y="42636"/>
                        <a:pt x="96818" y="40361"/>
                      </a:cubicBezTo>
                      <a:cubicBezTo>
                        <a:pt x="61366" y="6871"/>
                        <a:pt x="24775" y="37075"/>
                        <a:pt x="20724" y="40614"/>
                      </a:cubicBezTo>
                      <a:cubicBezTo>
                        <a:pt x="15533" y="45164"/>
                        <a:pt x="7683" y="44658"/>
                        <a:pt x="3125" y="39477"/>
                      </a:cubicBezTo>
                      <a:cubicBezTo>
                        <a:pt x="-1434" y="34295"/>
                        <a:pt x="-927" y="26586"/>
                        <a:pt x="4137" y="22037"/>
                      </a:cubicBezTo>
                      <a:cubicBezTo>
                        <a:pt x="23636" y="4723"/>
                        <a:pt x="71749" y="-17519"/>
                        <a:pt x="113911" y="22289"/>
                      </a:cubicBezTo>
                      <a:cubicBezTo>
                        <a:pt x="118849" y="26965"/>
                        <a:pt x="119102" y="34927"/>
                        <a:pt x="114417" y="39856"/>
                      </a:cubicBezTo>
                      <a:cubicBezTo>
                        <a:pt x="112012" y="42383"/>
                        <a:pt x="108720" y="43773"/>
                        <a:pt x="105428" y="43773"/>
                      </a:cubicBezTo>
                      <a:close/>
                    </a:path>
                  </a:pathLst>
                </a:custGeom>
                <a:solidFill>
                  <a:srgbClr val="D3677E"/>
                </a:solidFill>
                <a:ln w="6325" cap="flat">
                  <a:solidFill>
                    <a:srgbClr val="BD485D"/>
                  </a:solidFill>
                  <a:prstDash val="solid"/>
                  <a:miter/>
                </a:ln>
              </p:spPr>
              <p:txBody>
                <a:bodyPr rtlCol="0" anchor="ctr"/>
                <a:lstStyle/>
                <a:p>
                  <a:pPr defTabSz="685800">
                    <a:defRPr/>
                  </a:pPr>
                  <a:endParaRPr lang="en-US" sz="600">
                    <a:solidFill>
                      <a:prstClr val="black"/>
                    </a:solidFill>
                    <a:latin typeface="Verdana"/>
                  </a:endParaRPr>
                </a:p>
              </p:txBody>
            </p:sp>
            <p:grpSp>
              <p:nvGrpSpPr>
                <p:cNvPr id="273" name="Graphic 4">
                  <a:extLst>
                    <a:ext uri="{FF2B5EF4-FFF2-40B4-BE49-F238E27FC236}">
                      <a16:creationId xmlns:a16="http://schemas.microsoft.com/office/drawing/2014/main" id="{5A3F3199-8C36-FB3B-60F4-49E740AB5206}"/>
                    </a:ext>
                  </a:extLst>
                </p:cNvPr>
                <p:cNvGrpSpPr/>
                <p:nvPr/>
              </p:nvGrpSpPr>
              <p:grpSpPr>
                <a:xfrm>
                  <a:off x="2444136" y="3493890"/>
                  <a:ext cx="156767" cy="91117"/>
                  <a:chOff x="6271994" y="4852575"/>
                  <a:chExt cx="156746" cy="91117"/>
                </a:xfrm>
              </p:grpSpPr>
              <p:sp>
                <p:nvSpPr>
                  <p:cNvPr id="859" name="Freeform 2025">
                    <a:extLst>
                      <a:ext uri="{FF2B5EF4-FFF2-40B4-BE49-F238E27FC236}">
                        <a16:creationId xmlns:a16="http://schemas.microsoft.com/office/drawing/2014/main" id="{76205141-F6D2-BB5A-A7C8-D5CD56CEFFF1}"/>
                      </a:ext>
                    </a:extLst>
                  </p:cNvPr>
                  <p:cNvSpPr/>
                  <p:nvPr/>
                </p:nvSpPr>
                <p:spPr>
                  <a:xfrm>
                    <a:off x="6316308" y="4890235"/>
                    <a:ext cx="53557" cy="14406"/>
                  </a:xfrm>
                  <a:custGeom>
                    <a:avLst/>
                    <a:gdLst>
                      <a:gd name="connsiteX0" fmla="*/ 53557 w 53557"/>
                      <a:gd name="connsiteY0" fmla="*/ 7203 h 14406"/>
                      <a:gd name="connsiteX1" fmla="*/ 46340 w 53557"/>
                      <a:gd name="connsiteY1" fmla="*/ 14407 h 14406"/>
                      <a:gd name="connsiteX2" fmla="*/ 7217 w 53557"/>
                      <a:gd name="connsiteY2" fmla="*/ 14407 h 14406"/>
                      <a:gd name="connsiteX3" fmla="*/ 0 w 53557"/>
                      <a:gd name="connsiteY3" fmla="*/ 7203 h 14406"/>
                      <a:gd name="connsiteX4" fmla="*/ 0 w 53557"/>
                      <a:gd name="connsiteY4" fmla="*/ 7203 h 14406"/>
                      <a:gd name="connsiteX5" fmla="*/ 7217 w 53557"/>
                      <a:gd name="connsiteY5" fmla="*/ 0 h 14406"/>
                      <a:gd name="connsiteX6" fmla="*/ 46340 w 53557"/>
                      <a:gd name="connsiteY6" fmla="*/ 0 h 14406"/>
                      <a:gd name="connsiteX7" fmla="*/ 53557 w 53557"/>
                      <a:gd name="connsiteY7" fmla="*/ 7203 h 14406"/>
                      <a:gd name="connsiteX8" fmla="*/ 53557 w 53557"/>
                      <a:gd name="connsiteY8" fmla="*/ 7203 h 14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557" h="14406">
                        <a:moveTo>
                          <a:pt x="53557" y="7203"/>
                        </a:moveTo>
                        <a:cubicBezTo>
                          <a:pt x="53557" y="11247"/>
                          <a:pt x="50265" y="14407"/>
                          <a:pt x="46340" y="14407"/>
                        </a:cubicBezTo>
                        <a:lnTo>
                          <a:pt x="7217" y="14407"/>
                        </a:lnTo>
                        <a:cubicBezTo>
                          <a:pt x="3165" y="14407"/>
                          <a:pt x="0" y="11121"/>
                          <a:pt x="0" y="7203"/>
                        </a:cubicBezTo>
                        <a:lnTo>
                          <a:pt x="0" y="7203"/>
                        </a:lnTo>
                        <a:cubicBezTo>
                          <a:pt x="0" y="3159"/>
                          <a:pt x="3292" y="0"/>
                          <a:pt x="7217" y="0"/>
                        </a:cubicBezTo>
                        <a:lnTo>
                          <a:pt x="46340" y="0"/>
                        </a:lnTo>
                        <a:cubicBezTo>
                          <a:pt x="50392" y="0"/>
                          <a:pt x="53557" y="3286"/>
                          <a:pt x="53557" y="7203"/>
                        </a:cubicBezTo>
                        <a:lnTo>
                          <a:pt x="53557" y="7203"/>
                        </a:lnTo>
                        <a:close/>
                      </a:path>
                    </a:pathLst>
                  </a:custGeom>
                  <a:solidFill>
                    <a:srgbClr val="8C201F"/>
                  </a:solidFill>
                  <a:ln w="6325" cap="flat">
                    <a:solidFill>
                      <a:srgbClr val="601815"/>
                    </a:solidFill>
                    <a:prstDash val="solid"/>
                    <a:miter/>
                  </a:ln>
                </p:spPr>
                <p:txBody>
                  <a:bodyPr rtlCol="0" anchor="ctr"/>
                  <a:lstStyle/>
                  <a:p>
                    <a:pPr defTabSz="685800">
                      <a:defRPr/>
                    </a:pPr>
                    <a:endParaRPr lang="en-US" sz="600">
                      <a:solidFill>
                        <a:prstClr val="black"/>
                      </a:solidFill>
                      <a:latin typeface="Verdana"/>
                    </a:endParaRPr>
                  </a:p>
                </p:txBody>
              </p:sp>
              <p:sp>
                <p:nvSpPr>
                  <p:cNvPr id="860" name="Freeform 2026">
                    <a:extLst>
                      <a:ext uri="{FF2B5EF4-FFF2-40B4-BE49-F238E27FC236}">
                        <a16:creationId xmlns:a16="http://schemas.microsoft.com/office/drawing/2014/main" id="{BADF8DFB-4600-0A91-F104-D48D089EB491}"/>
                      </a:ext>
                    </a:extLst>
                  </p:cNvPr>
                  <p:cNvSpPr/>
                  <p:nvPr/>
                </p:nvSpPr>
                <p:spPr>
                  <a:xfrm>
                    <a:off x="6280350" y="4863317"/>
                    <a:ext cx="40389" cy="27171"/>
                  </a:xfrm>
                  <a:custGeom>
                    <a:avLst/>
                    <a:gdLst>
                      <a:gd name="connsiteX0" fmla="*/ 0 w 40389"/>
                      <a:gd name="connsiteY0" fmla="*/ 0 h 27171"/>
                      <a:gd name="connsiteX1" fmla="*/ 21398 w 40389"/>
                      <a:gd name="connsiteY1" fmla="*/ 15923 h 27171"/>
                      <a:gd name="connsiteX2" fmla="*/ 32666 w 40389"/>
                      <a:gd name="connsiteY2" fmla="*/ 17819 h 27171"/>
                      <a:gd name="connsiteX3" fmla="*/ 40390 w 40389"/>
                      <a:gd name="connsiteY3" fmla="*/ 27171 h 27171"/>
                    </a:gdLst>
                    <a:ahLst/>
                    <a:cxnLst>
                      <a:cxn ang="0">
                        <a:pos x="connsiteX0" y="connsiteY0"/>
                      </a:cxn>
                      <a:cxn ang="0">
                        <a:pos x="connsiteX1" y="connsiteY1"/>
                      </a:cxn>
                      <a:cxn ang="0">
                        <a:pos x="connsiteX2" y="connsiteY2"/>
                      </a:cxn>
                      <a:cxn ang="0">
                        <a:pos x="connsiteX3" y="connsiteY3"/>
                      </a:cxn>
                    </a:cxnLst>
                    <a:rect l="l" t="t" r="r" b="b"/>
                    <a:pathLst>
                      <a:path w="40389" h="27171">
                        <a:moveTo>
                          <a:pt x="0" y="0"/>
                        </a:moveTo>
                        <a:cubicBezTo>
                          <a:pt x="10762" y="506"/>
                          <a:pt x="11775" y="13775"/>
                          <a:pt x="21398" y="15923"/>
                        </a:cubicBezTo>
                        <a:cubicBezTo>
                          <a:pt x="25703" y="16808"/>
                          <a:pt x="28615" y="15923"/>
                          <a:pt x="32666" y="17819"/>
                        </a:cubicBezTo>
                        <a:cubicBezTo>
                          <a:pt x="37857" y="20220"/>
                          <a:pt x="37984" y="22874"/>
                          <a:pt x="40390" y="27171"/>
                        </a:cubicBezTo>
                      </a:path>
                    </a:pathLst>
                  </a:custGeom>
                  <a:noFill/>
                  <a:ln w="3795" cap="rnd">
                    <a:solidFill>
                      <a:srgbClr val="601815"/>
                    </a:solidFill>
                    <a:prstDash val="solid"/>
                    <a:miter/>
                  </a:ln>
                </p:spPr>
                <p:txBody>
                  <a:bodyPr rtlCol="0" anchor="ctr"/>
                  <a:lstStyle/>
                  <a:p>
                    <a:pPr defTabSz="685800">
                      <a:defRPr/>
                    </a:pPr>
                    <a:endParaRPr lang="en-US" sz="600">
                      <a:solidFill>
                        <a:prstClr val="black"/>
                      </a:solidFill>
                      <a:latin typeface="Verdana"/>
                    </a:endParaRPr>
                  </a:p>
                </p:txBody>
              </p:sp>
              <p:sp>
                <p:nvSpPr>
                  <p:cNvPr id="861" name="Freeform 2027">
                    <a:extLst>
                      <a:ext uri="{FF2B5EF4-FFF2-40B4-BE49-F238E27FC236}">
                        <a16:creationId xmlns:a16="http://schemas.microsoft.com/office/drawing/2014/main" id="{2A8CC3C6-9B25-4E25-5EA3-A934C9CBF0E4}"/>
                      </a:ext>
                    </a:extLst>
                  </p:cNvPr>
                  <p:cNvSpPr/>
                  <p:nvPr/>
                </p:nvSpPr>
                <p:spPr>
                  <a:xfrm>
                    <a:off x="6310737" y="4852954"/>
                    <a:ext cx="22537" cy="36901"/>
                  </a:xfrm>
                  <a:custGeom>
                    <a:avLst/>
                    <a:gdLst>
                      <a:gd name="connsiteX0" fmla="*/ 0 w 22537"/>
                      <a:gd name="connsiteY0" fmla="*/ 0 h 36901"/>
                      <a:gd name="connsiteX1" fmla="*/ 11395 w 22537"/>
                      <a:gd name="connsiteY1" fmla="*/ 6319 h 36901"/>
                      <a:gd name="connsiteX2" fmla="*/ 18992 w 22537"/>
                      <a:gd name="connsiteY2" fmla="*/ 14154 h 36901"/>
                      <a:gd name="connsiteX3" fmla="*/ 17979 w 22537"/>
                      <a:gd name="connsiteY3" fmla="*/ 25781 h 36901"/>
                      <a:gd name="connsiteX4" fmla="*/ 22537 w 22537"/>
                      <a:gd name="connsiteY4" fmla="*/ 36902 h 36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7" h="36901">
                        <a:moveTo>
                          <a:pt x="0" y="0"/>
                        </a:moveTo>
                        <a:cubicBezTo>
                          <a:pt x="4052" y="1516"/>
                          <a:pt x="7723" y="4423"/>
                          <a:pt x="11395" y="6319"/>
                        </a:cubicBezTo>
                        <a:cubicBezTo>
                          <a:pt x="15827" y="8594"/>
                          <a:pt x="18485" y="8720"/>
                          <a:pt x="18992" y="14154"/>
                        </a:cubicBezTo>
                        <a:cubicBezTo>
                          <a:pt x="19372" y="18325"/>
                          <a:pt x="16713" y="21989"/>
                          <a:pt x="17979" y="25781"/>
                        </a:cubicBezTo>
                        <a:cubicBezTo>
                          <a:pt x="19118" y="29698"/>
                          <a:pt x="21777" y="32731"/>
                          <a:pt x="22537" y="36902"/>
                        </a:cubicBezTo>
                      </a:path>
                    </a:pathLst>
                  </a:custGeom>
                  <a:noFill/>
                  <a:ln w="3795" cap="rnd">
                    <a:solidFill>
                      <a:srgbClr val="601815"/>
                    </a:solidFill>
                    <a:prstDash val="solid"/>
                    <a:miter/>
                  </a:ln>
                </p:spPr>
                <p:txBody>
                  <a:bodyPr rtlCol="0" anchor="ctr"/>
                  <a:lstStyle/>
                  <a:p>
                    <a:pPr defTabSz="685800">
                      <a:defRPr/>
                    </a:pPr>
                    <a:endParaRPr lang="en-US" sz="600">
                      <a:solidFill>
                        <a:prstClr val="black"/>
                      </a:solidFill>
                      <a:latin typeface="Verdana"/>
                    </a:endParaRPr>
                  </a:p>
                </p:txBody>
              </p:sp>
              <p:sp>
                <p:nvSpPr>
                  <p:cNvPr id="862" name="Freeform 2028">
                    <a:extLst>
                      <a:ext uri="{FF2B5EF4-FFF2-40B4-BE49-F238E27FC236}">
                        <a16:creationId xmlns:a16="http://schemas.microsoft.com/office/drawing/2014/main" id="{9FEFFAEB-935B-9CF4-D0FA-38E750E98399}"/>
                      </a:ext>
                    </a:extLst>
                  </p:cNvPr>
                  <p:cNvSpPr/>
                  <p:nvPr/>
                </p:nvSpPr>
                <p:spPr>
                  <a:xfrm>
                    <a:off x="6345049" y="4852575"/>
                    <a:ext cx="10012" cy="36901"/>
                  </a:xfrm>
                  <a:custGeom>
                    <a:avLst/>
                    <a:gdLst>
                      <a:gd name="connsiteX0" fmla="*/ 0 w 10012"/>
                      <a:gd name="connsiteY0" fmla="*/ 0 h 36901"/>
                      <a:gd name="connsiteX1" fmla="*/ 4052 w 10012"/>
                      <a:gd name="connsiteY1" fmla="*/ 4170 h 36901"/>
                      <a:gd name="connsiteX2" fmla="*/ 8230 w 10012"/>
                      <a:gd name="connsiteY2" fmla="*/ 6951 h 36901"/>
                      <a:gd name="connsiteX3" fmla="*/ 9496 w 10012"/>
                      <a:gd name="connsiteY3" fmla="*/ 17945 h 36901"/>
                      <a:gd name="connsiteX4" fmla="*/ 3672 w 10012"/>
                      <a:gd name="connsiteY4" fmla="*/ 25781 h 36901"/>
                      <a:gd name="connsiteX5" fmla="*/ 3672 w 10012"/>
                      <a:gd name="connsiteY5" fmla="*/ 36902 h 36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2" h="36901">
                        <a:moveTo>
                          <a:pt x="0" y="0"/>
                        </a:moveTo>
                        <a:cubicBezTo>
                          <a:pt x="1519" y="1137"/>
                          <a:pt x="2532" y="2907"/>
                          <a:pt x="4052" y="4170"/>
                        </a:cubicBezTo>
                        <a:cubicBezTo>
                          <a:pt x="5318" y="5181"/>
                          <a:pt x="7217" y="5813"/>
                          <a:pt x="8230" y="6951"/>
                        </a:cubicBezTo>
                        <a:cubicBezTo>
                          <a:pt x="10003" y="8846"/>
                          <a:pt x="10509" y="15165"/>
                          <a:pt x="9496" y="17945"/>
                        </a:cubicBezTo>
                        <a:cubicBezTo>
                          <a:pt x="8483" y="20852"/>
                          <a:pt x="5065" y="23000"/>
                          <a:pt x="3672" y="25781"/>
                        </a:cubicBezTo>
                        <a:cubicBezTo>
                          <a:pt x="1773" y="29825"/>
                          <a:pt x="2026" y="32858"/>
                          <a:pt x="3672" y="36902"/>
                        </a:cubicBezTo>
                      </a:path>
                    </a:pathLst>
                  </a:custGeom>
                  <a:noFill/>
                  <a:ln w="3795" cap="rnd">
                    <a:solidFill>
                      <a:srgbClr val="601815"/>
                    </a:solidFill>
                    <a:prstDash val="solid"/>
                    <a:miter/>
                  </a:ln>
                </p:spPr>
                <p:txBody>
                  <a:bodyPr rtlCol="0" anchor="ctr"/>
                  <a:lstStyle/>
                  <a:p>
                    <a:pPr defTabSz="685800">
                      <a:defRPr/>
                    </a:pPr>
                    <a:endParaRPr lang="en-US" sz="600">
                      <a:solidFill>
                        <a:prstClr val="black"/>
                      </a:solidFill>
                      <a:latin typeface="Verdana"/>
                    </a:endParaRPr>
                  </a:p>
                </p:txBody>
              </p:sp>
              <p:sp>
                <p:nvSpPr>
                  <p:cNvPr id="863" name="Freeform 2029">
                    <a:extLst>
                      <a:ext uri="{FF2B5EF4-FFF2-40B4-BE49-F238E27FC236}">
                        <a16:creationId xmlns:a16="http://schemas.microsoft.com/office/drawing/2014/main" id="{672EDA85-6731-230A-ED34-82206396EAF5}"/>
                      </a:ext>
                    </a:extLst>
                  </p:cNvPr>
                  <p:cNvSpPr/>
                  <p:nvPr/>
                </p:nvSpPr>
                <p:spPr>
                  <a:xfrm>
                    <a:off x="6364041" y="4864707"/>
                    <a:ext cx="27981" cy="25907"/>
                  </a:xfrm>
                  <a:custGeom>
                    <a:avLst/>
                    <a:gdLst>
                      <a:gd name="connsiteX0" fmla="*/ 27982 w 27981"/>
                      <a:gd name="connsiteY0" fmla="*/ 0 h 25907"/>
                      <a:gd name="connsiteX1" fmla="*/ 17346 w 27981"/>
                      <a:gd name="connsiteY1" fmla="*/ 5940 h 25907"/>
                      <a:gd name="connsiteX2" fmla="*/ 16586 w 27981"/>
                      <a:gd name="connsiteY2" fmla="*/ 10995 h 25907"/>
                      <a:gd name="connsiteX3" fmla="*/ 12408 w 27981"/>
                      <a:gd name="connsiteY3" fmla="*/ 14154 h 25907"/>
                      <a:gd name="connsiteX4" fmla="*/ 0 w 27981"/>
                      <a:gd name="connsiteY4" fmla="*/ 25907 h 25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81" h="25907">
                        <a:moveTo>
                          <a:pt x="27982" y="0"/>
                        </a:moveTo>
                        <a:cubicBezTo>
                          <a:pt x="25703" y="253"/>
                          <a:pt x="18486" y="3665"/>
                          <a:pt x="17346" y="5940"/>
                        </a:cubicBezTo>
                        <a:cubicBezTo>
                          <a:pt x="16586" y="7456"/>
                          <a:pt x="17599" y="9352"/>
                          <a:pt x="16586" y="10995"/>
                        </a:cubicBezTo>
                        <a:cubicBezTo>
                          <a:pt x="15700" y="12511"/>
                          <a:pt x="13928" y="13522"/>
                          <a:pt x="12408" y="14154"/>
                        </a:cubicBezTo>
                        <a:cubicBezTo>
                          <a:pt x="4811" y="17314"/>
                          <a:pt x="0" y="16555"/>
                          <a:pt x="0" y="25907"/>
                        </a:cubicBezTo>
                      </a:path>
                    </a:pathLst>
                  </a:custGeom>
                  <a:noFill/>
                  <a:ln w="3795" cap="rnd">
                    <a:solidFill>
                      <a:srgbClr val="601815"/>
                    </a:solidFill>
                    <a:prstDash val="solid"/>
                    <a:miter/>
                  </a:ln>
                </p:spPr>
                <p:txBody>
                  <a:bodyPr rtlCol="0" anchor="ctr"/>
                  <a:lstStyle/>
                  <a:p>
                    <a:pPr defTabSz="685800">
                      <a:defRPr/>
                    </a:pPr>
                    <a:endParaRPr lang="en-US" sz="600">
                      <a:solidFill>
                        <a:prstClr val="black"/>
                      </a:solidFill>
                      <a:latin typeface="Verdana"/>
                    </a:endParaRPr>
                  </a:p>
                </p:txBody>
              </p:sp>
              <p:sp>
                <p:nvSpPr>
                  <p:cNvPr id="864" name="Freeform 2030">
                    <a:extLst>
                      <a:ext uri="{FF2B5EF4-FFF2-40B4-BE49-F238E27FC236}">
                        <a16:creationId xmlns:a16="http://schemas.microsoft.com/office/drawing/2014/main" id="{6F3BB096-5633-AB7B-BA3C-3906E161AA9A}"/>
                      </a:ext>
                    </a:extLst>
                  </p:cNvPr>
                  <p:cNvSpPr/>
                  <p:nvPr/>
                </p:nvSpPr>
                <p:spPr>
                  <a:xfrm>
                    <a:off x="6370752" y="4895321"/>
                    <a:ext cx="57988" cy="10348"/>
                  </a:xfrm>
                  <a:custGeom>
                    <a:avLst/>
                    <a:gdLst>
                      <a:gd name="connsiteX0" fmla="*/ 57989 w 57988"/>
                      <a:gd name="connsiteY0" fmla="*/ 2750 h 10348"/>
                      <a:gd name="connsiteX1" fmla="*/ 49885 w 57988"/>
                      <a:gd name="connsiteY1" fmla="*/ 2370 h 10348"/>
                      <a:gd name="connsiteX2" fmla="*/ 45834 w 57988"/>
                      <a:gd name="connsiteY2" fmla="*/ 6794 h 10348"/>
                      <a:gd name="connsiteX3" fmla="*/ 31906 w 57988"/>
                      <a:gd name="connsiteY3" fmla="*/ 7552 h 10348"/>
                      <a:gd name="connsiteX4" fmla="*/ 0 w 57988"/>
                      <a:gd name="connsiteY4" fmla="*/ 1991 h 103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988" h="10348">
                        <a:moveTo>
                          <a:pt x="57989" y="2750"/>
                        </a:moveTo>
                        <a:cubicBezTo>
                          <a:pt x="55330" y="2750"/>
                          <a:pt x="52671" y="1991"/>
                          <a:pt x="49885" y="2370"/>
                        </a:cubicBezTo>
                        <a:cubicBezTo>
                          <a:pt x="45834" y="2876"/>
                          <a:pt x="47353" y="4013"/>
                          <a:pt x="45834" y="6794"/>
                        </a:cubicBezTo>
                        <a:cubicBezTo>
                          <a:pt x="43048" y="11849"/>
                          <a:pt x="35451" y="10964"/>
                          <a:pt x="31906" y="7552"/>
                        </a:cubicBezTo>
                        <a:cubicBezTo>
                          <a:pt x="23803" y="-536"/>
                          <a:pt x="11015" y="-1673"/>
                          <a:pt x="0" y="1991"/>
                        </a:cubicBezTo>
                      </a:path>
                    </a:pathLst>
                  </a:custGeom>
                  <a:noFill/>
                  <a:ln w="3795" cap="rnd">
                    <a:solidFill>
                      <a:srgbClr val="601815"/>
                    </a:solidFill>
                    <a:prstDash val="solid"/>
                    <a:miter/>
                  </a:ln>
                </p:spPr>
                <p:txBody>
                  <a:bodyPr rtlCol="0" anchor="ctr"/>
                  <a:lstStyle/>
                  <a:p>
                    <a:pPr defTabSz="685800">
                      <a:defRPr/>
                    </a:pPr>
                    <a:endParaRPr lang="en-US" sz="600">
                      <a:solidFill>
                        <a:prstClr val="black"/>
                      </a:solidFill>
                      <a:latin typeface="Verdana"/>
                    </a:endParaRPr>
                  </a:p>
                </p:txBody>
              </p:sp>
              <p:sp>
                <p:nvSpPr>
                  <p:cNvPr id="865" name="Freeform 2031">
                    <a:extLst>
                      <a:ext uri="{FF2B5EF4-FFF2-40B4-BE49-F238E27FC236}">
                        <a16:creationId xmlns:a16="http://schemas.microsoft.com/office/drawing/2014/main" id="{2BA97462-1D47-244A-D896-AFD36F1191D9}"/>
                      </a:ext>
                    </a:extLst>
                  </p:cNvPr>
                  <p:cNvSpPr/>
                  <p:nvPr/>
                </p:nvSpPr>
                <p:spPr>
                  <a:xfrm>
                    <a:off x="6365434" y="4904642"/>
                    <a:ext cx="32792" cy="18324"/>
                  </a:xfrm>
                  <a:custGeom>
                    <a:avLst/>
                    <a:gdLst>
                      <a:gd name="connsiteX0" fmla="*/ 32793 w 32792"/>
                      <a:gd name="connsiteY0" fmla="*/ 18325 h 18324"/>
                      <a:gd name="connsiteX1" fmla="*/ 26589 w 32792"/>
                      <a:gd name="connsiteY1" fmla="*/ 9605 h 18324"/>
                      <a:gd name="connsiteX2" fmla="*/ 18359 w 32792"/>
                      <a:gd name="connsiteY2" fmla="*/ 6192 h 18324"/>
                      <a:gd name="connsiteX3" fmla="*/ 0 w 32792"/>
                      <a:gd name="connsiteY3" fmla="*/ 0 h 18324"/>
                    </a:gdLst>
                    <a:ahLst/>
                    <a:cxnLst>
                      <a:cxn ang="0">
                        <a:pos x="connsiteX0" y="connsiteY0"/>
                      </a:cxn>
                      <a:cxn ang="0">
                        <a:pos x="connsiteX1" y="connsiteY1"/>
                      </a:cxn>
                      <a:cxn ang="0">
                        <a:pos x="connsiteX2" y="connsiteY2"/>
                      </a:cxn>
                      <a:cxn ang="0">
                        <a:pos x="connsiteX3" y="connsiteY3"/>
                      </a:cxn>
                    </a:cxnLst>
                    <a:rect l="l" t="t" r="r" b="b"/>
                    <a:pathLst>
                      <a:path w="32792" h="18324">
                        <a:moveTo>
                          <a:pt x="32793" y="18325"/>
                        </a:moveTo>
                        <a:cubicBezTo>
                          <a:pt x="30134" y="17314"/>
                          <a:pt x="28615" y="11879"/>
                          <a:pt x="26589" y="9605"/>
                        </a:cubicBezTo>
                        <a:cubicBezTo>
                          <a:pt x="24183" y="6824"/>
                          <a:pt x="22031" y="6445"/>
                          <a:pt x="18359" y="6192"/>
                        </a:cubicBezTo>
                        <a:cubicBezTo>
                          <a:pt x="13294" y="5940"/>
                          <a:pt x="2026" y="5181"/>
                          <a:pt x="0" y="0"/>
                        </a:cubicBezTo>
                      </a:path>
                    </a:pathLst>
                  </a:custGeom>
                  <a:noFill/>
                  <a:ln w="3795" cap="rnd">
                    <a:solidFill>
                      <a:srgbClr val="601815"/>
                    </a:solidFill>
                    <a:prstDash val="solid"/>
                    <a:miter/>
                  </a:ln>
                </p:spPr>
                <p:txBody>
                  <a:bodyPr rtlCol="0" anchor="ctr"/>
                  <a:lstStyle/>
                  <a:p>
                    <a:pPr defTabSz="685800">
                      <a:defRPr/>
                    </a:pPr>
                    <a:endParaRPr lang="en-US" sz="600">
                      <a:solidFill>
                        <a:prstClr val="black"/>
                      </a:solidFill>
                      <a:latin typeface="Verdana"/>
                    </a:endParaRPr>
                  </a:p>
                </p:txBody>
              </p:sp>
              <p:sp>
                <p:nvSpPr>
                  <p:cNvPr id="866" name="Freeform 2032">
                    <a:extLst>
                      <a:ext uri="{FF2B5EF4-FFF2-40B4-BE49-F238E27FC236}">
                        <a16:creationId xmlns:a16="http://schemas.microsoft.com/office/drawing/2014/main" id="{C18D61E8-7713-6E1A-18F5-31176ED43733}"/>
                      </a:ext>
                    </a:extLst>
                  </p:cNvPr>
                  <p:cNvSpPr/>
                  <p:nvPr/>
                </p:nvSpPr>
                <p:spPr>
                  <a:xfrm>
                    <a:off x="6353026" y="4904642"/>
                    <a:ext cx="40516" cy="39050"/>
                  </a:xfrm>
                  <a:custGeom>
                    <a:avLst/>
                    <a:gdLst>
                      <a:gd name="connsiteX0" fmla="*/ 0 w 40516"/>
                      <a:gd name="connsiteY0" fmla="*/ 0 h 39050"/>
                      <a:gd name="connsiteX1" fmla="*/ 3292 w 40516"/>
                      <a:gd name="connsiteY1" fmla="*/ 17314 h 39050"/>
                      <a:gd name="connsiteX2" fmla="*/ 16586 w 40516"/>
                      <a:gd name="connsiteY2" fmla="*/ 22116 h 39050"/>
                      <a:gd name="connsiteX3" fmla="*/ 25576 w 40516"/>
                      <a:gd name="connsiteY3" fmla="*/ 31847 h 39050"/>
                      <a:gd name="connsiteX4" fmla="*/ 34312 w 40516"/>
                      <a:gd name="connsiteY4" fmla="*/ 33363 h 39050"/>
                      <a:gd name="connsiteX5" fmla="*/ 40516 w 40516"/>
                      <a:gd name="connsiteY5" fmla="*/ 39050 h 3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516" h="39050">
                        <a:moveTo>
                          <a:pt x="0" y="0"/>
                        </a:moveTo>
                        <a:cubicBezTo>
                          <a:pt x="1393" y="5561"/>
                          <a:pt x="-1139" y="12638"/>
                          <a:pt x="3292" y="17314"/>
                        </a:cubicBezTo>
                        <a:cubicBezTo>
                          <a:pt x="7470" y="21610"/>
                          <a:pt x="11648" y="20220"/>
                          <a:pt x="16586" y="22116"/>
                        </a:cubicBezTo>
                        <a:cubicBezTo>
                          <a:pt x="21271" y="23885"/>
                          <a:pt x="20258" y="30457"/>
                          <a:pt x="25576" y="31847"/>
                        </a:cubicBezTo>
                        <a:cubicBezTo>
                          <a:pt x="28868" y="32731"/>
                          <a:pt x="31273" y="30962"/>
                          <a:pt x="34312" y="33363"/>
                        </a:cubicBezTo>
                        <a:cubicBezTo>
                          <a:pt x="36718" y="35259"/>
                          <a:pt x="37351" y="38292"/>
                          <a:pt x="40516" y="39050"/>
                        </a:cubicBezTo>
                      </a:path>
                    </a:pathLst>
                  </a:custGeom>
                  <a:noFill/>
                  <a:ln w="3795" cap="rnd">
                    <a:solidFill>
                      <a:srgbClr val="601815"/>
                    </a:solidFill>
                    <a:prstDash val="solid"/>
                    <a:miter/>
                  </a:ln>
                </p:spPr>
                <p:txBody>
                  <a:bodyPr rtlCol="0" anchor="ctr"/>
                  <a:lstStyle/>
                  <a:p>
                    <a:pPr defTabSz="685800">
                      <a:defRPr/>
                    </a:pPr>
                    <a:endParaRPr lang="en-US" sz="600">
                      <a:solidFill>
                        <a:prstClr val="black"/>
                      </a:solidFill>
                      <a:latin typeface="Verdana"/>
                    </a:endParaRPr>
                  </a:p>
                </p:txBody>
              </p:sp>
              <p:sp>
                <p:nvSpPr>
                  <p:cNvPr id="867" name="Freeform 2033">
                    <a:extLst>
                      <a:ext uri="{FF2B5EF4-FFF2-40B4-BE49-F238E27FC236}">
                        <a16:creationId xmlns:a16="http://schemas.microsoft.com/office/drawing/2014/main" id="{E5342B09-422E-EE83-CA4C-1074D1F153A2}"/>
                      </a:ext>
                    </a:extLst>
                  </p:cNvPr>
                  <p:cNvSpPr/>
                  <p:nvPr/>
                </p:nvSpPr>
                <p:spPr>
                  <a:xfrm>
                    <a:off x="6329458" y="4904642"/>
                    <a:ext cx="7614" cy="35258"/>
                  </a:xfrm>
                  <a:custGeom>
                    <a:avLst/>
                    <a:gdLst>
                      <a:gd name="connsiteX0" fmla="*/ 1410 w 7614"/>
                      <a:gd name="connsiteY0" fmla="*/ 0 h 35258"/>
                      <a:gd name="connsiteX1" fmla="*/ 651 w 7614"/>
                      <a:gd name="connsiteY1" fmla="*/ 10995 h 35258"/>
                      <a:gd name="connsiteX2" fmla="*/ 6981 w 7614"/>
                      <a:gd name="connsiteY2" fmla="*/ 17314 h 35258"/>
                      <a:gd name="connsiteX3" fmla="*/ 2423 w 7614"/>
                      <a:gd name="connsiteY3" fmla="*/ 26918 h 35258"/>
                      <a:gd name="connsiteX4" fmla="*/ 7614 w 7614"/>
                      <a:gd name="connsiteY4" fmla="*/ 35259 h 35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14" h="35258">
                        <a:moveTo>
                          <a:pt x="1410" y="0"/>
                        </a:moveTo>
                        <a:cubicBezTo>
                          <a:pt x="144" y="1769"/>
                          <a:pt x="-616" y="9099"/>
                          <a:pt x="651" y="10995"/>
                        </a:cubicBezTo>
                        <a:cubicBezTo>
                          <a:pt x="2803" y="14281"/>
                          <a:pt x="8248" y="13143"/>
                          <a:pt x="6981" y="17314"/>
                        </a:cubicBezTo>
                        <a:cubicBezTo>
                          <a:pt x="5968" y="20599"/>
                          <a:pt x="2170" y="23000"/>
                          <a:pt x="2423" y="26918"/>
                        </a:cubicBezTo>
                        <a:cubicBezTo>
                          <a:pt x="2550" y="29698"/>
                          <a:pt x="5589" y="33237"/>
                          <a:pt x="7614" y="35259"/>
                        </a:cubicBezTo>
                      </a:path>
                    </a:pathLst>
                  </a:custGeom>
                  <a:noFill/>
                  <a:ln w="3795" cap="rnd">
                    <a:solidFill>
                      <a:srgbClr val="601815"/>
                    </a:solidFill>
                    <a:prstDash val="solid"/>
                    <a:miter/>
                  </a:ln>
                </p:spPr>
                <p:txBody>
                  <a:bodyPr rtlCol="0" anchor="ctr"/>
                  <a:lstStyle/>
                  <a:p>
                    <a:pPr defTabSz="685800">
                      <a:defRPr/>
                    </a:pPr>
                    <a:endParaRPr lang="en-US" sz="600">
                      <a:solidFill>
                        <a:prstClr val="black"/>
                      </a:solidFill>
                      <a:latin typeface="Verdana"/>
                    </a:endParaRPr>
                  </a:p>
                </p:txBody>
              </p:sp>
              <p:sp>
                <p:nvSpPr>
                  <p:cNvPr id="868" name="Freeform 2034">
                    <a:extLst>
                      <a:ext uri="{FF2B5EF4-FFF2-40B4-BE49-F238E27FC236}">
                        <a16:creationId xmlns:a16="http://schemas.microsoft.com/office/drawing/2014/main" id="{14437614-C6DD-429C-2360-C7B208BD1454}"/>
                      </a:ext>
                    </a:extLst>
                  </p:cNvPr>
                  <p:cNvSpPr/>
                  <p:nvPr/>
                </p:nvSpPr>
                <p:spPr>
                  <a:xfrm>
                    <a:off x="6294657" y="4904642"/>
                    <a:ext cx="28108" cy="26286"/>
                  </a:xfrm>
                  <a:custGeom>
                    <a:avLst/>
                    <a:gdLst>
                      <a:gd name="connsiteX0" fmla="*/ 28108 w 28108"/>
                      <a:gd name="connsiteY0" fmla="*/ 0 h 26286"/>
                      <a:gd name="connsiteX1" fmla="*/ 18992 w 28108"/>
                      <a:gd name="connsiteY1" fmla="*/ 9605 h 26286"/>
                      <a:gd name="connsiteX2" fmla="*/ 8990 w 28108"/>
                      <a:gd name="connsiteY2" fmla="*/ 7582 h 26286"/>
                      <a:gd name="connsiteX3" fmla="*/ 6584 w 28108"/>
                      <a:gd name="connsiteY3" fmla="*/ 16934 h 26286"/>
                      <a:gd name="connsiteX4" fmla="*/ 0 w 28108"/>
                      <a:gd name="connsiteY4" fmla="*/ 26286 h 26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08" h="26286">
                        <a:moveTo>
                          <a:pt x="28108" y="0"/>
                        </a:moveTo>
                        <a:cubicBezTo>
                          <a:pt x="24563" y="1516"/>
                          <a:pt x="24436" y="10110"/>
                          <a:pt x="18992" y="9605"/>
                        </a:cubicBezTo>
                        <a:cubicBezTo>
                          <a:pt x="15827" y="9352"/>
                          <a:pt x="12661" y="6319"/>
                          <a:pt x="8990" y="7582"/>
                        </a:cubicBezTo>
                        <a:cubicBezTo>
                          <a:pt x="5065" y="8973"/>
                          <a:pt x="7090" y="13270"/>
                          <a:pt x="6584" y="16934"/>
                        </a:cubicBezTo>
                        <a:cubicBezTo>
                          <a:pt x="6077" y="21231"/>
                          <a:pt x="2659" y="23127"/>
                          <a:pt x="0" y="26286"/>
                        </a:cubicBezTo>
                      </a:path>
                    </a:pathLst>
                  </a:custGeom>
                  <a:noFill/>
                  <a:ln w="3795" cap="rnd">
                    <a:solidFill>
                      <a:srgbClr val="601815"/>
                    </a:solidFill>
                    <a:prstDash val="solid"/>
                    <a:miter/>
                  </a:ln>
                </p:spPr>
                <p:txBody>
                  <a:bodyPr rtlCol="0" anchor="ctr"/>
                  <a:lstStyle/>
                  <a:p>
                    <a:pPr defTabSz="685800">
                      <a:defRPr/>
                    </a:pPr>
                    <a:endParaRPr lang="en-US" sz="600">
                      <a:solidFill>
                        <a:prstClr val="black"/>
                      </a:solidFill>
                      <a:latin typeface="Verdana"/>
                    </a:endParaRPr>
                  </a:p>
                </p:txBody>
              </p:sp>
              <p:sp>
                <p:nvSpPr>
                  <p:cNvPr id="869" name="Freeform 2035">
                    <a:extLst>
                      <a:ext uri="{FF2B5EF4-FFF2-40B4-BE49-F238E27FC236}">
                        <a16:creationId xmlns:a16="http://schemas.microsoft.com/office/drawing/2014/main" id="{35D5E699-4226-67E6-61F8-4C6467415EDF}"/>
                      </a:ext>
                    </a:extLst>
                  </p:cNvPr>
                  <p:cNvSpPr/>
                  <p:nvPr/>
                </p:nvSpPr>
                <p:spPr>
                  <a:xfrm>
                    <a:off x="6271994" y="4897944"/>
                    <a:ext cx="44567" cy="6235"/>
                  </a:xfrm>
                  <a:custGeom>
                    <a:avLst/>
                    <a:gdLst>
                      <a:gd name="connsiteX0" fmla="*/ 44568 w 44567"/>
                      <a:gd name="connsiteY0" fmla="*/ 1390 h 6235"/>
                      <a:gd name="connsiteX1" fmla="*/ 28108 w 44567"/>
                      <a:gd name="connsiteY1" fmla="*/ 1769 h 6235"/>
                      <a:gd name="connsiteX2" fmla="*/ 17599 w 44567"/>
                      <a:gd name="connsiteY2" fmla="*/ 6066 h 6235"/>
                      <a:gd name="connsiteX3" fmla="*/ 0 w 44567"/>
                      <a:gd name="connsiteY3" fmla="*/ 0 h 6235"/>
                    </a:gdLst>
                    <a:ahLst/>
                    <a:cxnLst>
                      <a:cxn ang="0">
                        <a:pos x="connsiteX0" y="connsiteY0"/>
                      </a:cxn>
                      <a:cxn ang="0">
                        <a:pos x="connsiteX1" y="connsiteY1"/>
                      </a:cxn>
                      <a:cxn ang="0">
                        <a:pos x="connsiteX2" y="connsiteY2"/>
                      </a:cxn>
                      <a:cxn ang="0">
                        <a:pos x="connsiteX3" y="connsiteY3"/>
                      </a:cxn>
                    </a:cxnLst>
                    <a:rect l="l" t="t" r="r" b="b"/>
                    <a:pathLst>
                      <a:path w="44567" h="6235">
                        <a:moveTo>
                          <a:pt x="44568" y="1390"/>
                        </a:moveTo>
                        <a:cubicBezTo>
                          <a:pt x="40769" y="1516"/>
                          <a:pt x="31780" y="253"/>
                          <a:pt x="28108" y="1769"/>
                        </a:cubicBezTo>
                        <a:cubicBezTo>
                          <a:pt x="24436" y="3286"/>
                          <a:pt x="22284" y="7077"/>
                          <a:pt x="17599" y="6066"/>
                        </a:cubicBezTo>
                        <a:cubicBezTo>
                          <a:pt x="11142" y="4550"/>
                          <a:pt x="6837" y="379"/>
                          <a:pt x="0" y="0"/>
                        </a:cubicBezTo>
                      </a:path>
                    </a:pathLst>
                  </a:custGeom>
                  <a:noFill/>
                  <a:ln w="3795" cap="rnd">
                    <a:solidFill>
                      <a:srgbClr val="601815"/>
                    </a:solidFill>
                    <a:prstDash val="solid"/>
                    <a:miter/>
                  </a:ln>
                </p:spPr>
                <p:txBody>
                  <a:bodyPr rtlCol="0" anchor="ctr"/>
                  <a:lstStyle/>
                  <a:p>
                    <a:pPr defTabSz="685800">
                      <a:defRPr/>
                    </a:pPr>
                    <a:endParaRPr lang="en-US" sz="600">
                      <a:solidFill>
                        <a:prstClr val="black"/>
                      </a:solidFill>
                      <a:latin typeface="Verdana"/>
                    </a:endParaRPr>
                  </a:p>
                </p:txBody>
              </p:sp>
            </p:grpSp>
            <p:sp>
              <p:nvSpPr>
                <p:cNvPr id="274" name="Freeform 1432">
                  <a:extLst>
                    <a:ext uri="{FF2B5EF4-FFF2-40B4-BE49-F238E27FC236}">
                      <a16:creationId xmlns:a16="http://schemas.microsoft.com/office/drawing/2014/main" id="{D769C2FF-F85E-5A5B-AB1E-351BF9A1E9F0}"/>
                    </a:ext>
                  </a:extLst>
                </p:cNvPr>
                <p:cNvSpPr/>
                <p:nvPr/>
              </p:nvSpPr>
              <p:spPr>
                <a:xfrm>
                  <a:off x="2323711" y="3575024"/>
                  <a:ext cx="51411" cy="30077"/>
                </a:xfrm>
                <a:custGeom>
                  <a:avLst/>
                  <a:gdLst>
                    <a:gd name="connsiteX0" fmla="*/ 253 w 51404"/>
                    <a:gd name="connsiteY0" fmla="*/ 0 h 30077"/>
                    <a:gd name="connsiteX1" fmla="*/ 2406 w 51404"/>
                    <a:gd name="connsiteY1" fmla="*/ 1516 h 30077"/>
                    <a:gd name="connsiteX2" fmla="*/ 7977 w 51404"/>
                    <a:gd name="connsiteY2" fmla="*/ 5560 h 30077"/>
                    <a:gd name="connsiteX3" fmla="*/ 15827 w 51404"/>
                    <a:gd name="connsiteY3" fmla="*/ 10868 h 30077"/>
                    <a:gd name="connsiteX4" fmla="*/ 25069 w 51404"/>
                    <a:gd name="connsiteY4" fmla="*/ 16176 h 30077"/>
                    <a:gd name="connsiteX5" fmla="*/ 34565 w 51404"/>
                    <a:gd name="connsiteY5" fmla="*/ 21231 h 30077"/>
                    <a:gd name="connsiteX6" fmla="*/ 43048 w 51404"/>
                    <a:gd name="connsiteY6" fmla="*/ 25528 h 30077"/>
                    <a:gd name="connsiteX7" fmla="*/ 51405 w 51404"/>
                    <a:gd name="connsiteY7" fmla="*/ 30077 h 30077"/>
                    <a:gd name="connsiteX8" fmla="*/ 41782 w 51404"/>
                    <a:gd name="connsiteY8" fmla="*/ 28940 h 30077"/>
                    <a:gd name="connsiteX9" fmla="*/ 32286 w 51404"/>
                    <a:gd name="connsiteY9" fmla="*/ 26286 h 30077"/>
                    <a:gd name="connsiteX10" fmla="*/ 21904 w 51404"/>
                    <a:gd name="connsiteY10" fmla="*/ 21610 h 30077"/>
                    <a:gd name="connsiteX11" fmla="*/ 5444 w 51404"/>
                    <a:gd name="connsiteY11" fmla="*/ 8088 h 30077"/>
                    <a:gd name="connsiteX12" fmla="*/ 1393 w 51404"/>
                    <a:gd name="connsiteY12" fmla="*/ 2401 h 30077"/>
                    <a:gd name="connsiteX13" fmla="*/ 0 w 51404"/>
                    <a:gd name="connsiteY13" fmla="*/ 126 h 30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404" h="30077">
                      <a:moveTo>
                        <a:pt x="253" y="0"/>
                      </a:moveTo>
                      <a:cubicBezTo>
                        <a:pt x="253" y="0"/>
                        <a:pt x="1139" y="505"/>
                        <a:pt x="2406" y="1516"/>
                      </a:cubicBezTo>
                      <a:cubicBezTo>
                        <a:pt x="3798" y="2527"/>
                        <a:pt x="5698" y="3918"/>
                        <a:pt x="7977" y="5560"/>
                      </a:cubicBezTo>
                      <a:cubicBezTo>
                        <a:pt x="10256" y="7203"/>
                        <a:pt x="13041" y="8846"/>
                        <a:pt x="15827" y="10868"/>
                      </a:cubicBezTo>
                      <a:cubicBezTo>
                        <a:pt x="18865" y="12511"/>
                        <a:pt x="21777" y="14660"/>
                        <a:pt x="25069" y="16176"/>
                      </a:cubicBezTo>
                      <a:cubicBezTo>
                        <a:pt x="28235" y="17945"/>
                        <a:pt x="31527" y="19715"/>
                        <a:pt x="34565" y="21231"/>
                      </a:cubicBezTo>
                      <a:cubicBezTo>
                        <a:pt x="37604" y="22748"/>
                        <a:pt x="40516" y="24391"/>
                        <a:pt x="43048" y="25528"/>
                      </a:cubicBezTo>
                      <a:cubicBezTo>
                        <a:pt x="48113" y="28056"/>
                        <a:pt x="51405" y="30077"/>
                        <a:pt x="51405" y="30077"/>
                      </a:cubicBezTo>
                      <a:cubicBezTo>
                        <a:pt x="51405" y="30077"/>
                        <a:pt x="47607" y="29825"/>
                        <a:pt x="41782" y="28940"/>
                      </a:cubicBezTo>
                      <a:cubicBezTo>
                        <a:pt x="38870" y="28561"/>
                        <a:pt x="35705" y="27550"/>
                        <a:pt x="32286" y="26286"/>
                      </a:cubicBezTo>
                      <a:cubicBezTo>
                        <a:pt x="28741" y="25275"/>
                        <a:pt x="25323" y="23506"/>
                        <a:pt x="21904" y="21610"/>
                      </a:cubicBezTo>
                      <a:cubicBezTo>
                        <a:pt x="15067" y="17945"/>
                        <a:pt x="8990" y="12764"/>
                        <a:pt x="5444" y="8088"/>
                      </a:cubicBezTo>
                      <a:cubicBezTo>
                        <a:pt x="3545" y="5940"/>
                        <a:pt x="2406" y="3665"/>
                        <a:pt x="1393" y="2401"/>
                      </a:cubicBezTo>
                      <a:cubicBezTo>
                        <a:pt x="506" y="1011"/>
                        <a:pt x="0" y="126"/>
                        <a:pt x="0" y="126"/>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75" name="Freeform 1434">
                  <a:extLst>
                    <a:ext uri="{FF2B5EF4-FFF2-40B4-BE49-F238E27FC236}">
                      <a16:creationId xmlns:a16="http://schemas.microsoft.com/office/drawing/2014/main" id="{F6AD9271-8E4A-979A-4E62-82FEE8B784B9}"/>
                    </a:ext>
                  </a:extLst>
                </p:cNvPr>
                <p:cNvSpPr/>
                <p:nvPr/>
              </p:nvSpPr>
              <p:spPr>
                <a:xfrm>
                  <a:off x="2350936" y="3410355"/>
                  <a:ext cx="40014" cy="40693"/>
                </a:xfrm>
                <a:custGeom>
                  <a:avLst/>
                  <a:gdLst>
                    <a:gd name="connsiteX0" fmla="*/ 40010 w 40009"/>
                    <a:gd name="connsiteY0" fmla="*/ 40693 h 40693"/>
                    <a:gd name="connsiteX1" fmla="*/ 37477 w 40009"/>
                    <a:gd name="connsiteY1" fmla="*/ 40440 h 40693"/>
                    <a:gd name="connsiteX2" fmla="*/ 34565 w 40009"/>
                    <a:gd name="connsiteY2" fmla="*/ 39682 h 40693"/>
                    <a:gd name="connsiteX3" fmla="*/ 30767 w 40009"/>
                    <a:gd name="connsiteY3" fmla="*/ 38292 h 40693"/>
                    <a:gd name="connsiteX4" fmla="*/ 22284 w 40009"/>
                    <a:gd name="connsiteY4" fmla="*/ 33616 h 40693"/>
                    <a:gd name="connsiteX5" fmla="*/ 13674 w 40009"/>
                    <a:gd name="connsiteY5" fmla="*/ 26539 h 40693"/>
                    <a:gd name="connsiteX6" fmla="*/ 10002 w 40009"/>
                    <a:gd name="connsiteY6" fmla="*/ 22242 h 40693"/>
                    <a:gd name="connsiteX7" fmla="*/ 6710 w 40009"/>
                    <a:gd name="connsiteY7" fmla="*/ 17819 h 40693"/>
                    <a:gd name="connsiteX8" fmla="*/ 4178 w 40009"/>
                    <a:gd name="connsiteY8" fmla="*/ 13269 h 40693"/>
                    <a:gd name="connsiteX9" fmla="*/ 2279 w 40009"/>
                    <a:gd name="connsiteY9" fmla="*/ 9099 h 40693"/>
                    <a:gd name="connsiteX10" fmla="*/ 0 w 40009"/>
                    <a:gd name="connsiteY10" fmla="*/ 0 h 40693"/>
                    <a:gd name="connsiteX11" fmla="*/ 5444 w 40009"/>
                    <a:gd name="connsiteY11" fmla="*/ 7456 h 40693"/>
                    <a:gd name="connsiteX12" fmla="*/ 8103 w 40009"/>
                    <a:gd name="connsiteY12" fmla="*/ 10868 h 40693"/>
                    <a:gd name="connsiteX13" fmla="*/ 11142 w 40009"/>
                    <a:gd name="connsiteY13" fmla="*/ 14533 h 40693"/>
                    <a:gd name="connsiteX14" fmla="*/ 14560 w 40009"/>
                    <a:gd name="connsiteY14" fmla="*/ 18325 h 40693"/>
                    <a:gd name="connsiteX15" fmla="*/ 18106 w 40009"/>
                    <a:gd name="connsiteY15" fmla="*/ 22242 h 40693"/>
                    <a:gd name="connsiteX16" fmla="*/ 25576 w 40009"/>
                    <a:gd name="connsiteY16" fmla="*/ 29319 h 40693"/>
                    <a:gd name="connsiteX17" fmla="*/ 32539 w 40009"/>
                    <a:gd name="connsiteY17" fmla="*/ 35259 h 40693"/>
                    <a:gd name="connsiteX18" fmla="*/ 37731 w 40009"/>
                    <a:gd name="connsiteY18" fmla="*/ 39303 h 40693"/>
                    <a:gd name="connsiteX19" fmla="*/ 40010 w 40009"/>
                    <a:gd name="connsiteY19" fmla="*/ 40693 h 40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0009" h="40693">
                      <a:moveTo>
                        <a:pt x="40010" y="40693"/>
                      </a:moveTo>
                      <a:cubicBezTo>
                        <a:pt x="40010" y="40693"/>
                        <a:pt x="39123" y="40693"/>
                        <a:pt x="37477" y="40440"/>
                      </a:cubicBezTo>
                      <a:cubicBezTo>
                        <a:pt x="36718" y="40440"/>
                        <a:pt x="35705" y="40061"/>
                        <a:pt x="34565" y="39682"/>
                      </a:cubicBezTo>
                      <a:cubicBezTo>
                        <a:pt x="33426" y="39303"/>
                        <a:pt x="32033" y="38924"/>
                        <a:pt x="30767" y="38292"/>
                      </a:cubicBezTo>
                      <a:cubicBezTo>
                        <a:pt x="28108" y="37155"/>
                        <a:pt x="25196" y="35638"/>
                        <a:pt x="22284" y="33616"/>
                      </a:cubicBezTo>
                      <a:cubicBezTo>
                        <a:pt x="19245" y="31847"/>
                        <a:pt x="16586" y="29066"/>
                        <a:pt x="13674" y="26539"/>
                      </a:cubicBezTo>
                      <a:cubicBezTo>
                        <a:pt x="12408" y="25149"/>
                        <a:pt x="11269" y="23632"/>
                        <a:pt x="10002" y="22242"/>
                      </a:cubicBezTo>
                      <a:cubicBezTo>
                        <a:pt x="8863" y="20726"/>
                        <a:pt x="7597" y="19462"/>
                        <a:pt x="6710" y="17819"/>
                      </a:cubicBezTo>
                      <a:cubicBezTo>
                        <a:pt x="5824" y="16302"/>
                        <a:pt x="4938" y="14786"/>
                        <a:pt x="4178" y="13269"/>
                      </a:cubicBezTo>
                      <a:cubicBezTo>
                        <a:pt x="3418" y="11753"/>
                        <a:pt x="2659" y="10489"/>
                        <a:pt x="2279" y="9099"/>
                      </a:cubicBezTo>
                      <a:cubicBezTo>
                        <a:pt x="633" y="3539"/>
                        <a:pt x="0" y="0"/>
                        <a:pt x="0" y="0"/>
                      </a:cubicBezTo>
                      <a:cubicBezTo>
                        <a:pt x="0" y="0"/>
                        <a:pt x="2532" y="3033"/>
                        <a:pt x="5444" y="7456"/>
                      </a:cubicBezTo>
                      <a:cubicBezTo>
                        <a:pt x="6077" y="8594"/>
                        <a:pt x="7217" y="9605"/>
                        <a:pt x="8103" y="10868"/>
                      </a:cubicBezTo>
                      <a:cubicBezTo>
                        <a:pt x="9116" y="12006"/>
                        <a:pt x="10129" y="13269"/>
                        <a:pt x="11142" y="14533"/>
                      </a:cubicBezTo>
                      <a:cubicBezTo>
                        <a:pt x="12028" y="15923"/>
                        <a:pt x="13421" y="16934"/>
                        <a:pt x="14560" y="18325"/>
                      </a:cubicBezTo>
                      <a:lnTo>
                        <a:pt x="18106" y="22242"/>
                      </a:lnTo>
                      <a:cubicBezTo>
                        <a:pt x="20765" y="24643"/>
                        <a:pt x="23043" y="27297"/>
                        <a:pt x="25576" y="29319"/>
                      </a:cubicBezTo>
                      <a:cubicBezTo>
                        <a:pt x="27981" y="31594"/>
                        <a:pt x="30387" y="33490"/>
                        <a:pt x="32539" y="35259"/>
                      </a:cubicBezTo>
                      <a:cubicBezTo>
                        <a:pt x="34565" y="36902"/>
                        <a:pt x="36338" y="38292"/>
                        <a:pt x="37731" y="39303"/>
                      </a:cubicBezTo>
                      <a:cubicBezTo>
                        <a:pt x="39123" y="40061"/>
                        <a:pt x="40010" y="40693"/>
                        <a:pt x="40010" y="40693"/>
                      </a:cubicBezTo>
                      <a:close/>
                    </a:path>
                  </a:pathLst>
                </a:custGeom>
                <a:solidFill>
                  <a:srgbClr val="F8C5C1"/>
                </a:solidFill>
                <a:ln w="0" cap="flat">
                  <a:noFill/>
                  <a:prstDash val="solid"/>
                  <a:miter/>
                </a:ln>
              </p:spPr>
              <p:txBody>
                <a:bodyPr rtlCol="0" anchor="ctr"/>
                <a:lstStyle/>
                <a:p>
                  <a:pPr defTabSz="685800">
                    <a:defRPr/>
                  </a:pPr>
                  <a:endParaRPr lang="en-US" sz="600">
                    <a:solidFill>
                      <a:prstClr val="black"/>
                    </a:solidFill>
                    <a:latin typeface="Verdana"/>
                  </a:endParaRPr>
                </a:p>
              </p:txBody>
            </p:sp>
            <p:grpSp>
              <p:nvGrpSpPr>
                <p:cNvPr id="276" name="Graphic 4">
                  <a:extLst>
                    <a:ext uri="{FF2B5EF4-FFF2-40B4-BE49-F238E27FC236}">
                      <a16:creationId xmlns:a16="http://schemas.microsoft.com/office/drawing/2014/main" id="{DA9D08E3-EEBA-5BD9-915A-D7764DA73F3E}"/>
                    </a:ext>
                  </a:extLst>
                </p:cNvPr>
                <p:cNvGrpSpPr/>
                <p:nvPr/>
              </p:nvGrpSpPr>
              <p:grpSpPr>
                <a:xfrm>
                  <a:off x="2370690" y="3435757"/>
                  <a:ext cx="92369" cy="36396"/>
                  <a:chOff x="6198558" y="4794442"/>
                  <a:chExt cx="92357" cy="36396"/>
                </a:xfrm>
              </p:grpSpPr>
              <p:sp>
                <p:nvSpPr>
                  <p:cNvPr id="845" name="Freeform 2011">
                    <a:extLst>
                      <a:ext uri="{FF2B5EF4-FFF2-40B4-BE49-F238E27FC236}">
                        <a16:creationId xmlns:a16="http://schemas.microsoft.com/office/drawing/2014/main" id="{718FFC31-63E6-16CF-7444-7CDB8CA9E8F4}"/>
                      </a:ext>
                    </a:extLst>
                  </p:cNvPr>
                  <p:cNvSpPr/>
                  <p:nvPr/>
                </p:nvSpPr>
                <p:spPr>
                  <a:xfrm>
                    <a:off x="6222614" y="4794442"/>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46" name="Freeform 2012">
                    <a:extLst>
                      <a:ext uri="{FF2B5EF4-FFF2-40B4-BE49-F238E27FC236}">
                        <a16:creationId xmlns:a16="http://schemas.microsoft.com/office/drawing/2014/main" id="{8BB868BE-DFE5-0F93-6020-912EE6746E43}"/>
                      </a:ext>
                    </a:extLst>
                  </p:cNvPr>
                  <p:cNvSpPr/>
                  <p:nvPr/>
                </p:nvSpPr>
                <p:spPr>
                  <a:xfrm>
                    <a:off x="6208281" y="4796405"/>
                    <a:ext cx="7269" cy="7541"/>
                  </a:xfrm>
                  <a:custGeom>
                    <a:avLst/>
                    <a:gdLst>
                      <a:gd name="connsiteX0" fmla="*/ 6737 w 7269"/>
                      <a:gd name="connsiteY0" fmla="*/ 2586 h 7541"/>
                      <a:gd name="connsiteX1" fmla="*/ 5850 w 7269"/>
                      <a:gd name="connsiteY1" fmla="*/ 7009 h 7541"/>
                      <a:gd name="connsiteX2" fmla="*/ 5850 w 7269"/>
                      <a:gd name="connsiteY2" fmla="*/ 7009 h 7541"/>
                      <a:gd name="connsiteX3" fmla="*/ 1419 w 7269"/>
                      <a:gd name="connsiteY3" fmla="*/ 6125 h 7541"/>
                      <a:gd name="connsiteX4" fmla="*/ 533 w 7269"/>
                      <a:gd name="connsiteY4" fmla="*/ 4861 h 7541"/>
                      <a:gd name="connsiteX5" fmla="*/ 1419 w 7269"/>
                      <a:gd name="connsiteY5" fmla="*/ 564 h 7541"/>
                      <a:gd name="connsiteX6" fmla="*/ 1419 w 7269"/>
                      <a:gd name="connsiteY6" fmla="*/ 564 h 7541"/>
                      <a:gd name="connsiteX7" fmla="*/ 5850 w 7269"/>
                      <a:gd name="connsiteY7" fmla="*/ 1449 h 7541"/>
                      <a:gd name="connsiteX8" fmla="*/ 6610 w 7269"/>
                      <a:gd name="connsiteY8" fmla="*/ 2713 h 7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69" h="7541">
                        <a:moveTo>
                          <a:pt x="6737" y="2586"/>
                        </a:moveTo>
                        <a:cubicBezTo>
                          <a:pt x="7750" y="3976"/>
                          <a:pt x="7243" y="5999"/>
                          <a:pt x="5850" y="7009"/>
                        </a:cubicBezTo>
                        <a:lnTo>
                          <a:pt x="5850" y="7009"/>
                        </a:lnTo>
                        <a:cubicBezTo>
                          <a:pt x="4458" y="8020"/>
                          <a:pt x="2432" y="7515"/>
                          <a:pt x="1419" y="6125"/>
                        </a:cubicBezTo>
                        <a:lnTo>
                          <a:pt x="533" y="4861"/>
                        </a:lnTo>
                        <a:cubicBezTo>
                          <a:pt x="-480" y="3471"/>
                          <a:pt x="26" y="1449"/>
                          <a:pt x="1419" y="564"/>
                        </a:cubicBezTo>
                        <a:lnTo>
                          <a:pt x="1419" y="564"/>
                        </a:lnTo>
                        <a:cubicBezTo>
                          <a:pt x="2812" y="-447"/>
                          <a:pt x="4838" y="-68"/>
                          <a:pt x="5850" y="1449"/>
                        </a:cubicBezTo>
                        <a:lnTo>
                          <a:pt x="6610" y="2713"/>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47" name="Freeform 2013">
                    <a:extLst>
                      <a:ext uri="{FF2B5EF4-FFF2-40B4-BE49-F238E27FC236}">
                        <a16:creationId xmlns:a16="http://schemas.microsoft.com/office/drawing/2014/main" id="{5A063835-A323-1DEB-BA2E-3C20F4A8360D}"/>
                      </a:ext>
                    </a:extLst>
                  </p:cNvPr>
                  <p:cNvSpPr/>
                  <p:nvPr/>
                </p:nvSpPr>
                <p:spPr>
                  <a:xfrm>
                    <a:off x="6238568" y="4794442"/>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48" name="Freeform 2014">
                    <a:extLst>
                      <a:ext uri="{FF2B5EF4-FFF2-40B4-BE49-F238E27FC236}">
                        <a16:creationId xmlns:a16="http://schemas.microsoft.com/office/drawing/2014/main" id="{650AF252-54BC-1A5C-ADC1-3FFBEAB2FEF9}"/>
                      </a:ext>
                    </a:extLst>
                  </p:cNvPr>
                  <p:cNvSpPr/>
                  <p:nvPr/>
                </p:nvSpPr>
                <p:spPr>
                  <a:xfrm>
                    <a:off x="6252495" y="4794442"/>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49" name="Freeform 2015">
                    <a:extLst>
                      <a:ext uri="{FF2B5EF4-FFF2-40B4-BE49-F238E27FC236}">
                        <a16:creationId xmlns:a16="http://schemas.microsoft.com/office/drawing/2014/main" id="{BD5F78F3-D51E-9FF4-9D47-4AB803DA781B}"/>
                      </a:ext>
                    </a:extLst>
                  </p:cNvPr>
                  <p:cNvSpPr/>
                  <p:nvPr/>
                </p:nvSpPr>
                <p:spPr>
                  <a:xfrm>
                    <a:off x="6268575" y="4794442"/>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50" name="Freeform 2016">
                    <a:extLst>
                      <a:ext uri="{FF2B5EF4-FFF2-40B4-BE49-F238E27FC236}">
                        <a16:creationId xmlns:a16="http://schemas.microsoft.com/office/drawing/2014/main" id="{42752E30-426D-F819-D4DF-74CE45688FC3}"/>
                      </a:ext>
                    </a:extLst>
                  </p:cNvPr>
                  <p:cNvSpPr/>
                  <p:nvPr/>
                </p:nvSpPr>
                <p:spPr>
                  <a:xfrm>
                    <a:off x="6281710" y="4802245"/>
                    <a:ext cx="7788" cy="6509"/>
                  </a:xfrm>
                  <a:custGeom>
                    <a:avLst/>
                    <a:gdLst>
                      <a:gd name="connsiteX0" fmla="*/ 3578 w 7788"/>
                      <a:gd name="connsiteY0" fmla="*/ 6478 h 6509"/>
                      <a:gd name="connsiteX1" fmla="*/ 32 w 7788"/>
                      <a:gd name="connsiteY1" fmla="*/ 3824 h 6509"/>
                      <a:gd name="connsiteX2" fmla="*/ 32 w 7788"/>
                      <a:gd name="connsiteY2" fmla="*/ 3824 h 6509"/>
                      <a:gd name="connsiteX3" fmla="*/ 2691 w 7788"/>
                      <a:gd name="connsiteY3" fmla="*/ 285 h 6509"/>
                      <a:gd name="connsiteX4" fmla="*/ 4211 w 7788"/>
                      <a:gd name="connsiteY4" fmla="*/ 32 h 6509"/>
                      <a:gd name="connsiteX5" fmla="*/ 7756 w 7788"/>
                      <a:gd name="connsiteY5" fmla="*/ 2686 h 6509"/>
                      <a:gd name="connsiteX6" fmla="*/ 7756 w 7788"/>
                      <a:gd name="connsiteY6" fmla="*/ 2686 h 6509"/>
                      <a:gd name="connsiteX7" fmla="*/ 5097 w 7788"/>
                      <a:gd name="connsiteY7" fmla="*/ 6225 h 6509"/>
                      <a:gd name="connsiteX8" fmla="*/ 3578 w 7788"/>
                      <a:gd name="connsiteY8" fmla="*/ 6478 h 6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8" h="6509">
                        <a:moveTo>
                          <a:pt x="3578" y="6478"/>
                        </a:moveTo>
                        <a:cubicBezTo>
                          <a:pt x="1805" y="6730"/>
                          <a:pt x="286" y="5467"/>
                          <a:pt x="32" y="3824"/>
                        </a:cubicBezTo>
                        <a:lnTo>
                          <a:pt x="32" y="3824"/>
                        </a:lnTo>
                        <a:cubicBezTo>
                          <a:pt x="-221" y="2054"/>
                          <a:pt x="1045" y="538"/>
                          <a:pt x="2691" y="285"/>
                        </a:cubicBezTo>
                        <a:lnTo>
                          <a:pt x="4211" y="32"/>
                        </a:lnTo>
                        <a:cubicBezTo>
                          <a:pt x="5983" y="-220"/>
                          <a:pt x="7503" y="1043"/>
                          <a:pt x="7756" y="2686"/>
                        </a:cubicBezTo>
                        <a:lnTo>
                          <a:pt x="7756" y="2686"/>
                        </a:lnTo>
                        <a:cubicBezTo>
                          <a:pt x="8009" y="4456"/>
                          <a:pt x="6743" y="5972"/>
                          <a:pt x="5097" y="6225"/>
                        </a:cubicBezTo>
                        <a:lnTo>
                          <a:pt x="3578" y="6478"/>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51" name="Freeform 2017">
                    <a:extLst>
                      <a:ext uri="{FF2B5EF4-FFF2-40B4-BE49-F238E27FC236}">
                        <a16:creationId xmlns:a16="http://schemas.microsoft.com/office/drawing/2014/main" id="{4A969A4D-21C2-9C42-8501-DBCAB922CA54}"/>
                      </a:ext>
                    </a:extLst>
                  </p:cNvPr>
                  <p:cNvSpPr/>
                  <p:nvPr/>
                </p:nvSpPr>
                <p:spPr>
                  <a:xfrm>
                    <a:off x="6283332" y="4815870"/>
                    <a:ext cx="7582" cy="7063"/>
                  </a:xfrm>
                  <a:custGeom>
                    <a:avLst/>
                    <a:gdLst>
                      <a:gd name="connsiteX0" fmla="*/ 1576 w 7582"/>
                      <a:gd name="connsiteY0" fmla="*/ 5870 h 7063"/>
                      <a:gd name="connsiteX1" fmla="*/ 436 w 7582"/>
                      <a:gd name="connsiteY1" fmla="*/ 1573 h 7063"/>
                      <a:gd name="connsiteX2" fmla="*/ 436 w 7582"/>
                      <a:gd name="connsiteY2" fmla="*/ 1573 h 7063"/>
                      <a:gd name="connsiteX3" fmla="*/ 4741 w 7582"/>
                      <a:gd name="connsiteY3" fmla="*/ 435 h 7063"/>
                      <a:gd name="connsiteX4" fmla="*/ 6007 w 7582"/>
                      <a:gd name="connsiteY4" fmla="*/ 1193 h 7063"/>
                      <a:gd name="connsiteX5" fmla="*/ 7147 w 7582"/>
                      <a:gd name="connsiteY5" fmla="*/ 5490 h 7063"/>
                      <a:gd name="connsiteX6" fmla="*/ 7147 w 7582"/>
                      <a:gd name="connsiteY6" fmla="*/ 5490 h 7063"/>
                      <a:gd name="connsiteX7" fmla="*/ 2842 w 7582"/>
                      <a:gd name="connsiteY7" fmla="*/ 6628 h 7063"/>
                      <a:gd name="connsiteX8" fmla="*/ 1576 w 7582"/>
                      <a:gd name="connsiteY8" fmla="*/ 5870 h 7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82" h="7063">
                        <a:moveTo>
                          <a:pt x="1576" y="5870"/>
                        </a:moveTo>
                        <a:cubicBezTo>
                          <a:pt x="56" y="4985"/>
                          <a:pt x="-450" y="3089"/>
                          <a:pt x="436" y="1573"/>
                        </a:cubicBezTo>
                        <a:lnTo>
                          <a:pt x="436" y="1573"/>
                        </a:lnTo>
                        <a:cubicBezTo>
                          <a:pt x="1322" y="56"/>
                          <a:pt x="3222" y="-449"/>
                          <a:pt x="4741" y="435"/>
                        </a:cubicBezTo>
                        <a:lnTo>
                          <a:pt x="6007" y="1193"/>
                        </a:lnTo>
                        <a:cubicBezTo>
                          <a:pt x="7526" y="2078"/>
                          <a:pt x="8033" y="3974"/>
                          <a:pt x="7147" y="5490"/>
                        </a:cubicBezTo>
                        <a:lnTo>
                          <a:pt x="7147" y="5490"/>
                        </a:lnTo>
                        <a:cubicBezTo>
                          <a:pt x="6260" y="7007"/>
                          <a:pt x="4361" y="7512"/>
                          <a:pt x="2842" y="6628"/>
                        </a:cubicBezTo>
                        <a:lnTo>
                          <a:pt x="1576" y="5870"/>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52" name="Freeform 2018">
                    <a:extLst>
                      <a:ext uri="{FF2B5EF4-FFF2-40B4-BE49-F238E27FC236}">
                        <a16:creationId xmlns:a16="http://schemas.microsoft.com/office/drawing/2014/main" id="{3D9F627E-FAAA-9DD0-C366-C3A4ACCAE5F5}"/>
                      </a:ext>
                    </a:extLst>
                  </p:cNvPr>
                  <p:cNvSpPr/>
                  <p:nvPr/>
                </p:nvSpPr>
                <p:spPr>
                  <a:xfrm>
                    <a:off x="6221222" y="4823003"/>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53" name="Freeform 2019">
                    <a:extLst>
                      <a:ext uri="{FF2B5EF4-FFF2-40B4-BE49-F238E27FC236}">
                        <a16:creationId xmlns:a16="http://schemas.microsoft.com/office/drawing/2014/main" id="{1B49FC3A-AE21-7D96-654C-7A61E10ABAA0}"/>
                      </a:ext>
                    </a:extLst>
                  </p:cNvPr>
                  <p:cNvSpPr/>
                  <p:nvPr/>
                </p:nvSpPr>
                <p:spPr>
                  <a:xfrm>
                    <a:off x="6204741" y="4819443"/>
                    <a:ext cx="7259" cy="7372"/>
                  </a:xfrm>
                  <a:custGeom>
                    <a:avLst/>
                    <a:gdLst>
                      <a:gd name="connsiteX0" fmla="*/ 5466 w 7259"/>
                      <a:gd name="connsiteY0" fmla="*/ 6340 h 7372"/>
                      <a:gd name="connsiteX1" fmla="*/ 1034 w 7259"/>
                      <a:gd name="connsiteY1" fmla="*/ 6593 h 7372"/>
                      <a:gd name="connsiteX2" fmla="*/ 1034 w 7259"/>
                      <a:gd name="connsiteY2" fmla="*/ 6593 h 7372"/>
                      <a:gd name="connsiteX3" fmla="*/ 781 w 7259"/>
                      <a:gd name="connsiteY3" fmla="*/ 2170 h 7372"/>
                      <a:gd name="connsiteX4" fmla="*/ 1794 w 7259"/>
                      <a:gd name="connsiteY4" fmla="*/ 1032 h 7372"/>
                      <a:gd name="connsiteX5" fmla="*/ 6225 w 7259"/>
                      <a:gd name="connsiteY5" fmla="*/ 780 h 7372"/>
                      <a:gd name="connsiteX6" fmla="*/ 6225 w 7259"/>
                      <a:gd name="connsiteY6" fmla="*/ 780 h 7372"/>
                      <a:gd name="connsiteX7" fmla="*/ 6479 w 7259"/>
                      <a:gd name="connsiteY7" fmla="*/ 5203 h 7372"/>
                      <a:gd name="connsiteX8" fmla="*/ 5466 w 7259"/>
                      <a:gd name="connsiteY8" fmla="*/ 6340 h 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9" h="7372">
                        <a:moveTo>
                          <a:pt x="5466" y="6340"/>
                        </a:moveTo>
                        <a:cubicBezTo>
                          <a:pt x="4326" y="7604"/>
                          <a:pt x="2300" y="7730"/>
                          <a:pt x="1034" y="6593"/>
                        </a:cubicBezTo>
                        <a:lnTo>
                          <a:pt x="1034" y="6593"/>
                        </a:lnTo>
                        <a:cubicBezTo>
                          <a:pt x="-232" y="5456"/>
                          <a:pt x="-358" y="3434"/>
                          <a:pt x="781" y="2170"/>
                        </a:cubicBezTo>
                        <a:lnTo>
                          <a:pt x="1794" y="1032"/>
                        </a:lnTo>
                        <a:cubicBezTo>
                          <a:pt x="2934" y="-231"/>
                          <a:pt x="4959" y="-358"/>
                          <a:pt x="6225" y="780"/>
                        </a:cubicBezTo>
                        <a:lnTo>
                          <a:pt x="6225" y="780"/>
                        </a:lnTo>
                        <a:cubicBezTo>
                          <a:pt x="7492" y="1917"/>
                          <a:pt x="7618" y="3939"/>
                          <a:pt x="6479" y="5203"/>
                        </a:cubicBezTo>
                        <a:lnTo>
                          <a:pt x="5466" y="6340"/>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54" name="Freeform 2020">
                    <a:extLst>
                      <a:ext uri="{FF2B5EF4-FFF2-40B4-BE49-F238E27FC236}">
                        <a16:creationId xmlns:a16="http://schemas.microsoft.com/office/drawing/2014/main" id="{EDFDC6C1-1B7D-BB68-D3F2-520DCB883347}"/>
                      </a:ext>
                    </a:extLst>
                  </p:cNvPr>
                  <p:cNvSpPr/>
                  <p:nvPr/>
                </p:nvSpPr>
                <p:spPr>
                  <a:xfrm>
                    <a:off x="6198558" y="4806701"/>
                    <a:ext cx="7849" cy="6318"/>
                  </a:xfrm>
                  <a:custGeom>
                    <a:avLst/>
                    <a:gdLst>
                      <a:gd name="connsiteX0" fmla="*/ 3292 w 7849"/>
                      <a:gd name="connsiteY0" fmla="*/ 6319 h 6318"/>
                      <a:gd name="connsiteX1" fmla="*/ 0 w 7849"/>
                      <a:gd name="connsiteY1" fmla="*/ 3286 h 6318"/>
                      <a:gd name="connsiteX2" fmla="*/ 0 w 7849"/>
                      <a:gd name="connsiteY2" fmla="*/ 3286 h 6318"/>
                      <a:gd name="connsiteX3" fmla="*/ 3039 w 7849"/>
                      <a:gd name="connsiteY3" fmla="*/ 0 h 6318"/>
                      <a:gd name="connsiteX4" fmla="*/ 4558 w 7849"/>
                      <a:gd name="connsiteY4" fmla="*/ 0 h 6318"/>
                      <a:gd name="connsiteX5" fmla="*/ 7850 w 7849"/>
                      <a:gd name="connsiteY5" fmla="*/ 3033 h 6318"/>
                      <a:gd name="connsiteX6" fmla="*/ 7850 w 7849"/>
                      <a:gd name="connsiteY6" fmla="*/ 3033 h 6318"/>
                      <a:gd name="connsiteX7" fmla="*/ 4811 w 7849"/>
                      <a:gd name="connsiteY7" fmla="*/ 6192 h 6318"/>
                      <a:gd name="connsiteX8" fmla="*/ 3292 w 7849"/>
                      <a:gd name="connsiteY8" fmla="*/ 6192 h 6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49" h="6318">
                        <a:moveTo>
                          <a:pt x="3292" y="6319"/>
                        </a:moveTo>
                        <a:cubicBezTo>
                          <a:pt x="1519" y="6319"/>
                          <a:pt x="127" y="4929"/>
                          <a:pt x="0" y="3286"/>
                        </a:cubicBezTo>
                        <a:lnTo>
                          <a:pt x="0" y="3286"/>
                        </a:lnTo>
                        <a:cubicBezTo>
                          <a:pt x="0" y="1516"/>
                          <a:pt x="1393" y="126"/>
                          <a:pt x="3039" y="0"/>
                        </a:cubicBezTo>
                        <a:lnTo>
                          <a:pt x="4558" y="0"/>
                        </a:lnTo>
                        <a:cubicBezTo>
                          <a:pt x="6331" y="0"/>
                          <a:pt x="7723" y="1264"/>
                          <a:pt x="7850" y="3033"/>
                        </a:cubicBezTo>
                        <a:lnTo>
                          <a:pt x="7850" y="3033"/>
                        </a:lnTo>
                        <a:cubicBezTo>
                          <a:pt x="7850" y="4802"/>
                          <a:pt x="6457" y="6192"/>
                          <a:pt x="4811" y="6192"/>
                        </a:cubicBezTo>
                        <a:lnTo>
                          <a:pt x="3292" y="6192"/>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55" name="Freeform 2021">
                    <a:extLst>
                      <a:ext uri="{FF2B5EF4-FFF2-40B4-BE49-F238E27FC236}">
                        <a16:creationId xmlns:a16="http://schemas.microsoft.com/office/drawing/2014/main" id="{C0F609B9-8E00-6E33-432B-F1AFE8A0D170}"/>
                      </a:ext>
                    </a:extLst>
                  </p:cNvPr>
                  <p:cNvSpPr/>
                  <p:nvPr/>
                </p:nvSpPr>
                <p:spPr>
                  <a:xfrm>
                    <a:off x="6238568" y="4823003"/>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56" name="Freeform 2022">
                    <a:extLst>
                      <a:ext uri="{FF2B5EF4-FFF2-40B4-BE49-F238E27FC236}">
                        <a16:creationId xmlns:a16="http://schemas.microsoft.com/office/drawing/2014/main" id="{EEFEDDB2-EA11-FDA9-C3AA-D0C52498B214}"/>
                      </a:ext>
                    </a:extLst>
                  </p:cNvPr>
                  <p:cNvSpPr/>
                  <p:nvPr/>
                </p:nvSpPr>
                <p:spPr>
                  <a:xfrm>
                    <a:off x="6255660" y="4823003"/>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57" name="Freeform 2023">
                    <a:extLst>
                      <a:ext uri="{FF2B5EF4-FFF2-40B4-BE49-F238E27FC236}">
                        <a16:creationId xmlns:a16="http://schemas.microsoft.com/office/drawing/2014/main" id="{E99E9E36-46CB-35DD-8044-121CB29C0293}"/>
                      </a:ext>
                    </a:extLst>
                  </p:cNvPr>
                  <p:cNvSpPr/>
                  <p:nvPr/>
                </p:nvSpPr>
                <p:spPr>
                  <a:xfrm>
                    <a:off x="6270601" y="4823003"/>
                    <a:ext cx="6330" cy="7835"/>
                  </a:xfrm>
                  <a:custGeom>
                    <a:avLst/>
                    <a:gdLst>
                      <a:gd name="connsiteX0" fmla="*/ 6331 w 6330"/>
                      <a:gd name="connsiteY0" fmla="*/ 4676 h 7835"/>
                      <a:gd name="connsiteX1" fmla="*/ 3165 w 6330"/>
                      <a:gd name="connsiteY1" fmla="*/ 7835 h 7835"/>
                      <a:gd name="connsiteX2" fmla="*/ 3165 w 6330"/>
                      <a:gd name="connsiteY2" fmla="*/ 7835 h 7835"/>
                      <a:gd name="connsiteX3" fmla="*/ 0 w 6330"/>
                      <a:gd name="connsiteY3" fmla="*/ 4676 h 7835"/>
                      <a:gd name="connsiteX4" fmla="*/ 0 w 6330"/>
                      <a:gd name="connsiteY4" fmla="*/ 3159 h 7835"/>
                      <a:gd name="connsiteX5" fmla="*/ 3165 w 6330"/>
                      <a:gd name="connsiteY5" fmla="*/ 0 h 7835"/>
                      <a:gd name="connsiteX6" fmla="*/ 3165 w 6330"/>
                      <a:gd name="connsiteY6" fmla="*/ 0 h 7835"/>
                      <a:gd name="connsiteX7" fmla="*/ 6331 w 6330"/>
                      <a:gd name="connsiteY7" fmla="*/ 3159 h 7835"/>
                      <a:gd name="connsiteX8" fmla="*/ 6331 w 6330"/>
                      <a:gd name="connsiteY8" fmla="*/ 4676 h 7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0" h="7835">
                        <a:moveTo>
                          <a:pt x="6331" y="4676"/>
                        </a:moveTo>
                        <a:cubicBezTo>
                          <a:pt x="6331" y="6445"/>
                          <a:pt x="4938" y="7835"/>
                          <a:pt x="3165" y="7835"/>
                        </a:cubicBezTo>
                        <a:lnTo>
                          <a:pt x="3165" y="7835"/>
                        </a:lnTo>
                        <a:cubicBezTo>
                          <a:pt x="1393" y="7835"/>
                          <a:pt x="0" y="6445"/>
                          <a:pt x="0" y="4676"/>
                        </a:cubicBezTo>
                        <a:lnTo>
                          <a:pt x="0" y="3159"/>
                        </a:lnTo>
                        <a:cubicBezTo>
                          <a:pt x="0" y="1390"/>
                          <a:pt x="1393" y="0"/>
                          <a:pt x="3165" y="0"/>
                        </a:cubicBezTo>
                        <a:lnTo>
                          <a:pt x="3165" y="0"/>
                        </a:lnTo>
                        <a:cubicBezTo>
                          <a:pt x="4938" y="0"/>
                          <a:pt x="6331" y="1390"/>
                          <a:pt x="6331" y="3159"/>
                        </a:cubicBezTo>
                        <a:lnTo>
                          <a:pt x="6331" y="4676"/>
                        </a:lnTo>
                        <a:close/>
                      </a:path>
                    </a:pathLst>
                  </a:custGeom>
                  <a:solidFill>
                    <a:srgbClr val="7A3D1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858" name="Freeform 2024">
                    <a:extLst>
                      <a:ext uri="{FF2B5EF4-FFF2-40B4-BE49-F238E27FC236}">
                        <a16:creationId xmlns:a16="http://schemas.microsoft.com/office/drawing/2014/main" id="{F66A0472-8E16-C8B9-C232-C5D425AF3645}"/>
                      </a:ext>
                    </a:extLst>
                  </p:cNvPr>
                  <p:cNvSpPr/>
                  <p:nvPr/>
                </p:nvSpPr>
                <p:spPr>
                  <a:xfrm>
                    <a:off x="6206461" y="4800937"/>
                    <a:ext cx="78964" cy="24214"/>
                  </a:xfrm>
                  <a:custGeom>
                    <a:avLst/>
                    <a:gdLst>
                      <a:gd name="connsiteX0" fmla="*/ 17420 w 78964"/>
                      <a:gd name="connsiteY0" fmla="*/ 24215 h 24214"/>
                      <a:gd name="connsiteX1" fmla="*/ 5771 w 78964"/>
                      <a:gd name="connsiteY1" fmla="*/ 20929 h 24214"/>
                      <a:gd name="connsiteX2" fmla="*/ 3239 w 78964"/>
                      <a:gd name="connsiteY2" fmla="*/ 17264 h 24214"/>
                      <a:gd name="connsiteX3" fmla="*/ 1213 w 78964"/>
                      <a:gd name="connsiteY3" fmla="*/ 12209 h 24214"/>
                      <a:gd name="connsiteX4" fmla="*/ 200 w 78964"/>
                      <a:gd name="connsiteY4" fmla="*/ 8292 h 24214"/>
                      <a:gd name="connsiteX5" fmla="*/ 3619 w 78964"/>
                      <a:gd name="connsiteY5" fmla="*/ 5006 h 24214"/>
                      <a:gd name="connsiteX6" fmla="*/ 6784 w 78964"/>
                      <a:gd name="connsiteY6" fmla="*/ 2226 h 24214"/>
                      <a:gd name="connsiteX7" fmla="*/ 11469 w 78964"/>
                      <a:gd name="connsiteY7" fmla="*/ 2226 h 24214"/>
                      <a:gd name="connsiteX8" fmla="*/ 20079 w 78964"/>
                      <a:gd name="connsiteY8" fmla="*/ 583 h 24214"/>
                      <a:gd name="connsiteX9" fmla="*/ 25650 w 78964"/>
                      <a:gd name="connsiteY9" fmla="*/ 1973 h 24214"/>
                      <a:gd name="connsiteX10" fmla="*/ 30967 w 78964"/>
                      <a:gd name="connsiteY10" fmla="*/ 962 h 24214"/>
                      <a:gd name="connsiteX11" fmla="*/ 36538 w 78964"/>
                      <a:gd name="connsiteY11" fmla="*/ 203 h 24214"/>
                      <a:gd name="connsiteX12" fmla="*/ 40717 w 78964"/>
                      <a:gd name="connsiteY12" fmla="*/ 2352 h 24214"/>
                      <a:gd name="connsiteX13" fmla="*/ 45654 w 78964"/>
                      <a:gd name="connsiteY13" fmla="*/ 1846 h 24214"/>
                      <a:gd name="connsiteX14" fmla="*/ 50972 w 78964"/>
                      <a:gd name="connsiteY14" fmla="*/ 456 h 24214"/>
                      <a:gd name="connsiteX15" fmla="*/ 55530 w 78964"/>
                      <a:gd name="connsiteY15" fmla="*/ 2478 h 24214"/>
                      <a:gd name="connsiteX16" fmla="*/ 60848 w 78964"/>
                      <a:gd name="connsiteY16" fmla="*/ 2478 h 24214"/>
                      <a:gd name="connsiteX17" fmla="*/ 70597 w 78964"/>
                      <a:gd name="connsiteY17" fmla="*/ 1846 h 24214"/>
                      <a:gd name="connsiteX18" fmla="*/ 74396 w 78964"/>
                      <a:gd name="connsiteY18" fmla="*/ 4879 h 24214"/>
                      <a:gd name="connsiteX19" fmla="*/ 78194 w 78964"/>
                      <a:gd name="connsiteY19" fmla="*/ 9555 h 24214"/>
                      <a:gd name="connsiteX20" fmla="*/ 73256 w 78964"/>
                      <a:gd name="connsiteY20" fmla="*/ 18023 h 24214"/>
                      <a:gd name="connsiteX21" fmla="*/ 66926 w 78964"/>
                      <a:gd name="connsiteY21" fmla="*/ 23962 h 24214"/>
                      <a:gd name="connsiteX22" fmla="*/ 65533 w 78964"/>
                      <a:gd name="connsiteY22" fmla="*/ 22572 h 24214"/>
                      <a:gd name="connsiteX23" fmla="*/ 62874 w 78964"/>
                      <a:gd name="connsiteY23" fmla="*/ 22067 h 24214"/>
                      <a:gd name="connsiteX24" fmla="*/ 58443 w 78964"/>
                      <a:gd name="connsiteY24" fmla="*/ 20550 h 24214"/>
                      <a:gd name="connsiteX25" fmla="*/ 54264 w 78964"/>
                      <a:gd name="connsiteY25" fmla="*/ 23709 h 24214"/>
                      <a:gd name="connsiteX26" fmla="*/ 49200 w 78964"/>
                      <a:gd name="connsiteY26" fmla="*/ 22446 h 24214"/>
                      <a:gd name="connsiteX27" fmla="*/ 43502 w 78964"/>
                      <a:gd name="connsiteY27" fmla="*/ 20929 h 24214"/>
                      <a:gd name="connsiteX28" fmla="*/ 37678 w 78964"/>
                      <a:gd name="connsiteY28" fmla="*/ 22572 h 24214"/>
                      <a:gd name="connsiteX29" fmla="*/ 26916 w 78964"/>
                      <a:gd name="connsiteY29" fmla="*/ 20676 h 24214"/>
                      <a:gd name="connsiteX30" fmla="*/ 21345 w 78964"/>
                      <a:gd name="connsiteY30" fmla="*/ 21182 h 24214"/>
                      <a:gd name="connsiteX31" fmla="*/ 18053 w 78964"/>
                      <a:gd name="connsiteY31" fmla="*/ 23962 h 24214"/>
                      <a:gd name="connsiteX32" fmla="*/ 17167 w 78964"/>
                      <a:gd name="connsiteY32" fmla="*/ 23962 h 24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8964" h="24214">
                        <a:moveTo>
                          <a:pt x="17420" y="24215"/>
                        </a:moveTo>
                        <a:cubicBezTo>
                          <a:pt x="15141" y="20929"/>
                          <a:pt x="9190" y="21308"/>
                          <a:pt x="5771" y="20929"/>
                        </a:cubicBezTo>
                        <a:cubicBezTo>
                          <a:pt x="3366" y="20676"/>
                          <a:pt x="3872" y="19286"/>
                          <a:pt x="3239" y="17264"/>
                        </a:cubicBezTo>
                        <a:cubicBezTo>
                          <a:pt x="2606" y="15621"/>
                          <a:pt x="1973" y="13726"/>
                          <a:pt x="1213" y="12209"/>
                        </a:cubicBezTo>
                        <a:cubicBezTo>
                          <a:pt x="580" y="10946"/>
                          <a:pt x="-433" y="9682"/>
                          <a:pt x="200" y="8292"/>
                        </a:cubicBezTo>
                        <a:cubicBezTo>
                          <a:pt x="834" y="6901"/>
                          <a:pt x="2733" y="6143"/>
                          <a:pt x="3619" y="5006"/>
                        </a:cubicBezTo>
                        <a:cubicBezTo>
                          <a:pt x="4632" y="3742"/>
                          <a:pt x="4885" y="2605"/>
                          <a:pt x="6784" y="2226"/>
                        </a:cubicBezTo>
                        <a:cubicBezTo>
                          <a:pt x="8177" y="1973"/>
                          <a:pt x="9950" y="2226"/>
                          <a:pt x="11469" y="2226"/>
                        </a:cubicBezTo>
                        <a:cubicBezTo>
                          <a:pt x="14634" y="2226"/>
                          <a:pt x="16660" y="-302"/>
                          <a:pt x="20079" y="583"/>
                        </a:cubicBezTo>
                        <a:cubicBezTo>
                          <a:pt x="21978" y="1088"/>
                          <a:pt x="23497" y="1846"/>
                          <a:pt x="25650" y="1973"/>
                        </a:cubicBezTo>
                        <a:cubicBezTo>
                          <a:pt x="27802" y="1973"/>
                          <a:pt x="29195" y="1973"/>
                          <a:pt x="30967" y="962"/>
                        </a:cubicBezTo>
                        <a:cubicBezTo>
                          <a:pt x="32360" y="203"/>
                          <a:pt x="34892" y="-302"/>
                          <a:pt x="36538" y="203"/>
                        </a:cubicBezTo>
                        <a:cubicBezTo>
                          <a:pt x="38058" y="709"/>
                          <a:pt x="39071" y="1846"/>
                          <a:pt x="40717" y="2352"/>
                        </a:cubicBezTo>
                        <a:cubicBezTo>
                          <a:pt x="42742" y="2984"/>
                          <a:pt x="43882" y="3110"/>
                          <a:pt x="45654" y="1846"/>
                        </a:cubicBezTo>
                        <a:cubicBezTo>
                          <a:pt x="47554" y="583"/>
                          <a:pt x="48567" y="330"/>
                          <a:pt x="50972" y="456"/>
                        </a:cubicBezTo>
                        <a:cubicBezTo>
                          <a:pt x="52998" y="583"/>
                          <a:pt x="53758" y="1720"/>
                          <a:pt x="55530" y="2478"/>
                        </a:cubicBezTo>
                        <a:cubicBezTo>
                          <a:pt x="57050" y="3110"/>
                          <a:pt x="59329" y="3110"/>
                          <a:pt x="60848" y="2478"/>
                        </a:cubicBezTo>
                        <a:cubicBezTo>
                          <a:pt x="64267" y="1214"/>
                          <a:pt x="67052" y="203"/>
                          <a:pt x="70597" y="1846"/>
                        </a:cubicBezTo>
                        <a:cubicBezTo>
                          <a:pt x="72497" y="2731"/>
                          <a:pt x="73256" y="3237"/>
                          <a:pt x="74396" y="4879"/>
                        </a:cubicBezTo>
                        <a:cubicBezTo>
                          <a:pt x="75535" y="6649"/>
                          <a:pt x="77181" y="7660"/>
                          <a:pt x="78194" y="9555"/>
                        </a:cubicBezTo>
                        <a:cubicBezTo>
                          <a:pt x="80600" y="14231"/>
                          <a:pt x="76928" y="16127"/>
                          <a:pt x="73256" y="18023"/>
                        </a:cubicBezTo>
                        <a:cubicBezTo>
                          <a:pt x="71104" y="19160"/>
                          <a:pt x="69078" y="25100"/>
                          <a:pt x="66926" y="23962"/>
                        </a:cubicBezTo>
                        <a:cubicBezTo>
                          <a:pt x="66419" y="23709"/>
                          <a:pt x="66039" y="22825"/>
                          <a:pt x="65533" y="22572"/>
                        </a:cubicBezTo>
                        <a:cubicBezTo>
                          <a:pt x="64900" y="22193"/>
                          <a:pt x="63633" y="22319"/>
                          <a:pt x="62874" y="22067"/>
                        </a:cubicBezTo>
                        <a:cubicBezTo>
                          <a:pt x="61608" y="21687"/>
                          <a:pt x="59835" y="20297"/>
                          <a:pt x="58443" y="20550"/>
                        </a:cubicBezTo>
                        <a:cubicBezTo>
                          <a:pt x="56543" y="20803"/>
                          <a:pt x="55784" y="23078"/>
                          <a:pt x="54264" y="23709"/>
                        </a:cubicBezTo>
                        <a:cubicBezTo>
                          <a:pt x="52492" y="24468"/>
                          <a:pt x="50846" y="23078"/>
                          <a:pt x="49200" y="22446"/>
                        </a:cubicBezTo>
                        <a:cubicBezTo>
                          <a:pt x="47554" y="21814"/>
                          <a:pt x="45401" y="21055"/>
                          <a:pt x="43502" y="20929"/>
                        </a:cubicBezTo>
                        <a:cubicBezTo>
                          <a:pt x="40843" y="20676"/>
                          <a:pt x="39830" y="21308"/>
                          <a:pt x="37678" y="22572"/>
                        </a:cubicBezTo>
                        <a:cubicBezTo>
                          <a:pt x="34006" y="24594"/>
                          <a:pt x="30587" y="21435"/>
                          <a:pt x="26916" y="20676"/>
                        </a:cubicBezTo>
                        <a:cubicBezTo>
                          <a:pt x="25143" y="20297"/>
                          <a:pt x="22991" y="20297"/>
                          <a:pt x="21345" y="21182"/>
                        </a:cubicBezTo>
                        <a:cubicBezTo>
                          <a:pt x="20079" y="21940"/>
                          <a:pt x="19319" y="23457"/>
                          <a:pt x="18053" y="23962"/>
                        </a:cubicBezTo>
                        <a:lnTo>
                          <a:pt x="17167" y="23962"/>
                        </a:lnTo>
                        <a:close/>
                      </a:path>
                    </a:pathLst>
                  </a:custGeom>
                  <a:solidFill>
                    <a:srgbClr val="AC6C29"/>
                  </a:solidFill>
                  <a:ln w="5060" cap="flat">
                    <a:solidFill>
                      <a:srgbClr val="8C5222"/>
                    </a:solidFill>
                    <a:prstDash val="solid"/>
                    <a:miter/>
                  </a:ln>
                </p:spPr>
                <p:txBody>
                  <a:bodyPr rtlCol="0" anchor="ctr"/>
                  <a:lstStyle/>
                  <a:p>
                    <a:pPr defTabSz="685800">
                      <a:defRPr/>
                    </a:pPr>
                    <a:endParaRPr lang="en-US" sz="600">
                      <a:solidFill>
                        <a:prstClr val="black"/>
                      </a:solidFill>
                      <a:latin typeface="Verdana"/>
                    </a:endParaRPr>
                  </a:p>
                </p:txBody>
              </p:sp>
            </p:grpSp>
            <p:sp>
              <p:nvSpPr>
                <p:cNvPr id="277" name="Freeform 1436">
                  <a:extLst>
                    <a:ext uri="{FF2B5EF4-FFF2-40B4-BE49-F238E27FC236}">
                      <a16:creationId xmlns:a16="http://schemas.microsoft.com/office/drawing/2014/main" id="{1DE04BD5-943F-5BA5-6708-61C3E55A2D1F}"/>
                    </a:ext>
                  </a:extLst>
                </p:cNvPr>
                <p:cNvSpPr/>
                <p:nvPr/>
              </p:nvSpPr>
              <p:spPr>
                <a:xfrm>
                  <a:off x="2773753" y="3269572"/>
                  <a:ext cx="19767" cy="29698"/>
                </a:xfrm>
                <a:custGeom>
                  <a:avLst/>
                  <a:gdLst>
                    <a:gd name="connsiteX0" fmla="*/ 0 w 19764"/>
                    <a:gd name="connsiteY0" fmla="*/ 6192 h 29698"/>
                    <a:gd name="connsiteX1" fmla="*/ 17979 w 19764"/>
                    <a:gd name="connsiteY1" fmla="*/ 0 h 29698"/>
                    <a:gd name="connsiteX2" fmla="*/ 14560 w 19764"/>
                    <a:gd name="connsiteY2" fmla="*/ 29698 h 29698"/>
                    <a:gd name="connsiteX3" fmla="*/ 0 w 19764"/>
                    <a:gd name="connsiteY3" fmla="*/ 6192 h 29698"/>
                  </a:gdLst>
                  <a:ahLst/>
                  <a:cxnLst>
                    <a:cxn ang="0">
                      <a:pos x="connsiteX0" y="connsiteY0"/>
                    </a:cxn>
                    <a:cxn ang="0">
                      <a:pos x="connsiteX1" y="connsiteY1"/>
                    </a:cxn>
                    <a:cxn ang="0">
                      <a:pos x="connsiteX2" y="connsiteY2"/>
                    </a:cxn>
                    <a:cxn ang="0">
                      <a:pos x="connsiteX3" y="connsiteY3"/>
                    </a:cxn>
                  </a:cxnLst>
                  <a:rect l="l" t="t" r="r" b="b"/>
                  <a:pathLst>
                    <a:path w="19764" h="29698">
                      <a:moveTo>
                        <a:pt x="0" y="6192"/>
                      </a:moveTo>
                      <a:cubicBezTo>
                        <a:pt x="8103" y="11879"/>
                        <a:pt x="13801" y="14533"/>
                        <a:pt x="17979" y="0"/>
                      </a:cubicBezTo>
                      <a:cubicBezTo>
                        <a:pt x="20005" y="4423"/>
                        <a:pt x="21777" y="18577"/>
                        <a:pt x="14560" y="29698"/>
                      </a:cubicBezTo>
                      <a:cubicBezTo>
                        <a:pt x="14560" y="29698"/>
                        <a:pt x="8736" y="14912"/>
                        <a:pt x="0" y="6192"/>
                      </a:cubicBezTo>
                      <a:close/>
                    </a:path>
                  </a:pathLst>
                </a:custGeom>
                <a:solidFill>
                  <a:srgbClr val="DC9A9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78" name="Freeform 1437">
                  <a:extLst>
                    <a:ext uri="{FF2B5EF4-FFF2-40B4-BE49-F238E27FC236}">
                      <a16:creationId xmlns:a16="http://schemas.microsoft.com/office/drawing/2014/main" id="{AB5BFC32-8C2F-47BB-BF90-9DEFCE86E03E}"/>
                    </a:ext>
                  </a:extLst>
                </p:cNvPr>
                <p:cNvSpPr/>
                <p:nvPr/>
              </p:nvSpPr>
              <p:spPr>
                <a:xfrm>
                  <a:off x="2785530" y="3113244"/>
                  <a:ext cx="20616" cy="122837"/>
                </a:xfrm>
                <a:custGeom>
                  <a:avLst/>
                  <a:gdLst>
                    <a:gd name="connsiteX0" fmla="*/ 0 w 20613"/>
                    <a:gd name="connsiteY0" fmla="*/ 0 h 122837"/>
                    <a:gd name="connsiteX1" fmla="*/ 4178 w 20613"/>
                    <a:gd name="connsiteY1" fmla="*/ 122838 h 122837"/>
                  </a:gdLst>
                  <a:ahLst/>
                  <a:cxnLst>
                    <a:cxn ang="0">
                      <a:pos x="connsiteX0" y="connsiteY0"/>
                    </a:cxn>
                    <a:cxn ang="0">
                      <a:pos x="connsiteX1" y="connsiteY1"/>
                    </a:cxn>
                  </a:cxnLst>
                  <a:rect l="l" t="t" r="r" b="b"/>
                  <a:pathLst>
                    <a:path w="20613" h="122837">
                      <a:moveTo>
                        <a:pt x="0" y="0"/>
                      </a:moveTo>
                      <a:cubicBezTo>
                        <a:pt x="8357" y="11753"/>
                        <a:pt x="39377" y="42842"/>
                        <a:pt x="4178" y="122838"/>
                      </a:cubicBezTo>
                    </a:path>
                  </a:pathLst>
                </a:custGeom>
                <a:noFill/>
                <a:ln w="6325" cap="flat">
                  <a:solidFill>
                    <a:srgbClr val="B56A6B"/>
                  </a:solidFill>
                  <a:prstDash val="solid"/>
                  <a:miter/>
                </a:ln>
              </p:spPr>
              <p:txBody>
                <a:bodyPr rtlCol="0" anchor="ctr"/>
                <a:lstStyle/>
                <a:p>
                  <a:pPr defTabSz="685800">
                    <a:defRPr/>
                  </a:pPr>
                  <a:endParaRPr lang="en-US" sz="600">
                    <a:solidFill>
                      <a:prstClr val="black"/>
                    </a:solidFill>
                    <a:latin typeface="Verdana"/>
                  </a:endParaRPr>
                </a:p>
              </p:txBody>
            </p:sp>
            <p:sp>
              <p:nvSpPr>
                <p:cNvPr id="279" name="Freeform 1438">
                  <a:extLst>
                    <a:ext uri="{FF2B5EF4-FFF2-40B4-BE49-F238E27FC236}">
                      <a16:creationId xmlns:a16="http://schemas.microsoft.com/office/drawing/2014/main" id="{F288EFA7-D59A-3AA8-0125-D13DF5EDE096}"/>
                    </a:ext>
                  </a:extLst>
                </p:cNvPr>
                <p:cNvSpPr/>
                <p:nvPr/>
              </p:nvSpPr>
              <p:spPr>
                <a:xfrm>
                  <a:off x="3024100" y="2518011"/>
                  <a:ext cx="2532" cy="1642"/>
                </a:xfrm>
                <a:custGeom>
                  <a:avLst/>
                  <a:gdLst>
                    <a:gd name="connsiteX0" fmla="*/ 1393 w 2532"/>
                    <a:gd name="connsiteY0" fmla="*/ 126 h 1642"/>
                    <a:gd name="connsiteX1" fmla="*/ 0 w 2532"/>
                    <a:gd name="connsiteY1" fmla="*/ 1264 h 1642"/>
                    <a:gd name="connsiteX2" fmla="*/ 2532 w 2532"/>
                    <a:gd name="connsiteY2" fmla="*/ 1643 h 1642"/>
                    <a:gd name="connsiteX3" fmla="*/ 1393 w 2532"/>
                    <a:gd name="connsiteY3" fmla="*/ 0 h 1642"/>
                  </a:gdLst>
                  <a:ahLst/>
                  <a:cxnLst>
                    <a:cxn ang="0">
                      <a:pos x="connsiteX0" y="connsiteY0"/>
                    </a:cxn>
                    <a:cxn ang="0">
                      <a:pos x="connsiteX1" y="connsiteY1"/>
                    </a:cxn>
                    <a:cxn ang="0">
                      <a:pos x="connsiteX2" y="connsiteY2"/>
                    </a:cxn>
                    <a:cxn ang="0">
                      <a:pos x="connsiteX3" y="connsiteY3"/>
                    </a:cxn>
                  </a:cxnLst>
                  <a:rect l="l" t="t" r="r" b="b"/>
                  <a:pathLst>
                    <a:path w="2532" h="1642">
                      <a:moveTo>
                        <a:pt x="1393" y="126"/>
                      </a:moveTo>
                      <a:lnTo>
                        <a:pt x="0" y="1264"/>
                      </a:lnTo>
                      <a:cubicBezTo>
                        <a:pt x="886" y="1264"/>
                        <a:pt x="1646" y="1517"/>
                        <a:pt x="2532" y="1643"/>
                      </a:cubicBezTo>
                      <a:lnTo>
                        <a:pt x="1393" y="0"/>
                      </a:lnTo>
                      <a:close/>
                    </a:path>
                  </a:pathLst>
                </a:custGeom>
                <a:no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80" name="Freeform 1439">
                  <a:extLst>
                    <a:ext uri="{FF2B5EF4-FFF2-40B4-BE49-F238E27FC236}">
                      <a16:creationId xmlns:a16="http://schemas.microsoft.com/office/drawing/2014/main" id="{89343719-55C7-39D7-BE9E-619DA83CF539}"/>
                    </a:ext>
                  </a:extLst>
                </p:cNvPr>
                <p:cNvSpPr/>
                <p:nvPr/>
              </p:nvSpPr>
              <p:spPr>
                <a:xfrm>
                  <a:off x="2915579" y="2874772"/>
                  <a:ext cx="20261" cy="13016"/>
                </a:xfrm>
                <a:custGeom>
                  <a:avLst/>
                  <a:gdLst>
                    <a:gd name="connsiteX0" fmla="*/ 127 w 20258"/>
                    <a:gd name="connsiteY0" fmla="*/ 6951 h 13016"/>
                    <a:gd name="connsiteX1" fmla="*/ 20258 w 20258"/>
                    <a:gd name="connsiteY1" fmla="*/ 13017 h 13016"/>
                    <a:gd name="connsiteX2" fmla="*/ 14181 w 20258"/>
                    <a:gd name="connsiteY2" fmla="*/ 0 h 13016"/>
                    <a:gd name="connsiteX3" fmla="*/ 0 w 20258"/>
                    <a:gd name="connsiteY3" fmla="*/ 6951 h 13016"/>
                  </a:gdLst>
                  <a:ahLst/>
                  <a:cxnLst>
                    <a:cxn ang="0">
                      <a:pos x="connsiteX0" y="connsiteY0"/>
                    </a:cxn>
                    <a:cxn ang="0">
                      <a:pos x="connsiteX1" y="connsiteY1"/>
                    </a:cxn>
                    <a:cxn ang="0">
                      <a:pos x="connsiteX2" y="connsiteY2"/>
                    </a:cxn>
                    <a:cxn ang="0">
                      <a:pos x="connsiteX3" y="connsiteY3"/>
                    </a:cxn>
                  </a:cxnLst>
                  <a:rect l="l" t="t" r="r" b="b"/>
                  <a:pathLst>
                    <a:path w="20258" h="13016">
                      <a:moveTo>
                        <a:pt x="127" y="6951"/>
                      </a:moveTo>
                      <a:cubicBezTo>
                        <a:pt x="6710" y="9225"/>
                        <a:pt x="13421" y="11247"/>
                        <a:pt x="20258" y="13017"/>
                      </a:cubicBezTo>
                      <a:lnTo>
                        <a:pt x="14181" y="0"/>
                      </a:lnTo>
                      <a:lnTo>
                        <a:pt x="0" y="6951"/>
                      </a:lnTo>
                      <a:close/>
                    </a:path>
                  </a:pathLst>
                </a:custGeom>
                <a:solidFill>
                  <a:srgbClr val="FFFFF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81" name="Freeform 1440">
                  <a:extLst>
                    <a:ext uri="{FF2B5EF4-FFF2-40B4-BE49-F238E27FC236}">
                      <a16:creationId xmlns:a16="http://schemas.microsoft.com/office/drawing/2014/main" id="{1AE61BE1-BDBD-3922-D40B-C3E659532150}"/>
                    </a:ext>
                  </a:extLst>
                </p:cNvPr>
                <p:cNvSpPr/>
                <p:nvPr/>
              </p:nvSpPr>
              <p:spPr>
                <a:xfrm>
                  <a:off x="2929888" y="2864915"/>
                  <a:ext cx="38115" cy="25528"/>
                </a:xfrm>
                <a:custGeom>
                  <a:avLst/>
                  <a:gdLst>
                    <a:gd name="connsiteX0" fmla="*/ 27981 w 38110"/>
                    <a:gd name="connsiteY0" fmla="*/ 4170 h 25528"/>
                    <a:gd name="connsiteX1" fmla="*/ 27095 w 38110"/>
                    <a:gd name="connsiteY1" fmla="*/ 4170 h 25528"/>
                    <a:gd name="connsiteX2" fmla="*/ 5698 w 38110"/>
                    <a:gd name="connsiteY2" fmla="*/ 0 h 25528"/>
                    <a:gd name="connsiteX3" fmla="*/ 0 w 38110"/>
                    <a:gd name="connsiteY3" fmla="*/ 9857 h 25528"/>
                    <a:gd name="connsiteX4" fmla="*/ 6077 w 38110"/>
                    <a:gd name="connsiteY4" fmla="*/ 22874 h 25528"/>
                    <a:gd name="connsiteX5" fmla="*/ 17979 w 38110"/>
                    <a:gd name="connsiteY5" fmla="*/ 25528 h 25528"/>
                    <a:gd name="connsiteX6" fmla="*/ 38110 w 38110"/>
                    <a:gd name="connsiteY6" fmla="*/ 17314 h 25528"/>
                    <a:gd name="connsiteX7" fmla="*/ 27981 w 38110"/>
                    <a:gd name="connsiteY7" fmla="*/ 4170 h 2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10" h="25528">
                      <a:moveTo>
                        <a:pt x="27981" y="4170"/>
                      </a:moveTo>
                      <a:lnTo>
                        <a:pt x="27095" y="4170"/>
                      </a:lnTo>
                      <a:cubicBezTo>
                        <a:pt x="27095" y="4170"/>
                        <a:pt x="5698" y="0"/>
                        <a:pt x="5698" y="0"/>
                      </a:cubicBezTo>
                      <a:lnTo>
                        <a:pt x="0" y="9857"/>
                      </a:lnTo>
                      <a:lnTo>
                        <a:pt x="6077" y="22874"/>
                      </a:lnTo>
                      <a:cubicBezTo>
                        <a:pt x="10002" y="23885"/>
                        <a:pt x="14054" y="24770"/>
                        <a:pt x="17979" y="25528"/>
                      </a:cubicBezTo>
                      <a:lnTo>
                        <a:pt x="38110" y="17314"/>
                      </a:lnTo>
                      <a:lnTo>
                        <a:pt x="27981" y="417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282" name="Freeform 1441">
                  <a:extLst>
                    <a:ext uri="{FF2B5EF4-FFF2-40B4-BE49-F238E27FC236}">
                      <a16:creationId xmlns:a16="http://schemas.microsoft.com/office/drawing/2014/main" id="{04D99D47-A4E7-5388-720C-B5979E8A1B31}"/>
                    </a:ext>
                  </a:extLst>
                </p:cNvPr>
                <p:cNvSpPr/>
                <p:nvPr/>
              </p:nvSpPr>
              <p:spPr>
                <a:xfrm>
                  <a:off x="2942297" y="2870981"/>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83" name="Freeform 1442">
                  <a:extLst>
                    <a:ext uri="{FF2B5EF4-FFF2-40B4-BE49-F238E27FC236}">
                      <a16:creationId xmlns:a16="http://schemas.microsoft.com/office/drawing/2014/main" id="{5F7BB6DB-58A8-14BD-468D-2E1295007469}"/>
                    </a:ext>
                  </a:extLst>
                </p:cNvPr>
                <p:cNvSpPr/>
                <p:nvPr/>
              </p:nvSpPr>
              <p:spPr>
                <a:xfrm>
                  <a:off x="2971295" y="2866684"/>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84" name="Freeform 1443">
                  <a:extLst>
                    <a:ext uri="{FF2B5EF4-FFF2-40B4-BE49-F238E27FC236}">
                      <a16:creationId xmlns:a16="http://schemas.microsoft.com/office/drawing/2014/main" id="{A0CA8468-5481-C367-BFBC-4F96AD07CAFC}"/>
                    </a:ext>
                  </a:extLst>
                </p:cNvPr>
                <p:cNvSpPr/>
                <p:nvPr/>
              </p:nvSpPr>
              <p:spPr>
                <a:xfrm>
                  <a:off x="2753745" y="2721730"/>
                  <a:ext cx="218562" cy="227098"/>
                </a:xfrm>
                <a:custGeom>
                  <a:avLst/>
                  <a:gdLst>
                    <a:gd name="connsiteX0" fmla="*/ 218534 w 218533"/>
                    <a:gd name="connsiteY0" fmla="*/ 175537 h 227098"/>
                    <a:gd name="connsiteX1" fmla="*/ 0 w 218533"/>
                    <a:gd name="connsiteY1" fmla="*/ 227098 h 227098"/>
                    <a:gd name="connsiteX2" fmla="*/ 29754 w 218533"/>
                    <a:gd name="connsiteY2" fmla="*/ 0 h 227098"/>
                    <a:gd name="connsiteX3" fmla="*/ 218534 w 218533"/>
                    <a:gd name="connsiteY3" fmla="*/ 175537 h 227098"/>
                  </a:gdLst>
                  <a:ahLst/>
                  <a:cxnLst>
                    <a:cxn ang="0">
                      <a:pos x="connsiteX0" y="connsiteY0"/>
                    </a:cxn>
                    <a:cxn ang="0">
                      <a:pos x="connsiteX1" y="connsiteY1"/>
                    </a:cxn>
                    <a:cxn ang="0">
                      <a:pos x="connsiteX2" y="connsiteY2"/>
                    </a:cxn>
                    <a:cxn ang="0">
                      <a:pos x="connsiteX3" y="connsiteY3"/>
                    </a:cxn>
                  </a:cxnLst>
                  <a:rect l="l" t="t" r="r" b="b"/>
                  <a:pathLst>
                    <a:path w="218533" h="227098">
                      <a:moveTo>
                        <a:pt x="218534" y="175537"/>
                      </a:moveTo>
                      <a:lnTo>
                        <a:pt x="0" y="227098"/>
                      </a:lnTo>
                      <a:lnTo>
                        <a:pt x="29754" y="0"/>
                      </a:lnTo>
                      <a:cubicBezTo>
                        <a:pt x="29754" y="0"/>
                        <a:pt x="51785" y="160119"/>
                        <a:pt x="218534" y="175537"/>
                      </a:cubicBezTo>
                      <a:close/>
                    </a:path>
                  </a:pathLst>
                </a:custGeom>
                <a:solidFill>
                  <a:srgbClr val="BCD0E1">
                    <a:alpha val="50000"/>
                  </a:srgbClr>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285" name="Freeform 1444">
                  <a:extLst>
                    <a:ext uri="{FF2B5EF4-FFF2-40B4-BE49-F238E27FC236}">
                      <a16:creationId xmlns:a16="http://schemas.microsoft.com/office/drawing/2014/main" id="{285D2B0C-9787-3CB6-3B74-EC8C0DB3427F}"/>
                    </a:ext>
                  </a:extLst>
                </p:cNvPr>
                <p:cNvSpPr/>
                <p:nvPr/>
              </p:nvSpPr>
              <p:spPr>
                <a:xfrm>
                  <a:off x="2903675" y="2747132"/>
                  <a:ext cx="35330" cy="48655"/>
                </a:xfrm>
                <a:custGeom>
                  <a:avLst/>
                  <a:gdLst>
                    <a:gd name="connsiteX0" fmla="*/ 29121 w 35325"/>
                    <a:gd name="connsiteY0" fmla="*/ 13017 h 48655"/>
                    <a:gd name="connsiteX1" fmla="*/ 7723 w 35325"/>
                    <a:gd name="connsiteY1" fmla="*/ 0 h 48655"/>
                    <a:gd name="connsiteX2" fmla="*/ 0 w 35325"/>
                    <a:gd name="connsiteY2" fmla="*/ 8973 h 48655"/>
                    <a:gd name="connsiteX3" fmla="*/ 1393 w 35325"/>
                    <a:gd name="connsiteY3" fmla="*/ 34627 h 48655"/>
                    <a:gd name="connsiteX4" fmla="*/ 13548 w 35325"/>
                    <a:gd name="connsiteY4" fmla="*/ 46128 h 48655"/>
                    <a:gd name="connsiteX5" fmla="*/ 25069 w 35325"/>
                    <a:gd name="connsiteY5" fmla="*/ 48655 h 48655"/>
                    <a:gd name="connsiteX6" fmla="*/ 35325 w 35325"/>
                    <a:gd name="connsiteY6" fmla="*/ 33490 h 48655"/>
                    <a:gd name="connsiteX7" fmla="*/ 29121 w 35325"/>
                    <a:gd name="connsiteY7" fmla="*/ 13017 h 48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25" h="48655">
                      <a:moveTo>
                        <a:pt x="29121" y="13017"/>
                      </a:moveTo>
                      <a:lnTo>
                        <a:pt x="7723" y="0"/>
                      </a:lnTo>
                      <a:lnTo>
                        <a:pt x="0" y="8973"/>
                      </a:lnTo>
                      <a:lnTo>
                        <a:pt x="1393" y="34627"/>
                      </a:lnTo>
                      <a:lnTo>
                        <a:pt x="13548" y="46128"/>
                      </a:lnTo>
                      <a:lnTo>
                        <a:pt x="25069" y="48655"/>
                      </a:lnTo>
                      <a:lnTo>
                        <a:pt x="35325" y="33490"/>
                      </a:lnTo>
                      <a:lnTo>
                        <a:pt x="29121" y="13017"/>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86" name="Freeform 1445">
                  <a:extLst>
                    <a:ext uri="{FF2B5EF4-FFF2-40B4-BE49-F238E27FC236}">
                      <a16:creationId xmlns:a16="http://schemas.microsoft.com/office/drawing/2014/main" id="{87E4B173-D9C7-F406-D564-4C26B4FD1A5F}"/>
                    </a:ext>
                  </a:extLst>
                </p:cNvPr>
                <p:cNvSpPr/>
                <p:nvPr/>
              </p:nvSpPr>
              <p:spPr>
                <a:xfrm>
                  <a:off x="3103118" y="2676487"/>
                  <a:ext cx="37862" cy="36775"/>
                </a:xfrm>
                <a:custGeom>
                  <a:avLst/>
                  <a:gdLst>
                    <a:gd name="connsiteX0" fmla="*/ 37857 w 37857"/>
                    <a:gd name="connsiteY0" fmla="*/ 24011 h 36775"/>
                    <a:gd name="connsiteX1" fmla="*/ 32666 w 37857"/>
                    <a:gd name="connsiteY1" fmla="*/ 10616 h 36775"/>
                    <a:gd name="connsiteX2" fmla="*/ 10635 w 37857"/>
                    <a:gd name="connsiteY2" fmla="*/ 0 h 36775"/>
                    <a:gd name="connsiteX3" fmla="*/ 9369 w 37857"/>
                    <a:gd name="connsiteY3" fmla="*/ 0 h 36775"/>
                    <a:gd name="connsiteX4" fmla="*/ 0 w 37857"/>
                    <a:gd name="connsiteY4" fmla="*/ 18198 h 36775"/>
                    <a:gd name="connsiteX5" fmla="*/ 127 w 37857"/>
                    <a:gd name="connsiteY5" fmla="*/ 19715 h 36775"/>
                    <a:gd name="connsiteX6" fmla="*/ 26462 w 37857"/>
                    <a:gd name="connsiteY6" fmla="*/ 36776 h 36775"/>
                    <a:gd name="connsiteX7" fmla="*/ 37857 w 37857"/>
                    <a:gd name="connsiteY7" fmla="*/ 24138 h 36775"/>
                    <a:gd name="connsiteX8" fmla="*/ 37857 w 37857"/>
                    <a:gd name="connsiteY8" fmla="*/ 24011 h 3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7" h="36775">
                      <a:moveTo>
                        <a:pt x="37857" y="24011"/>
                      </a:moveTo>
                      <a:lnTo>
                        <a:pt x="32666" y="10616"/>
                      </a:lnTo>
                      <a:lnTo>
                        <a:pt x="10635" y="0"/>
                      </a:lnTo>
                      <a:lnTo>
                        <a:pt x="9369" y="0"/>
                      </a:lnTo>
                      <a:lnTo>
                        <a:pt x="0" y="18198"/>
                      </a:lnTo>
                      <a:lnTo>
                        <a:pt x="127" y="19715"/>
                      </a:lnTo>
                      <a:lnTo>
                        <a:pt x="26462" y="36776"/>
                      </a:lnTo>
                      <a:lnTo>
                        <a:pt x="37857" y="24138"/>
                      </a:lnTo>
                      <a:lnTo>
                        <a:pt x="37857" y="24011"/>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87" name="Freeform 1446">
                  <a:extLst>
                    <a:ext uri="{FF2B5EF4-FFF2-40B4-BE49-F238E27FC236}">
                      <a16:creationId xmlns:a16="http://schemas.microsoft.com/office/drawing/2014/main" id="{724C4DE2-A844-47D2-0F3D-588ADEDEBA80}"/>
                    </a:ext>
                  </a:extLst>
                </p:cNvPr>
                <p:cNvSpPr/>
                <p:nvPr/>
              </p:nvSpPr>
              <p:spPr>
                <a:xfrm>
                  <a:off x="3078551" y="2693927"/>
                  <a:ext cx="27985" cy="45242"/>
                </a:xfrm>
                <a:custGeom>
                  <a:avLst/>
                  <a:gdLst>
                    <a:gd name="connsiteX0" fmla="*/ 24690 w 27981"/>
                    <a:gd name="connsiteY0" fmla="*/ 2275 h 45242"/>
                    <a:gd name="connsiteX1" fmla="*/ 4178 w 27981"/>
                    <a:gd name="connsiteY1" fmla="*/ 0 h 45242"/>
                    <a:gd name="connsiteX2" fmla="*/ 10382 w 27981"/>
                    <a:gd name="connsiteY2" fmla="*/ 25528 h 45242"/>
                    <a:gd name="connsiteX3" fmla="*/ 0 w 27981"/>
                    <a:gd name="connsiteY3" fmla="*/ 38292 h 45242"/>
                    <a:gd name="connsiteX4" fmla="*/ 6457 w 27981"/>
                    <a:gd name="connsiteY4" fmla="*/ 45243 h 45242"/>
                    <a:gd name="connsiteX5" fmla="*/ 27982 w 27981"/>
                    <a:gd name="connsiteY5" fmla="*/ 39050 h 45242"/>
                    <a:gd name="connsiteX6" fmla="*/ 24690 w 27981"/>
                    <a:gd name="connsiteY6" fmla="*/ 2275 h 45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981" h="45242">
                      <a:moveTo>
                        <a:pt x="24690" y="2275"/>
                      </a:moveTo>
                      <a:lnTo>
                        <a:pt x="4178" y="0"/>
                      </a:lnTo>
                      <a:lnTo>
                        <a:pt x="10382" y="25528"/>
                      </a:lnTo>
                      <a:lnTo>
                        <a:pt x="0" y="38292"/>
                      </a:lnTo>
                      <a:lnTo>
                        <a:pt x="6457" y="45243"/>
                      </a:lnTo>
                      <a:lnTo>
                        <a:pt x="27982" y="39050"/>
                      </a:lnTo>
                      <a:lnTo>
                        <a:pt x="24690" y="2275"/>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88" name="Freeform 1447">
                  <a:extLst>
                    <a:ext uri="{FF2B5EF4-FFF2-40B4-BE49-F238E27FC236}">
                      <a16:creationId xmlns:a16="http://schemas.microsoft.com/office/drawing/2014/main" id="{BBC19D51-DA58-C178-8782-05F7C984AEC3}"/>
                    </a:ext>
                  </a:extLst>
                </p:cNvPr>
                <p:cNvSpPr/>
                <p:nvPr/>
              </p:nvSpPr>
              <p:spPr>
                <a:xfrm>
                  <a:off x="3012071" y="2595733"/>
                  <a:ext cx="33050" cy="37533"/>
                </a:xfrm>
                <a:custGeom>
                  <a:avLst/>
                  <a:gdLst>
                    <a:gd name="connsiteX0" fmla="*/ 22917 w 33046"/>
                    <a:gd name="connsiteY0" fmla="*/ 0 h 37533"/>
                    <a:gd name="connsiteX1" fmla="*/ 7090 w 33046"/>
                    <a:gd name="connsiteY1" fmla="*/ 0 h 37533"/>
                    <a:gd name="connsiteX2" fmla="*/ 0 w 33046"/>
                    <a:gd name="connsiteY2" fmla="*/ 23001 h 37533"/>
                    <a:gd name="connsiteX3" fmla="*/ 12281 w 33046"/>
                    <a:gd name="connsiteY3" fmla="*/ 33995 h 37533"/>
                    <a:gd name="connsiteX4" fmla="*/ 20511 w 33046"/>
                    <a:gd name="connsiteY4" fmla="*/ 37534 h 37533"/>
                    <a:gd name="connsiteX5" fmla="*/ 33046 w 33046"/>
                    <a:gd name="connsiteY5" fmla="*/ 16808 h 37533"/>
                    <a:gd name="connsiteX6" fmla="*/ 22917 w 33046"/>
                    <a:gd name="connsiteY6" fmla="*/ 0 h 37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046" h="37533">
                      <a:moveTo>
                        <a:pt x="22917" y="0"/>
                      </a:moveTo>
                      <a:lnTo>
                        <a:pt x="7090" y="0"/>
                      </a:lnTo>
                      <a:lnTo>
                        <a:pt x="0" y="23001"/>
                      </a:lnTo>
                      <a:lnTo>
                        <a:pt x="12281" y="33995"/>
                      </a:lnTo>
                      <a:lnTo>
                        <a:pt x="20511" y="37534"/>
                      </a:lnTo>
                      <a:lnTo>
                        <a:pt x="33046" y="16808"/>
                      </a:lnTo>
                      <a:lnTo>
                        <a:pt x="22917"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89" name="Freeform 1448">
                  <a:extLst>
                    <a:ext uri="{FF2B5EF4-FFF2-40B4-BE49-F238E27FC236}">
                      <a16:creationId xmlns:a16="http://schemas.microsoft.com/office/drawing/2014/main" id="{D09954A1-F93E-2A79-1776-78440AF6BF55}"/>
                    </a:ext>
                  </a:extLst>
                </p:cNvPr>
                <p:cNvSpPr/>
                <p:nvPr/>
              </p:nvSpPr>
              <p:spPr>
                <a:xfrm>
                  <a:off x="3056264" y="2592194"/>
                  <a:ext cx="38875" cy="44231"/>
                </a:xfrm>
                <a:custGeom>
                  <a:avLst/>
                  <a:gdLst>
                    <a:gd name="connsiteX0" fmla="*/ 37604 w 38870"/>
                    <a:gd name="connsiteY0" fmla="*/ 20094 h 44231"/>
                    <a:gd name="connsiteX1" fmla="*/ 36085 w 38870"/>
                    <a:gd name="connsiteY1" fmla="*/ 9225 h 44231"/>
                    <a:gd name="connsiteX2" fmla="*/ 20385 w 38870"/>
                    <a:gd name="connsiteY2" fmla="*/ 0 h 44231"/>
                    <a:gd name="connsiteX3" fmla="*/ 9496 w 38870"/>
                    <a:gd name="connsiteY3" fmla="*/ 3286 h 44231"/>
                    <a:gd name="connsiteX4" fmla="*/ 0 w 38870"/>
                    <a:gd name="connsiteY4" fmla="*/ 20347 h 44231"/>
                    <a:gd name="connsiteX5" fmla="*/ 6457 w 38870"/>
                    <a:gd name="connsiteY5" fmla="*/ 39050 h 44231"/>
                    <a:gd name="connsiteX6" fmla="*/ 22031 w 38870"/>
                    <a:gd name="connsiteY6" fmla="*/ 44232 h 44231"/>
                    <a:gd name="connsiteX7" fmla="*/ 38870 w 38870"/>
                    <a:gd name="connsiteY7" fmla="*/ 27929 h 44231"/>
                    <a:gd name="connsiteX8" fmla="*/ 37604 w 38870"/>
                    <a:gd name="connsiteY8" fmla="*/ 20094 h 44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70" h="44231">
                      <a:moveTo>
                        <a:pt x="37604" y="20094"/>
                      </a:moveTo>
                      <a:lnTo>
                        <a:pt x="36085" y="9225"/>
                      </a:lnTo>
                      <a:lnTo>
                        <a:pt x="20385" y="0"/>
                      </a:lnTo>
                      <a:lnTo>
                        <a:pt x="9496" y="3286"/>
                      </a:lnTo>
                      <a:lnTo>
                        <a:pt x="0" y="20347"/>
                      </a:lnTo>
                      <a:lnTo>
                        <a:pt x="6457" y="39050"/>
                      </a:lnTo>
                      <a:lnTo>
                        <a:pt x="22031" y="44232"/>
                      </a:lnTo>
                      <a:lnTo>
                        <a:pt x="38870" y="27929"/>
                      </a:lnTo>
                      <a:lnTo>
                        <a:pt x="37604" y="20094"/>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90" name="Freeform 1449">
                  <a:extLst>
                    <a:ext uri="{FF2B5EF4-FFF2-40B4-BE49-F238E27FC236}">
                      <a16:creationId xmlns:a16="http://schemas.microsoft.com/office/drawing/2014/main" id="{AAAB7673-A939-3F69-7A2C-5474D3A9EFAE}"/>
                    </a:ext>
                  </a:extLst>
                </p:cNvPr>
                <p:cNvSpPr/>
                <p:nvPr/>
              </p:nvSpPr>
              <p:spPr>
                <a:xfrm>
                  <a:off x="3076652" y="2620123"/>
                  <a:ext cx="39508" cy="38544"/>
                </a:xfrm>
                <a:custGeom>
                  <a:avLst/>
                  <a:gdLst>
                    <a:gd name="connsiteX0" fmla="*/ 27855 w 39503"/>
                    <a:gd name="connsiteY0" fmla="*/ 20979 h 38544"/>
                    <a:gd name="connsiteX1" fmla="*/ 27855 w 39503"/>
                    <a:gd name="connsiteY1" fmla="*/ 6193 h 38544"/>
                    <a:gd name="connsiteX2" fmla="*/ 18485 w 39503"/>
                    <a:gd name="connsiteY2" fmla="*/ 0 h 38544"/>
                    <a:gd name="connsiteX3" fmla="*/ 1646 w 39503"/>
                    <a:gd name="connsiteY3" fmla="*/ 16303 h 38544"/>
                    <a:gd name="connsiteX4" fmla="*/ 0 w 39503"/>
                    <a:gd name="connsiteY4" fmla="*/ 27676 h 38544"/>
                    <a:gd name="connsiteX5" fmla="*/ 13041 w 39503"/>
                    <a:gd name="connsiteY5" fmla="*/ 38545 h 38544"/>
                    <a:gd name="connsiteX6" fmla="*/ 26336 w 39503"/>
                    <a:gd name="connsiteY6" fmla="*/ 30204 h 38544"/>
                    <a:gd name="connsiteX7" fmla="*/ 27602 w 39503"/>
                    <a:gd name="connsiteY7" fmla="*/ 29446 h 38544"/>
                    <a:gd name="connsiteX8" fmla="*/ 39503 w 39503"/>
                    <a:gd name="connsiteY8" fmla="*/ 20979 h 38544"/>
                    <a:gd name="connsiteX9" fmla="*/ 27855 w 39503"/>
                    <a:gd name="connsiteY9" fmla="*/ 20979 h 38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03" h="38544">
                      <a:moveTo>
                        <a:pt x="27855" y="20979"/>
                      </a:moveTo>
                      <a:lnTo>
                        <a:pt x="27855" y="6193"/>
                      </a:lnTo>
                      <a:lnTo>
                        <a:pt x="18485" y="0"/>
                      </a:lnTo>
                      <a:lnTo>
                        <a:pt x="1646" y="16303"/>
                      </a:lnTo>
                      <a:lnTo>
                        <a:pt x="0" y="27676"/>
                      </a:lnTo>
                      <a:lnTo>
                        <a:pt x="13041" y="38545"/>
                      </a:lnTo>
                      <a:lnTo>
                        <a:pt x="26336" y="30204"/>
                      </a:lnTo>
                      <a:lnTo>
                        <a:pt x="27602" y="29446"/>
                      </a:lnTo>
                      <a:lnTo>
                        <a:pt x="39503" y="20979"/>
                      </a:lnTo>
                      <a:lnTo>
                        <a:pt x="27855" y="20979"/>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91" name="Freeform 1450">
                  <a:extLst>
                    <a:ext uri="{FF2B5EF4-FFF2-40B4-BE49-F238E27FC236}">
                      <a16:creationId xmlns:a16="http://schemas.microsoft.com/office/drawing/2014/main" id="{343D8423-7FC5-E24A-B563-DD8E9FCAF41A}"/>
                    </a:ext>
                  </a:extLst>
                </p:cNvPr>
                <p:cNvSpPr/>
                <p:nvPr/>
              </p:nvSpPr>
              <p:spPr>
                <a:xfrm>
                  <a:off x="3102991" y="2629728"/>
                  <a:ext cx="40900" cy="57374"/>
                </a:xfrm>
                <a:custGeom>
                  <a:avLst/>
                  <a:gdLst>
                    <a:gd name="connsiteX0" fmla="*/ 36464 w 40895"/>
                    <a:gd name="connsiteY0" fmla="*/ 16808 h 57374"/>
                    <a:gd name="connsiteX1" fmla="*/ 17599 w 40895"/>
                    <a:gd name="connsiteY1" fmla="*/ 0 h 57374"/>
                    <a:gd name="connsiteX2" fmla="*/ 16206 w 40895"/>
                    <a:gd name="connsiteY2" fmla="*/ 632 h 57374"/>
                    <a:gd name="connsiteX3" fmla="*/ 16206 w 40895"/>
                    <a:gd name="connsiteY3" fmla="*/ 1011 h 57374"/>
                    <a:gd name="connsiteX4" fmla="*/ 13168 w 40895"/>
                    <a:gd name="connsiteY4" fmla="*/ 11374 h 57374"/>
                    <a:gd name="connsiteX5" fmla="*/ 1266 w 40895"/>
                    <a:gd name="connsiteY5" fmla="*/ 19841 h 57374"/>
                    <a:gd name="connsiteX6" fmla="*/ 0 w 40895"/>
                    <a:gd name="connsiteY6" fmla="*/ 20599 h 57374"/>
                    <a:gd name="connsiteX7" fmla="*/ 9496 w 40895"/>
                    <a:gd name="connsiteY7" fmla="*/ 46759 h 57374"/>
                    <a:gd name="connsiteX8" fmla="*/ 10762 w 40895"/>
                    <a:gd name="connsiteY8" fmla="*/ 46759 h 57374"/>
                    <a:gd name="connsiteX9" fmla="*/ 32793 w 40895"/>
                    <a:gd name="connsiteY9" fmla="*/ 57375 h 57374"/>
                    <a:gd name="connsiteX10" fmla="*/ 40896 w 40895"/>
                    <a:gd name="connsiteY10" fmla="*/ 39556 h 57374"/>
                    <a:gd name="connsiteX11" fmla="*/ 36464 w 40895"/>
                    <a:gd name="connsiteY11" fmla="*/ 16808 h 5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895" h="57374">
                      <a:moveTo>
                        <a:pt x="36464" y="16808"/>
                      </a:moveTo>
                      <a:lnTo>
                        <a:pt x="17599" y="0"/>
                      </a:lnTo>
                      <a:lnTo>
                        <a:pt x="16206" y="632"/>
                      </a:lnTo>
                      <a:lnTo>
                        <a:pt x="16206" y="1011"/>
                      </a:lnTo>
                      <a:lnTo>
                        <a:pt x="13168" y="11374"/>
                      </a:lnTo>
                      <a:lnTo>
                        <a:pt x="1266" y="19841"/>
                      </a:lnTo>
                      <a:lnTo>
                        <a:pt x="0" y="20599"/>
                      </a:lnTo>
                      <a:lnTo>
                        <a:pt x="9496" y="46759"/>
                      </a:lnTo>
                      <a:lnTo>
                        <a:pt x="10762" y="46759"/>
                      </a:lnTo>
                      <a:lnTo>
                        <a:pt x="32793" y="57375"/>
                      </a:lnTo>
                      <a:lnTo>
                        <a:pt x="40896" y="39556"/>
                      </a:lnTo>
                      <a:lnTo>
                        <a:pt x="36464" y="16808"/>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92" name="Freeform 1451">
                  <a:extLst>
                    <a:ext uri="{FF2B5EF4-FFF2-40B4-BE49-F238E27FC236}">
                      <a16:creationId xmlns:a16="http://schemas.microsoft.com/office/drawing/2014/main" id="{46BBFCB4-008E-96C6-A286-A3F29461F7F0}"/>
                    </a:ext>
                  </a:extLst>
                </p:cNvPr>
                <p:cNvSpPr/>
                <p:nvPr/>
              </p:nvSpPr>
              <p:spPr>
                <a:xfrm>
                  <a:off x="2968004" y="2765962"/>
                  <a:ext cx="32163" cy="35006"/>
                </a:xfrm>
                <a:custGeom>
                  <a:avLst/>
                  <a:gdLst>
                    <a:gd name="connsiteX0" fmla="*/ 29374 w 32159"/>
                    <a:gd name="connsiteY0" fmla="*/ 6572 h 35006"/>
                    <a:gd name="connsiteX1" fmla="*/ 29374 w 32159"/>
                    <a:gd name="connsiteY1" fmla="*/ 6445 h 35006"/>
                    <a:gd name="connsiteX2" fmla="*/ 13294 w 32159"/>
                    <a:gd name="connsiteY2" fmla="*/ 0 h 35006"/>
                    <a:gd name="connsiteX3" fmla="*/ 13548 w 32159"/>
                    <a:gd name="connsiteY3" fmla="*/ 1390 h 35006"/>
                    <a:gd name="connsiteX4" fmla="*/ 0 w 32159"/>
                    <a:gd name="connsiteY4" fmla="*/ 7835 h 35006"/>
                    <a:gd name="connsiteX5" fmla="*/ 5191 w 32159"/>
                    <a:gd name="connsiteY5" fmla="*/ 25528 h 35006"/>
                    <a:gd name="connsiteX6" fmla="*/ 18992 w 32159"/>
                    <a:gd name="connsiteY6" fmla="*/ 35006 h 35006"/>
                    <a:gd name="connsiteX7" fmla="*/ 32160 w 32159"/>
                    <a:gd name="connsiteY7" fmla="*/ 25781 h 35006"/>
                    <a:gd name="connsiteX8" fmla="*/ 29374 w 32159"/>
                    <a:gd name="connsiteY8" fmla="*/ 6572 h 35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159" h="35006">
                      <a:moveTo>
                        <a:pt x="29374" y="6572"/>
                      </a:moveTo>
                      <a:lnTo>
                        <a:pt x="29374" y="6445"/>
                      </a:lnTo>
                      <a:lnTo>
                        <a:pt x="13294" y="0"/>
                      </a:lnTo>
                      <a:lnTo>
                        <a:pt x="13548" y="1390"/>
                      </a:lnTo>
                      <a:lnTo>
                        <a:pt x="0" y="7835"/>
                      </a:lnTo>
                      <a:lnTo>
                        <a:pt x="5191" y="25528"/>
                      </a:lnTo>
                      <a:lnTo>
                        <a:pt x="18992" y="35006"/>
                      </a:lnTo>
                      <a:lnTo>
                        <a:pt x="32160" y="25781"/>
                      </a:lnTo>
                      <a:lnTo>
                        <a:pt x="29374" y="6572"/>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93" name="Freeform 1452">
                  <a:extLst>
                    <a:ext uri="{FF2B5EF4-FFF2-40B4-BE49-F238E27FC236}">
                      <a16:creationId xmlns:a16="http://schemas.microsoft.com/office/drawing/2014/main" id="{AAA378E5-8B6F-0FB9-2908-6D9565C4D3B8}"/>
                    </a:ext>
                  </a:extLst>
                </p:cNvPr>
                <p:cNvSpPr/>
                <p:nvPr/>
              </p:nvSpPr>
              <p:spPr>
                <a:xfrm>
                  <a:off x="3012830" y="2775440"/>
                  <a:ext cx="37735" cy="31973"/>
                </a:xfrm>
                <a:custGeom>
                  <a:avLst/>
                  <a:gdLst>
                    <a:gd name="connsiteX0" fmla="*/ 0 w 37730"/>
                    <a:gd name="connsiteY0" fmla="*/ 17819 h 31973"/>
                    <a:gd name="connsiteX1" fmla="*/ 6837 w 37730"/>
                    <a:gd name="connsiteY1" fmla="*/ 31594 h 31973"/>
                    <a:gd name="connsiteX2" fmla="*/ 24057 w 37730"/>
                    <a:gd name="connsiteY2" fmla="*/ 31973 h 31973"/>
                    <a:gd name="connsiteX3" fmla="*/ 37731 w 37730"/>
                    <a:gd name="connsiteY3" fmla="*/ 21484 h 31973"/>
                    <a:gd name="connsiteX4" fmla="*/ 30894 w 37730"/>
                    <a:gd name="connsiteY4" fmla="*/ 2780 h 31973"/>
                    <a:gd name="connsiteX5" fmla="*/ 14814 w 37730"/>
                    <a:gd name="connsiteY5" fmla="*/ 0 h 31973"/>
                    <a:gd name="connsiteX6" fmla="*/ 0 w 37730"/>
                    <a:gd name="connsiteY6" fmla="*/ 17819 h 31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30" h="31973">
                      <a:moveTo>
                        <a:pt x="0" y="17819"/>
                      </a:moveTo>
                      <a:lnTo>
                        <a:pt x="6837" y="31594"/>
                      </a:lnTo>
                      <a:lnTo>
                        <a:pt x="24057" y="31973"/>
                      </a:lnTo>
                      <a:lnTo>
                        <a:pt x="37731" y="21484"/>
                      </a:lnTo>
                      <a:lnTo>
                        <a:pt x="30894" y="2780"/>
                      </a:lnTo>
                      <a:lnTo>
                        <a:pt x="14814" y="0"/>
                      </a:lnTo>
                      <a:lnTo>
                        <a:pt x="0" y="17819"/>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94" name="Freeform 1453">
                  <a:extLst>
                    <a:ext uri="{FF2B5EF4-FFF2-40B4-BE49-F238E27FC236}">
                      <a16:creationId xmlns:a16="http://schemas.microsoft.com/office/drawing/2014/main" id="{F2B2CEB4-1F77-DBDC-4967-735CBB106265}"/>
                    </a:ext>
                  </a:extLst>
                </p:cNvPr>
                <p:cNvSpPr/>
                <p:nvPr/>
              </p:nvSpPr>
              <p:spPr>
                <a:xfrm>
                  <a:off x="3103244" y="2696202"/>
                  <a:ext cx="34443" cy="52067"/>
                </a:xfrm>
                <a:custGeom>
                  <a:avLst/>
                  <a:gdLst>
                    <a:gd name="connsiteX0" fmla="*/ 26335 w 34438"/>
                    <a:gd name="connsiteY0" fmla="*/ 17061 h 52067"/>
                    <a:gd name="connsiteX1" fmla="*/ 0 w 34438"/>
                    <a:gd name="connsiteY1" fmla="*/ 0 h 52067"/>
                    <a:gd name="connsiteX2" fmla="*/ 3292 w 34438"/>
                    <a:gd name="connsiteY2" fmla="*/ 36776 h 52067"/>
                    <a:gd name="connsiteX3" fmla="*/ 24183 w 34438"/>
                    <a:gd name="connsiteY3" fmla="*/ 52067 h 52067"/>
                    <a:gd name="connsiteX4" fmla="*/ 34439 w 34438"/>
                    <a:gd name="connsiteY4" fmla="*/ 38545 h 52067"/>
                    <a:gd name="connsiteX5" fmla="*/ 26335 w 34438"/>
                    <a:gd name="connsiteY5" fmla="*/ 17061 h 52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38" h="52067">
                      <a:moveTo>
                        <a:pt x="26335" y="17061"/>
                      </a:moveTo>
                      <a:lnTo>
                        <a:pt x="0" y="0"/>
                      </a:lnTo>
                      <a:lnTo>
                        <a:pt x="3292" y="36776"/>
                      </a:lnTo>
                      <a:lnTo>
                        <a:pt x="24183" y="52067"/>
                      </a:lnTo>
                      <a:lnTo>
                        <a:pt x="34439" y="38545"/>
                      </a:lnTo>
                      <a:lnTo>
                        <a:pt x="26335" y="17061"/>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95" name="Freeform 1454">
                  <a:extLst>
                    <a:ext uri="{FF2B5EF4-FFF2-40B4-BE49-F238E27FC236}">
                      <a16:creationId xmlns:a16="http://schemas.microsoft.com/office/drawing/2014/main" id="{CDFA6D91-98DE-1A60-2B38-8B28BE1D38BA}"/>
                    </a:ext>
                  </a:extLst>
                </p:cNvPr>
                <p:cNvSpPr/>
                <p:nvPr/>
              </p:nvSpPr>
              <p:spPr>
                <a:xfrm>
                  <a:off x="2850237" y="2736390"/>
                  <a:ext cx="30391" cy="59396"/>
                </a:xfrm>
                <a:custGeom>
                  <a:avLst/>
                  <a:gdLst>
                    <a:gd name="connsiteX0" fmla="*/ 18612 w 30387"/>
                    <a:gd name="connsiteY0" fmla="*/ 0 h 59396"/>
                    <a:gd name="connsiteX1" fmla="*/ 7850 w 30387"/>
                    <a:gd name="connsiteY1" fmla="*/ 5434 h 59396"/>
                    <a:gd name="connsiteX2" fmla="*/ 5824 w 30387"/>
                    <a:gd name="connsiteY2" fmla="*/ 27929 h 59396"/>
                    <a:gd name="connsiteX3" fmla="*/ 0 w 30387"/>
                    <a:gd name="connsiteY3" fmla="*/ 41831 h 59396"/>
                    <a:gd name="connsiteX4" fmla="*/ 10003 w 30387"/>
                    <a:gd name="connsiteY4" fmla="*/ 59397 h 59396"/>
                    <a:gd name="connsiteX5" fmla="*/ 28994 w 30387"/>
                    <a:gd name="connsiteY5" fmla="*/ 44232 h 59396"/>
                    <a:gd name="connsiteX6" fmla="*/ 28994 w 30387"/>
                    <a:gd name="connsiteY6" fmla="*/ 17187 h 59396"/>
                    <a:gd name="connsiteX7" fmla="*/ 30387 w 30387"/>
                    <a:gd name="connsiteY7" fmla="*/ 17440 h 59396"/>
                    <a:gd name="connsiteX8" fmla="*/ 18612 w 30387"/>
                    <a:gd name="connsiteY8" fmla="*/ 0 h 59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87" h="59396">
                      <a:moveTo>
                        <a:pt x="18612" y="0"/>
                      </a:moveTo>
                      <a:lnTo>
                        <a:pt x="7850" y="5434"/>
                      </a:lnTo>
                      <a:lnTo>
                        <a:pt x="5824" y="27929"/>
                      </a:lnTo>
                      <a:lnTo>
                        <a:pt x="0" y="41831"/>
                      </a:lnTo>
                      <a:lnTo>
                        <a:pt x="10003" y="59397"/>
                      </a:lnTo>
                      <a:lnTo>
                        <a:pt x="28994" y="44232"/>
                      </a:lnTo>
                      <a:lnTo>
                        <a:pt x="28994" y="17187"/>
                      </a:lnTo>
                      <a:lnTo>
                        <a:pt x="30387" y="17440"/>
                      </a:lnTo>
                      <a:lnTo>
                        <a:pt x="18612"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96" name="Freeform 1455">
                  <a:extLst>
                    <a:ext uri="{FF2B5EF4-FFF2-40B4-BE49-F238E27FC236}">
                      <a16:creationId xmlns:a16="http://schemas.microsoft.com/office/drawing/2014/main" id="{B592E2C3-675A-5FD7-265F-99F35BDFB10E}"/>
                    </a:ext>
                  </a:extLst>
                </p:cNvPr>
                <p:cNvSpPr/>
                <p:nvPr/>
              </p:nvSpPr>
              <p:spPr>
                <a:xfrm>
                  <a:off x="2854670" y="2702900"/>
                  <a:ext cx="32163" cy="38923"/>
                </a:xfrm>
                <a:custGeom>
                  <a:avLst/>
                  <a:gdLst>
                    <a:gd name="connsiteX0" fmla="*/ 23550 w 32159"/>
                    <a:gd name="connsiteY0" fmla="*/ 3033 h 38923"/>
                    <a:gd name="connsiteX1" fmla="*/ 5824 w 32159"/>
                    <a:gd name="connsiteY1" fmla="*/ 0 h 38923"/>
                    <a:gd name="connsiteX2" fmla="*/ 1393 w 32159"/>
                    <a:gd name="connsiteY2" fmla="*/ 9099 h 38923"/>
                    <a:gd name="connsiteX3" fmla="*/ 0 w 32159"/>
                    <a:gd name="connsiteY3" fmla="*/ 23127 h 38923"/>
                    <a:gd name="connsiteX4" fmla="*/ 3419 w 32159"/>
                    <a:gd name="connsiteY4" fmla="*/ 38924 h 38923"/>
                    <a:gd name="connsiteX5" fmla="*/ 14181 w 32159"/>
                    <a:gd name="connsiteY5" fmla="*/ 33490 h 38923"/>
                    <a:gd name="connsiteX6" fmla="*/ 31020 w 32159"/>
                    <a:gd name="connsiteY6" fmla="*/ 13270 h 38923"/>
                    <a:gd name="connsiteX7" fmla="*/ 32160 w 32159"/>
                    <a:gd name="connsiteY7" fmla="*/ 11879 h 38923"/>
                    <a:gd name="connsiteX8" fmla="*/ 23550 w 32159"/>
                    <a:gd name="connsiteY8" fmla="*/ 3033 h 38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159" h="38923">
                      <a:moveTo>
                        <a:pt x="23550" y="3033"/>
                      </a:moveTo>
                      <a:lnTo>
                        <a:pt x="5824" y="0"/>
                      </a:lnTo>
                      <a:lnTo>
                        <a:pt x="1393" y="9099"/>
                      </a:lnTo>
                      <a:lnTo>
                        <a:pt x="0" y="23127"/>
                      </a:lnTo>
                      <a:lnTo>
                        <a:pt x="3419" y="38924"/>
                      </a:lnTo>
                      <a:lnTo>
                        <a:pt x="14181" y="33490"/>
                      </a:lnTo>
                      <a:lnTo>
                        <a:pt x="31020" y="13270"/>
                      </a:lnTo>
                      <a:lnTo>
                        <a:pt x="32160" y="11879"/>
                      </a:lnTo>
                      <a:lnTo>
                        <a:pt x="23550" y="3033"/>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97" name="Freeform 1456">
                  <a:extLst>
                    <a:ext uri="{FF2B5EF4-FFF2-40B4-BE49-F238E27FC236}">
                      <a16:creationId xmlns:a16="http://schemas.microsoft.com/office/drawing/2014/main" id="{C0327C0A-5E91-5C0B-9BE1-0597BF327645}"/>
                    </a:ext>
                  </a:extLst>
                </p:cNvPr>
                <p:cNvSpPr/>
                <p:nvPr/>
              </p:nvSpPr>
              <p:spPr>
                <a:xfrm>
                  <a:off x="2879236" y="2753577"/>
                  <a:ext cx="25831" cy="31720"/>
                </a:xfrm>
                <a:custGeom>
                  <a:avLst/>
                  <a:gdLst>
                    <a:gd name="connsiteX0" fmla="*/ 24436 w 25828"/>
                    <a:gd name="connsiteY0" fmla="*/ 2527 h 31720"/>
                    <a:gd name="connsiteX1" fmla="*/ 23170 w 25828"/>
                    <a:gd name="connsiteY1" fmla="*/ 3918 h 31720"/>
                    <a:gd name="connsiteX2" fmla="*/ 1393 w 25828"/>
                    <a:gd name="connsiteY2" fmla="*/ 253 h 31720"/>
                    <a:gd name="connsiteX3" fmla="*/ 0 w 25828"/>
                    <a:gd name="connsiteY3" fmla="*/ 0 h 31720"/>
                    <a:gd name="connsiteX4" fmla="*/ 0 w 25828"/>
                    <a:gd name="connsiteY4" fmla="*/ 27045 h 31720"/>
                    <a:gd name="connsiteX5" fmla="*/ 10129 w 25828"/>
                    <a:gd name="connsiteY5" fmla="*/ 31720 h 31720"/>
                    <a:gd name="connsiteX6" fmla="*/ 25829 w 25828"/>
                    <a:gd name="connsiteY6" fmla="*/ 28182 h 31720"/>
                    <a:gd name="connsiteX7" fmla="*/ 24436 w 25828"/>
                    <a:gd name="connsiteY7" fmla="*/ 2527 h 31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28" h="31720">
                      <a:moveTo>
                        <a:pt x="24436" y="2527"/>
                      </a:moveTo>
                      <a:lnTo>
                        <a:pt x="23170" y="3918"/>
                      </a:lnTo>
                      <a:lnTo>
                        <a:pt x="1393" y="253"/>
                      </a:lnTo>
                      <a:lnTo>
                        <a:pt x="0" y="0"/>
                      </a:lnTo>
                      <a:lnTo>
                        <a:pt x="0" y="27045"/>
                      </a:lnTo>
                      <a:lnTo>
                        <a:pt x="10129" y="31720"/>
                      </a:lnTo>
                      <a:lnTo>
                        <a:pt x="25829" y="28182"/>
                      </a:lnTo>
                      <a:lnTo>
                        <a:pt x="24436" y="2527"/>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98" name="Freeform 1457">
                  <a:extLst>
                    <a:ext uri="{FF2B5EF4-FFF2-40B4-BE49-F238E27FC236}">
                      <a16:creationId xmlns:a16="http://schemas.microsoft.com/office/drawing/2014/main" id="{17394B8D-AC1B-9117-9B25-892E0BC0EBEE}"/>
                    </a:ext>
                  </a:extLst>
                </p:cNvPr>
                <p:cNvSpPr/>
                <p:nvPr/>
              </p:nvSpPr>
              <p:spPr>
                <a:xfrm>
                  <a:off x="2983452" y="2586507"/>
                  <a:ext cx="35709" cy="37786"/>
                </a:xfrm>
                <a:custGeom>
                  <a:avLst/>
                  <a:gdLst>
                    <a:gd name="connsiteX0" fmla="*/ 23423 w 35704"/>
                    <a:gd name="connsiteY0" fmla="*/ 0 h 37786"/>
                    <a:gd name="connsiteX1" fmla="*/ 18992 w 35704"/>
                    <a:gd name="connsiteY1" fmla="*/ 0 h 37786"/>
                    <a:gd name="connsiteX2" fmla="*/ 1646 w 35704"/>
                    <a:gd name="connsiteY2" fmla="*/ 11121 h 37786"/>
                    <a:gd name="connsiteX3" fmla="*/ 0 w 35704"/>
                    <a:gd name="connsiteY3" fmla="*/ 13143 h 37786"/>
                    <a:gd name="connsiteX4" fmla="*/ 3545 w 35704"/>
                    <a:gd name="connsiteY4" fmla="*/ 31973 h 37786"/>
                    <a:gd name="connsiteX5" fmla="*/ 8483 w 35704"/>
                    <a:gd name="connsiteY5" fmla="*/ 37787 h 37786"/>
                    <a:gd name="connsiteX6" fmla="*/ 28614 w 35704"/>
                    <a:gd name="connsiteY6" fmla="*/ 32226 h 37786"/>
                    <a:gd name="connsiteX7" fmla="*/ 35705 w 35704"/>
                    <a:gd name="connsiteY7" fmla="*/ 9226 h 37786"/>
                    <a:gd name="connsiteX8" fmla="*/ 23423 w 35704"/>
                    <a:gd name="connsiteY8" fmla="*/ 0 h 37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704" h="37786">
                      <a:moveTo>
                        <a:pt x="23423" y="0"/>
                      </a:moveTo>
                      <a:lnTo>
                        <a:pt x="18992" y="0"/>
                      </a:lnTo>
                      <a:lnTo>
                        <a:pt x="1646" y="11121"/>
                      </a:lnTo>
                      <a:lnTo>
                        <a:pt x="0" y="13143"/>
                      </a:lnTo>
                      <a:lnTo>
                        <a:pt x="3545" y="31973"/>
                      </a:lnTo>
                      <a:lnTo>
                        <a:pt x="8483" y="37787"/>
                      </a:lnTo>
                      <a:lnTo>
                        <a:pt x="28614" y="32226"/>
                      </a:lnTo>
                      <a:lnTo>
                        <a:pt x="35705" y="9226"/>
                      </a:lnTo>
                      <a:lnTo>
                        <a:pt x="23423"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299" name="Freeform 1458">
                  <a:extLst>
                    <a:ext uri="{FF2B5EF4-FFF2-40B4-BE49-F238E27FC236}">
                      <a16:creationId xmlns:a16="http://schemas.microsoft.com/office/drawing/2014/main" id="{2FB27328-AE50-4950-6A4B-786606C34566}"/>
                    </a:ext>
                  </a:extLst>
                </p:cNvPr>
                <p:cNvSpPr/>
                <p:nvPr/>
              </p:nvSpPr>
              <p:spPr>
                <a:xfrm>
                  <a:off x="2907601" y="2793259"/>
                  <a:ext cx="35583" cy="42083"/>
                </a:xfrm>
                <a:custGeom>
                  <a:avLst/>
                  <a:gdLst>
                    <a:gd name="connsiteX0" fmla="*/ 21144 w 35578"/>
                    <a:gd name="connsiteY0" fmla="*/ 2527 h 42083"/>
                    <a:gd name="connsiteX1" fmla="*/ 9623 w 35578"/>
                    <a:gd name="connsiteY1" fmla="*/ 0 h 42083"/>
                    <a:gd name="connsiteX2" fmla="*/ 0 w 35578"/>
                    <a:gd name="connsiteY2" fmla="*/ 25907 h 42083"/>
                    <a:gd name="connsiteX3" fmla="*/ 15194 w 35578"/>
                    <a:gd name="connsiteY3" fmla="*/ 42083 h 42083"/>
                    <a:gd name="connsiteX4" fmla="*/ 35578 w 35578"/>
                    <a:gd name="connsiteY4" fmla="*/ 37913 h 42083"/>
                    <a:gd name="connsiteX5" fmla="*/ 35578 w 35578"/>
                    <a:gd name="connsiteY5" fmla="*/ 14786 h 42083"/>
                    <a:gd name="connsiteX6" fmla="*/ 21144 w 35578"/>
                    <a:gd name="connsiteY6" fmla="*/ 2527 h 42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78" h="42083">
                      <a:moveTo>
                        <a:pt x="21144" y="2527"/>
                      </a:moveTo>
                      <a:lnTo>
                        <a:pt x="9623" y="0"/>
                      </a:lnTo>
                      <a:lnTo>
                        <a:pt x="0" y="25907"/>
                      </a:lnTo>
                      <a:lnTo>
                        <a:pt x="15194" y="42083"/>
                      </a:lnTo>
                      <a:lnTo>
                        <a:pt x="35578" y="37913"/>
                      </a:lnTo>
                      <a:lnTo>
                        <a:pt x="35578" y="14786"/>
                      </a:lnTo>
                      <a:lnTo>
                        <a:pt x="21144" y="2527"/>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00" name="Freeform 1459">
                  <a:extLst>
                    <a:ext uri="{FF2B5EF4-FFF2-40B4-BE49-F238E27FC236}">
                      <a16:creationId xmlns:a16="http://schemas.microsoft.com/office/drawing/2014/main" id="{AEEA13E1-BC56-A8DD-7B1A-A5B6F4FB9D79}"/>
                    </a:ext>
                  </a:extLst>
                </p:cNvPr>
                <p:cNvSpPr/>
                <p:nvPr/>
              </p:nvSpPr>
              <p:spPr>
                <a:xfrm>
                  <a:off x="2889366" y="2781759"/>
                  <a:ext cx="27985" cy="37407"/>
                </a:xfrm>
                <a:custGeom>
                  <a:avLst/>
                  <a:gdLst>
                    <a:gd name="connsiteX0" fmla="*/ 15700 w 27981"/>
                    <a:gd name="connsiteY0" fmla="*/ 0 h 37407"/>
                    <a:gd name="connsiteX1" fmla="*/ 0 w 27981"/>
                    <a:gd name="connsiteY1" fmla="*/ 3539 h 37407"/>
                    <a:gd name="connsiteX2" fmla="*/ 5191 w 27981"/>
                    <a:gd name="connsiteY2" fmla="*/ 36144 h 37407"/>
                    <a:gd name="connsiteX3" fmla="*/ 5191 w 27981"/>
                    <a:gd name="connsiteY3" fmla="*/ 36144 h 37407"/>
                    <a:gd name="connsiteX4" fmla="*/ 6204 w 27981"/>
                    <a:gd name="connsiteY4" fmla="*/ 36144 h 37407"/>
                    <a:gd name="connsiteX5" fmla="*/ 18232 w 27981"/>
                    <a:gd name="connsiteY5" fmla="*/ 37407 h 37407"/>
                    <a:gd name="connsiteX6" fmla="*/ 27982 w 27981"/>
                    <a:gd name="connsiteY6" fmla="*/ 11500 h 37407"/>
                    <a:gd name="connsiteX7" fmla="*/ 15700 w 27981"/>
                    <a:gd name="connsiteY7" fmla="*/ 0 h 3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981" h="37407">
                      <a:moveTo>
                        <a:pt x="15700" y="0"/>
                      </a:moveTo>
                      <a:lnTo>
                        <a:pt x="0" y="3539"/>
                      </a:lnTo>
                      <a:lnTo>
                        <a:pt x="5191" y="36144"/>
                      </a:lnTo>
                      <a:lnTo>
                        <a:pt x="5191" y="36144"/>
                      </a:lnTo>
                      <a:cubicBezTo>
                        <a:pt x="5191" y="36144"/>
                        <a:pt x="6078" y="36144"/>
                        <a:pt x="6204" y="36144"/>
                      </a:cubicBezTo>
                      <a:cubicBezTo>
                        <a:pt x="7217" y="36144"/>
                        <a:pt x="18232" y="37407"/>
                        <a:pt x="18232" y="37407"/>
                      </a:cubicBezTo>
                      <a:lnTo>
                        <a:pt x="27982" y="11500"/>
                      </a:lnTo>
                      <a:lnTo>
                        <a:pt x="15700"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01" name="Freeform 1460">
                  <a:extLst>
                    <a:ext uri="{FF2B5EF4-FFF2-40B4-BE49-F238E27FC236}">
                      <a16:creationId xmlns:a16="http://schemas.microsoft.com/office/drawing/2014/main" id="{BC5301FA-5854-258F-2A36-3E46B5709F2D}"/>
                    </a:ext>
                  </a:extLst>
                </p:cNvPr>
                <p:cNvSpPr/>
                <p:nvPr/>
              </p:nvSpPr>
              <p:spPr>
                <a:xfrm>
                  <a:off x="2943183" y="2805391"/>
                  <a:ext cx="30011" cy="38165"/>
                </a:xfrm>
                <a:custGeom>
                  <a:avLst/>
                  <a:gdLst>
                    <a:gd name="connsiteX0" fmla="*/ 15447 w 30007"/>
                    <a:gd name="connsiteY0" fmla="*/ 0 h 38165"/>
                    <a:gd name="connsiteX1" fmla="*/ 0 w 30007"/>
                    <a:gd name="connsiteY1" fmla="*/ 2654 h 38165"/>
                    <a:gd name="connsiteX2" fmla="*/ 0 w 30007"/>
                    <a:gd name="connsiteY2" fmla="*/ 25781 h 38165"/>
                    <a:gd name="connsiteX3" fmla="*/ 14181 w 30007"/>
                    <a:gd name="connsiteY3" fmla="*/ 38166 h 38165"/>
                    <a:gd name="connsiteX4" fmla="*/ 30007 w 30007"/>
                    <a:gd name="connsiteY4" fmla="*/ 20726 h 38165"/>
                    <a:gd name="connsiteX5" fmla="*/ 15447 w 30007"/>
                    <a:gd name="connsiteY5" fmla="*/ 0 h 38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007" h="38165">
                      <a:moveTo>
                        <a:pt x="15447" y="0"/>
                      </a:moveTo>
                      <a:lnTo>
                        <a:pt x="0" y="2654"/>
                      </a:lnTo>
                      <a:lnTo>
                        <a:pt x="0" y="25781"/>
                      </a:lnTo>
                      <a:lnTo>
                        <a:pt x="14181" y="38166"/>
                      </a:lnTo>
                      <a:lnTo>
                        <a:pt x="30007" y="20726"/>
                      </a:lnTo>
                      <a:lnTo>
                        <a:pt x="15447"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02" name="Freeform 1461">
                  <a:extLst>
                    <a:ext uri="{FF2B5EF4-FFF2-40B4-BE49-F238E27FC236}">
                      <a16:creationId xmlns:a16="http://schemas.microsoft.com/office/drawing/2014/main" id="{25AB62E7-0A05-2DF7-A2AE-FC4FAEA8ED8C}"/>
                    </a:ext>
                  </a:extLst>
                </p:cNvPr>
                <p:cNvSpPr/>
                <p:nvPr/>
              </p:nvSpPr>
              <p:spPr>
                <a:xfrm>
                  <a:off x="2925202" y="2588150"/>
                  <a:ext cx="37735" cy="28055"/>
                </a:xfrm>
                <a:custGeom>
                  <a:avLst/>
                  <a:gdLst>
                    <a:gd name="connsiteX0" fmla="*/ 27348 w 37730"/>
                    <a:gd name="connsiteY0" fmla="*/ 0 h 28055"/>
                    <a:gd name="connsiteX1" fmla="*/ 12155 w 37730"/>
                    <a:gd name="connsiteY1" fmla="*/ 0 h 28055"/>
                    <a:gd name="connsiteX2" fmla="*/ 0 w 37730"/>
                    <a:gd name="connsiteY2" fmla="*/ 15418 h 28055"/>
                    <a:gd name="connsiteX3" fmla="*/ 15953 w 37730"/>
                    <a:gd name="connsiteY3" fmla="*/ 28055 h 28055"/>
                    <a:gd name="connsiteX4" fmla="*/ 29754 w 37730"/>
                    <a:gd name="connsiteY4" fmla="*/ 24643 h 28055"/>
                    <a:gd name="connsiteX5" fmla="*/ 37731 w 37730"/>
                    <a:gd name="connsiteY5" fmla="*/ 15418 h 28055"/>
                    <a:gd name="connsiteX6" fmla="*/ 27348 w 37730"/>
                    <a:gd name="connsiteY6" fmla="*/ 0 h 28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30" h="28055">
                      <a:moveTo>
                        <a:pt x="27348" y="0"/>
                      </a:moveTo>
                      <a:lnTo>
                        <a:pt x="12155" y="0"/>
                      </a:lnTo>
                      <a:lnTo>
                        <a:pt x="0" y="15418"/>
                      </a:lnTo>
                      <a:lnTo>
                        <a:pt x="15953" y="28055"/>
                      </a:lnTo>
                      <a:lnTo>
                        <a:pt x="29754" y="24643"/>
                      </a:lnTo>
                      <a:lnTo>
                        <a:pt x="37731" y="15418"/>
                      </a:lnTo>
                      <a:lnTo>
                        <a:pt x="27348"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03" name="Freeform 1462">
                  <a:extLst>
                    <a:ext uri="{FF2B5EF4-FFF2-40B4-BE49-F238E27FC236}">
                      <a16:creationId xmlns:a16="http://schemas.microsoft.com/office/drawing/2014/main" id="{01567D35-B346-4C08-9C7E-164D3772A696}"/>
                    </a:ext>
                  </a:extLst>
                </p:cNvPr>
                <p:cNvSpPr/>
                <p:nvPr/>
              </p:nvSpPr>
              <p:spPr>
                <a:xfrm>
                  <a:off x="2856063" y="2625937"/>
                  <a:ext cx="28365" cy="31594"/>
                </a:xfrm>
                <a:custGeom>
                  <a:avLst/>
                  <a:gdLst>
                    <a:gd name="connsiteX0" fmla="*/ 20511 w 28361"/>
                    <a:gd name="connsiteY0" fmla="*/ 0 h 31594"/>
                    <a:gd name="connsiteX1" fmla="*/ 9369 w 28361"/>
                    <a:gd name="connsiteY1" fmla="*/ 1137 h 31594"/>
                    <a:gd name="connsiteX2" fmla="*/ 7597 w 28361"/>
                    <a:gd name="connsiteY2" fmla="*/ 8846 h 31594"/>
                    <a:gd name="connsiteX3" fmla="*/ 0 w 28361"/>
                    <a:gd name="connsiteY3" fmla="*/ 15165 h 31594"/>
                    <a:gd name="connsiteX4" fmla="*/ 9623 w 28361"/>
                    <a:gd name="connsiteY4" fmla="*/ 29067 h 31594"/>
                    <a:gd name="connsiteX5" fmla="*/ 17979 w 28361"/>
                    <a:gd name="connsiteY5" fmla="*/ 31594 h 31594"/>
                    <a:gd name="connsiteX6" fmla="*/ 28361 w 28361"/>
                    <a:gd name="connsiteY6" fmla="*/ 15165 h 31594"/>
                    <a:gd name="connsiteX7" fmla="*/ 20511 w 28361"/>
                    <a:gd name="connsiteY7" fmla="*/ 0 h 3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61" h="31594">
                      <a:moveTo>
                        <a:pt x="20511" y="0"/>
                      </a:moveTo>
                      <a:lnTo>
                        <a:pt x="9369" y="1137"/>
                      </a:lnTo>
                      <a:lnTo>
                        <a:pt x="7597" y="8846"/>
                      </a:lnTo>
                      <a:lnTo>
                        <a:pt x="0" y="15165"/>
                      </a:lnTo>
                      <a:lnTo>
                        <a:pt x="9623" y="29067"/>
                      </a:lnTo>
                      <a:lnTo>
                        <a:pt x="17979" y="31594"/>
                      </a:lnTo>
                      <a:lnTo>
                        <a:pt x="28361" y="15165"/>
                      </a:lnTo>
                      <a:lnTo>
                        <a:pt x="20511"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04" name="Freeform 1463">
                  <a:extLst>
                    <a:ext uri="{FF2B5EF4-FFF2-40B4-BE49-F238E27FC236}">
                      <a16:creationId xmlns:a16="http://schemas.microsoft.com/office/drawing/2014/main" id="{EFB376F2-A268-90A3-ED5B-11EDDF774C29}"/>
                    </a:ext>
                  </a:extLst>
                </p:cNvPr>
                <p:cNvSpPr/>
                <p:nvPr/>
              </p:nvSpPr>
              <p:spPr>
                <a:xfrm>
                  <a:off x="2899244" y="2570963"/>
                  <a:ext cx="38115" cy="34374"/>
                </a:xfrm>
                <a:custGeom>
                  <a:avLst/>
                  <a:gdLst>
                    <a:gd name="connsiteX0" fmla="*/ 28361 w 38110"/>
                    <a:gd name="connsiteY0" fmla="*/ 0 h 34374"/>
                    <a:gd name="connsiteX1" fmla="*/ 12155 w 38110"/>
                    <a:gd name="connsiteY1" fmla="*/ 2148 h 34374"/>
                    <a:gd name="connsiteX2" fmla="*/ 0 w 38110"/>
                    <a:gd name="connsiteY2" fmla="*/ 15544 h 34374"/>
                    <a:gd name="connsiteX3" fmla="*/ 5824 w 38110"/>
                    <a:gd name="connsiteY3" fmla="*/ 34374 h 34374"/>
                    <a:gd name="connsiteX4" fmla="*/ 25956 w 38110"/>
                    <a:gd name="connsiteY4" fmla="*/ 32605 h 34374"/>
                    <a:gd name="connsiteX5" fmla="*/ 38110 w 38110"/>
                    <a:gd name="connsiteY5" fmla="*/ 17187 h 34374"/>
                    <a:gd name="connsiteX6" fmla="*/ 28361 w 38110"/>
                    <a:gd name="connsiteY6" fmla="*/ 0 h 34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10" h="34374">
                      <a:moveTo>
                        <a:pt x="28361" y="0"/>
                      </a:moveTo>
                      <a:lnTo>
                        <a:pt x="12155" y="2148"/>
                      </a:lnTo>
                      <a:lnTo>
                        <a:pt x="0" y="15544"/>
                      </a:lnTo>
                      <a:lnTo>
                        <a:pt x="5824" y="34374"/>
                      </a:lnTo>
                      <a:lnTo>
                        <a:pt x="25956" y="32605"/>
                      </a:lnTo>
                      <a:lnTo>
                        <a:pt x="38110" y="17187"/>
                      </a:lnTo>
                      <a:lnTo>
                        <a:pt x="28361"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05" name="Freeform 1464">
                  <a:extLst>
                    <a:ext uri="{FF2B5EF4-FFF2-40B4-BE49-F238E27FC236}">
                      <a16:creationId xmlns:a16="http://schemas.microsoft.com/office/drawing/2014/main" id="{8FC806E1-F952-26FF-D3CC-61B0EB42B372}"/>
                    </a:ext>
                  </a:extLst>
                </p:cNvPr>
                <p:cNvSpPr/>
                <p:nvPr/>
              </p:nvSpPr>
              <p:spPr>
                <a:xfrm>
                  <a:off x="2954960" y="2597249"/>
                  <a:ext cx="36975" cy="34500"/>
                </a:xfrm>
                <a:custGeom>
                  <a:avLst/>
                  <a:gdLst>
                    <a:gd name="connsiteX0" fmla="*/ 32033 w 36970"/>
                    <a:gd name="connsiteY0" fmla="*/ 21231 h 34500"/>
                    <a:gd name="connsiteX1" fmla="*/ 28488 w 36970"/>
                    <a:gd name="connsiteY1" fmla="*/ 2401 h 34500"/>
                    <a:gd name="connsiteX2" fmla="*/ 28108 w 36970"/>
                    <a:gd name="connsiteY2" fmla="*/ 379 h 34500"/>
                    <a:gd name="connsiteX3" fmla="*/ 13547 w 36970"/>
                    <a:gd name="connsiteY3" fmla="*/ 0 h 34500"/>
                    <a:gd name="connsiteX4" fmla="*/ 7977 w 36970"/>
                    <a:gd name="connsiteY4" fmla="*/ 6319 h 34500"/>
                    <a:gd name="connsiteX5" fmla="*/ 0 w 36970"/>
                    <a:gd name="connsiteY5" fmla="*/ 15544 h 34500"/>
                    <a:gd name="connsiteX6" fmla="*/ 9369 w 36970"/>
                    <a:gd name="connsiteY6" fmla="*/ 34122 h 34500"/>
                    <a:gd name="connsiteX7" fmla="*/ 34059 w 36970"/>
                    <a:gd name="connsiteY7" fmla="*/ 34501 h 34500"/>
                    <a:gd name="connsiteX8" fmla="*/ 36971 w 36970"/>
                    <a:gd name="connsiteY8" fmla="*/ 27045 h 34500"/>
                    <a:gd name="connsiteX9" fmla="*/ 32033 w 36970"/>
                    <a:gd name="connsiteY9" fmla="*/ 21231 h 3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970" h="34500">
                      <a:moveTo>
                        <a:pt x="32033" y="21231"/>
                      </a:moveTo>
                      <a:lnTo>
                        <a:pt x="28488" y="2401"/>
                      </a:lnTo>
                      <a:lnTo>
                        <a:pt x="28108" y="379"/>
                      </a:lnTo>
                      <a:lnTo>
                        <a:pt x="13547" y="0"/>
                      </a:lnTo>
                      <a:lnTo>
                        <a:pt x="7977" y="6319"/>
                      </a:lnTo>
                      <a:lnTo>
                        <a:pt x="0" y="15544"/>
                      </a:lnTo>
                      <a:lnTo>
                        <a:pt x="9369" y="34122"/>
                      </a:lnTo>
                      <a:lnTo>
                        <a:pt x="34059" y="34501"/>
                      </a:lnTo>
                      <a:lnTo>
                        <a:pt x="36971" y="27045"/>
                      </a:lnTo>
                      <a:lnTo>
                        <a:pt x="32033" y="21231"/>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06" name="Freeform 1465">
                  <a:extLst>
                    <a:ext uri="{FF2B5EF4-FFF2-40B4-BE49-F238E27FC236}">
                      <a16:creationId xmlns:a16="http://schemas.microsoft.com/office/drawing/2014/main" id="{806A61D5-DA95-3597-B1EC-29A91E377F16}"/>
                    </a:ext>
                  </a:extLst>
                </p:cNvPr>
                <p:cNvSpPr/>
                <p:nvPr/>
              </p:nvSpPr>
              <p:spPr>
                <a:xfrm>
                  <a:off x="2905068" y="2603568"/>
                  <a:ext cx="36089" cy="30456"/>
                </a:xfrm>
                <a:custGeom>
                  <a:avLst/>
                  <a:gdLst>
                    <a:gd name="connsiteX0" fmla="*/ 20131 w 36084"/>
                    <a:gd name="connsiteY0" fmla="*/ 0 h 30456"/>
                    <a:gd name="connsiteX1" fmla="*/ 0 w 36084"/>
                    <a:gd name="connsiteY1" fmla="*/ 1769 h 30456"/>
                    <a:gd name="connsiteX2" fmla="*/ 0 w 36084"/>
                    <a:gd name="connsiteY2" fmla="*/ 10868 h 30456"/>
                    <a:gd name="connsiteX3" fmla="*/ 7723 w 36084"/>
                    <a:gd name="connsiteY3" fmla="*/ 30457 h 30456"/>
                    <a:gd name="connsiteX4" fmla="*/ 28108 w 36084"/>
                    <a:gd name="connsiteY4" fmla="*/ 27803 h 30456"/>
                    <a:gd name="connsiteX5" fmla="*/ 36085 w 36084"/>
                    <a:gd name="connsiteY5" fmla="*/ 12638 h 30456"/>
                    <a:gd name="connsiteX6" fmla="*/ 20131 w 36084"/>
                    <a:gd name="connsiteY6" fmla="*/ 0 h 3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84" h="30456">
                      <a:moveTo>
                        <a:pt x="20131" y="0"/>
                      </a:moveTo>
                      <a:lnTo>
                        <a:pt x="0" y="1769"/>
                      </a:lnTo>
                      <a:lnTo>
                        <a:pt x="0" y="10868"/>
                      </a:lnTo>
                      <a:lnTo>
                        <a:pt x="7723" y="30457"/>
                      </a:lnTo>
                      <a:lnTo>
                        <a:pt x="28108" y="27803"/>
                      </a:lnTo>
                      <a:lnTo>
                        <a:pt x="36085" y="12638"/>
                      </a:lnTo>
                      <a:lnTo>
                        <a:pt x="20131"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07" name="Freeform 1466">
                  <a:extLst>
                    <a:ext uri="{FF2B5EF4-FFF2-40B4-BE49-F238E27FC236}">
                      <a16:creationId xmlns:a16="http://schemas.microsoft.com/office/drawing/2014/main" id="{8D94D8BD-BB83-8DB4-28D8-B5294E7FB64E}"/>
                    </a:ext>
                  </a:extLst>
                </p:cNvPr>
                <p:cNvSpPr/>
                <p:nvPr/>
              </p:nvSpPr>
              <p:spPr>
                <a:xfrm>
                  <a:off x="2876197" y="2611783"/>
                  <a:ext cx="36596" cy="31341"/>
                </a:xfrm>
                <a:custGeom>
                  <a:avLst/>
                  <a:gdLst>
                    <a:gd name="connsiteX0" fmla="*/ 28868 w 36591"/>
                    <a:gd name="connsiteY0" fmla="*/ 2654 h 31341"/>
                    <a:gd name="connsiteX1" fmla="*/ 8230 w 36591"/>
                    <a:gd name="connsiteY1" fmla="*/ 0 h 31341"/>
                    <a:gd name="connsiteX2" fmla="*/ 0 w 36591"/>
                    <a:gd name="connsiteY2" fmla="*/ 13396 h 31341"/>
                    <a:gd name="connsiteX3" fmla="*/ 380 w 36591"/>
                    <a:gd name="connsiteY3" fmla="*/ 14154 h 31341"/>
                    <a:gd name="connsiteX4" fmla="*/ 8230 w 36591"/>
                    <a:gd name="connsiteY4" fmla="*/ 29319 h 31341"/>
                    <a:gd name="connsiteX5" fmla="*/ 27982 w 36591"/>
                    <a:gd name="connsiteY5" fmla="*/ 31341 h 31341"/>
                    <a:gd name="connsiteX6" fmla="*/ 36591 w 36591"/>
                    <a:gd name="connsiteY6" fmla="*/ 22242 h 31341"/>
                    <a:gd name="connsiteX7" fmla="*/ 28868 w 36591"/>
                    <a:gd name="connsiteY7" fmla="*/ 2654 h 3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91" h="31341">
                      <a:moveTo>
                        <a:pt x="28868" y="2654"/>
                      </a:moveTo>
                      <a:lnTo>
                        <a:pt x="8230" y="0"/>
                      </a:lnTo>
                      <a:lnTo>
                        <a:pt x="0" y="13396"/>
                      </a:lnTo>
                      <a:lnTo>
                        <a:pt x="380" y="14154"/>
                      </a:lnTo>
                      <a:lnTo>
                        <a:pt x="8230" y="29319"/>
                      </a:lnTo>
                      <a:lnTo>
                        <a:pt x="27982" y="31341"/>
                      </a:lnTo>
                      <a:lnTo>
                        <a:pt x="36591" y="22242"/>
                      </a:lnTo>
                      <a:lnTo>
                        <a:pt x="28868" y="2654"/>
                      </a:lnTo>
                      <a:close/>
                    </a:path>
                  </a:pathLst>
                </a:custGeom>
                <a:solidFill>
                  <a:srgbClr val="FAD89A"/>
                </a:solidFill>
                <a:ln w="3163" cap="flat">
                  <a:solidFill>
                    <a:srgbClr val="E6C47D"/>
                  </a:solidFill>
                  <a:prstDash val="solid"/>
                  <a:miter/>
                </a:ln>
              </p:spPr>
              <p:txBody>
                <a:bodyPr rtlCol="0" anchor="ctr"/>
                <a:lstStyle/>
                <a:p>
                  <a:pPr defTabSz="685800">
                    <a:defRPr/>
                  </a:pPr>
                  <a:endParaRPr lang="en-US" sz="600">
                    <a:solidFill>
                      <a:prstClr val="black"/>
                    </a:solidFill>
                    <a:latin typeface="Verdana"/>
                  </a:endParaRPr>
                </a:p>
              </p:txBody>
            </p:sp>
            <p:sp>
              <p:nvSpPr>
                <p:cNvPr id="308" name="Freeform 1467">
                  <a:extLst>
                    <a:ext uri="{FF2B5EF4-FFF2-40B4-BE49-F238E27FC236}">
                      <a16:creationId xmlns:a16="http://schemas.microsoft.com/office/drawing/2014/main" id="{EF51857A-FFAE-B847-64FB-F0BD4845725E}"/>
                    </a:ext>
                  </a:extLst>
                </p:cNvPr>
                <p:cNvSpPr/>
                <p:nvPr/>
              </p:nvSpPr>
              <p:spPr>
                <a:xfrm>
                  <a:off x="2926595" y="2704543"/>
                  <a:ext cx="30771" cy="31846"/>
                </a:xfrm>
                <a:custGeom>
                  <a:avLst/>
                  <a:gdLst>
                    <a:gd name="connsiteX0" fmla="*/ 20638 w 30767"/>
                    <a:gd name="connsiteY0" fmla="*/ 0 h 31846"/>
                    <a:gd name="connsiteX1" fmla="*/ 11142 w 30767"/>
                    <a:gd name="connsiteY1" fmla="*/ 1390 h 31846"/>
                    <a:gd name="connsiteX2" fmla="*/ 0 w 30767"/>
                    <a:gd name="connsiteY2" fmla="*/ 10236 h 31846"/>
                    <a:gd name="connsiteX3" fmla="*/ 1773 w 30767"/>
                    <a:gd name="connsiteY3" fmla="*/ 21737 h 31846"/>
                    <a:gd name="connsiteX4" fmla="*/ 22790 w 30767"/>
                    <a:gd name="connsiteY4" fmla="*/ 31847 h 31846"/>
                    <a:gd name="connsiteX5" fmla="*/ 30767 w 30767"/>
                    <a:gd name="connsiteY5" fmla="*/ 26792 h 31846"/>
                    <a:gd name="connsiteX6" fmla="*/ 20638 w 30767"/>
                    <a:gd name="connsiteY6" fmla="*/ 0 h 3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767" h="31846">
                      <a:moveTo>
                        <a:pt x="20638" y="0"/>
                      </a:moveTo>
                      <a:lnTo>
                        <a:pt x="11142" y="1390"/>
                      </a:lnTo>
                      <a:lnTo>
                        <a:pt x="0" y="10236"/>
                      </a:lnTo>
                      <a:lnTo>
                        <a:pt x="1773" y="21737"/>
                      </a:lnTo>
                      <a:lnTo>
                        <a:pt x="22790" y="31847"/>
                      </a:lnTo>
                      <a:lnTo>
                        <a:pt x="30767" y="26792"/>
                      </a:lnTo>
                      <a:lnTo>
                        <a:pt x="20638"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09" name="Freeform 1468">
                  <a:extLst>
                    <a:ext uri="{FF2B5EF4-FFF2-40B4-BE49-F238E27FC236}">
                      <a16:creationId xmlns:a16="http://schemas.microsoft.com/office/drawing/2014/main" id="{E51EA9DA-853F-9E6C-2D73-739E1505D104}"/>
                    </a:ext>
                  </a:extLst>
                </p:cNvPr>
                <p:cNvSpPr/>
                <p:nvPr/>
              </p:nvSpPr>
              <p:spPr>
                <a:xfrm>
                  <a:off x="2900637" y="2707576"/>
                  <a:ext cx="27732" cy="30583"/>
                </a:xfrm>
                <a:custGeom>
                  <a:avLst/>
                  <a:gdLst>
                    <a:gd name="connsiteX0" fmla="*/ 25956 w 27728"/>
                    <a:gd name="connsiteY0" fmla="*/ 7203 h 30583"/>
                    <a:gd name="connsiteX1" fmla="*/ 8989 w 27728"/>
                    <a:gd name="connsiteY1" fmla="*/ 0 h 30583"/>
                    <a:gd name="connsiteX2" fmla="*/ 0 w 27728"/>
                    <a:gd name="connsiteY2" fmla="*/ 8846 h 30583"/>
                    <a:gd name="connsiteX3" fmla="*/ 16586 w 27728"/>
                    <a:gd name="connsiteY3" fmla="*/ 30583 h 30583"/>
                    <a:gd name="connsiteX4" fmla="*/ 27728 w 27728"/>
                    <a:gd name="connsiteY4" fmla="*/ 18704 h 30583"/>
                    <a:gd name="connsiteX5" fmla="*/ 25956 w 27728"/>
                    <a:gd name="connsiteY5" fmla="*/ 7203 h 30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28" h="30583">
                      <a:moveTo>
                        <a:pt x="25956" y="7203"/>
                      </a:moveTo>
                      <a:lnTo>
                        <a:pt x="8989" y="0"/>
                      </a:lnTo>
                      <a:lnTo>
                        <a:pt x="0" y="8846"/>
                      </a:lnTo>
                      <a:lnTo>
                        <a:pt x="16586" y="30583"/>
                      </a:lnTo>
                      <a:lnTo>
                        <a:pt x="27728" y="18704"/>
                      </a:lnTo>
                      <a:lnTo>
                        <a:pt x="25956" y="7203"/>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10" name="Freeform 1469">
                  <a:extLst>
                    <a:ext uri="{FF2B5EF4-FFF2-40B4-BE49-F238E27FC236}">
                      <a16:creationId xmlns:a16="http://schemas.microsoft.com/office/drawing/2014/main" id="{D2E16A00-1B80-541D-0BE8-594D2DCFD895}"/>
                    </a:ext>
                  </a:extLst>
                </p:cNvPr>
                <p:cNvSpPr/>
                <p:nvPr/>
              </p:nvSpPr>
              <p:spPr>
                <a:xfrm>
                  <a:off x="2938119" y="2641102"/>
                  <a:ext cx="26211" cy="37281"/>
                </a:xfrm>
                <a:custGeom>
                  <a:avLst/>
                  <a:gdLst>
                    <a:gd name="connsiteX0" fmla="*/ 25323 w 26208"/>
                    <a:gd name="connsiteY0" fmla="*/ 21231 h 37281"/>
                    <a:gd name="connsiteX1" fmla="*/ 19245 w 26208"/>
                    <a:gd name="connsiteY1" fmla="*/ 0 h 37281"/>
                    <a:gd name="connsiteX2" fmla="*/ 7850 w 26208"/>
                    <a:gd name="connsiteY2" fmla="*/ 3159 h 37281"/>
                    <a:gd name="connsiteX3" fmla="*/ 0 w 26208"/>
                    <a:gd name="connsiteY3" fmla="*/ 25023 h 37281"/>
                    <a:gd name="connsiteX4" fmla="*/ 12408 w 26208"/>
                    <a:gd name="connsiteY4" fmla="*/ 37281 h 37281"/>
                    <a:gd name="connsiteX5" fmla="*/ 26209 w 26208"/>
                    <a:gd name="connsiteY5" fmla="*/ 24138 h 37281"/>
                    <a:gd name="connsiteX6" fmla="*/ 25323 w 26208"/>
                    <a:gd name="connsiteY6" fmla="*/ 21231 h 37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08" h="37281">
                      <a:moveTo>
                        <a:pt x="25323" y="21231"/>
                      </a:moveTo>
                      <a:lnTo>
                        <a:pt x="19245" y="0"/>
                      </a:lnTo>
                      <a:lnTo>
                        <a:pt x="7850" y="3159"/>
                      </a:lnTo>
                      <a:lnTo>
                        <a:pt x="0" y="25023"/>
                      </a:lnTo>
                      <a:lnTo>
                        <a:pt x="12408" y="37281"/>
                      </a:lnTo>
                      <a:lnTo>
                        <a:pt x="26209" y="24138"/>
                      </a:lnTo>
                      <a:lnTo>
                        <a:pt x="25323" y="21231"/>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11" name="Freeform 1470">
                  <a:extLst>
                    <a:ext uri="{FF2B5EF4-FFF2-40B4-BE49-F238E27FC236}">
                      <a16:creationId xmlns:a16="http://schemas.microsoft.com/office/drawing/2014/main" id="{243EA617-12D8-E144-2C26-0756AEFD0D56}"/>
                    </a:ext>
                  </a:extLst>
                </p:cNvPr>
                <p:cNvSpPr/>
                <p:nvPr/>
              </p:nvSpPr>
              <p:spPr>
                <a:xfrm>
                  <a:off x="3003079" y="2713136"/>
                  <a:ext cx="41027" cy="48655"/>
                </a:xfrm>
                <a:custGeom>
                  <a:avLst/>
                  <a:gdLst>
                    <a:gd name="connsiteX0" fmla="*/ 40896 w 41022"/>
                    <a:gd name="connsiteY0" fmla="*/ 126 h 48655"/>
                    <a:gd name="connsiteX1" fmla="*/ 23170 w 41022"/>
                    <a:gd name="connsiteY1" fmla="*/ 126 h 48655"/>
                    <a:gd name="connsiteX2" fmla="*/ 13421 w 41022"/>
                    <a:gd name="connsiteY2" fmla="*/ 7204 h 48655"/>
                    <a:gd name="connsiteX3" fmla="*/ 13421 w 41022"/>
                    <a:gd name="connsiteY3" fmla="*/ 7962 h 48655"/>
                    <a:gd name="connsiteX4" fmla="*/ 0 w 41022"/>
                    <a:gd name="connsiteY4" fmla="*/ 17061 h 48655"/>
                    <a:gd name="connsiteX5" fmla="*/ 14814 w 41022"/>
                    <a:gd name="connsiteY5" fmla="*/ 24517 h 48655"/>
                    <a:gd name="connsiteX6" fmla="*/ 5571 w 41022"/>
                    <a:gd name="connsiteY6" fmla="*/ 40314 h 48655"/>
                    <a:gd name="connsiteX7" fmla="*/ 23170 w 41022"/>
                    <a:gd name="connsiteY7" fmla="*/ 48655 h 48655"/>
                    <a:gd name="connsiteX8" fmla="*/ 37604 w 41022"/>
                    <a:gd name="connsiteY8" fmla="*/ 33995 h 48655"/>
                    <a:gd name="connsiteX9" fmla="*/ 30640 w 41022"/>
                    <a:gd name="connsiteY9" fmla="*/ 15544 h 48655"/>
                    <a:gd name="connsiteX10" fmla="*/ 41022 w 41022"/>
                    <a:gd name="connsiteY10" fmla="*/ 0 h 48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22" h="48655">
                      <a:moveTo>
                        <a:pt x="40896" y="126"/>
                      </a:moveTo>
                      <a:lnTo>
                        <a:pt x="23170" y="126"/>
                      </a:lnTo>
                      <a:cubicBezTo>
                        <a:pt x="23170" y="126"/>
                        <a:pt x="13421" y="7204"/>
                        <a:pt x="13421" y="7204"/>
                      </a:cubicBezTo>
                      <a:lnTo>
                        <a:pt x="13421" y="7962"/>
                      </a:lnTo>
                      <a:cubicBezTo>
                        <a:pt x="13421" y="7962"/>
                        <a:pt x="0" y="17061"/>
                        <a:pt x="0" y="17061"/>
                      </a:cubicBezTo>
                      <a:lnTo>
                        <a:pt x="14814" y="24517"/>
                      </a:lnTo>
                      <a:lnTo>
                        <a:pt x="5571" y="40314"/>
                      </a:lnTo>
                      <a:lnTo>
                        <a:pt x="23170" y="48655"/>
                      </a:lnTo>
                      <a:cubicBezTo>
                        <a:pt x="23423" y="46380"/>
                        <a:pt x="37604" y="33995"/>
                        <a:pt x="37604" y="33995"/>
                      </a:cubicBezTo>
                      <a:lnTo>
                        <a:pt x="30640" y="15544"/>
                      </a:lnTo>
                      <a:lnTo>
                        <a:pt x="41022"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12" name="Freeform 1471">
                  <a:extLst>
                    <a:ext uri="{FF2B5EF4-FFF2-40B4-BE49-F238E27FC236}">
                      <a16:creationId xmlns:a16="http://schemas.microsoft.com/office/drawing/2014/main" id="{83199BD5-7523-32E4-00DF-8E362D85032F}"/>
                    </a:ext>
                  </a:extLst>
                </p:cNvPr>
                <p:cNvSpPr/>
                <p:nvPr/>
              </p:nvSpPr>
              <p:spPr>
                <a:xfrm>
                  <a:off x="2868853" y="2715790"/>
                  <a:ext cx="48372" cy="41704"/>
                </a:xfrm>
                <a:custGeom>
                  <a:avLst/>
                  <a:gdLst>
                    <a:gd name="connsiteX0" fmla="*/ 31780 w 48366"/>
                    <a:gd name="connsiteY0" fmla="*/ 632 h 41704"/>
                    <a:gd name="connsiteX1" fmla="*/ 20511 w 48366"/>
                    <a:gd name="connsiteY1" fmla="*/ 0 h 41704"/>
                    <a:gd name="connsiteX2" fmla="*/ 16840 w 48366"/>
                    <a:gd name="connsiteY2" fmla="*/ 379 h 41704"/>
                    <a:gd name="connsiteX3" fmla="*/ 0 w 48366"/>
                    <a:gd name="connsiteY3" fmla="*/ 20599 h 41704"/>
                    <a:gd name="connsiteX4" fmla="*/ 11775 w 48366"/>
                    <a:gd name="connsiteY4" fmla="*/ 38039 h 41704"/>
                    <a:gd name="connsiteX5" fmla="*/ 33553 w 48366"/>
                    <a:gd name="connsiteY5" fmla="*/ 41704 h 41704"/>
                    <a:gd name="connsiteX6" fmla="*/ 34819 w 48366"/>
                    <a:gd name="connsiteY6" fmla="*/ 40314 h 41704"/>
                    <a:gd name="connsiteX7" fmla="*/ 42542 w 48366"/>
                    <a:gd name="connsiteY7" fmla="*/ 31341 h 41704"/>
                    <a:gd name="connsiteX8" fmla="*/ 47480 w 48366"/>
                    <a:gd name="connsiteY8" fmla="*/ 23506 h 41704"/>
                    <a:gd name="connsiteX9" fmla="*/ 48366 w 48366"/>
                    <a:gd name="connsiteY9" fmla="*/ 22369 h 41704"/>
                    <a:gd name="connsiteX10" fmla="*/ 31780 w 48366"/>
                    <a:gd name="connsiteY10" fmla="*/ 632 h 41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366" h="41704">
                      <a:moveTo>
                        <a:pt x="31780" y="632"/>
                      </a:moveTo>
                      <a:lnTo>
                        <a:pt x="20511" y="0"/>
                      </a:lnTo>
                      <a:lnTo>
                        <a:pt x="16840" y="379"/>
                      </a:lnTo>
                      <a:lnTo>
                        <a:pt x="0" y="20599"/>
                      </a:lnTo>
                      <a:lnTo>
                        <a:pt x="11775" y="38039"/>
                      </a:lnTo>
                      <a:lnTo>
                        <a:pt x="33553" y="41704"/>
                      </a:lnTo>
                      <a:lnTo>
                        <a:pt x="34819" y="40314"/>
                      </a:lnTo>
                      <a:lnTo>
                        <a:pt x="42542" y="31341"/>
                      </a:lnTo>
                      <a:lnTo>
                        <a:pt x="47480" y="23506"/>
                      </a:lnTo>
                      <a:lnTo>
                        <a:pt x="48366" y="22369"/>
                      </a:lnTo>
                      <a:lnTo>
                        <a:pt x="31780" y="632"/>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13" name="Freeform 1472">
                  <a:extLst>
                    <a:ext uri="{FF2B5EF4-FFF2-40B4-BE49-F238E27FC236}">
                      <a16:creationId xmlns:a16="http://schemas.microsoft.com/office/drawing/2014/main" id="{50CA7B7A-BB15-3217-CD0B-99DF835CDA6E}"/>
                    </a:ext>
                  </a:extLst>
                </p:cNvPr>
                <p:cNvSpPr/>
                <p:nvPr/>
              </p:nvSpPr>
              <p:spPr>
                <a:xfrm>
                  <a:off x="2976994" y="2728807"/>
                  <a:ext cx="40774" cy="43599"/>
                </a:xfrm>
                <a:custGeom>
                  <a:avLst/>
                  <a:gdLst>
                    <a:gd name="connsiteX0" fmla="*/ 26082 w 40769"/>
                    <a:gd name="connsiteY0" fmla="*/ 1264 h 43599"/>
                    <a:gd name="connsiteX1" fmla="*/ 11775 w 40769"/>
                    <a:gd name="connsiteY1" fmla="*/ 0 h 43599"/>
                    <a:gd name="connsiteX2" fmla="*/ 0 w 40769"/>
                    <a:gd name="connsiteY2" fmla="*/ 15292 h 43599"/>
                    <a:gd name="connsiteX3" fmla="*/ 4305 w 40769"/>
                    <a:gd name="connsiteY3" fmla="*/ 37155 h 43599"/>
                    <a:gd name="connsiteX4" fmla="*/ 20385 w 40769"/>
                    <a:gd name="connsiteY4" fmla="*/ 43600 h 43599"/>
                    <a:gd name="connsiteX5" fmla="*/ 31527 w 40769"/>
                    <a:gd name="connsiteY5" fmla="*/ 24643 h 43599"/>
                    <a:gd name="connsiteX6" fmla="*/ 40769 w 40769"/>
                    <a:gd name="connsiteY6" fmla="*/ 8846 h 43599"/>
                    <a:gd name="connsiteX7" fmla="*/ 26082 w 40769"/>
                    <a:gd name="connsiteY7" fmla="*/ 1264 h 4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769" h="43599">
                      <a:moveTo>
                        <a:pt x="26082" y="1264"/>
                      </a:moveTo>
                      <a:lnTo>
                        <a:pt x="11775" y="0"/>
                      </a:lnTo>
                      <a:lnTo>
                        <a:pt x="0" y="15292"/>
                      </a:lnTo>
                      <a:lnTo>
                        <a:pt x="4305" y="37155"/>
                      </a:lnTo>
                      <a:lnTo>
                        <a:pt x="20385" y="43600"/>
                      </a:lnTo>
                      <a:lnTo>
                        <a:pt x="31527" y="24643"/>
                      </a:lnTo>
                      <a:lnTo>
                        <a:pt x="40769" y="8846"/>
                      </a:lnTo>
                      <a:lnTo>
                        <a:pt x="26082" y="1264"/>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14" name="Freeform 1473">
                  <a:extLst>
                    <a:ext uri="{FF2B5EF4-FFF2-40B4-BE49-F238E27FC236}">
                      <a16:creationId xmlns:a16="http://schemas.microsoft.com/office/drawing/2014/main" id="{C71440CE-1917-5226-5B91-0D72AE2BACC9}"/>
                    </a:ext>
                  </a:extLst>
                </p:cNvPr>
                <p:cNvSpPr/>
                <p:nvPr/>
              </p:nvSpPr>
              <p:spPr>
                <a:xfrm>
                  <a:off x="2949388" y="2731335"/>
                  <a:ext cx="32163" cy="42462"/>
                </a:xfrm>
                <a:custGeom>
                  <a:avLst/>
                  <a:gdLst>
                    <a:gd name="connsiteX0" fmla="*/ 31907 w 32159"/>
                    <a:gd name="connsiteY0" fmla="*/ 34627 h 42462"/>
                    <a:gd name="connsiteX1" fmla="*/ 27602 w 32159"/>
                    <a:gd name="connsiteY1" fmla="*/ 12764 h 42462"/>
                    <a:gd name="connsiteX2" fmla="*/ 7977 w 32159"/>
                    <a:gd name="connsiteY2" fmla="*/ 0 h 42462"/>
                    <a:gd name="connsiteX3" fmla="*/ 0 w 32159"/>
                    <a:gd name="connsiteY3" fmla="*/ 5055 h 42462"/>
                    <a:gd name="connsiteX4" fmla="*/ 0 w 32159"/>
                    <a:gd name="connsiteY4" fmla="*/ 19715 h 42462"/>
                    <a:gd name="connsiteX5" fmla="*/ 18612 w 32159"/>
                    <a:gd name="connsiteY5" fmla="*/ 42462 h 42462"/>
                    <a:gd name="connsiteX6" fmla="*/ 32160 w 32159"/>
                    <a:gd name="connsiteY6" fmla="*/ 36017 h 42462"/>
                    <a:gd name="connsiteX7" fmla="*/ 31907 w 32159"/>
                    <a:gd name="connsiteY7" fmla="*/ 34627 h 4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159" h="42462">
                      <a:moveTo>
                        <a:pt x="31907" y="34627"/>
                      </a:moveTo>
                      <a:lnTo>
                        <a:pt x="27602" y="12764"/>
                      </a:lnTo>
                      <a:lnTo>
                        <a:pt x="7977" y="0"/>
                      </a:lnTo>
                      <a:lnTo>
                        <a:pt x="0" y="5055"/>
                      </a:lnTo>
                      <a:lnTo>
                        <a:pt x="0" y="19715"/>
                      </a:lnTo>
                      <a:lnTo>
                        <a:pt x="18612" y="42462"/>
                      </a:lnTo>
                      <a:lnTo>
                        <a:pt x="32160" y="36017"/>
                      </a:lnTo>
                      <a:lnTo>
                        <a:pt x="31907" y="34627"/>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15" name="Freeform 1474">
                  <a:extLst>
                    <a:ext uri="{FF2B5EF4-FFF2-40B4-BE49-F238E27FC236}">
                      <a16:creationId xmlns:a16="http://schemas.microsoft.com/office/drawing/2014/main" id="{142014B0-9C73-5AA3-D2DC-36AA95803387}"/>
                    </a:ext>
                  </a:extLst>
                </p:cNvPr>
                <p:cNvSpPr/>
                <p:nvPr/>
              </p:nvSpPr>
              <p:spPr>
                <a:xfrm>
                  <a:off x="2911400" y="2726280"/>
                  <a:ext cx="37988" cy="33868"/>
                </a:xfrm>
                <a:custGeom>
                  <a:avLst/>
                  <a:gdLst>
                    <a:gd name="connsiteX0" fmla="*/ 16966 w 37983"/>
                    <a:gd name="connsiteY0" fmla="*/ 0 h 33868"/>
                    <a:gd name="connsiteX1" fmla="*/ 5824 w 37983"/>
                    <a:gd name="connsiteY1" fmla="*/ 11879 h 33868"/>
                    <a:gd name="connsiteX2" fmla="*/ 4938 w 37983"/>
                    <a:gd name="connsiteY2" fmla="*/ 13017 h 33868"/>
                    <a:gd name="connsiteX3" fmla="*/ 0 w 37983"/>
                    <a:gd name="connsiteY3" fmla="*/ 20852 h 33868"/>
                    <a:gd name="connsiteX4" fmla="*/ 21398 w 37983"/>
                    <a:gd name="connsiteY4" fmla="*/ 33869 h 33868"/>
                    <a:gd name="connsiteX5" fmla="*/ 37984 w 37983"/>
                    <a:gd name="connsiteY5" fmla="*/ 24770 h 33868"/>
                    <a:gd name="connsiteX6" fmla="*/ 37984 w 37983"/>
                    <a:gd name="connsiteY6" fmla="*/ 10110 h 33868"/>
                    <a:gd name="connsiteX7" fmla="*/ 16966 w 37983"/>
                    <a:gd name="connsiteY7" fmla="*/ 0 h 3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983" h="33868">
                      <a:moveTo>
                        <a:pt x="16966" y="0"/>
                      </a:moveTo>
                      <a:lnTo>
                        <a:pt x="5824" y="11879"/>
                      </a:lnTo>
                      <a:lnTo>
                        <a:pt x="4938" y="13017"/>
                      </a:lnTo>
                      <a:lnTo>
                        <a:pt x="0" y="20852"/>
                      </a:lnTo>
                      <a:lnTo>
                        <a:pt x="21398" y="33869"/>
                      </a:lnTo>
                      <a:lnTo>
                        <a:pt x="37984" y="24770"/>
                      </a:lnTo>
                      <a:lnTo>
                        <a:pt x="37984" y="10110"/>
                      </a:lnTo>
                      <a:lnTo>
                        <a:pt x="16966"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16" name="Freeform 1475">
                  <a:extLst>
                    <a:ext uri="{FF2B5EF4-FFF2-40B4-BE49-F238E27FC236}">
                      <a16:creationId xmlns:a16="http://schemas.microsoft.com/office/drawing/2014/main" id="{F40F35F5-5D13-1CBA-B3E5-7141B3CAD9A1}"/>
                    </a:ext>
                  </a:extLst>
                </p:cNvPr>
                <p:cNvSpPr/>
                <p:nvPr/>
              </p:nvSpPr>
              <p:spPr>
                <a:xfrm>
                  <a:off x="2926595" y="2666125"/>
                  <a:ext cx="28365" cy="39808"/>
                </a:xfrm>
                <a:custGeom>
                  <a:avLst/>
                  <a:gdLst>
                    <a:gd name="connsiteX0" fmla="*/ 23930 w 28361"/>
                    <a:gd name="connsiteY0" fmla="*/ 12258 h 39808"/>
                    <a:gd name="connsiteX1" fmla="*/ 11522 w 28361"/>
                    <a:gd name="connsiteY1" fmla="*/ 0 h 39808"/>
                    <a:gd name="connsiteX2" fmla="*/ 10762 w 28361"/>
                    <a:gd name="connsiteY2" fmla="*/ 2148 h 39808"/>
                    <a:gd name="connsiteX3" fmla="*/ 2406 w 28361"/>
                    <a:gd name="connsiteY3" fmla="*/ 4297 h 39808"/>
                    <a:gd name="connsiteX4" fmla="*/ 0 w 28361"/>
                    <a:gd name="connsiteY4" fmla="*/ 27171 h 39808"/>
                    <a:gd name="connsiteX5" fmla="*/ 11142 w 28361"/>
                    <a:gd name="connsiteY5" fmla="*/ 39809 h 39808"/>
                    <a:gd name="connsiteX6" fmla="*/ 20638 w 28361"/>
                    <a:gd name="connsiteY6" fmla="*/ 38418 h 39808"/>
                    <a:gd name="connsiteX7" fmla="*/ 28361 w 28361"/>
                    <a:gd name="connsiteY7" fmla="*/ 31594 h 39808"/>
                    <a:gd name="connsiteX8" fmla="*/ 23930 w 28361"/>
                    <a:gd name="connsiteY8" fmla="*/ 12258 h 39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361" h="39808">
                      <a:moveTo>
                        <a:pt x="23930" y="12258"/>
                      </a:moveTo>
                      <a:lnTo>
                        <a:pt x="11522" y="0"/>
                      </a:lnTo>
                      <a:lnTo>
                        <a:pt x="10762" y="2148"/>
                      </a:lnTo>
                      <a:lnTo>
                        <a:pt x="2406" y="4297"/>
                      </a:lnTo>
                      <a:lnTo>
                        <a:pt x="0" y="27171"/>
                      </a:lnTo>
                      <a:lnTo>
                        <a:pt x="11142" y="39809"/>
                      </a:lnTo>
                      <a:lnTo>
                        <a:pt x="20638" y="38418"/>
                      </a:lnTo>
                      <a:lnTo>
                        <a:pt x="28361" y="31594"/>
                      </a:lnTo>
                      <a:lnTo>
                        <a:pt x="23930" y="12258"/>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17" name="Freeform 1476">
                  <a:extLst>
                    <a:ext uri="{FF2B5EF4-FFF2-40B4-BE49-F238E27FC236}">
                      <a16:creationId xmlns:a16="http://schemas.microsoft.com/office/drawing/2014/main" id="{1E1E2BC9-FBEF-506F-0EA0-2EB4117C5517}"/>
                    </a:ext>
                  </a:extLst>
                </p:cNvPr>
                <p:cNvSpPr/>
                <p:nvPr/>
              </p:nvSpPr>
              <p:spPr>
                <a:xfrm>
                  <a:off x="3023467" y="2656394"/>
                  <a:ext cx="35836" cy="33110"/>
                </a:xfrm>
                <a:custGeom>
                  <a:avLst/>
                  <a:gdLst>
                    <a:gd name="connsiteX0" fmla="*/ 35832 w 35831"/>
                    <a:gd name="connsiteY0" fmla="*/ 4802 h 33110"/>
                    <a:gd name="connsiteX1" fmla="*/ 24183 w 35831"/>
                    <a:gd name="connsiteY1" fmla="*/ 0 h 33110"/>
                    <a:gd name="connsiteX2" fmla="*/ 0 w 35831"/>
                    <a:gd name="connsiteY2" fmla="*/ 5940 h 33110"/>
                    <a:gd name="connsiteX3" fmla="*/ 3672 w 35831"/>
                    <a:gd name="connsiteY3" fmla="*/ 28561 h 33110"/>
                    <a:gd name="connsiteX4" fmla="*/ 13041 w 35831"/>
                    <a:gd name="connsiteY4" fmla="*/ 33111 h 33110"/>
                    <a:gd name="connsiteX5" fmla="*/ 12788 w 35831"/>
                    <a:gd name="connsiteY5" fmla="*/ 32352 h 33110"/>
                    <a:gd name="connsiteX6" fmla="*/ 35198 w 35831"/>
                    <a:gd name="connsiteY6" fmla="*/ 18577 h 33110"/>
                    <a:gd name="connsiteX7" fmla="*/ 35832 w 35831"/>
                    <a:gd name="connsiteY7" fmla="*/ 4802 h 3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831" h="33110">
                      <a:moveTo>
                        <a:pt x="35832" y="4802"/>
                      </a:moveTo>
                      <a:lnTo>
                        <a:pt x="24183" y="0"/>
                      </a:lnTo>
                      <a:lnTo>
                        <a:pt x="0" y="5940"/>
                      </a:lnTo>
                      <a:lnTo>
                        <a:pt x="3672" y="28561"/>
                      </a:lnTo>
                      <a:lnTo>
                        <a:pt x="13041" y="33111"/>
                      </a:lnTo>
                      <a:lnTo>
                        <a:pt x="12788" y="32352"/>
                      </a:lnTo>
                      <a:lnTo>
                        <a:pt x="35198" y="18577"/>
                      </a:lnTo>
                      <a:lnTo>
                        <a:pt x="35832" y="4802"/>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18" name="Freeform 1477">
                  <a:extLst>
                    <a:ext uri="{FF2B5EF4-FFF2-40B4-BE49-F238E27FC236}">
                      <a16:creationId xmlns:a16="http://schemas.microsoft.com/office/drawing/2014/main" id="{268654F3-99DF-BB64-38E3-5BD90C199FD3}"/>
                    </a:ext>
                  </a:extLst>
                </p:cNvPr>
                <p:cNvSpPr/>
                <p:nvPr/>
              </p:nvSpPr>
              <p:spPr>
                <a:xfrm>
                  <a:off x="3036257" y="2674971"/>
                  <a:ext cx="36342" cy="38292"/>
                </a:xfrm>
                <a:custGeom>
                  <a:avLst/>
                  <a:gdLst>
                    <a:gd name="connsiteX0" fmla="*/ 22411 w 36337"/>
                    <a:gd name="connsiteY0" fmla="*/ 0 h 38292"/>
                    <a:gd name="connsiteX1" fmla="*/ 0 w 36337"/>
                    <a:gd name="connsiteY1" fmla="*/ 13775 h 38292"/>
                    <a:gd name="connsiteX2" fmla="*/ 253 w 36337"/>
                    <a:gd name="connsiteY2" fmla="*/ 14533 h 38292"/>
                    <a:gd name="connsiteX3" fmla="*/ 7723 w 36337"/>
                    <a:gd name="connsiteY3" fmla="*/ 38292 h 38292"/>
                    <a:gd name="connsiteX4" fmla="*/ 24943 w 36337"/>
                    <a:gd name="connsiteY4" fmla="*/ 38292 h 38292"/>
                    <a:gd name="connsiteX5" fmla="*/ 36338 w 36337"/>
                    <a:gd name="connsiteY5" fmla="*/ 17314 h 38292"/>
                    <a:gd name="connsiteX6" fmla="*/ 22411 w 36337"/>
                    <a:gd name="connsiteY6" fmla="*/ 0 h 38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337" h="38292">
                      <a:moveTo>
                        <a:pt x="22411" y="0"/>
                      </a:moveTo>
                      <a:lnTo>
                        <a:pt x="0" y="13775"/>
                      </a:lnTo>
                      <a:lnTo>
                        <a:pt x="253" y="14533"/>
                      </a:lnTo>
                      <a:lnTo>
                        <a:pt x="7723" y="38292"/>
                      </a:lnTo>
                      <a:lnTo>
                        <a:pt x="24943" y="38292"/>
                      </a:lnTo>
                      <a:lnTo>
                        <a:pt x="36338" y="17314"/>
                      </a:lnTo>
                      <a:lnTo>
                        <a:pt x="22411"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19" name="Freeform 1478">
                  <a:extLst>
                    <a:ext uri="{FF2B5EF4-FFF2-40B4-BE49-F238E27FC236}">
                      <a16:creationId xmlns:a16="http://schemas.microsoft.com/office/drawing/2014/main" id="{D2ECF80E-D496-4020-A5E7-0529C41AAE3C}"/>
                    </a:ext>
                  </a:extLst>
                </p:cNvPr>
                <p:cNvSpPr/>
                <p:nvPr/>
              </p:nvSpPr>
              <p:spPr>
                <a:xfrm>
                  <a:off x="3014477" y="2684955"/>
                  <a:ext cx="29504" cy="35385"/>
                </a:xfrm>
                <a:custGeom>
                  <a:avLst/>
                  <a:gdLst>
                    <a:gd name="connsiteX0" fmla="*/ 22031 w 29500"/>
                    <a:gd name="connsiteY0" fmla="*/ 4550 h 35385"/>
                    <a:gd name="connsiteX1" fmla="*/ 12661 w 29500"/>
                    <a:gd name="connsiteY1" fmla="*/ 0 h 35385"/>
                    <a:gd name="connsiteX2" fmla="*/ 0 w 29500"/>
                    <a:gd name="connsiteY2" fmla="*/ 16934 h 35385"/>
                    <a:gd name="connsiteX3" fmla="*/ 2026 w 29500"/>
                    <a:gd name="connsiteY3" fmla="*/ 35385 h 35385"/>
                    <a:gd name="connsiteX4" fmla="*/ 11775 w 29500"/>
                    <a:gd name="connsiteY4" fmla="*/ 28435 h 35385"/>
                    <a:gd name="connsiteX5" fmla="*/ 29501 w 29500"/>
                    <a:gd name="connsiteY5" fmla="*/ 28308 h 35385"/>
                    <a:gd name="connsiteX6" fmla="*/ 22031 w 29500"/>
                    <a:gd name="connsiteY6" fmla="*/ 4550 h 35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500" h="35385">
                      <a:moveTo>
                        <a:pt x="22031" y="4550"/>
                      </a:moveTo>
                      <a:lnTo>
                        <a:pt x="12661" y="0"/>
                      </a:lnTo>
                      <a:lnTo>
                        <a:pt x="0" y="16934"/>
                      </a:lnTo>
                      <a:lnTo>
                        <a:pt x="2026" y="35385"/>
                      </a:lnTo>
                      <a:lnTo>
                        <a:pt x="11775" y="28435"/>
                      </a:lnTo>
                      <a:lnTo>
                        <a:pt x="29501" y="28308"/>
                      </a:lnTo>
                      <a:lnTo>
                        <a:pt x="22031" y="455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20" name="Freeform 1479">
                  <a:extLst>
                    <a:ext uri="{FF2B5EF4-FFF2-40B4-BE49-F238E27FC236}">
                      <a16:creationId xmlns:a16="http://schemas.microsoft.com/office/drawing/2014/main" id="{E456A624-BE3B-A797-DDAC-59838E4ED76C}"/>
                    </a:ext>
                  </a:extLst>
                </p:cNvPr>
                <p:cNvSpPr/>
                <p:nvPr/>
              </p:nvSpPr>
              <p:spPr>
                <a:xfrm>
                  <a:off x="2947236" y="2697719"/>
                  <a:ext cx="41535" cy="46380"/>
                </a:xfrm>
                <a:custGeom>
                  <a:avLst/>
                  <a:gdLst>
                    <a:gd name="connsiteX0" fmla="*/ 27855 w 41529"/>
                    <a:gd name="connsiteY0" fmla="*/ 6445 h 46380"/>
                    <a:gd name="connsiteX1" fmla="*/ 7723 w 41529"/>
                    <a:gd name="connsiteY1" fmla="*/ 0 h 46380"/>
                    <a:gd name="connsiteX2" fmla="*/ 0 w 41529"/>
                    <a:gd name="connsiteY2" fmla="*/ 6824 h 46380"/>
                    <a:gd name="connsiteX3" fmla="*/ 10129 w 41529"/>
                    <a:gd name="connsiteY3" fmla="*/ 33616 h 46380"/>
                    <a:gd name="connsiteX4" fmla="*/ 29754 w 41529"/>
                    <a:gd name="connsiteY4" fmla="*/ 46380 h 46380"/>
                    <a:gd name="connsiteX5" fmla="*/ 41529 w 41529"/>
                    <a:gd name="connsiteY5" fmla="*/ 31088 h 46380"/>
                    <a:gd name="connsiteX6" fmla="*/ 27855 w 41529"/>
                    <a:gd name="connsiteY6" fmla="*/ 6445 h 46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529" h="46380">
                      <a:moveTo>
                        <a:pt x="27855" y="6445"/>
                      </a:moveTo>
                      <a:lnTo>
                        <a:pt x="7723" y="0"/>
                      </a:lnTo>
                      <a:lnTo>
                        <a:pt x="0" y="6824"/>
                      </a:lnTo>
                      <a:lnTo>
                        <a:pt x="10129" y="33616"/>
                      </a:lnTo>
                      <a:lnTo>
                        <a:pt x="29754" y="46380"/>
                      </a:lnTo>
                      <a:lnTo>
                        <a:pt x="41529" y="31088"/>
                      </a:lnTo>
                      <a:lnTo>
                        <a:pt x="27855" y="6445"/>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21" name="Freeform 1480">
                  <a:extLst>
                    <a:ext uri="{FF2B5EF4-FFF2-40B4-BE49-F238E27FC236}">
                      <a16:creationId xmlns:a16="http://schemas.microsoft.com/office/drawing/2014/main" id="{ACB1EF15-7B28-AC53-FD6F-72730DE6332F}"/>
                    </a:ext>
                  </a:extLst>
                </p:cNvPr>
                <p:cNvSpPr/>
                <p:nvPr/>
              </p:nvSpPr>
              <p:spPr>
                <a:xfrm>
                  <a:off x="2950528" y="2662333"/>
                  <a:ext cx="38242" cy="41830"/>
                </a:xfrm>
                <a:custGeom>
                  <a:avLst/>
                  <a:gdLst>
                    <a:gd name="connsiteX0" fmla="*/ 33806 w 38237"/>
                    <a:gd name="connsiteY0" fmla="*/ 9731 h 41830"/>
                    <a:gd name="connsiteX1" fmla="*/ 12915 w 38237"/>
                    <a:gd name="connsiteY1" fmla="*/ 0 h 41830"/>
                    <a:gd name="connsiteX2" fmla="*/ 13801 w 38237"/>
                    <a:gd name="connsiteY2" fmla="*/ 2907 h 41830"/>
                    <a:gd name="connsiteX3" fmla="*/ 0 w 38237"/>
                    <a:gd name="connsiteY3" fmla="*/ 16050 h 41830"/>
                    <a:gd name="connsiteX4" fmla="*/ 4432 w 38237"/>
                    <a:gd name="connsiteY4" fmla="*/ 35385 h 41830"/>
                    <a:gd name="connsiteX5" fmla="*/ 24563 w 38237"/>
                    <a:gd name="connsiteY5" fmla="*/ 41831 h 41830"/>
                    <a:gd name="connsiteX6" fmla="*/ 38237 w 38237"/>
                    <a:gd name="connsiteY6" fmla="*/ 27929 h 41830"/>
                    <a:gd name="connsiteX7" fmla="*/ 33806 w 38237"/>
                    <a:gd name="connsiteY7" fmla="*/ 9731 h 41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237" h="41830">
                      <a:moveTo>
                        <a:pt x="33806" y="9731"/>
                      </a:moveTo>
                      <a:lnTo>
                        <a:pt x="12915" y="0"/>
                      </a:lnTo>
                      <a:lnTo>
                        <a:pt x="13801" y="2907"/>
                      </a:lnTo>
                      <a:lnTo>
                        <a:pt x="0" y="16050"/>
                      </a:lnTo>
                      <a:lnTo>
                        <a:pt x="4432" y="35385"/>
                      </a:lnTo>
                      <a:lnTo>
                        <a:pt x="24563" y="41831"/>
                      </a:lnTo>
                      <a:lnTo>
                        <a:pt x="38237" y="27929"/>
                      </a:lnTo>
                      <a:lnTo>
                        <a:pt x="33806" y="9731"/>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22" name="Freeform 1481">
                  <a:extLst>
                    <a:ext uri="{FF2B5EF4-FFF2-40B4-BE49-F238E27FC236}">
                      <a16:creationId xmlns:a16="http://schemas.microsoft.com/office/drawing/2014/main" id="{AA37325F-77A4-C13C-01BF-8A418ED6CBB0}"/>
                    </a:ext>
                  </a:extLst>
                </p:cNvPr>
                <p:cNvSpPr/>
                <p:nvPr/>
              </p:nvSpPr>
              <p:spPr>
                <a:xfrm>
                  <a:off x="2907854" y="2693295"/>
                  <a:ext cx="29884" cy="21483"/>
                </a:xfrm>
                <a:custGeom>
                  <a:avLst/>
                  <a:gdLst>
                    <a:gd name="connsiteX0" fmla="*/ 18739 w 29880"/>
                    <a:gd name="connsiteY0" fmla="*/ 0 h 21483"/>
                    <a:gd name="connsiteX1" fmla="*/ 0 w 29880"/>
                    <a:gd name="connsiteY1" fmla="*/ 2654 h 21483"/>
                    <a:gd name="connsiteX2" fmla="*/ 1773 w 29880"/>
                    <a:gd name="connsiteY2" fmla="*/ 14281 h 21483"/>
                    <a:gd name="connsiteX3" fmla="*/ 18739 w 29880"/>
                    <a:gd name="connsiteY3" fmla="*/ 21484 h 21483"/>
                    <a:gd name="connsiteX4" fmla="*/ 29881 w 29880"/>
                    <a:gd name="connsiteY4" fmla="*/ 12638 h 21483"/>
                    <a:gd name="connsiteX5" fmla="*/ 18739 w 29880"/>
                    <a:gd name="connsiteY5" fmla="*/ 0 h 21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80" h="21483">
                      <a:moveTo>
                        <a:pt x="18739" y="0"/>
                      </a:moveTo>
                      <a:lnTo>
                        <a:pt x="0" y="2654"/>
                      </a:lnTo>
                      <a:lnTo>
                        <a:pt x="1773" y="14281"/>
                      </a:lnTo>
                      <a:lnTo>
                        <a:pt x="18739" y="21484"/>
                      </a:lnTo>
                      <a:lnTo>
                        <a:pt x="29881" y="12638"/>
                      </a:lnTo>
                      <a:lnTo>
                        <a:pt x="18739"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23" name="Freeform 1482">
                  <a:extLst>
                    <a:ext uri="{FF2B5EF4-FFF2-40B4-BE49-F238E27FC236}">
                      <a16:creationId xmlns:a16="http://schemas.microsoft.com/office/drawing/2014/main" id="{EF5B2A73-9E58-5633-DED5-A5187B59F3F9}"/>
                    </a:ext>
                  </a:extLst>
                </p:cNvPr>
                <p:cNvSpPr/>
                <p:nvPr/>
              </p:nvSpPr>
              <p:spPr>
                <a:xfrm>
                  <a:off x="2904182" y="2631371"/>
                  <a:ext cx="41788" cy="39050"/>
                </a:xfrm>
                <a:custGeom>
                  <a:avLst/>
                  <a:gdLst>
                    <a:gd name="connsiteX0" fmla="*/ 28994 w 41782"/>
                    <a:gd name="connsiteY0" fmla="*/ 0 h 39050"/>
                    <a:gd name="connsiteX1" fmla="*/ 8610 w 41782"/>
                    <a:gd name="connsiteY1" fmla="*/ 2654 h 39050"/>
                    <a:gd name="connsiteX2" fmla="*/ 0 w 41782"/>
                    <a:gd name="connsiteY2" fmla="*/ 11753 h 39050"/>
                    <a:gd name="connsiteX3" fmla="*/ 10129 w 41782"/>
                    <a:gd name="connsiteY3" fmla="*/ 30962 h 39050"/>
                    <a:gd name="connsiteX4" fmla="*/ 24816 w 41782"/>
                    <a:gd name="connsiteY4" fmla="*/ 39050 h 39050"/>
                    <a:gd name="connsiteX5" fmla="*/ 33173 w 41782"/>
                    <a:gd name="connsiteY5" fmla="*/ 36902 h 39050"/>
                    <a:gd name="connsiteX6" fmla="*/ 33932 w 41782"/>
                    <a:gd name="connsiteY6" fmla="*/ 34754 h 39050"/>
                    <a:gd name="connsiteX7" fmla="*/ 41782 w 41782"/>
                    <a:gd name="connsiteY7" fmla="*/ 12890 h 39050"/>
                    <a:gd name="connsiteX8" fmla="*/ 28994 w 41782"/>
                    <a:gd name="connsiteY8" fmla="*/ 0 h 3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782" h="39050">
                      <a:moveTo>
                        <a:pt x="28994" y="0"/>
                      </a:moveTo>
                      <a:lnTo>
                        <a:pt x="8610" y="2654"/>
                      </a:lnTo>
                      <a:lnTo>
                        <a:pt x="0" y="11753"/>
                      </a:lnTo>
                      <a:lnTo>
                        <a:pt x="10129" y="30962"/>
                      </a:lnTo>
                      <a:lnTo>
                        <a:pt x="24816" y="39050"/>
                      </a:lnTo>
                      <a:lnTo>
                        <a:pt x="33173" y="36902"/>
                      </a:lnTo>
                      <a:lnTo>
                        <a:pt x="33932" y="34754"/>
                      </a:lnTo>
                      <a:lnTo>
                        <a:pt x="41782" y="12890"/>
                      </a:lnTo>
                      <a:lnTo>
                        <a:pt x="28994"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24" name="Freeform 1483">
                  <a:extLst>
                    <a:ext uri="{FF2B5EF4-FFF2-40B4-BE49-F238E27FC236}">
                      <a16:creationId xmlns:a16="http://schemas.microsoft.com/office/drawing/2014/main" id="{409F432F-1782-383E-8261-6856BF3F273B}"/>
                    </a:ext>
                  </a:extLst>
                </p:cNvPr>
                <p:cNvSpPr/>
                <p:nvPr/>
              </p:nvSpPr>
              <p:spPr>
                <a:xfrm>
                  <a:off x="2957366" y="2631371"/>
                  <a:ext cx="38368" cy="40693"/>
                </a:xfrm>
                <a:custGeom>
                  <a:avLst/>
                  <a:gdLst>
                    <a:gd name="connsiteX0" fmla="*/ 31653 w 38363"/>
                    <a:gd name="connsiteY0" fmla="*/ 379 h 40693"/>
                    <a:gd name="connsiteX1" fmla="*/ 6964 w 38363"/>
                    <a:gd name="connsiteY1" fmla="*/ 0 h 40693"/>
                    <a:gd name="connsiteX2" fmla="*/ 0 w 38363"/>
                    <a:gd name="connsiteY2" fmla="*/ 9731 h 40693"/>
                    <a:gd name="connsiteX3" fmla="*/ 6077 w 38363"/>
                    <a:gd name="connsiteY3" fmla="*/ 30962 h 40693"/>
                    <a:gd name="connsiteX4" fmla="*/ 26968 w 38363"/>
                    <a:gd name="connsiteY4" fmla="*/ 40693 h 40693"/>
                    <a:gd name="connsiteX5" fmla="*/ 38364 w 38363"/>
                    <a:gd name="connsiteY5" fmla="*/ 27297 h 40693"/>
                    <a:gd name="connsiteX6" fmla="*/ 31653 w 38363"/>
                    <a:gd name="connsiteY6" fmla="*/ 379 h 40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363" h="40693">
                      <a:moveTo>
                        <a:pt x="31653" y="379"/>
                      </a:moveTo>
                      <a:lnTo>
                        <a:pt x="6964" y="0"/>
                      </a:lnTo>
                      <a:lnTo>
                        <a:pt x="0" y="9731"/>
                      </a:lnTo>
                      <a:lnTo>
                        <a:pt x="6077" y="30962"/>
                      </a:lnTo>
                      <a:lnTo>
                        <a:pt x="26968" y="40693"/>
                      </a:lnTo>
                      <a:lnTo>
                        <a:pt x="38364" y="27297"/>
                      </a:lnTo>
                      <a:lnTo>
                        <a:pt x="31653" y="379"/>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25" name="Freeform 1484">
                  <a:extLst>
                    <a:ext uri="{FF2B5EF4-FFF2-40B4-BE49-F238E27FC236}">
                      <a16:creationId xmlns:a16="http://schemas.microsoft.com/office/drawing/2014/main" id="{5F5E6D9A-58DE-0EBC-03CC-4DB96B1CA3F8}"/>
                    </a:ext>
                  </a:extLst>
                </p:cNvPr>
                <p:cNvSpPr/>
                <p:nvPr/>
              </p:nvSpPr>
              <p:spPr>
                <a:xfrm>
                  <a:off x="2878223" y="2681922"/>
                  <a:ext cx="31403" cy="34500"/>
                </a:xfrm>
                <a:custGeom>
                  <a:avLst/>
                  <a:gdLst>
                    <a:gd name="connsiteX0" fmla="*/ 29627 w 31399"/>
                    <a:gd name="connsiteY0" fmla="*/ 14028 h 34500"/>
                    <a:gd name="connsiteX1" fmla="*/ 18739 w 31399"/>
                    <a:gd name="connsiteY1" fmla="*/ 3033 h 34500"/>
                    <a:gd name="connsiteX2" fmla="*/ 15320 w 31399"/>
                    <a:gd name="connsiteY2" fmla="*/ 0 h 34500"/>
                    <a:gd name="connsiteX3" fmla="*/ 14814 w 31399"/>
                    <a:gd name="connsiteY3" fmla="*/ 379 h 34500"/>
                    <a:gd name="connsiteX4" fmla="*/ 0 w 31399"/>
                    <a:gd name="connsiteY4" fmla="*/ 24011 h 34500"/>
                    <a:gd name="connsiteX5" fmla="*/ 8610 w 31399"/>
                    <a:gd name="connsiteY5" fmla="*/ 32858 h 34500"/>
                    <a:gd name="connsiteX6" fmla="*/ 7470 w 31399"/>
                    <a:gd name="connsiteY6" fmla="*/ 34248 h 34500"/>
                    <a:gd name="connsiteX7" fmla="*/ 11142 w 31399"/>
                    <a:gd name="connsiteY7" fmla="*/ 33869 h 34500"/>
                    <a:gd name="connsiteX8" fmla="*/ 22411 w 31399"/>
                    <a:gd name="connsiteY8" fmla="*/ 34501 h 34500"/>
                    <a:gd name="connsiteX9" fmla="*/ 31400 w 31399"/>
                    <a:gd name="connsiteY9" fmla="*/ 25654 h 34500"/>
                    <a:gd name="connsiteX10" fmla="*/ 29627 w 31399"/>
                    <a:gd name="connsiteY10" fmla="*/ 14028 h 3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99" h="34500">
                      <a:moveTo>
                        <a:pt x="29627" y="14028"/>
                      </a:moveTo>
                      <a:lnTo>
                        <a:pt x="18739" y="3033"/>
                      </a:lnTo>
                      <a:lnTo>
                        <a:pt x="15320" y="0"/>
                      </a:lnTo>
                      <a:lnTo>
                        <a:pt x="14814" y="379"/>
                      </a:lnTo>
                      <a:lnTo>
                        <a:pt x="0" y="24011"/>
                      </a:lnTo>
                      <a:lnTo>
                        <a:pt x="8610" y="32858"/>
                      </a:lnTo>
                      <a:lnTo>
                        <a:pt x="7470" y="34248"/>
                      </a:lnTo>
                      <a:lnTo>
                        <a:pt x="11142" y="33869"/>
                      </a:lnTo>
                      <a:lnTo>
                        <a:pt x="22411" y="34501"/>
                      </a:lnTo>
                      <a:lnTo>
                        <a:pt x="31400" y="25654"/>
                      </a:lnTo>
                      <a:lnTo>
                        <a:pt x="29627" y="14028"/>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26" name="Freeform 1485">
                  <a:extLst>
                    <a:ext uri="{FF2B5EF4-FFF2-40B4-BE49-F238E27FC236}">
                      <a16:creationId xmlns:a16="http://schemas.microsoft.com/office/drawing/2014/main" id="{35A0AD5C-6AEE-E863-18E7-5B98D522451E}"/>
                    </a:ext>
                  </a:extLst>
                </p:cNvPr>
                <p:cNvSpPr/>
                <p:nvPr/>
              </p:nvSpPr>
              <p:spPr>
                <a:xfrm>
                  <a:off x="2893545" y="2662333"/>
                  <a:ext cx="35456" cy="33615"/>
                </a:xfrm>
                <a:custGeom>
                  <a:avLst/>
                  <a:gdLst>
                    <a:gd name="connsiteX0" fmla="*/ 20765 w 35451"/>
                    <a:gd name="connsiteY0" fmla="*/ 0 h 33615"/>
                    <a:gd name="connsiteX1" fmla="*/ 0 w 35451"/>
                    <a:gd name="connsiteY1" fmla="*/ 19588 h 33615"/>
                    <a:gd name="connsiteX2" fmla="*/ 3419 w 35451"/>
                    <a:gd name="connsiteY2" fmla="*/ 22621 h 33615"/>
                    <a:gd name="connsiteX3" fmla="*/ 14307 w 35451"/>
                    <a:gd name="connsiteY3" fmla="*/ 33616 h 33615"/>
                    <a:gd name="connsiteX4" fmla="*/ 33046 w 35451"/>
                    <a:gd name="connsiteY4" fmla="*/ 30962 h 33615"/>
                    <a:gd name="connsiteX5" fmla="*/ 35452 w 35451"/>
                    <a:gd name="connsiteY5" fmla="*/ 8088 h 33615"/>
                    <a:gd name="connsiteX6" fmla="*/ 20765 w 35451"/>
                    <a:gd name="connsiteY6" fmla="*/ 0 h 33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51" h="33615">
                      <a:moveTo>
                        <a:pt x="20765" y="0"/>
                      </a:moveTo>
                      <a:lnTo>
                        <a:pt x="0" y="19588"/>
                      </a:lnTo>
                      <a:lnTo>
                        <a:pt x="3419" y="22621"/>
                      </a:lnTo>
                      <a:lnTo>
                        <a:pt x="14307" y="33616"/>
                      </a:lnTo>
                      <a:lnTo>
                        <a:pt x="33046" y="30962"/>
                      </a:lnTo>
                      <a:lnTo>
                        <a:pt x="35452" y="8088"/>
                      </a:lnTo>
                      <a:lnTo>
                        <a:pt x="20765"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27" name="Freeform 1486">
                  <a:extLst>
                    <a:ext uri="{FF2B5EF4-FFF2-40B4-BE49-F238E27FC236}">
                      <a16:creationId xmlns:a16="http://schemas.microsoft.com/office/drawing/2014/main" id="{4034D500-8041-DDA9-50D9-EEF54E51D173}"/>
                    </a:ext>
                  </a:extLst>
                </p:cNvPr>
                <p:cNvSpPr/>
                <p:nvPr/>
              </p:nvSpPr>
              <p:spPr>
                <a:xfrm>
                  <a:off x="2984339" y="2618733"/>
                  <a:ext cx="48245" cy="83155"/>
                </a:xfrm>
                <a:custGeom>
                  <a:avLst/>
                  <a:gdLst>
                    <a:gd name="connsiteX0" fmla="*/ 38997 w 48239"/>
                    <a:gd name="connsiteY0" fmla="*/ 42462 h 83155"/>
                    <a:gd name="connsiteX1" fmla="*/ 27982 w 48239"/>
                    <a:gd name="connsiteY1" fmla="*/ 31847 h 83155"/>
                    <a:gd name="connsiteX2" fmla="*/ 48240 w 48239"/>
                    <a:gd name="connsiteY2" fmla="*/ 14533 h 83155"/>
                    <a:gd name="connsiteX3" fmla="*/ 40010 w 48239"/>
                    <a:gd name="connsiteY3" fmla="*/ 10995 h 83155"/>
                    <a:gd name="connsiteX4" fmla="*/ 27728 w 48239"/>
                    <a:gd name="connsiteY4" fmla="*/ 0 h 83155"/>
                    <a:gd name="connsiteX5" fmla="*/ 7597 w 48239"/>
                    <a:gd name="connsiteY5" fmla="*/ 5560 h 83155"/>
                    <a:gd name="connsiteX6" fmla="*/ 4685 w 48239"/>
                    <a:gd name="connsiteY6" fmla="*/ 13017 h 83155"/>
                    <a:gd name="connsiteX7" fmla="*/ 11395 w 48239"/>
                    <a:gd name="connsiteY7" fmla="*/ 39935 h 83155"/>
                    <a:gd name="connsiteX8" fmla="*/ 0 w 48239"/>
                    <a:gd name="connsiteY8" fmla="*/ 53331 h 83155"/>
                    <a:gd name="connsiteX9" fmla="*/ 4432 w 48239"/>
                    <a:gd name="connsiteY9" fmla="*/ 71529 h 83155"/>
                    <a:gd name="connsiteX10" fmla="*/ 30134 w 48239"/>
                    <a:gd name="connsiteY10" fmla="*/ 83156 h 83155"/>
                    <a:gd name="connsiteX11" fmla="*/ 42795 w 48239"/>
                    <a:gd name="connsiteY11" fmla="*/ 66221 h 83155"/>
                    <a:gd name="connsiteX12" fmla="*/ 39124 w 48239"/>
                    <a:gd name="connsiteY12" fmla="*/ 43600 h 83155"/>
                    <a:gd name="connsiteX13" fmla="*/ 38997 w 48239"/>
                    <a:gd name="connsiteY13" fmla="*/ 42462 h 83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239" h="83155">
                      <a:moveTo>
                        <a:pt x="38997" y="42462"/>
                      </a:moveTo>
                      <a:lnTo>
                        <a:pt x="27982" y="31847"/>
                      </a:lnTo>
                      <a:lnTo>
                        <a:pt x="48240" y="14533"/>
                      </a:lnTo>
                      <a:lnTo>
                        <a:pt x="40010" y="10995"/>
                      </a:lnTo>
                      <a:lnTo>
                        <a:pt x="27728" y="0"/>
                      </a:lnTo>
                      <a:lnTo>
                        <a:pt x="7597" y="5560"/>
                      </a:lnTo>
                      <a:lnTo>
                        <a:pt x="4685" y="13017"/>
                      </a:lnTo>
                      <a:lnTo>
                        <a:pt x="11395" y="39935"/>
                      </a:lnTo>
                      <a:lnTo>
                        <a:pt x="0" y="53331"/>
                      </a:lnTo>
                      <a:lnTo>
                        <a:pt x="4432" y="71529"/>
                      </a:lnTo>
                      <a:lnTo>
                        <a:pt x="30134" y="83156"/>
                      </a:lnTo>
                      <a:lnTo>
                        <a:pt x="42795" y="66221"/>
                      </a:lnTo>
                      <a:lnTo>
                        <a:pt x="39124" y="43600"/>
                      </a:lnTo>
                      <a:lnTo>
                        <a:pt x="38997" y="42462"/>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28" name="Freeform 1487">
                  <a:extLst>
                    <a:ext uri="{FF2B5EF4-FFF2-40B4-BE49-F238E27FC236}">
                      <a16:creationId xmlns:a16="http://schemas.microsoft.com/office/drawing/2014/main" id="{06B2101E-EE50-31BD-5A10-C66C575F1908}"/>
                    </a:ext>
                  </a:extLst>
                </p:cNvPr>
                <p:cNvSpPr/>
                <p:nvPr/>
              </p:nvSpPr>
              <p:spPr>
                <a:xfrm>
                  <a:off x="3012324" y="2633267"/>
                  <a:ext cx="35329" cy="29066"/>
                </a:xfrm>
                <a:custGeom>
                  <a:avLst/>
                  <a:gdLst>
                    <a:gd name="connsiteX0" fmla="*/ 20258 w 35324"/>
                    <a:gd name="connsiteY0" fmla="*/ 0 h 29066"/>
                    <a:gd name="connsiteX1" fmla="*/ 0 w 35324"/>
                    <a:gd name="connsiteY1" fmla="*/ 17314 h 29066"/>
                    <a:gd name="connsiteX2" fmla="*/ 11015 w 35324"/>
                    <a:gd name="connsiteY2" fmla="*/ 27929 h 29066"/>
                    <a:gd name="connsiteX3" fmla="*/ 11142 w 35324"/>
                    <a:gd name="connsiteY3" fmla="*/ 29067 h 29066"/>
                    <a:gd name="connsiteX4" fmla="*/ 35325 w 35324"/>
                    <a:gd name="connsiteY4" fmla="*/ 23127 h 29066"/>
                    <a:gd name="connsiteX5" fmla="*/ 35325 w 35324"/>
                    <a:gd name="connsiteY5" fmla="*/ 7835 h 29066"/>
                    <a:gd name="connsiteX6" fmla="*/ 20258 w 35324"/>
                    <a:gd name="connsiteY6" fmla="*/ 0 h 29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24" h="29066">
                      <a:moveTo>
                        <a:pt x="20258" y="0"/>
                      </a:moveTo>
                      <a:lnTo>
                        <a:pt x="0" y="17314"/>
                      </a:lnTo>
                      <a:lnTo>
                        <a:pt x="11015" y="27929"/>
                      </a:lnTo>
                      <a:lnTo>
                        <a:pt x="11142" y="29067"/>
                      </a:lnTo>
                      <a:lnTo>
                        <a:pt x="35325" y="23127"/>
                      </a:lnTo>
                      <a:lnTo>
                        <a:pt x="35325" y="7835"/>
                      </a:lnTo>
                      <a:lnTo>
                        <a:pt x="20258"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29" name="Freeform 1488">
                  <a:extLst>
                    <a:ext uri="{FF2B5EF4-FFF2-40B4-BE49-F238E27FC236}">
                      <a16:creationId xmlns:a16="http://schemas.microsoft.com/office/drawing/2014/main" id="{A2CCB5A3-2AD1-5145-44C4-8FAF60C75BEB}"/>
                    </a:ext>
                  </a:extLst>
                </p:cNvPr>
                <p:cNvSpPr/>
                <p:nvPr/>
              </p:nvSpPr>
              <p:spPr>
                <a:xfrm>
                  <a:off x="3072600" y="2650328"/>
                  <a:ext cx="39888" cy="45874"/>
                </a:xfrm>
                <a:custGeom>
                  <a:avLst/>
                  <a:gdLst>
                    <a:gd name="connsiteX0" fmla="*/ 39883 w 39883"/>
                    <a:gd name="connsiteY0" fmla="*/ 26160 h 45874"/>
                    <a:gd name="connsiteX1" fmla="*/ 30387 w 39883"/>
                    <a:gd name="connsiteY1" fmla="*/ 0 h 45874"/>
                    <a:gd name="connsiteX2" fmla="*/ 17093 w 39883"/>
                    <a:gd name="connsiteY2" fmla="*/ 8341 h 45874"/>
                    <a:gd name="connsiteX3" fmla="*/ 507 w 39883"/>
                    <a:gd name="connsiteY3" fmla="*/ 41199 h 45874"/>
                    <a:gd name="connsiteX4" fmla="*/ 0 w 39883"/>
                    <a:gd name="connsiteY4" fmla="*/ 41957 h 45874"/>
                    <a:gd name="connsiteX5" fmla="*/ 507 w 39883"/>
                    <a:gd name="connsiteY5" fmla="*/ 42462 h 45874"/>
                    <a:gd name="connsiteX6" fmla="*/ 10129 w 39883"/>
                    <a:gd name="connsiteY6" fmla="*/ 43600 h 45874"/>
                    <a:gd name="connsiteX7" fmla="*/ 30641 w 39883"/>
                    <a:gd name="connsiteY7" fmla="*/ 45875 h 45874"/>
                    <a:gd name="connsiteX8" fmla="*/ 30514 w 39883"/>
                    <a:gd name="connsiteY8" fmla="*/ 44358 h 45874"/>
                    <a:gd name="connsiteX9" fmla="*/ 39883 w 39883"/>
                    <a:gd name="connsiteY9" fmla="*/ 26160 h 45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883" h="45874">
                      <a:moveTo>
                        <a:pt x="39883" y="26160"/>
                      </a:moveTo>
                      <a:lnTo>
                        <a:pt x="30387" y="0"/>
                      </a:lnTo>
                      <a:lnTo>
                        <a:pt x="17093" y="8341"/>
                      </a:lnTo>
                      <a:lnTo>
                        <a:pt x="507" y="41199"/>
                      </a:lnTo>
                      <a:lnTo>
                        <a:pt x="0" y="41957"/>
                      </a:lnTo>
                      <a:lnTo>
                        <a:pt x="507" y="42462"/>
                      </a:lnTo>
                      <a:lnTo>
                        <a:pt x="10129" y="43600"/>
                      </a:lnTo>
                      <a:lnTo>
                        <a:pt x="30641" y="45875"/>
                      </a:lnTo>
                      <a:lnTo>
                        <a:pt x="30514" y="44358"/>
                      </a:lnTo>
                      <a:lnTo>
                        <a:pt x="39883" y="2616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30" name="Freeform 1489">
                  <a:extLst>
                    <a:ext uri="{FF2B5EF4-FFF2-40B4-BE49-F238E27FC236}">
                      <a16:creationId xmlns:a16="http://schemas.microsoft.com/office/drawing/2014/main" id="{D2726F67-A0FB-8E3A-B9B5-80BD12A0B758}"/>
                    </a:ext>
                  </a:extLst>
                </p:cNvPr>
                <p:cNvSpPr/>
                <p:nvPr/>
              </p:nvSpPr>
              <p:spPr>
                <a:xfrm>
                  <a:off x="3061203" y="2692284"/>
                  <a:ext cx="27732" cy="39934"/>
                </a:xfrm>
                <a:custGeom>
                  <a:avLst/>
                  <a:gdLst>
                    <a:gd name="connsiteX0" fmla="*/ 21524 w 27728"/>
                    <a:gd name="connsiteY0" fmla="*/ 1643 h 39934"/>
                    <a:gd name="connsiteX1" fmla="*/ 11902 w 27728"/>
                    <a:gd name="connsiteY1" fmla="*/ 505 h 39934"/>
                    <a:gd name="connsiteX2" fmla="*/ 11395 w 27728"/>
                    <a:gd name="connsiteY2" fmla="*/ 0 h 39934"/>
                    <a:gd name="connsiteX3" fmla="*/ 0 w 27728"/>
                    <a:gd name="connsiteY3" fmla="*/ 20979 h 39934"/>
                    <a:gd name="connsiteX4" fmla="*/ 6457 w 27728"/>
                    <a:gd name="connsiteY4" fmla="*/ 39050 h 39934"/>
                    <a:gd name="connsiteX5" fmla="*/ 17346 w 27728"/>
                    <a:gd name="connsiteY5" fmla="*/ 39935 h 39934"/>
                    <a:gd name="connsiteX6" fmla="*/ 27728 w 27728"/>
                    <a:gd name="connsiteY6" fmla="*/ 27171 h 39934"/>
                    <a:gd name="connsiteX7" fmla="*/ 21524 w 27728"/>
                    <a:gd name="connsiteY7" fmla="*/ 1643 h 39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728" h="39934">
                      <a:moveTo>
                        <a:pt x="21524" y="1643"/>
                      </a:moveTo>
                      <a:lnTo>
                        <a:pt x="11902" y="505"/>
                      </a:lnTo>
                      <a:lnTo>
                        <a:pt x="11395" y="0"/>
                      </a:lnTo>
                      <a:lnTo>
                        <a:pt x="0" y="20979"/>
                      </a:lnTo>
                      <a:lnTo>
                        <a:pt x="6457" y="39050"/>
                      </a:lnTo>
                      <a:lnTo>
                        <a:pt x="17346" y="39935"/>
                      </a:lnTo>
                      <a:lnTo>
                        <a:pt x="27728" y="27171"/>
                      </a:lnTo>
                      <a:lnTo>
                        <a:pt x="21524" y="1643"/>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31" name="Freeform 1490">
                  <a:extLst>
                    <a:ext uri="{FF2B5EF4-FFF2-40B4-BE49-F238E27FC236}">
                      <a16:creationId xmlns:a16="http://schemas.microsoft.com/office/drawing/2014/main" id="{512EA4E9-ABDD-001C-30D3-65C138CD442F}"/>
                    </a:ext>
                  </a:extLst>
                </p:cNvPr>
                <p:cNvSpPr/>
                <p:nvPr/>
              </p:nvSpPr>
              <p:spPr>
                <a:xfrm>
                  <a:off x="3033597" y="2713263"/>
                  <a:ext cx="34063" cy="35764"/>
                </a:xfrm>
                <a:custGeom>
                  <a:avLst/>
                  <a:gdLst>
                    <a:gd name="connsiteX0" fmla="*/ 27602 w 34058"/>
                    <a:gd name="connsiteY0" fmla="*/ 0 h 35764"/>
                    <a:gd name="connsiteX1" fmla="*/ 10382 w 34058"/>
                    <a:gd name="connsiteY1" fmla="*/ 0 h 35764"/>
                    <a:gd name="connsiteX2" fmla="*/ 0 w 34058"/>
                    <a:gd name="connsiteY2" fmla="*/ 15544 h 35764"/>
                    <a:gd name="connsiteX3" fmla="*/ 7090 w 34058"/>
                    <a:gd name="connsiteY3" fmla="*/ 33869 h 35764"/>
                    <a:gd name="connsiteX4" fmla="*/ 19752 w 34058"/>
                    <a:gd name="connsiteY4" fmla="*/ 35765 h 35764"/>
                    <a:gd name="connsiteX5" fmla="*/ 34059 w 34058"/>
                    <a:gd name="connsiteY5" fmla="*/ 18072 h 35764"/>
                    <a:gd name="connsiteX6" fmla="*/ 27602 w 34058"/>
                    <a:gd name="connsiteY6" fmla="*/ 0 h 3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058" h="35764">
                      <a:moveTo>
                        <a:pt x="27602" y="0"/>
                      </a:moveTo>
                      <a:lnTo>
                        <a:pt x="10382" y="0"/>
                      </a:lnTo>
                      <a:lnTo>
                        <a:pt x="0" y="15544"/>
                      </a:lnTo>
                      <a:lnTo>
                        <a:pt x="7090" y="33869"/>
                      </a:lnTo>
                      <a:lnTo>
                        <a:pt x="19752" y="35765"/>
                      </a:lnTo>
                      <a:lnTo>
                        <a:pt x="34059" y="18072"/>
                      </a:lnTo>
                      <a:lnTo>
                        <a:pt x="27602"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32" name="Freeform 1491">
                  <a:extLst>
                    <a:ext uri="{FF2B5EF4-FFF2-40B4-BE49-F238E27FC236}">
                      <a16:creationId xmlns:a16="http://schemas.microsoft.com/office/drawing/2014/main" id="{EDF505FB-7C6F-4674-4BE4-BE8D72A87D56}"/>
                    </a:ext>
                  </a:extLst>
                </p:cNvPr>
                <p:cNvSpPr/>
                <p:nvPr/>
              </p:nvSpPr>
              <p:spPr>
                <a:xfrm>
                  <a:off x="3058671" y="2647800"/>
                  <a:ext cx="31024" cy="44484"/>
                </a:xfrm>
                <a:custGeom>
                  <a:avLst/>
                  <a:gdLst>
                    <a:gd name="connsiteX0" fmla="*/ 17979 w 31020"/>
                    <a:gd name="connsiteY0" fmla="*/ 0 h 44484"/>
                    <a:gd name="connsiteX1" fmla="*/ 633 w 31020"/>
                    <a:gd name="connsiteY1" fmla="*/ 13396 h 44484"/>
                    <a:gd name="connsiteX2" fmla="*/ 0 w 31020"/>
                    <a:gd name="connsiteY2" fmla="*/ 27171 h 44484"/>
                    <a:gd name="connsiteX3" fmla="*/ 13927 w 31020"/>
                    <a:gd name="connsiteY3" fmla="*/ 44485 h 44484"/>
                    <a:gd name="connsiteX4" fmla="*/ 14434 w 31020"/>
                    <a:gd name="connsiteY4" fmla="*/ 43726 h 44484"/>
                    <a:gd name="connsiteX5" fmla="*/ 31020 w 31020"/>
                    <a:gd name="connsiteY5" fmla="*/ 10868 h 44484"/>
                    <a:gd name="connsiteX6" fmla="*/ 17979 w 31020"/>
                    <a:gd name="connsiteY6" fmla="*/ 0 h 4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20" h="44484">
                      <a:moveTo>
                        <a:pt x="17979" y="0"/>
                      </a:moveTo>
                      <a:lnTo>
                        <a:pt x="633" y="13396"/>
                      </a:lnTo>
                      <a:lnTo>
                        <a:pt x="0" y="27171"/>
                      </a:lnTo>
                      <a:lnTo>
                        <a:pt x="13927" y="44485"/>
                      </a:lnTo>
                      <a:lnTo>
                        <a:pt x="14434" y="43726"/>
                      </a:lnTo>
                      <a:lnTo>
                        <a:pt x="31020" y="10868"/>
                      </a:lnTo>
                      <a:lnTo>
                        <a:pt x="17979"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33" name="Freeform 1492">
                  <a:extLst>
                    <a:ext uri="{FF2B5EF4-FFF2-40B4-BE49-F238E27FC236}">
                      <a16:creationId xmlns:a16="http://schemas.microsoft.com/office/drawing/2014/main" id="{DACE3B2F-7855-3B07-C615-3DE1F6B24F9E}"/>
                    </a:ext>
                  </a:extLst>
                </p:cNvPr>
                <p:cNvSpPr/>
                <p:nvPr/>
              </p:nvSpPr>
              <p:spPr>
                <a:xfrm>
                  <a:off x="3032584" y="2612541"/>
                  <a:ext cx="30137" cy="28561"/>
                </a:xfrm>
                <a:custGeom>
                  <a:avLst/>
                  <a:gdLst>
                    <a:gd name="connsiteX0" fmla="*/ 23677 w 30133"/>
                    <a:gd name="connsiteY0" fmla="*/ 0 h 28561"/>
                    <a:gd name="connsiteX1" fmla="*/ 12535 w 30133"/>
                    <a:gd name="connsiteY1" fmla="*/ 0 h 28561"/>
                    <a:gd name="connsiteX2" fmla="*/ 0 w 30133"/>
                    <a:gd name="connsiteY2" fmla="*/ 20726 h 28561"/>
                    <a:gd name="connsiteX3" fmla="*/ 15067 w 30133"/>
                    <a:gd name="connsiteY3" fmla="*/ 28561 h 28561"/>
                    <a:gd name="connsiteX4" fmla="*/ 30134 w 30133"/>
                    <a:gd name="connsiteY4" fmla="*/ 18704 h 28561"/>
                    <a:gd name="connsiteX5" fmla="*/ 23677 w 30133"/>
                    <a:gd name="connsiteY5" fmla="*/ 0 h 28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133" h="28561">
                      <a:moveTo>
                        <a:pt x="23677" y="0"/>
                      </a:moveTo>
                      <a:lnTo>
                        <a:pt x="12535" y="0"/>
                      </a:lnTo>
                      <a:lnTo>
                        <a:pt x="0" y="20726"/>
                      </a:lnTo>
                      <a:lnTo>
                        <a:pt x="15067" y="28561"/>
                      </a:lnTo>
                      <a:lnTo>
                        <a:pt x="30134" y="18704"/>
                      </a:lnTo>
                      <a:lnTo>
                        <a:pt x="23677"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34" name="Freeform 1493">
                  <a:extLst>
                    <a:ext uri="{FF2B5EF4-FFF2-40B4-BE49-F238E27FC236}">
                      <a16:creationId xmlns:a16="http://schemas.microsoft.com/office/drawing/2014/main" id="{FA1B6F08-DCA7-0FE5-9930-0825F29F42A9}"/>
                    </a:ext>
                  </a:extLst>
                </p:cNvPr>
                <p:cNvSpPr/>
                <p:nvPr/>
              </p:nvSpPr>
              <p:spPr>
                <a:xfrm>
                  <a:off x="3047653" y="2631245"/>
                  <a:ext cx="30644" cy="29951"/>
                </a:xfrm>
                <a:custGeom>
                  <a:avLst/>
                  <a:gdLst>
                    <a:gd name="connsiteX0" fmla="*/ 15067 w 30640"/>
                    <a:gd name="connsiteY0" fmla="*/ 0 h 29951"/>
                    <a:gd name="connsiteX1" fmla="*/ 0 w 30640"/>
                    <a:gd name="connsiteY1" fmla="*/ 9857 h 29951"/>
                    <a:gd name="connsiteX2" fmla="*/ 0 w 30640"/>
                    <a:gd name="connsiteY2" fmla="*/ 25149 h 29951"/>
                    <a:gd name="connsiteX3" fmla="*/ 11649 w 30640"/>
                    <a:gd name="connsiteY3" fmla="*/ 29951 h 29951"/>
                    <a:gd name="connsiteX4" fmla="*/ 28994 w 30640"/>
                    <a:gd name="connsiteY4" fmla="*/ 16555 h 29951"/>
                    <a:gd name="connsiteX5" fmla="*/ 30641 w 30640"/>
                    <a:gd name="connsiteY5" fmla="*/ 5181 h 29951"/>
                    <a:gd name="connsiteX6" fmla="*/ 15067 w 30640"/>
                    <a:gd name="connsiteY6" fmla="*/ 0 h 29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40" h="29951">
                      <a:moveTo>
                        <a:pt x="15067" y="0"/>
                      </a:moveTo>
                      <a:lnTo>
                        <a:pt x="0" y="9857"/>
                      </a:lnTo>
                      <a:lnTo>
                        <a:pt x="0" y="25149"/>
                      </a:lnTo>
                      <a:lnTo>
                        <a:pt x="11649" y="29951"/>
                      </a:lnTo>
                      <a:lnTo>
                        <a:pt x="28994" y="16555"/>
                      </a:lnTo>
                      <a:lnTo>
                        <a:pt x="30641" y="5181"/>
                      </a:lnTo>
                      <a:lnTo>
                        <a:pt x="15067"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35" name="Freeform 1494">
                  <a:extLst>
                    <a:ext uri="{FF2B5EF4-FFF2-40B4-BE49-F238E27FC236}">
                      <a16:creationId xmlns:a16="http://schemas.microsoft.com/office/drawing/2014/main" id="{3409223E-FB06-1896-955A-6FB5B5E6C48D}"/>
                    </a:ext>
                  </a:extLst>
                </p:cNvPr>
                <p:cNvSpPr/>
                <p:nvPr/>
              </p:nvSpPr>
              <p:spPr>
                <a:xfrm>
                  <a:off x="2975095" y="2690262"/>
                  <a:ext cx="41407" cy="39808"/>
                </a:xfrm>
                <a:custGeom>
                  <a:avLst/>
                  <a:gdLst>
                    <a:gd name="connsiteX0" fmla="*/ 41403 w 41402"/>
                    <a:gd name="connsiteY0" fmla="*/ 30078 h 39808"/>
                    <a:gd name="connsiteX1" fmla="*/ 39377 w 41402"/>
                    <a:gd name="connsiteY1" fmla="*/ 11627 h 39808"/>
                    <a:gd name="connsiteX2" fmla="*/ 13674 w 41402"/>
                    <a:gd name="connsiteY2" fmla="*/ 0 h 39808"/>
                    <a:gd name="connsiteX3" fmla="*/ 0 w 41402"/>
                    <a:gd name="connsiteY3" fmla="*/ 13901 h 39808"/>
                    <a:gd name="connsiteX4" fmla="*/ 13674 w 41402"/>
                    <a:gd name="connsiteY4" fmla="*/ 38545 h 39808"/>
                    <a:gd name="connsiteX5" fmla="*/ 27982 w 41402"/>
                    <a:gd name="connsiteY5" fmla="*/ 39809 h 39808"/>
                    <a:gd name="connsiteX6" fmla="*/ 41403 w 41402"/>
                    <a:gd name="connsiteY6" fmla="*/ 30836 h 39808"/>
                    <a:gd name="connsiteX7" fmla="*/ 41403 w 41402"/>
                    <a:gd name="connsiteY7" fmla="*/ 30078 h 39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02" h="39808">
                      <a:moveTo>
                        <a:pt x="41403" y="30078"/>
                      </a:moveTo>
                      <a:lnTo>
                        <a:pt x="39377" y="11627"/>
                      </a:lnTo>
                      <a:lnTo>
                        <a:pt x="13674" y="0"/>
                      </a:lnTo>
                      <a:lnTo>
                        <a:pt x="0" y="13901"/>
                      </a:lnTo>
                      <a:lnTo>
                        <a:pt x="13674" y="38545"/>
                      </a:lnTo>
                      <a:lnTo>
                        <a:pt x="27982" y="39809"/>
                      </a:lnTo>
                      <a:lnTo>
                        <a:pt x="41403" y="30836"/>
                      </a:lnTo>
                      <a:lnTo>
                        <a:pt x="41403" y="30078"/>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36" name="Freeform 1495">
                  <a:extLst>
                    <a:ext uri="{FF2B5EF4-FFF2-40B4-BE49-F238E27FC236}">
                      <a16:creationId xmlns:a16="http://schemas.microsoft.com/office/drawing/2014/main" id="{7908012A-D8E7-4FCF-21EC-AB1854CD1D66}"/>
                    </a:ext>
                  </a:extLst>
                </p:cNvPr>
                <p:cNvSpPr/>
                <p:nvPr/>
              </p:nvSpPr>
              <p:spPr>
                <a:xfrm>
                  <a:off x="3081650" y="2802738"/>
                  <a:ext cx="46033" cy="48149"/>
                </a:xfrm>
                <a:custGeom>
                  <a:avLst/>
                  <a:gdLst>
                    <a:gd name="connsiteX0" fmla="*/ 45774 w 46027"/>
                    <a:gd name="connsiteY0" fmla="*/ 19462 h 48149"/>
                    <a:gd name="connsiteX1" fmla="*/ 42482 w 46027"/>
                    <a:gd name="connsiteY1" fmla="*/ 0 h 48149"/>
                    <a:gd name="connsiteX2" fmla="*/ 18679 w 46027"/>
                    <a:gd name="connsiteY2" fmla="*/ 4929 h 48149"/>
                    <a:gd name="connsiteX3" fmla="*/ 2093 w 46027"/>
                    <a:gd name="connsiteY3" fmla="*/ 28435 h 48149"/>
                    <a:gd name="connsiteX4" fmla="*/ 67 w 46027"/>
                    <a:gd name="connsiteY4" fmla="*/ 48149 h 48149"/>
                    <a:gd name="connsiteX5" fmla="*/ 21591 w 46027"/>
                    <a:gd name="connsiteY5" fmla="*/ 46633 h 48149"/>
                    <a:gd name="connsiteX6" fmla="*/ 42862 w 46027"/>
                    <a:gd name="connsiteY6" fmla="*/ 31341 h 48149"/>
                    <a:gd name="connsiteX7" fmla="*/ 46028 w 46027"/>
                    <a:gd name="connsiteY7" fmla="*/ 20220 h 48149"/>
                    <a:gd name="connsiteX8" fmla="*/ 46028 w 46027"/>
                    <a:gd name="connsiteY8" fmla="*/ 19462 h 48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027" h="48149">
                      <a:moveTo>
                        <a:pt x="45774" y="19462"/>
                      </a:moveTo>
                      <a:lnTo>
                        <a:pt x="42482" y="0"/>
                      </a:lnTo>
                      <a:lnTo>
                        <a:pt x="18679" y="4929"/>
                      </a:lnTo>
                      <a:lnTo>
                        <a:pt x="2093" y="28435"/>
                      </a:lnTo>
                      <a:cubicBezTo>
                        <a:pt x="2093" y="28435"/>
                        <a:pt x="-439" y="44737"/>
                        <a:pt x="67" y="48149"/>
                      </a:cubicBezTo>
                      <a:lnTo>
                        <a:pt x="21591" y="46633"/>
                      </a:lnTo>
                      <a:lnTo>
                        <a:pt x="42862" y="31341"/>
                      </a:lnTo>
                      <a:lnTo>
                        <a:pt x="46028" y="20220"/>
                      </a:lnTo>
                      <a:lnTo>
                        <a:pt x="46028" y="19462"/>
                      </a:lnTo>
                      <a:close/>
                    </a:path>
                  </a:pathLst>
                </a:custGeom>
                <a:solidFill>
                  <a:srgbClr val="FAD89A"/>
                </a:solidFill>
                <a:ln w="3163" cap="flat">
                  <a:solidFill>
                    <a:srgbClr val="E6C47D"/>
                  </a:solidFill>
                  <a:prstDash val="solid"/>
                  <a:miter/>
                </a:ln>
              </p:spPr>
              <p:txBody>
                <a:bodyPr rtlCol="0" anchor="ctr"/>
                <a:lstStyle/>
                <a:p>
                  <a:pPr defTabSz="685800">
                    <a:defRPr/>
                  </a:pPr>
                  <a:endParaRPr lang="en-US" sz="600">
                    <a:solidFill>
                      <a:prstClr val="black"/>
                    </a:solidFill>
                    <a:latin typeface="Verdana"/>
                  </a:endParaRPr>
                </a:p>
              </p:txBody>
            </p:sp>
            <p:sp>
              <p:nvSpPr>
                <p:cNvPr id="337" name="Freeform 1496">
                  <a:extLst>
                    <a:ext uri="{FF2B5EF4-FFF2-40B4-BE49-F238E27FC236}">
                      <a16:creationId xmlns:a16="http://schemas.microsoft.com/office/drawing/2014/main" id="{A93956CF-A5FD-BB58-7433-D70C6FA4574D}"/>
                    </a:ext>
                  </a:extLst>
                </p:cNvPr>
                <p:cNvSpPr/>
                <p:nvPr/>
              </p:nvSpPr>
              <p:spPr>
                <a:xfrm>
                  <a:off x="3145665" y="2733989"/>
                  <a:ext cx="34570" cy="41198"/>
                </a:xfrm>
                <a:custGeom>
                  <a:avLst/>
                  <a:gdLst>
                    <a:gd name="connsiteX0" fmla="*/ 15573 w 34565"/>
                    <a:gd name="connsiteY0" fmla="*/ 0 h 41198"/>
                    <a:gd name="connsiteX1" fmla="*/ 0 w 34565"/>
                    <a:gd name="connsiteY1" fmla="*/ 5181 h 41198"/>
                    <a:gd name="connsiteX2" fmla="*/ 3925 w 34565"/>
                    <a:gd name="connsiteY2" fmla="*/ 27171 h 41198"/>
                    <a:gd name="connsiteX3" fmla="*/ 16840 w 34565"/>
                    <a:gd name="connsiteY3" fmla="*/ 41199 h 41198"/>
                    <a:gd name="connsiteX4" fmla="*/ 17093 w 34565"/>
                    <a:gd name="connsiteY4" fmla="*/ 40061 h 41198"/>
                    <a:gd name="connsiteX5" fmla="*/ 34565 w 34565"/>
                    <a:gd name="connsiteY5" fmla="*/ 18956 h 41198"/>
                    <a:gd name="connsiteX6" fmla="*/ 15573 w 34565"/>
                    <a:gd name="connsiteY6" fmla="*/ 0 h 41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565" h="41198">
                      <a:moveTo>
                        <a:pt x="15573" y="0"/>
                      </a:moveTo>
                      <a:lnTo>
                        <a:pt x="0" y="5181"/>
                      </a:lnTo>
                      <a:lnTo>
                        <a:pt x="3925" y="27171"/>
                      </a:lnTo>
                      <a:lnTo>
                        <a:pt x="16840" y="41199"/>
                      </a:lnTo>
                      <a:lnTo>
                        <a:pt x="17093" y="40061"/>
                      </a:lnTo>
                      <a:lnTo>
                        <a:pt x="34565" y="18956"/>
                      </a:lnTo>
                      <a:lnTo>
                        <a:pt x="15573"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38" name="Freeform 1497">
                  <a:extLst>
                    <a:ext uri="{FF2B5EF4-FFF2-40B4-BE49-F238E27FC236}">
                      <a16:creationId xmlns:a16="http://schemas.microsoft.com/office/drawing/2014/main" id="{F2EC2FB1-AAB3-9030-76DD-FB5D711BE0BD}"/>
                    </a:ext>
                  </a:extLst>
                </p:cNvPr>
                <p:cNvSpPr/>
                <p:nvPr/>
              </p:nvSpPr>
              <p:spPr>
                <a:xfrm>
                  <a:off x="3161240" y="2703911"/>
                  <a:ext cx="20767" cy="49034"/>
                </a:xfrm>
                <a:custGeom>
                  <a:avLst/>
                  <a:gdLst>
                    <a:gd name="connsiteX0" fmla="*/ 11142 w 20764"/>
                    <a:gd name="connsiteY0" fmla="*/ 0 h 49034"/>
                    <a:gd name="connsiteX1" fmla="*/ 3165 w 20764"/>
                    <a:gd name="connsiteY1" fmla="*/ 2022 h 49034"/>
                    <a:gd name="connsiteX2" fmla="*/ 0 w 20764"/>
                    <a:gd name="connsiteY2" fmla="*/ 30078 h 49034"/>
                    <a:gd name="connsiteX3" fmla="*/ 18992 w 20764"/>
                    <a:gd name="connsiteY3" fmla="*/ 49034 h 49034"/>
                    <a:gd name="connsiteX4" fmla="*/ 20765 w 20764"/>
                    <a:gd name="connsiteY4" fmla="*/ 24896 h 49034"/>
                    <a:gd name="connsiteX5" fmla="*/ 11142 w 20764"/>
                    <a:gd name="connsiteY5" fmla="*/ 0 h 4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64" h="49034">
                      <a:moveTo>
                        <a:pt x="11142" y="0"/>
                      </a:moveTo>
                      <a:lnTo>
                        <a:pt x="3165" y="2022"/>
                      </a:lnTo>
                      <a:lnTo>
                        <a:pt x="0" y="30078"/>
                      </a:lnTo>
                      <a:lnTo>
                        <a:pt x="18992" y="49034"/>
                      </a:lnTo>
                      <a:lnTo>
                        <a:pt x="20765" y="24896"/>
                      </a:lnTo>
                      <a:lnTo>
                        <a:pt x="11142"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39" name="Freeform 1498">
                  <a:extLst>
                    <a:ext uri="{FF2B5EF4-FFF2-40B4-BE49-F238E27FC236}">
                      <a16:creationId xmlns:a16="http://schemas.microsoft.com/office/drawing/2014/main" id="{3194AB41-A939-C363-577B-9C53627AB9F5}"/>
                    </a:ext>
                  </a:extLst>
                </p:cNvPr>
                <p:cNvSpPr/>
                <p:nvPr/>
              </p:nvSpPr>
              <p:spPr>
                <a:xfrm>
                  <a:off x="2822252" y="2785171"/>
                  <a:ext cx="40267" cy="54341"/>
                </a:xfrm>
                <a:custGeom>
                  <a:avLst/>
                  <a:gdLst>
                    <a:gd name="connsiteX0" fmla="*/ 38237 w 40262"/>
                    <a:gd name="connsiteY0" fmla="*/ 13901 h 54341"/>
                    <a:gd name="connsiteX1" fmla="*/ 38237 w 40262"/>
                    <a:gd name="connsiteY1" fmla="*/ 13901 h 54341"/>
                    <a:gd name="connsiteX2" fmla="*/ 13801 w 40262"/>
                    <a:gd name="connsiteY2" fmla="*/ 0 h 54341"/>
                    <a:gd name="connsiteX3" fmla="*/ 1646 w 40262"/>
                    <a:gd name="connsiteY3" fmla="*/ 26286 h 54341"/>
                    <a:gd name="connsiteX4" fmla="*/ 0 w 40262"/>
                    <a:gd name="connsiteY4" fmla="*/ 31088 h 54341"/>
                    <a:gd name="connsiteX5" fmla="*/ 22031 w 40262"/>
                    <a:gd name="connsiteY5" fmla="*/ 54342 h 54341"/>
                    <a:gd name="connsiteX6" fmla="*/ 40263 w 40262"/>
                    <a:gd name="connsiteY6" fmla="*/ 39050 h 54341"/>
                    <a:gd name="connsiteX7" fmla="*/ 38237 w 40262"/>
                    <a:gd name="connsiteY7" fmla="*/ 13775 h 54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262" h="54341">
                      <a:moveTo>
                        <a:pt x="38237" y="13901"/>
                      </a:moveTo>
                      <a:lnTo>
                        <a:pt x="38237" y="13901"/>
                      </a:lnTo>
                      <a:lnTo>
                        <a:pt x="13801" y="0"/>
                      </a:lnTo>
                      <a:lnTo>
                        <a:pt x="1646" y="26286"/>
                      </a:lnTo>
                      <a:lnTo>
                        <a:pt x="0" y="31088"/>
                      </a:lnTo>
                      <a:cubicBezTo>
                        <a:pt x="6584" y="39429"/>
                        <a:pt x="13927" y="47138"/>
                        <a:pt x="22031" y="54342"/>
                      </a:cubicBezTo>
                      <a:lnTo>
                        <a:pt x="40263" y="39050"/>
                      </a:lnTo>
                      <a:lnTo>
                        <a:pt x="38237" y="13775"/>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40" name="Freeform 1499">
                  <a:extLst>
                    <a:ext uri="{FF2B5EF4-FFF2-40B4-BE49-F238E27FC236}">
                      <a16:creationId xmlns:a16="http://schemas.microsoft.com/office/drawing/2014/main" id="{8AE6F522-BC45-3A1B-5E73-2F97166AAB20}"/>
                    </a:ext>
                  </a:extLst>
                </p:cNvPr>
                <p:cNvSpPr/>
                <p:nvPr/>
              </p:nvSpPr>
              <p:spPr>
                <a:xfrm>
                  <a:off x="2948122" y="2723499"/>
                  <a:ext cx="252372" cy="171240"/>
                </a:xfrm>
                <a:custGeom>
                  <a:avLst/>
                  <a:gdLst>
                    <a:gd name="connsiteX0" fmla="*/ 247908 w 252339"/>
                    <a:gd name="connsiteY0" fmla="*/ 3033 h 171240"/>
                    <a:gd name="connsiteX1" fmla="*/ 233854 w 252339"/>
                    <a:gd name="connsiteY1" fmla="*/ 5308 h 171240"/>
                    <a:gd name="connsiteX2" fmla="*/ 232081 w 252339"/>
                    <a:gd name="connsiteY2" fmla="*/ 29446 h 171240"/>
                    <a:gd name="connsiteX3" fmla="*/ 214736 w 252339"/>
                    <a:gd name="connsiteY3" fmla="*/ 50677 h 171240"/>
                    <a:gd name="connsiteX4" fmla="*/ 214482 w 252339"/>
                    <a:gd name="connsiteY4" fmla="*/ 51688 h 171240"/>
                    <a:gd name="connsiteX5" fmla="*/ 209798 w 252339"/>
                    <a:gd name="connsiteY5" fmla="*/ 67485 h 171240"/>
                    <a:gd name="connsiteX6" fmla="*/ 197643 w 252339"/>
                    <a:gd name="connsiteY6" fmla="*/ 73677 h 171240"/>
                    <a:gd name="connsiteX7" fmla="*/ 186754 w 252339"/>
                    <a:gd name="connsiteY7" fmla="*/ 98826 h 171240"/>
                    <a:gd name="connsiteX8" fmla="*/ 179411 w 252339"/>
                    <a:gd name="connsiteY8" fmla="*/ 98826 h 171240"/>
                    <a:gd name="connsiteX9" fmla="*/ 179411 w 252339"/>
                    <a:gd name="connsiteY9" fmla="*/ 99585 h 171240"/>
                    <a:gd name="connsiteX10" fmla="*/ 176372 w 252339"/>
                    <a:gd name="connsiteY10" fmla="*/ 110706 h 171240"/>
                    <a:gd name="connsiteX11" fmla="*/ 155101 w 252339"/>
                    <a:gd name="connsiteY11" fmla="*/ 125997 h 171240"/>
                    <a:gd name="connsiteX12" fmla="*/ 133577 w 252339"/>
                    <a:gd name="connsiteY12" fmla="*/ 127514 h 171240"/>
                    <a:gd name="connsiteX13" fmla="*/ 94453 w 252339"/>
                    <a:gd name="connsiteY13" fmla="*/ 144575 h 171240"/>
                    <a:gd name="connsiteX14" fmla="*/ 82298 w 252339"/>
                    <a:gd name="connsiteY14" fmla="*/ 151273 h 171240"/>
                    <a:gd name="connsiteX15" fmla="*/ 50898 w 252339"/>
                    <a:gd name="connsiteY15" fmla="*/ 150514 h 171240"/>
                    <a:gd name="connsiteX16" fmla="*/ 42922 w 252339"/>
                    <a:gd name="connsiteY16" fmla="*/ 155317 h 171240"/>
                    <a:gd name="connsiteX17" fmla="*/ 20131 w 252339"/>
                    <a:gd name="connsiteY17" fmla="*/ 158855 h 171240"/>
                    <a:gd name="connsiteX18" fmla="*/ 0 w 252339"/>
                    <a:gd name="connsiteY18" fmla="*/ 167070 h 171240"/>
                    <a:gd name="connsiteX19" fmla="*/ 44061 w 252339"/>
                    <a:gd name="connsiteY19" fmla="*/ 171240 h 171240"/>
                    <a:gd name="connsiteX20" fmla="*/ 252340 w 252339"/>
                    <a:gd name="connsiteY20" fmla="*/ 0 h 171240"/>
                    <a:gd name="connsiteX21" fmla="*/ 248035 w 252339"/>
                    <a:gd name="connsiteY21" fmla="*/ 3033 h 17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2339" h="171240">
                      <a:moveTo>
                        <a:pt x="247908" y="3033"/>
                      </a:moveTo>
                      <a:lnTo>
                        <a:pt x="233854" y="5308"/>
                      </a:lnTo>
                      <a:lnTo>
                        <a:pt x="232081" y="29446"/>
                      </a:lnTo>
                      <a:lnTo>
                        <a:pt x="214736" y="50677"/>
                      </a:lnTo>
                      <a:lnTo>
                        <a:pt x="214482" y="51688"/>
                      </a:lnTo>
                      <a:lnTo>
                        <a:pt x="209798" y="67485"/>
                      </a:lnTo>
                      <a:lnTo>
                        <a:pt x="197643" y="73677"/>
                      </a:lnTo>
                      <a:lnTo>
                        <a:pt x="186754" y="98826"/>
                      </a:lnTo>
                      <a:lnTo>
                        <a:pt x="179411" y="98826"/>
                      </a:lnTo>
                      <a:lnTo>
                        <a:pt x="179411" y="99585"/>
                      </a:lnTo>
                      <a:cubicBezTo>
                        <a:pt x="179411" y="99585"/>
                        <a:pt x="176372" y="110706"/>
                        <a:pt x="176372" y="110706"/>
                      </a:cubicBezTo>
                      <a:lnTo>
                        <a:pt x="155101" y="125997"/>
                      </a:lnTo>
                      <a:lnTo>
                        <a:pt x="133577" y="127514"/>
                      </a:lnTo>
                      <a:cubicBezTo>
                        <a:pt x="126613" y="142047"/>
                        <a:pt x="94453" y="144575"/>
                        <a:pt x="94453" y="144575"/>
                      </a:cubicBezTo>
                      <a:lnTo>
                        <a:pt x="82298" y="151273"/>
                      </a:lnTo>
                      <a:lnTo>
                        <a:pt x="50898" y="150514"/>
                      </a:lnTo>
                      <a:lnTo>
                        <a:pt x="42922" y="155317"/>
                      </a:lnTo>
                      <a:lnTo>
                        <a:pt x="20131" y="158855"/>
                      </a:lnTo>
                      <a:lnTo>
                        <a:pt x="0" y="167070"/>
                      </a:lnTo>
                      <a:cubicBezTo>
                        <a:pt x="14181" y="169850"/>
                        <a:pt x="28994" y="171240"/>
                        <a:pt x="44061" y="171240"/>
                      </a:cubicBezTo>
                      <a:cubicBezTo>
                        <a:pt x="153075" y="171240"/>
                        <a:pt x="242590" y="96046"/>
                        <a:pt x="252340" y="0"/>
                      </a:cubicBezTo>
                      <a:lnTo>
                        <a:pt x="248035" y="3033"/>
                      </a:lnTo>
                      <a:close/>
                    </a:path>
                  </a:pathLst>
                </a:custGeom>
                <a:solidFill>
                  <a:srgbClr val="FFFFF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41" name="Freeform 1500">
                  <a:extLst>
                    <a:ext uri="{FF2B5EF4-FFF2-40B4-BE49-F238E27FC236}">
                      <a16:creationId xmlns:a16="http://schemas.microsoft.com/office/drawing/2014/main" id="{DCE39498-FE3D-4A30-2305-4F4C4DCE24A5}"/>
                    </a:ext>
                  </a:extLst>
                </p:cNvPr>
                <p:cNvSpPr/>
                <p:nvPr/>
              </p:nvSpPr>
              <p:spPr>
                <a:xfrm>
                  <a:off x="3026632" y="2519781"/>
                  <a:ext cx="20640" cy="14280"/>
                </a:xfrm>
                <a:custGeom>
                  <a:avLst/>
                  <a:gdLst>
                    <a:gd name="connsiteX0" fmla="*/ 20638 w 20637"/>
                    <a:gd name="connsiteY0" fmla="*/ 4170 h 14280"/>
                    <a:gd name="connsiteX1" fmla="*/ 20638 w 20637"/>
                    <a:gd name="connsiteY1" fmla="*/ 4170 h 14280"/>
                    <a:gd name="connsiteX2" fmla="*/ 0 w 20637"/>
                    <a:gd name="connsiteY2" fmla="*/ 0 h 14280"/>
                    <a:gd name="connsiteX3" fmla="*/ 10256 w 20637"/>
                    <a:gd name="connsiteY3" fmla="*/ 14281 h 14280"/>
                    <a:gd name="connsiteX4" fmla="*/ 20638 w 20637"/>
                    <a:gd name="connsiteY4" fmla="*/ 4170 h 1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37" h="14280">
                      <a:moveTo>
                        <a:pt x="20638" y="4170"/>
                      </a:moveTo>
                      <a:lnTo>
                        <a:pt x="20638" y="4170"/>
                      </a:lnTo>
                      <a:cubicBezTo>
                        <a:pt x="13927" y="2401"/>
                        <a:pt x="7090" y="1011"/>
                        <a:pt x="0" y="0"/>
                      </a:cubicBezTo>
                      <a:lnTo>
                        <a:pt x="10256" y="14281"/>
                      </a:lnTo>
                      <a:lnTo>
                        <a:pt x="20638" y="4170"/>
                      </a:lnTo>
                      <a:close/>
                    </a:path>
                  </a:pathLst>
                </a:custGeom>
                <a:solidFill>
                  <a:srgbClr val="FFFFF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42" name="Freeform 1501">
                  <a:extLst>
                    <a:ext uri="{FF2B5EF4-FFF2-40B4-BE49-F238E27FC236}">
                      <a16:creationId xmlns:a16="http://schemas.microsoft.com/office/drawing/2014/main" id="{94E01613-E4FE-E584-A4AF-1FDBB81EC056}"/>
                    </a:ext>
                  </a:extLst>
                </p:cNvPr>
                <p:cNvSpPr/>
                <p:nvPr/>
              </p:nvSpPr>
              <p:spPr>
                <a:xfrm>
                  <a:off x="2782617" y="2517380"/>
                  <a:ext cx="201468" cy="277775"/>
                </a:xfrm>
                <a:custGeom>
                  <a:avLst/>
                  <a:gdLst>
                    <a:gd name="connsiteX0" fmla="*/ 127 w 201441"/>
                    <a:gd name="connsiteY0" fmla="*/ 188554 h 277775"/>
                    <a:gd name="connsiteX1" fmla="*/ 24943 w 201441"/>
                    <a:gd name="connsiteY1" fmla="*/ 277775 h 277775"/>
                    <a:gd name="connsiteX2" fmla="*/ 27475 w 201441"/>
                    <a:gd name="connsiteY2" fmla="*/ 265517 h 277775"/>
                    <a:gd name="connsiteX3" fmla="*/ 27475 w 201441"/>
                    <a:gd name="connsiteY3" fmla="*/ 264759 h 277775"/>
                    <a:gd name="connsiteX4" fmla="*/ 23550 w 201441"/>
                    <a:gd name="connsiteY4" fmla="*/ 210922 h 277775"/>
                    <a:gd name="connsiteX5" fmla="*/ 30261 w 201441"/>
                    <a:gd name="connsiteY5" fmla="*/ 174652 h 277775"/>
                    <a:gd name="connsiteX6" fmla="*/ 40643 w 201441"/>
                    <a:gd name="connsiteY6" fmla="*/ 145333 h 277775"/>
                    <a:gd name="connsiteX7" fmla="*/ 51025 w 201441"/>
                    <a:gd name="connsiteY7" fmla="*/ 121195 h 277775"/>
                    <a:gd name="connsiteX8" fmla="*/ 74195 w 201441"/>
                    <a:gd name="connsiteY8" fmla="*/ 101227 h 277775"/>
                    <a:gd name="connsiteX9" fmla="*/ 91288 w 201441"/>
                    <a:gd name="connsiteY9" fmla="*/ 73677 h 277775"/>
                    <a:gd name="connsiteX10" fmla="*/ 93820 w 201441"/>
                    <a:gd name="connsiteY10" fmla="*/ 71908 h 277775"/>
                    <a:gd name="connsiteX11" fmla="*/ 101164 w 201441"/>
                    <a:gd name="connsiteY11" fmla="*/ 61545 h 277775"/>
                    <a:gd name="connsiteX12" fmla="*/ 103443 w 201441"/>
                    <a:gd name="connsiteY12" fmla="*/ 61545 h 277775"/>
                    <a:gd name="connsiteX13" fmla="*/ 121042 w 201441"/>
                    <a:gd name="connsiteY13" fmla="*/ 39429 h 277775"/>
                    <a:gd name="connsiteX14" fmla="*/ 145099 w 201441"/>
                    <a:gd name="connsiteY14" fmla="*/ 22242 h 277775"/>
                    <a:gd name="connsiteX15" fmla="*/ 145352 w 201441"/>
                    <a:gd name="connsiteY15" fmla="*/ 22242 h 277775"/>
                    <a:gd name="connsiteX16" fmla="*/ 164344 w 201441"/>
                    <a:gd name="connsiteY16" fmla="*/ 16682 h 277775"/>
                    <a:gd name="connsiteX17" fmla="*/ 193338 w 201441"/>
                    <a:gd name="connsiteY17" fmla="*/ 6698 h 277775"/>
                    <a:gd name="connsiteX18" fmla="*/ 201441 w 201441"/>
                    <a:gd name="connsiteY18" fmla="*/ 0 h 277775"/>
                    <a:gd name="connsiteX19" fmla="*/ 0 w 201441"/>
                    <a:gd name="connsiteY19" fmla="*/ 188554 h 27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1441" h="277775">
                      <a:moveTo>
                        <a:pt x="127" y="188554"/>
                      </a:moveTo>
                      <a:cubicBezTo>
                        <a:pt x="127" y="220780"/>
                        <a:pt x="9116" y="251110"/>
                        <a:pt x="24943" y="277775"/>
                      </a:cubicBezTo>
                      <a:cubicBezTo>
                        <a:pt x="26969" y="273352"/>
                        <a:pt x="27855" y="269308"/>
                        <a:pt x="27475" y="265517"/>
                      </a:cubicBezTo>
                      <a:cubicBezTo>
                        <a:pt x="27475" y="265264"/>
                        <a:pt x="27475" y="265011"/>
                        <a:pt x="27475" y="264759"/>
                      </a:cubicBezTo>
                      <a:cubicBezTo>
                        <a:pt x="25449" y="258187"/>
                        <a:pt x="4685" y="228868"/>
                        <a:pt x="23550" y="210922"/>
                      </a:cubicBezTo>
                      <a:cubicBezTo>
                        <a:pt x="23044" y="201318"/>
                        <a:pt x="20638" y="182614"/>
                        <a:pt x="30261" y="174652"/>
                      </a:cubicBezTo>
                      <a:cubicBezTo>
                        <a:pt x="29627" y="161256"/>
                        <a:pt x="25449" y="151905"/>
                        <a:pt x="40643" y="145333"/>
                      </a:cubicBezTo>
                      <a:cubicBezTo>
                        <a:pt x="39250" y="138382"/>
                        <a:pt x="38870" y="122206"/>
                        <a:pt x="51025" y="121195"/>
                      </a:cubicBezTo>
                      <a:cubicBezTo>
                        <a:pt x="52798" y="111843"/>
                        <a:pt x="48619" y="102870"/>
                        <a:pt x="74195" y="101227"/>
                      </a:cubicBezTo>
                      <a:cubicBezTo>
                        <a:pt x="74069" y="90865"/>
                        <a:pt x="81665" y="80375"/>
                        <a:pt x="91288" y="73677"/>
                      </a:cubicBezTo>
                      <a:cubicBezTo>
                        <a:pt x="92174" y="73046"/>
                        <a:pt x="92934" y="72540"/>
                        <a:pt x="93820" y="71908"/>
                      </a:cubicBezTo>
                      <a:cubicBezTo>
                        <a:pt x="95086" y="68875"/>
                        <a:pt x="96226" y="62430"/>
                        <a:pt x="101164" y="61545"/>
                      </a:cubicBezTo>
                      <a:cubicBezTo>
                        <a:pt x="101924" y="61545"/>
                        <a:pt x="102557" y="61419"/>
                        <a:pt x="103443" y="61545"/>
                      </a:cubicBezTo>
                      <a:cubicBezTo>
                        <a:pt x="103443" y="56743"/>
                        <a:pt x="107241" y="42589"/>
                        <a:pt x="121042" y="39429"/>
                      </a:cubicBezTo>
                      <a:cubicBezTo>
                        <a:pt x="125853" y="32226"/>
                        <a:pt x="131424" y="20599"/>
                        <a:pt x="145099" y="22242"/>
                      </a:cubicBezTo>
                      <a:cubicBezTo>
                        <a:pt x="145099" y="22242"/>
                        <a:pt x="145099" y="22242"/>
                        <a:pt x="145352" y="22242"/>
                      </a:cubicBezTo>
                      <a:cubicBezTo>
                        <a:pt x="148770" y="17440"/>
                        <a:pt x="154341" y="13901"/>
                        <a:pt x="164344" y="16682"/>
                      </a:cubicBezTo>
                      <a:cubicBezTo>
                        <a:pt x="168775" y="12132"/>
                        <a:pt x="181943" y="6698"/>
                        <a:pt x="193338" y="6698"/>
                      </a:cubicBezTo>
                      <a:cubicBezTo>
                        <a:pt x="196250" y="6445"/>
                        <a:pt x="198403" y="3159"/>
                        <a:pt x="201441" y="0"/>
                      </a:cubicBezTo>
                      <a:cubicBezTo>
                        <a:pt x="89515" y="3665"/>
                        <a:pt x="0" y="86694"/>
                        <a:pt x="0" y="188554"/>
                      </a:cubicBezTo>
                      <a:close/>
                    </a:path>
                  </a:pathLst>
                </a:custGeom>
                <a:solidFill>
                  <a:srgbClr val="FFFFF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43" name="Freeform 1502">
                  <a:extLst>
                    <a:ext uri="{FF2B5EF4-FFF2-40B4-BE49-F238E27FC236}">
                      <a16:creationId xmlns:a16="http://schemas.microsoft.com/office/drawing/2014/main" id="{FAE00580-FD47-02A4-4FCD-C8A0547C8DE7}"/>
                    </a:ext>
                  </a:extLst>
                </p:cNvPr>
                <p:cNvSpPr/>
                <p:nvPr/>
              </p:nvSpPr>
              <p:spPr>
                <a:xfrm>
                  <a:off x="2947110" y="2517127"/>
                  <a:ext cx="51918" cy="31594"/>
                </a:xfrm>
                <a:custGeom>
                  <a:avLst/>
                  <a:gdLst>
                    <a:gd name="connsiteX0" fmla="*/ 44821 w 51911"/>
                    <a:gd name="connsiteY0" fmla="*/ 0 h 31594"/>
                    <a:gd name="connsiteX1" fmla="*/ 37098 w 51911"/>
                    <a:gd name="connsiteY1" fmla="*/ 126 h 31594"/>
                    <a:gd name="connsiteX2" fmla="*/ 28994 w 51911"/>
                    <a:gd name="connsiteY2" fmla="*/ 6824 h 31594"/>
                    <a:gd name="connsiteX3" fmla="*/ 0 w 51911"/>
                    <a:gd name="connsiteY3" fmla="*/ 16808 h 31594"/>
                    <a:gd name="connsiteX4" fmla="*/ 14814 w 51911"/>
                    <a:gd name="connsiteY4" fmla="*/ 29572 h 31594"/>
                    <a:gd name="connsiteX5" fmla="*/ 13421 w 51911"/>
                    <a:gd name="connsiteY5" fmla="*/ 31594 h 31594"/>
                    <a:gd name="connsiteX6" fmla="*/ 32413 w 51911"/>
                    <a:gd name="connsiteY6" fmla="*/ 26160 h 31594"/>
                    <a:gd name="connsiteX7" fmla="*/ 34692 w 51911"/>
                    <a:gd name="connsiteY7" fmla="*/ 25528 h 31594"/>
                    <a:gd name="connsiteX8" fmla="*/ 46973 w 51911"/>
                    <a:gd name="connsiteY8" fmla="*/ 9478 h 31594"/>
                    <a:gd name="connsiteX9" fmla="*/ 51911 w 51911"/>
                    <a:gd name="connsiteY9" fmla="*/ 126 h 31594"/>
                    <a:gd name="connsiteX10" fmla="*/ 44947 w 51911"/>
                    <a:gd name="connsiteY10" fmla="*/ 0 h 3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911" h="31594">
                      <a:moveTo>
                        <a:pt x="44821" y="0"/>
                      </a:moveTo>
                      <a:cubicBezTo>
                        <a:pt x="42162" y="0"/>
                        <a:pt x="39630" y="0"/>
                        <a:pt x="37098" y="126"/>
                      </a:cubicBezTo>
                      <a:cubicBezTo>
                        <a:pt x="33932" y="3412"/>
                        <a:pt x="31906" y="6698"/>
                        <a:pt x="28994" y="6824"/>
                      </a:cubicBezTo>
                      <a:cubicBezTo>
                        <a:pt x="17599" y="6824"/>
                        <a:pt x="4431" y="12385"/>
                        <a:pt x="0" y="16808"/>
                      </a:cubicBezTo>
                      <a:lnTo>
                        <a:pt x="14814" y="29572"/>
                      </a:lnTo>
                      <a:lnTo>
                        <a:pt x="13421" y="31594"/>
                      </a:lnTo>
                      <a:lnTo>
                        <a:pt x="32413" y="26160"/>
                      </a:lnTo>
                      <a:lnTo>
                        <a:pt x="34692" y="25528"/>
                      </a:lnTo>
                      <a:lnTo>
                        <a:pt x="46973" y="9478"/>
                      </a:lnTo>
                      <a:lnTo>
                        <a:pt x="51911" y="126"/>
                      </a:lnTo>
                      <a:cubicBezTo>
                        <a:pt x="49632" y="126"/>
                        <a:pt x="47227" y="0"/>
                        <a:pt x="44947" y="0"/>
                      </a:cubicBezTo>
                      <a:close/>
                    </a:path>
                  </a:pathLst>
                </a:custGeom>
                <a:solidFill>
                  <a:srgbClr val="E2D0E5"/>
                </a:solidFill>
                <a:ln w="3163" cap="flat">
                  <a:solidFill>
                    <a:srgbClr val="B7A0C0"/>
                  </a:solidFill>
                  <a:prstDash val="solid"/>
                  <a:miter/>
                </a:ln>
              </p:spPr>
              <p:txBody>
                <a:bodyPr rtlCol="0" anchor="ctr"/>
                <a:lstStyle/>
                <a:p>
                  <a:pPr defTabSz="685800">
                    <a:defRPr/>
                  </a:pPr>
                  <a:endParaRPr lang="en-US" sz="600">
                    <a:solidFill>
                      <a:prstClr val="black"/>
                    </a:solidFill>
                    <a:latin typeface="Verdana"/>
                  </a:endParaRPr>
                </a:p>
              </p:txBody>
            </p:sp>
            <p:sp>
              <p:nvSpPr>
                <p:cNvPr id="344" name="Freeform 1503">
                  <a:extLst>
                    <a:ext uri="{FF2B5EF4-FFF2-40B4-BE49-F238E27FC236}">
                      <a16:creationId xmlns:a16="http://schemas.microsoft.com/office/drawing/2014/main" id="{F812C834-9310-8471-3F37-718B439198E8}"/>
                    </a:ext>
                  </a:extLst>
                </p:cNvPr>
                <p:cNvSpPr/>
                <p:nvPr/>
              </p:nvSpPr>
              <p:spPr>
                <a:xfrm>
                  <a:off x="3076652" y="2573111"/>
                  <a:ext cx="38242" cy="28308"/>
                </a:xfrm>
                <a:custGeom>
                  <a:avLst/>
                  <a:gdLst>
                    <a:gd name="connsiteX0" fmla="*/ 36844 w 38237"/>
                    <a:gd name="connsiteY0" fmla="*/ 9478 h 28308"/>
                    <a:gd name="connsiteX1" fmla="*/ 29754 w 38237"/>
                    <a:gd name="connsiteY1" fmla="*/ 1643 h 28308"/>
                    <a:gd name="connsiteX2" fmla="*/ 14054 w 38237"/>
                    <a:gd name="connsiteY2" fmla="*/ 0 h 28308"/>
                    <a:gd name="connsiteX3" fmla="*/ 0 w 38237"/>
                    <a:gd name="connsiteY3" fmla="*/ 19083 h 28308"/>
                    <a:gd name="connsiteX4" fmla="*/ 15700 w 38237"/>
                    <a:gd name="connsiteY4" fmla="*/ 28308 h 28308"/>
                    <a:gd name="connsiteX5" fmla="*/ 35325 w 38237"/>
                    <a:gd name="connsiteY5" fmla="*/ 23759 h 28308"/>
                    <a:gd name="connsiteX6" fmla="*/ 38237 w 38237"/>
                    <a:gd name="connsiteY6" fmla="*/ 23127 h 28308"/>
                    <a:gd name="connsiteX7" fmla="*/ 36844 w 38237"/>
                    <a:gd name="connsiteY7" fmla="*/ 9478 h 28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237" h="28308">
                      <a:moveTo>
                        <a:pt x="36844" y="9478"/>
                      </a:moveTo>
                      <a:lnTo>
                        <a:pt x="29754" y="1643"/>
                      </a:lnTo>
                      <a:lnTo>
                        <a:pt x="14054" y="0"/>
                      </a:lnTo>
                      <a:lnTo>
                        <a:pt x="0" y="19083"/>
                      </a:lnTo>
                      <a:lnTo>
                        <a:pt x="15700" y="28308"/>
                      </a:lnTo>
                      <a:lnTo>
                        <a:pt x="35325" y="23759"/>
                      </a:lnTo>
                      <a:lnTo>
                        <a:pt x="38237" y="23127"/>
                      </a:lnTo>
                      <a:lnTo>
                        <a:pt x="36844" y="9478"/>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45" name="Freeform 1504">
                  <a:extLst>
                    <a:ext uri="{FF2B5EF4-FFF2-40B4-BE49-F238E27FC236}">
                      <a16:creationId xmlns:a16="http://schemas.microsoft.com/office/drawing/2014/main" id="{4622AAD0-C609-936E-260F-5C1A8530A7AB}"/>
                    </a:ext>
                  </a:extLst>
                </p:cNvPr>
                <p:cNvSpPr/>
                <p:nvPr/>
              </p:nvSpPr>
              <p:spPr>
                <a:xfrm>
                  <a:off x="3092354" y="2596870"/>
                  <a:ext cx="26845" cy="44231"/>
                </a:xfrm>
                <a:custGeom>
                  <a:avLst/>
                  <a:gdLst>
                    <a:gd name="connsiteX0" fmla="*/ 26842 w 26841"/>
                    <a:gd name="connsiteY0" fmla="*/ 33490 h 44231"/>
                    <a:gd name="connsiteX1" fmla="*/ 23297 w 26841"/>
                    <a:gd name="connsiteY1" fmla="*/ 4550 h 44231"/>
                    <a:gd name="connsiteX2" fmla="*/ 19625 w 26841"/>
                    <a:gd name="connsiteY2" fmla="*/ 0 h 44231"/>
                    <a:gd name="connsiteX3" fmla="*/ 0 w 26841"/>
                    <a:gd name="connsiteY3" fmla="*/ 4550 h 44231"/>
                    <a:gd name="connsiteX4" fmla="*/ 1519 w 26841"/>
                    <a:gd name="connsiteY4" fmla="*/ 15418 h 44231"/>
                    <a:gd name="connsiteX5" fmla="*/ 2785 w 26841"/>
                    <a:gd name="connsiteY5" fmla="*/ 23253 h 44231"/>
                    <a:gd name="connsiteX6" fmla="*/ 12155 w 26841"/>
                    <a:gd name="connsiteY6" fmla="*/ 29446 h 44231"/>
                    <a:gd name="connsiteX7" fmla="*/ 12155 w 26841"/>
                    <a:gd name="connsiteY7" fmla="*/ 44232 h 44231"/>
                    <a:gd name="connsiteX8" fmla="*/ 23803 w 26841"/>
                    <a:gd name="connsiteY8" fmla="*/ 44232 h 44231"/>
                    <a:gd name="connsiteX9" fmla="*/ 26842 w 26841"/>
                    <a:gd name="connsiteY9" fmla="*/ 33869 h 44231"/>
                    <a:gd name="connsiteX10" fmla="*/ 26842 w 26841"/>
                    <a:gd name="connsiteY10" fmla="*/ 33490 h 44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841" h="44231">
                      <a:moveTo>
                        <a:pt x="26842" y="33490"/>
                      </a:moveTo>
                      <a:lnTo>
                        <a:pt x="23297" y="4550"/>
                      </a:lnTo>
                      <a:lnTo>
                        <a:pt x="19625" y="0"/>
                      </a:lnTo>
                      <a:lnTo>
                        <a:pt x="0" y="4550"/>
                      </a:lnTo>
                      <a:lnTo>
                        <a:pt x="1519" y="15418"/>
                      </a:lnTo>
                      <a:lnTo>
                        <a:pt x="2785" y="23253"/>
                      </a:lnTo>
                      <a:lnTo>
                        <a:pt x="12155" y="29446"/>
                      </a:lnTo>
                      <a:lnTo>
                        <a:pt x="12155" y="44232"/>
                      </a:lnTo>
                      <a:lnTo>
                        <a:pt x="23803" y="44232"/>
                      </a:lnTo>
                      <a:lnTo>
                        <a:pt x="26842" y="33869"/>
                      </a:lnTo>
                      <a:lnTo>
                        <a:pt x="26842" y="3349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46" name="Freeform 1505">
                  <a:extLst>
                    <a:ext uri="{FF2B5EF4-FFF2-40B4-BE49-F238E27FC236}">
                      <a16:creationId xmlns:a16="http://schemas.microsoft.com/office/drawing/2014/main" id="{B894C469-F94F-E0B4-8054-423237DA0483}"/>
                    </a:ext>
                  </a:extLst>
                </p:cNvPr>
                <p:cNvSpPr/>
                <p:nvPr/>
              </p:nvSpPr>
              <p:spPr>
                <a:xfrm>
                  <a:off x="2983073" y="2819419"/>
                  <a:ext cx="39381" cy="37660"/>
                </a:xfrm>
                <a:custGeom>
                  <a:avLst/>
                  <a:gdLst>
                    <a:gd name="connsiteX0" fmla="*/ 32413 w 39376"/>
                    <a:gd name="connsiteY0" fmla="*/ 17314 h 37660"/>
                    <a:gd name="connsiteX1" fmla="*/ 32413 w 39376"/>
                    <a:gd name="connsiteY1" fmla="*/ 5940 h 37660"/>
                    <a:gd name="connsiteX2" fmla="*/ 25069 w 39376"/>
                    <a:gd name="connsiteY2" fmla="*/ 0 h 37660"/>
                    <a:gd name="connsiteX3" fmla="*/ 20511 w 39376"/>
                    <a:gd name="connsiteY3" fmla="*/ 4929 h 37660"/>
                    <a:gd name="connsiteX4" fmla="*/ 10129 w 39376"/>
                    <a:gd name="connsiteY4" fmla="*/ 3033 h 37660"/>
                    <a:gd name="connsiteX5" fmla="*/ 8863 w 39376"/>
                    <a:gd name="connsiteY5" fmla="*/ 2780 h 37660"/>
                    <a:gd name="connsiteX6" fmla="*/ 0 w 39376"/>
                    <a:gd name="connsiteY6" fmla="*/ 11374 h 37660"/>
                    <a:gd name="connsiteX7" fmla="*/ 0 w 39376"/>
                    <a:gd name="connsiteY7" fmla="*/ 24896 h 37660"/>
                    <a:gd name="connsiteX8" fmla="*/ 8863 w 39376"/>
                    <a:gd name="connsiteY8" fmla="*/ 37660 h 37660"/>
                    <a:gd name="connsiteX9" fmla="*/ 21524 w 39376"/>
                    <a:gd name="connsiteY9" fmla="*/ 30836 h 37660"/>
                    <a:gd name="connsiteX10" fmla="*/ 39377 w 39376"/>
                    <a:gd name="connsiteY10" fmla="*/ 24896 h 37660"/>
                    <a:gd name="connsiteX11" fmla="*/ 32413 w 39376"/>
                    <a:gd name="connsiteY11" fmla="*/ 17314 h 37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376" h="37660">
                      <a:moveTo>
                        <a:pt x="32413" y="17314"/>
                      </a:moveTo>
                      <a:lnTo>
                        <a:pt x="32413" y="5940"/>
                      </a:lnTo>
                      <a:lnTo>
                        <a:pt x="25069" y="0"/>
                      </a:lnTo>
                      <a:lnTo>
                        <a:pt x="20511" y="4929"/>
                      </a:lnTo>
                      <a:lnTo>
                        <a:pt x="10129" y="3033"/>
                      </a:lnTo>
                      <a:lnTo>
                        <a:pt x="8863" y="2780"/>
                      </a:lnTo>
                      <a:lnTo>
                        <a:pt x="0" y="11374"/>
                      </a:lnTo>
                      <a:lnTo>
                        <a:pt x="0" y="24896"/>
                      </a:lnTo>
                      <a:lnTo>
                        <a:pt x="8863" y="37660"/>
                      </a:lnTo>
                      <a:lnTo>
                        <a:pt x="21524" y="30836"/>
                      </a:lnTo>
                      <a:lnTo>
                        <a:pt x="39377" y="24896"/>
                      </a:lnTo>
                      <a:lnTo>
                        <a:pt x="32413" y="17314"/>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47" name="Freeform 1506">
                  <a:extLst>
                    <a:ext uri="{FF2B5EF4-FFF2-40B4-BE49-F238E27FC236}">
                      <a16:creationId xmlns:a16="http://schemas.microsoft.com/office/drawing/2014/main" id="{D59B4E6D-60A6-4F02-A2A2-69B2492DAC89}"/>
                    </a:ext>
                  </a:extLst>
                </p:cNvPr>
                <p:cNvSpPr/>
                <p:nvPr/>
              </p:nvSpPr>
              <p:spPr>
                <a:xfrm>
                  <a:off x="3042462" y="2557314"/>
                  <a:ext cx="34190" cy="38039"/>
                </a:xfrm>
                <a:custGeom>
                  <a:avLst/>
                  <a:gdLst>
                    <a:gd name="connsiteX0" fmla="*/ 16840 w 34185"/>
                    <a:gd name="connsiteY0" fmla="*/ 17945 h 38039"/>
                    <a:gd name="connsiteX1" fmla="*/ 25956 w 34185"/>
                    <a:gd name="connsiteY1" fmla="*/ 3159 h 38039"/>
                    <a:gd name="connsiteX2" fmla="*/ 20891 w 34185"/>
                    <a:gd name="connsiteY2" fmla="*/ 0 h 38039"/>
                    <a:gd name="connsiteX3" fmla="*/ 9876 w 34185"/>
                    <a:gd name="connsiteY3" fmla="*/ 0 h 38039"/>
                    <a:gd name="connsiteX4" fmla="*/ 0 w 34185"/>
                    <a:gd name="connsiteY4" fmla="*/ 13396 h 38039"/>
                    <a:gd name="connsiteX5" fmla="*/ 1266 w 34185"/>
                    <a:gd name="connsiteY5" fmla="*/ 32605 h 38039"/>
                    <a:gd name="connsiteX6" fmla="*/ 23297 w 34185"/>
                    <a:gd name="connsiteY6" fmla="*/ 38039 h 38039"/>
                    <a:gd name="connsiteX7" fmla="*/ 34185 w 34185"/>
                    <a:gd name="connsiteY7" fmla="*/ 34627 h 38039"/>
                    <a:gd name="connsiteX8" fmla="*/ 16840 w 34185"/>
                    <a:gd name="connsiteY8" fmla="*/ 17819 h 3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85" h="38039">
                      <a:moveTo>
                        <a:pt x="16840" y="17945"/>
                      </a:moveTo>
                      <a:lnTo>
                        <a:pt x="25956" y="3159"/>
                      </a:lnTo>
                      <a:lnTo>
                        <a:pt x="20891" y="0"/>
                      </a:lnTo>
                      <a:lnTo>
                        <a:pt x="9876" y="0"/>
                      </a:lnTo>
                      <a:lnTo>
                        <a:pt x="0" y="13396"/>
                      </a:lnTo>
                      <a:cubicBezTo>
                        <a:pt x="0" y="13396"/>
                        <a:pt x="2026" y="32605"/>
                        <a:pt x="1266" y="32605"/>
                      </a:cubicBezTo>
                      <a:lnTo>
                        <a:pt x="23297" y="38039"/>
                      </a:lnTo>
                      <a:lnTo>
                        <a:pt x="34185" y="34627"/>
                      </a:lnTo>
                      <a:lnTo>
                        <a:pt x="16840" y="17819"/>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48" name="Freeform 1507">
                  <a:extLst>
                    <a:ext uri="{FF2B5EF4-FFF2-40B4-BE49-F238E27FC236}">
                      <a16:creationId xmlns:a16="http://schemas.microsoft.com/office/drawing/2014/main" id="{E6D8D456-9621-FCC6-0C5D-24D76EE103E0}"/>
                    </a:ext>
                  </a:extLst>
                </p:cNvPr>
                <p:cNvSpPr/>
                <p:nvPr/>
              </p:nvSpPr>
              <p:spPr>
                <a:xfrm>
                  <a:off x="2995482" y="2558199"/>
                  <a:ext cx="48542" cy="37533"/>
                </a:xfrm>
                <a:custGeom>
                  <a:avLst/>
                  <a:gdLst>
                    <a:gd name="connsiteX0" fmla="*/ 46974 w 48536"/>
                    <a:gd name="connsiteY0" fmla="*/ 12764 h 37533"/>
                    <a:gd name="connsiteX1" fmla="*/ 35832 w 48536"/>
                    <a:gd name="connsiteY1" fmla="*/ 5561 h 37533"/>
                    <a:gd name="connsiteX2" fmla="*/ 28868 w 48536"/>
                    <a:gd name="connsiteY2" fmla="*/ 10110 h 37533"/>
                    <a:gd name="connsiteX3" fmla="*/ 11395 w 48536"/>
                    <a:gd name="connsiteY3" fmla="*/ 0 h 37533"/>
                    <a:gd name="connsiteX4" fmla="*/ 0 w 48536"/>
                    <a:gd name="connsiteY4" fmla="*/ 14786 h 37533"/>
                    <a:gd name="connsiteX5" fmla="*/ 11395 w 48536"/>
                    <a:gd name="connsiteY5" fmla="*/ 28308 h 37533"/>
                    <a:gd name="connsiteX6" fmla="*/ 23677 w 48536"/>
                    <a:gd name="connsiteY6" fmla="*/ 37534 h 37533"/>
                    <a:gd name="connsiteX7" fmla="*/ 39503 w 48536"/>
                    <a:gd name="connsiteY7" fmla="*/ 37534 h 37533"/>
                    <a:gd name="connsiteX8" fmla="*/ 48366 w 48536"/>
                    <a:gd name="connsiteY8" fmla="*/ 31847 h 37533"/>
                    <a:gd name="connsiteX9" fmla="*/ 47100 w 48536"/>
                    <a:gd name="connsiteY9" fmla="*/ 12638 h 37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36" h="37533">
                      <a:moveTo>
                        <a:pt x="46974" y="12764"/>
                      </a:moveTo>
                      <a:lnTo>
                        <a:pt x="35832" y="5561"/>
                      </a:lnTo>
                      <a:lnTo>
                        <a:pt x="28868" y="10110"/>
                      </a:lnTo>
                      <a:lnTo>
                        <a:pt x="11395" y="0"/>
                      </a:lnTo>
                      <a:lnTo>
                        <a:pt x="0" y="14786"/>
                      </a:lnTo>
                      <a:lnTo>
                        <a:pt x="11395" y="28308"/>
                      </a:lnTo>
                      <a:lnTo>
                        <a:pt x="23677" y="37534"/>
                      </a:lnTo>
                      <a:lnTo>
                        <a:pt x="39503" y="37534"/>
                      </a:lnTo>
                      <a:cubicBezTo>
                        <a:pt x="39503" y="37534"/>
                        <a:pt x="47607" y="31847"/>
                        <a:pt x="48366" y="31847"/>
                      </a:cubicBezTo>
                      <a:cubicBezTo>
                        <a:pt x="49126" y="31847"/>
                        <a:pt x="47100" y="12638"/>
                        <a:pt x="47100" y="12638"/>
                      </a:cubicBez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49" name="Freeform 1508">
                  <a:extLst>
                    <a:ext uri="{FF2B5EF4-FFF2-40B4-BE49-F238E27FC236}">
                      <a16:creationId xmlns:a16="http://schemas.microsoft.com/office/drawing/2014/main" id="{E87E4780-4F1B-AE91-264A-2A5488FE4635}"/>
                    </a:ext>
                  </a:extLst>
                </p:cNvPr>
                <p:cNvSpPr/>
                <p:nvPr/>
              </p:nvSpPr>
              <p:spPr>
                <a:xfrm>
                  <a:off x="3036890" y="2764319"/>
                  <a:ext cx="38748" cy="54847"/>
                </a:xfrm>
                <a:custGeom>
                  <a:avLst/>
                  <a:gdLst>
                    <a:gd name="connsiteX0" fmla="*/ 35198 w 38743"/>
                    <a:gd name="connsiteY0" fmla="*/ 43094 h 54847"/>
                    <a:gd name="connsiteX1" fmla="*/ 35198 w 38743"/>
                    <a:gd name="connsiteY1" fmla="*/ 28688 h 54847"/>
                    <a:gd name="connsiteX2" fmla="*/ 32033 w 38743"/>
                    <a:gd name="connsiteY2" fmla="*/ 1517 h 54847"/>
                    <a:gd name="connsiteX3" fmla="*/ 19878 w 38743"/>
                    <a:gd name="connsiteY3" fmla="*/ 0 h 54847"/>
                    <a:gd name="connsiteX4" fmla="*/ 6837 w 38743"/>
                    <a:gd name="connsiteY4" fmla="*/ 13901 h 54847"/>
                    <a:gd name="connsiteX5" fmla="*/ 13674 w 38743"/>
                    <a:gd name="connsiteY5" fmla="*/ 32605 h 54847"/>
                    <a:gd name="connsiteX6" fmla="*/ 0 w 38743"/>
                    <a:gd name="connsiteY6" fmla="*/ 43094 h 54847"/>
                    <a:gd name="connsiteX7" fmla="*/ 15194 w 38743"/>
                    <a:gd name="connsiteY7" fmla="*/ 54847 h 54847"/>
                    <a:gd name="connsiteX8" fmla="*/ 38744 w 38743"/>
                    <a:gd name="connsiteY8" fmla="*/ 54847 h 54847"/>
                    <a:gd name="connsiteX9" fmla="*/ 35198 w 38743"/>
                    <a:gd name="connsiteY9" fmla="*/ 43094 h 54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43" h="54847">
                      <a:moveTo>
                        <a:pt x="35198" y="43094"/>
                      </a:moveTo>
                      <a:lnTo>
                        <a:pt x="35198" y="28688"/>
                      </a:lnTo>
                      <a:lnTo>
                        <a:pt x="32033" y="1517"/>
                      </a:lnTo>
                      <a:lnTo>
                        <a:pt x="19878" y="0"/>
                      </a:lnTo>
                      <a:lnTo>
                        <a:pt x="6837" y="13901"/>
                      </a:lnTo>
                      <a:lnTo>
                        <a:pt x="13674" y="32605"/>
                      </a:lnTo>
                      <a:lnTo>
                        <a:pt x="0" y="43094"/>
                      </a:lnTo>
                      <a:lnTo>
                        <a:pt x="15194" y="54847"/>
                      </a:lnTo>
                      <a:lnTo>
                        <a:pt x="38744" y="54847"/>
                      </a:lnTo>
                      <a:lnTo>
                        <a:pt x="35198" y="43094"/>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50" name="Freeform 1509">
                  <a:extLst>
                    <a:ext uri="{FF2B5EF4-FFF2-40B4-BE49-F238E27FC236}">
                      <a16:creationId xmlns:a16="http://schemas.microsoft.com/office/drawing/2014/main" id="{8DEE7211-F59F-9C1D-CD5F-02CEAA43CB12}"/>
                    </a:ext>
                  </a:extLst>
                </p:cNvPr>
                <p:cNvSpPr/>
                <p:nvPr/>
              </p:nvSpPr>
              <p:spPr>
                <a:xfrm>
                  <a:off x="3135788" y="2669284"/>
                  <a:ext cx="46346" cy="36649"/>
                </a:xfrm>
                <a:custGeom>
                  <a:avLst/>
                  <a:gdLst>
                    <a:gd name="connsiteX0" fmla="*/ 28488 w 46340"/>
                    <a:gd name="connsiteY0" fmla="*/ 6571 h 36649"/>
                    <a:gd name="connsiteX1" fmla="*/ 26715 w 46340"/>
                    <a:gd name="connsiteY1" fmla="*/ 5434 h 36649"/>
                    <a:gd name="connsiteX2" fmla="*/ 8103 w 46340"/>
                    <a:gd name="connsiteY2" fmla="*/ 0 h 36649"/>
                    <a:gd name="connsiteX3" fmla="*/ 0 w 46340"/>
                    <a:gd name="connsiteY3" fmla="*/ 17819 h 36649"/>
                    <a:gd name="connsiteX4" fmla="*/ 5191 w 46340"/>
                    <a:gd name="connsiteY4" fmla="*/ 31215 h 36649"/>
                    <a:gd name="connsiteX5" fmla="*/ 21018 w 46340"/>
                    <a:gd name="connsiteY5" fmla="*/ 33111 h 36649"/>
                    <a:gd name="connsiteX6" fmla="*/ 28614 w 46340"/>
                    <a:gd name="connsiteY6" fmla="*/ 36649 h 36649"/>
                    <a:gd name="connsiteX7" fmla="*/ 36591 w 46340"/>
                    <a:gd name="connsiteY7" fmla="*/ 34627 h 36649"/>
                    <a:gd name="connsiteX8" fmla="*/ 46340 w 46340"/>
                    <a:gd name="connsiteY8" fmla="*/ 18198 h 36649"/>
                    <a:gd name="connsiteX9" fmla="*/ 28488 w 46340"/>
                    <a:gd name="connsiteY9" fmla="*/ 6571 h 36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40" h="36649">
                      <a:moveTo>
                        <a:pt x="28488" y="6571"/>
                      </a:moveTo>
                      <a:lnTo>
                        <a:pt x="26715" y="5434"/>
                      </a:lnTo>
                      <a:lnTo>
                        <a:pt x="8103" y="0"/>
                      </a:lnTo>
                      <a:lnTo>
                        <a:pt x="0" y="17819"/>
                      </a:lnTo>
                      <a:lnTo>
                        <a:pt x="5191" y="31215"/>
                      </a:lnTo>
                      <a:lnTo>
                        <a:pt x="21018" y="33111"/>
                      </a:lnTo>
                      <a:lnTo>
                        <a:pt x="28614" y="36649"/>
                      </a:lnTo>
                      <a:lnTo>
                        <a:pt x="36591" y="34627"/>
                      </a:lnTo>
                      <a:lnTo>
                        <a:pt x="46340" y="18198"/>
                      </a:lnTo>
                      <a:lnTo>
                        <a:pt x="28488" y="6571"/>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51" name="Freeform 1510">
                  <a:extLst>
                    <a:ext uri="{FF2B5EF4-FFF2-40B4-BE49-F238E27FC236}">
                      <a16:creationId xmlns:a16="http://schemas.microsoft.com/office/drawing/2014/main" id="{5E6FC1D0-B61E-8AC2-99A3-595D721EC3B0}"/>
                    </a:ext>
                  </a:extLst>
                </p:cNvPr>
                <p:cNvSpPr/>
                <p:nvPr/>
              </p:nvSpPr>
              <p:spPr>
                <a:xfrm>
                  <a:off x="3129583" y="2700499"/>
                  <a:ext cx="34823" cy="38671"/>
                </a:xfrm>
                <a:custGeom>
                  <a:avLst/>
                  <a:gdLst>
                    <a:gd name="connsiteX0" fmla="*/ 27222 w 34818"/>
                    <a:gd name="connsiteY0" fmla="*/ 1896 h 38671"/>
                    <a:gd name="connsiteX1" fmla="*/ 11395 w 34818"/>
                    <a:gd name="connsiteY1" fmla="*/ 0 h 38671"/>
                    <a:gd name="connsiteX2" fmla="*/ 11395 w 34818"/>
                    <a:gd name="connsiteY2" fmla="*/ 126 h 38671"/>
                    <a:gd name="connsiteX3" fmla="*/ 0 w 34818"/>
                    <a:gd name="connsiteY3" fmla="*/ 12764 h 38671"/>
                    <a:gd name="connsiteX4" fmla="*/ 8103 w 34818"/>
                    <a:gd name="connsiteY4" fmla="*/ 34248 h 38671"/>
                    <a:gd name="connsiteX5" fmla="*/ 16080 w 34818"/>
                    <a:gd name="connsiteY5" fmla="*/ 38671 h 38671"/>
                    <a:gd name="connsiteX6" fmla="*/ 31653 w 34818"/>
                    <a:gd name="connsiteY6" fmla="*/ 33490 h 38671"/>
                    <a:gd name="connsiteX7" fmla="*/ 34819 w 34818"/>
                    <a:gd name="connsiteY7" fmla="*/ 5434 h 38671"/>
                    <a:gd name="connsiteX8" fmla="*/ 27222 w 34818"/>
                    <a:gd name="connsiteY8" fmla="*/ 1896 h 3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18" h="38671">
                      <a:moveTo>
                        <a:pt x="27222" y="1896"/>
                      </a:moveTo>
                      <a:lnTo>
                        <a:pt x="11395" y="0"/>
                      </a:lnTo>
                      <a:lnTo>
                        <a:pt x="11395" y="126"/>
                      </a:lnTo>
                      <a:lnTo>
                        <a:pt x="0" y="12764"/>
                      </a:lnTo>
                      <a:lnTo>
                        <a:pt x="8103" y="34248"/>
                      </a:lnTo>
                      <a:lnTo>
                        <a:pt x="16080" y="38671"/>
                      </a:lnTo>
                      <a:lnTo>
                        <a:pt x="31653" y="33490"/>
                      </a:lnTo>
                      <a:lnTo>
                        <a:pt x="34819" y="5434"/>
                      </a:lnTo>
                      <a:lnTo>
                        <a:pt x="27222" y="1896"/>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52" name="Freeform 1511">
                  <a:extLst>
                    <a:ext uri="{FF2B5EF4-FFF2-40B4-BE49-F238E27FC236}">
                      <a16:creationId xmlns:a16="http://schemas.microsoft.com/office/drawing/2014/main" id="{8F474D58-7D4B-0828-0C9E-FFF578FF7DA0}"/>
                    </a:ext>
                  </a:extLst>
                </p:cNvPr>
                <p:cNvSpPr/>
                <p:nvPr/>
              </p:nvSpPr>
              <p:spPr>
                <a:xfrm>
                  <a:off x="2916972" y="2831172"/>
                  <a:ext cx="47739" cy="37786"/>
                </a:xfrm>
                <a:custGeom>
                  <a:avLst/>
                  <a:gdLst>
                    <a:gd name="connsiteX0" fmla="*/ 40390 w 47733"/>
                    <a:gd name="connsiteY0" fmla="*/ 12385 h 37786"/>
                    <a:gd name="connsiteX1" fmla="*/ 26209 w 47733"/>
                    <a:gd name="connsiteY1" fmla="*/ 0 h 37786"/>
                    <a:gd name="connsiteX2" fmla="*/ 5824 w 47733"/>
                    <a:gd name="connsiteY2" fmla="*/ 4170 h 37786"/>
                    <a:gd name="connsiteX3" fmla="*/ 0 w 47733"/>
                    <a:gd name="connsiteY3" fmla="*/ 15671 h 37786"/>
                    <a:gd name="connsiteX4" fmla="*/ 18612 w 47733"/>
                    <a:gd name="connsiteY4" fmla="*/ 33742 h 37786"/>
                    <a:gd name="connsiteX5" fmla="*/ 40010 w 47733"/>
                    <a:gd name="connsiteY5" fmla="*/ 37786 h 37786"/>
                    <a:gd name="connsiteX6" fmla="*/ 47733 w 47733"/>
                    <a:gd name="connsiteY6" fmla="*/ 28814 h 37786"/>
                    <a:gd name="connsiteX7" fmla="*/ 40390 w 47733"/>
                    <a:gd name="connsiteY7" fmla="*/ 12385 h 37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733" h="37786">
                      <a:moveTo>
                        <a:pt x="40390" y="12385"/>
                      </a:moveTo>
                      <a:lnTo>
                        <a:pt x="26209" y="0"/>
                      </a:lnTo>
                      <a:lnTo>
                        <a:pt x="5824" y="4170"/>
                      </a:lnTo>
                      <a:lnTo>
                        <a:pt x="0" y="15671"/>
                      </a:lnTo>
                      <a:lnTo>
                        <a:pt x="18612" y="33742"/>
                      </a:lnTo>
                      <a:lnTo>
                        <a:pt x="40010" y="37786"/>
                      </a:lnTo>
                      <a:lnTo>
                        <a:pt x="47733" y="28814"/>
                      </a:lnTo>
                      <a:lnTo>
                        <a:pt x="40390" y="12385"/>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53" name="Freeform 1512">
                  <a:extLst>
                    <a:ext uri="{FF2B5EF4-FFF2-40B4-BE49-F238E27FC236}">
                      <a16:creationId xmlns:a16="http://schemas.microsoft.com/office/drawing/2014/main" id="{6F528037-91EB-39A5-34FD-44271244680E}"/>
                    </a:ext>
                  </a:extLst>
                </p:cNvPr>
                <p:cNvSpPr/>
                <p:nvPr/>
              </p:nvSpPr>
              <p:spPr>
                <a:xfrm>
                  <a:off x="2829723" y="2668652"/>
                  <a:ext cx="30770" cy="130420"/>
                </a:xfrm>
                <a:custGeom>
                  <a:avLst/>
                  <a:gdLst>
                    <a:gd name="connsiteX0" fmla="*/ 30514 w 30766"/>
                    <a:gd name="connsiteY0" fmla="*/ 127135 h 130420"/>
                    <a:gd name="connsiteX1" fmla="*/ 20511 w 30766"/>
                    <a:gd name="connsiteY1" fmla="*/ 109568 h 130420"/>
                    <a:gd name="connsiteX2" fmla="*/ 26336 w 30766"/>
                    <a:gd name="connsiteY2" fmla="*/ 95667 h 130420"/>
                    <a:gd name="connsiteX3" fmla="*/ 28361 w 30766"/>
                    <a:gd name="connsiteY3" fmla="*/ 73172 h 130420"/>
                    <a:gd name="connsiteX4" fmla="*/ 24943 w 30766"/>
                    <a:gd name="connsiteY4" fmla="*/ 57375 h 130420"/>
                    <a:gd name="connsiteX5" fmla="*/ 26336 w 30766"/>
                    <a:gd name="connsiteY5" fmla="*/ 43347 h 130420"/>
                    <a:gd name="connsiteX6" fmla="*/ 30767 w 30766"/>
                    <a:gd name="connsiteY6" fmla="*/ 34248 h 130420"/>
                    <a:gd name="connsiteX7" fmla="*/ 24310 w 30766"/>
                    <a:gd name="connsiteY7" fmla="*/ 5813 h 130420"/>
                    <a:gd name="connsiteX8" fmla="*/ 22157 w 30766"/>
                    <a:gd name="connsiteY8" fmla="*/ 4297 h 130420"/>
                    <a:gd name="connsiteX9" fmla="*/ 13168 w 30766"/>
                    <a:gd name="connsiteY9" fmla="*/ 0 h 130420"/>
                    <a:gd name="connsiteX10" fmla="*/ 4938 w 30766"/>
                    <a:gd name="connsiteY10" fmla="*/ 4297 h 130420"/>
                    <a:gd name="connsiteX11" fmla="*/ 3165 w 30766"/>
                    <a:gd name="connsiteY11" fmla="*/ 22874 h 130420"/>
                    <a:gd name="connsiteX12" fmla="*/ 0 w 30766"/>
                    <a:gd name="connsiteY12" fmla="*/ 27297 h 130420"/>
                    <a:gd name="connsiteX13" fmla="*/ 6331 w 30766"/>
                    <a:gd name="connsiteY13" fmla="*/ 34248 h 130420"/>
                    <a:gd name="connsiteX14" fmla="*/ 8736 w 30766"/>
                    <a:gd name="connsiteY14" fmla="*/ 52446 h 130420"/>
                    <a:gd name="connsiteX15" fmla="*/ 6204 w 30766"/>
                    <a:gd name="connsiteY15" fmla="*/ 65716 h 130420"/>
                    <a:gd name="connsiteX16" fmla="*/ 3925 w 30766"/>
                    <a:gd name="connsiteY16" fmla="*/ 78480 h 130420"/>
                    <a:gd name="connsiteX17" fmla="*/ 6331 w 30766"/>
                    <a:gd name="connsiteY17" fmla="*/ 109568 h 130420"/>
                    <a:gd name="connsiteX18" fmla="*/ 6331 w 30766"/>
                    <a:gd name="connsiteY18" fmla="*/ 112349 h 130420"/>
                    <a:gd name="connsiteX19" fmla="*/ 6331 w 30766"/>
                    <a:gd name="connsiteY19" fmla="*/ 116645 h 130420"/>
                    <a:gd name="connsiteX20" fmla="*/ 30767 w 30766"/>
                    <a:gd name="connsiteY20" fmla="*/ 130420 h 130420"/>
                    <a:gd name="connsiteX21" fmla="*/ 30767 w 30766"/>
                    <a:gd name="connsiteY21" fmla="*/ 130420 h 130420"/>
                    <a:gd name="connsiteX22" fmla="*/ 30514 w 30766"/>
                    <a:gd name="connsiteY22" fmla="*/ 127135 h 13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0766" h="130420">
                      <a:moveTo>
                        <a:pt x="30514" y="127135"/>
                      </a:moveTo>
                      <a:lnTo>
                        <a:pt x="20511" y="109568"/>
                      </a:lnTo>
                      <a:lnTo>
                        <a:pt x="26336" y="95667"/>
                      </a:lnTo>
                      <a:lnTo>
                        <a:pt x="28361" y="73172"/>
                      </a:lnTo>
                      <a:lnTo>
                        <a:pt x="24943" y="57375"/>
                      </a:lnTo>
                      <a:lnTo>
                        <a:pt x="26336" y="43347"/>
                      </a:lnTo>
                      <a:lnTo>
                        <a:pt x="30767" y="34248"/>
                      </a:lnTo>
                      <a:lnTo>
                        <a:pt x="24310" y="5813"/>
                      </a:lnTo>
                      <a:lnTo>
                        <a:pt x="22157" y="4297"/>
                      </a:lnTo>
                      <a:lnTo>
                        <a:pt x="13168" y="0"/>
                      </a:lnTo>
                      <a:lnTo>
                        <a:pt x="4938" y="4297"/>
                      </a:lnTo>
                      <a:lnTo>
                        <a:pt x="3165" y="22874"/>
                      </a:lnTo>
                      <a:lnTo>
                        <a:pt x="0" y="27297"/>
                      </a:lnTo>
                      <a:lnTo>
                        <a:pt x="6331" y="34248"/>
                      </a:lnTo>
                      <a:lnTo>
                        <a:pt x="8736" y="52446"/>
                      </a:lnTo>
                      <a:lnTo>
                        <a:pt x="6204" y="65716"/>
                      </a:lnTo>
                      <a:lnTo>
                        <a:pt x="3925" y="78480"/>
                      </a:lnTo>
                      <a:lnTo>
                        <a:pt x="6331" y="109568"/>
                      </a:lnTo>
                      <a:lnTo>
                        <a:pt x="6331" y="112349"/>
                      </a:lnTo>
                      <a:lnTo>
                        <a:pt x="6331" y="116645"/>
                      </a:lnTo>
                      <a:lnTo>
                        <a:pt x="30767" y="130420"/>
                      </a:lnTo>
                      <a:lnTo>
                        <a:pt x="30767" y="130420"/>
                      </a:lnTo>
                      <a:lnTo>
                        <a:pt x="30514" y="127135"/>
                      </a:lnTo>
                      <a:close/>
                    </a:path>
                  </a:pathLst>
                </a:custGeom>
                <a:solidFill>
                  <a:srgbClr val="FAD89A"/>
                </a:solidFill>
                <a:ln w="3163" cap="flat">
                  <a:solidFill>
                    <a:srgbClr val="E6C47D"/>
                  </a:solidFill>
                  <a:prstDash val="solid"/>
                  <a:miter/>
                </a:ln>
              </p:spPr>
              <p:txBody>
                <a:bodyPr rtlCol="0" anchor="ctr"/>
                <a:lstStyle/>
                <a:p>
                  <a:pPr defTabSz="685800">
                    <a:defRPr/>
                  </a:pPr>
                  <a:endParaRPr lang="en-US" sz="600">
                    <a:solidFill>
                      <a:prstClr val="black"/>
                    </a:solidFill>
                    <a:latin typeface="Verdana"/>
                  </a:endParaRPr>
                </a:p>
              </p:txBody>
            </p:sp>
            <p:sp>
              <p:nvSpPr>
                <p:cNvPr id="354" name="Freeform 1513">
                  <a:extLst>
                    <a:ext uri="{FF2B5EF4-FFF2-40B4-BE49-F238E27FC236}">
                      <a16:creationId xmlns:a16="http://schemas.microsoft.com/office/drawing/2014/main" id="{CB8140B6-A5D8-1536-4CE3-865C61C5A5C1}"/>
                    </a:ext>
                  </a:extLst>
                </p:cNvPr>
                <p:cNvSpPr/>
                <p:nvPr/>
              </p:nvSpPr>
              <p:spPr>
                <a:xfrm>
                  <a:off x="2860241" y="2780622"/>
                  <a:ext cx="34190" cy="51182"/>
                </a:xfrm>
                <a:custGeom>
                  <a:avLst/>
                  <a:gdLst>
                    <a:gd name="connsiteX0" fmla="*/ 29121 w 34185"/>
                    <a:gd name="connsiteY0" fmla="*/ 4676 h 51182"/>
                    <a:gd name="connsiteX1" fmla="*/ 18992 w 34185"/>
                    <a:gd name="connsiteY1" fmla="*/ 0 h 51182"/>
                    <a:gd name="connsiteX2" fmla="*/ 0 w 34185"/>
                    <a:gd name="connsiteY2" fmla="*/ 15165 h 51182"/>
                    <a:gd name="connsiteX3" fmla="*/ 253 w 34185"/>
                    <a:gd name="connsiteY3" fmla="*/ 18451 h 51182"/>
                    <a:gd name="connsiteX4" fmla="*/ 2279 w 34185"/>
                    <a:gd name="connsiteY4" fmla="*/ 43726 h 51182"/>
                    <a:gd name="connsiteX5" fmla="*/ 15953 w 34185"/>
                    <a:gd name="connsiteY5" fmla="*/ 51182 h 51182"/>
                    <a:gd name="connsiteX6" fmla="*/ 29121 w 34185"/>
                    <a:gd name="connsiteY6" fmla="*/ 51182 h 51182"/>
                    <a:gd name="connsiteX7" fmla="*/ 34185 w 34185"/>
                    <a:gd name="connsiteY7" fmla="*/ 37281 h 51182"/>
                    <a:gd name="connsiteX8" fmla="*/ 34185 w 34185"/>
                    <a:gd name="connsiteY8" fmla="*/ 37281 h 51182"/>
                    <a:gd name="connsiteX9" fmla="*/ 29121 w 34185"/>
                    <a:gd name="connsiteY9" fmla="*/ 4676 h 51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185" h="51182">
                      <a:moveTo>
                        <a:pt x="29121" y="4676"/>
                      </a:moveTo>
                      <a:lnTo>
                        <a:pt x="18992" y="0"/>
                      </a:lnTo>
                      <a:lnTo>
                        <a:pt x="0" y="15165"/>
                      </a:lnTo>
                      <a:lnTo>
                        <a:pt x="253" y="18451"/>
                      </a:lnTo>
                      <a:lnTo>
                        <a:pt x="2279" y="43726"/>
                      </a:lnTo>
                      <a:lnTo>
                        <a:pt x="15953" y="51182"/>
                      </a:lnTo>
                      <a:lnTo>
                        <a:pt x="29121" y="51182"/>
                      </a:lnTo>
                      <a:lnTo>
                        <a:pt x="34185" y="37281"/>
                      </a:lnTo>
                      <a:lnTo>
                        <a:pt x="34185" y="37281"/>
                      </a:lnTo>
                      <a:lnTo>
                        <a:pt x="29121" y="4676"/>
                      </a:lnTo>
                      <a:close/>
                    </a:path>
                  </a:pathLst>
                </a:custGeom>
                <a:solidFill>
                  <a:srgbClr val="E2D0E5"/>
                </a:solidFill>
                <a:ln w="3163" cap="flat">
                  <a:solidFill>
                    <a:srgbClr val="B7A0C0"/>
                  </a:solidFill>
                  <a:prstDash val="solid"/>
                  <a:miter/>
                </a:ln>
              </p:spPr>
              <p:txBody>
                <a:bodyPr rtlCol="0" anchor="ctr"/>
                <a:lstStyle/>
                <a:p>
                  <a:pPr defTabSz="685800">
                    <a:defRPr/>
                  </a:pPr>
                  <a:endParaRPr lang="en-US" sz="600">
                    <a:solidFill>
                      <a:prstClr val="black"/>
                    </a:solidFill>
                    <a:latin typeface="Verdana"/>
                  </a:endParaRPr>
                </a:p>
              </p:txBody>
            </p:sp>
            <p:sp>
              <p:nvSpPr>
                <p:cNvPr id="355" name="Freeform 1514">
                  <a:extLst>
                    <a:ext uri="{FF2B5EF4-FFF2-40B4-BE49-F238E27FC236}">
                      <a16:creationId xmlns:a16="http://schemas.microsoft.com/office/drawing/2014/main" id="{F65A83F7-9955-904F-866D-CEF3A4ACC69C}"/>
                    </a:ext>
                  </a:extLst>
                </p:cNvPr>
                <p:cNvSpPr/>
                <p:nvPr/>
              </p:nvSpPr>
              <p:spPr>
                <a:xfrm>
                  <a:off x="2873917" y="2578925"/>
                  <a:ext cx="31150" cy="35638"/>
                </a:xfrm>
                <a:custGeom>
                  <a:avLst/>
                  <a:gdLst>
                    <a:gd name="connsiteX0" fmla="*/ 25323 w 31146"/>
                    <a:gd name="connsiteY0" fmla="*/ 7583 h 35638"/>
                    <a:gd name="connsiteX1" fmla="*/ 9876 w 31146"/>
                    <a:gd name="connsiteY1" fmla="*/ 0 h 35638"/>
                    <a:gd name="connsiteX2" fmla="*/ 9876 w 31146"/>
                    <a:gd name="connsiteY2" fmla="*/ 0 h 35638"/>
                    <a:gd name="connsiteX3" fmla="*/ 2532 w 31146"/>
                    <a:gd name="connsiteY3" fmla="*/ 10363 h 35638"/>
                    <a:gd name="connsiteX4" fmla="*/ 0 w 31146"/>
                    <a:gd name="connsiteY4" fmla="*/ 12132 h 35638"/>
                    <a:gd name="connsiteX5" fmla="*/ 10509 w 31146"/>
                    <a:gd name="connsiteY5" fmla="*/ 32858 h 35638"/>
                    <a:gd name="connsiteX6" fmla="*/ 31147 w 31146"/>
                    <a:gd name="connsiteY6" fmla="*/ 35638 h 35638"/>
                    <a:gd name="connsiteX7" fmla="*/ 31147 w 31146"/>
                    <a:gd name="connsiteY7" fmla="*/ 26539 h 35638"/>
                    <a:gd name="connsiteX8" fmla="*/ 25449 w 31146"/>
                    <a:gd name="connsiteY8" fmla="*/ 7709 h 35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46" h="35638">
                      <a:moveTo>
                        <a:pt x="25323" y="7583"/>
                      </a:moveTo>
                      <a:lnTo>
                        <a:pt x="9876" y="0"/>
                      </a:lnTo>
                      <a:lnTo>
                        <a:pt x="9876" y="0"/>
                      </a:lnTo>
                      <a:cubicBezTo>
                        <a:pt x="4938" y="885"/>
                        <a:pt x="3672" y="7330"/>
                        <a:pt x="2532" y="10363"/>
                      </a:cubicBezTo>
                      <a:cubicBezTo>
                        <a:pt x="1646" y="10868"/>
                        <a:pt x="760" y="11500"/>
                        <a:pt x="0" y="12132"/>
                      </a:cubicBezTo>
                      <a:lnTo>
                        <a:pt x="10509" y="32858"/>
                      </a:lnTo>
                      <a:lnTo>
                        <a:pt x="31147" y="35638"/>
                      </a:lnTo>
                      <a:lnTo>
                        <a:pt x="31147" y="26539"/>
                      </a:lnTo>
                      <a:lnTo>
                        <a:pt x="25449" y="7709"/>
                      </a:lnTo>
                      <a:close/>
                    </a:path>
                  </a:pathLst>
                </a:custGeom>
                <a:solidFill>
                  <a:srgbClr val="FAD89A"/>
                </a:solidFill>
                <a:ln w="3163" cap="flat">
                  <a:solidFill>
                    <a:srgbClr val="E6C47D"/>
                  </a:solidFill>
                  <a:prstDash val="solid"/>
                  <a:miter/>
                </a:ln>
              </p:spPr>
              <p:txBody>
                <a:bodyPr rtlCol="0" anchor="ctr"/>
                <a:lstStyle/>
                <a:p>
                  <a:pPr defTabSz="685800">
                    <a:defRPr/>
                  </a:pPr>
                  <a:endParaRPr lang="en-US" sz="600">
                    <a:solidFill>
                      <a:prstClr val="black"/>
                    </a:solidFill>
                    <a:latin typeface="Verdana"/>
                  </a:endParaRPr>
                </a:p>
              </p:txBody>
            </p:sp>
            <p:sp>
              <p:nvSpPr>
                <p:cNvPr id="356" name="Freeform 1515">
                  <a:extLst>
                    <a:ext uri="{FF2B5EF4-FFF2-40B4-BE49-F238E27FC236}">
                      <a16:creationId xmlns:a16="http://schemas.microsoft.com/office/drawing/2014/main" id="{CC40048C-FB4E-B87E-3A94-F6FED7EE0B2A}"/>
                    </a:ext>
                  </a:extLst>
                </p:cNvPr>
                <p:cNvSpPr/>
                <p:nvPr/>
              </p:nvSpPr>
              <p:spPr>
                <a:xfrm>
                  <a:off x="2927608" y="2554408"/>
                  <a:ext cx="40900" cy="49160"/>
                </a:xfrm>
                <a:custGeom>
                  <a:avLst/>
                  <a:gdLst>
                    <a:gd name="connsiteX0" fmla="*/ 34945 w 40895"/>
                    <a:gd name="connsiteY0" fmla="*/ 28308 h 49160"/>
                    <a:gd name="connsiteX1" fmla="*/ 29754 w 40895"/>
                    <a:gd name="connsiteY1" fmla="*/ 13901 h 49160"/>
                    <a:gd name="connsiteX2" fmla="*/ 23550 w 40895"/>
                    <a:gd name="connsiteY2" fmla="*/ 8341 h 49160"/>
                    <a:gd name="connsiteX3" fmla="*/ 5191 w 40895"/>
                    <a:gd name="connsiteY3" fmla="*/ 0 h 49160"/>
                    <a:gd name="connsiteX4" fmla="*/ 0 w 40895"/>
                    <a:gd name="connsiteY4" fmla="*/ 16555 h 49160"/>
                    <a:gd name="connsiteX5" fmla="*/ 9749 w 40895"/>
                    <a:gd name="connsiteY5" fmla="*/ 33742 h 49160"/>
                    <a:gd name="connsiteX6" fmla="*/ 24943 w 40895"/>
                    <a:gd name="connsiteY6" fmla="*/ 33742 h 49160"/>
                    <a:gd name="connsiteX7" fmla="*/ 35325 w 40895"/>
                    <a:gd name="connsiteY7" fmla="*/ 49160 h 49160"/>
                    <a:gd name="connsiteX8" fmla="*/ 40896 w 40895"/>
                    <a:gd name="connsiteY8" fmla="*/ 42842 h 49160"/>
                    <a:gd name="connsiteX9" fmla="*/ 34945 w 40895"/>
                    <a:gd name="connsiteY9" fmla="*/ 28308 h 4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95" h="49160">
                      <a:moveTo>
                        <a:pt x="34945" y="28308"/>
                      </a:moveTo>
                      <a:lnTo>
                        <a:pt x="29754" y="13901"/>
                      </a:lnTo>
                      <a:lnTo>
                        <a:pt x="23550" y="8341"/>
                      </a:lnTo>
                      <a:lnTo>
                        <a:pt x="5191" y="0"/>
                      </a:lnTo>
                      <a:lnTo>
                        <a:pt x="0" y="16555"/>
                      </a:lnTo>
                      <a:lnTo>
                        <a:pt x="9749" y="33742"/>
                      </a:lnTo>
                      <a:lnTo>
                        <a:pt x="24943" y="33742"/>
                      </a:lnTo>
                      <a:lnTo>
                        <a:pt x="35325" y="49160"/>
                      </a:lnTo>
                      <a:lnTo>
                        <a:pt x="40896" y="42842"/>
                      </a:lnTo>
                      <a:lnTo>
                        <a:pt x="34945" y="28308"/>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57" name="Freeform 1516">
                  <a:extLst>
                    <a:ext uri="{FF2B5EF4-FFF2-40B4-BE49-F238E27FC236}">
                      <a16:creationId xmlns:a16="http://schemas.microsoft.com/office/drawing/2014/main" id="{46908445-30A2-3389-BDA5-3C7E339C76A5}"/>
                    </a:ext>
                  </a:extLst>
                </p:cNvPr>
                <p:cNvSpPr/>
                <p:nvPr/>
              </p:nvSpPr>
              <p:spPr>
                <a:xfrm>
                  <a:off x="3038409" y="2819166"/>
                  <a:ext cx="45333" cy="48907"/>
                </a:xfrm>
                <a:custGeom>
                  <a:avLst/>
                  <a:gdLst>
                    <a:gd name="connsiteX0" fmla="*/ 45327 w 45327"/>
                    <a:gd name="connsiteY0" fmla="*/ 12132 h 48907"/>
                    <a:gd name="connsiteX1" fmla="*/ 37351 w 45327"/>
                    <a:gd name="connsiteY1" fmla="*/ 0 h 48907"/>
                    <a:gd name="connsiteX2" fmla="*/ 13801 w 45327"/>
                    <a:gd name="connsiteY2" fmla="*/ 0 h 48907"/>
                    <a:gd name="connsiteX3" fmla="*/ 6584 w 45327"/>
                    <a:gd name="connsiteY3" fmla="*/ 10363 h 48907"/>
                    <a:gd name="connsiteX4" fmla="*/ 2406 w 45327"/>
                    <a:gd name="connsiteY4" fmla="*/ 26413 h 48907"/>
                    <a:gd name="connsiteX5" fmla="*/ 4178 w 45327"/>
                    <a:gd name="connsiteY5" fmla="*/ 30330 h 48907"/>
                    <a:gd name="connsiteX6" fmla="*/ 0 w 45327"/>
                    <a:gd name="connsiteY6" fmla="*/ 37281 h 48907"/>
                    <a:gd name="connsiteX7" fmla="*/ 4178 w 45327"/>
                    <a:gd name="connsiteY7" fmla="*/ 48908 h 48907"/>
                    <a:gd name="connsiteX8" fmla="*/ 43302 w 45327"/>
                    <a:gd name="connsiteY8" fmla="*/ 31847 h 48907"/>
                    <a:gd name="connsiteX9" fmla="*/ 45327 w 45327"/>
                    <a:gd name="connsiteY9" fmla="*/ 12132 h 48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327" h="48907">
                      <a:moveTo>
                        <a:pt x="45327" y="12132"/>
                      </a:moveTo>
                      <a:lnTo>
                        <a:pt x="37351" y="0"/>
                      </a:lnTo>
                      <a:lnTo>
                        <a:pt x="13801" y="0"/>
                      </a:lnTo>
                      <a:lnTo>
                        <a:pt x="6584" y="10363"/>
                      </a:lnTo>
                      <a:lnTo>
                        <a:pt x="2406" y="26413"/>
                      </a:lnTo>
                      <a:lnTo>
                        <a:pt x="4178" y="30330"/>
                      </a:lnTo>
                      <a:lnTo>
                        <a:pt x="0" y="37281"/>
                      </a:lnTo>
                      <a:lnTo>
                        <a:pt x="4178" y="48908"/>
                      </a:lnTo>
                      <a:cubicBezTo>
                        <a:pt x="4178" y="48908"/>
                        <a:pt x="36338" y="46254"/>
                        <a:pt x="43302" y="31847"/>
                      </a:cubicBezTo>
                      <a:cubicBezTo>
                        <a:pt x="42795" y="28435"/>
                        <a:pt x="45327" y="12132"/>
                        <a:pt x="45327" y="12132"/>
                      </a:cubicBezTo>
                      <a:close/>
                    </a:path>
                  </a:pathLst>
                </a:custGeom>
                <a:solidFill>
                  <a:srgbClr val="E2D0E5"/>
                </a:solidFill>
                <a:ln w="3163" cap="flat">
                  <a:solidFill>
                    <a:srgbClr val="B7A0C0"/>
                  </a:solidFill>
                  <a:prstDash val="solid"/>
                  <a:miter/>
                </a:ln>
              </p:spPr>
              <p:txBody>
                <a:bodyPr rtlCol="0" anchor="ctr"/>
                <a:lstStyle/>
                <a:p>
                  <a:pPr defTabSz="685800">
                    <a:defRPr/>
                  </a:pPr>
                  <a:endParaRPr lang="en-US" sz="600">
                    <a:solidFill>
                      <a:prstClr val="black"/>
                    </a:solidFill>
                    <a:latin typeface="Verdana"/>
                  </a:endParaRPr>
                </a:p>
              </p:txBody>
            </p:sp>
            <p:sp>
              <p:nvSpPr>
                <p:cNvPr id="358" name="Freeform 1517">
                  <a:extLst>
                    <a:ext uri="{FF2B5EF4-FFF2-40B4-BE49-F238E27FC236}">
                      <a16:creationId xmlns:a16="http://schemas.microsoft.com/office/drawing/2014/main" id="{221D3D3D-1F29-D10F-CC5B-251D0532A722}"/>
                    </a:ext>
                  </a:extLst>
                </p:cNvPr>
                <p:cNvSpPr/>
                <p:nvPr/>
              </p:nvSpPr>
              <p:spPr>
                <a:xfrm>
                  <a:off x="2932800" y="2751049"/>
                  <a:ext cx="40394" cy="41704"/>
                </a:xfrm>
                <a:custGeom>
                  <a:avLst/>
                  <a:gdLst>
                    <a:gd name="connsiteX0" fmla="*/ 35198 w 40389"/>
                    <a:gd name="connsiteY0" fmla="*/ 22748 h 41704"/>
                    <a:gd name="connsiteX1" fmla="*/ 16586 w 40389"/>
                    <a:gd name="connsiteY1" fmla="*/ 0 h 41704"/>
                    <a:gd name="connsiteX2" fmla="*/ 0 w 40389"/>
                    <a:gd name="connsiteY2" fmla="*/ 9099 h 41704"/>
                    <a:gd name="connsiteX3" fmla="*/ 6204 w 40389"/>
                    <a:gd name="connsiteY3" fmla="*/ 29572 h 41704"/>
                    <a:gd name="connsiteX4" fmla="*/ 30261 w 40389"/>
                    <a:gd name="connsiteY4" fmla="*/ 41704 h 41704"/>
                    <a:gd name="connsiteX5" fmla="*/ 40390 w 40389"/>
                    <a:gd name="connsiteY5" fmla="*/ 40441 h 41704"/>
                    <a:gd name="connsiteX6" fmla="*/ 35198 w 40389"/>
                    <a:gd name="connsiteY6" fmla="*/ 22748 h 41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389" h="41704">
                      <a:moveTo>
                        <a:pt x="35198" y="22748"/>
                      </a:moveTo>
                      <a:lnTo>
                        <a:pt x="16586" y="0"/>
                      </a:lnTo>
                      <a:lnTo>
                        <a:pt x="0" y="9099"/>
                      </a:lnTo>
                      <a:lnTo>
                        <a:pt x="6204" y="29572"/>
                      </a:lnTo>
                      <a:lnTo>
                        <a:pt x="30261" y="41704"/>
                      </a:lnTo>
                      <a:lnTo>
                        <a:pt x="40390" y="40441"/>
                      </a:lnTo>
                      <a:lnTo>
                        <a:pt x="35198" y="22748"/>
                      </a:lnTo>
                      <a:close/>
                    </a:path>
                  </a:pathLst>
                </a:custGeom>
                <a:solidFill>
                  <a:srgbClr val="FAD89A"/>
                </a:solidFill>
                <a:ln w="3163" cap="flat">
                  <a:solidFill>
                    <a:srgbClr val="E6C47D"/>
                  </a:solidFill>
                  <a:prstDash val="solid"/>
                  <a:miter/>
                </a:ln>
              </p:spPr>
              <p:txBody>
                <a:bodyPr rtlCol="0" anchor="ctr"/>
                <a:lstStyle/>
                <a:p>
                  <a:pPr defTabSz="685800">
                    <a:defRPr/>
                  </a:pPr>
                  <a:endParaRPr lang="en-US" sz="600">
                    <a:solidFill>
                      <a:prstClr val="black"/>
                    </a:solidFill>
                    <a:latin typeface="Verdana"/>
                  </a:endParaRPr>
                </a:p>
              </p:txBody>
            </p:sp>
            <p:sp>
              <p:nvSpPr>
                <p:cNvPr id="359" name="Freeform 1518">
                  <a:extLst>
                    <a:ext uri="{FF2B5EF4-FFF2-40B4-BE49-F238E27FC236}">
                      <a16:creationId xmlns:a16="http://schemas.microsoft.com/office/drawing/2014/main" id="{E1EE690A-9F59-27E1-0312-C5A2B97E96A6}"/>
                    </a:ext>
                  </a:extLst>
                </p:cNvPr>
                <p:cNvSpPr/>
                <p:nvPr/>
              </p:nvSpPr>
              <p:spPr>
                <a:xfrm>
                  <a:off x="3128317" y="2573996"/>
                  <a:ext cx="43687" cy="49918"/>
                </a:xfrm>
                <a:custGeom>
                  <a:avLst/>
                  <a:gdLst>
                    <a:gd name="connsiteX0" fmla="*/ 24183 w 43681"/>
                    <a:gd name="connsiteY0" fmla="*/ 49919 h 49918"/>
                    <a:gd name="connsiteX1" fmla="*/ 36338 w 43681"/>
                    <a:gd name="connsiteY1" fmla="*/ 42715 h 49918"/>
                    <a:gd name="connsiteX2" fmla="*/ 43681 w 43681"/>
                    <a:gd name="connsiteY2" fmla="*/ 35765 h 49918"/>
                    <a:gd name="connsiteX3" fmla="*/ 13168 w 43681"/>
                    <a:gd name="connsiteY3" fmla="*/ 0 h 49918"/>
                    <a:gd name="connsiteX4" fmla="*/ 0 w 43681"/>
                    <a:gd name="connsiteY4" fmla="*/ 20726 h 49918"/>
                    <a:gd name="connsiteX5" fmla="*/ 24183 w 43681"/>
                    <a:gd name="connsiteY5" fmla="*/ 49919 h 4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81" h="49918">
                      <a:moveTo>
                        <a:pt x="24183" y="49919"/>
                      </a:moveTo>
                      <a:lnTo>
                        <a:pt x="36338" y="42715"/>
                      </a:lnTo>
                      <a:lnTo>
                        <a:pt x="43681" y="35765"/>
                      </a:lnTo>
                      <a:cubicBezTo>
                        <a:pt x="35072" y="22748"/>
                        <a:pt x="24943" y="10742"/>
                        <a:pt x="13168" y="0"/>
                      </a:cubicBezTo>
                      <a:lnTo>
                        <a:pt x="0" y="20726"/>
                      </a:lnTo>
                      <a:lnTo>
                        <a:pt x="24183" y="49919"/>
                      </a:lnTo>
                      <a:close/>
                    </a:path>
                  </a:pathLst>
                </a:custGeom>
                <a:solidFill>
                  <a:srgbClr val="E2D0E5"/>
                </a:solidFill>
                <a:ln w="3163" cap="flat">
                  <a:solidFill>
                    <a:srgbClr val="B7A0C0"/>
                  </a:solidFill>
                  <a:prstDash val="solid"/>
                  <a:miter/>
                </a:ln>
              </p:spPr>
              <p:txBody>
                <a:bodyPr rtlCol="0" anchor="ctr"/>
                <a:lstStyle/>
                <a:p>
                  <a:pPr defTabSz="685800">
                    <a:defRPr/>
                  </a:pPr>
                  <a:endParaRPr lang="en-US" sz="600">
                    <a:solidFill>
                      <a:prstClr val="black"/>
                    </a:solidFill>
                    <a:latin typeface="Verdana"/>
                  </a:endParaRPr>
                </a:p>
              </p:txBody>
            </p:sp>
            <p:sp>
              <p:nvSpPr>
                <p:cNvPr id="360" name="Freeform 1519">
                  <a:extLst>
                    <a:ext uri="{FF2B5EF4-FFF2-40B4-BE49-F238E27FC236}">
                      <a16:creationId xmlns:a16="http://schemas.microsoft.com/office/drawing/2014/main" id="{BD77178B-EA2A-C341-69B7-A16A41AB344B}"/>
                    </a:ext>
                  </a:extLst>
                </p:cNvPr>
                <p:cNvSpPr/>
                <p:nvPr/>
              </p:nvSpPr>
              <p:spPr>
                <a:xfrm>
                  <a:off x="3053352" y="2731335"/>
                  <a:ext cx="31657" cy="34500"/>
                </a:xfrm>
                <a:custGeom>
                  <a:avLst/>
                  <a:gdLst>
                    <a:gd name="connsiteX0" fmla="*/ 25196 w 31653"/>
                    <a:gd name="connsiteY0" fmla="*/ 885 h 34500"/>
                    <a:gd name="connsiteX1" fmla="*/ 14307 w 31653"/>
                    <a:gd name="connsiteY1" fmla="*/ 0 h 34500"/>
                    <a:gd name="connsiteX2" fmla="*/ 0 w 31653"/>
                    <a:gd name="connsiteY2" fmla="*/ 17693 h 34500"/>
                    <a:gd name="connsiteX3" fmla="*/ 3418 w 31653"/>
                    <a:gd name="connsiteY3" fmla="*/ 32984 h 34500"/>
                    <a:gd name="connsiteX4" fmla="*/ 15573 w 31653"/>
                    <a:gd name="connsiteY4" fmla="*/ 34501 h 34500"/>
                    <a:gd name="connsiteX5" fmla="*/ 31653 w 31653"/>
                    <a:gd name="connsiteY5" fmla="*/ 26286 h 34500"/>
                    <a:gd name="connsiteX6" fmla="*/ 31653 w 31653"/>
                    <a:gd name="connsiteY6" fmla="*/ 7835 h 34500"/>
                    <a:gd name="connsiteX7" fmla="*/ 25196 w 31653"/>
                    <a:gd name="connsiteY7" fmla="*/ 885 h 3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653" h="34500">
                      <a:moveTo>
                        <a:pt x="25196" y="885"/>
                      </a:moveTo>
                      <a:lnTo>
                        <a:pt x="14307" y="0"/>
                      </a:lnTo>
                      <a:lnTo>
                        <a:pt x="0" y="17693"/>
                      </a:lnTo>
                      <a:lnTo>
                        <a:pt x="3418" y="32984"/>
                      </a:lnTo>
                      <a:lnTo>
                        <a:pt x="15573" y="34501"/>
                      </a:lnTo>
                      <a:lnTo>
                        <a:pt x="31653" y="26286"/>
                      </a:lnTo>
                      <a:lnTo>
                        <a:pt x="31653" y="7835"/>
                      </a:lnTo>
                      <a:lnTo>
                        <a:pt x="25196" y="885"/>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61" name="Freeform 1520">
                  <a:extLst>
                    <a:ext uri="{FF2B5EF4-FFF2-40B4-BE49-F238E27FC236}">
                      <a16:creationId xmlns:a16="http://schemas.microsoft.com/office/drawing/2014/main" id="{1F100801-0440-97FA-E8D2-257A62D396B4}"/>
                    </a:ext>
                  </a:extLst>
                </p:cNvPr>
                <p:cNvSpPr/>
                <p:nvPr/>
              </p:nvSpPr>
              <p:spPr>
                <a:xfrm>
                  <a:off x="3026253" y="2747132"/>
                  <a:ext cx="30517" cy="31088"/>
                </a:xfrm>
                <a:custGeom>
                  <a:avLst/>
                  <a:gdLst>
                    <a:gd name="connsiteX0" fmla="*/ 14434 w 30513"/>
                    <a:gd name="connsiteY0" fmla="*/ 0 h 31088"/>
                    <a:gd name="connsiteX1" fmla="*/ 0 w 30513"/>
                    <a:gd name="connsiteY1" fmla="*/ 14660 h 31088"/>
                    <a:gd name="connsiteX2" fmla="*/ 0 w 30513"/>
                    <a:gd name="connsiteY2" fmla="*/ 14660 h 31088"/>
                    <a:gd name="connsiteX3" fmla="*/ 1519 w 30513"/>
                    <a:gd name="connsiteY3" fmla="*/ 28182 h 31088"/>
                    <a:gd name="connsiteX4" fmla="*/ 17599 w 30513"/>
                    <a:gd name="connsiteY4" fmla="*/ 31089 h 31088"/>
                    <a:gd name="connsiteX5" fmla="*/ 30514 w 30513"/>
                    <a:gd name="connsiteY5" fmla="*/ 17061 h 31088"/>
                    <a:gd name="connsiteX6" fmla="*/ 27095 w 30513"/>
                    <a:gd name="connsiteY6" fmla="*/ 1769 h 31088"/>
                    <a:gd name="connsiteX7" fmla="*/ 14434 w 30513"/>
                    <a:gd name="connsiteY7" fmla="*/ 0 h 31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513" h="31088">
                      <a:moveTo>
                        <a:pt x="14434" y="0"/>
                      </a:moveTo>
                      <a:cubicBezTo>
                        <a:pt x="14434" y="0"/>
                        <a:pt x="253" y="12385"/>
                        <a:pt x="0" y="14660"/>
                      </a:cubicBezTo>
                      <a:cubicBezTo>
                        <a:pt x="0" y="14660"/>
                        <a:pt x="0" y="14660"/>
                        <a:pt x="0" y="14660"/>
                      </a:cubicBezTo>
                      <a:cubicBezTo>
                        <a:pt x="0" y="16682"/>
                        <a:pt x="1519" y="28182"/>
                        <a:pt x="1519" y="28182"/>
                      </a:cubicBezTo>
                      <a:lnTo>
                        <a:pt x="17599" y="31089"/>
                      </a:lnTo>
                      <a:lnTo>
                        <a:pt x="30514" y="17061"/>
                      </a:lnTo>
                      <a:lnTo>
                        <a:pt x="27095" y="1769"/>
                      </a:lnTo>
                      <a:lnTo>
                        <a:pt x="14434"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62" name="Freeform 1521">
                  <a:extLst>
                    <a:ext uri="{FF2B5EF4-FFF2-40B4-BE49-F238E27FC236}">
                      <a16:creationId xmlns:a16="http://schemas.microsoft.com/office/drawing/2014/main" id="{86A5C1FA-011F-B2D0-F2C5-B9335F0414FF}"/>
                    </a:ext>
                  </a:extLst>
                </p:cNvPr>
                <p:cNvSpPr/>
                <p:nvPr/>
              </p:nvSpPr>
              <p:spPr>
                <a:xfrm>
                  <a:off x="2986998" y="2791743"/>
                  <a:ext cx="32670" cy="32605"/>
                </a:xfrm>
                <a:custGeom>
                  <a:avLst/>
                  <a:gdLst>
                    <a:gd name="connsiteX0" fmla="*/ 25829 w 32666"/>
                    <a:gd name="connsiteY0" fmla="*/ 1517 h 32605"/>
                    <a:gd name="connsiteX1" fmla="*/ 13168 w 32666"/>
                    <a:gd name="connsiteY1" fmla="*/ 0 h 32605"/>
                    <a:gd name="connsiteX2" fmla="*/ 0 w 32666"/>
                    <a:gd name="connsiteY2" fmla="*/ 9226 h 32605"/>
                    <a:gd name="connsiteX3" fmla="*/ 6204 w 32666"/>
                    <a:gd name="connsiteY3" fmla="*/ 30457 h 32605"/>
                    <a:gd name="connsiteX4" fmla="*/ 6204 w 32666"/>
                    <a:gd name="connsiteY4" fmla="*/ 30710 h 32605"/>
                    <a:gd name="connsiteX5" fmla="*/ 16586 w 32666"/>
                    <a:gd name="connsiteY5" fmla="*/ 32605 h 32605"/>
                    <a:gd name="connsiteX6" fmla="*/ 21144 w 32666"/>
                    <a:gd name="connsiteY6" fmla="*/ 27676 h 32605"/>
                    <a:gd name="connsiteX7" fmla="*/ 32666 w 32666"/>
                    <a:gd name="connsiteY7" fmla="*/ 15292 h 32605"/>
                    <a:gd name="connsiteX8" fmla="*/ 25829 w 32666"/>
                    <a:gd name="connsiteY8" fmla="*/ 1517 h 32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66" h="32605">
                      <a:moveTo>
                        <a:pt x="25829" y="1517"/>
                      </a:moveTo>
                      <a:lnTo>
                        <a:pt x="13168" y="0"/>
                      </a:lnTo>
                      <a:lnTo>
                        <a:pt x="0" y="9226"/>
                      </a:lnTo>
                      <a:lnTo>
                        <a:pt x="6204" y="30457"/>
                      </a:lnTo>
                      <a:lnTo>
                        <a:pt x="6204" y="30710"/>
                      </a:lnTo>
                      <a:lnTo>
                        <a:pt x="16586" y="32605"/>
                      </a:lnTo>
                      <a:lnTo>
                        <a:pt x="21144" y="27676"/>
                      </a:lnTo>
                      <a:lnTo>
                        <a:pt x="32666" y="15292"/>
                      </a:lnTo>
                      <a:lnTo>
                        <a:pt x="25829" y="1517"/>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63" name="Freeform 1522">
                  <a:extLst>
                    <a:ext uri="{FF2B5EF4-FFF2-40B4-BE49-F238E27FC236}">
                      <a16:creationId xmlns:a16="http://schemas.microsoft.com/office/drawing/2014/main" id="{71F6BC57-B4D4-6A39-4F6F-F810F5C47F29}"/>
                    </a:ext>
                  </a:extLst>
                </p:cNvPr>
                <p:cNvSpPr/>
                <p:nvPr/>
              </p:nvSpPr>
              <p:spPr>
                <a:xfrm>
                  <a:off x="2997382" y="2753577"/>
                  <a:ext cx="30391" cy="39808"/>
                </a:xfrm>
                <a:custGeom>
                  <a:avLst/>
                  <a:gdLst>
                    <a:gd name="connsiteX0" fmla="*/ 28741 w 30387"/>
                    <a:gd name="connsiteY0" fmla="*/ 8341 h 39808"/>
                    <a:gd name="connsiteX1" fmla="*/ 28741 w 30387"/>
                    <a:gd name="connsiteY1" fmla="*/ 8341 h 39808"/>
                    <a:gd name="connsiteX2" fmla="*/ 11142 w 30387"/>
                    <a:gd name="connsiteY2" fmla="*/ 0 h 39808"/>
                    <a:gd name="connsiteX3" fmla="*/ 0 w 30387"/>
                    <a:gd name="connsiteY3" fmla="*/ 18956 h 39808"/>
                    <a:gd name="connsiteX4" fmla="*/ 0 w 30387"/>
                    <a:gd name="connsiteY4" fmla="*/ 18956 h 39808"/>
                    <a:gd name="connsiteX5" fmla="*/ 2912 w 30387"/>
                    <a:gd name="connsiteY5" fmla="*/ 38292 h 39808"/>
                    <a:gd name="connsiteX6" fmla="*/ 15447 w 30387"/>
                    <a:gd name="connsiteY6" fmla="*/ 39809 h 39808"/>
                    <a:gd name="connsiteX7" fmla="*/ 30387 w 30387"/>
                    <a:gd name="connsiteY7" fmla="*/ 21989 h 39808"/>
                    <a:gd name="connsiteX8" fmla="*/ 28868 w 30387"/>
                    <a:gd name="connsiteY8" fmla="*/ 8467 h 39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87" h="39808">
                      <a:moveTo>
                        <a:pt x="28741" y="8341"/>
                      </a:moveTo>
                      <a:cubicBezTo>
                        <a:pt x="28741" y="8341"/>
                        <a:pt x="28741" y="8341"/>
                        <a:pt x="28741" y="8341"/>
                      </a:cubicBezTo>
                      <a:lnTo>
                        <a:pt x="11142" y="0"/>
                      </a:lnTo>
                      <a:lnTo>
                        <a:pt x="0" y="18956"/>
                      </a:lnTo>
                      <a:lnTo>
                        <a:pt x="0" y="18956"/>
                      </a:lnTo>
                      <a:cubicBezTo>
                        <a:pt x="0" y="18956"/>
                        <a:pt x="2912" y="38292"/>
                        <a:pt x="2912" y="38292"/>
                      </a:cubicBezTo>
                      <a:lnTo>
                        <a:pt x="15447" y="39809"/>
                      </a:lnTo>
                      <a:lnTo>
                        <a:pt x="30387" y="21989"/>
                      </a:lnTo>
                      <a:cubicBezTo>
                        <a:pt x="30387" y="21989"/>
                        <a:pt x="28868" y="10616"/>
                        <a:pt x="28868" y="8467"/>
                      </a:cubicBez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64" name="Freeform 1523">
                  <a:extLst>
                    <a:ext uri="{FF2B5EF4-FFF2-40B4-BE49-F238E27FC236}">
                      <a16:creationId xmlns:a16="http://schemas.microsoft.com/office/drawing/2014/main" id="{58F94988-51D5-DBA3-1EE9-E70FBC93AAAA}"/>
                    </a:ext>
                  </a:extLst>
                </p:cNvPr>
                <p:cNvSpPr/>
                <p:nvPr/>
              </p:nvSpPr>
              <p:spPr>
                <a:xfrm>
                  <a:off x="2957366" y="2826117"/>
                  <a:ext cx="34570" cy="33868"/>
                </a:xfrm>
                <a:custGeom>
                  <a:avLst/>
                  <a:gdLst>
                    <a:gd name="connsiteX0" fmla="*/ 0 w 34565"/>
                    <a:gd name="connsiteY0" fmla="*/ 17440 h 33868"/>
                    <a:gd name="connsiteX1" fmla="*/ 7344 w 34565"/>
                    <a:gd name="connsiteY1" fmla="*/ 33869 h 33868"/>
                    <a:gd name="connsiteX2" fmla="*/ 29121 w 34565"/>
                    <a:gd name="connsiteY2" fmla="*/ 33869 h 33868"/>
                    <a:gd name="connsiteX3" fmla="*/ 34565 w 34565"/>
                    <a:gd name="connsiteY3" fmla="*/ 30962 h 33868"/>
                    <a:gd name="connsiteX4" fmla="*/ 25702 w 34565"/>
                    <a:gd name="connsiteY4" fmla="*/ 18198 h 33868"/>
                    <a:gd name="connsiteX5" fmla="*/ 25702 w 34565"/>
                    <a:gd name="connsiteY5" fmla="*/ 4676 h 33868"/>
                    <a:gd name="connsiteX6" fmla="*/ 15827 w 34565"/>
                    <a:gd name="connsiteY6" fmla="*/ 0 h 33868"/>
                    <a:gd name="connsiteX7" fmla="*/ 0 w 34565"/>
                    <a:gd name="connsiteY7" fmla="*/ 17440 h 3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65" h="33868">
                      <a:moveTo>
                        <a:pt x="0" y="17440"/>
                      </a:moveTo>
                      <a:lnTo>
                        <a:pt x="7344" y="33869"/>
                      </a:lnTo>
                      <a:lnTo>
                        <a:pt x="29121" y="33869"/>
                      </a:lnTo>
                      <a:lnTo>
                        <a:pt x="34565" y="30962"/>
                      </a:lnTo>
                      <a:lnTo>
                        <a:pt x="25702" y="18198"/>
                      </a:lnTo>
                      <a:lnTo>
                        <a:pt x="25702" y="4676"/>
                      </a:lnTo>
                      <a:lnTo>
                        <a:pt x="15827" y="0"/>
                      </a:lnTo>
                      <a:lnTo>
                        <a:pt x="0" y="1744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65" name="Freeform 1524">
                  <a:extLst>
                    <a:ext uri="{FF2B5EF4-FFF2-40B4-BE49-F238E27FC236}">
                      <a16:creationId xmlns:a16="http://schemas.microsoft.com/office/drawing/2014/main" id="{B6358CC5-7FFE-DF4D-6A47-CD838216F467}"/>
                    </a:ext>
                  </a:extLst>
                </p:cNvPr>
                <p:cNvSpPr/>
                <p:nvPr/>
              </p:nvSpPr>
              <p:spPr>
                <a:xfrm>
                  <a:off x="2958632" y="2791490"/>
                  <a:ext cx="34570" cy="39303"/>
                </a:xfrm>
                <a:custGeom>
                  <a:avLst/>
                  <a:gdLst>
                    <a:gd name="connsiteX0" fmla="*/ 34565 w 34565"/>
                    <a:gd name="connsiteY0" fmla="*/ 30962 h 39303"/>
                    <a:gd name="connsiteX1" fmla="*/ 34565 w 34565"/>
                    <a:gd name="connsiteY1" fmla="*/ 30709 h 39303"/>
                    <a:gd name="connsiteX2" fmla="*/ 28361 w 34565"/>
                    <a:gd name="connsiteY2" fmla="*/ 9478 h 39303"/>
                    <a:gd name="connsiteX3" fmla="*/ 14561 w 34565"/>
                    <a:gd name="connsiteY3" fmla="*/ 0 h 39303"/>
                    <a:gd name="connsiteX4" fmla="*/ 4432 w 34565"/>
                    <a:gd name="connsiteY4" fmla="*/ 1264 h 39303"/>
                    <a:gd name="connsiteX5" fmla="*/ 3672 w 34565"/>
                    <a:gd name="connsiteY5" fmla="*/ 8214 h 39303"/>
                    <a:gd name="connsiteX6" fmla="*/ 0 w 34565"/>
                    <a:gd name="connsiteY6" fmla="*/ 13901 h 39303"/>
                    <a:gd name="connsiteX7" fmla="*/ 14561 w 34565"/>
                    <a:gd name="connsiteY7" fmla="*/ 34627 h 39303"/>
                    <a:gd name="connsiteX8" fmla="*/ 24436 w 34565"/>
                    <a:gd name="connsiteY8" fmla="*/ 39303 h 39303"/>
                    <a:gd name="connsiteX9" fmla="*/ 33299 w 34565"/>
                    <a:gd name="connsiteY9" fmla="*/ 30709 h 39303"/>
                    <a:gd name="connsiteX10" fmla="*/ 34565 w 34565"/>
                    <a:gd name="connsiteY10" fmla="*/ 30962 h 39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565" h="39303">
                      <a:moveTo>
                        <a:pt x="34565" y="30962"/>
                      </a:moveTo>
                      <a:lnTo>
                        <a:pt x="34565" y="30709"/>
                      </a:lnTo>
                      <a:lnTo>
                        <a:pt x="28361" y="9478"/>
                      </a:lnTo>
                      <a:lnTo>
                        <a:pt x="14561" y="0"/>
                      </a:lnTo>
                      <a:lnTo>
                        <a:pt x="4432" y="1264"/>
                      </a:lnTo>
                      <a:lnTo>
                        <a:pt x="3672" y="8214"/>
                      </a:lnTo>
                      <a:lnTo>
                        <a:pt x="0" y="13901"/>
                      </a:lnTo>
                      <a:lnTo>
                        <a:pt x="14561" y="34627"/>
                      </a:lnTo>
                      <a:lnTo>
                        <a:pt x="24436" y="39303"/>
                      </a:lnTo>
                      <a:lnTo>
                        <a:pt x="33299" y="30709"/>
                      </a:lnTo>
                      <a:lnTo>
                        <a:pt x="34565" y="30962"/>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66" name="Freeform 1525">
                  <a:extLst>
                    <a:ext uri="{FF2B5EF4-FFF2-40B4-BE49-F238E27FC236}">
                      <a16:creationId xmlns:a16="http://schemas.microsoft.com/office/drawing/2014/main" id="{50A3264A-2590-BBF1-D2C0-2E852DA5058F}"/>
                    </a:ext>
                  </a:extLst>
                </p:cNvPr>
                <p:cNvSpPr/>
                <p:nvPr/>
              </p:nvSpPr>
              <p:spPr>
                <a:xfrm>
                  <a:off x="3068927" y="2757621"/>
                  <a:ext cx="31403" cy="73677"/>
                </a:xfrm>
                <a:custGeom>
                  <a:avLst/>
                  <a:gdLst>
                    <a:gd name="connsiteX0" fmla="*/ 0 w 31399"/>
                    <a:gd name="connsiteY0" fmla="*/ 8215 h 73677"/>
                    <a:gd name="connsiteX1" fmla="*/ 3165 w 31399"/>
                    <a:gd name="connsiteY1" fmla="*/ 35385 h 73677"/>
                    <a:gd name="connsiteX2" fmla="*/ 3165 w 31399"/>
                    <a:gd name="connsiteY2" fmla="*/ 49792 h 73677"/>
                    <a:gd name="connsiteX3" fmla="*/ 6710 w 31399"/>
                    <a:gd name="connsiteY3" fmla="*/ 61545 h 73677"/>
                    <a:gd name="connsiteX4" fmla="*/ 14814 w 31399"/>
                    <a:gd name="connsiteY4" fmla="*/ 73677 h 73677"/>
                    <a:gd name="connsiteX5" fmla="*/ 31400 w 31399"/>
                    <a:gd name="connsiteY5" fmla="*/ 50171 h 73677"/>
                    <a:gd name="connsiteX6" fmla="*/ 19752 w 31399"/>
                    <a:gd name="connsiteY6" fmla="*/ 38166 h 73677"/>
                    <a:gd name="connsiteX7" fmla="*/ 26209 w 31399"/>
                    <a:gd name="connsiteY7" fmla="*/ 11753 h 73677"/>
                    <a:gd name="connsiteX8" fmla="*/ 29248 w 31399"/>
                    <a:gd name="connsiteY8" fmla="*/ 10489 h 73677"/>
                    <a:gd name="connsiteX9" fmla="*/ 16080 w 31399"/>
                    <a:gd name="connsiteY9" fmla="*/ 0 h 73677"/>
                    <a:gd name="connsiteX10" fmla="*/ 0 w 31399"/>
                    <a:gd name="connsiteY10" fmla="*/ 8215 h 7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99" h="73677">
                      <a:moveTo>
                        <a:pt x="0" y="8215"/>
                      </a:moveTo>
                      <a:lnTo>
                        <a:pt x="3165" y="35385"/>
                      </a:lnTo>
                      <a:lnTo>
                        <a:pt x="3165" y="49792"/>
                      </a:lnTo>
                      <a:lnTo>
                        <a:pt x="6710" y="61545"/>
                      </a:lnTo>
                      <a:lnTo>
                        <a:pt x="14814" y="73677"/>
                      </a:lnTo>
                      <a:lnTo>
                        <a:pt x="31400" y="50171"/>
                      </a:lnTo>
                      <a:lnTo>
                        <a:pt x="19752" y="38166"/>
                      </a:lnTo>
                      <a:lnTo>
                        <a:pt x="26209" y="11753"/>
                      </a:lnTo>
                      <a:lnTo>
                        <a:pt x="29248" y="10489"/>
                      </a:lnTo>
                      <a:lnTo>
                        <a:pt x="16080" y="0"/>
                      </a:lnTo>
                      <a:lnTo>
                        <a:pt x="0" y="8215"/>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67" name="Freeform 1526">
                  <a:extLst>
                    <a:ext uri="{FF2B5EF4-FFF2-40B4-BE49-F238E27FC236}">
                      <a16:creationId xmlns:a16="http://schemas.microsoft.com/office/drawing/2014/main" id="{5DFA79B9-B79E-4715-C236-1C1B627249E8}"/>
                    </a:ext>
                  </a:extLst>
                </p:cNvPr>
                <p:cNvSpPr/>
                <p:nvPr/>
              </p:nvSpPr>
              <p:spPr>
                <a:xfrm>
                  <a:off x="3085009" y="2732978"/>
                  <a:ext cx="42421" cy="35132"/>
                </a:xfrm>
                <a:custGeom>
                  <a:avLst/>
                  <a:gdLst>
                    <a:gd name="connsiteX0" fmla="*/ 21524 w 42415"/>
                    <a:gd name="connsiteY0" fmla="*/ 0 h 35132"/>
                    <a:gd name="connsiteX1" fmla="*/ 0 w 42415"/>
                    <a:gd name="connsiteY1" fmla="*/ 6193 h 35132"/>
                    <a:gd name="connsiteX2" fmla="*/ 0 w 42415"/>
                    <a:gd name="connsiteY2" fmla="*/ 24643 h 35132"/>
                    <a:gd name="connsiteX3" fmla="*/ 13168 w 42415"/>
                    <a:gd name="connsiteY3" fmla="*/ 35133 h 35132"/>
                    <a:gd name="connsiteX4" fmla="*/ 33173 w 42415"/>
                    <a:gd name="connsiteY4" fmla="*/ 27676 h 35132"/>
                    <a:gd name="connsiteX5" fmla="*/ 42415 w 42415"/>
                    <a:gd name="connsiteY5" fmla="*/ 15292 h 35132"/>
                    <a:gd name="connsiteX6" fmla="*/ 21524 w 42415"/>
                    <a:gd name="connsiteY6" fmla="*/ 0 h 35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15" h="35132">
                      <a:moveTo>
                        <a:pt x="21524" y="0"/>
                      </a:moveTo>
                      <a:lnTo>
                        <a:pt x="0" y="6193"/>
                      </a:lnTo>
                      <a:lnTo>
                        <a:pt x="0" y="24643"/>
                      </a:lnTo>
                      <a:lnTo>
                        <a:pt x="13168" y="35133"/>
                      </a:lnTo>
                      <a:lnTo>
                        <a:pt x="33173" y="27676"/>
                      </a:lnTo>
                      <a:lnTo>
                        <a:pt x="42415" y="15292"/>
                      </a:lnTo>
                      <a:lnTo>
                        <a:pt x="21524" y="0"/>
                      </a:lnTo>
                      <a:close/>
                    </a:path>
                  </a:pathLst>
                </a:custGeom>
                <a:solidFill>
                  <a:srgbClr val="F4D9B9"/>
                </a:solidFill>
                <a:ln w="3163" cap="flat">
                  <a:solidFill>
                    <a:srgbClr val="D28D6A"/>
                  </a:solidFill>
                  <a:prstDash val="solid"/>
                  <a:miter/>
                </a:ln>
              </p:spPr>
              <p:txBody>
                <a:bodyPr rtlCol="0" anchor="ctr"/>
                <a:lstStyle/>
                <a:p>
                  <a:pPr defTabSz="685800">
                    <a:defRPr/>
                  </a:pPr>
                  <a:endParaRPr lang="en-US" sz="600">
                    <a:solidFill>
                      <a:prstClr val="black"/>
                    </a:solidFill>
                    <a:latin typeface="Verdana"/>
                  </a:endParaRPr>
                </a:p>
              </p:txBody>
            </p:sp>
            <p:sp>
              <p:nvSpPr>
                <p:cNvPr id="368" name="Freeform 1527">
                  <a:extLst>
                    <a:ext uri="{FF2B5EF4-FFF2-40B4-BE49-F238E27FC236}">
                      <a16:creationId xmlns:a16="http://schemas.microsoft.com/office/drawing/2014/main" id="{0EA91ED7-AB80-CEFC-D978-0464E351FCAD}"/>
                    </a:ext>
                  </a:extLst>
                </p:cNvPr>
                <p:cNvSpPr/>
                <p:nvPr/>
              </p:nvSpPr>
              <p:spPr>
                <a:xfrm>
                  <a:off x="3115653" y="2594722"/>
                  <a:ext cx="36849" cy="51814"/>
                </a:xfrm>
                <a:custGeom>
                  <a:avLst/>
                  <a:gdLst>
                    <a:gd name="connsiteX0" fmla="*/ 12661 w 36844"/>
                    <a:gd name="connsiteY0" fmla="*/ 0 h 51814"/>
                    <a:gd name="connsiteX1" fmla="*/ 0 w 36844"/>
                    <a:gd name="connsiteY1" fmla="*/ 6698 h 51814"/>
                    <a:gd name="connsiteX2" fmla="*/ 3545 w 36844"/>
                    <a:gd name="connsiteY2" fmla="*/ 35638 h 51814"/>
                    <a:gd name="connsiteX3" fmla="*/ 4938 w 36844"/>
                    <a:gd name="connsiteY3" fmla="*/ 35006 h 51814"/>
                    <a:gd name="connsiteX4" fmla="*/ 23803 w 36844"/>
                    <a:gd name="connsiteY4" fmla="*/ 51814 h 51814"/>
                    <a:gd name="connsiteX5" fmla="*/ 36844 w 36844"/>
                    <a:gd name="connsiteY5" fmla="*/ 44485 h 51814"/>
                    <a:gd name="connsiteX6" fmla="*/ 36844 w 36844"/>
                    <a:gd name="connsiteY6" fmla="*/ 29193 h 51814"/>
                    <a:gd name="connsiteX7" fmla="*/ 12661 w 36844"/>
                    <a:gd name="connsiteY7" fmla="*/ 0 h 51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844" h="51814">
                      <a:moveTo>
                        <a:pt x="12661" y="0"/>
                      </a:moveTo>
                      <a:lnTo>
                        <a:pt x="0" y="6698"/>
                      </a:lnTo>
                      <a:lnTo>
                        <a:pt x="3545" y="35638"/>
                      </a:lnTo>
                      <a:lnTo>
                        <a:pt x="4938" y="35006"/>
                      </a:lnTo>
                      <a:lnTo>
                        <a:pt x="23803" y="51814"/>
                      </a:lnTo>
                      <a:lnTo>
                        <a:pt x="36844" y="44485"/>
                      </a:lnTo>
                      <a:lnTo>
                        <a:pt x="36844" y="29193"/>
                      </a:lnTo>
                      <a:lnTo>
                        <a:pt x="12661" y="0"/>
                      </a:lnTo>
                      <a:close/>
                    </a:path>
                  </a:pathLst>
                </a:custGeom>
                <a:solidFill>
                  <a:srgbClr val="FAD89A"/>
                </a:solidFill>
                <a:ln w="3163" cap="flat">
                  <a:solidFill>
                    <a:srgbClr val="E6C47D"/>
                  </a:solidFill>
                  <a:prstDash val="solid"/>
                  <a:miter/>
                </a:ln>
              </p:spPr>
              <p:txBody>
                <a:bodyPr rtlCol="0" anchor="ctr"/>
                <a:lstStyle/>
                <a:p>
                  <a:pPr defTabSz="685800">
                    <a:defRPr/>
                  </a:pPr>
                  <a:endParaRPr lang="en-US" sz="600">
                    <a:solidFill>
                      <a:prstClr val="black"/>
                    </a:solidFill>
                    <a:latin typeface="Verdana"/>
                  </a:endParaRPr>
                </a:p>
              </p:txBody>
            </p:sp>
            <p:sp>
              <p:nvSpPr>
                <p:cNvPr id="369" name="Freeform 1528">
                  <a:extLst>
                    <a:ext uri="{FF2B5EF4-FFF2-40B4-BE49-F238E27FC236}">
                      <a16:creationId xmlns:a16="http://schemas.microsoft.com/office/drawing/2014/main" id="{296399EC-0F41-41A8-3D38-B2D94B223F7F}"/>
                    </a:ext>
                  </a:extLst>
                </p:cNvPr>
                <p:cNvSpPr/>
                <p:nvPr/>
              </p:nvSpPr>
              <p:spPr>
                <a:xfrm>
                  <a:off x="2991936" y="2704290"/>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70" name="Freeform 1529">
                  <a:extLst>
                    <a:ext uri="{FF2B5EF4-FFF2-40B4-BE49-F238E27FC236}">
                      <a16:creationId xmlns:a16="http://schemas.microsoft.com/office/drawing/2014/main" id="{AA454DF1-2565-3093-0DAE-4ACAC79D7908}"/>
                    </a:ext>
                  </a:extLst>
                </p:cNvPr>
                <p:cNvSpPr/>
                <p:nvPr/>
              </p:nvSpPr>
              <p:spPr>
                <a:xfrm>
                  <a:off x="2965470" y="2678383"/>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71" name="Freeform 1530">
                  <a:extLst>
                    <a:ext uri="{FF2B5EF4-FFF2-40B4-BE49-F238E27FC236}">
                      <a16:creationId xmlns:a16="http://schemas.microsoft.com/office/drawing/2014/main" id="{4682F08D-5A7B-0048-E7C5-B94FA9E4E8D6}"/>
                    </a:ext>
                  </a:extLst>
                </p:cNvPr>
                <p:cNvSpPr/>
                <p:nvPr/>
              </p:nvSpPr>
              <p:spPr>
                <a:xfrm>
                  <a:off x="2947869" y="2659679"/>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72" name="Freeform 1531">
                  <a:extLst>
                    <a:ext uri="{FF2B5EF4-FFF2-40B4-BE49-F238E27FC236}">
                      <a16:creationId xmlns:a16="http://schemas.microsoft.com/office/drawing/2014/main" id="{E8ABBC45-B69A-43E1-B64B-C9F5FB6E8685}"/>
                    </a:ext>
                  </a:extLst>
                </p:cNvPr>
                <p:cNvSpPr/>
                <p:nvPr/>
              </p:nvSpPr>
              <p:spPr>
                <a:xfrm>
                  <a:off x="2936092" y="2685334"/>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73" name="Freeform 1532">
                  <a:extLst>
                    <a:ext uri="{FF2B5EF4-FFF2-40B4-BE49-F238E27FC236}">
                      <a16:creationId xmlns:a16="http://schemas.microsoft.com/office/drawing/2014/main" id="{EBE20293-2768-CEC3-5140-DD56BCA358C2}"/>
                    </a:ext>
                  </a:extLst>
                </p:cNvPr>
                <p:cNvSpPr/>
                <p:nvPr/>
              </p:nvSpPr>
              <p:spPr>
                <a:xfrm>
                  <a:off x="2909121" y="2678383"/>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74" name="Freeform 1533">
                  <a:extLst>
                    <a:ext uri="{FF2B5EF4-FFF2-40B4-BE49-F238E27FC236}">
                      <a16:creationId xmlns:a16="http://schemas.microsoft.com/office/drawing/2014/main" id="{E5907879-9A13-F8EB-BFAA-7F716D234257}"/>
                    </a:ext>
                  </a:extLst>
                </p:cNvPr>
                <p:cNvSpPr/>
                <p:nvPr/>
              </p:nvSpPr>
              <p:spPr>
                <a:xfrm>
                  <a:off x="2917731" y="2700752"/>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75" name="Freeform 1534">
                  <a:extLst>
                    <a:ext uri="{FF2B5EF4-FFF2-40B4-BE49-F238E27FC236}">
                      <a16:creationId xmlns:a16="http://schemas.microsoft.com/office/drawing/2014/main" id="{C5A17EC7-4AFB-EC48-779C-16CA1355CA31}"/>
                    </a:ext>
                  </a:extLst>
                </p:cNvPr>
                <p:cNvSpPr/>
                <p:nvPr/>
              </p:nvSpPr>
              <p:spPr>
                <a:xfrm>
                  <a:off x="2912666" y="2717686"/>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76" name="Freeform 1535">
                  <a:extLst>
                    <a:ext uri="{FF2B5EF4-FFF2-40B4-BE49-F238E27FC236}">
                      <a16:creationId xmlns:a16="http://schemas.microsoft.com/office/drawing/2014/main" id="{4CEFBB92-FEAF-BD80-272E-4CA3A11B7522}"/>
                    </a:ext>
                  </a:extLst>
                </p:cNvPr>
                <p:cNvSpPr/>
                <p:nvPr/>
              </p:nvSpPr>
              <p:spPr>
                <a:xfrm>
                  <a:off x="2890379" y="2700752"/>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77" name="Freeform 1536">
                  <a:extLst>
                    <a:ext uri="{FF2B5EF4-FFF2-40B4-BE49-F238E27FC236}">
                      <a16:creationId xmlns:a16="http://schemas.microsoft.com/office/drawing/2014/main" id="{B5367735-B1C0-935F-2262-3CB4ABB6FA69}"/>
                    </a:ext>
                  </a:extLst>
                </p:cNvPr>
                <p:cNvSpPr/>
                <p:nvPr/>
              </p:nvSpPr>
              <p:spPr>
                <a:xfrm>
                  <a:off x="2888733" y="2733230"/>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78" name="Freeform 1537">
                  <a:extLst>
                    <a:ext uri="{FF2B5EF4-FFF2-40B4-BE49-F238E27FC236}">
                      <a16:creationId xmlns:a16="http://schemas.microsoft.com/office/drawing/2014/main" id="{FF4E4195-5F09-C565-3D63-A32FF578B588}"/>
                    </a:ext>
                  </a:extLst>
                </p:cNvPr>
                <p:cNvSpPr/>
                <p:nvPr/>
              </p:nvSpPr>
              <p:spPr>
                <a:xfrm>
                  <a:off x="2864167" y="2709472"/>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79" name="Freeform 1538">
                  <a:extLst>
                    <a:ext uri="{FF2B5EF4-FFF2-40B4-BE49-F238E27FC236}">
                      <a16:creationId xmlns:a16="http://schemas.microsoft.com/office/drawing/2014/main" id="{603A941D-F3A4-A31B-8605-F089938A5E39}"/>
                    </a:ext>
                  </a:extLst>
                </p:cNvPr>
                <p:cNvSpPr/>
                <p:nvPr/>
              </p:nvSpPr>
              <p:spPr>
                <a:xfrm>
                  <a:off x="2864167" y="2764319"/>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80" name="Freeform 1539">
                  <a:extLst>
                    <a:ext uri="{FF2B5EF4-FFF2-40B4-BE49-F238E27FC236}">
                      <a16:creationId xmlns:a16="http://schemas.microsoft.com/office/drawing/2014/main" id="{8D3A5FA9-A186-996B-C7FF-6CB48C437310}"/>
                    </a:ext>
                  </a:extLst>
                </p:cNvPr>
                <p:cNvSpPr/>
                <p:nvPr/>
              </p:nvSpPr>
              <p:spPr>
                <a:xfrm>
                  <a:off x="2888733" y="2767731"/>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81" name="Freeform 1540">
                  <a:extLst>
                    <a:ext uri="{FF2B5EF4-FFF2-40B4-BE49-F238E27FC236}">
                      <a16:creationId xmlns:a16="http://schemas.microsoft.com/office/drawing/2014/main" id="{DA77943D-DCA3-131F-B946-F08C941B0989}"/>
                    </a:ext>
                  </a:extLst>
                </p:cNvPr>
                <p:cNvSpPr/>
                <p:nvPr/>
              </p:nvSpPr>
              <p:spPr>
                <a:xfrm>
                  <a:off x="2920010" y="2776704"/>
                  <a:ext cx="7344" cy="6824"/>
                </a:xfrm>
                <a:custGeom>
                  <a:avLst/>
                  <a:gdLst>
                    <a:gd name="connsiteX0" fmla="*/ 7343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3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3" y="3412"/>
                      </a:moveTo>
                      <a:cubicBezTo>
                        <a:pt x="7343" y="5308"/>
                        <a:pt x="5698" y="6824"/>
                        <a:pt x="3672" y="6824"/>
                      </a:cubicBezTo>
                      <a:cubicBezTo>
                        <a:pt x="1646" y="6824"/>
                        <a:pt x="0" y="5308"/>
                        <a:pt x="0" y="3412"/>
                      </a:cubicBezTo>
                      <a:cubicBezTo>
                        <a:pt x="0" y="1516"/>
                        <a:pt x="1646" y="0"/>
                        <a:pt x="3672" y="0"/>
                      </a:cubicBezTo>
                      <a:cubicBezTo>
                        <a:pt x="5698" y="0"/>
                        <a:pt x="7343" y="1516"/>
                        <a:pt x="7343"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82" name="Freeform 1541">
                  <a:extLst>
                    <a:ext uri="{FF2B5EF4-FFF2-40B4-BE49-F238E27FC236}">
                      <a16:creationId xmlns:a16="http://schemas.microsoft.com/office/drawing/2014/main" id="{92B9615C-8714-0650-8CFC-74F0C8C70FF9}"/>
                    </a:ext>
                  </a:extLst>
                </p:cNvPr>
                <p:cNvSpPr/>
                <p:nvPr/>
              </p:nvSpPr>
              <p:spPr>
                <a:xfrm>
                  <a:off x="2836308" y="2810952"/>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83" name="Freeform 1542">
                  <a:extLst>
                    <a:ext uri="{FF2B5EF4-FFF2-40B4-BE49-F238E27FC236}">
                      <a16:creationId xmlns:a16="http://schemas.microsoft.com/office/drawing/2014/main" id="{8F17627C-598F-DC5E-1798-6DA06311D8F0}"/>
                    </a:ext>
                  </a:extLst>
                </p:cNvPr>
                <p:cNvSpPr/>
                <p:nvPr/>
              </p:nvSpPr>
              <p:spPr>
                <a:xfrm>
                  <a:off x="2924949" y="2736769"/>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84" name="Freeform 1543">
                  <a:extLst>
                    <a:ext uri="{FF2B5EF4-FFF2-40B4-BE49-F238E27FC236}">
                      <a16:creationId xmlns:a16="http://schemas.microsoft.com/office/drawing/2014/main" id="{8A2AA346-9F7E-FFED-7349-094630C8B766}"/>
                    </a:ext>
                  </a:extLst>
                </p:cNvPr>
                <p:cNvSpPr/>
                <p:nvPr/>
              </p:nvSpPr>
              <p:spPr>
                <a:xfrm>
                  <a:off x="2939638" y="2719455"/>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85" name="Freeform 1544">
                  <a:extLst>
                    <a:ext uri="{FF2B5EF4-FFF2-40B4-BE49-F238E27FC236}">
                      <a16:creationId xmlns:a16="http://schemas.microsoft.com/office/drawing/2014/main" id="{5FB3D937-2653-B4C8-A803-01184C1E4006}"/>
                    </a:ext>
                  </a:extLst>
                </p:cNvPr>
                <p:cNvSpPr/>
                <p:nvPr/>
              </p:nvSpPr>
              <p:spPr>
                <a:xfrm>
                  <a:off x="2965470" y="2717686"/>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86" name="Freeform 1545">
                  <a:extLst>
                    <a:ext uri="{FF2B5EF4-FFF2-40B4-BE49-F238E27FC236}">
                      <a16:creationId xmlns:a16="http://schemas.microsoft.com/office/drawing/2014/main" id="{FA32C50D-EC16-0847-63A7-222C426D4FEF}"/>
                    </a:ext>
                  </a:extLst>
                </p:cNvPr>
                <p:cNvSpPr/>
                <p:nvPr/>
              </p:nvSpPr>
              <p:spPr>
                <a:xfrm>
                  <a:off x="2958126" y="2742203"/>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87" name="Freeform 1546">
                  <a:extLst>
                    <a:ext uri="{FF2B5EF4-FFF2-40B4-BE49-F238E27FC236}">
                      <a16:creationId xmlns:a16="http://schemas.microsoft.com/office/drawing/2014/main" id="{92401EA2-0D81-42D6-D281-4FEED33707CD}"/>
                    </a:ext>
                  </a:extLst>
                </p:cNvPr>
                <p:cNvSpPr/>
                <p:nvPr/>
              </p:nvSpPr>
              <p:spPr>
                <a:xfrm>
                  <a:off x="2976488" y="2776704"/>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88" name="Freeform 1547">
                  <a:extLst>
                    <a:ext uri="{FF2B5EF4-FFF2-40B4-BE49-F238E27FC236}">
                      <a16:creationId xmlns:a16="http://schemas.microsoft.com/office/drawing/2014/main" id="{A0171B7A-95A5-7FE1-B5A1-6843612711E4}"/>
                    </a:ext>
                  </a:extLst>
                </p:cNvPr>
                <p:cNvSpPr/>
                <p:nvPr/>
              </p:nvSpPr>
              <p:spPr>
                <a:xfrm>
                  <a:off x="3009031" y="2767731"/>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89" name="Freeform 1548">
                  <a:extLst>
                    <a:ext uri="{FF2B5EF4-FFF2-40B4-BE49-F238E27FC236}">
                      <a16:creationId xmlns:a16="http://schemas.microsoft.com/office/drawing/2014/main" id="{8F96D0DA-11B5-415A-6D29-21F7C7E635DE}"/>
                    </a:ext>
                  </a:extLst>
                </p:cNvPr>
                <p:cNvSpPr/>
                <p:nvPr/>
              </p:nvSpPr>
              <p:spPr>
                <a:xfrm>
                  <a:off x="2990037" y="2749154"/>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90" name="Freeform 1549">
                  <a:extLst>
                    <a:ext uri="{FF2B5EF4-FFF2-40B4-BE49-F238E27FC236}">
                      <a16:creationId xmlns:a16="http://schemas.microsoft.com/office/drawing/2014/main" id="{94FF03F4-0E83-596E-4D6A-2BF719042A6E}"/>
                    </a:ext>
                  </a:extLst>
                </p:cNvPr>
                <p:cNvSpPr/>
                <p:nvPr/>
              </p:nvSpPr>
              <p:spPr>
                <a:xfrm>
                  <a:off x="2976488" y="2808424"/>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91" name="Freeform 1550">
                  <a:extLst>
                    <a:ext uri="{FF2B5EF4-FFF2-40B4-BE49-F238E27FC236}">
                      <a16:creationId xmlns:a16="http://schemas.microsoft.com/office/drawing/2014/main" id="{3F9F096A-458C-7D85-54E7-CD3DA4F69DA0}"/>
                    </a:ext>
                  </a:extLst>
                </p:cNvPr>
                <p:cNvSpPr/>
                <p:nvPr/>
              </p:nvSpPr>
              <p:spPr>
                <a:xfrm>
                  <a:off x="2974842" y="2808424"/>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92" name="Freeform 1551">
                  <a:extLst>
                    <a:ext uri="{FF2B5EF4-FFF2-40B4-BE49-F238E27FC236}">
                      <a16:creationId xmlns:a16="http://schemas.microsoft.com/office/drawing/2014/main" id="{36D33414-BD1B-C26A-CF28-3483B341F7DC}"/>
                    </a:ext>
                  </a:extLst>
                </p:cNvPr>
                <p:cNvSpPr/>
                <p:nvPr/>
              </p:nvSpPr>
              <p:spPr>
                <a:xfrm>
                  <a:off x="2950908" y="2818535"/>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93" name="Freeform 1552">
                  <a:extLst>
                    <a:ext uri="{FF2B5EF4-FFF2-40B4-BE49-F238E27FC236}">
                      <a16:creationId xmlns:a16="http://schemas.microsoft.com/office/drawing/2014/main" id="{62D1BA72-42FA-BE90-4F99-BEECD1F3ACF6}"/>
                    </a:ext>
                  </a:extLst>
                </p:cNvPr>
                <p:cNvSpPr/>
                <p:nvPr/>
              </p:nvSpPr>
              <p:spPr>
                <a:xfrm>
                  <a:off x="2927228" y="2814996"/>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94" name="Freeform 1553">
                  <a:extLst>
                    <a:ext uri="{FF2B5EF4-FFF2-40B4-BE49-F238E27FC236}">
                      <a16:creationId xmlns:a16="http://schemas.microsoft.com/office/drawing/2014/main" id="{3E27455A-A215-3615-09F6-08C6D42E5DAA}"/>
                    </a:ext>
                  </a:extLst>
                </p:cNvPr>
                <p:cNvSpPr/>
                <p:nvPr/>
              </p:nvSpPr>
              <p:spPr>
                <a:xfrm>
                  <a:off x="2939638" y="2844821"/>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95" name="Freeform 1554">
                  <a:extLst>
                    <a:ext uri="{FF2B5EF4-FFF2-40B4-BE49-F238E27FC236}">
                      <a16:creationId xmlns:a16="http://schemas.microsoft.com/office/drawing/2014/main" id="{50A12449-26BE-6D33-4AA2-5A195B547C8D}"/>
                    </a:ext>
                  </a:extLst>
                </p:cNvPr>
                <p:cNvSpPr/>
                <p:nvPr/>
              </p:nvSpPr>
              <p:spPr>
                <a:xfrm>
                  <a:off x="2967497" y="2843304"/>
                  <a:ext cx="7344" cy="6824"/>
                </a:xfrm>
                <a:custGeom>
                  <a:avLst/>
                  <a:gdLst>
                    <a:gd name="connsiteX0" fmla="*/ 7343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3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3" y="3412"/>
                      </a:moveTo>
                      <a:cubicBezTo>
                        <a:pt x="7343" y="5308"/>
                        <a:pt x="5698" y="6824"/>
                        <a:pt x="3672" y="6824"/>
                      </a:cubicBezTo>
                      <a:cubicBezTo>
                        <a:pt x="1646" y="6824"/>
                        <a:pt x="0" y="5308"/>
                        <a:pt x="0" y="3412"/>
                      </a:cubicBezTo>
                      <a:cubicBezTo>
                        <a:pt x="0" y="1517"/>
                        <a:pt x="1646" y="0"/>
                        <a:pt x="3672" y="0"/>
                      </a:cubicBezTo>
                      <a:cubicBezTo>
                        <a:pt x="5698" y="0"/>
                        <a:pt x="7343" y="1517"/>
                        <a:pt x="7343"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96" name="Freeform 1555">
                  <a:extLst>
                    <a:ext uri="{FF2B5EF4-FFF2-40B4-BE49-F238E27FC236}">
                      <a16:creationId xmlns:a16="http://schemas.microsoft.com/office/drawing/2014/main" id="{0E487118-DBDE-A27B-D48B-BDB8363F8217}"/>
                    </a:ext>
                  </a:extLst>
                </p:cNvPr>
                <p:cNvSpPr/>
                <p:nvPr/>
              </p:nvSpPr>
              <p:spPr>
                <a:xfrm>
                  <a:off x="2993582" y="2839892"/>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97" name="Freeform 1556">
                  <a:extLst>
                    <a:ext uri="{FF2B5EF4-FFF2-40B4-BE49-F238E27FC236}">
                      <a16:creationId xmlns:a16="http://schemas.microsoft.com/office/drawing/2014/main" id="{533B6BEB-E402-F14A-0494-9DDE2112FEFA}"/>
                    </a:ext>
                  </a:extLst>
                </p:cNvPr>
                <p:cNvSpPr/>
                <p:nvPr/>
              </p:nvSpPr>
              <p:spPr>
                <a:xfrm>
                  <a:off x="2999154" y="2801600"/>
                  <a:ext cx="7344" cy="6824"/>
                </a:xfrm>
                <a:custGeom>
                  <a:avLst/>
                  <a:gdLst>
                    <a:gd name="connsiteX0" fmla="*/ 7343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3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3" y="3412"/>
                      </a:moveTo>
                      <a:cubicBezTo>
                        <a:pt x="7343" y="5308"/>
                        <a:pt x="5698" y="6824"/>
                        <a:pt x="3672" y="6824"/>
                      </a:cubicBezTo>
                      <a:cubicBezTo>
                        <a:pt x="1646" y="6824"/>
                        <a:pt x="0" y="5308"/>
                        <a:pt x="0" y="3412"/>
                      </a:cubicBezTo>
                      <a:cubicBezTo>
                        <a:pt x="0" y="1517"/>
                        <a:pt x="1646" y="0"/>
                        <a:pt x="3672" y="0"/>
                      </a:cubicBezTo>
                      <a:cubicBezTo>
                        <a:pt x="5698" y="0"/>
                        <a:pt x="7343" y="1517"/>
                        <a:pt x="7343"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98" name="Freeform 1557">
                  <a:extLst>
                    <a:ext uri="{FF2B5EF4-FFF2-40B4-BE49-F238E27FC236}">
                      <a16:creationId xmlns:a16="http://schemas.microsoft.com/office/drawing/2014/main" id="{A40A7E03-3A17-B78D-04CF-03FDC11929C1}"/>
                    </a:ext>
                  </a:extLst>
                </p:cNvPr>
                <p:cNvSpPr/>
                <p:nvPr/>
              </p:nvSpPr>
              <p:spPr>
                <a:xfrm>
                  <a:off x="3035244" y="2760907"/>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399" name="Freeform 1558">
                  <a:extLst>
                    <a:ext uri="{FF2B5EF4-FFF2-40B4-BE49-F238E27FC236}">
                      <a16:creationId xmlns:a16="http://schemas.microsoft.com/office/drawing/2014/main" id="{9DE5F740-BF58-1DC8-864E-BEA119905935}"/>
                    </a:ext>
                  </a:extLst>
                </p:cNvPr>
                <p:cNvSpPr/>
                <p:nvPr/>
              </p:nvSpPr>
              <p:spPr>
                <a:xfrm>
                  <a:off x="3053352" y="2778726"/>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00" name="Freeform 1559">
                  <a:extLst>
                    <a:ext uri="{FF2B5EF4-FFF2-40B4-BE49-F238E27FC236}">
                      <a16:creationId xmlns:a16="http://schemas.microsoft.com/office/drawing/2014/main" id="{53EB5D6E-E624-1534-39B8-07CEC8332E65}"/>
                    </a:ext>
                  </a:extLst>
                </p:cNvPr>
                <p:cNvSpPr/>
                <p:nvPr/>
              </p:nvSpPr>
              <p:spPr>
                <a:xfrm>
                  <a:off x="3076905" y="2773292"/>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01" name="Freeform 1560">
                  <a:extLst>
                    <a:ext uri="{FF2B5EF4-FFF2-40B4-BE49-F238E27FC236}">
                      <a16:creationId xmlns:a16="http://schemas.microsoft.com/office/drawing/2014/main" id="{7EF61B12-8339-F821-9E22-56FCB63F3836}"/>
                    </a:ext>
                  </a:extLst>
                </p:cNvPr>
                <p:cNvSpPr/>
                <p:nvPr/>
              </p:nvSpPr>
              <p:spPr>
                <a:xfrm>
                  <a:off x="3100331" y="2745615"/>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02" name="Freeform 1561">
                  <a:extLst>
                    <a:ext uri="{FF2B5EF4-FFF2-40B4-BE49-F238E27FC236}">
                      <a16:creationId xmlns:a16="http://schemas.microsoft.com/office/drawing/2014/main" id="{74A3B6E2-69D9-9ED9-F090-411DE2FE8CD2}"/>
                    </a:ext>
                  </a:extLst>
                </p:cNvPr>
                <p:cNvSpPr/>
                <p:nvPr/>
              </p:nvSpPr>
              <p:spPr>
                <a:xfrm>
                  <a:off x="3066395" y="2745615"/>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03" name="Freeform 1562">
                  <a:extLst>
                    <a:ext uri="{FF2B5EF4-FFF2-40B4-BE49-F238E27FC236}">
                      <a16:creationId xmlns:a16="http://schemas.microsoft.com/office/drawing/2014/main" id="{6072696F-CB89-98AA-E9D8-77565D50CCBF}"/>
                    </a:ext>
                  </a:extLst>
                </p:cNvPr>
                <p:cNvSpPr/>
                <p:nvPr/>
              </p:nvSpPr>
              <p:spPr>
                <a:xfrm>
                  <a:off x="3093113" y="2721225"/>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04" name="Freeform 1563">
                  <a:extLst>
                    <a:ext uri="{FF2B5EF4-FFF2-40B4-BE49-F238E27FC236}">
                      <a16:creationId xmlns:a16="http://schemas.microsoft.com/office/drawing/2014/main" id="{F1BA68FD-1859-915B-AC6E-4C0D2F0A9C35}"/>
                    </a:ext>
                  </a:extLst>
                </p:cNvPr>
                <p:cNvSpPr/>
                <p:nvPr/>
              </p:nvSpPr>
              <p:spPr>
                <a:xfrm>
                  <a:off x="3167951" y="2726659"/>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05" name="Freeform 1564">
                  <a:extLst>
                    <a:ext uri="{FF2B5EF4-FFF2-40B4-BE49-F238E27FC236}">
                      <a16:creationId xmlns:a16="http://schemas.microsoft.com/office/drawing/2014/main" id="{2E0E9CF9-E148-7268-BD5D-A2084B403EF9}"/>
                    </a:ext>
                  </a:extLst>
                </p:cNvPr>
                <p:cNvSpPr/>
                <p:nvPr/>
              </p:nvSpPr>
              <p:spPr>
                <a:xfrm>
                  <a:off x="3115527" y="2721225"/>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06" name="Freeform 1565">
                  <a:extLst>
                    <a:ext uri="{FF2B5EF4-FFF2-40B4-BE49-F238E27FC236}">
                      <a16:creationId xmlns:a16="http://schemas.microsoft.com/office/drawing/2014/main" id="{7A9CD41D-9240-980D-D43F-D8E1A0A2FA55}"/>
                    </a:ext>
                  </a:extLst>
                </p:cNvPr>
                <p:cNvSpPr/>
                <p:nvPr/>
              </p:nvSpPr>
              <p:spPr>
                <a:xfrm>
                  <a:off x="3145665" y="2712884"/>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07" name="Freeform 1566">
                  <a:extLst>
                    <a:ext uri="{FF2B5EF4-FFF2-40B4-BE49-F238E27FC236}">
                      <a16:creationId xmlns:a16="http://schemas.microsoft.com/office/drawing/2014/main" id="{12A45C2C-F5A2-12DA-E54B-C62C5D41FD5D}"/>
                    </a:ext>
                  </a:extLst>
                </p:cNvPr>
                <p:cNvSpPr/>
                <p:nvPr/>
              </p:nvSpPr>
              <p:spPr>
                <a:xfrm>
                  <a:off x="3046640" y="2623662"/>
                  <a:ext cx="7344" cy="6824"/>
                </a:xfrm>
                <a:custGeom>
                  <a:avLst/>
                  <a:gdLst>
                    <a:gd name="connsiteX0" fmla="*/ 7343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3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3" y="3412"/>
                      </a:moveTo>
                      <a:cubicBezTo>
                        <a:pt x="7343" y="5308"/>
                        <a:pt x="5698" y="6824"/>
                        <a:pt x="3672" y="6824"/>
                      </a:cubicBezTo>
                      <a:cubicBezTo>
                        <a:pt x="1646" y="6824"/>
                        <a:pt x="0" y="5308"/>
                        <a:pt x="0" y="3412"/>
                      </a:cubicBezTo>
                      <a:cubicBezTo>
                        <a:pt x="0" y="1516"/>
                        <a:pt x="1646" y="0"/>
                        <a:pt x="3672" y="0"/>
                      </a:cubicBezTo>
                      <a:cubicBezTo>
                        <a:pt x="5698" y="0"/>
                        <a:pt x="7343" y="1516"/>
                        <a:pt x="7343"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08" name="Freeform 1567">
                  <a:extLst>
                    <a:ext uri="{FF2B5EF4-FFF2-40B4-BE49-F238E27FC236}">
                      <a16:creationId xmlns:a16="http://schemas.microsoft.com/office/drawing/2014/main" id="{3BB3D6B8-A57E-AA69-FFE3-440A90F86A57}"/>
                    </a:ext>
                  </a:extLst>
                </p:cNvPr>
                <p:cNvSpPr/>
                <p:nvPr/>
              </p:nvSpPr>
              <p:spPr>
                <a:xfrm>
                  <a:off x="3057404" y="2643124"/>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09" name="Freeform 1568">
                  <a:extLst>
                    <a:ext uri="{FF2B5EF4-FFF2-40B4-BE49-F238E27FC236}">
                      <a16:creationId xmlns:a16="http://schemas.microsoft.com/office/drawing/2014/main" id="{B12737A8-349C-A18E-344B-223D35B8E4E6}"/>
                    </a:ext>
                  </a:extLst>
                </p:cNvPr>
                <p:cNvSpPr/>
                <p:nvPr/>
              </p:nvSpPr>
              <p:spPr>
                <a:xfrm>
                  <a:off x="3024860" y="2612035"/>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10" name="Freeform 1569">
                  <a:extLst>
                    <a:ext uri="{FF2B5EF4-FFF2-40B4-BE49-F238E27FC236}">
                      <a16:creationId xmlns:a16="http://schemas.microsoft.com/office/drawing/2014/main" id="{2085F29C-E38F-4EC2-A55A-F6F519A36F59}"/>
                    </a:ext>
                  </a:extLst>
                </p:cNvPr>
                <p:cNvSpPr/>
                <p:nvPr/>
              </p:nvSpPr>
              <p:spPr>
                <a:xfrm>
                  <a:off x="3048413" y="2575765"/>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11" name="Freeform 1570">
                  <a:extLst>
                    <a:ext uri="{FF2B5EF4-FFF2-40B4-BE49-F238E27FC236}">
                      <a16:creationId xmlns:a16="http://schemas.microsoft.com/office/drawing/2014/main" id="{7E6C2989-495C-CCA1-166F-C9158A448198}"/>
                    </a:ext>
                  </a:extLst>
                </p:cNvPr>
                <p:cNvSpPr/>
                <p:nvPr/>
              </p:nvSpPr>
              <p:spPr>
                <a:xfrm>
                  <a:off x="3155289" y="2742203"/>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12" name="Freeform 1571">
                  <a:extLst>
                    <a:ext uri="{FF2B5EF4-FFF2-40B4-BE49-F238E27FC236}">
                      <a16:creationId xmlns:a16="http://schemas.microsoft.com/office/drawing/2014/main" id="{076CC0B9-262C-86EF-6C1D-04487517A8E1}"/>
                    </a:ext>
                  </a:extLst>
                </p:cNvPr>
                <p:cNvSpPr/>
                <p:nvPr/>
              </p:nvSpPr>
              <p:spPr>
                <a:xfrm>
                  <a:off x="3155289" y="2681795"/>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13" name="Freeform 1572">
                  <a:extLst>
                    <a:ext uri="{FF2B5EF4-FFF2-40B4-BE49-F238E27FC236}">
                      <a16:creationId xmlns:a16="http://schemas.microsoft.com/office/drawing/2014/main" id="{A713AD6C-C3EE-5554-DDD9-4D13E44BC762}"/>
                    </a:ext>
                  </a:extLst>
                </p:cNvPr>
                <p:cNvSpPr/>
                <p:nvPr/>
              </p:nvSpPr>
              <p:spPr>
                <a:xfrm>
                  <a:off x="3122745" y="2656267"/>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14" name="Freeform 1573">
                  <a:extLst>
                    <a:ext uri="{FF2B5EF4-FFF2-40B4-BE49-F238E27FC236}">
                      <a16:creationId xmlns:a16="http://schemas.microsoft.com/office/drawing/2014/main" id="{D114ABB2-B8E6-6406-48DA-3F608BE385D1}"/>
                    </a:ext>
                  </a:extLst>
                </p:cNvPr>
                <p:cNvSpPr/>
                <p:nvPr/>
              </p:nvSpPr>
              <p:spPr>
                <a:xfrm>
                  <a:off x="3123125" y="2646031"/>
                  <a:ext cx="4052" cy="3791"/>
                </a:xfrm>
                <a:custGeom>
                  <a:avLst/>
                  <a:gdLst>
                    <a:gd name="connsiteX0" fmla="*/ 4052 w 4051"/>
                    <a:gd name="connsiteY0" fmla="*/ 1896 h 3791"/>
                    <a:gd name="connsiteX1" fmla="*/ 2026 w 4051"/>
                    <a:gd name="connsiteY1" fmla="*/ 3791 h 3791"/>
                    <a:gd name="connsiteX2" fmla="*/ 0 w 4051"/>
                    <a:gd name="connsiteY2" fmla="*/ 1896 h 3791"/>
                    <a:gd name="connsiteX3" fmla="*/ 2026 w 4051"/>
                    <a:gd name="connsiteY3" fmla="*/ 0 h 3791"/>
                    <a:gd name="connsiteX4" fmla="*/ 4052 w 4051"/>
                    <a:gd name="connsiteY4" fmla="*/ 1896 h 3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1" h="3791">
                      <a:moveTo>
                        <a:pt x="4052" y="1896"/>
                      </a:moveTo>
                      <a:cubicBezTo>
                        <a:pt x="4052" y="2907"/>
                        <a:pt x="3165" y="3791"/>
                        <a:pt x="2026" y="3791"/>
                      </a:cubicBezTo>
                      <a:cubicBezTo>
                        <a:pt x="886" y="3791"/>
                        <a:pt x="0" y="2907"/>
                        <a:pt x="0" y="1896"/>
                      </a:cubicBezTo>
                      <a:cubicBezTo>
                        <a:pt x="0" y="885"/>
                        <a:pt x="886" y="0"/>
                        <a:pt x="2026" y="0"/>
                      </a:cubicBezTo>
                      <a:cubicBezTo>
                        <a:pt x="3165" y="0"/>
                        <a:pt x="4052" y="885"/>
                        <a:pt x="4052" y="1896"/>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15" name="Freeform 1574">
                  <a:extLst>
                    <a:ext uri="{FF2B5EF4-FFF2-40B4-BE49-F238E27FC236}">
                      <a16:creationId xmlns:a16="http://schemas.microsoft.com/office/drawing/2014/main" id="{27CF80BB-CD92-5A8A-EA36-E19BE96EF6CE}"/>
                    </a:ext>
                  </a:extLst>
                </p:cNvPr>
                <p:cNvSpPr/>
                <p:nvPr/>
              </p:nvSpPr>
              <p:spPr>
                <a:xfrm>
                  <a:off x="3068167" y="2622398"/>
                  <a:ext cx="4052" cy="3791"/>
                </a:xfrm>
                <a:custGeom>
                  <a:avLst/>
                  <a:gdLst>
                    <a:gd name="connsiteX0" fmla="*/ 4052 w 4051"/>
                    <a:gd name="connsiteY0" fmla="*/ 1896 h 3791"/>
                    <a:gd name="connsiteX1" fmla="*/ 2026 w 4051"/>
                    <a:gd name="connsiteY1" fmla="*/ 3791 h 3791"/>
                    <a:gd name="connsiteX2" fmla="*/ 0 w 4051"/>
                    <a:gd name="connsiteY2" fmla="*/ 1896 h 3791"/>
                    <a:gd name="connsiteX3" fmla="*/ 2026 w 4051"/>
                    <a:gd name="connsiteY3" fmla="*/ 0 h 3791"/>
                    <a:gd name="connsiteX4" fmla="*/ 4052 w 4051"/>
                    <a:gd name="connsiteY4" fmla="*/ 1896 h 3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1" h="3791">
                      <a:moveTo>
                        <a:pt x="4052" y="1896"/>
                      </a:moveTo>
                      <a:cubicBezTo>
                        <a:pt x="4052" y="2942"/>
                        <a:pt x="3144" y="3791"/>
                        <a:pt x="2026" y="3791"/>
                      </a:cubicBezTo>
                      <a:cubicBezTo>
                        <a:pt x="907" y="3791"/>
                        <a:pt x="0" y="2942"/>
                        <a:pt x="0" y="1896"/>
                      </a:cubicBezTo>
                      <a:cubicBezTo>
                        <a:pt x="0" y="849"/>
                        <a:pt x="907" y="0"/>
                        <a:pt x="2026" y="0"/>
                      </a:cubicBezTo>
                      <a:cubicBezTo>
                        <a:pt x="3144" y="0"/>
                        <a:pt x="4052" y="849"/>
                        <a:pt x="4052" y="1896"/>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16" name="Freeform 1575">
                  <a:extLst>
                    <a:ext uri="{FF2B5EF4-FFF2-40B4-BE49-F238E27FC236}">
                      <a16:creationId xmlns:a16="http://schemas.microsoft.com/office/drawing/2014/main" id="{AABE0BBE-263F-2A15-8EB0-F2C8A0538763}"/>
                    </a:ext>
                  </a:extLst>
                </p:cNvPr>
                <p:cNvSpPr/>
                <p:nvPr/>
              </p:nvSpPr>
              <p:spPr>
                <a:xfrm>
                  <a:off x="3026126" y="2695570"/>
                  <a:ext cx="4052" cy="3791"/>
                </a:xfrm>
                <a:custGeom>
                  <a:avLst/>
                  <a:gdLst>
                    <a:gd name="connsiteX0" fmla="*/ 4052 w 4051"/>
                    <a:gd name="connsiteY0" fmla="*/ 1896 h 3791"/>
                    <a:gd name="connsiteX1" fmla="*/ 2026 w 4051"/>
                    <a:gd name="connsiteY1" fmla="*/ 3791 h 3791"/>
                    <a:gd name="connsiteX2" fmla="*/ 0 w 4051"/>
                    <a:gd name="connsiteY2" fmla="*/ 1896 h 3791"/>
                    <a:gd name="connsiteX3" fmla="*/ 2026 w 4051"/>
                    <a:gd name="connsiteY3" fmla="*/ 0 h 3791"/>
                    <a:gd name="connsiteX4" fmla="*/ 4052 w 4051"/>
                    <a:gd name="connsiteY4" fmla="*/ 1896 h 3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1" h="3791">
                      <a:moveTo>
                        <a:pt x="4052" y="1896"/>
                      </a:moveTo>
                      <a:cubicBezTo>
                        <a:pt x="4052" y="2907"/>
                        <a:pt x="3165" y="3791"/>
                        <a:pt x="2026" y="3791"/>
                      </a:cubicBezTo>
                      <a:cubicBezTo>
                        <a:pt x="886" y="3791"/>
                        <a:pt x="0" y="2907"/>
                        <a:pt x="0" y="1896"/>
                      </a:cubicBezTo>
                      <a:cubicBezTo>
                        <a:pt x="0" y="885"/>
                        <a:pt x="886" y="0"/>
                        <a:pt x="2026" y="0"/>
                      </a:cubicBezTo>
                      <a:cubicBezTo>
                        <a:pt x="3165" y="0"/>
                        <a:pt x="4052" y="885"/>
                        <a:pt x="4052" y="1896"/>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17" name="Freeform 1576">
                  <a:extLst>
                    <a:ext uri="{FF2B5EF4-FFF2-40B4-BE49-F238E27FC236}">
                      <a16:creationId xmlns:a16="http://schemas.microsoft.com/office/drawing/2014/main" id="{8B8D2CB2-70AD-F8D5-E343-515785114C22}"/>
                    </a:ext>
                  </a:extLst>
                </p:cNvPr>
                <p:cNvSpPr/>
                <p:nvPr/>
              </p:nvSpPr>
              <p:spPr>
                <a:xfrm>
                  <a:off x="2991683" y="2717813"/>
                  <a:ext cx="4052" cy="3791"/>
                </a:xfrm>
                <a:custGeom>
                  <a:avLst/>
                  <a:gdLst>
                    <a:gd name="connsiteX0" fmla="*/ 4052 w 4051"/>
                    <a:gd name="connsiteY0" fmla="*/ 1896 h 3791"/>
                    <a:gd name="connsiteX1" fmla="*/ 2026 w 4051"/>
                    <a:gd name="connsiteY1" fmla="*/ 3791 h 3791"/>
                    <a:gd name="connsiteX2" fmla="*/ 0 w 4051"/>
                    <a:gd name="connsiteY2" fmla="*/ 1896 h 3791"/>
                    <a:gd name="connsiteX3" fmla="*/ 2026 w 4051"/>
                    <a:gd name="connsiteY3" fmla="*/ 0 h 3791"/>
                    <a:gd name="connsiteX4" fmla="*/ 4052 w 4051"/>
                    <a:gd name="connsiteY4" fmla="*/ 1896 h 3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1" h="3791">
                      <a:moveTo>
                        <a:pt x="4052" y="1896"/>
                      </a:moveTo>
                      <a:cubicBezTo>
                        <a:pt x="4052" y="2907"/>
                        <a:pt x="3165" y="3791"/>
                        <a:pt x="2026" y="3791"/>
                      </a:cubicBezTo>
                      <a:cubicBezTo>
                        <a:pt x="886" y="3791"/>
                        <a:pt x="0" y="2907"/>
                        <a:pt x="0" y="1896"/>
                      </a:cubicBezTo>
                      <a:cubicBezTo>
                        <a:pt x="0" y="885"/>
                        <a:pt x="886" y="0"/>
                        <a:pt x="2026" y="0"/>
                      </a:cubicBezTo>
                      <a:cubicBezTo>
                        <a:pt x="3165" y="0"/>
                        <a:pt x="4052" y="885"/>
                        <a:pt x="4052" y="1896"/>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18" name="Freeform 1577">
                  <a:extLst>
                    <a:ext uri="{FF2B5EF4-FFF2-40B4-BE49-F238E27FC236}">
                      <a16:creationId xmlns:a16="http://schemas.microsoft.com/office/drawing/2014/main" id="{6F2CC90B-AD7A-D92F-B2AD-469F1D269B54}"/>
                    </a:ext>
                  </a:extLst>
                </p:cNvPr>
                <p:cNvSpPr/>
                <p:nvPr/>
              </p:nvSpPr>
              <p:spPr>
                <a:xfrm>
                  <a:off x="2912792" y="2756989"/>
                  <a:ext cx="4052" cy="3791"/>
                </a:xfrm>
                <a:custGeom>
                  <a:avLst/>
                  <a:gdLst>
                    <a:gd name="connsiteX0" fmla="*/ 4052 w 4051"/>
                    <a:gd name="connsiteY0" fmla="*/ 1896 h 3791"/>
                    <a:gd name="connsiteX1" fmla="*/ 2026 w 4051"/>
                    <a:gd name="connsiteY1" fmla="*/ 3791 h 3791"/>
                    <a:gd name="connsiteX2" fmla="*/ 0 w 4051"/>
                    <a:gd name="connsiteY2" fmla="*/ 1896 h 3791"/>
                    <a:gd name="connsiteX3" fmla="*/ 2026 w 4051"/>
                    <a:gd name="connsiteY3" fmla="*/ 0 h 3791"/>
                    <a:gd name="connsiteX4" fmla="*/ 4052 w 4051"/>
                    <a:gd name="connsiteY4" fmla="*/ 1896 h 3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1" h="3791">
                      <a:moveTo>
                        <a:pt x="4052" y="1896"/>
                      </a:moveTo>
                      <a:cubicBezTo>
                        <a:pt x="4052" y="2907"/>
                        <a:pt x="3165" y="3791"/>
                        <a:pt x="2026" y="3791"/>
                      </a:cubicBezTo>
                      <a:cubicBezTo>
                        <a:pt x="886" y="3791"/>
                        <a:pt x="0" y="2907"/>
                        <a:pt x="0" y="1896"/>
                      </a:cubicBezTo>
                      <a:cubicBezTo>
                        <a:pt x="0" y="885"/>
                        <a:pt x="886" y="0"/>
                        <a:pt x="2026" y="0"/>
                      </a:cubicBezTo>
                      <a:cubicBezTo>
                        <a:pt x="3165" y="0"/>
                        <a:pt x="4052" y="885"/>
                        <a:pt x="4052" y="1896"/>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19" name="Freeform 1578">
                  <a:extLst>
                    <a:ext uri="{FF2B5EF4-FFF2-40B4-BE49-F238E27FC236}">
                      <a16:creationId xmlns:a16="http://schemas.microsoft.com/office/drawing/2014/main" id="{CCE3F579-349A-6D4E-4A8E-A539B7C2B5EE}"/>
                    </a:ext>
                  </a:extLst>
                </p:cNvPr>
                <p:cNvSpPr/>
                <p:nvPr/>
              </p:nvSpPr>
              <p:spPr>
                <a:xfrm>
                  <a:off x="2884681" y="2762423"/>
                  <a:ext cx="4052" cy="3791"/>
                </a:xfrm>
                <a:custGeom>
                  <a:avLst/>
                  <a:gdLst>
                    <a:gd name="connsiteX0" fmla="*/ 4052 w 4051"/>
                    <a:gd name="connsiteY0" fmla="*/ 1896 h 3791"/>
                    <a:gd name="connsiteX1" fmla="*/ 2026 w 4051"/>
                    <a:gd name="connsiteY1" fmla="*/ 3791 h 3791"/>
                    <a:gd name="connsiteX2" fmla="*/ 0 w 4051"/>
                    <a:gd name="connsiteY2" fmla="*/ 1896 h 3791"/>
                    <a:gd name="connsiteX3" fmla="*/ 2026 w 4051"/>
                    <a:gd name="connsiteY3" fmla="*/ 0 h 3791"/>
                    <a:gd name="connsiteX4" fmla="*/ 4052 w 4051"/>
                    <a:gd name="connsiteY4" fmla="*/ 1896 h 3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1" h="3791">
                      <a:moveTo>
                        <a:pt x="4052" y="1896"/>
                      </a:moveTo>
                      <a:cubicBezTo>
                        <a:pt x="4052" y="2907"/>
                        <a:pt x="3165" y="3791"/>
                        <a:pt x="2026" y="3791"/>
                      </a:cubicBezTo>
                      <a:cubicBezTo>
                        <a:pt x="886" y="3791"/>
                        <a:pt x="0" y="2907"/>
                        <a:pt x="0" y="1896"/>
                      </a:cubicBezTo>
                      <a:cubicBezTo>
                        <a:pt x="0" y="885"/>
                        <a:pt x="886" y="0"/>
                        <a:pt x="2026" y="0"/>
                      </a:cubicBezTo>
                      <a:cubicBezTo>
                        <a:pt x="3165" y="0"/>
                        <a:pt x="4052" y="885"/>
                        <a:pt x="4052" y="1896"/>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20" name="Freeform 1579">
                  <a:extLst>
                    <a:ext uri="{FF2B5EF4-FFF2-40B4-BE49-F238E27FC236}">
                      <a16:creationId xmlns:a16="http://schemas.microsoft.com/office/drawing/2014/main" id="{F7C63691-16D5-FB4F-5A14-3497C68D4F15}"/>
                    </a:ext>
                  </a:extLst>
                </p:cNvPr>
                <p:cNvSpPr/>
                <p:nvPr/>
              </p:nvSpPr>
              <p:spPr>
                <a:xfrm>
                  <a:off x="2934066" y="2672949"/>
                  <a:ext cx="4052" cy="3791"/>
                </a:xfrm>
                <a:custGeom>
                  <a:avLst/>
                  <a:gdLst>
                    <a:gd name="connsiteX0" fmla="*/ 4052 w 4051"/>
                    <a:gd name="connsiteY0" fmla="*/ 1896 h 3791"/>
                    <a:gd name="connsiteX1" fmla="*/ 2026 w 4051"/>
                    <a:gd name="connsiteY1" fmla="*/ 3791 h 3791"/>
                    <a:gd name="connsiteX2" fmla="*/ 0 w 4051"/>
                    <a:gd name="connsiteY2" fmla="*/ 1896 h 3791"/>
                    <a:gd name="connsiteX3" fmla="*/ 2026 w 4051"/>
                    <a:gd name="connsiteY3" fmla="*/ 0 h 3791"/>
                    <a:gd name="connsiteX4" fmla="*/ 4052 w 4051"/>
                    <a:gd name="connsiteY4" fmla="*/ 1896 h 3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1" h="3791">
                      <a:moveTo>
                        <a:pt x="4052" y="1896"/>
                      </a:moveTo>
                      <a:cubicBezTo>
                        <a:pt x="4052" y="2907"/>
                        <a:pt x="3165" y="3791"/>
                        <a:pt x="2026" y="3791"/>
                      </a:cubicBezTo>
                      <a:cubicBezTo>
                        <a:pt x="886" y="3791"/>
                        <a:pt x="0" y="2907"/>
                        <a:pt x="0" y="1896"/>
                      </a:cubicBezTo>
                      <a:cubicBezTo>
                        <a:pt x="0" y="885"/>
                        <a:pt x="886" y="0"/>
                        <a:pt x="2026" y="0"/>
                      </a:cubicBezTo>
                      <a:cubicBezTo>
                        <a:pt x="3165" y="0"/>
                        <a:pt x="4052" y="885"/>
                        <a:pt x="4052" y="1896"/>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21" name="Freeform 1580">
                  <a:extLst>
                    <a:ext uri="{FF2B5EF4-FFF2-40B4-BE49-F238E27FC236}">
                      <a16:creationId xmlns:a16="http://schemas.microsoft.com/office/drawing/2014/main" id="{D1594A63-6955-6C4D-93F1-4F7A79AB02BA}"/>
                    </a:ext>
                  </a:extLst>
                </p:cNvPr>
                <p:cNvSpPr/>
                <p:nvPr/>
              </p:nvSpPr>
              <p:spPr>
                <a:xfrm>
                  <a:off x="2959899" y="2707450"/>
                  <a:ext cx="4052" cy="3791"/>
                </a:xfrm>
                <a:custGeom>
                  <a:avLst/>
                  <a:gdLst>
                    <a:gd name="connsiteX0" fmla="*/ 4052 w 4051"/>
                    <a:gd name="connsiteY0" fmla="*/ 1896 h 3791"/>
                    <a:gd name="connsiteX1" fmla="*/ 2026 w 4051"/>
                    <a:gd name="connsiteY1" fmla="*/ 3791 h 3791"/>
                    <a:gd name="connsiteX2" fmla="*/ 0 w 4051"/>
                    <a:gd name="connsiteY2" fmla="*/ 1896 h 3791"/>
                    <a:gd name="connsiteX3" fmla="*/ 2026 w 4051"/>
                    <a:gd name="connsiteY3" fmla="*/ 0 h 3791"/>
                    <a:gd name="connsiteX4" fmla="*/ 4052 w 4051"/>
                    <a:gd name="connsiteY4" fmla="*/ 1896 h 3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1" h="3791">
                      <a:moveTo>
                        <a:pt x="4052" y="1896"/>
                      </a:moveTo>
                      <a:cubicBezTo>
                        <a:pt x="4052" y="2907"/>
                        <a:pt x="3165" y="3791"/>
                        <a:pt x="2026" y="3791"/>
                      </a:cubicBezTo>
                      <a:cubicBezTo>
                        <a:pt x="886" y="3791"/>
                        <a:pt x="0" y="2907"/>
                        <a:pt x="0" y="1896"/>
                      </a:cubicBezTo>
                      <a:cubicBezTo>
                        <a:pt x="0" y="885"/>
                        <a:pt x="886" y="0"/>
                        <a:pt x="2026" y="0"/>
                      </a:cubicBezTo>
                      <a:cubicBezTo>
                        <a:pt x="3165" y="0"/>
                        <a:pt x="4052" y="885"/>
                        <a:pt x="4052" y="1896"/>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22" name="Freeform 1581">
                  <a:extLst>
                    <a:ext uri="{FF2B5EF4-FFF2-40B4-BE49-F238E27FC236}">
                      <a16:creationId xmlns:a16="http://schemas.microsoft.com/office/drawing/2014/main" id="{17AC874D-9AF3-74EC-AFE8-E2D4E071BAC6}"/>
                    </a:ext>
                  </a:extLst>
                </p:cNvPr>
                <p:cNvSpPr/>
                <p:nvPr/>
              </p:nvSpPr>
              <p:spPr>
                <a:xfrm>
                  <a:off x="2865813" y="2754083"/>
                  <a:ext cx="4052" cy="3791"/>
                </a:xfrm>
                <a:custGeom>
                  <a:avLst/>
                  <a:gdLst>
                    <a:gd name="connsiteX0" fmla="*/ 4052 w 4051"/>
                    <a:gd name="connsiteY0" fmla="*/ 1896 h 3791"/>
                    <a:gd name="connsiteX1" fmla="*/ 2026 w 4051"/>
                    <a:gd name="connsiteY1" fmla="*/ 3791 h 3791"/>
                    <a:gd name="connsiteX2" fmla="*/ 0 w 4051"/>
                    <a:gd name="connsiteY2" fmla="*/ 1896 h 3791"/>
                    <a:gd name="connsiteX3" fmla="*/ 2026 w 4051"/>
                    <a:gd name="connsiteY3" fmla="*/ 0 h 3791"/>
                    <a:gd name="connsiteX4" fmla="*/ 4052 w 4051"/>
                    <a:gd name="connsiteY4" fmla="*/ 1896 h 3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1" h="3791">
                      <a:moveTo>
                        <a:pt x="4052" y="1896"/>
                      </a:moveTo>
                      <a:cubicBezTo>
                        <a:pt x="4052" y="2907"/>
                        <a:pt x="3165" y="3791"/>
                        <a:pt x="2026" y="3791"/>
                      </a:cubicBezTo>
                      <a:cubicBezTo>
                        <a:pt x="886" y="3791"/>
                        <a:pt x="0" y="2907"/>
                        <a:pt x="0" y="1896"/>
                      </a:cubicBezTo>
                      <a:cubicBezTo>
                        <a:pt x="0" y="885"/>
                        <a:pt x="886" y="0"/>
                        <a:pt x="2026" y="0"/>
                      </a:cubicBezTo>
                      <a:cubicBezTo>
                        <a:pt x="3165" y="0"/>
                        <a:pt x="4052" y="885"/>
                        <a:pt x="4052" y="1896"/>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23" name="Freeform 1582">
                  <a:extLst>
                    <a:ext uri="{FF2B5EF4-FFF2-40B4-BE49-F238E27FC236}">
                      <a16:creationId xmlns:a16="http://schemas.microsoft.com/office/drawing/2014/main" id="{D8AC7183-2A8C-01BC-CCA0-58181528D803}"/>
                    </a:ext>
                  </a:extLst>
                </p:cNvPr>
                <p:cNvSpPr/>
                <p:nvPr/>
              </p:nvSpPr>
              <p:spPr>
                <a:xfrm>
                  <a:off x="2921657" y="2803117"/>
                  <a:ext cx="4052" cy="3791"/>
                </a:xfrm>
                <a:custGeom>
                  <a:avLst/>
                  <a:gdLst>
                    <a:gd name="connsiteX0" fmla="*/ 4052 w 4051"/>
                    <a:gd name="connsiteY0" fmla="*/ 1896 h 3791"/>
                    <a:gd name="connsiteX1" fmla="*/ 2026 w 4051"/>
                    <a:gd name="connsiteY1" fmla="*/ 3791 h 3791"/>
                    <a:gd name="connsiteX2" fmla="*/ 0 w 4051"/>
                    <a:gd name="connsiteY2" fmla="*/ 1896 h 3791"/>
                    <a:gd name="connsiteX3" fmla="*/ 2026 w 4051"/>
                    <a:gd name="connsiteY3" fmla="*/ 0 h 3791"/>
                    <a:gd name="connsiteX4" fmla="*/ 4052 w 4051"/>
                    <a:gd name="connsiteY4" fmla="*/ 1896 h 3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1" h="3791">
                      <a:moveTo>
                        <a:pt x="4052" y="1896"/>
                      </a:moveTo>
                      <a:cubicBezTo>
                        <a:pt x="4052" y="2907"/>
                        <a:pt x="3165" y="3791"/>
                        <a:pt x="2026" y="3791"/>
                      </a:cubicBezTo>
                      <a:cubicBezTo>
                        <a:pt x="886" y="3791"/>
                        <a:pt x="0" y="2907"/>
                        <a:pt x="0" y="1896"/>
                      </a:cubicBezTo>
                      <a:cubicBezTo>
                        <a:pt x="0" y="885"/>
                        <a:pt x="886" y="0"/>
                        <a:pt x="2026" y="0"/>
                      </a:cubicBezTo>
                      <a:cubicBezTo>
                        <a:pt x="3165" y="0"/>
                        <a:pt x="4052" y="885"/>
                        <a:pt x="4052" y="1896"/>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24" name="Freeform 1583">
                  <a:extLst>
                    <a:ext uri="{FF2B5EF4-FFF2-40B4-BE49-F238E27FC236}">
                      <a16:creationId xmlns:a16="http://schemas.microsoft.com/office/drawing/2014/main" id="{4E246CB1-239E-C9DC-532A-3494E3C91BF6}"/>
                    </a:ext>
                  </a:extLst>
                </p:cNvPr>
                <p:cNvSpPr/>
                <p:nvPr/>
              </p:nvSpPr>
              <p:spPr>
                <a:xfrm>
                  <a:off x="3096659" y="2671432"/>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25" name="Freeform 1584">
                  <a:extLst>
                    <a:ext uri="{FF2B5EF4-FFF2-40B4-BE49-F238E27FC236}">
                      <a16:creationId xmlns:a16="http://schemas.microsoft.com/office/drawing/2014/main" id="{2F43F4BD-FD4C-DE2F-7B16-8862E940211F}"/>
                    </a:ext>
                  </a:extLst>
                </p:cNvPr>
                <p:cNvSpPr/>
                <p:nvPr/>
              </p:nvSpPr>
              <p:spPr>
                <a:xfrm>
                  <a:off x="3071839" y="2656267"/>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26" name="Freeform 1585">
                  <a:extLst>
                    <a:ext uri="{FF2B5EF4-FFF2-40B4-BE49-F238E27FC236}">
                      <a16:creationId xmlns:a16="http://schemas.microsoft.com/office/drawing/2014/main" id="{FF34F83F-4216-1C7E-4FAB-D798F71765E2}"/>
                    </a:ext>
                  </a:extLst>
                </p:cNvPr>
                <p:cNvSpPr/>
                <p:nvPr/>
              </p:nvSpPr>
              <p:spPr>
                <a:xfrm>
                  <a:off x="3000547" y="2670548"/>
                  <a:ext cx="11142" cy="10615"/>
                </a:xfrm>
                <a:custGeom>
                  <a:avLst/>
                  <a:gdLst>
                    <a:gd name="connsiteX0" fmla="*/ 0 w 11141"/>
                    <a:gd name="connsiteY0" fmla="*/ 5308 h 10615"/>
                    <a:gd name="connsiteX1" fmla="*/ 5571 w 11141"/>
                    <a:gd name="connsiteY1" fmla="*/ 0 h 10615"/>
                    <a:gd name="connsiteX2" fmla="*/ 11142 w 11141"/>
                    <a:gd name="connsiteY2" fmla="*/ 5308 h 10615"/>
                    <a:gd name="connsiteX3" fmla="*/ 5571 w 11141"/>
                    <a:gd name="connsiteY3" fmla="*/ 10616 h 10615"/>
                    <a:gd name="connsiteX4" fmla="*/ 0 w 11141"/>
                    <a:gd name="connsiteY4" fmla="*/ 5308 h 10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41" h="10615">
                      <a:moveTo>
                        <a:pt x="0" y="5308"/>
                      </a:moveTo>
                      <a:cubicBezTo>
                        <a:pt x="0" y="2401"/>
                        <a:pt x="2532" y="0"/>
                        <a:pt x="5571" y="0"/>
                      </a:cubicBezTo>
                      <a:cubicBezTo>
                        <a:pt x="8610" y="0"/>
                        <a:pt x="11142" y="2401"/>
                        <a:pt x="11142" y="5308"/>
                      </a:cubicBezTo>
                      <a:cubicBezTo>
                        <a:pt x="11142" y="8215"/>
                        <a:pt x="8610" y="10616"/>
                        <a:pt x="5571" y="10616"/>
                      </a:cubicBezTo>
                      <a:cubicBezTo>
                        <a:pt x="2532" y="10616"/>
                        <a:pt x="0" y="8215"/>
                        <a:pt x="0" y="5308"/>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27" name="Freeform 1586">
                  <a:extLst>
                    <a:ext uri="{FF2B5EF4-FFF2-40B4-BE49-F238E27FC236}">
                      <a16:creationId xmlns:a16="http://schemas.microsoft.com/office/drawing/2014/main" id="{F2AC15A7-221C-51C1-EA69-CD64AC0DC1F8}"/>
                    </a:ext>
                  </a:extLst>
                </p:cNvPr>
                <p:cNvSpPr/>
                <p:nvPr/>
              </p:nvSpPr>
              <p:spPr>
                <a:xfrm>
                  <a:off x="3046514" y="2723499"/>
                  <a:ext cx="11143" cy="10615"/>
                </a:xfrm>
                <a:custGeom>
                  <a:avLst/>
                  <a:gdLst>
                    <a:gd name="connsiteX0" fmla="*/ 0 w 11142"/>
                    <a:gd name="connsiteY0" fmla="*/ 5308 h 10615"/>
                    <a:gd name="connsiteX1" fmla="*/ 5571 w 11142"/>
                    <a:gd name="connsiteY1" fmla="*/ 0 h 10615"/>
                    <a:gd name="connsiteX2" fmla="*/ 11142 w 11142"/>
                    <a:gd name="connsiteY2" fmla="*/ 5308 h 10615"/>
                    <a:gd name="connsiteX3" fmla="*/ 5571 w 11142"/>
                    <a:gd name="connsiteY3" fmla="*/ 10616 h 10615"/>
                    <a:gd name="connsiteX4" fmla="*/ 0 w 11142"/>
                    <a:gd name="connsiteY4" fmla="*/ 5308 h 10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42" h="10615">
                      <a:moveTo>
                        <a:pt x="0" y="5308"/>
                      </a:moveTo>
                      <a:cubicBezTo>
                        <a:pt x="0" y="2401"/>
                        <a:pt x="2532" y="0"/>
                        <a:pt x="5571" y="0"/>
                      </a:cubicBezTo>
                      <a:cubicBezTo>
                        <a:pt x="8610" y="0"/>
                        <a:pt x="11142" y="2401"/>
                        <a:pt x="11142" y="5308"/>
                      </a:cubicBezTo>
                      <a:cubicBezTo>
                        <a:pt x="11142" y="8214"/>
                        <a:pt x="8610" y="10616"/>
                        <a:pt x="5571" y="10616"/>
                      </a:cubicBezTo>
                      <a:cubicBezTo>
                        <a:pt x="2532" y="10616"/>
                        <a:pt x="0" y="8214"/>
                        <a:pt x="0" y="5308"/>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28" name="Freeform 1587">
                  <a:extLst>
                    <a:ext uri="{FF2B5EF4-FFF2-40B4-BE49-F238E27FC236}">
                      <a16:creationId xmlns:a16="http://schemas.microsoft.com/office/drawing/2014/main" id="{F54C3B54-C4E9-7250-E8F9-F495F8223AE1}"/>
                    </a:ext>
                  </a:extLst>
                </p:cNvPr>
                <p:cNvSpPr/>
                <p:nvPr/>
              </p:nvSpPr>
              <p:spPr>
                <a:xfrm>
                  <a:off x="3001687" y="2634783"/>
                  <a:ext cx="3545" cy="3285"/>
                </a:xfrm>
                <a:custGeom>
                  <a:avLst/>
                  <a:gdLst>
                    <a:gd name="connsiteX0" fmla="*/ 0 w 3545"/>
                    <a:gd name="connsiteY0" fmla="*/ 1643 h 3285"/>
                    <a:gd name="connsiteX1" fmla="*/ 1773 w 3545"/>
                    <a:gd name="connsiteY1" fmla="*/ 0 h 3285"/>
                    <a:gd name="connsiteX2" fmla="*/ 3545 w 3545"/>
                    <a:gd name="connsiteY2" fmla="*/ 1643 h 3285"/>
                    <a:gd name="connsiteX3" fmla="*/ 1773 w 3545"/>
                    <a:gd name="connsiteY3" fmla="*/ 3286 h 3285"/>
                    <a:gd name="connsiteX4" fmla="*/ 0 w 3545"/>
                    <a:gd name="connsiteY4" fmla="*/ 1643 h 3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5" h="3285">
                      <a:moveTo>
                        <a:pt x="0" y="1643"/>
                      </a:moveTo>
                      <a:cubicBezTo>
                        <a:pt x="0" y="758"/>
                        <a:pt x="760" y="0"/>
                        <a:pt x="1773" y="0"/>
                      </a:cubicBezTo>
                      <a:cubicBezTo>
                        <a:pt x="2786" y="0"/>
                        <a:pt x="3545" y="758"/>
                        <a:pt x="3545" y="1643"/>
                      </a:cubicBezTo>
                      <a:cubicBezTo>
                        <a:pt x="3545" y="2527"/>
                        <a:pt x="2786" y="3286"/>
                        <a:pt x="1773" y="3286"/>
                      </a:cubicBezTo>
                      <a:cubicBezTo>
                        <a:pt x="760" y="3286"/>
                        <a:pt x="0" y="2527"/>
                        <a:pt x="0" y="1643"/>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29" name="Freeform 1588">
                  <a:extLst>
                    <a:ext uri="{FF2B5EF4-FFF2-40B4-BE49-F238E27FC236}">
                      <a16:creationId xmlns:a16="http://schemas.microsoft.com/office/drawing/2014/main" id="{4445BECE-C472-38B8-9F70-E04904282BCD}"/>
                    </a:ext>
                  </a:extLst>
                </p:cNvPr>
                <p:cNvSpPr/>
                <p:nvPr/>
              </p:nvSpPr>
              <p:spPr>
                <a:xfrm>
                  <a:off x="3049680" y="2692158"/>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297"/>
                        <a:pt x="5700" y="6824"/>
                        <a:pt x="3672" y="6824"/>
                      </a:cubicBezTo>
                      <a:cubicBezTo>
                        <a:pt x="1644" y="6824"/>
                        <a:pt x="0" y="5297"/>
                        <a:pt x="0" y="3412"/>
                      </a:cubicBezTo>
                      <a:cubicBezTo>
                        <a:pt x="0" y="1528"/>
                        <a:pt x="1644" y="0"/>
                        <a:pt x="3672" y="0"/>
                      </a:cubicBezTo>
                      <a:cubicBezTo>
                        <a:pt x="5700" y="0"/>
                        <a:pt x="7344" y="1528"/>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30" name="Freeform 1589">
                  <a:extLst>
                    <a:ext uri="{FF2B5EF4-FFF2-40B4-BE49-F238E27FC236}">
                      <a16:creationId xmlns:a16="http://schemas.microsoft.com/office/drawing/2014/main" id="{66F2B5DC-5B2F-AC7E-3523-25DC049DE4A4}"/>
                    </a:ext>
                  </a:extLst>
                </p:cNvPr>
                <p:cNvSpPr/>
                <p:nvPr/>
              </p:nvSpPr>
              <p:spPr>
                <a:xfrm>
                  <a:off x="3031698" y="2668020"/>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31" name="Freeform 1590">
                  <a:extLst>
                    <a:ext uri="{FF2B5EF4-FFF2-40B4-BE49-F238E27FC236}">
                      <a16:creationId xmlns:a16="http://schemas.microsoft.com/office/drawing/2014/main" id="{91BC727B-1C14-E3B5-88ED-DEBF1E4671A4}"/>
                    </a:ext>
                  </a:extLst>
                </p:cNvPr>
                <p:cNvSpPr/>
                <p:nvPr/>
              </p:nvSpPr>
              <p:spPr>
                <a:xfrm>
                  <a:off x="3026253" y="2644514"/>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32" name="Freeform 1591">
                  <a:extLst>
                    <a:ext uri="{FF2B5EF4-FFF2-40B4-BE49-F238E27FC236}">
                      <a16:creationId xmlns:a16="http://schemas.microsoft.com/office/drawing/2014/main" id="{8DCEDA97-7B9F-C98F-877C-7FA7EA1FAC29}"/>
                    </a:ext>
                  </a:extLst>
                </p:cNvPr>
                <p:cNvSpPr/>
                <p:nvPr/>
              </p:nvSpPr>
              <p:spPr>
                <a:xfrm>
                  <a:off x="2971169" y="2642871"/>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33" name="Freeform 1592">
                  <a:extLst>
                    <a:ext uri="{FF2B5EF4-FFF2-40B4-BE49-F238E27FC236}">
                      <a16:creationId xmlns:a16="http://schemas.microsoft.com/office/drawing/2014/main" id="{E46AAB75-317C-3E48-32D2-86176CB96CC8}"/>
                    </a:ext>
                  </a:extLst>
                </p:cNvPr>
                <p:cNvSpPr/>
                <p:nvPr/>
              </p:nvSpPr>
              <p:spPr>
                <a:xfrm>
                  <a:off x="2969017" y="2612035"/>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34" name="Freeform 1593">
                  <a:extLst>
                    <a:ext uri="{FF2B5EF4-FFF2-40B4-BE49-F238E27FC236}">
                      <a16:creationId xmlns:a16="http://schemas.microsoft.com/office/drawing/2014/main" id="{71BA5BB1-F046-0778-9A31-91B3D4CCA34F}"/>
                    </a:ext>
                  </a:extLst>
                </p:cNvPr>
                <p:cNvSpPr/>
                <p:nvPr/>
              </p:nvSpPr>
              <p:spPr>
                <a:xfrm>
                  <a:off x="2943310" y="2596238"/>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35" name="Freeform 1594">
                  <a:extLst>
                    <a:ext uri="{FF2B5EF4-FFF2-40B4-BE49-F238E27FC236}">
                      <a16:creationId xmlns:a16="http://schemas.microsoft.com/office/drawing/2014/main" id="{B4B57184-D359-621C-C338-6E25A62A091F}"/>
                    </a:ext>
                  </a:extLst>
                </p:cNvPr>
                <p:cNvSpPr/>
                <p:nvPr/>
              </p:nvSpPr>
              <p:spPr>
                <a:xfrm>
                  <a:off x="2936092" y="2566919"/>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36" name="Freeform 1595">
                  <a:extLst>
                    <a:ext uri="{FF2B5EF4-FFF2-40B4-BE49-F238E27FC236}">
                      <a16:creationId xmlns:a16="http://schemas.microsoft.com/office/drawing/2014/main" id="{D59EA479-B3BA-7DCD-7D15-036D9CBBC896}"/>
                    </a:ext>
                  </a:extLst>
                </p:cNvPr>
                <p:cNvSpPr/>
                <p:nvPr/>
              </p:nvSpPr>
              <p:spPr>
                <a:xfrm>
                  <a:off x="2912666" y="2586255"/>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37" name="Freeform 1596">
                  <a:extLst>
                    <a:ext uri="{FF2B5EF4-FFF2-40B4-BE49-F238E27FC236}">
                      <a16:creationId xmlns:a16="http://schemas.microsoft.com/office/drawing/2014/main" id="{5E34F68D-0F3B-22F8-ED37-586387963619}"/>
                    </a:ext>
                  </a:extLst>
                </p:cNvPr>
                <p:cNvSpPr/>
                <p:nvPr/>
              </p:nvSpPr>
              <p:spPr>
                <a:xfrm>
                  <a:off x="2920010" y="2615574"/>
                  <a:ext cx="7344" cy="6824"/>
                </a:xfrm>
                <a:custGeom>
                  <a:avLst/>
                  <a:gdLst>
                    <a:gd name="connsiteX0" fmla="*/ 7343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3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3" y="3412"/>
                      </a:moveTo>
                      <a:cubicBezTo>
                        <a:pt x="7343" y="5308"/>
                        <a:pt x="5698" y="6824"/>
                        <a:pt x="3672" y="6824"/>
                      </a:cubicBezTo>
                      <a:cubicBezTo>
                        <a:pt x="1646" y="6824"/>
                        <a:pt x="0" y="5308"/>
                        <a:pt x="0" y="3412"/>
                      </a:cubicBezTo>
                      <a:cubicBezTo>
                        <a:pt x="0" y="1516"/>
                        <a:pt x="1646" y="0"/>
                        <a:pt x="3672" y="0"/>
                      </a:cubicBezTo>
                      <a:cubicBezTo>
                        <a:pt x="5698" y="0"/>
                        <a:pt x="7343" y="1516"/>
                        <a:pt x="7343"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38" name="Freeform 1597">
                  <a:extLst>
                    <a:ext uri="{FF2B5EF4-FFF2-40B4-BE49-F238E27FC236}">
                      <a16:creationId xmlns:a16="http://schemas.microsoft.com/office/drawing/2014/main" id="{E6AE5EF4-DD58-5346-D657-994B6B9BE8EC}"/>
                    </a:ext>
                  </a:extLst>
                </p:cNvPr>
                <p:cNvSpPr/>
                <p:nvPr/>
              </p:nvSpPr>
              <p:spPr>
                <a:xfrm>
                  <a:off x="2921404" y="2646283"/>
                  <a:ext cx="7344" cy="6824"/>
                </a:xfrm>
                <a:custGeom>
                  <a:avLst/>
                  <a:gdLst>
                    <a:gd name="connsiteX0" fmla="*/ 7343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3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3" y="3412"/>
                      </a:moveTo>
                      <a:cubicBezTo>
                        <a:pt x="7343" y="5308"/>
                        <a:pt x="5698" y="6824"/>
                        <a:pt x="3672" y="6824"/>
                      </a:cubicBezTo>
                      <a:cubicBezTo>
                        <a:pt x="1646" y="6824"/>
                        <a:pt x="0" y="5308"/>
                        <a:pt x="0" y="3412"/>
                      </a:cubicBezTo>
                      <a:cubicBezTo>
                        <a:pt x="0" y="1516"/>
                        <a:pt x="1646" y="0"/>
                        <a:pt x="3672" y="0"/>
                      </a:cubicBezTo>
                      <a:cubicBezTo>
                        <a:pt x="5698" y="0"/>
                        <a:pt x="7343" y="1516"/>
                        <a:pt x="7343"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39" name="Freeform 1598">
                  <a:extLst>
                    <a:ext uri="{FF2B5EF4-FFF2-40B4-BE49-F238E27FC236}">
                      <a16:creationId xmlns:a16="http://schemas.microsoft.com/office/drawing/2014/main" id="{6508894F-6806-1DE1-3959-B04E4B99BCC2}"/>
                    </a:ext>
                  </a:extLst>
                </p:cNvPr>
                <p:cNvSpPr/>
                <p:nvPr/>
              </p:nvSpPr>
              <p:spPr>
                <a:xfrm>
                  <a:off x="3002826" y="2601420"/>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40" name="Freeform 1599">
                  <a:extLst>
                    <a:ext uri="{FF2B5EF4-FFF2-40B4-BE49-F238E27FC236}">
                      <a16:creationId xmlns:a16="http://schemas.microsoft.com/office/drawing/2014/main" id="{F9A1F4B6-B9A7-9634-ACDD-00D2D8C5A085}"/>
                    </a:ext>
                  </a:extLst>
                </p:cNvPr>
                <p:cNvSpPr/>
                <p:nvPr/>
              </p:nvSpPr>
              <p:spPr>
                <a:xfrm>
                  <a:off x="2867839" y="2637690"/>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41" name="Freeform 1600">
                  <a:extLst>
                    <a:ext uri="{FF2B5EF4-FFF2-40B4-BE49-F238E27FC236}">
                      <a16:creationId xmlns:a16="http://schemas.microsoft.com/office/drawing/2014/main" id="{67BDF140-0858-956D-019C-4F7AEED40C16}"/>
                    </a:ext>
                  </a:extLst>
                </p:cNvPr>
                <p:cNvSpPr/>
                <p:nvPr/>
              </p:nvSpPr>
              <p:spPr>
                <a:xfrm>
                  <a:off x="3024353" y="2579304"/>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42" name="Freeform 1601">
                  <a:extLst>
                    <a:ext uri="{FF2B5EF4-FFF2-40B4-BE49-F238E27FC236}">
                      <a16:creationId xmlns:a16="http://schemas.microsoft.com/office/drawing/2014/main" id="{8601B940-801B-2A2B-0425-0CA10B0440E1}"/>
                    </a:ext>
                  </a:extLst>
                </p:cNvPr>
                <p:cNvSpPr/>
                <p:nvPr/>
              </p:nvSpPr>
              <p:spPr>
                <a:xfrm>
                  <a:off x="3098559" y="2582716"/>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6"/>
                        <a:pt x="1646" y="0"/>
                        <a:pt x="3672" y="0"/>
                      </a:cubicBezTo>
                      <a:cubicBezTo>
                        <a:pt x="5698" y="0"/>
                        <a:pt x="7344" y="1516"/>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43" name="Freeform 1602">
                  <a:extLst>
                    <a:ext uri="{FF2B5EF4-FFF2-40B4-BE49-F238E27FC236}">
                      <a16:creationId xmlns:a16="http://schemas.microsoft.com/office/drawing/2014/main" id="{8C3F9F78-60A4-0074-91ED-88738A91C4DA}"/>
                    </a:ext>
                  </a:extLst>
                </p:cNvPr>
                <p:cNvSpPr/>
                <p:nvPr/>
              </p:nvSpPr>
              <p:spPr>
                <a:xfrm>
                  <a:off x="3071839" y="2612035"/>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44" name="Freeform 1603">
                  <a:extLst>
                    <a:ext uri="{FF2B5EF4-FFF2-40B4-BE49-F238E27FC236}">
                      <a16:creationId xmlns:a16="http://schemas.microsoft.com/office/drawing/2014/main" id="{6A5963E0-9D4C-41DD-CFE5-2CE12931FAEC}"/>
                    </a:ext>
                  </a:extLst>
                </p:cNvPr>
                <p:cNvSpPr/>
                <p:nvPr/>
              </p:nvSpPr>
              <p:spPr>
                <a:xfrm>
                  <a:off x="3087162" y="2641102"/>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45" name="Freeform 1604">
                  <a:extLst>
                    <a:ext uri="{FF2B5EF4-FFF2-40B4-BE49-F238E27FC236}">
                      <a16:creationId xmlns:a16="http://schemas.microsoft.com/office/drawing/2014/main" id="{12F742E5-43E7-413D-2A0A-1F1E96E6688C}"/>
                    </a:ext>
                  </a:extLst>
                </p:cNvPr>
                <p:cNvSpPr/>
                <p:nvPr/>
              </p:nvSpPr>
              <p:spPr>
                <a:xfrm>
                  <a:off x="3121352" y="2695570"/>
                  <a:ext cx="7344" cy="6824"/>
                </a:xfrm>
                <a:custGeom>
                  <a:avLst/>
                  <a:gdLst>
                    <a:gd name="connsiteX0" fmla="*/ 7344 w 7343"/>
                    <a:gd name="connsiteY0" fmla="*/ 3412 h 6824"/>
                    <a:gd name="connsiteX1" fmla="*/ 3672 w 7343"/>
                    <a:gd name="connsiteY1" fmla="*/ 6824 h 6824"/>
                    <a:gd name="connsiteX2" fmla="*/ 0 w 7343"/>
                    <a:gd name="connsiteY2" fmla="*/ 3412 h 6824"/>
                    <a:gd name="connsiteX3" fmla="*/ 3672 w 7343"/>
                    <a:gd name="connsiteY3" fmla="*/ 0 h 6824"/>
                    <a:gd name="connsiteX4" fmla="*/ 7344 w 7343"/>
                    <a:gd name="connsiteY4" fmla="*/ 3412 h 6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3" h="6824">
                      <a:moveTo>
                        <a:pt x="7344" y="3412"/>
                      </a:moveTo>
                      <a:cubicBezTo>
                        <a:pt x="7344" y="5308"/>
                        <a:pt x="5698" y="6824"/>
                        <a:pt x="3672" y="6824"/>
                      </a:cubicBezTo>
                      <a:cubicBezTo>
                        <a:pt x="1646" y="6824"/>
                        <a:pt x="0" y="5308"/>
                        <a:pt x="0" y="3412"/>
                      </a:cubicBezTo>
                      <a:cubicBezTo>
                        <a:pt x="0" y="1517"/>
                        <a:pt x="1646" y="0"/>
                        <a:pt x="3672" y="0"/>
                      </a:cubicBezTo>
                      <a:cubicBezTo>
                        <a:pt x="5698" y="0"/>
                        <a:pt x="7344" y="1517"/>
                        <a:pt x="7344" y="3412"/>
                      </a:cubicBezTo>
                      <a:close/>
                    </a:path>
                  </a:pathLst>
                </a:custGeom>
                <a:solidFill>
                  <a:srgbClr val="E2A780"/>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46" name="Freeform 1605">
                  <a:extLst>
                    <a:ext uri="{FF2B5EF4-FFF2-40B4-BE49-F238E27FC236}">
                      <a16:creationId xmlns:a16="http://schemas.microsoft.com/office/drawing/2014/main" id="{DD01CF50-7DB4-BDC1-7F2D-F1886FAC394A}"/>
                    </a:ext>
                  </a:extLst>
                </p:cNvPr>
                <p:cNvSpPr/>
                <p:nvPr/>
              </p:nvSpPr>
              <p:spPr>
                <a:xfrm>
                  <a:off x="2842640" y="2683564"/>
                  <a:ext cx="7850" cy="8593"/>
                </a:xfrm>
                <a:custGeom>
                  <a:avLst/>
                  <a:gdLst>
                    <a:gd name="connsiteX0" fmla="*/ 7850 w 7849"/>
                    <a:gd name="connsiteY0" fmla="*/ 4297 h 8593"/>
                    <a:gd name="connsiteX1" fmla="*/ 3925 w 7849"/>
                    <a:gd name="connsiteY1" fmla="*/ 8594 h 8593"/>
                    <a:gd name="connsiteX2" fmla="*/ 0 w 7849"/>
                    <a:gd name="connsiteY2" fmla="*/ 4297 h 8593"/>
                    <a:gd name="connsiteX3" fmla="*/ 3925 w 7849"/>
                    <a:gd name="connsiteY3" fmla="*/ 0 h 8593"/>
                    <a:gd name="connsiteX4" fmla="*/ 7850 w 784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9" h="8593">
                      <a:moveTo>
                        <a:pt x="7850" y="4297"/>
                      </a:moveTo>
                      <a:cubicBezTo>
                        <a:pt x="7850" y="6698"/>
                        <a:pt x="6077" y="8594"/>
                        <a:pt x="3925" y="8594"/>
                      </a:cubicBezTo>
                      <a:cubicBezTo>
                        <a:pt x="1773" y="8594"/>
                        <a:pt x="0" y="6698"/>
                        <a:pt x="0" y="4297"/>
                      </a:cubicBezTo>
                      <a:cubicBezTo>
                        <a:pt x="0" y="1896"/>
                        <a:pt x="1773" y="0"/>
                        <a:pt x="3925" y="0"/>
                      </a:cubicBezTo>
                      <a:cubicBezTo>
                        <a:pt x="6077" y="0"/>
                        <a:pt x="7850" y="1896"/>
                        <a:pt x="7850" y="4297"/>
                      </a:cubicBezTo>
                      <a:close/>
                    </a:path>
                  </a:pathLst>
                </a:custGeom>
                <a:solidFill>
                  <a:srgbClr val="BD783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47" name="Freeform 1606">
                  <a:extLst>
                    <a:ext uri="{FF2B5EF4-FFF2-40B4-BE49-F238E27FC236}">
                      <a16:creationId xmlns:a16="http://schemas.microsoft.com/office/drawing/2014/main" id="{A9A981B9-1176-9E9F-8D27-4ABDD7876C63}"/>
                    </a:ext>
                  </a:extLst>
                </p:cNvPr>
                <p:cNvSpPr/>
                <p:nvPr/>
              </p:nvSpPr>
              <p:spPr>
                <a:xfrm>
                  <a:off x="2891013" y="2620629"/>
                  <a:ext cx="7850" cy="8593"/>
                </a:xfrm>
                <a:custGeom>
                  <a:avLst/>
                  <a:gdLst>
                    <a:gd name="connsiteX0" fmla="*/ 7850 w 7849"/>
                    <a:gd name="connsiteY0" fmla="*/ 4297 h 8593"/>
                    <a:gd name="connsiteX1" fmla="*/ 3925 w 7849"/>
                    <a:gd name="connsiteY1" fmla="*/ 8594 h 8593"/>
                    <a:gd name="connsiteX2" fmla="*/ 0 w 7849"/>
                    <a:gd name="connsiteY2" fmla="*/ 4297 h 8593"/>
                    <a:gd name="connsiteX3" fmla="*/ 3925 w 7849"/>
                    <a:gd name="connsiteY3" fmla="*/ 0 h 8593"/>
                    <a:gd name="connsiteX4" fmla="*/ 7850 w 784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9" h="8593">
                      <a:moveTo>
                        <a:pt x="7850" y="4297"/>
                      </a:moveTo>
                      <a:cubicBezTo>
                        <a:pt x="7850" y="6698"/>
                        <a:pt x="6077" y="8594"/>
                        <a:pt x="3925" y="8594"/>
                      </a:cubicBezTo>
                      <a:cubicBezTo>
                        <a:pt x="1773" y="8594"/>
                        <a:pt x="0" y="6698"/>
                        <a:pt x="0" y="4297"/>
                      </a:cubicBezTo>
                      <a:cubicBezTo>
                        <a:pt x="0" y="1896"/>
                        <a:pt x="1773" y="0"/>
                        <a:pt x="3925" y="0"/>
                      </a:cubicBezTo>
                      <a:cubicBezTo>
                        <a:pt x="6077" y="0"/>
                        <a:pt x="7850" y="1896"/>
                        <a:pt x="7850" y="4297"/>
                      </a:cubicBezTo>
                      <a:close/>
                    </a:path>
                  </a:pathLst>
                </a:custGeom>
                <a:solidFill>
                  <a:srgbClr val="BD783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48" name="Freeform 1607">
                  <a:extLst>
                    <a:ext uri="{FF2B5EF4-FFF2-40B4-BE49-F238E27FC236}">
                      <a16:creationId xmlns:a16="http://schemas.microsoft.com/office/drawing/2014/main" id="{8BB91676-9A42-8D28-12A8-32D288178F2F}"/>
                    </a:ext>
                  </a:extLst>
                </p:cNvPr>
                <p:cNvSpPr/>
                <p:nvPr/>
              </p:nvSpPr>
              <p:spPr>
                <a:xfrm>
                  <a:off x="3131609" y="2620629"/>
                  <a:ext cx="7850" cy="8593"/>
                </a:xfrm>
                <a:custGeom>
                  <a:avLst/>
                  <a:gdLst>
                    <a:gd name="connsiteX0" fmla="*/ 7850 w 7849"/>
                    <a:gd name="connsiteY0" fmla="*/ 4297 h 8593"/>
                    <a:gd name="connsiteX1" fmla="*/ 3925 w 7849"/>
                    <a:gd name="connsiteY1" fmla="*/ 8594 h 8593"/>
                    <a:gd name="connsiteX2" fmla="*/ 0 w 7849"/>
                    <a:gd name="connsiteY2" fmla="*/ 4297 h 8593"/>
                    <a:gd name="connsiteX3" fmla="*/ 3925 w 7849"/>
                    <a:gd name="connsiteY3" fmla="*/ 0 h 8593"/>
                    <a:gd name="connsiteX4" fmla="*/ 7850 w 784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9" h="8593">
                      <a:moveTo>
                        <a:pt x="7850" y="4297"/>
                      </a:moveTo>
                      <a:cubicBezTo>
                        <a:pt x="7850" y="6698"/>
                        <a:pt x="6077" y="8594"/>
                        <a:pt x="3925" y="8594"/>
                      </a:cubicBezTo>
                      <a:cubicBezTo>
                        <a:pt x="1773" y="8594"/>
                        <a:pt x="0" y="6698"/>
                        <a:pt x="0" y="4297"/>
                      </a:cubicBezTo>
                      <a:cubicBezTo>
                        <a:pt x="0" y="1896"/>
                        <a:pt x="1773" y="0"/>
                        <a:pt x="3925" y="0"/>
                      </a:cubicBezTo>
                      <a:cubicBezTo>
                        <a:pt x="6077" y="0"/>
                        <a:pt x="7850" y="1896"/>
                        <a:pt x="7850" y="4297"/>
                      </a:cubicBezTo>
                      <a:close/>
                    </a:path>
                  </a:pathLst>
                </a:custGeom>
                <a:solidFill>
                  <a:srgbClr val="BD783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49" name="Freeform 1608">
                  <a:extLst>
                    <a:ext uri="{FF2B5EF4-FFF2-40B4-BE49-F238E27FC236}">
                      <a16:creationId xmlns:a16="http://schemas.microsoft.com/office/drawing/2014/main" id="{814E416F-E822-83D1-3284-952F03439696}"/>
                    </a:ext>
                  </a:extLst>
                </p:cNvPr>
                <p:cNvSpPr/>
                <p:nvPr/>
              </p:nvSpPr>
              <p:spPr>
                <a:xfrm>
                  <a:off x="2944957" y="2761160"/>
                  <a:ext cx="7850" cy="8593"/>
                </a:xfrm>
                <a:custGeom>
                  <a:avLst/>
                  <a:gdLst>
                    <a:gd name="connsiteX0" fmla="*/ 7850 w 7849"/>
                    <a:gd name="connsiteY0" fmla="*/ 4297 h 8593"/>
                    <a:gd name="connsiteX1" fmla="*/ 3925 w 7849"/>
                    <a:gd name="connsiteY1" fmla="*/ 8594 h 8593"/>
                    <a:gd name="connsiteX2" fmla="*/ 0 w 7849"/>
                    <a:gd name="connsiteY2" fmla="*/ 4297 h 8593"/>
                    <a:gd name="connsiteX3" fmla="*/ 3925 w 7849"/>
                    <a:gd name="connsiteY3" fmla="*/ 0 h 8593"/>
                    <a:gd name="connsiteX4" fmla="*/ 7850 w 784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9" h="8593">
                      <a:moveTo>
                        <a:pt x="7850" y="4297"/>
                      </a:moveTo>
                      <a:cubicBezTo>
                        <a:pt x="7850" y="6698"/>
                        <a:pt x="6077" y="8594"/>
                        <a:pt x="3925" y="8594"/>
                      </a:cubicBezTo>
                      <a:cubicBezTo>
                        <a:pt x="1773" y="8594"/>
                        <a:pt x="0" y="6698"/>
                        <a:pt x="0" y="4297"/>
                      </a:cubicBezTo>
                      <a:cubicBezTo>
                        <a:pt x="0" y="1896"/>
                        <a:pt x="1773" y="0"/>
                        <a:pt x="3925" y="0"/>
                      </a:cubicBezTo>
                      <a:cubicBezTo>
                        <a:pt x="6077" y="0"/>
                        <a:pt x="7850" y="1896"/>
                        <a:pt x="7850" y="4297"/>
                      </a:cubicBezTo>
                      <a:close/>
                    </a:path>
                  </a:pathLst>
                </a:custGeom>
                <a:solidFill>
                  <a:srgbClr val="BD783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50" name="Freeform 1609">
                  <a:extLst>
                    <a:ext uri="{FF2B5EF4-FFF2-40B4-BE49-F238E27FC236}">
                      <a16:creationId xmlns:a16="http://schemas.microsoft.com/office/drawing/2014/main" id="{BCAF6BBA-E140-7C1F-94D1-37714301A3D8}"/>
                    </a:ext>
                  </a:extLst>
                </p:cNvPr>
                <p:cNvSpPr/>
                <p:nvPr/>
              </p:nvSpPr>
              <p:spPr>
                <a:xfrm>
                  <a:off x="3103244" y="2827255"/>
                  <a:ext cx="7850" cy="8593"/>
                </a:xfrm>
                <a:custGeom>
                  <a:avLst/>
                  <a:gdLst>
                    <a:gd name="connsiteX0" fmla="*/ 7850 w 7849"/>
                    <a:gd name="connsiteY0" fmla="*/ 4297 h 8593"/>
                    <a:gd name="connsiteX1" fmla="*/ 3925 w 7849"/>
                    <a:gd name="connsiteY1" fmla="*/ 8594 h 8593"/>
                    <a:gd name="connsiteX2" fmla="*/ 0 w 7849"/>
                    <a:gd name="connsiteY2" fmla="*/ 4297 h 8593"/>
                    <a:gd name="connsiteX3" fmla="*/ 3925 w 7849"/>
                    <a:gd name="connsiteY3" fmla="*/ 0 h 8593"/>
                    <a:gd name="connsiteX4" fmla="*/ 7850 w 784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9" h="8593">
                      <a:moveTo>
                        <a:pt x="7850" y="4297"/>
                      </a:moveTo>
                      <a:cubicBezTo>
                        <a:pt x="7850" y="6698"/>
                        <a:pt x="6077" y="8594"/>
                        <a:pt x="3925" y="8594"/>
                      </a:cubicBezTo>
                      <a:cubicBezTo>
                        <a:pt x="1773" y="8594"/>
                        <a:pt x="0" y="6698"/>
                        <a:pt x="0" y="4297"/>
                      </a:cubicBezTo>
                      <a:cubicBezTo>
                        <a:pt x="0" y="1896"/>
                        <a:pt x="1773" y="0"/>
                        <a:pt x="3925" y="0"/>
                      </a:cubicBezTo>
                      <a:cubicBezTo>
                        <a:pt x="6077" y="0"/>
                        <a:pt x="7850" y="1896"/>
                        <a:pt x="7850" y="4297"/>
                      </a:cubicBezTo>
                      <a:close/>
                    </a:path>
                  </a:pathLst>
                </a:custGeom>
                <a:solidFill>
                  <a:srgbClr val="BD7831"/>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51" name="Freeform 1610">
                  <a:extLst>
                    <a:ext uri="{FF2B5EF4-FFF2-40B4-BE49-F238E27FC236}">
                      <a16:creationId xmlns:a16="http://schemas.microsoft.com/office/drawing/2014/main" id="{DF43D5BB-846F-12EB-EB38-F3AEF89AC504}"/>
                    </a:ext>
                  </a:extLst>
                </p:cNvPr>
                <p:cNvSpPr/>
                <p:nvPr/>
              </p:nvSpPr>
              <p:spPr>
                <a:xfrm>
                  <a:off x="3061962" y="2835848"/>
                  <a:ext cx="7850" cy="8593"/>
                </a:xfrm>
                <a:custGeom>
                  <a:avLst/>
                  <a:gdLst>
                    <a:gd name="connsiteX0" fmla="*/ 7850 w 7849"/>
                    <a:gd name="connsiteY0" fmla="*/ 4297 h 8593"/>
                    <a:gd name="connsiteX1" fmla="*/ 3925 w 7849"/>
                    <a:gd name="connsiteY1" fmla="*/ 8594 h 8593"/>
                    <a:gd name="connsiteX2" fmla="*/ 0 w 7849"/>
                    <a:gd name="connsiteY2" fmla="*/ 4297 h 8593"/>
                    <a:gd name="connsiteX3" fmla="*/ 3925 w 7849"/>
                    <a:gd name="connsiteY3" fmla="*/ 0 h 8593"/>
                    <a:gd name="connsiteX4" fmla="*/ 7850 w 784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9" h="8593">
                      <a:moveTo>
                        <a:pt x="7850" y="4297"/>
                      </a:moveTo>
                      <a:cubicBezTo>
                        <a:pt x="7850" y="6698"/>
                        <a:pt x="6077" y="8594"/>
                        <a:pt x="3925" y="8594"/>
                      </a:cubicBezTo>
                      <a:cubicBezTo>
                        <a:pt x="1773" y="8594"/>
                        <a:pt x="0" y="6698"/>
                        <a:pt x="0" y="4297"/>
                      </a:cubicBezTo>
                      <a:cubicBezTo>
                        <a:pt x="0" y="1896"/>
                        <a:pt x="1773" y="0"/>
                        <a:pt x="3925" y="0"/>
                      </a:cubicBezTo>
                      <a:cubicBezTo>
                        <a:pt x="6077" y="0"/>
                        <a:pt x="7850" y="1896"/>
                        <a:pt x="7850" y="4297"/>
                      </a:cubicBezTo>
                      <a:close/>
                    </a:path>
                  </a:pathLst>
                </a:custGeom>
                <a:solidFill>
                  <a:srgbClr val="B59BB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52" name="Freeform 1611">
                  <a:extLst>
                    <a:ext uri="{FF2B5EF4-FFF2-40B4-BE49-F238E27FC236}">
                      <a16:creationId xmlns:a16="http://schemas.microsoft.com/office/drawing/2014/main" id="{1294FBDC-4849-C5A9-7BCC-1BC03C640312}"/>
                    </a:ext>
                  </a:extLst>
                </p:cNvPr>
                <p:cNvSpPr/>
                <p:nvPr/>
              </p:nvSpPr>
              <p:spPr>
                <a:xfrm>
                  <a:off x="2870752" y="2793133"/>
                  <a:ext cx="7850" cy="8593"/>
                </a:xfrm>
                <a:custGeom>
                  <a:avLst/>
                  <a:gdLst>
                    <a:gd name="connsiteX0" fmla="*/ 7850 w 7849"/>
                    <a:gd name="connsiteY0" fmla="*/ 4297 h 8593"/>
                    <a:gd name="connsiteX1" fmla="*/ 3925 w 7849"/>
                    <a:gd name="connsiteY1" fmla="*/ 8594 h 8593"/>
                    <a:gd name="connsiteX2" fmla="*/ 0 w 7849"/>
                    <a:gd name="connsiteY2" fmla="*/ 4297 h 8593"/>
                    <a:gd name="connsiteX3" fmla="*/ 3925 w 7849"/>
                    <a:gd name="connsiteY3" fmla="*/ 0 h 8593"/>
                    <a:gd name="connsiteX4" fmla="*/ 7850 w 784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9" h="8593">
                      <a:moveTo>
                        <a:pt x="7850" y="4297"/>
                      </a:moveTo>
                      <a:cubicBezTo>
                        <a:pt x="7850" y="6698"/>
                        <a:pt x="6077" y="8594"/>
                        <a:pt x="3925" y="8594"/>
                      </a:cubicBezTo>
                      <a:cubicBezTo>
                        <a:pt x="1773" y="8594"/>
                        <a:pt x="0" y="6698"/>
                        <a:pt x="0" y="4297"/>
                      </a:cubicBezTo>
                      <a:cubicBezTo>
                        <a:pt x="0" y="1896"/>
                        <a:pt x="1773" y="0"/>
                        <a:pt x="3925" y="0"/>
                      </a:cubicBezTo>
                      <a:cubicBezTo>
                        <a:pt x="6077" y="0"/>
                        <a:pt x="7850" y="1896"/>
                        <a:pt x="7850" y="4297"/>
                      </a:cubicBezTo>
                      <a:close/>
                    </a:path>
                  </a:pathLst>
                </a:custGeom>
                <a:solidFill>
                  <a:srgbClr val="B59BB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53" name="Freeform 1612">
                  <a:extLst>
                    <a:ext uri="{FF2B5EF4-FFF2-40B4-BE49-F238E27FC236}">
                      <a16:creationId xmlns:a16="http://schemas.microsoft.com/office/drawing/2014/main" id="{3527B164-EE49-A09A-DC64-7F7A12051576}"/>
                    </a:ext>
                  </a:extLst>
                </p:cNvPr>
                <p:cNvSpPr/>
                <p:nvPr/>
              </p:nvSpPr>
              <p:spPr>
                <a:xfrm>
                  <a:off x="3139586" y="2591183"/>
                  <a:ext cx="7850" cy="8593"/>
                </a:xfrm>
                <a:custGeom>
                  <a:avLst/>
                  <a:gdLst>
                    <a:gd name="connsiteX0" fmla="*/ 7850 w 7849"/>
                    <a:gd name="connsiteY0" fmla="*/ 4297 h 8593"/>
                    <a:gd name="connsiteX1" fmla="*/ 3925 w 7849"/>
                    <a:gd name="connsiteY1" fmla="*/ 8594 h 8593"/>
                    <a:gd name="connsiteX2" fmla="*/ 0 w 7849"/>
                    <a:gd name="connsiteY2" fmla="*/ 4297 h 8593"/>
                    <a:gd name="connsiteX3" fmla="*/ 3925 w 7849"/>
                    <a:gd name="connsiteY3" fmla="*/ 0 h 8593"/>
                    <a:gd name="connsiteX4" fmla="*/ 7850 w 784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9" h="8593">
                      <a:moveTo>
                        <a:pt x="7850" y="4297"/>
                      </a:moveTo>
                      <a:cubicBezTo>
                        <a:pt x="7850" y="6698"/>
                        <a:pt x="6077" y="8594"/>
                        <a:pt x="3925" y="8594"/>
                      </a:cubicBezTo>
                      <a:cubicBezTo>
                        <a:pt x="1773" y="8594"/>
                        <a:pt x="0" y="6698"/>
                        <a:pt x="0" y="4297"/>
                      </a:cubicBezTo>
                      <a:cubicBezTo>
                        <a:pt x="0" y="1896"/>
                        <a:pt x="1773" y="0"/>
                        <a:pt x="3925" y="0"/>
                      </a:cubicBezTo>
                      <a:cubicBezTo>
                        <a:pt x="6077" y="0"/>
                        <a:pt x="7850" y="1896"/>
                        <a:pt x="7850" y="4297"/>
                      </a:cubicBezTo>
                      <a:close/>
                    </a:path>
                  </a:pathLst>
                </a:custGeom>
                <a:solidFill>
                  <a:srgbClr val="B59BB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54" name="Freeform 1613">
                  <a:extLst>
                    <a:ext uri="{FF2B5EF4-FFF2-40B4-BE49-F238E27FC236}">
                      <a16:creationId xmlns:a16="http://schemas.microsoft.com/office/drawing/2014/main" id="{5B0734A5-69A5-6A1F-CB14-A22131D8CDC5}"/>
                    </a:ext>
                  </a:extLst>
                </p:cNvPr>
                <p:cNvSpPr/>
                <p:nvPr/>
              </p:nvSpPr>
              <p:spPr>
                <a:xfrm>
                  <a:off x="2970409" y="2526731"/>
                  <a:ext cx="7850" cy="8593"/>
                </a:xfrm>
                <a:custGeom>
                  <a:avLst/>
                  <a:gdLst>
                    <a:gd name="connsiteX0" fmla="*/ 7850 w 7849"/>
                    <a:gd name="connsiteY0" fmla="*/ 4297 h 8593"/>
                    <a:gd name="connsiteX1" fmla="*/ 3925 w 7849"/>
                    <a:gd name="connsiteY1" fmla="*/ 8594 h 8593"/>
                    <a:gd name="connsiteX2" fmla="*/ 0 w 7849"/>
                    <a:gd name="connsiteY2" fmla="*/ 4297 h 8593"/>
                    <a:gd name="connsiteX3" fmla="*/ 3925 w 7849"/>
                    <a:gd name="connsiteY3" fmla="*/ 0 h 8593"/>
                    <a:gd name="connsiteX4" fmla="*/ 7850 w 784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9" h="8593">
                      <a:moveTo>
                        <a:pt x="7850" y="4297"/>
                      </a:moveTo>
                      <a:cubicBezTo>
                        <a:pt x="7850" y="6698"/>
                        <a:pt x="6077" y="8594"/>
                        <a:pt x="3925" y="8594"/>
                      </a:cubicBezTo>
                      <a:cubicBezTo>
                        <a:pt x="1773" y="8594"/>
                        <a:pt x="0" y="6698"/>
                        <a:pt x="0" y="4297"/>
                      </a:cubicBezTo>
                      <a:cubicBezTo>
                        <a:pt x="0" y="1896"/>
                        <a:pt x="1773" y="0"/>
                        <a:pt x="3925" y="0"/>
                      </a:cubicBezTo>
                      <a:cubicBezTo>
                        <a:pt x="6077" y="0"/>
                        <a:pt x="7850" y="1896"/>
                        <a:pt x="7850" y="4297"/>
                      </a:cubicBezTo>
                      <a:close/>
                    </a:path>
                  </a:pathLst>
                </a:custGeom>
                <a:solidFill>
                  <a:srgbClr val="B59BB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55" name="Freeform 1614">
                  <a:extLst>
                    <a:ext uri="{FF2B5EF4-FFF2-40B4-BE49-F238E27FC236}">
                      <a16:creationId xmlns:a16="http://schemas.microsoft.com/office/drawing/2014/main" id="{56B13D5C-FECF-A8DD-C639-6DBF529737D8}"/>
                    </a:ext>
                  </a:extLst>
                </p:cNvPr>
                <p:cNvSpPr/>
                <p:nvPr/>
              </p:nvSpPr>
              <p:spPr>
                <a:xfrm>
                  <a:off x="3034864" y="2590046"/>
                  <a:ext cx="30897" cy="22494"/>
                </a:xfrm>
                <a:custGeom>
                  <a:avLst/>
                  <a:gdLst>
                    <a:gd name="connsiteX0" fmla="*/ 8863 w 30893"/>
                    <a:gd name="connsiteY0" fmla="*/ 0 h 22494"/>
                    <a:gd name="connsiteX1" fmla="*/ 0 w 30893"/>
                    <a:gd name="connsiteY1" fmla="*/ 5687 h 22494"/>
                    <a:gd name="connsiteX2" fmla="*/ 10129 w 30893"/>
                    <a:gd name="connsiteY2" fmla="*/ 22495 h 22494"/>
                    <a:gd name="connsiteX3" fmla="*/ 21271 w 30893"/>
                    <a:gd name="connsiteY3" fmla="*/ 22495 h 22494"/>
                    <a:gd name="connsiteX4" fmla="*/ 30894 w 30893"/>
                    <a:gd name="connsiteY4" fmla="*/ 5434 h 22494"/>
                    <a:gd name="connsiteX5" fmla="*/ 8863 w 30893"/>
                    <a:gd name="connsiteY5" fmla="*/ 0 h 22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93" h="22494">
                      <a:moveTo>
                        <a:pt x="8863" y="0"/>
                      </a:moveTo>
                      <a:cubicBezTo>
                        <a:pt x="8103" y="0"/>
                        <a:pt x="0" y="5687"/>
                        <a:pt x="0" y="5687"/>
                      </a:cubicBezTo>
                      <a:lnTo>
                        <a:pt x="10129" y="22495"/>
                      </a:lnTo>
                      <a:lnTo>
                        <a:pt x="21271" y="22495"/>
                      </a:lnTo>
                      <a:lnTo>
                        <a:pt x="30894" y="5434"/>
                      </a:lnTo>
                      <a:lnTo>
                        <a:pt x="8863" y="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56" name="Freeform 1615">
                  <a:extLst>
                    <a:ext uri="{FF2B5EF4-FFF2-40B4-BE49-F238E27FC236}">
                      <a16:creationId xmlns:a16="http://schemas.microsoft.com/office/drawing/2014/main" id="{037BAA34-300F-DBA1-590A-ED821848BCB9}"/>
                    </a:ext>
                  </a:extLst>
                </p:cNvPr>
                <p:cNvSpPr/>
                <p:nvPr/>
              </p:nvSpPr>
              <p:spPr>
                <a:xfrm>
                  <a:off x="2853657" y="2655003"/>
                  <a:ext cx="39888" cy="50929"/>
                </a:xfrm>
                <a:custGeom>
                  <a:avLst/>
                  <a:gdLst>
                    <a:gd name="connsiteX0" fmla="*/ 23930 w 39883"/>
                    <a:gd name="connsiteY0" fmla="*/ 13270 h 50929"/>
                    <a:gd name="connsiteX1" fmla="*/ 20385 w 39883"/>
                    <a:gd name="connsiteY1" fmla="*/ 2527 h 50929"/>
                    <a:gd name="connsiteX2" fmla="*/ 12028 w 39883"/>
                    <a:gd name="connsiteY2" fmla="*/ 0 h 50929"/>
                    <a:gd name="connsiteX3" fmla="*/ 9243 w 39883"/>
                    <a:gd name="connsiteY3" fmla="*/ 10868 h 50929"/>
                    <a:gd name="connsiteX4" fmla="*/ 8990 w 39883"/>
                    <a:gd name="connsiteY4" fmla="*/ 11879 h 50929"/>
                    <a:gd name="connsiteX5" fmla="*/ 0 w 39883"/>
                    <a:gd name="connsiteY5" fmla="*/ 17945 h 50929"/>
                    <a:gd name="connsiteX6" fmla="*/ 380 w 39883"/>
                    <a:gd name="connsiteY6" fmla="*/ 19462 h 50929"/>
                    <a:gd name="connsiteX7" fmla="*/ 6837 w 39883"/>
                    <a:gd name="connsiteY7" fmla="*/ 47897 h 50929"/>
                    <a:gd name="connsiteX8" fmla="*/ 24563 w 39883"/>
                    <a:gd name="connsiteY8" fmla="*/ 50930 h 50929"/>
                    <a:gd name="connsiteX9" fmla="*/ 39377 w 39883"/>
                    <a:gd name="connsiteY9" fmla="*/ 27297 h 50929"/>
                    <a:gd name="connsiteX10" fmla="*/ 39883 w 39883"/>
                    <a:gd name="connsiteY10" fmla="*/ 26918 h 50929"/>
                    <a:gd name="connsiteX11" fmla="*/ 23930 w 39883"/>
                    <a:gd name="connsiteY11" fmla="*/ 13270 h 50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883" h="50929">
                      <a:moveTo>
                        <a:pt x="23930" y="13270"/>
                      </a:moveTo>
                      <a:lnTo>
                        <a:pt x="20385" y="2527"/>
                      </a:lnTo>
                      <a:lnTo>
                        <a:pt x="12028" y="0"/>
                      </a:lnTo>
                      <a:lnTo>
                        <a:pt x="9243" y="10868"/>
                      </a:lnTo>
                      <a:lnTo>
                        <a:pt x="8990" y="11879"/>
                      </a:lnTo>
                      <a:lnTo>
                        <a:pt x="0" y="17945"/>
                      </a:lnTo>
                      <a:lnTo>
                        <a:pt x="380" y="19462"/>
                      </a:lnTo>
                      <a:lnTo>
                        <a:pt x="6837" y="47897"/>
                      </a:lnTo>
                      <a:lnTo>
                        <a:pt x="24563" y="50930"/>
                      </a:lnTo>
                      <a:lnTo>
                        <a:pt x="39377" y="27297"/>
                      </a:lnTo>
                      <a:lnTo>
                        <a:pt x="39883" y="26918"/>
                      </a:lnTo>
                      <a:lnTo>
                        <a:pt x="23930" y="1327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57" name="Freeform 1616">
                  <a:extLst>
                    <a:ext uri="{FF2B5EF4-FFF2-40B4-BE49-F238E27FC236}">
                      <a16:creationId xmlns:a16="http://schemas.microsoft.com/office/drawing/2014/main" id="{40B060FC-6BE8-CCCE-CDDD-77EB815AB81A}"/>
                    </a:ext>
                  </a:extLst>
                </p:cNvPr>
                <p:cNvSpPr/>
                <p:nvPr/>
              </p:nvSpPr>
              <p:spPr>
                <a:xfrm>
                  <a:off x="2933180" y="2612794"/>
                  <a:ext cx="31150" cy="31467"/>
                </a:xfrm>
                <a:custGeom>
                  <a:avLst/>
                  <a:gdLst>
                    <a:gd name="connsiteX0" fmla="*/ 21777 w 31146"/>
                    <a:gd name="connsiteY0" fmla="*/ 0 h 31467"/>
                    <a:gd name="connsiteX1" fmla="*/ 7977 w 31146"/>
                    <a:gd name="connsiteY1" fmla="*/ 3412 h 31467"/>
                    <a:gd name="connsiteX2" fmla="*/ 0 w 31146"/>
                    <a:gd name="connsiteY2" fmla="*/ 18577 h 31467"/>
                    <a:gd name="connsiteX3" fmla="*/ 12788 w 31146"/>
                    <a:gd name="connsiteY3" fmla="*/ 31468 h 31467"/>
                    <a:gd name="connsiteX4" fmla="*/ 24183 w 31146"/>
                    <a:gd name="connsiteY4" fmla="*/ 28308 h 31467"/>
                    <a:gd name="connsiteX5" fmla="*/ 31147 w 31146"/>
                    <a:gd name="connsiteY5" fmla="*/ 18577 h 31467"/>
                    <a:gd name="connsiteX6" fmla="*/ 21777 w 31146"/>
                    <a:gd name="connsiteY6" fmla="*/ 0 h 31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46" h="31467">
                      <a:moveTo>
                        <a:pt x="21777" y="0"/>
                      </a:moveTo>
                      <a:lnTo>
                        <a:pt x="7977" y="3412"/>
                      </a:lnTo>
                      <a:lnTo>
                        <a:pt x="0" y="18577"/>
                      </a:lnTo>
                      <a:lnTo>
                        <a:pt x="12788" y="31468"/>
                      </a:lnTo>
                      <a:lnTo>
                        <a:pt x="24183" y="28308"/>
                      </a:lnTo>
                      <a:lnTo>
                        <a:pt x="31147" y="18577"/>
                      </a:lnTo>
                      <a:lnTo>
                        <a:pt x="21777" y="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58" name="Freeform 1617">
                  <a:extLst>
                    <a:ext uri="{FF2B5EF4-FFF2-40B4-BE49-F238E27FC236}">
                      <a16:creationId xmlns:a16="http://schemas.microsoft.com/office/drawing/2014/main" id="{0BF70065-72BF-8682-27CC-2D11C5B57265}"/>
                    </a:ext>
                  </a:extLst>
                </p:cNvPr>
                <p:cNvSpPr/>
                <p:nvPr/>
              </p:nvSpPr>
              <p:spPr>
                <a:xfrm>
                  <a:off x="2874044" y="2641102"/>
                  <a:ext cx="40267" cy="40819"/>
                </a:xfrm>
                <a:custGeom>
                  <a:avLst/>
                  <a:gdLst>
                    <a:gd name="connsiteX0" fmla="*/ 30134 w 40262"/>
                    <a:gd name="connsiteY0" fmla="*/ 2022 h 40819"/>
                    <a:gd name="connsiteX1" fmla="*/ 10382 w 40262"/>
                    <a:gd name="connsiteY1" fmla="*/ 0 h 40819"/>
                    <a:gd name="connsiteX2" fmla="*/ 0 w 40262"/>
                    <a:gd name="connsiteY2" fmla="*/ 16429 h 40819"/>
                    <a:gd name="connsiteX3" fmla="*/ 3545 w 40262"/>
                    <a:gd name="connsiteY3" fmla="*/ 27171 h 40819"/>
                    <a:gd name="connsiteX4" fmla="*/ 19498 w 40262"/>
                    <a:gd name="connsiteY4" fmla="*/ 40820 h 40819"/>
                    <a:gd name="connsiteX5" fmla="*/ 40263 w 40262"/>
                    <a:gd name="connsiteY5" fmla="*/ 21231 h 40819"/>
                    <a:gd name="connsiteX6" fmla="*/ 30134 w 40262"/>
                    <a:gd name="connsiteY6" fmla="*/ 2022 h 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62" h="40819">
                      <a:moveTo>
                        <a:pt x="30134" y="2022"/>
                      </a:moveTo>
                      <a:lnTo>
                        <a:pt x="10382" y="0"/>
                      </a:lnTo>
                      <a:lnTo>
                        <a:pt x="0" y="16429"/>
                      </a:lnTo>
                      <a:lnTo>
                        <a:pt x="3545" y="27171"/>
                      </a:lnTo>
                      <a:lnTo>
                        <a:pt x="19498" y="40820"/>
                      </a:lnTo>
                      <a:lnTo>
                        <a:pt x="40263" y="21231"/>
                      </a:lnTo>
                      <a:lnTo>
                        <a:pt x="30134" y="2022"/>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59" name="Freeform 1618">
                  <a:extLst>
                    <a:ext uri="{FF2B5EF4-FFF2-40B4-BE49-F238E27FC236}">
                      <a16:creationId xmlns:a16="http://schemas.microsoft.com/office/drawing/2014/main" id="{E5C5C47F-ECAD-2F18-23E4-0224429C2956}"/>
                    </a:ext>
                  </a:extLst>
                </p:cNvPr>
                <p:cNvSpPr/>
                <p:nvPr/>
              </p:nvSpPr>
              <p:spPr>
                <a:xfrm>
                  <a:off x="3187579" y="2667262"/>
                  <a:ext cx="12790" cy="22368"/>
                </a:xfrm>
                <a:custGeom>
                  <a:avLst/>
                  <a:gdLst>
                    <a:gd name="connsiteX0" fmla="*/ 5318 w 12788"/>
                    <a:gd name="connsiteY0" fmla="*/ 16808 h 22368"/>
                    <a:gd name="connsiteX1" fmla="*/ 12788 w 12788"/>
                    <a:gd name="connsiteY1" fmla="*/ 22368 h 22368"/>
                    <a:gd name="connsiteX2" fmla="*/ 9243 w 12788"/>
                    <a:gd name="connsiteY2" fmla="*/ 0 h 22368"/>
                    <a:gd name="connsiteX3" fmla="*/ 0 w 12788"/>
                    <a:gd name="connsiteY3" fmla="*/ 12638 h 22368"/>
                    <a:gd name="connsiteX4" fmla="*/ 5318 w 12788"/>
                    <a:gd name="connsiteY4" fmla="*/ 16808 h 22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88" h="22368">
                      <a:moveTo>
                        <a:pt x="5318" y="16808"/>
                      </a:moveTo>
                      <a:lnTo>
                        <a:pt x="12788" y="22368"/>
                      </a:lnTo>
                      <a:cubicBezTo>
                        <a:pt x="12028" y="14786"/>
                        <a:pt x="10889" y="7330"/>
                        <a:pt x="9243" y="0"/>
                      </a:cubicBezTo>
                      <a:lnTo>
                        <a:pt x="0" y="12638"/>
                      </a:lnTo>
                      <a:lnTo>
                        <a:pt x="5318" y="16808"/>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60" name="Freeform 1619">
                  <a:extLst>
                    <a:ext uri="{FF2B5EF4-FFF2-40B4-BE49-F238E27FC236}">
                      <a16:creationId xmlns:a16="http://schemas.microsoft.com/office/drawing/2014/main" id="{AB4CA622-FB89-63E3-7716-F8778BB4F96A}"/>
                    </a:ext>
                  </a:extLst>
                </p:cNvPr>
                <p:cNvSpPr/>
                <p:nvPr/>
              </p:nvSpPr>
              <p:spPr>
                <a:xfrm>
                  <a:off x="3047400" y="2523825"/>
                  <a:ext cx="46726" cy="36775"/>
                </a:xfrm>
                <a:custGeom>
                  <a:avLst/>
                  <a:gdLst>
                    <a:gd name="connsiteX0" fmla="*/ 0 w 46720"/>
                    <a:gd name="connsiteY0" fmla="*/ 126 h 36775"/>
                    <a:gd name="connsiteX1" fmla="*/ 0 w 46720"/>
                    <a:gd name="connsiteY1" fmla="*/ 126 h 36775"/>
                    <a:gd name="connsiteX2" fmla="*/ 10256 w 46720"/>
                    <a:gd name="connsiteY2" fmla="*/ 21737 h 36775"/>
                    <a:gd name="connsiteX3" fmla="*/ 16840 w 46720"/>
                    <a:gd name="connsiteY3" fmla="*/ 33616 h 36775"/>
                    <a:gd name="connsiteX4" fmla="*/ 16080 w 46720"/>
                    <a:gd name="connsiteY4" fmla="*/ 33616 h 36775"/>
                    <a:gd name="connsiteX5" fmla="*/ 21144 w 46720"/>
                    <a:gd name="connsiteY5" fmla="*/ 36776 h 36775"/>
                    <a:gd name="connsiteX6" fmla="*/ 33299 w 46720"/>
                    <a:gd name="connsiteY6" fmla="*/ 32858 h 36775"/>
                    <a:gd name="connsiteX7" fmla="*/ 46720 w 46720"/>
                    <a:gd name="connsiteY7" fmla="*/ 17314 h 36775"/>
                    <a:gd name="connsiteX8" fmla="*/ 0 w 46720"/>
                    <a:gd name="connsiteY8" fmla="*/ 0 h 3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720" h="36775">
                      <a:moveTo>
                        <a:pt x="0" y="126"/>
                      </a:moveTo>
                      <a:lnTo>
                        <a:pt x="0" y="126"/>
                      </a:lnTo>
                      <a:cubicBezTo>
                        <a:pt x="0" y="126"/>
                        <a:pt x="10256" y="21737"/>
                        <a:pt x="10256" y="21737"/>
                      </a:cubicBezTo>
                      <a:lnTo>
                        <a:pt x="16840" y="33616"/>
                      </a:lnTo>
                      <a:lnTo>
                        <a:pt x="16080" y="33616"/>
                      </a:lnTo>
                      <a:lnTo>
                        <a:pt x="21144" y="36776"/>
                      </a:lnTo>
                      <a:lnTo>
                        <a:pt x="33299" y="32858"/>
                      </a:lnTo>
                      <a:lnTo>
                        <a:pt x="46720" y="17314"/>
                      </a:lnTo>
                      <a:cubicBezTo>
                        <a:pt x="32160" y="9984"/>
                        <a:pt x="16460" y="4044"/>
                        <a:pt x="0" y="0"/>
                      </a:cubicBez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61" name="Freeform 1620">
                  <a:extLst>
                    <a:ext uri="{FF2B5EF4-FFF2-40B4-BE49-F238E27FC236}">
                      <a16:creationId xmlns:a16="http://schemas.microsoft.com/office/drawing/2014/main" id="{CF11769F-1532-3CAD-F515-98585C8C7901}"/>
                    </a:ext>
                  </a:extLst>
                </p:cNvPr>
                <p:cNvSpPr/>
                <p:nvPr/>
              </p:nvSpPr>
              <p:spPr>
                <a:xfrm>
                  <a:off x="3106410" y="2556809"/>
                  <a:ext cx="34950" cy="44610"/>
                </a:xfrm>
                <a:custGeom>
                  <a:avLst/>
                  <a:gdLst>
                    <a:gd name="connsiteX0" fmla="*/ 13801 w 34945"/>
                    <a:gd name="connsiteY0" fmla="*/ 0 h 44610"/>
                    <a:gd name="connsiteX1" fmla="*/ 633 w 34945"/>
                    <a:gd name="connsiteY1" fmla="*/ 17945 h 44610"/>
                    <a:gd name="connsiteX2" fmla="*/ 0 w 34945"/>
                    <a:gd name="connsiteY2" fmla="*/ 17945 h 44610"/>
                    <a:gd name="connsiteX3" fmla="*/ 7090 w 34945"/>
                    <a:gd name="connsiteY3" fmla="*/ 25654 h 44610"/>
                    <a:gd name="connsiteX4" fmla="*/ 8356 w 34945"/>
                    <a:gd name="connsiteY4" fmla="*/ 39429 h 44610"/>
                    <a:gd name="connsiteX5" fmla="*/ 5571 w 34945"/>
                    <a:gd name="connsiteY5" fmla="*/ 40061 h 44610"/>
                    <a:gd name="connsiteX6" fmla="*/ 9116 w 34945"/>
                    <a:gd name="connsiteY6" fmla="*/ 44611 h 44610"/>
                    <a:gd name="connsiteX7" fmla="*/ 21777 w 34945"/>
                    <a:gd name="connsiteY7" fmla="*/ 37913 h 44610"/>
                    <a:gd name="connsiteX8" fmla="*/ 34945 w 34945"/>
                    <a:gd name="connsiteY8" fmla="*/ 17187 h 44610"/>
                    <a:gd name="connsiteX9" fmla="*/ 13674 w 34945"/>
                    <a:gd name="connsiteY9" fmla="*/ 0 h 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945" h="44610">
                      <a:moveTo>
                        <a:pt x="13801" y="0"/>
                      </a:moveTo>
                      <a:lnTo>
                        <a:pt x="633" y="17945"/>
                      </a:lnTo>
                      <a:lnTo>
                        <a:pt x="0" y="17945"/>
                      </a:lnTo>
                      <a:cubicBezTo>
                        <a:pt x="0" y="17945"/>
                        <a:pt x="7090" y="25654"/>
                        <a:pt x="7090" y="25654"/>
                      </a:cubicBezTo>
                      <a:lnTo>
                        <a:pt x="8356" y="39429"/>
                      </a:lnTo>
                      <a:lnTo>
                        <a:pt x="5571" y="40061"/>
                      </a:lnTo>
                      <a:lnTo>
                        <a:pt x="9116" y="44611"/>
                      </a:lnTo>
                      <a:lnTo>
                        <a:pt x="21777" y="37913"/>
                      </a:lnTo>
                      <a:lnTo>
                        <a:pt x="34945" y="17187"/>
                      </a:lnTo>
                      <a:cubicBezTo>
                        <a:pt x="28235" y="10995"/>
                        <a:pt x="21144" y="5308"/>
                        <a:pt x="13674" y="0"/>
                      </a:cubicBez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62" name="Freeform 1621">
                  <a:extLst>
                    <a:ext uri="{FF2B5EF4-FFF2-40B4-BE49-F238E27FC236}">
                      <a16:creationId xmlns:a16="http://schemas.microsoft.com/office/drawing/2014/main" id="{9152AAFC-0CB8-B3BA-3CC0-15E3A47C15F2}"/>
                    </a:ext>
                  </a:extLst>
                </p:cNvPr>
                <p:cNvSpPr/>
                <p:nvPr/>
              </p:nvSpPr>
              <p:spPr>
                <a:xfrm>
                  <a:off x="3137181" y="2761160"/>
                  <a:ext cx="25325" cy="36017"/>
                </a:xfrm>
                <a:custGeom>
                  <a:avLst/>
                  <a:gdLst>
                    <a:gd name="connsiteX0" fmla="*/ 12408 w 25322"/>
                    <a:gd name="connsiteY0" fmla="*/ 0 h 36017"/>
                    <a:gd name="connsiteX1" fmla="*/ 0 w 25322"/>
                    <a:gd name="connsiteY1" fmla="*/ 15039 h 36017"/>
                    <a:gd name="connsiteX2" fmla="*/ 3292 w 25322"/>
                    <a:gd name="connsiteY2" fmla="*/ 36017 h 36017"/>
                    <a:gd name="connsiteX3" fmla="*/ 8483 w 25322"/>
                    <a:gd name="connsiteY3" fmla="*/ 36017 h 36017"/>
                    <a:gd name="connsiteX4" fmla="*/ 20765 w 25322"/>
                    <a:gd name="connsiteY4" fmla="*/ 29825 h 36017"/>
                    <a:gd name="connsiteX5" fmla="*/ 25323 w 25322"/>
                    <a:gd name="connsiteY5" fmla="*/ 14028 h 36017"/>
                    <a:gd name="connsiteX6" fmla="*/ 12408 w 25322"/>
                    <a:gd name="connsiteY6" fmla="*/ 0 h 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22" h="36017">
                      <a:moveTo>
                        <a:pt x="12408" y="0"/>
                      </a:moveTo>
                      <a:lnTo>
                        <a:pt x="0" y="15039"/>
                      </a:lnTo>
                      <a:lnTo>
                        <a:pt x="3292" y="36017"/>
                      </a:lnTo>
                      <a:lnTo>
                        <a:pt x="8483" y="36017"/>
                      </a:lnTo>
                      <a:lnTo>
                        <a:pt x="20765" y="29825"/>
                      </a:lnTo>
                      <a:lnTo>
                        <a:pt x="25323" y="14028"/>
                      </a:lnTo>
                      <a:lnTo>
                        <a:pt x="12408" y="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63" name="Freeform 1622">
                  <a:extLst>
                    <a:ext uri="{FF2B5EF4-FFF2-40B4-BE49-F238E27FC236}">
                      <a16:creationId xmlns:a16="http://schemas.microsoft.com/office/drawing/2014/main" id="{132504BA-50B1-8D19-0E90-FB7B2D493EAD}"/>
                    </a:ext>
                  </a:extLst>
                </p:cNvPr>
                <p:cNvSpPr/>
                <p:nvPr/>
              </p:nvSpPr>
              <p:spPr>
                <a:xfrm>
                  <a:off x="2807563" y="2781001"/>
                  <a:ext cx="28491" cy="35385"/>
                </a:xfrm>
                <a:custGeom>
                  <a:avLst/>
                  <a:gdLst>
                    <a:gd name="connsiteX0" fmla="*/ 4305 w 28487"/>
                    <a:gd name="connsiteY0" fmla="*/ 1896 h 35385"/>
                    <a:gd name="connsiteX1" fmla="*/ 2532 w 28487"/>
                    <a:gd name="connsiteY1" fmla="*/ 1896 h 35385"/>
                    <a:gd name="connsiteX2" fmla="*/ 0 w 28487"/>
                    <a:gd name="connsiteY2" fmla="*/ 14154 h 35385"/>
                    <a:gd name="connsiteX3" fmla="*/ 14687 w 28487"/>
                    <a:gd name="connsiteY3" fmla="*/ 35385 h 35385"/>
                    <a:gd name="connsiteX4" fmla="*/ 16333 w 28487"/>
                    <a:gd name="connsiteY4" fmla="*/ 30583 h 35385"/>
                    <a:gd name="connsiteX5" fmla="*/ 28488 w 28487"/>
                    <a:gd name="connsiteY5" fmla="*/ 4297 h 35385"/>
                    <a:gd name="connsiteX6" fmla="*/ 28488 w 28487"/>
                    <a:gd name="connsiteY6" fmla="*/ 0 h 35385"/>
                    <a:gd name="connsiteX7" fmla="*/ 4305 w 28487"/>
                    <a:gd name="connsiteY7" fmla="*/ 1896 h 35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87" h="35385">
                      <a:moveTo>
                        <a:pt x="4305" y="1896"/>
                      </a:moveTo>
                      <a:lnTo>
                        <a:pt x="2532" y="1896"/>
                      </a:lnTo>
                      <a:cubicBezTo>
                        <a:pt x="2912" y="5687"/>
                        <a:pt x="2026" y="9605"/>
                        <a:pt x="0" y="14154"/>
                      </a:cubicBezTo>
                      <a:cubicBezTo>
                        <a:pt x="4432" y="21484"/>
                        <a:pt x="9369" y="28561"/>
                        <a:pt x="14687" y="35385"/>
                      </a:cubicBezTo>
                      <a:lnTo>
                        <a:pt x="16333" y="30583"/>
                      </a:lnTo>
                      <a:lnTo>
                        <a:pt x="28488" y="4297"/>
                      </a:lnTo>
                      <a:lnTo>
                        <a:pt x="28488" y="0"/>
                      </a:lnTo>
                      <a:lnTo>
                        <a:pt x="4305" y="1896"/>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64" name="Freeform 1623">
                  <a:extLst>
                    <a:ext uri="{FF2B5EF4-FFF2-40B4-BE49-F238E27FC236}">
                      <a16:creationId xmlns:a16="http://schemas.microsoft.com/office/drawing/2014/main" id="{C6CE6F95-AA30-37C1-1515-0DF94F40A34B}"/>
                    </a:ext>
                  </a:extLst>
                </p:cNvPr>
                <p:cNvSpPr/>
                <p:nvPr/>
              </p:nvSpPr>
              <p:spPr>
                <a:xfrm>
                  <a:off x="3006879" y="2519401"/>
                  <a:ext cx="30011" cy="49034"/>
                </a:xfrm>
                <a:custGeom>
                  <a:avLst/>
                  <a:gdLst>
                    <a:gd name="connsiteX0" fmla="*/ 19752 w 30007"/>
                    <a:gd name="connsiteY0" fmla="*/ 379 h 49034"/>
                    <a:gd name="connsiteX1" fmla="*/ 17219 w 30007"/>
                    <a:gd name="connsiteY1" fmla="*/ 0 h 49034"/>
                    <a:gd name="connsiteX2" fmla="*/ 2659 w 30007"/>
                    <a:gd name="connsiteY2" fmla="*/ 12638 h 49034"/>
                    <a:gd name="connsiteX3" fmla="*/ 380 w 30007"/>
                    <a:gd name="connsiteY3" fmla="*/ 25528 h 49034"/>
                    <a:gd name="connsiteX4" fmla="*/ 0 w 30007"/>
                    <a:gd name="connsiteY4" fmla="*/ 38924 h 49034"/>
                    <a:gd name="connsiteX5" fmla="*/ 17472 w 30007"/>
                    <a:gd name="connsiteY5" fmla="*/ 49034 h 49034"/>
                    <a:gd name="connsiteX6" fmla="*/ 24436 w 30007"/>
                    <a:gd name="connsiteY6" fmla="*/ 44485 h 49034"/>
                    <a:gd name="connsiteX7" fmla="*/ 30007 w 30007"/>
                    <a:gd name="connsiteY7" fmla="*/ 14786 h 49034"/>
                    <a:gd name="connsiteX8" fmla="*/ 19752 w 30007"/>
                    <a:gd name="connsiteY8" fmla="*/ 506 h 4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07" h="49034">
                      <a:moveTo>
                        <a:pt x="19752" y="379"/>
                      </a:moveTo>
                      <a:cubicBezTo>
                        <a:pt x="18865" y="379"/>
                        <a:pt x="18106" y="126"/>
                        <a:pt x="17219" y="0"/>
                      </a:cubicBezTo>
                      <a:lnTo>
                        <a:pt x="2659" y="12638"/>
                      </a:lnTo>
                      <a:lnTo>
                        <a:pt x="380" y="25528"/>
                      </a:lnTo>
                      <a:lnTo>
                        <a:pt x="0" y="38924"/>
                      </a:lnTo>
                      <a:lnTo>
                        <a:pt x="17472" y="49034"/>
                      </a:lnTo>
                      <a:lnTo>
                        <a:pt x="24436" y="44485"/>
                      </a:lnTo>
                      <a:lnTo>
                        <a:pt x="30007" y="14786"/>
                      </a:lnTo>
                      <a:lnTo>
                        <a:pt x="19752" y="506"/>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65" name="Freeform 1624">
                  <a:extLst>
                    <a:ext uri="{FF2B5EF4-FFF2-40B4-BE49-F238E27FC236}">
                      <a16:creationId xmlns:a16="http://schemas.microsoft.com/office/drawing/2014/main" id="{08CCD22A-75D0-0F25-7292-D86E835D5B86}"/>
                    </a:ext>
                  </a:extLst>
                </p:cNvPr>
                <p:cNvSpPr/>
                <p:nvPr/>
              </p:nvSpPr>
              <p:spPr>
                <a:xfrm>
                  <a:off x="2979526" y="2517380"/>
                  <a:ext cx="44573" cy="55731"/>
                </a:xfrm>
                <a:custGeom>
                  <a:avLst/>
                  <a:gdLst>
                    <a:gd name="connsiteX0" fmla="*/ 19498 w 44567"/>
                    <a:gd name="connsiteY0" fmla="*/ 0 h 55731"/>
                    <a:gd name="connsiteX1" fmla="*/ 14560 w 44567"/>
                    <a:gd name="connsiteY1" fmla="*/ 9352 h 55731"/>
                    <a:gd name="connsiteX2" fmla="*/ 2279 w 44567"/>
                    <a:gd name="connsiteY2" fmla="*/ 25402 h 55731"/>
                    <a:gd name="connsiteX3" fmla="*/ 0 w 44567"/>
                    <a:gd name="connsiteY3" fmla="*/ 26034 h 55731"/>
                    <a:gd name="connsiteX4" fmla="*/ 2279 w 44567"/>
                    <a:gd name="connsiteY4" fmla="*/ 48023 h 55731"/>
                    <a:gd name="connsiteX5" fmla="*/ 15953 w 44567"/>
                    <a:gd name="connsiteY5" fmla="*/ 55732 h 55731"/>
                    <a:gd name="connsiteX6" fmla="*/ 27348 w 44567"/>
                    <a:gd name="connsiteY6" fmla="*/ 40946 h 55731"/>
                    <a:gd name="connsiteX7" fmla="*/ 27728 w 44567"/>
                    <a:gd name="connsiteY7" fmla="*/ 27550 h 55731"/>
                    <a:gd name="connsiteX8" fmla="*/ 30007 w 44567"/>
                    <a:gd name="connsiteY8" fmla="*/ 14660 h 55731"/>
                    <a:gd name="connsiteX9" fmla="*/ 44568 w 44567"/>
                    <a:gd name="connsiteY9" fmla="*/ 2022 h 55731"/>
                    <a:gd name="connsiteX10" fmla="*/ 19372 w 44567"/>
                    <a:gd name="connsiteY10" fmla="*/ 0 h 55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567" h="55731">
                      <a:moveTo>
                        <a:pt x="19498" y="0"/>
                      </a:moveTo>
                      <a:lnTo>
                        <a:pt x="14560" y="9352"/>
                      </a:lnTo>
                      <a:lnTo>
                        <a:pt x="2279" y="25402"/>
                      </a:lnTo>
                      <a:lnTo>
                        <a:pt x="0" y="26034"/>
                      </a:lnTo>
                      <a:lnTo>
                        <a:pt x="2279" y="48023"/>
                      </a:lnTo>
                      <a:lnTo>
                        <a:pt x="15953" y="55732"/>
                      </a:lnTo>
                      <a:lnTo>
                        <a:pt x="27348" y="40946"/>
                      </a:lnTo>
                      <a:lnTo>
                        <a:pt x="27728" y="27550"/>
                      </a:lnTo>
                      <a:lnTo>
                        <a:pt x="30007" y="14660"/>
                      </a:lnTo>
                      <a:lnTo>
                        <a:pt x="44568" y="2022"/>
                      </a:lnTo>
                      <a:cubicBezTo>
                        <a:pt x="36338" y="885"/>
                        <a:pt x="27981" y="253"/>
                        <a:pt x="19372" y="0"/>
                      </a:cubicBez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66" name="Freeform 1625">
                  <a:extLst>
                    <a:ext uri="{FF2B5EF4-FFF2-40B4-BE49-F238E27FC236}">
                      <a16:creationId xmlns:a16="http://schemas.microsoft.com/office/drawing/2014/main" id="{64E2712F-97FC-624A-2902-6AD471C22418}"/>
                    </a:ext>
                  </a:extLst>
                </p:cNvPr>
                <p:cNvSpPr/>
                <p:nvPr/>
              </p:nvSpPr>
              <p:spPr>
                <a:xfrm>
                  <a:off x="3031318" y="2523951"/>
                  <a:ext cx="32796" cy="47012"/>
                </a:xfrm>
                <a:custGeom>
                  <a:avLst/>
                  <a:gdLst>
                    <a:gd name="connsiteX0" fmla="*/ 26209 w 32792"/>
                    <a:gd name="connsiteY0" fmla="*/ 21610 h 47012"/>
                    <a:gd name="connsiteX1" fmla="*/ 15953 w 32792"/>
                    <a:gd name="connsiteY1" fmla="*/ 0 h 47012"/>
                    <a:gd name="connsiteX2" fmla="*/ 5571 w 32792"/>
                    <a:gd name="connsiteY2" fmla="*/ 10110 h 47012"/>
                    <a:gd name="connsiteX3" fmla="*/ 0 w 32792"/>
                    <a:gd name="connsiteY3" fmla="*/ 39809 h 47012"/>
                    <a:gd name="connsiteX4" fmla="*/ 11142 w 32792"/>
                    <a:gd name="connsiteY4" fmla="*/ 47012 h 47012"/>
                    <a:gd name="connsiteX5" fmla="*/ 21018 w 32792"/>
                    <a:gd name="connsiteY5" fmla="*/ 33490 h 47012"/>
                    <a:gd name="connsiteX6" fmla="*/ 32033 w 32792"/>
                    <a:gd name="connsiteY6" fmla="*/ 33490 h 47012"/>
                    <a:gd name="connsiteX7" fmla="*/ 32793 w 32792"/>
                    <a:gd name="connsiteY7" fmla="*/ 33490 h 47012"/>
                    <a:gd name="connsiteX8" fmla="*/ 26209 w 32792"/>
                    <a:gd name="connsiteY8" fmla="*/ 21610 h 4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792" h="47012">
                      <a:moveTo>
                        <a:pt x="26209" y="21610"/>
                      </a:moveTo>
                      <a:lnTo>
                        <a:pt x="15953" y="0"/>
                      </a:lnTo>
                      <a:lnTo>
                        <a:pt x="5571" y="10110"/>
                      </a:lnTo>
                      <a:lnTo>
                        <a:pt x="0" y="39809"/>
                      </a:lnTo>
                      <a:lnTo>
                        <a:pt x="11142" y="47012"/>
                      </a:lnTo>
                      <a:lnTo>
                        <a:pt x="21018" y="33490"/>
                      </a:lnTo>
                      <a:lnTo>
                        <a:pt x="32033" y="33490"/>
                      </a:lnTo>
                      <a:lnTo>
                        <a:pt x="32793" y="33490"/>
                      </a:lnTo>
                      <a:lnTo>
                        <a:pt x="26209" y="2161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67" name="Freeform 1626">
                  <a:extLst>
                    <a:ext uri="{FF2B5EF4-FFF2-40B4-BE49-F238E27FC236}">
                      <a16:creationId xmlns:a16="http://schemas.microsoft.com/office/drawing/2014/main" id="{AFED461A-1345-0FED-4B54-2D58A558EB5D}"/>
                    </a:ext>
                  </a:extLst>
                </p:cNvPr>
                <p:cNvSpPr/>
                <p:nvPr/>
              </p:nvSpPr>
              <p:spPr>
                <a:xfrm>
                  <a:off x="2962558" y="2565276"/>
                  <a:ext cx="44320" cy="34374"/>
                </a:xfrm>
                <a:custGeom>
                  <a:avLst/>
                  <a:gdLst>
                    <a:gd name="connsiteX0" fmla="*/ 32919 w 44314"/>
                    <a:gd name="connsiteY0" fmla="*/ 7835 h 34374"/>
                    <a:gd name="connsiteX1" fmla="*/ 19245 w 44314"/>
                    <a:gd name="connsiteY1" fmla="*/ 0 h 34374"/>
                    <a:gd name="connsiteX2" fmla="*/ 7976 w 44314"/>
                    <a:gd name="connsiteY2" fmla="*/ 15165 h 34374"/>
                    <a:gd name="connsiteX3" fmla="*/ 0 w 44314"/>
                    <a:gd name="connsiteY3" fmla="*/ 17440 h 34374"/>
                    <a:gd name="connsiteX4" fmla="*/ 5951 w 44314"/>
                    <a:gd name="connsiteY4" fmla="*/ 31973 h 34374"/>
                    <a:gd name="connsiteX5" fmla="*/ 20511 w 44314"/>
                    <a:gd name="connsiteY5" fmla="*/ 32352 h 34374"/>
                    <a:gd name="connsiteX6" fmla="*/ 20891 w 44314"/>
                    <a:gd name="connsiteY6" fmla="*/ 34374 h 34374"/>
                    <a:gd name="connsiteX7" fmla="*/ 22537 w 44314"/>
                    <a:gd name="connsiteY7" fmla="*/ 32352 h 34374"/>
                    <a:gd name="connsiteX8" fmla="*/ 39883 w 44314"/>
                    <a:gd name="connsiteY8" fmla="*/ 21231 h 34374"/>
                    <a:gd name="connsiteX9" fmla="*/ 44315 w 44314"/>
                    <a:gd name="connsiteY9" fmla="*/ 21231 h 34374"/>
                    <a:gd name="connsiteX10" fmla="*/ 32919 w 44314"/>
                    <a:gd name="connsiteY10" fmla="*/ 7835 h 34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314" h="34374">
                      <a:moveTo>
                        <a:pt x="32919" y="7835"/>
                      </a:moveTo>
                      <a:lnTo>
                        <a:pt x="19245" y="0"/>
                      </a:lnTo>
                      <a:lnTo>
                        <a:pt x="7976" y="15165"/>
                      </a:lnTo>
                      <a:lnTo>
                        <a:pt x="0" y="17440"/>
                      </a:lnTo>
                      <a:lnTo>
                        <a:pt x="5951" y="31973"/>
                      </a:lnTo>
                      <a:lnTo>
                        <a:pt x="20511" y="32352"/>
                      </a:lnTo>
                      <a:lnTo>
                        <a:pt x="20891" y="34374"/>
                      </a:lnTo>
                      <a:lnTo>
                        <a:pt x="22537" y="32352"/>
                      </a:lnTo>
                      <a:lnTo>
                        <a:pt x="39883" y="21231"/>
                      </a:lnTo>
                      <a:lnTo>
                        <a:pt x="44315" y="21231"/>
                      </a:lnTo>
                      <a:lnTo>
                        <a:pt x="32919" y="7835"/>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68" name="Freeform 1627">
                  <a:extLst>
                    <a:ext uri="{FF2B5EF4-FFF2-40B4-BE49-F238E27FC236}">
                      <a16:creationId xmlns:a16="http://schemas.microsoft.com/office/drawing/2014/main" id="{BEA99C45-1B43-DE17-DBF2-3C19EB66B35B}"/>
                    </a:ext>
                  </a:extLst>
                </p:cNvPr>
                <p:cNvSpPr/>
                <p:nvPr/>
              </p:nvSpPr>
              <p:spPr>
                <a:xfrm>
                  <a:off x="3118187" y="2734747"/>
                  <a:ext cx="31403" cy="41451"/>
                </a:xfrm>
                <a:custGeom>
                  <a:avLst/>
                  <a:gdLst>
                    <a:gd name="connsiteX0" fmla="*/ 27475 w 31399"/>
                    <a:gd name="connsiteY0" fmla="*/ 4423 h 41451"/>
                    <a:gd name="connsiteX1" fmla="*/ 19498 w 31399"/>
                    <a:gd name="connsiteY1" fmla="*/ 0 h 41451"/>
                    <a:gd name="connsiteX2" fmla="*/ 9243 w 31399"/>
                    <a:gd name="connsiteY2" fmla="*/ 13522 h 41451"/>
                    <a:gd name="connsiteX3" fmla="*/ 0 w 31399"/>
                    <a:gd name="connsiteY3" fmla="*/ 25907 h 41451"/>
                    <a:gd name="connsiteX4" fmla="*/ 18992 w 31399"/>
                    <a:gd name="connsiteY4" fmla="*/ 41451 h 41451"/>
                    <a:gd name="connsiteX5" fmla="*/ 31400 w 31399"/>
                    <a:gd name="connsiteY5" fmla="*/ 26413 h 41451"/>
                    <a:gd name="connsiteX6" fmla="*/ 27475 w 31399"/>
                    <a:gd name="connsiteY6" fmla="*/ 4423 h 41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399" h="41451">
                      <a:moveTo>
                        <a:pt x="27475" y="4423"/>
                      </a:moveTo>
                      <a:lnTo>
                        <a:pt x="19498" y="0"/>
                      </a:lnTo>
                      <a:lnTo>
                        <a:pt x="9243" y="13522"/>
                      </a:lnTo>
                      <a:lnTo>
                        <a:pt x="0" y="25907"/>
                      </a:lnTo>
                      <a:lnTo>
                        <a:pt x="18992" y="41451"/>
                      </a:lnTo>
                      <a:lnTo>
                        <a:pt x="31400" y="26413"/>
                      </a:lnTo>
                      <a:lnTo>
                        <a:pt x="27475" y="4423"/>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69" name="Freeform 1628">
                  <a:extLst>
                    <a:ext uri="{FF2B5EF4-FFF2-40B4-BE49-F238E27FC236}">
                      <a16:creationId xmlns:a16="http://schemas.microsoft.com/office/drawing/2014/main" id="{A9FE2527-F752-112A-76BC-C0EFF6F084E1}"/>
                    </a:ext>
                  </a:extLst>
                </p:cNvPr>
                <p:cNvSpPr/>
                <p:nvPr/>
              </p:nvSpPr>
              <p:spPr>
                <a:xfrm>
                  <a:off x="2798310" y="2728302"/>
                  <a:ext cx="37744" cy="54594"/>
                </a:xfrm>
                <a:custGeom>
                  <a:avLst/>
                  <a:gdLst>
                    <a:gd name="connsiteX0" fmla="*/ 35334 w 37739"/>
                    <a:gd name="connsiteY0" fmla="*/ 18830 h 54594"/>
                    <a:gd name="connsiteX1" fmla="*/ 37739 w 37739"/>
                    <a:gd name="connsiteY1" fmla="*/ 6066 h 54594"/>
                    <a:gd name="connsiteX2" fmla="*/ 24318 w 37739"/>
                    <a:gd name="connsiteY2" fmla="*/ 14407 h 54594"/>
                    <a:gd name="connsiteX3" fmla="*/ 7859 w 37739"/>
                    <a:gd name="connsiteY3" fmla="*/ 0 h 54594"/>
                    <a:gd name="connsiteX4" fmla="*/ 11784 w 37739"/>
                    <a:gd name="connsiteY4" fmla="*/ 53836 h 54594"/>
                    <a:gd name="connsiteX5" fmla="*/ 11784 w 37739"/>
                    <a:gd name="connsiteY5" fmla="*/ 54595 h 54594"/>
                    <a:gd name="connsiteX6" fmla="*/ 13556 w 37739"/>
                    <a:gd name="connsiteY6" fmla="*/ 54595 h 54594"/>
                    <a:gd name="connsiteX7" fmla="*/ 37739 w 37739"/>
                    <a:gd name="connsiteY7" fmla="*/ 52699 h 54594"/>
                    <a:gd name="connsiteX8" fmla="*/ 37739 w 37739"/>
                    <a:gd name="connsiteY8" fmla="*/ 49919 h 54594"/>
                    <a:gd name="connsiteX9" fmla="*/ 35334 w 37739"/>
                    <a:gd name="connsiteY9" fmla="*/ 18830 h 54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739" h="54594">
                      <a:moveTo>
                        <a:pt x="35334" y="18830"/>
                      </a:moveTo>
                      <a:lnTo>
                        <a:pt x="37739" y="6066"/>
                      </a:lnTo>
                      <a:lnTo>
                        <a:pt x="24318" y="14407"/>
                      </a:lnTo>
                      <a:lnTo>
                        <a:pt x="7859" y="0"/>
                      </a:lnTo>
                      <a:cubicBezTo>
                        <a:pt x="-11007" y="17945"/>
                        <a:pt x="9758" y="47265"/>
                        <a:pt x="11784" y="53836"/>
                      </a:cubicBezTo>
                      <a:cubicBezTo>
                        <a:pt x="11784" y="54089"/>
                        <a:pt x="11784" y="54342"/>
                        <a:pt x="11784" y="54595"/>
                      </a:cubicBezTo>
                      <a:lnTo>
                        <a:pt x="13556" y="54595"/>
                      </a:lnTo>
                      <a:lnTo>
                        <a:pt x="37739" y="52699"/>
                      </a:lnTo>
                      <a:lnTo>
                        <a:pt x="37739" y="49919"/>
                      </a:lnTo>
                      <a:lnTo>
                        <a:pt x="35334" y="1883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70" name="Freeform 1629">
                  <a:extLst>
                    <a:ext uri="{FF2B5EF4-FFF2-40B4-BE49-F238E27FC236}">
                      <a16:creationId xmlns:a16="http://schemas.microsoft.com/office/drawing/2014/main" id="{ACB5E858-B90F-212A-F64E-2A09E3695698}"/>
                    </a:ext>
                  </a:extLst>
                </p:cNvPr>
                <p:cNvSpPr/>
                <p:nvPr/>
              </p:nvSpPr>
              <p:spPr>
                <a:xfrm>
                  <a:off x="2805534" y="2692158"/>
                  <a:ext cx="33053" cy="50676"/>
                </a:xfrm>
                <a:custGeom>
                  <a:avLst/>
                  <a:gdLst>
                    <a:gd name="connsiteX0" fmla="*/ 30517 w 33049"/>
                    <a:gd name="connsiteY0" fmla="*/ 10742 h 50676"/>
                    <a:gd name="connsiteX1" fmla="*/ 24313 w 33049"/>
                    <a:gd name="connsiteY1" fmla="*/ 3791 h 50676"/>
                    <a:gd name="connsiteX2" fmla="*/ 7347 w 33049"/>
                    <a:gd name="connsiteY2" fmla="*/ 0 h 50676"/>
                    <a:gd name="connsiteX3" fmla="*/ 637 w 33049"/>
                    <a:gd name="connsiteY3" fmla="*/ 36270 h 50676"/>
                    <a:gd name="connsiteX4" fmla="*/ 17096 w 33049"/>
                    <a:gd name="connsiteY4" fmla="*/ 50677 h 50676"/>
                    <a:gd name="connsiteX5" fmla="*/ 30517 w 33049"/>
                    <a:gd name="connsiteY5" fmla="*/ 42336 h 50676"/>
                    <a:gd name="connsiteX6" fmla="*/ 33050 w 33049"/>
                    <a:gd name="connsiteY6" fmla="*/ 28940 h 50676"/>
                    <a:gd name="connsiteX7" fmla="*/ 30644 w 33049"/>
                    <a:gd name="connsiteY7" fmla="*/ 10742 h 50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49" h="50676">
                      <a:moveTo>
                        <a:pt x="30517" y="10742"/>
                      </a:moveTo>
                      <a:lnTo>
                        <a:pt x="24313" y="3791"/>
                      </a:lnTo>
                      <a:lnTo>
                        <a:pt x="7347" y="0"/>
                      </a:lnTo>
                      <a:cubicBezTo>
                        <a:pt x="-2275" y="7962"/>
                        <a:pt x="130" y="26539"/>
                        <a:pt x="637" y="36270"/>
                      </a:cubicBezTo>
                      <a:lnTo>
                        <a:pt x="17096" y="50677"/>
                      </a:lnTo>
                      <a:lnTo>
                        <a:pt x="30517" y="42336"/>
                      </a:lnTo>
                      <a:lnTo>
                        <a:pt x="33050" y="28940"/>
                      </a:lnTo>
                      <a:lnTo>
                        <a:pt x="30644" y="10742"/>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71" name="Freeform 1630">
                  <a:extLst>
                    <a:ext uri="{FF2B5EF4-FFF2-40B4-BE49-F238E27FC236}">
                      <a16:creationId xmlns:a16="http://schemas.microsoft.com/office/drawing/2014/main" id="{303BF207-8F9E-B152-504D-29981E5815C4}"/>
                    </a:ext>
                  </a:extLst>
                </p:cNvPr>
                <p:cNvSpPr/>
                <p:nvPr/>
              </p:nvSpPr>
              <p:spPr>
                <a:xfrm>
                  <a:off x="2811882" y="2662839"/>
                  <a:ext cx="22907" cy="33110"/>
                </a:xfrm>
                <a:custGeom>
                  <a:avLst/>
                  <a:gdLst>
                    <a:gd name="connsiteX0" fmla="*/ 11382 w 22904"/>
                    <a:gd name="connsiteY0" fmla="*/ 0 h 33110"/>
                    <a:gd name="connsiteX1" fmla="*/ 1000 w 22904"/>
                    <a:gd name="connsiteY1" fmla="*/ 29319 h 33110"/>
                    <a:gd name="connsiteX2" fmla="*/ 17966 w 22904"/>
                    <a:gd name="connsiteY2" fmla="*/ 33111 h 33110"/>
                    <a:gd name="connsiteX3" fmla="*/ 21131 w 22904"/>
                    <a:gd name="connsiteY3" fmla="*/ 28688 h 33110"/>
                    <a:gd name="connsiteX4" fmla="*/ 22904 w 22904"/>
                    <a:gd name="connsiteY4" fmla="*/ 10110 h 33110"/>
                    <a:gd name="connsiteX5" fmla="*/ 11509 w 22904"/>
                    <a:gd name="connsiteY5" fmla="*/ 0 h 3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04" h="33110">
                      <a:moveTo>
                        <a:pt x="11382" y="0"/>
                      </a:moveTo>
                      <a:cubicBezTo>
                        <a:pt x="-3811" y="6572"/>
                        <a:pt x="367" y="15924"/>
                        <a:pt x="1000" y="29319"/>
                      </a:cubicBezTo>
                      <a:lnTo>
                        <a:pt x="17966" y="33111"/>
                      </a:lnTo>
                      <a:lnTo>
                        <a:pt x="21131" y="28688"/>
                      </a:lnTo>
                      <a:lnTo>
                        <a:pt x="22904" y="10110"/>
                      </a:lnTo>
                      <a:lnTo>
                        <a:pt x="11509" y="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72" name="Freeform 1631">
                  <a:extLst>
                    <a:ext uri="{FF2B5EF4-FFF2-40B4-BE49-F238E27FC236}">
                      <a16:creationId xmlns:a16="http://schemas.microsoft.com/office/drawing/2014/main" id="{DE0061F3-0C8E-8E77-1D5B-3B041C54B8AB}"/>
                    </a:ext>
                  </a:extLst>
                </p:cNvPr>
                <p:cNvSpPr/>
                <p:nvPr/>
              </p:nvSpPr>
              <p:spPr>
                <a:xfrm>
                  <a:off x="2822458" y="2638701"/>
                  <a:ext cx="43227" cy="35891"/>
                </a:xfrm>
                <a:custGeom>
                  <a:avLst/>
                  <a:gdLst>
                    <a:gd name="connsiteX0" fmla="*/ 33599 w 43221"/>
                    <a:gd name="connsiteY0" fmla="*/ 2401 h 35891"/>
                    <a:gd name="connsiteX1" fmla="*/ 11062 w 43221"/>
                    <a:gd name="connsiteY1" fmla="*/ 0 h 35891"/>
                    <a:gd name="connsiteX2" fmla="*/ 680 w 43221"/>
                    <a:gd name="connsiteY2" fmla="*/ 24138 h 35891"/>
                    <a:gd name="connsiteX3" fmla="*/ 12075 w 43221"/>
                    <a:gd name="connsiteY3" fmla="*/ 34248 h 35891"/>
                    <a:gd name="connsiteX4" fmla="*/ 20431 w 43221"/>
                    <a:gd name="connsiteY4" fmla="*/ 30078 h 35891"/>
                    <a:gd name="connsiteX5" fmla="*/ 29421 w 43221"/>
                    <a:gd name="connsiteY5" fmla="*/ 34248 h 35891"/>
                    <a:gd name="connsiteX6" fmla="*/ 31573 w 43221"/>
                    <a:gd name="connsiteY6" fmla="*/ 35891 h 35891"/>
                    <a:gd name="connsiteX7" fmla="*/ 31194 w 43221"/>
                    <a:gd name="connsiteY7" fmla="*/ 34248 h 35891"/>
                    <a:gd name="connsiteX8" fmla="*/ 40183 w 43221"/>
                    <a:gd name="connsiteY8" fmla="*/ 28308 h 35891"/>
                    <a:gd name="connsiteX9" fmla="*/ 40436 w 43221"/>
                    <a:gd name="connsiteY9" fmla="*/ 27171 h 35891"/>
                    <a:gd name="connsiteX10" fmla="*/ 43222 w 43221"/>
                    <a:gd name="connsiteY10" fmla="*/ 16429 h 35891"/>
                    <a:gd name="connsiteX11" fmla="*/ 33599 w 43221"/>
                    <a:gd name="connsiteY11" fmla="*/ 2401 h 3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21" h="35891">
                      <a:moveTo>
                        <a:pt x="33599" y="2401"/>
                      </a:moveTo>
                      <a:lnTo>
                        <a:pt x="11062" y="0"/>
                      </a:lnTo>
                      <a:cubicBezTo>
                        <a:pt x="-1093" y="1011"/>
                        <a:pt x="-713" y="17187"/>
                        <a:pt x="680" y="24138"/>
                      </a:cubicBezTo>
                      <a:lnTo>
                        <a:pt x="12075" y="34248"/>
                      </a:lnTo>
                      <a:lnTo>
                        <a:pt x="20431" y="30078"/>
                      </a:lnTo>
                      <a:lnTo>
                        <a:pt x="29421" y="34248"/>
                      </a:lnTo>
                      <a:lnTo>
                        <a:pt x="31573" y="35891"/>
                      </a:lnTo>
                      <a:lnTo>
                        <a:pt x="31194" y="34248"/>
                      </a:lnTo>
                      <a:lnTo>
                        <a:pt x="40183" y="28308"/>
                      </a:lnTo>
                      <a:lnTo>
                        <a:pt x="40436" y="27171"/>
                      </a:lnTo>
                      <a:lnTo>
                        <a:pt x="43222" y="16429"/>
                      </a:lnTo>
                      <a:lnTo>
                        <a:pt x="33599" y="2401"/>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73" name="Freeform 1632">
                  <a:extLst>
                    <a:ext uri="{FF2B5EF4-FFF2-40B4-BE49-F238E27FC236}">
                      <a16:creationId xmlns:a16="http://schemas.microsoft.com/office/drawing/2014/main" id="{938B9283-B4ED-5C4A-1D2D-CD12D2DEEF45}"/>
                    </a:ext>
                  </a:extLst>
                </p:cNvPr>
                <p:cNvSpPr/>
                <p:nvPr/>
              </p:nvSpPr>
              <p:spPr>
                <a:xfrm>
                  <a:off x="2883922" y="2556809"/>
                  <a:ext cx="27605" cy="29698"/>
                </a:xfrm>
                <a:custGeom>
                  <a:avLst/>
                  <a:gdLst>
                    <a:gd name="connsiteX0" fmla="*/ 19878 w 27601"/>
                    <a:gd name="connsiteY0" fmla="*/ 0 h 29698"/>
                    <a:gd name="connsiteX1" fmla="*/ 2279 w 27601"/>
                    <a:gd name="connsiteY1" fmla="*/ 22116 h 29698"/>
                    <a:gd name="connsiteX2" fmla="*/ 0 w 27601"/>
                    <a:gd name="connsiteY2" fmla="*/ 22116 h 29698"/>
                    <a:gd name="connsiteX3" fmla="*/ 0 w 27601"/>
                    <a:gd name="connsiteY3" fmla="*/ 22116 h 29698"/>
                    <a:gd name="connsiteX4" fmla="*/ 15447 w 27601"/>
                    <a:gd name="connsiteY4" fmla="*/ 29698 h 29698"/>
                    <a:gd name="connsiteX5" fmla="*/ 27602 w 27601"/>
                    <a:gd name="connsiteY5" fmla="*/ 16176 h 29698"/>
                    <a:gd name="connsiteX6" fmla="*/ 20005 w 27601"/>
                    <a:gd name="connsiteY6" fmla="*/ 0 h 2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01" h="29698">
                      <a:moveTo>
                        <a:pt x="19878" y="0"/>
                      </a:moveTo>
                      <a:cubicBezTo>
                        <a:pt x="6077" y="3159"/>
                        <a:pt x="2279" y="17314"/>
                        <a:pt x="2279" y="22116"/>
                      </a:cubicBezTo>
                      <a:cubicBezTo>
                        <a:pt x="1393" y="21990"/>
                        <a:pt x="633" y="22116"/>
                        <a:pt x="0" y="22116"/>
                      </a:cubicBezTo>
                      <a:lnTo>
                        <a:pt x="0" y="22116"/>
                      </a:lnTo>
                      <a:lnTo>
                        <a:pt x="15447" y="29698"/>
                      </a:lnTo>
                      <a:lnTo>
                        <a:pt x="27602" y="16176"/>
                      </a:lnTo>
                      <a:lnTo>
                        <a:pt x="20005" y="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74" name="Freeform 1633">
                  <a:extLst>
                    <a:ext uri="{FF2B5EF4-FFF2-40B4-BE49-F238E27FC236}">
                      <a16:creationId xmlns:a16="http://schemas.microsoft.com/office/drawing/2014/main" id="{C4FB4359-E06B-EFEC-5CA0-0A2139ED0341}"/>
                    </a:ext>
                  </a:extLst>
                </p:cNvPr>
                <p:cNvSpPr/>
                <p:nvPr/>
              </p:nvSpPr>
              <p:spPr>
                <a:xfrm>
                  <a:off x="2903802" y="2539465"/>
                  <a:ext cx="28998" cy="33520"/>
                </a:xfrm>
                <a:custGeom>
                  <a:avLst/>
                  <a:gdLst>
                    <a:gd name="connsiteX0" fmla="*/ 24056 w 28994"/>
                    <a:gd name="connsiteY0" fmla="*/ 157 h 33520"/>
                    <a:gd name="connsiteX1" fmla="*/ 0 w 28994"/>
                    <a:gd name="connsiteY1" fmla="*/ 17344 h 33520"/>
                    <a:gd name="connsiteX2" fmla="*/ 7597 w 28994"/>
                    <a:gd name="connsiteY2" fmla="*/ 33520 h 33520"/>
                    <a:gd name="connsiteX3" fmla="*/ 23803 w 28994"/>
                    <a:gd name="connsiteY3" fmla="*/ 31372 h 33520"/>
                    <a:gd name="connsiteX4" fmla="*/ 28994 w 28994"/>
                    <a:gd name="connsiteY4" fmla="*/ 14943 h 33520"/>
                    <a:gd name="connsiteX5" fmla="*/ 23930 w 28994"/>
                    <a:gd name="connsiteY5" fmla="*/ 157 h 3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94" h="33520">
                      <a:moveTo>
                        <a:pt x="24056" y="157"/>
                      </a:moveTo>
                      <a:cubicBezTo>
                        <a:pt x="10382" y="-1486"/>
                        <a:pt x="4811" y="10141"/>
                        <a:pt x="0" y="17344"/>
                      </a:cubicBezTo>
                      <a:lnTo>
                        <a:pt x="7597" y="33520"/>
                      </a:lnTo>
                      <a:lnTo>
                        <a:pt x="23803" y="31372"/>
                      </a:lnTo>
                      <a:lnTo>
                        <a:pt x="28994" y="14943"/>
                      </a:lnTo>
                      <a:lnTo>
                        <a:pt x="23930" y="157"/>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75" name="Freeform 1634">
                  <a:extLst>
                    <a:ext uri="{FF2B5EF4-FFF2-40B4-BE49-F238E27FC236}">
                      <a16:creationId xmlns:a16="http://schemas.microsoft.com/office/drawing/2014/main" id="{1CE0620B-671B-5988-3A72-4F855B5C6256}"/>
                    </a:ext>
                  </a:extLst>
                </p:cNvPr>
                <p:cNvSpPr/>
                <p:nvPr/>
              </p:nvSpPr>
              <p:spPr>
                <a:xfrm>
                  <a:off x="2856816" y="2591057"/>
                  <a:ext cx="27611" cy="36017"/>
                </a:xfrm>
                <a:custGeom>
                  <a:avLst/>
                  <a:gdLst>
                    <a:gd name="connsiteX0" fmla="*/ 27608 w 27607"/>
                    <a:gd name="connsiteY0" fmla="*/ 20726 h 36017"/>
                    <a:gd name="connsiteX1" fmla="*/ 17099 w 27607"/>
                    <a:gd name="connsiteY1" fmla="*/ 0 h 36017"/>
                    <a:gd name="connsiteX2" fmla="*/ 6 w 27607"/>
                    <a:gd name="connsiteY2" fmla="*/ 27550 h 36017"/>
                    <a:gd name="connsiteX3" fmla="*/ 8616 w 27607"/>
                    <a:gd name="connsiteY3" fmla="*/ 36017 h 36017"/>
                    <a:gd name="connsiteX4" fmla="*/ 19758 w 27607"/>
                    <a:gd name="connsiteY4" fmla="*/ 34880 h 36017"/>
                    <a:gd name="connsiteX5" fmla="*/ 19378 w 27607"/>
                    <a:gd name="connsiteY5" fmla="*/ 34122 h 36017"/>
                    <a:gd name="connsiteX6" fmla="*/ 27608 w 27607"/>
                    <a:gd name="connsiteY6" fmla="*/ 20726 h 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07" h="36017">
                      <a:moveTo>
                        <a:pt x="27608" y="20726"/>
                      </a:moveTo>
                      <a:lnTo>
                        <a:pt x="17099" y="0"/>
                      </a:lnTo>
                      <a:cubicBezTo>
                        <a:pt x="7476" y="6698"/>
                        <a:pt x="-247" y="17314"/>
                        <a:pt x="6" y="27550"/>
                      </a:cubicBezTo>
                      <a:lnTo>
                        <a:pt x="8616" y="36017"/>
                      </a:lnTo>
                      <a:lnTo>
                        <a:pt x="19758" y="34880"/>
                      </a:lnTo>
                      <a:lnTo>
                        <a:pt x="19378" y="34122"/>
                      </a:lnTo>
                      <a:lnTo>
                        <a:pt x="27608" y="20726"/>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76" name="Freeform 1635">
                  <a:extLst>
                    <a:ext uri="{FF2B5EF4-FFF2-40B4-BE49-F238E27FC236}">
                      <a16:creationId xmlns:a16="http://schemas.microsoft.com/office/drawing/2014/main" id="{F5883489-D226-AECD-182A-2AFCEE780115}"/>
                    </a:ext>
                  </a:extLst>
                </p:cNvPr>
                <p:cNvSpPr/>
                <p:nvPr/>
              </p:nvSpPr>
              <p:spPr>
                <a:xfrm>
                  <a:off x="2833649" y="2618607"/>
                  <a:ext cx="31910" cy="22368"/>
                </a:xfrm>
                <a:custGeom>
                  <a:avLst/>
                  <a:gdLst>
                    <a:gd name="connsiteX0" fmla="*/ 23170 w 31906"/>
                    <a:gd name="connsiteY0" fmla="*/ 0 h 22368"/>
                    <a:gd name="connsiteX1" fmla="*/ 0 w 31906"/>
                    <a:gd name="connsiteY1" fmla="*/ 19968 h 22368"/>
                    <a:gd name="connsiteX2" fmla="*/ 22537 w 31906"/>
                    <a:gd name="connsiteY2" fmla="*/ 22369 h 22368"/>
                    <a:gd name="connsiteX3" fmla="*/ 30134 w 31906"/>
                    <a:gd name="connsiteY3" fmla="*/ 16176 h 22368"/>
                    <a:gd name="connsiteX4" fmla="*/ 31907 w 31906"/>
                    <a:gd name="connsiteY4" fmla="*/ 8467 h 22368"/>
                    <a:gd name="connsiteX5" fmla="*/ 23297 w 31906"/>
                    <a:gd name="connsiteY5" fmla="*/ 0 h 22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06" h="22368">
                      <a:moveTo>
                        <a:pt x="23170" y="0"/>
                      </a:moveTo>
                      <a:cubicBezTo>
                        <a:pt x="-2406" y="1769"/>
                        <a:pt x="1773" y="10742"/>
                        <a:pt x="0" y="19968"/>
                      </a:cubicBezTo>
                      <a:lnTo>
                        <a:pt x="22537" y="22369"/>
                      </a:lnTo>
                      <a:lnTo>
                        <a:pt x="30134" y="16176"/>
                      </a:lnTo>
                      <a:lnTo>
                        <a:pt x="31907" y="8467"/>
                      </a:lnTo>
                      <a:lnTo>
                        <a:pt x="23297" y="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77" name="Freeform 1636">
                  <a:extLst>
                    <a:ext uri="{FF2B5EF4-FFF2-40B4-BE49-F238E27FC236}">
                      <a16:creationId xmlns:a16="http://schemas.microsoft.com/office/drawing/2014/main" id="{248FF2F8-79D0-9205-4D4E-F789D6B2FC14}"/>
                    </a:ext>
                  </a:extLst>
                </p:cNvPr>
                <p:cNvSpPr/>
                <p:nvPr/>
              </p:nvSpPr>
              <p:spPr>
                <a:xfrm>
                  <a:off x="2951161" y="2543413"/>
                  <a:ext cx="30644" cy="39303"/>
                </a:xfrm>
                <a:custGeom>
                  <a:avLst/>
                  <a:gdLst>
                    <a:gd name="connsiteX0" fmla="*/ 28361 w 30640"/>
                    <a:gd name="connsiteY0" fmla="*/ 0 h 39303"/>
                    <a:gd name="connsiteX1" fmla="*/ 9369 w 30640"/>
                    <a:gd name="connsiteY1" fmla="*/ 5434 h 39303"/>
                    <a:gd name="connsiteX2" fmla="*/ 0 w 30640"/>
                    <a:gd name="connsiteY2" fmla="*/ 19336 h 39303"/>
                    <a:gd name="connsiteX3" fmla="*/ 6204 w 30640"/>
                    <a:gd name="connsiteY3" fmla="*/ 24896 h 39303"/>
                    <a:gd name="connsiteX4" fmla="*/ 11395 w 30640"/>
                    <a:gd name="connsiteY4" fmla="*/ 39303 h 39303"/>
                    <a:gd name="connsiteX5" fmla="*/ 19372 w 30640"/>
                    <a:gd name="connsiteY5" fmla="*/ 37028 h 39303"/>
                    <a:gd name="connsiteX6" fmla="*/ 30640 w 30640"/>
                    <a:gd name="connsiteY6" fmla="*/ 21863 h 39303"/>
                    <a:gd name="connsiteX7" fmla="*/ 28361 w 30640"/>
                    <a:gd name="connsiteY7" fmla="*/ 0 h 39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40" h="39303">
                      <a:moveTo>
                        <a:pt x="28361" y="0"/>
                      </a:moveTo>
                      <a:lnTo>
                        <a:pt x="9369" y="5434"/>
                      </a:lnTo>
                      <a:lnTo>
                        <a:pt x="0" y="19336"/>
                      </a:lnTo>
                      <a:lnTo>
                        <a:pt x="6204" y="24896"/>
                      </a:lnTo>
                      <a:lnTo>
                        <a:pt x="11395" y="39303"/>
                      </a:lnTo>
                      <a:lnTo>
                        <a:pt x="19372" y="37028"/>
                      </a:lnTo>
                      <a:lnTo>
                        <a:pt x="30640" y="21863"/>
                      </a:lnTo>
                      <a:lnTo>
                        <a:pt x="28361" y="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78" name="Freeform 1637">
                  <a:extLst>
                    <a:ext uri="{FF2B5EF4-FFF2-40B4-BE49-F238E27FC236}">
                      <a16:creationId xmlns:a16="http://schemas.microsoft.com/office/drawing/2014/main" id="{B6884272-487C-8826-64E6-826791E36AAE}"/>
                    </a:ext>
                  </a:extLst>
                </p:cNvPr>
                <p:cNvSpPr/>
                <p:nvPr/>
              </p:nvSpPr>
              <p:spPr>
                <a:xfrm>
                  <a:off x="2927735" y="2533064"/>
                  <a:ext cx="34190" cy="29684"/>
                </a:xfrm>
                <a:custGeom>
                  <a:avLst/>
                  <a:gdLst>
                    <a:gd name="connsiteX0" fmla="*/ 19245 w 34185"/>
                    <a:gd name="connsiteY0" fmla="*/ 997 h 29684"/>
                    <a:gd name="connsiteX1" fmla="*/ 253 w 34185"/>
                    <a:gd name="connsiteY1" fmla="*/ 6558 h 29684"/>
                    <a:gd name="connsiteX2" fmla="*/ 0 w 34185"/>
                    <a:gd name="connsiteY2" fmla="*/ 6558 h 29684"/>
                    <a:gd name="connsiteX3" fmla="*/ 5064 w 34185"/>
                    <a:gd name="connsiteY3" fmla="*/ 21344 h 29684"/>
                    <a:gd name="connsiteX4" fmla="*/ 23423 w 34185"/>
                    <a:gd name="connsiteY4" fmla="*/ 29685 h 29684"/>
                    <a:gd name="connsiteX5" fmla="*/ 32793 w 34185"/>
                    <a:gd name="connsiteY5" fmla="*/ 15783 h 29684"/>
                    <a:gd name="connsiteX6" fmla="*/ 34185 w 34185"/>
                    <a:gd name="connsiteY6" fmla="*/ 13761 h 29684"/>
                    <a:gd name="connsiteX7" fmla="*/ 19372 w 34185"/>
                    <a:gd name="connsiteY7" fmla="*/ 997 h 29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185" h="29684">
                      <a:moveTo>
                        <a:pt x="19245" y="997"/>
                      </a:moveTo>
                      <a:cubicBezTo>
                        <a:pt x="9243" y="-1783"/>
                        <a:pt x="3672" y="1629"/>
                        <a:pt x="253" y="6558"/>
                      </a:cubicBezTo>
                      <a:cubicBezTo>
                        <a:pt x="253" y="6558"/>
                        <a:pt x="127" y="6558"/>
                        <a:pt x="0" y="6558"/>
                      </a:cubicBezTo>
                      <a:lnTo>
                        <a:pt x="5064" y="21344"/>
                      </a:lnTo>
                      <a:lnTo>
                        <a:pt x="23423" y="29685"/>
                      </a:lnTo>
                      <a:lnTo>
                        <a:pt x="32793" y="15783"/>
                      </a:lnTo>
                      <a:lnTo>
                        <a:pt x="34185" y="13761"/>
                      </a:lnTo>
                      <a:lnTo>
                        <a:pt x="19372" y="997"/>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79" name="Freeform 1638">
                  <a:extLst>
                    <a:ext uri="{FF2B5EF4-FFF2-40B4-BE49-F238E27FC236}">
                      <a16:creationId xmlns:a16="http://schemas.microsoft.com/office/drawing/2014/main" id="{83A9429C-8A93-66E3-78F3-F22DFC090131}"/>
                    </a:ext>
                  </a:extLst>
                </p:cNvPr>
                <p:cNvSpPr/>
                <p:nvPr/>
              </p:nvSpPr>
              <p:spPr>
                <a:xfrm>
                  <a:off x="2956986" y="2859986"/>
                  <a:ext cx="41914" cy="22368"/>
                </a:xfrm>
                <a:custGeom>
                  <a:avLst/>
                  <a:gdLst>
                    <a:gd name="connsiteX0" fmla="*/ 29501 w 41908"/>
                    <a:gd name="connsiteY0" fmla="*/ 0 h 22368"/>
                    <a:gd name="connsiteX1" fmla="*/ 7723 w 41908"/>
                    <a:gd name="connsiteY1" fmla="*/ 0 h 22368"/>
                    <a:gd name="connsiteX2" fmla="*/ 0 w 41908"/>
                    <a:gd name="connsiteY2" fmla="*/ 8973 h 22368"/>
                    <a:gd name="connsiteX3" fmla="*/ 886 w 41908"/>
                    <a:gd name="connsiteY3" fmla="*/ 9099 h 22368"/>
                    <a:gd name="connsiteX4" fmla="*/ 11015 w 41908"/>
                    <a:gd name="connsiteY4" fmla="*/ 22368 h 22368"/>
                    <a:gd name="connsiteX5" fmla="*/ 33806 w 41908"/>
                    <a:gd name="connsiteY5" fmla="*/ 18830 h 22368"/>
                    <a:gd name="connsiteX6" fmla="*/ 41909 w 41908"/>
                    <a:gd name="connsiteY6" fmla="*/ 14028 h 22368"/>
                    <a:gd name="connsiteX7" fmla="*/ 29501 w 41908"/>
                    <a:gd name="connsiteY7" fmla="*/ 0 h 22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908" h="22368">
                      <a:moveTo>
                        <a:pt x="29501" y="0"/>
                      </a:moveTo>
                      <a:lnTo>
                        <a:pt x="7723" y="0"/>
                      </a:lnTo>
                      <a:lnTo>
                        <a:pt x="0" y="8973"/>
                      </a:lnTo>
                      <a:lnTo>
                        <a:pt x="886" y="9099"/>
                      </a:lnTo>
                      <a:lnTo>
                        <a:pt x="11015" y="22368"/>
                      </a:lnTo>
                      <a:lnTo>
                        <a:pt x="33806" y="18830"/>
                      </a:lnTo>
                      <a:lnTo>
                        <a:pt x="41909" y="14028"/>
                      </a:lnTo>
                      <a:lnTo>
                        <a:pt x="29501" y="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80" name="Freeform 1639">
                  <a:extLst>
                    <a:ext uri="{FF2B5EF4-FFF2-40B4-BE49-F238E27FC236}">
                      <a16:creationId xmlns:a16="http://schemas.microsoft.com/office/drawing/2014/main" id="{BCAF409B-F1B7-19D1-9559-B130EBE5BABA}"/>
                    </a:ext>
                  </a:extLst>
                </p:cNvPr>
                <p:cNvSpPr/>
                <p:nvPr/>
              </p:nvSpPr>
              <p:spPr>
                <a:xfrm>
                  <a:off x="2901269" y="2846843"/>
                  <a:ext cx="34443" cy="35006"/>
                </a:xfrm>
                <a:custGeom>
                  <a:avLst/>
                  <a:gdLst>
                    <a:gd name="connsiteX0" fmla="*/ 15700 w 34438"/>
                    <a:gd name="connsiteY0" fmla="*/ 0 h 35006"/>
                    <a:gd name="connsiteX1" fmla="*/ 2532 w 34438"/>
                    <a:gd name="connsiteY1" fmla="*/ 10363 h 35006"/>
                    <a:gd name="connsiteX2" fmla="*/ 6710 w 34438"/>
                    <a:gd name="connsiteY2" fmla="*/ 23885 h 35006"/>
                    <a:gd name="connsiteX3" fmla="*/ 0 w 34438"/>
                    <a:gd name="connsiteY3" fmla="*/ 29319 h 35006"/>
                    <a:gd name="connsiteX4" fmla="*/ 14561 w 34438"/>
                    <a:gd name="connsiteY4" fmla="*/ 35006 h 35006"/>
                    <a:gd name="connsiteX5" fmla="*/ 28741 w 34438"/>
                    <a:gd name="connsiteY5" fmla="*/ 28056 h 35006"/>
                    <a:gd name="connsiteX6" fmla="*/ 34439 w 34438"/>
                    <a:gd name="connsiteY6" fmla="*/ 18198 h 35006"/>
                    <a:gd name="connsiteX7" fmla="*/ 15700 w 34438"/>
                    <a:gd name="connsiteY7" fmla="*/ 126 h 35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38" h="35006">
                      <a:moveTo>
                        <a:pt x="15700" y="0"/>
                      </a:moveTo>
                      <a:lnTo>
                        <a:pt x="2532" y="10363"/>
                      </a:lnTo>
                      <a:lnTo>
                        <a:pt x="6710" y="23885"/>
                      </a:lnTo>
                      <a:lnTo>
                        <a:pt x="0" y="29319"/>
                      </a:lnTo>
                      <a:cubicBezTo>
                        <a:pt x="4811" y="31341"/>
                        <a:pt x="9623" y="33237"/>
                        <a:pt x="14561" y="35006"/>
                      </a:cubicBezTo>
                      <a:lnTo>
                        <a:pt x="28741" y="28056"/>
                      </a:lnTo>
                      <a:lnTo>
                        <a:pt x="34439" y="18198"/>
                      </a:lnTo>
                      <a:lnTo>
                        <a:pt x="15700" y="126"/>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81" name="Freeform 1640">
                  <a:extLst>
                    <a:ext uri="{FF2B5EF4-FFF2-40B4-BE49-F238E27FC236}">
                      <a16:creationId xmlns:a16="http://schemas.microsoft.com/office/drawing/2014/main" id="{EBA470E1-7C12-CB47-89A2-2D78F00FC714}"/>
                    </a:ext>
                  </a:extLst>
                </p:cNvPr>
                <p:cNvSpPr/>
                <p:nvPr/>
              </p:nvSpPr>
              <p:spPr>
                <a:xfrm>
                  <a:off x="2872271" y="2840019"/>
                  <a:ext cx="35583" cy="35890"/>
                </a:xfrm>
                <a:custGeom>
                  <a:avLst/>
                  <a:gdLst>
                    <a:gd name="connsiteX0" fmla="*/ 31400 w 35578"/>
                    <a:gd name="connsiteY0" fmla="*/ 17187 h 35890"/>
                    <a:gd name="connsiteX1" fmla="*/ 10889 w 35578"/>
                    <a:gd name="connsiteY1" fmla="*/ 2907 h 35890"/>
                    <a:gd name="connsiteX2" fmla="*/ 3925 w 35578"/>
                    <a:gd name="connsiteY2" fmla="*/ 0 h 35890"/>
                    <a:gd name="connsiteX3" fmla="*/ 3925 w 35578"/>
                    <a:gd name="connsiteY3" fmla="*/ 1516 h 35890"/>
                    <a:gd name="connsiteX4" fmla="*/ 0 w 35578"/>
                    <a:gd name="connsiteY4" fmla="*/ 20599 h 35890"/>
                    <a:gd name="connsiteX5" fmla="*/ 28868 w 35578"/>
                    <a:gd name="connsiteY5" fmla="*/ 35891 h 35890"/>
                    <a:gd name="connsiteX6" fmla="*/ 35578 w 35578"/>
                    <a:gd name="connsiteY6" fmla="*/ 30457 h 35890"/>
                    <a:gd name="connsiteX7" fmla="*/ 31400 w 35578"/>
                    <a:gd name="connsiteY7" fmla="*/ 16934 h 35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8" h="35890">
                      <a:moveTo>
                        <a:pt x="31400" y="17187"/>
                      </a:moveTo>
                      <a:lnTo>
                        <a:pt x="10889" y="2907"/>
                      </a:lnTo>
                      <a:lnTo>
                        <a:pt x="3925" y="0"/>
                      </a:lnTo>
                      <a:lnTo>
                        <a:pt x="3925" y="1516"/>
                      </a:lnTo>
                      <a:lnTo>
                        <a:pt x="0" y="20599"/>
                      </a:lnTo>
                      <a:cubicBezTo>
                        <a:pt x="9116" y="26413"/>
                        <a:pt x="18739" y="31594"/>
                        <a:pt x="28868" y="35891"/>
                      </a:cubicBezTo>
                      <a:lnTo>
                        <a:pt x="35578" y="30457"/>
                      </a:lnTo>
                      <a:lnTo>
                        <a:pt x="31400" y="16934"/>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82" name="Freeform 1641">
                  <a:extLst>
                    <a:ext uri="{FF2B5EF4-FFF2-40B4-BE49-F238E27FC236}">
                      <a16:creationId xmlns:a16="http://schemas.microsoft.com/office/drawing/2014/main" id="{802221B1-B8C2-07C0-B473-EC26D9DB8A94}"/>
                    </a:ext>
                  </a:extLst>
                </p:cNvPr>
                <p:cNvSpPr/>
                <p:nvPr/>
              </p:nvSpPr>
              <p:spPr>
                <a:xfrm>
                  <a:off x="2844286" y="2824348"/>
                  <a:ext cx="31910" cy="36396"/>
                </a:xfrm>
                <a:custGeom>
                  <a:avLst/>
                  <a:gdLst>
                    <a:gd name="connsiteX0" fmla="*/ 18232 w 31906"/>
                    <a:gd name="connsiteY0" fmla="*/ 0 h 36396"/>
                    <a:gd name="connsiteX1" fmla="*/ 0 w 31906"/>
                    <a:gd name="connsiteY1" fmla="*/ 15292 h 36396"/>
                    <a:gd name="connsiteX2" fmla="*/ 27982 w 31906"/>
                    <a:gd name="connsiteY2" fmla="*/ 36396 h 36396"/>
                    <a:gd name="connsiteX3" fmla="*/ 31907 w 31906"/>
                    <a:gd name="connsiteY3" fmla="*/ 17314 h 36396"/>
                    <a:gd name="connsiteX4" fmla="*/ 31907 w 31906"/>
                    <a:gd name="connsiteY4" fmla="*/ 7456 h 36396"/>
                    <a:gd name="connsiteX5" fmla="*/ 18106 w 31906"/>
                    <a:gd name="connsiteY5" fmla="*/ 0 h 3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06" h="36396">
                      <a:moveTo>
                        <a:pt x="18232" y="0"/>
                      </a:moveTo>
                      <a:lnTo>
                        <a:pt x="0" y="15292"/>
                      </a:lnTo>
                      <a:cubicBezTo>
                        <a:pt x="8610" y="23001"/>
                        <a:pt x="17979" y="30078"/>
                        <a:pt x="27982" y="36396"/>
                      </a:cubicBezTo>
                      <a:lnTo>
                        <a:pt x="31907" y="17314"/>
                      </a:lnTo>
                      <a:lnTo>
                        <a:pt x="31907" y="7456"/>
                      </a:lnTo>
                      <a:lnTo>
                        <a:pt x="18106" y="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83" name="Freeform 1642">
                  <a:extLst>
                    <a:ext uri="{FF2B5EF4-FFF2-40B4-BE49-F238E27FC236}">
                      <a16:creationId xmlns:a16="http://schemas.microsoft.com/office/drawing/2014/main" id="{380CA0BA-50D5-B8AB-2511-C109BD06C669}"/>
                    </a:ext>
                  </a:extLst>
                </p:cNvPr>
                <p:cNvSpPr/>
                <p:nvPr/>
              </p:nvSpPr>
              <p:spPr>
                <a:xfrm>
                  <a:off x="2986491" y="2844315"/>
                  <a:ext cx="55969" cy="30456"/>
                </a:xfrm>
                <a:custGeom>
                  <a:avLst/>
                  <a:gdLst>
                    <a:gd name="connsiteX0" fmla="*/ 55963 w 55962"/>
                    <a:gd name="connsiteY0" fmla="*/ 5055 h 30456"/>
                    <a:gd name="connsiteX1" fmla="*/ 54190 w 55962"/>
                    <a:gd name="connsiteY1" fmla="*/ 1264 h 30456"/>
                    <a:gd name="connsiteX2" fmla="*/ 35958 w 55962"/>
                    <a:gd name="connsiteY2" fmla="*/ 0 h 30456"/>
                    <a:gd name="connsiteX3" fmla="*/ 18106 w 55962"/>
                    <a:gd name="connsiteY3" fmla="*/ 5940 h 30456"/>
                    <a:gd name="connsiteX4" fmla="*/ 5444 w 55962"/>
                    <a:gd name="connsiteY4" fmla="*/ 12764 h 30456"/>
                    <a:gd name="connsiteX5" fmla="*/ 0 w 55962"/>
                    <a:gd name="connsiteY5" fmla="*/ 15671 h 30456"/>
                    <a:gd name="connsiteX6" fmla="*/ 12408 w 55962"/>
                    <a:gd name="connsiteY6" fmla="*/ 29699 h 30456"/>
                    <a:gd name="connsiteX7" fmla="*/ 43808 w 55962"/>
                    <a:gd name="connsiteY7" fmla="*/ 30457 h 30456"/>
                    <a:gd name="connsiteX8" fmla="*/ 55963 w 55962"/>
                    <a:gd name="connsiteY8" fmla="*/ 23759 h 30456"/>
                    <a:gd name="connsiteX9" fmla="*/ 51785 w 55962"/>
                    <a:gd name="connsiteY9" fmla="*/ 12132 h 30456"/>
                    <a:gd name="connsiteX10" fmla="*/ 55963 w 55962"/>
                    <a:gd name="connsiteY10" fmla="*/ 5055 h 3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962" h="30456">
                      <a:moveTo>
                        <a:pt x="55963" y="5055"/>
                      </a:moveTo>
                      <a:lnTo>
                        <a:pt x="54190" y="1264"/>
                      </a:lnTo>
                      <a:lnTo>
                        <a:pt x="35958" y="0"/>
                      </a:lnTo>
                      <a:lnTo>
                        <a:pt x="18106" y="5940"/>
                      </a:lnTo>
                      <a:lnTo>
                        <a:pt x="5444" y="12764"/>
                      </a:lnTo>
                      <a:lnTo>
                        <a:pt x="0" y="15671"/>
                      </a:lnTo>
                      <a:lnTo>
                        <a:pt x="12408" y="29699"/>
                      </a:lnTo>
                      <a:lnTo>
                        <a:pt x="43808" y="30457"/>
                      </a:lnTo>
                      <a:lnTo>
                        <a:pt x="55963" y="23759"/>
                      </a:lnTo>
                      <a:lnTo>
                        <a:pt x="51785" y="12132"/>
                      </a:lnTo>
                      <a:lnTo>
                        <a:pt x="55963" y="5055"/>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84" name="Freeform 1643">
                  <a:extLst>
                    <a:ext uri="{FF2B5EF4-FFF2-40B4-BE49-F238E27FC236}">
                      <a16:creationId xmlns:a16="http://schemas.microsoft.com/office/drawing/2014/main" id="{F74E1D9C-53E4-DE64-6FE6-699129E624CB}"/>
                    </a:ext>
                  </a:extLst>
                </p:cNvPr>
                <p:cNvSpPr/>
                <p:nvPr/>
              </p:nvSpPr>
              <p:spPr>
                <a:xfrm>
                  <a:off x="2876450" y="2817903"/>
                  <a:ext cx="46599" cy="39429"/>
                </a:xfrm>
                <a:custGeom>
                  <a:avLst/>
                  <a:gdLst>
                    <a:gd name="connsiteX0" fmla="*/ 31147 w 46593"/>
                    <a:gd name="connsiteY0" fmla="*/ 1264 h 39429"/>
                    <a:gd name="connsiteX1" fmla="*/ 19118 w 46593"/>
                    <a:gd name="connsiteY1" fmla="*/ 0 h 39429"/>
                    <a:gd name="connsiteX2" fmla="*/ 18106 w 46593"/>
                    <a:gd name="connsiteY2" fmla="*/ 0 h 39429"/>
                    <a:gd name="connsiteX3" fmla="*/ 13041 w 46593"/>
                    <a:gd name="connsiteY3" fmla="*/ 13901 h 39429"/>
                    <a:gd name="connsiteX4" fmla="*/ 0 w 46593"/>
                    <a:gd name="connsiteY4" fmla="*/ 13901 h 39429"/>
                    <a:gd name="connsiteX5" fmla="*/ 0 w 46593"/>
                    <a:gd name="connsiteY5" fmla="*/ 22242 h 39429"/>
                    <a:gd name="connsiteX6" fmla="*/ 6964 w 46593"/>
                    <a:gd name="connsiteY6" fmla="*/ 25149 h 39429"/>
                    <a:gd name="connsiteX7" fmla="*/ 27475 w 46593"/>
                    <a:gd name="connsiteY7" fmla="*/ 39429 h 39429"/>
                    <a:gd name="connsiteX8" fmla="*/ 40643 w 46593"/>
                    <a:gd name="connsiteY8" fmla="*/ 29067 h 39429"/>
                    <a:gd name="connsiteX9" fmla="*/ 46593 w 46593"/>
                    <a:gd name="connsiteY9" fmla="*/ 17566 h 39429"/>
                    <a:gd name="connsiteX10" fmla="*/ 31400 w 46593"/>
                    <a:gd name="connsiteY10" fmla="*/ 1390 h 39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593" h="39429">
                      <a:moveTo>
                        <a:pt x="31147" y="1264"/>
                      </a:moveTo>
                      <a:cubicBezTo>
                        <a:pt x="31147" y="1264"/>
                        <a:pt x="20131" y="0"/>
                        <a:pt x="19118" y="0"/>
                      </a:cubicBezTo>
                      <a:cubicBezTo>
                        <a:pt x="19118" y="0"/>
                        <a:pt x="18612" y="0"/>
                        <a:pt x="18106" y="0"/>
                      </a:cubicBezTo>
                      <a:lnTo>
                        <a:pt x="13041" y="13901"/>
                      </a:lnTo>
                      <a:lnTo>
                        <a:pt x="0" y="13901"/>
                      </a:lnTo>
                      <a:lnTo>
                        <a:pt x="0" y="22242"/>
                      </a:lnTo>
                      <a:lnTo>
                        <a:pt x="6964" y="25149"/>
                      </a:lnTo>
                      <a:lnTo>
                        <a:pt x="27475" y="39429"/>
                      </a:lnTo>
                      <a:lnTo>
                        <a:pt x="40643" y="29067"/>
                      </a:lnTo>
                      <a:lnTo>
                        <a:pt x="46593" y="17566"/>
                      </a:lnTo>
                      <a:lnTo>
                        <a:pt x="31400" y="139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85" name="Freeform 1644">
                  <a:extLst>
                    <a:ext uri="{FF2B5EF4-FFF2-40B4-BE49-F238E27FC236}">
                      <a16:creationId xmlns:a16="http://schemas.microsoft.com/office/drawing/2014/main" id="{A8BD9908-EB77-69A1-3476-5302D1980EC4}"/>
                    </a:ext>
                  </a:extLst>
                </p:cNvPr>
                <p:cNvSpPr/>
                <p:nvPr/>
              </p:nvSpPr>
              <p:spPr>
                <a:xfrm>
                  <a:off x="3080704" y="2541138"/>
                  <a:ext cx="39634" cy="33616"/>
                </a:xfrm>
                <a:custGeom>
                  <a:avLst/>
                  <a:gdLst>
                    <a:gd name="connsiteX0" fmla="*/ 13421 w 39629"/>
                    <a:gd name="connsiteY0" fmla="*/ 0 h 33616"/>
                    <a:gd name="connsiteX1" fmla="*/ 0 w 39629"/>
                    <a:gd name="connsiteY1" fmla="*/ 15544 h 33616"/>
                    <a:gd name="connsiteX2" fmla="*/ 10129 w 39629"/>
                    <a:gd name="connsiteY2" fmla="*/ 31973 h 33616"/>
                    <a:gd name="connsiteX3" fmla="*/ 25829 w 39629"/>
                    <a:gd name="connsiteY3" fmla="*/ 33616 h 33616"/>
                    <a:gd name="connsiteX4" fmla="*/ 26462 w 39629"/>
                    <a:gd name="connsiteY4" fmla="*/ 33616 h 33616"/>
                    <a:gd name="connsiteX5" fmla="*/ 39630 w 39629"/>
                    <a:gd name="connsiteY5" fmla="*/ 15671 h 33616"/>
                    <a:gd name="connsiteX6" fmla="*/ 13548 w 39629"/>
                    <a:gd name="connsiteY6" fmla="*/ 0 h 33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29" h="33616">
                      <a:moveTo>
                        <a:pt x="13421" y="0"/>
                      </a:moveTo>
                      <a:lnTo>
                        <a:pt x="0" y="15544"/>
                      </a:lnTo>
                      <a:lnTo>
                        <a:pt x="10129" y="31973"/>
                      </a:lnTo>
                      <a:lnTo>
                        <a:pt x="25829" y="33616"/>
                      </a:lnTo>
                      <a:lnTo>
                        <a:pt x="26462" y="33616"/>
                      </a:lnTo>
                      <a:cubicBezTo>
                        <a:pt x="26462" y="33616"/>
                        <a:pt x="39630" y="15671"/>
                        <a:pt x="39630" y="15671"/>
                      </a:cubicBezTo>
                      <a:cubicBezTo>
                        <a:pt x="31400" y="9857"/>
                        <a:pt x="22664" y="4676"/>
                        <a:pt x="13548" y="0"/>
                      </a:cubicBez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86" name="Freeform 1645">
                  <a:extLst>
                    <a:ext uri="{FF2B5EF4-FFF2-40B4-BE49-F238E27FC236}">
                      <a16:creationId xmlns:a16="http://schemas.microsoft.com/office/drawing/2014/main" id="{35C91C49-5C27-8E83-8D1B-4D8EDA83A548}"/>
                    </a:ext>
                  </a:extLst>
                </p:cNvPr>
                <p:cNvSpPr/>
                <p:nvPr/>
              </p:nvSpPr>
              <p:spPr>
                <a:xfrm>
                  <a:off x="3059304" y="2556683"/>
                  <a:ext cx="31403" cy="35511"/>
                </a:xfrm>
                <a:custGeom>
                  <a:avLst/>
                  <a:gdLst>
                    <a:gd name="connsiteX0" fmla="*/ 21271 w 31399"/>
                    <a:gd name="connsiteY0" fmla="*/ 0 h 35511"/>
                    <a:gd name="connsiteX1" fmla="*/ 9116 w 31399"/>
                    <a:gd name="connsiteY1" fmla="*/ 3918 h 35511"/>
                    <a:gd name="connsiteX2" fmla="*/ 0 w 31399"/>
                    <a:gd name="connsiteY2" fmla="*/ 18577 h 35511"/>
                    <a:gd name="connsiteX3" fmla="*/ 17346 w 31399"/>
                    <a:gd name="connsiteY3" fmla="*/ 35512 h 35511"/>
                    <a:gd name="connsiteX4" fmla="*/ 31400 w 31399"/>
                    <a:gd name="connsiteY4" fmla="*/ 16429 h 35511"/>
                    <a:gd name="connsiteX5" fmla="*/ 21271 w 31399"/>
                    <a:gd name="connsiteY5" fmla="*/ 0 h 35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399" h="35511">
                      <a:moveTo>
                        <a:pt x="21271" y="0"/>
                      </a:moveTo>
                      <a:lnTo>
                        <a:pt x="9116" y="3918"/>
                      </a:lnTo>
                      <a:lnTo>
                        <a:pt x="0" y="18577"/>
                      </a:lnTo>
                      <a:lnTo>
                        <a:pt x="17346" y="35512"/>
                      </a:lnTo>
                      <a:lnTo>
                        <a:pt x="31400" y="16429"/>
                      </a:lnTo>
                      <a:lnTo>
                        <a:pt x="21271" y="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87" name="Freeform 1646">
                  <a:extLst>
                    <a:ext uri="{FF2B5EF4-FFF2-40B4-BE49-F238E27FC236}">
                      <a16:creationId xmlns:a16="http://schemas.microsoft.com/office/drawing/2014/main" id="{2CBE80B3-5ABE-5551-0C27-399860CCEC76}"/>
                    </a:ext>
                  </a:extLst>
                </p:cNvPr>
                <p:cNvSpPr/>
                <p:nvPr/>
              </p:nvSpPr>
              <p:spPr>
                <a:xfrm>
                  <a:off x="2928748" y="2780622"/>
                  <a:ext cx="34317" cy="27423"/>
                </a:xfrm>
                <a:custGeom>
                  <a:avLst/>
                  <a:gdLst>
                    <a:gd name="connsiteX0" fmla="*/ 10256 w 34312"/>
                    <a:gd name="connsiteY0" fmla="*/ 0 h 27423"/>
                    <a:gd name="connsiteX1" fmla="*/ 0 w 34312"/>
                    <a:gd name="connsiteY1" fmla="*/ 15165 h 27423"/>
                    <a:gd name="connsiteX2" fmla="*/ 14434 w 34312"/>
                    <a:gd name="connsiteY2" fmla="*/ 27424 h 27423"/>
                    <a:gd name="connsiteX3" fmla="*/ 29881 w 34312"/>
                    <a:gd name="connsiteY3" fmla="*/ 24770 h 27423"/>
                    <a:gd name="connsiteX4" fmla="*/ 33553 w 34312"/>
                    <a:gd name="connsiteY4" fmla="*/ 19083 h 27423"/>
                    <a:gd name="connsiteX5" fmla="*/ 34312 w 34312"/>
                    <a:gd name="connsiteY5" fmla="*/ 12132 h 27423"/>
                    <a:gd name="connsiteX6" fmla="*/ 10256 w 34312"/>
                    <a:gd name="connsiteY6" fmla="*/ 0 h 2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12" h="27423">
                      <a:moveTo>
                        <a:pt x="10256" y="0"/>
                      </a:moveTo>
                      <a:lnTo>
                        <a:pt x="0" y="15165"/>
                      </a:lnTo>
                      <a:lnTo>
                        <a:pt x="14434" y="27424"/>
                      </a:lnTo>
                      <a:lnTo>
                        <a:pt x="29881" y="24770"/>
                      </a:lnTo>
                      <a:lnTo>
                        <a:pt x="33553" y="19083"/>
                      </a:lnTo>
                      <a:lnTo>
                        <a:pt x="34312" y="12132"/>
                      </a:lnTo>
                      <a:lnTo>
                        <a:pt x="10256" y="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88" name="Freeform 1647">
                  <a:extLst>
                    <a:ext uri="{FF2B5EF4-FFF2-40B4-BE49-F238E27FC236}">
                      <a16:creationId xmlns:a16="http://schemas.microsoft.com/office/drawing/2014/main" id="{D9257743-727D-F058-8D51-4A5AAF572C38}"/>
                    </a:ext>
                  </a:extLst>
                </p:cNvPr>
                <p:cNvSpPr/>
                <p:nvPr/>
              </p:nvSpPr>
              <p:spPr>
                <a:xfrm>
                  <a:off x="3008145" y="2807034"/>
                  <a:ext cx="43940" cy="38544"/>
                </a:xfrm>
                <a:custGeom>
                  <a:avLst/>
                  <a:gdLst>
                    <a:gd name="connsiteX0" fmla="*/ 28741 w 43934"/>
                    <a:gd name="connsiteY0" fmla="*/ 379 h 38544"/>
                    <a:gd name="connsiteX1" fmla="*/ 11522 w 43934"/>
                    <a:gd name="connsiteY1" fmla="*/ 0 h 38544"/>
                    <a:gd name="connsiteX2" fmla="*/ 0 w 43934"/>
                    <a:gd name="connsiteY2" fmla="*/ 12385 h 38544"/>
                    <a:gd name="connsiteX3" fmla="*/ 7344 w 43934"/>
                    <a:gd name="connsiteY3" fmla="*/ 18325 h 38544"/>
                    <a:gd name="connsiteX4" fmla="*/ 7344 w 43934"/>
                    <a:gd name="connsiteY4" fmla="*/ 29699 h 38544"/>
                    <a:gd name="connsiteX5" fmla="*/ 14307 w 43934"/>
                    <a:gd name="connsiteY5" fmla="*/ 37281 h 38544"/>
                    <a:gd name="connsiteX6" fmla="*/ 32540 w 43934"/>
                    <a:gd name="connsiteY6" fmla="*/ 38545 h 38544"/>
                    <a:gd name="connsiteX7" fmla="*/ 36718 w 43934"/>
                    <a:gd name="connsiteY7" fmla="*/ 22495 h 38544"/>
                    <a:gd name="connsiteX8" fmla="*/ 43935 w 43934"/>
                    <a:gd name="connsiteY8" fmla="*/ 12132 h 38544"/>
                    <a:gd name="connsiteX9" fmla="*/ 28741 w 43934"/>
                    <a:gd name="connsiteY9" fmla="*/ 379 h 38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934" h="38544">
                      <a:moveTo>
                        <a:pt x="28741" y="379"/>
                      </a:moveTo>
                      <a:lnTo>
                        <a:pt x="11522" y="0"/>
                      </a:lnTo>
                      <a:lnTo>
                        <a:pt x="0" y="12385"/>
                      </a:lnTo>
                      <a:lnTo>
                        <a:pt x="7344" y="18325"/>
                      </a:lnTo>
                      <a:lnTo>
                        <a:pt x="7344" y="29699"/>
                      </a:lnTo>
                      <a:lnTo>
                        <a:pt x="14307" y="37281"/>
                      </a:lnTo>
                      <a:lnTo>
                        <a:pt x="32540" y="38545"/>
                      </a:lnTo>
                      <a:lnTo>
                        <a:pt x="36718" y="22495"/>
                      </a:lnTo>
                      <a:lnTo>
                        <a:pt x="43935" y="12132"/>
                      </a:lnTo>
                      <a:lnTo>
                        <a:pt x="28741" y="379"/>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89" name="Freeform 1648">
                  <a:extLst>
                    <a:ext uri="{FF2B5EF4-FFF2-40B4-BE49-F238E27FC236}">
                      <a16:creationId xmlns:a16="http://schemas.microsoft.com/office/drawing/2014/main" id="{A9DC17C4-02FD-F835-EC65-4AB85ABF09B1}"/>
                    </a:ext>
                  </a:extLst>
                </p:cNvPr>
                <p:cNvSpPr/>
                <p:nvPr/>
              </p:nvSpPr>
              <p:spPr>
                <a:xfrm>
                  <a:off x="3088682" y="2760654"/>
                  <a:ext cx="56983" cy="61545"/>
                </a:xfrm>
                <a:custGeom>
                  <a:avLst/>
                  <a:gdLst>
                    <a:gd name="connsiteX0" fmla="*/ 51785 w 56975"/>
                    <a:gd name="connsiteY0" fmla="*/ 36523 h 61545"/>
                    <a:gd name="connsiteX1" fmla="*/ 48493 w 56975"/>
                    <a:gd name="connsiteY1" fmla="*/ 15544 h 61545"/>
                    <a:gd name="connsiteX2" fmla="*/ 29501 w 56975"/>
                    <a:gd name="connsiteY2" fmla="*/ 0 h 61545"/>
                    <a:gd name="connsiteX3" fmla="*/ 6457 w 56975"/>
                    <a:gd name="connsiteY3" fmla="*/ 8720 h 61545"/>
                    <a:gd name="connsiteX4" fmla="*/ 0 w 56975"/>
                    <a:gd name="connsiteY4" fmla="*/ 35133 h 61545"/>
                    <a:gd name="connsiteX5" fmla="*/ 11648 w 56975"/>
                    <a:gd name="connsiteY5" fmla="*/ 47138 h 61545"/>
                    <a:gd name="connsiteX6" fmla="*/ 35452 w 56975"/>
                    <a:gd name="connsiteY6" fmla="*/ 42210 h 61545"/>
                    <a:gd name="connsiteX7" fmla="*/ 38744 w 56975"/>
                    <a:gd name="connsiteY7" fmla="*/ 61545 h 61545"/>
                    <a:gd name="connsiteX8" fmla="*/ 46087 w 56975"/>
                    <a:gd name="connsiteY8" fmla="*/ 61545 h 61545"/>
                    <a:gd name="connsiteX9" fmla="*/ 56976 w 56975"/>
                    <a:gd name="connsiteY9" fmla="*/ 36523 h 61545"/>
                    <a:gd name="connsiteX10" fmla="*/ 51785 w 56975"/>
                    <a:gd name="connsiteY10" fmla="*/ 36523 h 6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975" h="61545">
                      <a:moveTo>
                        <a:pt x="51785" y="36523"/>
                      </a:moveTo>
                      <a:lnTo>
                        <a:pt x="48493" y="15544"/>
                      </a:lnTo>
                      <a:lnTo>
                        <a:pt x="29501" y="0"/>
                      </a:lnTo>
                      <a:lnTo>
                        <a:pt x="6457" y="8720"/>
                      </a:lnTo>
                      <a:lnTo>
                        <a:pt x="0" y="35133"/>
                      </a:lnTo>
                      <a:lnTo>
                        <a:pt x="11648" y="47138"/>
                      </a:lnTo>
                      <a:lnTo>
                        <a:pt x="35452" y="42210"/>
                      </a:lnTo>
                      <a:lnTo>
                        <a:pt x="38744" y="61545"/>
                      </a:lnTo>
                      <a:lnTo>
                        <a:pt x="46087" y="61545"/>
                      </a:lnTo>
                      <a:lnTo>
                        <a:pt x="56976" y="36523"/>
                      </a:lnTo>
                      <a:lnTo>
                        <a:pt x="51785" y="36523"/>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90" name="Freeform 1649">
                  <a:extLst>
                    <a:ext uri="{FF2B5EF4-FFF2-40B4-BE49-F238E27FC236}">
                      <a16:creationId xmlns:a16="http://schemas.microsoft.com/office/drawing/2014/main" id="{88EA25A6-0EE5-F963-E012-D189206107B4}"/>
                    </a:ext>
                  </a:extLst>
                </p:cNvPr>
                <p:cNvSpPr/>
                <p:nvPr/>
              </p:nvSpPr>
              <p:spPr>
                <a:xfrm>
                  <a:off x="3164280" y="2651338"/>
                  <a:ext cx="32416" cy="36017"/>
                </a:xfrm>
                <a:custGeom>
                  <a:avLst/>
                  <a:gdLst>
                    <a:gd name="connsiteX0" fmla="*/ 28361 w 32412"/>
                    <a:gd name="connsiteY0" fmla="*/ 1264 h 36017"/>
                    <a:gd name="connsiteX1" fmla="*/ 4685 w 32412"/>
                    <a:gd name="connsiteY1" fmla="*/ 0 h 36017"/>
                    <a:gd name="connsiteX2" fmla="*/ 0 w 32412"/>
                    <a:gd name="connsiteY2" fmla="*/ 24391 h 36017"/>
                    <a:gd name="connsiteX3" fmla="*/ 17852 w 32412"/>
                    <a:gd name="connsiteY3" fmla="*/ 36017 h 36017"/>
                    <a:gd name="connsiteX4" fmla="*/ 18992 w 32412"/>
                    <a:gd name="connsiteY4" fmla="*/ 34122 h 36017"/>
                    <a:gd name="connsiteX5" fmla="*/ 23170 w 32412"/>
                    <a:gd name="connsiteY5" fmla="*/ 28308 h 36017"/>
                    <a:gd name="connsiteX6" fmla="*/ 32413 w 32412"/>
                    <a:gd name="connsiteY6" fmla="*/ 15671 h 36017"/>
                    <a:gd name="connsiteX7" fmla="*/ 28361 w 32412"/>
                    <a:gd name="connsiteY7" fmla="*/ 1011 h 3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412" h="36017">
                      <a:moveTo>
                        <a:pt x="28361" y="1264"/>
                      </a:moveTo>
                      <a:lnTo>
                        <a:pt x="4685" y="0"/>
                      </a:lnTo>
                      <a:lnTo>
                        <a:pt x="0" y="24391"/>
                      </a:lnTo>
                      <a:lnTo>
                        <a:pt x="17852" y="36017"/>
                      </a:lnTo>
                      <a:lnTo>
                        <a:pt x="18992" y="34122"/>
                      </a:lnTo>
                      <a:lnTo>
                        <a:pt x="23170" y="28308"/>
                      </a:lnTo>
                      <a:lnTo>
                        <a:pt x="32413" y="15671"/>
                      </a:lnTo>
                      <a:cubicBezTo>
                        <a:pt x="31273" y="10742"/>
                        <a:pt x="29881" y="5813"/>
                        <a:pt x="28361" y="1011"/>
                      </a:cubicBez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91" name="Freeform 1650">
                  <a:extLst>
                    <a:ext uri="{FF2B5EF4-FFF2-40B4-BE49-F238E27FC236}">
                      <a16:creationId xmlns:a16="http://schemas.microsoft.com/office/drawing/2014/main" id="{29344787-E132-E617-5E13-671E260D429A}"/>
                    </a:ext>
                  </a:extLst>
                </p:cNvPr>
                <p:cNvSpPr/>
                <p:nvPr/>
              </p:nvSpPr>
              <p:spPr>
                <a:xfrm>
                  <a:off x="3152503" y="2609761"/>
                  <a:ext cx="40267" cy="42841"/>
                </a:xfrm>
                <a:custGeom>
                  <a:avLst/>
                  <a:gdLst>
                    <a:gd name="connsiteX0" fmla="*/ 19498 w 40262"/>
                    <a:gd name="connsiteY0" fmla="*/ 0 h 42841"/>
                    <a:gd name="connsiteX1" fmla="*/ 12155 w 40262"/>
                    <a:gd name="connsiteY1" fmla="*/ 6951 h 42841"/>
                    <a:gd name="connsiteX2" fmla="*/ 0 w 40262"/>
                    <a:gd name="connsiteY2" fmla="*/ 14154 h 42841"/>
                    <a:gd name="connsiteX3" fmla="*/ 0 w 40262"/>
                    <a:gd name="connsiteY3" fmla="*/ 29446 h 42841"/>
                    <a:gd name="connsiteX4" fmla="*/ 16586 w 40262"/>
                    <a:gd name="connsiteY4" fmla="*/ 41578 h 42841"/>
                    <a:gd name="connsiteX5" fmla="*/ 40263 w 40262"/>
                    <a:gd name="connsiteY5" fmla="*/ 42842 h 42841"/>
                    <a:gd name="connsiteX6" fmla="*/ 19625 w 40262"/>
                    <a:gd name="connsiteY6" fmla="*/ 0 h 42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62" h="42841">
                      <a:moveTo>
                        <a:pt x="19498" y="0"/>
                      </a:moveTo>
                      <a:lnTo>
                        <a:pt x="12155" y="6951"/>
                      </a:lnTo>
                      <a:lnTo>
                        <a:pt x="0" y="14154"/>
                      </a:lnTo>
                      <a:lnTo>
                        <a:pt x="0" y="29446"/>
                      </a:lnTo>
                      <a:lnTo>
                        <a:pt x="16586" y="41578"/>
                      </a:lnTo>
                      <a:lnTo>
                        <a:pt x="40263" y="42842"/>
                      </a:lnTo>
                      <a:cubicBezTo>
                        <a:pt x="35325" y="27676"/>
                        <a:pt x="28361" y="13270"/>
                        <a:pt x="19625" y="0"/>
                      </a:cubicBez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92" name="Freeform 1651">
                  <a:extLst>
                    <a:ext uri="{FF2B5EF4-FFF2-40B4-BE49-F238E27FC236}">
                      <a16:creationId xmlns:a16="http://schemas.microsoft.com/office/drawing/2014/main" id="{D79048B8-8061-B16F-EC4E-A4EBE5538949}"/>
                    </a:ext>
                  </a:extLst>
                </p:cNvPr>
                <p:cNvSpPr/>
                <p:nvPr/>
              </p:nvSpPr>
              <p:spPr>
                <a:xfrm>
                  <a:off x="3172511" y="2679900"/>
                  <a:ext cx="28871" cy="49033"/>
                </a:xfrm>
                <a:custGeom>
                  <a:avLst/>
                  <a:gdLst>
                    <a:gd name="connsiteX0" fmla="*/ 27855 w 28867"/>
                    <a:gd name="connsiteY0" fmla="*/ 9731 h 49033"/>
                    <a:gd name="connsiteX1" fmla="*/ 20385 w 28867"/>
                    <a:gd name="connsiteY1" fmla="*/ 4170 h 49033"/>
                    <a:gd name="connsiteX2" fmla="*/ 15067 w 28867"/>
                    <a:gd name="connsiteY2" fmla="*/ 0 h 49033"/>
                    <a:gd name="connsiteX3" fmla="*/ 10889 w 28867"/>
                    <a:gd name="connsiteY3" fmla="*/ 5813 h 49033"/>
                    <a:gd name="connsiteX4" fmla="*/ 9749 w 28867"/>
                    <a:gd name="connsiteY4" fmla="*/ 7709 h 49033"/>
                    <a:gd name="connsiteX5" fmla="*/ 0 w 28867"/>
                    <a:gd name="connsiteY5" fmla="*/ 24138 h 49033"/>
                    <a:gd name="connsiteX6" fmla="*/ 9623 w 28867"/>
                    <a:gd name="connsiteY6" fmla="*/ 49034 h 49033"/>
                    <a:gd name="connsiteX7" fmla="*/ 23677 w 28867"/>
                    <a:gd name="connsiteY7" fmla="*/ 46759 h 49033"/>
                    <a:gd name="connsiteX8" fmla="*/ 27982 w 28867"/>
                    <a:gd name="connsiteY8" fmla="*/ 43726 h 49033"/>
                    <a:gd name="connsiteX9" fmla="*/ 28868 w 28867"/>
                    <a:gd name="connsiteY9" fmla="*/ 26286 h 49033"/>
                    <a:gd name="connsiteX10" fmla="*/ 28108 w 28867"/>
                    <a:gd name="connsiteY10" fmla="*/ 9984 h 49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867" h="49033">
                      <a:moveTo>
                        <a:pt x="27855" y="9731"/>
                      </a:moveTo>
                      <a:lnTo>
                        <a:pt x="20385" y="4170"/>
                      </a:lnTo>
                      <a:lnTo>
                        <a:pt x="15067" y="0"/>
                      </a:lnTo>
                      <a:lnTo>
                        <a:pt x="10889" y="5813"/>
                      </a:lnTo>
                      <a:lnTo>
                        <a:pt x="9749" y="7709"/>
                      </a:lnTo>
                      <a:lnTo>
                        <a:pt x="0" y="24138"/>
                      </a:lnTo>
                      <a:lnTo>
                        <a:pt x="9623" y="49034"/>
                      </a:lnTo>
                      <a:lnTo>
                        <a:pt x="23677" y="46759"/>
                      </a:lnTo>
                      <a:lnTo>
                        <a:pt x="27982" y="43726"/>
                      </a:lnTo>
                      <a:cubicBezTo>
                        <a:pt x="28615" y="37913"/>
                        <a:pt x="28868" y="32100"/>
                        <a:pt x="28868" y="26286"/>
                      </a:cubicBezTo>
                      <a:cubicBezTo>
                        <a:pt x="28868" y="20726"/>
                        <a:pt x="28615" y="15291"/>
                        <a:pt x="28108" y="9984"/>
                      </a:cubicBez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93" name="Freeform 1652">
                  <a:extLst>
                    <a:ext uri="{FF2B5EF4-FFF2-40B4-BE49-F238E27FC236}">
                      <a16:creationId xmlns:a16="http://schemas.microsoft.com/office/drawing/2014/main" id="{CC11D93E-61C0-2716-5F8D-02543A8417DB}"/>
                    </a:ext>
                  </a:extLst>
                </p:cNvPr>
                <p:cNvSpPr/>
                <p:nvPr/>
              </p:nvSpPr>
              <p:spPr>
                <a:xfrm>
                  <a:off x="3139460" y="2639206"/>
                  <a:ext cx="29631" cy="36649"/>
                </a:xfrm>
                <a:custGeom>
                  <a:avLst/>
                  <a:gdLst>
                    <a:gd name="connsiteX0" fmla="*/ 13041 w 29627"/>
                    <a:gd name="connsiteY0" fmla="*/ 0 h 36649"/>
                    <a:gd name="connsiteX1" fmla="*/ 0 w 29627"/>
                    <a:gd name="connsiteY1" fmla="*/ 7330 h 36649"/>
                    <a:gd name="connsiteX2" fmla="*/ 4432 w 29627"/>
                    <a:gd name="connsiteY2" fmla="*/ 30078 h 36649"/>
                    <a:gd name="connsiteX3" fmla="*/ 23044 w 29627"/>
                    <a:gd name="connsiteY3" fmla="*/ 35512 h 36649"/>
                    <a:gd name="connsiteX4" fmla="*/ 24816 w 29627"/>
                    <a:gd name="connsiteY4" fmla="*/ 36649 h 36649"/>
                    <a:gd name="connsiteX5" fmla="*/ 29628 w 29627"/>
                    <a:gd name="connsiteY5" fmla="*/ 12259 h 36649"/>
                    <a:gd name="connsiteX6" fmla="*/ 13041 w 29627"/>
                    <a:gd name="connsiteY6" fmla="*/ 0 h 36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627" h="36649">
                      <a:moveTo>
                        <a:pt x="13041" y="0"/>
                      </a:moveTo>
                      <a:lnTo>
                        <a:pt x="0" y="7330"/>
                      </a:lnTo>
                      <a:lnTo>
                        <a:pt x="4432" y="30078"/>
                      </a:lnTo>
                      <a:lnTo>
                        <a:pt x="23044" y="35512"/>
                      </a:lnTo>
                      <a:lnTo>
                        <a:pt x="24816" y="36649"/>
                      </a:lnTo>
                      <a:lnTo>
                        <a:pt x="29628" y="12259"/>
                      </a:lnTo>
                      <a:lnTo>
                        <a:pt x="13041" y="0"/>
                      </a:lnTo>
                      <a:close/>
                    </a:path>
                  </a:pathLst>
                </a:custGeom>
                <a:solidFill>
                  <a:srgbClr val="DA9C9E"/>
                </a:solidFill>
                <a:ln w="3163" cap="rnd">
                  <a:solidFill>
                    <a:srgbClr val="C16166"/>
                  </a:solidFill>
                  <a:prstDash val="solid"/>
                  <a:round/>
                </a:ln>
              </p:spPr>
              <p:txBody>
                <a:bodyPr rtlCol="0" anchor="ctr"/>
                <a:lstStyle/>
                <a:p>
                  <a:pPr defTabSz="685800">
                    <a:defRPr/>
                  </a:pPr>
                  <a:endParaRPr lang="en-US" sz="600">
                    <a:solidFill>
                      <a:prstClr val="black"/>
                    </a:solidFill>
                    <a:latin typeface="Verdana"/>
                  </a:endParaRPr>
                </a:p>
              </p:txBody>
            </p:sp>
            <p:sp>
              <p:nvSpPr>
                <p:cNvPr id="494" name="Freeform 1653">
                  <a:extLst>
                    <a:ext uri="{FF2B5EF4-FFF2-40B4-BE49-F238E27FC236}">
                      <a16:creationId xmlns:a16="http://schemas.microsoft.com/office/drawing/2014/main" id="{82948168-1BF7-6C19-017C-19D3AEBFED03}"/>
                    </a:ext>
                  </a:extLst>
                </p:cNvPr>
                <p:cNvSpPr/>
                <p:nvPr/>
              </p:nvSpPr>
              <p:spPr>
                <a:xfrm>
                  <a:off x="2809083" y="2746374"/>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95" name="Freeform 1654">
                  <a:extLst>
                    <a:ext uri="{FF2B5EF4-FFF2-40B4-BE49-F238E27FC236}">
                      <a16:creationId xmlns:a16="http://schemas.microsoft.com/office/drawing/2014/main" id="{24DB5FF8-3600-D25E-4DCF-427407A69A40}"/>
                    </a:ext>
                  </a:extLst>
                </p:cNvPr>
                <p:cNvSpPr/>
                <p:nvPr/>
              </p:nvSpPr>
              <p:spPr>
                <a:xfrm>
                  <a:off x="2813388" y="2789468"/>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1" y="8594"/>
                        <a:pt x="4305" y="8594"/>
                      </a:cubicBezTo>
                      <a:cubicBezTo>
                        <a:pt x="1899" y="8594"/>
                        <a:pt x="0" y="6698"/>
                        <a:pt x="0" y="4297"/>
                      </a:cubicBezTo>
                      <a:cubicBezTo>
                        <a:pt x="0" y="1896"/>
                        <a:pt x="1899" y="0"/>
                        <a:pt x="4305" y="0"/>
                      </a:cubicBezTo>
                      <a:cubicBezTo>
                        <a:pt x="6711"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96" name="Freeform 1655">
                  <a:extLst>
                    <a:ext uri="{FF2B5EF4-FFF2-40B4-BE49-F238E27FC236}">
                      <a16:creationId xmlns:a16="http://schemas.microsoft.com/office/drawing/2014/main" id="{B6F0411D-493E-0F15-A1F8-5E2EC2B3B5AE}"/>
                    </a:ext>
                  </a:extLst>
                </p:cNvPr>
                <p:cNvSpPr/>
                <p:nvPr/>
              </p:nvSpPr>
              <p:spPr>
                <a:xfrm>
                  <a:off x="2858468" y="2838502"/>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97" name="Freeform 1656">
                  <a:extLst>
                    <a:ext uri="{FF2B5EF4-FFF2-40B4-BE49-F238E27FC236}">
                      <a16:creationId xmlns:a16="http://schemas.microsoft.com/office/drawing/2014/main" id="{76EEFE16-9C6E-E5C8-6588-3EE09DD5DEE4}"/>
                    </a:ext>
                  </a:extLst>
                </p:cNvPr>
                <p:cNvSpPr/>
                <p:nvPr/>
              </p:nvSpPr>
              <p:spPr>
                <a:xfrm>
                  <a:off x="2884428" y="2855436"/>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1" y="8594"/>
                        <a:pt x="4305" y="8594"/>
                      </a:cubicBezTo>
                      <a:cubicBezTo>
                        <a:pt x="1899" y="8594"/>
                        <a:pt x="0" y="6698"/>
                        <a:pt x="0" y="4297"/>
                      </a:cubicBezTo>
                      <a:cubicBezTo>
                        <a:pt x="0" y="1896"/>
                        <a:pt x="1899" y="0"/>
                        <a:pt x="4305" y="0"/>
                      </a:cubicBezTo>
                      <a:cubicBezTo>
                        <a:pt x="6711"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98" name="Freeform 1657">
                  <a:extLst>
                    <a:ext uri="{FF2B5EF4-FFF2-40B4-BE49-F238E27FC236}">
                      <a16:creationId xmlns:a16="http://schemas.microsoft.com/office/drawing/2014/main" id="{BCC83EB7-7A48-573F-A290-3521A7D62A28}"/>
                    </a:ext>
                  </a:extLst>
                </p:cNvPr>
                <p:cNvSpPr/>
                <p:nvPr/>
              </p:nvSpPr>
              <p:spPr>
                <a:xfrm>
                  <a:off x="2912286" y="2858217"/>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499" name="Freeform 1658">
                  <a:extLst>
                    <a:ext uri="{FF2B5EF4-FFF2-40B4-BE49-F238E27FC236}">
                      <a16:creationId xmlns:a16="http://schemas.microsoft.com/office/drawing/2014/main" id="{AE7700CB-F372-7CBC-87AD-AC528B61C3F6}"/>
                    </a:ext>
                  </a:extLst>
                </p:cNvPr>
                <p:cNvSpPr/>
                <p:nvPr/>
              </p:nvSpPr>
              <p:spPr>
                <a:xfrm>
                  <a:off x="3011184" y="2859733"/>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00" name="Freeform 1659">
                  <a:extLst>
                    <a:ext uri="{FF2B5EF4-FFF2-40B4-BE49-F238E27FC236}">
                      <a16:creationId xmlns:a16="http://schemas.microsoft.com/office/drawing/2014/main" id="{3FC0251B-379A-1039-1344-EEEE3FA5436C}"/>
                    </a:ext>
                  </a:extLst>
                </p:cNvPr>
                <p:cNvSpPr/>
                <p:nvPr/>
              </p:nvSpPr>
              <p:spPr>
                <a:xfrm>
                  <a:off x="2819973" y="2709472"/>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01" name="Freeform 1660">
                  <a:extLst>
                    <a:ext uri="{FF2B5EF4-FFF2-40B4-BE49-F238E27FC236}">
                      <a16:creationId xmlns:a16="http://schemas.microsoft.com/office/drawing/2014/main" id="{E45CA6CA-271C-6641-D33F-C7EDFB7050EA}"/>
                    </a:ext>
                  </a:extLst>
                </p:cNvPr>
                <p:cNvSpPr/>
                <p:nvPr/>
              </p:nvSpPr>
              <p:spPr>
                <a:xfrm>
                  <a:off x="2815668" y="2674592"/>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02" name="Freeform 1661">
                  <a:extLst>
                    <a:ext uri="{FF2B5EF4-FFF2-40B4-BE49-F238E27FC236}">
                      <a16:creationId xmlns:a16="http://schemas.microsoft.com/office/drawing/2014/main" id="{EDFCA062-C8C6-9966-C8B1-2FDCF2DD7A60}"/>
                    </a:ext>
                  </a:extLst>
                </p:cNvPr>
                <p:cNvSpPr/>
                <p:nvPr/>
              </p:nvSpPr>
              <p:spPr>
                <a:xfrm>
                  <a:off x="2837068" y="2649064"/>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03" name="Freeform 1662">
                  <a:extLst>
                    <a:ext uri="{FF2B5EF4-FFF2-40B4-BE49-F238E27FC236}">
                      <a16:creationId xmlns:a16="http://schemas.microsoft.com/office/drawing/2014/main" id="{D26EABA4-2301-CA8C-2E11-850D6DA63500}"/>
                    </a:ext>
                  </a:extLst>
                </p:cNvPr>
                <p:cNvSpPr/>
                <p:nvPr/>
              </p:nvSpPr>
              <p:spPr>
                <a:xfrm>
                  <a:off x="2867206" y="2683185"/>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1" y="8594"/>
                        <a:pt x="4305" y="8594"/>
                      </a:cubicBezTo>
                      <a:cubicBezTo>
                        <a:pt x="1899" y="8594"/>
                        <a:pt x="0" y="6698"/>
                        <a:pt x="0" y="4297"/>
                      </a:cubicBezTo>
                      <a:cubicBezTo>
                        <a:pt x="0" y="1896"/>
                        <a:pt x="1899" y="0"/>
                        <a:pt x="4305" y="0"/>
                      </a:cubicBezTo>
                      <a:cubicBezTo>
                        <a:pt x="6711"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04" name="Freeform 1663">
                  <a:extLst>
                    <a:ext uri="{FF2B5EF4-FFF2-40B4-BE49-F238E27FC236}">
                      <a16:creationId xmlns:a16="http://schemas.microsoft.com/office/drawing/2014/main" id="{7CCA7142-5F3B-A81F-4789-83C18CE9286C}"/>
                    </a:ext>
                  </a:extLst>
                </p:cNvPr>
                <p:cNvSpPr/>
                <p:nvPr/>
              </p:nvSpPr>
              <p:spPr>
                <a:xfrm>
                  <a:off x="2942297" y="2789468"/>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05" name="Freeform 1664">
                  <a:extLst>
                    <a:ext uri="{FF2B5EF4-FFF2-40B4-BE49-F238E27FC236}">
                      <a16:creationId xmlns:a16="http://schemas.microsoft.com/office/drawing/2014/main" id="{ED407E16-3345-1FFC-FAFA-8D45103A1929}"/>
                    </a:ext>
                  </a:extLst>
                </p:cNvPr>
                <p:cNvSpPr/>
                <p:nvPr/>
              </p:nvSpPr>
              <p:spPr>
                <a:xfrm>
                  <a:off x="3110462" y="2780874"/>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06" name="Freeform 1665">
                  <a:extLst>
                    <a:ext uri="{FF2B5EF4-FFF2-40B4-BE49-F238E27FC236}">
                      <a16:creationId xmlns:a16="http://schemas.microsoft.com/office/drawing/2014/main" id="{71BA7E17-E59E-D688-AFD9-208C09F9DEA1}"/>
                    </a:ext>
                  </a:extLst>
                </p:cNvPr>
                <p:cNvSpPr/>
                <p:nvPr/>
              </p:nvSpPr>
              <p:spPr>
                <a:xfrm>
                  <a:off x="3131609" y="2803117"/>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07" name="Freeform 1666">
                  <a:extLst>
                    <a:ext uri="{FF2B5EF4-FFF2-40B4-BE49-F238E27FC236}">
                      <a16:creationId xmlns:a16="http://schemas.microsoft.com/office/drawing/2014/main" id="{68772149-BEA0-736D-E2BD-D2C164495AA1}"/>
                    </a:ext>
                  </a:extLst>
                </p:cNvPr>
                <p:cNvSpPr/>
                <p:nvPr/>
              </p:nvSpPr>
              <p:spPr>
                <a:xfrm>
                  <a:off x="3131609" y="2746374"/>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08" name="Freeform 1667">
                  <a:extLst>
                    <a:ext uri="{FF2B5EF4-FFF2-40B4-BE49-F238E27FC236}">
                      <a16:creationId xmlns:a16="http://schemas.microsoft.com/office/drawing/2014/main" id="{BA642DBC-E967-7843-E690-C451CE93338F}"/>
                    </a:ext>
                  </a:extLst>
                </p:cNvPr>
                <p:cNvSpPr/>
                <p:nvPr/>
              </p:nvSpPr>
              <p:spPr>
                <a:xfrm>
                  <a:off x="3183020" y="2700752"/>
                  <a:ext cx="8610" cy="8593"/>
                </a:xfrm>
                <a:custGeom>
                  <a:avLst/>
                  <a:gdLst>
                    <a:gd name="connsiteX0" fmla="*/ 8610 w 8609"/>
                    <a:gd name="connsiteY0" fmla="*/ 4297 h 8593"/>
                    <a:gd name="connsiteX1" fmla="*/ 4305 w 8609"/>
                    <a:gd name="connsiteY1" fmla="*/ 8593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70"/>
                        <a:pt x="6682" y="8593"/>
                        <a:pt x="4305" y="8593"/>
                      </a:cubicBezTo>
                      <a:cubicBezTo>
                        <a:pt x="1927" y="8593"/>
                        <a:pt x="0" y="6670"/>
                        <a:pt x="0" y="4297"/>
                      </a:cubicBezTo>
                      <a:cubicBezTo>
                        <a:pt x="0" y="1924"/>
                        <a:pt x="1927" y="0"/>
                        <a:pt x="4305" y="0"/>
                      </a:cubicBezTo>
                      <a:cubicBezTo>
                        <a:pt x="6682" y="0"/>
                        <a:pt x="8610" y="1924"/>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09" name="Freeform 1668">
                  <a:extLst>
                    <a:ext uri="{FF2B5EF4-FFF2-40B4-BE49-F238E27FC236}">
                      <a16:creationId xmlns:a16="http://schemas.microsoft.com/office/drawing/2014/main" id="{3D8942F9-E89B-EB28-4DF2-2764652518AD}"/>
                    </a:ext>
                  </a:extLst>
                </p:cNvPr>
                <p:cNvSpPr/>
                <p:nvPr/>
              </p:nvSpPr>
              <p:spPr>
                <a:xfrm>
                  <a:off x="3174410" y="2663471"/>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10" name="Freeform 1669">
                  <a:extLst>
                    <a:ext uri="{FF2B5EF4-FFF2-40B4-BE49-F238E27FC236}">
                      <a16:creationId xmlns:a16="http://schemas.microsoft.com/office/drawing/2014/main" id="{78BBFD76-9FAB-9075-47C9-80126161A9AF}"/>
                    </a:ext>
                  </a:extLst>
                </p:cNvPr>
                <p:cNvSpPr/>
                <p:nvPr/>
              </p:nvSpPr>
              <p:spPr>
                <a:xfrm>
                  <a:off x="3148451" y="2653360"/>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11" name="Freeform 1670">
                  <a:extLst>
                    <a:ext uri="{FF2B5EF4-FFF2-40B4-BE49-F238E27FC236}">
                      <a16:creationId xmlns:a16="http://schemas.microsoft.com/office/drawing/2014/main" id="{3817F79F-78F1-CDE2-2EBD-C88FC31CFAA1}"/>
                    </a:ext>
                  </a:extLst>
                </p:cNvPr>
                <p:cNvSpPr/>
                <p:nvPr/>
              </p:nvSpPr>
              <p:spPr>
                <a:xfrm>
                  <a:off x="3159974" y="2628464"/>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12" name="Freeform 1671">
                  <a:extLst>
                    <a:ext uri="{FF2B5EF4-FFF2-40B4-BE49-F238E27FC236}">
                      <a16:creationId xmlns:a16="http://schemas.microsoft.com/office/drawing/2014/main" id="{ED4727B1-01CD-3FBA-C2BF-4FAE2BC6E95D}"/>
                    </a:ext>
                  </a:extLst>
                </p:cNvPr>
                <p:cNvSpPr/>
                <p:nvPr/>
              </p:nvSpPr>
              <p:spPr>
                <a:xfrm>
                  <a:off x="3119073" y="2576018"/>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13" name="Freeform 1672">
                  <a:extLst>
                    <a:ext uri="{FF2B5EF4-FFF2-40B4-BE49-F238E27FC236}">
                      <a16:creationId xmlns:a16="http://schemas.microsoft.com/office/drawing/2014/main" id="{427C90EA-890C-2AFA-9D3D-D3B5A47953CB}"/>
                    </a:ext>
                  </a:extLst>
                </p:cNvPr>
                <p:cNvSpPr/>
                <p:nvPr/>
              </p:nvSpPr>
              <p:spPr>
                <a:xfrm>
                  <a:off x="3098305" y="2556051"/>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1" y="8594"/>
                        <a:pt x="4305" y="8594"/>
                      </a:cubicBezTo>
                      <a:cubicBezTo>
                        <a:pt x="1899" y="8594"/>
                        <a:pt x="0" y="6698"/>
                        <a:pt x="0" y="4297"/>
                      </a:cubicBezTo>
                      <a:cubicBezTo>
                        <a:pt x="0" y="1896"/>
                        <a:pt x="1899" y="0"/>
                        <a:pt x="4305" y="0"/>
                      </a:cubicBezTo>
                      <a:cubicBezTo>
                        <a:pt x="6711"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14" name="Freeform 1673">
                  <a:extLst>
                    <a:ext uri="{FF2B5EF4-FFF2-40B4-BE49-F238E27FC236}">
                      <a16:creationId xmlns:a16="http://schemas.microsoft.com/office/drawing/2014/main" id="{740AD469-C9A3-D294-0C50-19D2018A06C3}"/>
                    </a:ext>
                  </a:extLst>
                </p:cNvPr>
                <p:cNvSpPr/>
                <p:nvPr/>
              </p:nvSpPr>
              <p:spPr>
                <a:xfrm>
                  <a:off x="3071080" y="2571721"/>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15" name="Freeform 1674">
                  <a:extLst>
                    <a:ext uri="{FF2B5EF4-FFF2-40B4-BE49-F238E27FC236}">
                      <a16:creationId xmlns:a16="http://schemas.microsoft.com/office/drawing/2014/main" id="{D63C9565-D455-6767-F3B7-A67C518B677C}"/>
                    </a:ext>
                  </a:extLst>
                </p:cNvPr>
                <p:cNvSpPr/>
                <p:nvPr/>
              </p:nvSpPr>
              <p:spPr>
                <a:xfrm>
                  <a:off x="3047273" y="2595733"/>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16" name="Freeform 1675">
                  <a:extLst>
                    <a:ext uri="{FF2B5EF4-FFF2-40B4-BE49-F238E27FC236}">
                      <a16:creationId xmlns:a16="http://schemas.microsoft.com/office/drawing/2014/main" id="{FDBBDDF4-BF29-96B7-3CDE-1D951E6F15C4}"/>
                    </a:ext>
                  </a:extLst>
                </p:cNvPr>
                <p:cNvSpPr/>
                <p:nvPr/>
              </p:nvSpPr>
              <p:spPr>
                <a:xfrm>
                  <a:off x="3040562" y="2540886"/>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17" name="Freeform 1676">
                  <a:extLst>
                    <a:ext uri="{FF2B5EF4-FFF2-40B4-BE49-F238E27FC236}">
                      <a16:creationId xmlns:a16="http://schemas.microsoft.com/office/drawing/2014/main" id="{60F21609-E12E-8A0B-4DE5-AF3F7271C120}"/>
                    </a:ext>
                  </a:extLst>
                </p:cNvPr>
                <p:cNvSpPr/>
                <p:nvPr/>
              </p:nvSpPr>
              <p:spPr>
                <a:xfrm>
                  <a:off x="3065129" y="2539116"/>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18" name="Freeform 1677">
                  <a:extLst>
                    <a:ext uri="{FF2B5EF4-FFF2-40B4-BE49-F238E27FC236}">
                      <a16:creationId xmlns:a16="http://schemas.microsoft.com/office/drawing/2014/main" id="{DD537B38-B9BB-47CE-9D88-2F061D245573}"/>
                    </a:ext>
                  </a:extLst>
                </p:cNvPr>
                <p:cNvSpPr/>
                <p:nvPr/>
              </p:nvSpPr>
              <p:spPr>
                <a:xfrm>
                  <a:off x="3015489" y="2545182"/>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19" name="Freeform 1678">
                  <a:extLst>
                    <a:ext uri="{FF2B5EF4-FFF2-40B4-BE49-F238E27FC236}">
                      <a16:creationId xmlns:a16="http://schemas.microsoft.com/office/drawing/2014/main" id="{AC50C68C-4714-79EA-7C71-7E04DC20449F}"/>
                    </a:ext>
                  </a:extLst>
                </p:cNvPr>
                <p:cNvSpPr/>
                <p:nvPr/>
              </p:nvSpPr>
              <p:spPr>
                <a:xfrm>
                  <a:off x="2990670" y="2547710"/>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1" y="8594"/>
                        <a:pt x="4305" y="8594"/>
                      </a:cubicBezTo>
                      <a:cubicBezTo>
                        <a:pt x="1899" y="8594"/>
                        <a:pt x="0" y="6698"/>
                        <a:pt x="0" y="4297"/>
                      </a:cubicBezTo>
                      <a:cubicBezTo>
                        <a:pt x="0" y="1896"/>
                        <a:pt x="1899" y="0"/>
                        <a:pt x="4305" y="0"/>
                      </a:cubicBezTo>
                      <a:cubicBezTo>
                        <a:pt x="6711"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20" name="Freeform 1679">
                  <a:extLst>
                    <a:ext uri="{FF2B5EF4-FFF2-40B4-BE49-F238E27FC236}">
                      <a16:creationId xmlns:a16="http://schemas.microsoft.com/office/drawing/2014/main" id="{CD762575-85FE-3EB9-37AE-CA3207AB7F3E}"/>
                    </a:ext>
                  </a:extLst>
                </p:cNvPr>
                <p:cNvSpPr/>
                <p:nvPr/>
              </p:nvSpPr>
              <p:spPr>
                <a:xfrm>
                  <a:off x="2964711" y="2556303"/>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21" name="Freeform 1680">
                  <a:extLst>
                    <a:ext uri="{FF2B5EF4-FFF2-40B4-BE49-F238E27FC236}">
                      <a16:creationId xmlns:a16="http://schemas.microsoft.com/office/drawing/2014/main" id="{4B519A79-347A-7C64-7DFD-CDC8BC164B03}"/>
                    </a:ext>
                  </a:extLst>
                </p:cNvPr>
                <p:cNvSpPr/>
                <p:nvPr/>
              </p:nvSpPr>
              <p:spPr>
                <a:xfrm>
                  <a:off x="2939765" y="2543413"/>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22" name="Freeform 1681">
                  <a:extLst>
                    <a:ext uri="{FF2B5EF4-FFF2-40B4-BE49-F238E27FC236}">
                      <a16:creationId xmlns:a16="http://schemas.microsoft.com/office/drawing/2014/main" id="{6981E1D8-1388-F226-0021-9CF5F9900BBA}"/>
                    </a:ext>
                  </a:extLst>
                </p:cNvPr>
                <p:cNvSpPr/>
                <p:nvPr/>
              </p:nvSpPr>
              <p:spPr>
                <a:xfrm>
                  <a:off x="2912792" y="2551628"/>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23" name="Freeform 1682">
                  <a:extLst>
                    <a:ext uri="{FF2B5EF4-FFF2-40B4-BE49-F238E27FC236}">
                      <a16:creationId xmlns:a16="http://schemas.microsoft.com/office/drawing/2014/main" id="{4784AE7D-DE9B-6A4C-2E34-C6BC4C8B2C41}"/>
                    </a:ext>
                  </a:extLst>
                </p:cNvPr>
                <p:cNvSpPr/>
                <p:nvPr/>
              </p:nvSpPr>
              <p:spPr>
                <a:xfrm>
                  <a:off x="2895318" y="2567425"/>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24" name="Freeform 1683">
                  <a:extLst>
                    <a:ext uri="{FF2B5EF4-FFF2-40B4-BE49-F238E27FC236}">
                      <a16:creationId xmlns:a16="http://schemas.microsoft.com/office/drawing/2014/main" id="{AC642857-9CDA-3FC7-71E4-8C066A6238E5}"/>
                    </a:ext>
                  </a:extLst>
                </p:cNvPr>
                <p:cNvSpPr/>
                <p:nvPr/>
              </p:nvSpPr>
              <p:spPr>
                <a:xfrm>
                  <a:off x="2867206" y="2608876"/>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1" y="8594"/>
                        <a:pt x="4305" y="8594"/>
                      </a:cubicBezTo>
                      <a:cubicBezTo>
                        <a:pt x="1899" y="8594"/>
                        <a:pt x="0" y="6698"/>
                        <a:pt x="0" y="4297"/>
                      </a:cubicBezTo>
                      <a:cubicBezTo>
                        <a:pt x="0" y="1896"/>
                        <a:pt x="1899" y="0"/>
                        <a:pt x="4305" y="0"/>
                      </a:cubicBezTo>
                      <a:cubicBezTo>
                        <a:pt x="6711"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25" name="Freeform 1684">
                  <a:extLst>
                    <a:ext uri="{FF2B5EF4-FFF2-40B4-BE49-F238E27FC236}">
                      <a16:creationId xmlns:a16="http://schemas.microsoft.com/office/drawing/2014/main" id="{464435DD-8588-21B2-35DB-ABF8F6D97F5B}"/>
                    </a:ext>
                  </a:extLst>
                </p:cNvPr>
                <p:cNvSpPr/>
                <p:nvPr/>
              </p:nvSpPr>
              <p:spPr>
                <a:xfrm>
                  <a:off x="2944071" y="2624168"/>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26" name="Freeform 1685">
                  <a:extLst>
                    <a:ext uri="{FF2B5EF4-FFF2-40B4-BE49-F238E27FC236}">
                      <a16:creationId xmlns:a16="http://schemas.microsoft.com/office/drawing/2014/main" id="{3375C75E-204C-4B7B-DD99-CAD8D0BDF401}"/>
                    </a:ext>
                  </a:extLst>
                </p:cNvPr>
                <p:cNvSpPr/>
                <p:nvPr/>
              </p:nvSpPr>
              <p:spPr>
                <a:xfrm>
                  <a:off x="2891013" y="2654877"/>
                  <a:ext cx="8610" cy="8593"/>
                </a:xfrm>
                <a:custGeom>
                  <a:avLst/>
                  <a:gdLst>
                    <a:gd name="connsiteX0" fmla="*/ 8610 w 8609"/>
                    <a:gd name="connsiteY0" fmla="*/ 4297 h 8593"/>
                    <a:gd name="connsiteX1" fmla="*/ 4305 w 8609"/>
                    <a:gd name="connsiteY1" fmla="*/ 8594 h 8593"/>
                    <a:gd name="connsiteX2" fmla="*/ 0 w 8609"/>
                    <a:gd name="connsiteY2" fmla="*/ 4297 h 8593"/>
                    <a:gd name="connsiteX3" fmla="*/ 4305 w 8609"/>
                    <a:gd name="connsiteY3" fmla="*/ 0 h 8593"/>
                    <a:gd name="connsiteX4" fmla="*/ 8610 w 8609"/>
                    <a:gd name="connsiteY4" fmla="*/ 4297 h 8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9" h="8593">
                      <a:moveTo>
                        <a:pt x="8610" y="4297"/>
                      </a:moveTo>
                      <a:cubicBezTo>
                        <a:pt x="8610" y="6698"/>
                        <a:pt x="6710" y="8594"/>
                        <a:pt x="4305" y="8594"/>
                      </a:cubicBezTo>
                      <a:cubicBezTo>
                        <a:pt x="1899" y="8594"/>
                        <a:pt x="0" y="6698"/>
                        <a:pt x="0" y="4297"/>
                      </a:cubicBezTo>
                      <a:cubicBezTo>
                        <a:pt x="0" y="1896"/>
                        <a:pt x="1899" y="0"/>
                        <a:pt x="4305" y="0"/>
                      </a:cubicBezTo>
                      <a:cubicBezTo>
                        <a:pt x="6710" y="0"/>
                        <a:pt x="8610" y="1896"/>
                        <a:pt x="8610" y="4297"/>
                      </a:cubicBezTo>
                      <a:close/>
                    </a:path>
                  </a:pathLst>
                </a:custGeom>
                <a:solidFill>
                  <a:srgbClr val="C5605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27" name="Freeform 1686">
                  <a:extLst>
                    <a:ext uri="{FF2B5EF4-FFF2-40B4-BE49-F238E27FC236}">
                      <a16:creationId xmlns:a16="http://schemas.microsoft.com/office/drawing/2014/main" id="{3B07CD26-29BE-9B9F-FA07-05C7C9EA69DD}"/>
                    </a:ext>
                  </a:extLst>
                </p:cNvPr>
                <p:cNvSpPr/>
                <p:nvPr/>
              </p:nvSpPr>
              <p:spPr>
                <a:xfrm>
                  <a:off x="2828273" y="2727796"/>
                  <a:ext cx="32474" cy="66600"/>
                </a:xfrm>
                <a:custGeom>
                  <a:avLst/>
                  <a:gdLst>
                    <a:gd name="connsiteX0" fmla="*/ 29812 w 32470"/>
                    <a:gd name="connsiteY0" fmla="*/ 66221 h 66600"/>
                    <a:gd name="connsiteX1" fmla="*/ 16011 w 32470"/>
                    <a:gd name="connsiteY1" fmla="*/ 61166 h 66600"/>
                    <a:gd name="connsiteX2" fmla="*/ 5502 w 32470"/>
                    <a:gd name="connsiteY2" fmla="*/ 54974 h 66600"/>
                    <a:gd name="connsiteX3" fmla="*/ 58 w 32470"/>
                    <a:gd name="connsiteY3" fmla="*/ 26918 h 66600"/>
                    <a:gd name="connsiteX4" fmla="*/ 3223 w 32470"/>
                    <a:gd name="connsiteY4" fmla="*/ 14533 h 66600"/>
                    <a:gd name="connsiteX5" fmla="*/ 8667 w 32470"/>
                    <a:gd name="connsiteY5" fmla="*/ 5181 h 66600"/>
                    <a:gd name="connsiteX6" fmla="*/ 16011 w 32470"/>
                    <a:gd name="connsiteY6" fmla="*/ 0 h 66600"/>
                    <a:gd name="connsiteX7" fmla="*/ 26013 w 32470"/>
                    <a:gd name="connsiteY7" fmla="*/ 5813 h 66600"/>
                    <a:gd name="connsiteX8" fmla="*/ 28799 w 32470"/>
                    <a:gd name="connsiteY8" fmla="*/ 22621 h 66600"/>
                    <a:gd name="connsiteX9" fmla="*/ 27913 w 32470"/>
                    <a:gd name="connsiteY9" fmla="*/ 40820 h 66600"/>
                    <a:gd name="connsiteX10" fmla="*/ 25001 w 32470"/>
                    <a:gd name="connsiteY10" fmla="*/ 55858 h 66600"/>
                    <a:gd name="connsiteX11" fmla="*/ 27786 w 32470"/>
                    <a:gd name="connsiteY11" fmla="*/ 61040 h 66600"/>
                    <a:gd name="connsiteX12" fmla="*/ 32471 w 32470"/>
                    <a:gd name="connsiteY12" fmla="*/ 65210 h 66600"/>
                    <a:gd name="connsiteX13" fmla="*/ 31458 w 32470"/>
                    <a:gd name="connsiteY13" fmla="*/ 65589 h 66600"/>
                    <a:gd name="connsiteX14" fmla="*/ 32091 w 32470"/>
                    <a:gd name="connsiteY14" fmla="*/ 66600 h 66600"/>
                    <a:gd name="connsiteX15" fmla="*/ 29685 w 32470"/>
                    <a:gd name="connsiteY15" fmla="*/ 66221 h 6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470" h="66600">
                      <a:moveTo>
                        <a:pt x="29812" y="66221"/>
                      </a:moveTo>
                      <a:cubicBezTo>
                        <a:pt x="24874" y="66221"/>
                        <a:pt x="20442" y="63188"/>
                        <a:pt x="16011" y="61166"/>
                      </a:cubicBezTo>
                      <a:cubicBezTo>
                        <a:pt x="12213" y="59523"/>
                        <a:pt x="8288" y="58260"/>
                        <a:pt x="5502" y="54974"/>
                      </a:cubicBezTo>
                      <a:cubicBezTo>
                        <a:pt x="-955" y="47265"/>
                        <a:pt x="58" y="36396"/>
                        <a:pt x="58" y="26918"/>
                      </a:cubicBezTo>
                      <a:cubicBezTo>
                        <a:pt x="58" y="21863"/>
                        <a:pt x="311" y="18704"/>
                        <a:pt x="3223" y="14533"/>
                      </a:cubicBezTo>
                      <a:cubicBezTo>
                        <a:pt x="5375" y="11500"/>
                        <a:pt x="6642" y="8341"/>
                        <a:pt x="8667" y="5181"/>
                      </a:cubicBezTo>
                      <a:cubicBezTo>
                        <a:pt x="10440" y="2275"/>
                        <a:pt x="12593" y="126"/>
                        <a:pt x="16011" y="0"/>
                      </a:cubicBezTo>
                      <a:cubicBezTo>
                        <a:pt x="19936" y="0"/>
                        <a:pt x="24621" y="2780"/>
                        <a:pt x="26013" y="5813"/>
                      </a:cubicBezTo>
                      <a:cubicBezTo>
                        <a:pt x="28672" y="11374"/>
                        <a:pt x="27786" y="16303"/>
                        <a:pt x="28799" y="22621"/>
                      </a:cubicBezTo>
                      <a:cubicBezTo>
                        <a:pt x="29812" y="28940"/>
                        <a:pt x="29432" y="34627"/>
                        <a:pt x="27913" y="40820"/>
                      </a:cubicBezTo>
                      <a:cubicBezTo>
                        <a:pt x="26773" y="45369"/>
                        <a:pt x="23988" y="50930"/>
                        <a:pt x="25001" y="55858"/>
                      </a:cubicBezTo>
                      <a:cubicBezTo>
                        <a:pt x="25380" y="57501"/>
                        <a:pt x="26520" y="59903"/>
                        <a:pt x="27786" y="61040"/>
                      </a:cubicBezTo>
                      <a:cubicBezTo>
                        <a:pt x="29432" y="62556"/>
                        <a:pt x="32217" y="62809"/>
                        <a:pt x="32471" y="65210"/>
                      </a:cubicBezTo>
                      <a:cubicBezTo>
                        <a:pt x="32217" y="65210"/>
                        <a:pt x="31711" y="65463"/>
                        <a:pt x="31458" y="65589"/>
                      </a:cubicBezTo>
                      <a:cubicBezTo>
                        <a:pt x="31205" y="66474"/>
                        <a:pt x="31838" y="66221"/>
                        <a:pt x="32091" y="66600"/>
                      </a:cubicBezTo>
                      <a:lnTo>
                        <a:pt x="29685" y="66221"/>
                      </a:lnTo>
                      <a:close/>
                    </a:path>
                  </a:pathLst>
                </a:custGeom>
                <a:solidFill>
                  <a:srgbClr val="661C1B"/>
                </a:solid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528" name="Freeform 1687">
                  <a:extLst>
                    <a:ext uri="{FF2B5EF4-FFF2-40B4-BE49-F238E27FC236}">
                      <a16:creationId xmlns:a16="http://schemas.microsoft.com/office/drawing/2014/main" id="{CBE4ECAD-0404-E443-8E4E-20C9D0110BC2}"/>
                    </a:ext>
                  </a:extLst>
                </p:cNvPr>
                <p:cNvSpPr/>
                <p:nvPr/>
              </p:nvSpPr>
              <p:spPr>
                <a:xfrm>
                  <a:off x="2835783" y="2618129"/>
                  <a:ext cx="31166" cy="20148"/>
                </a:xfrm>
                <a:custGeom>
                  <a:avLst/>
                  <a:gdLst>
                    <a:gd name="connsiteX0" fmla="*/ 6856 w 31162"/>
                    <a:gd name="connsiteY0" fmla="*/ 16022 h 20148"/>
                    <a:gd name="connsiteX1" fmla="*/ 652 w 31162"/>
                    <a:gd name="connsiteY1" fmla="*/ 14632 h 20148"/>
                    <a:gd name="connsiteX2" fmla="*/ 1285 w 31162"/>
                    <a:gd name="connsiteY2" fmla="*/ 7807 h 20148"/>
                    <a:gd name="connsiteX3" fmla="*/ 7742 w 31162"/>
                    <a:gd name="connsiteY3" fmla="*/ 2752 h 20148"/>
                    <a:gd name="connsiteX4" fmla="*/ 24708 w 31162"/>
                    <a:gd name="connsiteY4" fmla="*/ 5027 h 20148"/>
                    <a:gd name="connsiteX5" fmla="*/ 30026 w 31162"/>
                    <a:gd name="connsiteY5" fmla="*/ 13494 h 20148"/>
                    <a:gd name="connsiteX6" fmla="*/ 28253 w 31162"/>
                    <a:gd name="connsiteY6" fmla="*/ 19308 h 20148"/>
                    <a:gd name="connsiteX7" fmla="*/ 10907 w 31162"/>
                    <a:gd name="connsiteY7" fmla="*/ 17412 h 20148"/>
                    <a:gd name="connsiteX8" fmla="*/ 6729 w 31162"/>
                    <a:gd name="connsiteY8" fmla="*/ 16022 h 2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62" h="20148">
                      <a:moveTo>
                        <a:pt x="6856" y="16022"/>
                      </a:moveTo>
                      <a:cubicBezTo>
                        <a:pt x="4956" y="15137"/>
                        <a:pt x="2677" y="15137"/>
                        <a:pt x="652" y="14632"/>
                      </a:cubicBezTo>
                      <a:cubicBezTo>
                        <a:pt x="-1121" y="10714"/>
                        <a:pt x="1285" y="7807"/>
                        <a:pt x="1285" y="7807"/>
                      </a:cubicBezTo>
                      <a:cubicBezTo>
                        <a:pt x="5083" y="7049"/>
                        <a:pt x="5843" y="6038"/>
                        <a:pt x="7742" y="2752"/>
                      </a:cubicBezTo>
                      <a:cubicBezTo>
                        <a:pt x="11161" y="-3187"/>
                        <a:pt x="20023" y="1868"/>
                        <a:pt x="24708" y="5027"/>
                      </a:cubicBezTo>
                      <a:cubicBezTo>
                        <a:pt x="27873" y="7175"/>
                        <a:pt x="28633" y="10082"/>
                        <a:pt x="30026" y="13494"/>
                      </a:cubicBezTo>
                      <a:cubicBezTo>
                        <a:pt x="31545" y="17286"/>
                        <a:pt x="32052" y="18044"/>
                        <a:pt x="28253" y="19308"/>
                      </a:cubicBezTo>
                      <a:cubicBezTo>
                        <a:pt x="22049" y="21330"/>
                        <a:pt x="16985" y="19308"/>
                        <a:pt x="10907" y="17412"/>
                      </a:cubicBezTo>
                      <a:lnTo>
                        <a:pt x="6729" y="16022"/>
                      </a:lnTo>
                      <a:close/>
                    </a:path>
                  </a:pathLst>
                </a:custGeom>
                <a:solidFill>
                  <a:srgbClr val="661C1B"/>
                </a:solid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529" name="Freeform 1688">
                  <a:extLst>
                    <a:ext uri="{FF2B5EF4-FFF2-40B4-BE49-F238E27FC236}">
                      <a16:creationId xmlns:a16="http://schemas.microsoft.com/office/drawing/2014/main" id="{B421059E-D760-DEDF-49D8-564C212AD80B}"/>
                    </a:ext>
                  </a:extLst>
                </p:cNvPr>
                <p:cNvSpPr/>
                <p:nvPr/>
              </p:nvSpPr>
              <p:spPr>
                <a:xfrm>
                  <a:off x="2964584" y="2570991"/>
                  <a:ext cx="42865" cy="27340"/>
                </a:xfrm>
                <a:custGeom>
                  <a:avLst/>
                  <a:gdLst>
                    <a:gd name="connsiteX0" fmla="*/ 127 w 42859"/>
                    <a:gd name="connsiteY0" fmla="*/ 16906 h 27340"/>
                    <a:gd name="connsiteX1" fmla="*/ 12788 w 42859"/>
                    <a:gd name="connsiteY1" fmla="*/ 4395 h 27340"/>
                    <a:gd name="connsiteX2" fmla="*/ 31653 w 42859"/>
                    <a:gd name="connsiteY2" fmla="*/ 1109 h 27340"/>
                    <a:gd name="connsiteX3" fmla="*/ 41023 w 42859"/>
                    <a:gd name="connsiteY3" fmla="*/ 13494 h 27340"/>
                    <a:gd name="connsiteX4" fmla="*/ 34186 w 42859"/>
                    <a:gd name="connsiteY4" fmla="*/ 18928 h 27340"/>
                    <a:gd name="connsiteX5" fmla="*/ 26336 w 42859"/>
                    <a:gd name="connsiteY5" fmla="*/ 23352 h 27340"/>
                    <a:gd name="connsiteX6" fmla="*/ 1393 w 42859"/>
                    <a:gd name="connsiteY6" fmla="*/ 22467 h 27340"/>
                    <a:gd name="connsiteX7" fmla="*/ 0 w 42859"/>
                    <a:gd name="connsiteY7" fmla="*/ 16906 h 27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859" h="27340">
                      <a:moveTo>
                        <a:pt x="127" y="16906"/>
                      </a:moveTo>
                      <a:cubicBezTo>
                        <a:pt x="507" y="8186"/>
                        <a:pt x="6584" y="7428"/>
                        <a:pt x="12788" y="4395"/>
                      </a:cubicBezTo>
                      <a:cubicBezTo>
                        <a:pt x="18739" y="1615"/>
                        <a:pt x="24943" y="-1797"/>
                        <a:pt x="31653" y="1109"/>
                      </a:cubicBezTo>
                      <a:cubicBezTo>
                        <a:pt x="36085" y="3131"/>
                        <a:pt x="47227" y="7302"/>
                        <a:pt x="41023" y="13494"/>
                      </a:cubicBezTo>
                      <a:cubicBezTo>
                        <a:pt x="39377" y="15263"/>
                        <a:pt x="36338" y="17159"/>
                        <a:pt x="34186" y="18928"/>
                      </a:cubicBezTo>
                      <a:cubicBezTo>
                        <a:pt x="31907" y="20824"/>
                        <a:pt x="28994" y="22088"/>
                        <a:pt x="26336" y="23352"/>
                      </a:cubicBezTo>
                      <a:cubicBezTo>
                        <a:pt x="18865" y="26764"/>
                        <a:pt x="7090" y="30681"/>
                        <a:pt x="1393" y="22467"/>
                      </a:cubicBezTo>
                      <a:lnTo>
                        <a:pt x="0" y="16906"/>
                      </a:lnTo>
                      <a:close/>
                    </a:path>
                  </a:pathLst>
                </a:custGeom>
                <a:solidFill>
                  <a:srgbClr val="661C1B"/>
                </a:solid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530" name="Freeform 1689">
                  <a:extLst>
                    <a:ext uri="{FF2B5EF4-FFF2-40B4-BE49-F238E27FC236}">
                      <a16:creationId xmlns:a16="http://schemas.microsoft.com/office/drawing/2014/main" id="{51EF5F33-423F-5D2D-6F9C-CB76F77D90BC}"/>
                    </a:ext>
                  </a:extLst>
                </p:cNvPr>
                <p:cNvSpPr/>
                <p:nvPr/>
              </p:nvSpPr>
              <p:spPr>
                <a:xfrm>
                  <a:off x="3092850" y="2598419"/>
                  <a:ext cx="25678" cy="45572"/>
                </a:xfrm>
                <a:custGeom>
                  <a:avLst/>
                  <a:gdLst>
                    <a:gd name="connsiteX0" fmla="*/ 8113 w 25675"/>
                    <a:gd name="connsiteY0" fmla="*/ 23979 h 45572"/>
                    <a:gd name="connsiteX1" fmla="*/ 1529 w 25675"/>
                    <a:gd name="connsiteY1" fmla="*/ 18924 h 45572"/>
                    <a:gd name="connsiteX2" fmla="*/ 263 w 25675"/>
                    <a:gd name="connsiteY2" fmla="*/ 9825 h 45572"/>
                    <a:gd name="connsiteX3" fmla="*/ 14064 w 25675"/>
                    <a:gd name="connsiteY3" fmla="*/ 220 h 45572"/>
                    <a:gd name="connsiteX4" fmla="*/ 23686 w 25675"/>
                    <a:gd name="connsiteY4" fmla="*/ 15385 h 45572"/>
                    <a:gd name="connsiteX5" fmla="*/ 24446 w 25675"/>
                    <a:gd name="connsiteY5" fmla="*/ 35100 h 45572"/>
                    <a:gd name="connsiteX6" fmla="*/ 15077 w 25675"/>
                    <a:gd name="connsiteY6" fmla="*/ 43694 h 45572"/>
                    <a:gd name="connsiteX7" fmla="*/ 11025 w 25675"/>
                    <a:gd name="connsiteY7" fmla="*/ 27517 h 45572"/>
                    <a:gd name="connsiteX8" fmla="*/ 8239 w 25675"/>
                    <a:gd name="connsiteY8" fmla="*/ 24105 h 4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75" h="45572">
                      <a:moveTo>
                        <a:pt x="8113" y="23979"/>
                      </a:moveTo>
                      <a:cubicBezTo>
                        <a:pt x="8366" y="21325"/>
                        <a:pt x="3048" y="21072"/>
                        <a:pt x="1529" y="18924"/>
                      </a:cubicBezTo>
                      <a:cubicBezTo>
                        <a:pt x="-117" y="16775"/>
                        <a:pt x="-244" y="12605"/>
                        <a:pt x="263" y="9825"/>
                      </a:cubicBezTo>
                      <a:cubicBezTo>
                        <a:pt x="1149" y="4264"/>
                        <a:pt x="8239" y="-1170"/>
                        <a:pt x="14064" y="220"/>
                      </a:cubicBezTo>
                      <a:cubicBezTo>
                        <a:pt x="19255" y="1358"/>
                        <a:pt x="22167" y="10709"/>
                        <a:pt x="23686" y="15385"/>
                      </a:cubicBezTo>
                      <a:cubicBezTo>
                        <a:pt x="25839" y="21957"/>
                        <a:pt x="26472" y="28402"/>
                        <a:pt x="24446" y="35100"/>
                      </a:cubicBezTo>
                      <a:cubicBezTo>
                        <a:pt x="22926" y="40029"/>
                        <a:pt x="22040" y="49633"/>
                        <a:pt x="15077" y="43694"/>
                      </a:cubicBezTo>
                      <a:cubicBezTo>
                        <a:pt x="9632" y="39018"/>
                        <a:pt x="12671" y="33331"/>
                        <a:pt x="11025" y="27517"/>
                      </a:cubicBezTo>
                      <a:lnTo>
                        <a:pt x="8239" y="24105"/>
                      </a:lnTo>
                      <a:close/>
                    </a:path>
                  </a:pathLst>
                </a:custGeom>
                <a:solidFill>
                  <a:srgbClr val="661C1B"/>
                </a:solid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531" name="Freeform 1690">
                  <a:extLst>
                    <a:ext uri="{FF2B5EF4-FFF2-40B4-BE49-F238E27FC236}">
                      <a16:creationId xmlns:a16="http://schemas.microsoft.com/office/drawing/2014/main" id="{F436086D-116E-25CD-757A-C5DC0BFBBF9D}"/>
                    </a:ext>
                  </a:extLst>
                </p:cNvPr>
                <p:cNvSpPr/>
                <p:nvPr/>
              </p:nvSpPr>
              <p:spPr>
                <a:xfrm>
                  <a:off x="3062216" y="2693920"/>
                  <a:ext cx="21969" cy="36150"/>
                </a:xfrm>
                <a:custGeom>
                  <a:avLst/>
                  <a:gdLst>
                    <a:gd name="connsiteX0" fmla="*/ 0 w 21966"/>
                    <a:gd name="connsiteY0" fmla="*/ 20354 h 36150"/>
                    <a:gd name="connsiteX1" fmla="*/ 8610 w 21966"/>
                    <a:gd name="connsiteY1" fmla="*/ 1271 h 36150"/>
                    <a:gd name="connsiteX2" fmla="*/ 15194 w 21966"/>
                    <a:gd name="connsiteY2" fmla="*/ 3419 h 36150"/>
                    <a:gd name="connsiteX3" fmla="*/ 19752 w 21966"/>
                    <a:gd name="connsiteY3" fmla="*/ 10623 h 36150"/>
                    <a:gd name="connsiteX4" fmla="*/ 21271 w 21966"/>
                    <a:gd name="connsiteY4" fmla="*/ 29453 h 36150"/>
                    <a:gd name="connsiteX5" fmla="*/ 16333 w 21966"/>
                    <a:gd name="connsiteY5" fmla="*/ 35772 h 36150"/>
                    <a:gd name="connsiteX6" fmla="*/ 7470 w 21966"/>
                    <a:gd name="connsiteY6" fmla="*/ 35392 h 36150"/>
                    <a:gd name="connsiteX7" fmla="*/ 1899 w 21966"/>
                    <a:gd name="connsiteY7" fmla="*/ 26546 h 36150"/>
                    <a:gd name="connsiteX8" fmla="*/ 127 w 21966"/>
                    <a:gd name="connsiteY8" fmla="*/ 20354 h 3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66" h="36150">
                      <a:moveTo>
                        <a:pt x="0" y="20354"/>
                      </a:moveTo>
                      <a:cubicBezTo>
                        <a:pt x="0" y="11002"/>
                        <a:pt x="0" y="6452"/>
                        <a:pt x="8610" y="1271"/>
                      </a:cubicBezTo>
                      <a:cubicBezTo>
                        <a:pt x="12788" y="-1257"/>
                        <a:pt x="12281" y="260"/>
                        <a:pt x="15194" y="3419"/>
                      </a:cubicBezTo>
                      <a:cubicBezTo>
                        <a:pt x="17979" y="6452"/>
                        <a:pt x="18992" y="6326"/>
                        <a:pt x="19752" y="10623"/>
                      </a:cubicBezTo>
                      <a:cubicBezTo>
                        <a:pt x="21018" y="17447"/>
                        <a:pt x="23043" y="22376"/>
                        <a:pt x="21271" y="29453"/>
                      </a:cubicBezTo>
                      <a:cubicBezTo>
                        <a:pt x="20385" y="33118"/>
                        <a:pt x="20385" y="35140"/>
                        <a:pt x="16333" y="35772"/>
                      </a:cubicBezTo>
                      <a:cubicBezTo>
                        <a:pt x="14181" y="36151"/>
                        <a:pt x="9369" y="36530"/>
                        <a:pt x="7470" y="35392"/>
                      </a:cubicBezTo>
                      <a:cubicBezTo>
                        <a:pt x="5191" y="34129"/>
                        <a:pt x="2659" y="28821"/>
                        <a:pt x="1899" y="26546"/>
                      </a:cubicBezTo>
                      <a:lnTo>
                        <a:pt x="127" y="20354"/>
                      </a:lnTo>
                      <a:close/>
                    </a:path>
                  </a:pathLst>
                </a:custGeom>
                <a:solidFill>
                  <a:srgbClr val="661C1B"/>
                </a:solid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532" name="Freeform 1691">
                  <a:extLst>
                    <a:ext uri="{FF2B5EF4-FFF2-40B4-BE49-F238E27FC236}">
                      <a16:creationId xmlns:a16="http://schemas.microsoft.com/office/drawing/2014/main" id="{AF713720-4E5C-63DC-CBAB-0ACFAE46228F}"/>
                    </a:ext>
                  </a:extLst>
                </p:cNvPr>
                <p:cNvSpPr/>
                <p:nvPr/>
              </p:nvSpPr>
              <p:spPr>
                <a:xfrm>
                  <a:off x="3138700" y="2765606"/>
                  <a:ext cx="22722" cy="33246"/>
                </a:xfrm>
                <a:custGeom>
                  <a:avLst/>
                  <a:gdLst>
                    <a:gd name="connsiteX0" fmla="*/ 253 w 22719"/>
                    <a:gd name="connsiteY0" fmla="*/ 8697 h 33246"/>
                    <a:gd name="connsiteX1" fmla="*/ 5191 w 22719"/>
                    <a:gd name="connsiteY1" fmla="*/ 2251 h 33246"/>
                    <a:gd name="connsiteX2" fmla="*/ 9623 w 22719"/>
                    <a:gd name="connsiteY2" fmla="*/ 1114 h 33246"/>
                    <a:gd name="connsiteX3" fmla="*/ 13548 w 22719"/>
                    <a:gd name="connsiteY3" fmla="*/ 1114 h 33246"/>
                    <a:gd name="connsiteX4" fmla="*/ 22031 w 22719"/>
                    <a:gd name="connsiteY4" fmla="*/ 16532 h 33246"/>
                    <a:gd name="connsiteX5" fmla="*/ 12155 w 22719"/>
                    <a:gd name="connsiteY5" fmla="*/ 32708 h 33246"/>
                    <a:gd name="connsiteX6" fmla="*/ 3925 w 22719"/>
                    <a:gd name="connsiteY6" fmla="*/ 30560 h 33246"/>
                    <a:gd name="connsiteX7" fmla="*/ 0 w 22719"/>
                    <a:gd name="connsiteY7" fmla="*/ 20829 h 33246"/>
                    <a:gd name="connsiteX8" fmla="*/ 380 w 22719"/>
                    <a:gd name="connsiteY8" fmla="*/ 13878 h 33246"/>
                    <a:gd name="connsiteX9" fmla="*/ 380 w 22719"/>
                    <a:gd name="connsiteY9" fmla="*/ 8697 h 33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719" h="33246">
                      <a:moveTo>
                        <a:pt x="253" y="8697"/>
                      </a:moveTo>
                      <a:cubicBezTo>
                        <a:pt x="1013" y="4526"/>
                        <a:pt x="760" y="3136"/>
                        <a:pt x="5191" y="2251"/>
                      </a:cubicBezTo>
                      <a:cubicBezTo>
                        <a:pt x="6710" y="1872"/>
                        <a:pt x="8103" y="1620"/>
                        <a:pt x="9623" y="1114"/>
                      </a:cubicBezTo>
                      <a:cubicBezTo>
                        <a:pt x="12535" y="103"/>
                        <a:pt x="10636" y="-781"/>
                        <a:pt x="13548" y="1114"/>
                      </a:cubicBezTo>
                      <a:cubicBezTo>
                        <a:pt x="19752" y="5158"/>
                        <a:pt x="24563" y="8444"/>
                        <a:pt x="22031" y="16532"/>
                      </a:cubicBezTo>
                      <a:cubicBezTo>
                        <a:pt x="20005" y="22977"/>
                        <a:pt x="19625" y="30434"/>
                        <a:pt x="12155" y="32708"/>
                      </a:cubicBezTo>
                      <a:cubicBezTo>
                        <a:pt x="8610" y="33719"/>
                        <a:pt x="5951" y="33466"/>
                        <a:pt x="3925" y="30560"/>
                      </a:cubicBezTo>
                      <a:cubicBezTo>
                        <a:pt x="2152" y="27906"/>
                        <a:pt x="127" y="23988"/>
                        <a:pt x="0" y="20829"/>
                      </a:cubicBezTo>
                      <a:cubicBezTo>
                        <a:pt x="0" y="18428"/>
                        <a:pt x="380" y="16279"/>
                        <a:pt x="380" y="13878"/>
                      </a:cubicBezTo>
                      <a:lnTo>
                        <a:pt x="380" y="8697"/>
                      </a:lnTo>
                      <a:close/>
                    </a:path>
                  </a:pathLst>
                </a:custGeom>
                <a:solidFill>
                  <a:srgbClr val="661C1B"/>
                </a:solid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533" name="Freeform 1692">
                  <a:extLst>
                    <a:ext uri="{FF2B5EF4-FFF2-40B4-BE49-F238E27FC236}">
                      <a16:creationId xmlns:a16="http://schemas.microsoft.com/office/drawing/2014/main" id="{98CADC6A-575E-8CFA-6B94-32B9909B926A}"/>
                    </a:ext>
                  </a:extLst>
                </p:cNvPr>
                <p:cNvSpPr/>
                <p:nvPr/>
              </p:nvSpPr>
              <p:spPr>
                <a:xfrm>
                  <a:off x="3016249" y="2792671"/>
                  <a:ext cx="69726" cy="51768"/>
                </a:xfrm>
                <a:custGeom>
                  <a:avLst/>
                  <a:gdLst>
                    <a:gd name="connsiteX0" fmla="*/ 28994 w 69717"/>
                    <a:gd name="connsiteY0" fmla="*/ 26495 h 51768"/>
                    <a:gd name="connsiteX1" fmla="*/ 25576 w 69717"/>
                    <a:gd name="connsiteY1" fmla="*/ 44062 h 51768"/>
                    <a:gd name="connsiteX2" fmla="*/ 8736 w 69717"/>
                    <a:gd name="connsiteY2" fmla="*/ 50886 h 51768"/>
                    <a:gd name="connsiteX3" fmla="*/ 1773 w 69717"/>
                    <a:gd name="connsiteY3" fmla="*/ 44441 h 51768"/>
                    <a:gd name="connsiteX4" fmla="*/ 0 w 69717"/>
                    <a:gd name="connsiteY4" fmla="*/ 34204 h 51768"/>
                    <a:gd name="connsiteX5" fmla="*/ 9623 w 69717"/>
                    <a:gd name="connsiteY5" fmla="*/ 17775 h 51768"/>
                    <a:gd name="connsiteX6" fmla="*/ 46720 w 69717"/>
                    <a:gd name="connsiteY6" fmla="*/ 335 h 51768"/>
                    <a:gd name="connsiteX7" fmla="*/ 66725 w 69717"/>
                    <a:gd name="connsiteY7" fmla="*/ 5390 h 51768"/>
                    <a:gd name="connsiteX8" fmla="*/ 60901 w 69717"/>
                    <a:gd name="connsiteY8" fmla="*/ 21440 h 51768"/>
                    <a:gd name="connsiteX9" fmla="*/ 43555 w 69717"/>
                    <a:gd name="connsiteY9" fmla="*/ 24473 h 51768"/>
                    <a:gd name="connsiteX10" fmla="*/ 30767 w 69717"/>
                    <a:gd name="connsiteY10" fmla="*/ 25484 h 51768"/>
                    <a:gd name="connsiteX11" fmla="*/ 28994 w 69717"/>
                    <a:gd name="connsiteY11" fmla="*/ 26495 h 51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717" h="51768">
                      <a:moveTo>
                        <a:pt x="28994" y="26495"/>
                      </a:moveTo>
                      <a:cubicBezTo>
                        <a:pt x="23423" y="27127"/>
                        <a:pt x="26209" y="40018"/>
                        <a:pt x="25576" y="44062"/>
                      </a:cubicBezTo>
                      <a:cubicBezTo>
                        <a:pt x="24310" y="52402"/>
                        <a:pt x="15320" y="52655"/>
                        <a:pt x="8736" y="50886"/>
                      </a:cubicBezTo>
                      <a:cubicBezTo>
                        <a:pt x="4305" y="49749"/>
                        <a:pt x="3039" y="48990"/>
                        <a:pt x="1773" y="44441"/>
                      </a:cubicBezTo>
                      <a:cubicBezTo>
                        <a:pt x="760" y="40902"/>
                        <a:pt x="0" y="37869"/>
                        <a:pt x="0" y="34204"/>
                      </a:cubicBezTo>
                      <a:cubicBezTo>
                        <a:pt x="0" y="27380"/>
                        <a:pt x="5191" y="22578"/>
                        <a:pt x="9623" y="17775"/>
                      </a:cubicBezTo>
                      <a:cubicBezTo>
                        <a:pt x="17979" y="8550"/>
                        <a:pt x="34185" y="1346"/>
                        <a:pt x="46720" y="335"/>
                      </a:cubicBezTo>
                      <a:cubicBezTo>
                        <a:pt x="54064" y="-296"/>
                        <a:pt x="62040" y="-676"/>
                        <a:pt x="66725" y="5390"/>
                      </a:cubicBezTo>
                      <a:cubicBezTo>
                        <a:pt x="72929" y="13226"/>
                        <a:pt x="68751" y="17902"/>
                        <a:pt x="60901" y="21440"/>
                      </a:cubicBezTo>
                      <a:cubicBezTo>
                        <a:pt x="54950" y="24221"/>
                        <a:pt x="50265" y="24726"/>
                        <a:pt x="43555" y="24473"/>
                      </a:cubicBezTo>
                      <a:cubicBezTo>
                        <a:pt x="40516" y="24473"/>
                        <a:pt x="32666" y="22578"/>
                        <a:pt x="30767" y="25484"/>
                      </a:cubicBezTo>
                      <a:lnTo>
                        <a:pt x="28994" y="26495"/>
                      </a:lnTo>
                      <a:close/>
                    </a:path>
                  </a:pathLst>
                </a:custGeom>
                <a:solidFill>
                  <a:srgbClr val="661C1B"/>
                </a:solid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534" name="Freeform 1693">
                  <a:extLst>
                    <a:ext uri="{FF2B5EF4-FFF2-40B4-BE49-F238E27FC236}">
                      <a16:creationId xmlns:a16="http://schemas.microsoft.com/office/drawing/2014/main" id="{215EBD31-C79D-C2A1-E1C0-C9633CCEDBB2}"/>
                    </a:ext>
                  </a:extLst>
                </p:cNvPr>
                <p:cNvSpPr/>
                <p:nvPr/>
              </p:nvSpPr>
              <p:spPr>
                <a:xfrm>
                  <a:off x="2884565" y="2816329"/>
                  <a:ext cx="36986" cy="29120"/>
                </a:xfrm>
                <a:custGeom>
                  <a:avLst/>
                  <a:gdLst>
                    <a:gd name="connsiteX0" fmla="*/ 7839 w 36981"/>
                    <a:gd name="connsiteY0" fmla="*/ 11052 h 29120"/>
                    <a:gd name="connsiteX1" fmla="*/ 18854 w 36981"/>
                    <a:gd name="connsiteY1" fmla="*/ 1700 h 29120"/>
                    <a:gd name="connsiteX2" fmla="*/ 25059 w 36981"/>
                    <a:gd name="connsiteY2" fmla="*/ 9283 h 29120"/>
                    <a:gd name="connsiteX3" fmla="*/ 34681 w 36981"/>
                    <a:gd name="connsiteY3" fmla="*/ 11810 h 29120"/>
                    <a:gd name="connsiteX4" fmla="*/ 34048 w 36981"/>
                    <a:gd name="connsiteY4" fmla="*/ 28619 h 29120"/>
                    <a:gd name="connsiteX5" fmla="*/ 15056 w 36981"/>
                    <a:gd name="connsiteY5" fmla="*/ 24574 h 29120"/>
                    <a:gd name="connsiteX6" fmla="*/ 1509 w 36981"/>
                    <a:gd name="connsiteY6" fmla="*/ 18382 h 29120"/>
                    <a:gd name="connsiteX7" fmla="*/ 622 w 36981"/>
                    <a:gd name="connsiteY7" fmla="*/ 12948 h 29120"/>
                    <a:gd name="connsiteX8" fmla="*/ 6067 w 36981"/>
                    <a:gd name="connsiteY8" fmla="*/ 12190 h 29120"/>
                    <a:gd name="connsiteX9" fmla="*/ 7839 w 36981"/>
                    <a:gd name="connsiteY9" fmla="*/ 11179 h 2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981" h="29120">
                      <a:moveTo>
                        <a:pt x="7839" y="11052"/>
                      </a:moveTo>
                      <a:cubicBezTo>
                        <a:pt x="7966" y="5997"/>
                        <a:pt x="13284" y="-3987"/>
                        <a:pt x="18854" y="1700"/>
                      </a:cubicBezTo>
                      <a:cubicBezTo>
                        <a:pt x="21387" y="4354"/>
                        <a:pt x="21260" y="7640"/>
                        <a:pt x="25059" y="9283"/>
                      </a:cubicBezTo>
                      <a:cubicBezTo>
                        <a:pt x="27971" y="10547"/>
                        <a:pt x="32149" y="9788"/>
                        <a:pt x="34681" y="11810"/>
                      </a:cubicBezTo>
                      <a:cubicBezTo>
                        <a:pt x="37846" y="14338"/>
                        <a:pt x="37846" y="26976"/>
                        <a:pt x="34048" y="28619"/>
                      </a:cubicBezTo>
                      <a:cubicBezTo>
                        <a:pt x="28477" y="30893"/>
                        <a:pt x="20754" y="24701"/>
                        <a:pt x="15056" y="24574"/>
                      </a:cubicBezTo>
                      <a:cubicBezTo>
                        <a:pt x="8599" y="24448"/>
                        <a:pt x="4547" y="24322"/>
                        <a:pt x="1509" y="18382"/>
                      </a:cubicBezTo>
                      <a:cubicBezTo>
                        <a:pt x="749" y="16865"/>
                        <a:pt x="-897" y="14844"/>
                        <a:pt x="622" y="12948"/>
                      </a:cubicBezTo>
                      <a:cubicBezTo>
                        <a:pt x="1509" y="11937"/>
                        <a:pt x="5180" y="11810"/>
                        <a:pt x="6067" y="12190"/>
                      </a:cubicBezTo>
                      <a:lnTo>
                        <a:pt x="7839" y="11179"/>
                      </a:lnTo>
                      <a:close/>
                    </a:path>
                  </a:pathLst>
                </a:custGeom>
                <a:solidFill>
                  <a:srgbClr val="661C1B"/>
                </a:solid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535" name="Freeform 1694">
                  <a:extLst>
                    <a:ext uri="{FF2B5EF4-FFF2-40B4-BE49-F238E27FC236}">
                      <a16:creationId xmlns:a16="http://schemas.microsoft.com/office/drawing/2014/main" id="{E074429D-B50C-9A0A-0D82-611073A41796}"/>
                    </a:ext>
                  </a:extLst>
                </p:cNvPr>
                <p:cNvSpPr/>
                <p:nvPr/>
              </p:nvSpPr>
              <p:spPr>
                <a:xfrm>
                  <a:off x="2782870" y="2517127"/>
                  <a:ext cx="418385" cy="377612"/>
                </a:xfrm>
                <a:custGeom>
                  <a:avLst/>
                  <a:gdLst>
                    <a:gd name="connsiteX0" fmla="*/ 418329 w 418329"/>
                    <a:gd name="connsiteY0" fmla="*/ 188806 h 377612"/>
                    <a:gd name="connsiteX1" fmla="*/ 209165 w 418329"/>
                    <a:gd name="connsiteY1" fmla="*/ 377613 h 377612"/>
                    <a:gd name="connsiteX2" fmla="*/ 0 w 418329"/>
                    <a:gd name="connsiteY2" fmla="*/ 188806 h 377612"/>
                    <a:gd name="connsiteX3" fmla="*/ 209165 w 418329"/>
                    <a:gd name="connsiteY3" fmla="*/ 0 h 377612"/>
                    <a:gd name="connsiteX4" fmla="*/ 418329 w 418329"/>
                    <a:gd name="connsiteY4" fmla="*/ 188806 h 37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8329" h="377612">
                      <a:moveTo>
                        <a:pt x="418329" y="188806"/>
                      </a:moveTo>
                      <a:cubicBezTo>
                        <a:pt x="418329" y="293067"/>
                        <a:pt x="324636" y="377613"/>
                        <a:pt x="209165" y="377613"/>
                      </a:cubicBezTo>
                      <a:cubicBezTo>
                        <a:pt x="93694" y="377613"/>
                        <a:pt x="0" y="293067"/>
                        <a:pt x="0" y="188806"/>
                      </a:cubicBezTo>
                      <a:cubicBezTo>
                        <a:pt x="0" y="84546"/>
                        <a:pt x="93694" y="0"/>
                        <a:pt x="209165" y="0"/>
                      </a:cubicBezTo>
                      <a:cubicBezTo>
                        <a:pt x="324636" y="0"/>
                        <a:pt x="418329" y="84546"/>
                        <a:pt x="418329" y="188806"/>
                      </a:cubicBezTo>
                      <a:close/>
                    </a:path>
                  </a:pathLst>
                </a:custGeom>
                <a:noFill/>
                <a:ln w="6325" cap="flat">
                  <a:solidFill>
                    <a:srgbClr val="87A6CD"/>
                  </a:solidFill>
                  <a:prstDash val="solid"/>
                  <a:miter/>
                </a:ln>
              </p:spPr>
              <p:txBody>
                <a:bodyPr rtlCol="0" anchor="ctr"/>
                <a:lstStyle/>
                <a:p>
                  <a:pPr defTabSz="685800">
                    <a:defRPr/>
                  </a:pPr>
                  <a:endParaRPr lang="en-US" sz="600">
                    <a:solidFill>
                      <a:prstClr val="black"/>
                    </a:solidFill>
                    <a:latin typeface="Verdana"/>
                  </a:endParaRPr>
                </a:p>
              </p:txBody>
            </p:sp>
            <p:grpSp>
              <p:nvGrpSpPr>
                <p:cNvPr id="536" name="Graphic 4">
                  <a:extLst>
                    <a:ext uri="{FF2B5EF4-FFF2-40B4-BE49-F238E27FC236}">
                      <a16:creationId xmlns:a16="http://schemas.microsoft.com/office/drawing/2014/main" id="{A76A55D7-CB4C-55E2-EDC9-AF1E9FC36A9F}"/>
                    </a:ext>
                  </a:extLst>
                </p:cNvPr>
                <p:cNvGrpSpPr/>
                <p:nvPr/>
              </p:nvGrpSpPr>
              <p:grpSpPr>
                <a:xfrm>
                  <a:off x="2870372" y="2630360"/>
                  <a:ext cx="437505" cy="663097"/>
                  <a:chOff x="6698173" y="3989045"/>
                  <a:chExt cx="437447" cy="663097"/>
                </a:xfrm>
                <a:noFill/>
              </p:grpSpPr>
              <p:sp>
                <p:nvSpPr>
                  <p:cNvPr id="727" name="Freeform 1893">
                    <a:extLst>
                      <a:ext uri="{FF2B5EF4-FFF2-40B4-BE49-F238E27FC236}">
                        <a16:creationId xmlns:a16="http://schemas.microsoft.com/office/drawing/2014/main" id="{56EAED28-C0EF-4CC4-1DAA-36F27DFBAD2C}"/>
                      </a:ext>
                    </a:extLst>
                  </p:cNvPr>
                  <p:cNvSpPr/>
                  <p:nvPr/>
                </p:nvSpPr>
                <p:spPr>
                  <a:xfrm>
                    <a:off x="6808073" y="4245336"/>
                    <a:ext cx="54696" cy="11752"/>
                  </a:xfrm>
                  <a:custGeom>
                    <a:avLst/>
                    <a:gdLst>
                      <a:gd name="connsiteX0" fmla="*/ 54697 w 54696"/>
                      <a:gd name="connsiteY0" fmla="*/ 2401 h 11752"/>
                      <a:gd name="connsiteX1" fmla="*/ 20891 w 54696"/>
                      <a:gd name="connsiteY1" fmla="*/ 0 h 11752"/>
                      <a:gd name="connsiteX2" fmla="*/ 0 w 54696"/>
                      <a:gd name="connsiteY2" fmla="*/ 11753 h 11752"/>
                    </a:gdLst>
                    <a:ahLst/>
                    <a:cxnLst>
                      <a:cxn ang="0">
                        <a:pos x="connsiteX0" y="connsiteY0"/>
                      </a:cxn>
                      <a:cxn ang="0">
                        <a:pos x="connsiteX1" y="connsiteY1"/>
                      </a:cxn>
                      <a:cxn ang="0">
                        <a:pos x="connsiteX2" y="connsiteY2"/>
                      </a:cxn>
                    </a:cxnLst>
                    <a:rect l="l" t="t" r="r" b="b"/>
                    <a:pathLst>
                      <a:path w="54696" h="11752">
                        <a:moveTo>
                          <a:pt x="54697" y="2401"/>
                        </a:moveTo>
                        <a:lnTo>
                          <a:pt x="20891" y="0"/>
                        </a:lnTo>
                        <a:lnTo>
                          <a:pt x="0" y="11753"/>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28" name="Freeform 1894">
                    <a:extLst>
                      <a:ext uri="{FF2B5EF4-FFF2-40B4-BE49-F238E27FC236}">
                        <a16:creationId xmlns:a16="http://schemas.microsoft.com/office/drawing/2014/main" id="{862498BD-13B2-A29A-C60F-B20485631916}"/>
                      </a:ext>
                    </a:extLst>
                  </p:cNvPr>
                  <p:cNvSpPr/>
                  <p:nvPr/>
                </p:nvSpPr>
                <p:spPr>
                  <a:xfrm>
                    <a:off x="6811365" y="4254436"/>
                    <a:ext cx="18738" cy="10615"/>
                  </a:xfrm>
                  <a:custGeom>
                    <a:avLst/>
                    <a:gdLst>
                      <a:gd name="connsiteX0" fmla="*/ 18739 w 18738"/>
                      <a:gd name="connsiteY0" fmla="*/ 0 h 10615"/>
                      <a:gd name="connsiteX1" fmla="*/ 0 w 18738"/>
                      <a:gd name="connsiteY1" fmla="*/ 10616 h 10615"/>
                    </a:gdLst>
                    <a:ahLst/>
                    <a:cxnLst>
                      <a:cxn ang="0">
                        <a:pos x="connsiteX0" y="connsiteY0"/>
                      </a:cxn>
                      <a:cxn ang="0">
                        <a:pos x="connsiteX1" y="connsiteY1"/>
                      </a:cxn>
                    </a:cxnLst>
                    <a:rect l="l" t="t" r="r" b="b"/>
                    <a:pathLst>
                      <a:path w="18738" h="10615">
                        <a:moveTo>
                          <a:pt x="18739" y="0"/>
                        </a:moveTo>
                        <a:lnTo>
                          <a:pt x="0" y="10616"/>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29" name="Freeform 1895">
                    <a:extLst>
                      <a:ext uri="{FF2B5EF4-FFF2-40B4-BE49-F238E27FC236}">
                        <a16:creationId xmlns:a16="http://schemas.microsoft.com/office/drawing/2014/main" id="{B70F9F0A-FF58-E448-4350-EC751267D591}"/>
                      </a:ext>
                    </a:extLst>
                  </p:cNvPr>
                  <p:cNvSpPr/>
                  <p:nvPr/>
                </p:nvSpPr>
                <p:spPr>
                  <a:xfrm>
                    <a:off x="6809213" y="4222210"/>
                    <a:ext cx="53050" cy="16428"/>
                  </a:xfrm>
                  <a:custGeom>
                    <a:avLst/>
                    <a:gdLst>
                      <a:gd name="connsiteX0" fmla="*/ 53051 w 53050"/>
                      <a:gd name="connsiteY0" fmla="*/ 16429 h 16428"/>
                      <a:gd name="connsiteX1" fmla="*/ 19245 w 53050"/>
                      <a:gd name="connsiteY1" fmla="*/ 14281 h 16428"/>
                      <a:gd name="connsiteX2" fmla="*/ 0 w 53050"/>
                      <a:gd name="connsiteY2" fmla="*/ 0 h 16428"/>
                    </a:gdLst>
                    <a:ahLst/>
                    <a:cxnLst>
                      <a:cxn ang="0">
                        <a:pos x="connsiteX0" y="connsiteY0"/>
                      </a:cxn>
                      <a:cxn ang="0">
                        <a:pos x="connsiteX1" y="connsiteY1"/>
                      </a:cxn>
                      <a:cxn ang="0">
                        <a:pos x="connsiteX2" y="connsiteY2"/>
                      </a:cxn>
                    </a:cxnLst>
                    <a:rect l="l" t="t" r="r" b="b"/>
                    <a:pathLst>
                      <a:path w="53050" h="16428">
                        <a:moveTo>
                          <a:pt x="53051" y="16429"/>
                        </a:moveTo>
                        <a:lnTo>
                          <a:pt x="19245" y="14281"/>
                        </a:lnTo>
                        <a:lnTo>
                          <a:pt x="0"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30" name="Freeform 1896">
                    <a:extLst>
                      <a:ext uri="{FF2B5EF4-FFF2-40B4-BE49-F238E27FC236}">
                        <a16:creationId xmlns:a16="http://schemas.microsoft.com/office/drawing/2014/main" id="{15AC6138-E679-B667-1F8D-35E36C646766}"/>
                      </a:ext>
                    </a:extLst>
                  </p:cNvPr>
                  <p:cNvSpPr/>
                  <p:nvPr/>
                </p:nvSpPr>
                <p:spPr>
                  <a:xfrm>
                    <a:off x="6813644" y="4214627"/>
                    <a:ext cx="17092" cy="13016"/>
                  </a:xfrm>
                  <a:custGeom>
                    <a:avLst/>
                    <a:gdLst>
                      <a:gd name="connsiteX0" fmla="*/ 17093 w 17092"/>
                      <a:gd name="connsiteY0" fmla="*/ 13017 h 13016"/>
                      <a:gd name="connsiteX1" fmla="*/ 0 w 17092"/>
                      <a:gd name="connsiteY1" fmla="*/ 0 h 13016"/>
                    </a:gdLst>
                    <a:ahLst/>
                    <a:cxnLst>
                      <a:cxn ang="0">
                        <a:pos x="connsiteX0" y="connsiteY0"/>
                      </a:cxn>
                      <a:cxn ang="0">
                        <a:pos x="connsiteX1" y="connsiteY1"/>
                      </a:cxn>
                    </a:cxnLst>
                    <a:rect l="l" t="t" r="r" b="b"/>
                    <a:pathLst>
                      <a:path w="17092" h="13016">
                        <a:moveTo>
                          <a:pt x="17093" y="13017"/>
                        </a:moveTo>
                        <a:lnTo>
                          <a:pt x="0"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31" name="Freeform 1897">
                    <a:extLst>
                      <a:ext uri="{FF2B5EF4-FFF2-40B4-BE49-F238E27FC236}">
                        <a16:creationId xmlns:a16="http://schemas.microsoft.com/office/drawing/2014/main" id="{30744604-E44A-4ACE-1D28-F8CC0AB1C3CE}"/>
                      </a:ext>
                    </a:extLst>
                  </p:cNvPr>
                  <p:cNvSpPr/>
                  <p:nvPr/>
                </p:nvSpPr>
                <p:spPr>
                  <a:xfrm>
                    <a:off x="6858845" y="4148532"/>
                    <a:ext cx="7470" cy="45116"/>
                  </a:xfrm>
                  <a:custGeom>
                    <a:avLst/>
                    <a:gdLst>
                      <a:gd name="connsiteX0" fmla="*/ 7470 w 7470"/>
                      <a:gd name="connsiteY0" fmla="*/ 0 h 45116"/>
                      <a:gd name="connsiteX1" fmla="*/ 0 w 7470"/>
                      <a:gd name="connsiteY1" fmla="*/ 26413 h 45116"/>
                      <a:gd name="connsiteX2" fmla="*/ 5698 w 7470"/>
                      <a:gd name="connsiteY2" fmla="*/ 45116 h 45116"/>
                    </a:gdLst>
                    <a:ahLst/>
                    <a:cxnLst>
                      <a:cxn ang="0">
                        <a:pos x="connsiteX0" y="connsiteY0"/>
                      </a:cxn>
                      <a:cxn ang="0">
                        <a:pos x="connsiteX1" y="connsiteY1"/>
                      </a:cxn>
                      <a:cxn ang="0">
                        <a:pos x="connsiteX2" y="connsiteY2"/>
                      </a:cxn>
                    </a:cxnLst>
                    <a:rect l="l" t="t" r="r" b="b"/>
                    <a:pathLst>
                      <a:path w="7470" h="45116">
                        <a:moveTo>
                          <a:pt x="7470" y="0"/>
                        </a:moveTo>
                        <a:lnTo>
                          <a:pt x="0" y="26413"/>
                        </a:lnTo>
                        <a:lnTo>
                          <a:pt x="5698" y="45116"/>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32" name="Freeform 1898">
                    <a:extLst>
                      <a:ext uri="{FF2B5EF4-FFF2-40B4-BE49-F238E27FC236}">
                        <a16:creationId xmlns:a16="http://schemas.microsoft.com/office/drawing/2014/main" id="{BD17746A-03EC-1903-0596-A9EA9AB4F942}"/>
                      </a:ext>
                    </a:extLst>
                  </p:cNvPr>
                  <p:cNvSpPr/>
                  <p:nvPr/>
                </p:nvSpPr>
                <p:spPr>
                  <a:xfrm>
                    <a:off x="6866188" y="4175703"/>
                    <a:ext cx="5317" cy="16555"/>
                  </a:xfrm>
                  <a:custGeom>
                    <a:avLst/>
                    <a:gdLst>
                      <a:gd name="connsiteX0" fmla="*/ 0 w 5317"/>
                      <a:gd name="connsiteY0" fmla="*/ 0 h 16555"/>
                      <a:gd name="connsiteX1" fmla="*/ 5318 w 5317"/>
                      <a:gd name="connsiteY1" fmla="*/ 16555 h 16555"/>
                    </a:gdLst>
                    <a:ahLst/>
                    <a:cxnLst>
                      <a:cxn ang="0">
                        <a:pos x="connsiteX0" y="connsiteY0"/>
                      </a:cxn>
                      <a:cxn ang="0">
                        <a:pos x="connsiteX1" y="connsiteY1"/>
                      </a:cxn>
                    </a:cxnLst>
                    <a:rect l="l" t="t" r="r" b="b"/>
                    <a:pathLst>
                      <a:path w="5317" h="16555">
                        <a:moveTo>
                          <a:pt x="0" y="0"/>
                        </a:moveTo>
                        <a:lnTo>
                          <a:pt x="5318" y="16555"/>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33" name="Freeform 1899">
                    <a:extLst>
                      <a:ext uri="{FF2B5EF4-FFF2-40B4-BE49-F238E27FC236}">
                        <a16:creationId xmlns:a16="http://schemas.microsoft.com/office/drawing/2014/main" id="{D773C4B5-9B7E-71EF-AB8B-000C18DDC484}"/>
                      </a:ext>
                    </a:extLst>
                  </p:cNvPr>
                  <p:cNvSpPr/>
                  <p:nvPr/>
                </p:nvSpPr>
                <p:spPr>
                  <a:xfrm>
                    <a:off x="6836941" y="4147395"/>
                    <a:ext cx="22030" cy="39429"/>
                  </a:xfrm>
                  <a:custGeom>
                    <a:avLst/>
                    <a:gdLst>
                      <a:gd name="connsiteX0" fmla="*/ 22031 w 22030"/>
                      <a:gd name="connsiteY0" fmla="*/ 0 h 39429"/>
                      <a:gd name="connsiteX1" fmla="*/ 14687 w 22030"/>
                      <a:gd name="connsiteY1" fmla="*/ 26413 h 39429"/>
                      <a:gd name="connsiteX2" fmla="*/ 0 w 22030"/>
                      <a:gd name="connsiteY2" fmla="*/ 39429 h 39429"/>
                    </a:gdLst>
                    <a:ahLst/>
                    <a:cxnLst>
                      <a:cxn ang="0">
                        <a:pos x="connsiteX0" y="connsiteY0"/>
                      </a:cxn>
                      <a:cxn ang="0">
                        <a:pos x="connsiteX1" y="connsiteY1"/>
                      </a:cxn>
                      <a:cxn ang="0">
                        <a:pos x="connsiteX2" y="connsiteY2"/>
                      </a:cxn>
                    </a:cxnLst>
                    <a:rect l="l" t="t" r="r" b="b"/>
                    <a:pathLst>
                      <a:path w="22030" h="39429">
                        <a:moveTo>
                          <a:pt x="22031" y="0"/>
                        </a:moveTo>
                        <a:lnTo>
                          <a:pt x="14687" y="26413"/>
                        </a:lnTo>
                        <a:lnTo>
                          <a:pt x="0" y="39429"/>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34" name="Freeform 1900">
                    <a:extLst>
                      <a:ext uri="{FF2B5EF4-FFF2-40B4-BE49-F238E27FC236}">
                        <a16:creationId xmlns:a16="http://schemas.microsoft.com/office/drawing/2014/main" id="{6D8DF4B5-E6C4-32B7-AFA2-EF0524587419}"/>
                      </a:ext>
                    </a:extLst>
                  </p:cNvPr>
                  <p:cNvSpPr/>
                  <p:nvPr/>
                </p:nvSpPr>
                <p:spPr>
                  <a:xfrm>
                    <a:off x="6831750" y="4170522"/>
                    <a:ext cx="13167" cy="11500"/>
                  </a:xfrm>
                  <a:custGeom>
                    <a:avLst/>
                    <a:gdLst>
                      <a:gd name="connsiteX0" fmla="*/ 13168 w 13167"/>
                      <a:gd name="connsiteY0" fmla="*/ 0 h 11500"/>
                      <a:gd name="connsiteX1" fmla="*/ 0 w 13167"/>
                      <a:gd name="connsiteY1" fmla="*/ 11500 h 11500"/>
                    </a:gdLst>
                    <a:ahLst/>
                    <a:cxnLst>
                      <a:cxn ang="0">
                        <a:pos x="connsiteX0" y="connsiteY0"/>
                      </a:cxn>
                      <a:cxn ang="0">
                        <a:pos x="connsiteX1" y="connsiteY1"/>
                      </a:cxn>
                    </a:cxnLst>
                    <a:rect l="l" t="t" r="r" b="b"/>
                    <a:pathLst>
                      <a:path w="13167" h="11500">
                        <a:moveTo>
                          <a:pt x="13168" y="0"/>
                        </a:moveTo>
                        <a:lnTo>
                          <a:pt x="0" y="1150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nvGrpSpPr>
                  <p:cNvPr id="735" name="Graphic 4">
                    <a:extLst>
                      <a:ext uri="{FF2B5EF4-FFF2-40B4-BE49-F238E27FC236}">
                        <a16:creationId xmlns:a16="http://schemas.microsoft.com/office/drawing/2014/main" id="{B24B5C5C-3339-E9BF-0B8F-BB17573D4812}"/>
                      </a:ext>
                    </a:extLst>
                  </p:cNvPr>
                  <p:cNvGrpSpPr/>
                  <p:nvPr/>
                </p:nvGrpSpPr>
                <p:grpSpPr>
                  <a:xfrm>
                    <a:off x="6975835" y="4107460"/>
                    <a:ext cx="55836" cy="54215"/>
                    <a:chOff x="6975835" y="4107460"/>
                    <a:chExt cx="55836" cy="54215"/>
                  </a:xfrm>
                  <a:noFill/>
                </p:grpSpPr>
                <p:sp>
                  <p:nvSpPr>
                    <p:cNvPr id="841" name="Freeform 2007">
                      <a:extLst>
                        <a:ext uri="{FF2B5EF4-FFF2-40B4-BE49-F238E27FC236}">
                          <a16:creationId xmlns:a16="http://schemas.microsoft.com/office/drawing/2014/main" id="{4A3A63E9-D1AB-ED28-83EE-948D3526CA6C}"/>
                        </a:ext>
                      </a:extLst>
                    </p:cNvPr>
                    <p:cNvSpPr/>
                    <p:nvPr/>
                  </p:nvSpPr>
                  <p:spPr>
                    <a:xfrm>
                      <a:off x="6983052" y="4111377"/>
                      <a:ext cx="20131" cy="50297"/>
                    </a:xfrm>
                    <a:custGeom>
                      <a:avLst/>
                      <a:gdLst>
                        <a:gd name="connsiteX0" fmla="*/ 20132 w 20131"/>
                        <a:gd name="connsiteY0" fmla="*/ 50298 h 50297"/>
                        <a:gd name="connsiteX1" fmla="*/ 15700 w 20131"/>
                        <a:gd name="connsiteY1" fmla="*/ 18072 h 50297"/>
                        <a:gd name="connsiteX2" fmla="*/ 0 w 20131"/>
                        <a:gd name="connsiteY2" fmla="*/ 0 h 50297"/>
                      </a:gdLst>
                      <a:ahLst/>
                      <a:cxnLst>
                        <a:cxn ang="0">
                          <a:pos x="connsiteX0" y="connsiteY0"/>
                        </a:cxn>
                        <a:cxn ang="0">
                          <a:pos x="connsiteX1" y="connsiteY1"/>
                        </a:cxn>
                        <a:cxn ang="0">
                          <a:pos x="connsiteX2" y="connsiteY2"/>
                        </a:cxn>
                      </a:cxnLst>
                      <a:rect l="l" t="t" r="r" b="b"/>
                      <a:pathLst>
                        <a:path w="20131" h="50297">
                          <a:moveTo>
                            <a:pt x="20132" y="50298"/>
                          </a:moveTo>
                          <a:lnTo>
                            <a:pt x="15700" y="18072"/>
                          </a:lnTo>
                          <a:lnTo>
                            <a:pt x="0"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42" name="Freeform 2008">
                      <a:extLst>
                        <a:ext uri="{FF2B5EF4-FFF2-40B4-BE49-F238E27FC236}">
                          <a16:creationId xmlns:a16="http://schemas.microsoft.com/office/drawing/2014/main" id="{D1A1E9F5-2D8C-D13B-4448-A7952966818E}"/>
                        </a:ext>
                      </a:extLst>
                    </p:cNvPr>
                    <p:cNvSpPr/>
                    <p:nvPr/>
                  </p:nvSpPr>
                  <p:spPr>
                    <a:xfrm>
                      <a:off x="6975835" y="4116180"/>
                      <a:ext cx="14180" cy="16176"/>
                    </a:xfrm>
                    <a:custGeom>
                      <a:avLst/>
                      <a:gdLst>
                        <a:gd name="connsiteX0" fmla="*/ 14181 w 14180"/>
                        <a:gd name="connsiteY0" fmla="*/ 16176 h 16176"/>
                        <a:gd name="connsiteX1" fmla="*/ 0 w 14180"/>
                        <a:gd name="connsiteY1" fmla="*/ 0 h 16176"/>
                      </a:gdLst>
                      <a:ahLst/>
                      <a:cxnLst>
                        <a:cxn ang="0">
                          <a:pos x="connsiteX0" y="connsiteY0"/>
                        </a:cxn>
                        <a:cxn ang="0">
                          <a:pos x="connsiteX1" y="connsiteY1"/>
                        </a:cxn>
                      </a:cxnLst>
                      <a:rect l="l" t="t" r="r" b="b"/>
                      <a:pathLst>
                        <a:path w="14180" h="16176">
                          <a:moveTo>
                            <a:pt x="14181" y="16176"/>
                          </a:moveTo>
                          <a:lnTo>
                            <a:pt x="0"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43" name="Freeform 2009">
                      <a:extLst>
                        <a:ext uri="{FF2B5EF4-FFF2-40B4-BE49-F238E27FC236}">
                          <a16:creationId xmlns:a16="http://schemas.microsoft.com/office/drawing/2014/main" id="{BA8E693B-43A7-D7BE-F487-887D5B79CFCE}"/>
                        </a:ext>
                      </a:extLst>
                    </p:cNvPr>
                    <p:cNvSpPr/>
                    <p:nvPr/>
                  </p:nvSpPr>
                  <p:spPr>
                    <a:xfrm>
                      <a:off x="7011287" y="4107460"/>
                      <a:ext cx="12534" cy="54215"/>
                    </a:xfrm>
                    <a:custGeom>
                      <a:avLst/>
                      <a:gdLst>
                        <a:gd name="connsiteX0" fmla="*/ 886 w 12534"/>
                        <a:gd name="connsiteY0" fmla="*/ 54215 h 54215"/>
                        <a:gd name="connsiteX1" fmla="*/ 0 w 12534"/>
                        <a:gd name="connsiteY1" fmla="*/ 20473 h 54215"/>
                        <a:gd name="connsiteX2" fmla="*/ 12535 w 12534"/>
                        <a:gd name="connsiteY2" fmla="*/ 0 h 54215"/>
                      </a:gdLst>
                      <a:ahLst/>
                      <a:cxnLst>
                        <a:cxn ang="0">
                          <a:pos x="connsiteX0" y="connsiteY0"/>
                        </a:cxn>
                        <a:cxn ang="0">
                          <a:pos x="connsiteX1" y="connsiteY1"/>
                        </a:cxn>
                        <a:cxn ang="0">
                          <a:pos x="connsiteX2" y="connsiteY2"/>
                        </a:cxn>
                      </a:cxnLst>
                      <a:rect l="l" t="t" r="r" b="b"/>
                      <a:pathLst>
                        <a:path w="12534" h="54215">
                          <a:moveTo>
                            <a:pt x="886" y="54215"/>
                          </a:moveTo>
                          <a:lnTo>
                            <a:pt x="0" y="20473"/>
                          </a:lnTo>
                          <a:lnTo>
                            <a:pt x="12535"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44" name="Freeform 2010">
                      <a:extLst>
                        <a:ext uri="{FF2B5EF4-FFF2-40B4-BE49-F238E27FC236}">
                          <a16:creationId xmlns:a16="http://schemas.microsoft.com/office/drawing/2014/main" id="{D2DEDB57-2396-D481-D8F2-CE717F8D780E}"/>
                        </a:ext>
                      </a:extLst>
                    </p:cNvPr>
                    <p:cNvSpPr/>
                    <p:nvPr/>
                  </p:nvSpPr>
                  <p:spPr>
                    <a:xfrm>
                      <a:off x="7020276" y="4111125"/>
                      <a:ext cx="11395" cy="18198"/>
                    </a:xfrm>
                    <a:custGeom>
                      <a:avLst/>
                      <a:gdLst>
                        <a:gd name="connsiteX0" fmla="*/ 0 w 11395"/>
                        <a:gd name="connsiteY0" fmla="*/ 18198 h 18198"/>
                        <a:gd name="connsiteX1" fmla="*/ 11395 w 11395"/>
                        <a:gd name="connsiteY1" fmla="*/ 0 h 18198"/>
                      </a:gdLst>
                      <a:ahLst/>
                      <a:cxnLst>
                        <a:cxn ang="0">
                          <a:pos x="connsiteX0" y="connsiteY0"/>
                        </a:cxn>
                        <a:cxn ang="0">
                          <a:pos x="connsiteX1" y="connsiteY1"/>
                        </a:cxn>
                      </a:cxnLst>
                      <a:rect l="l" t="t" r="r" b="b"/>
                      <a:pathLst>
                        <a:path w="11395" h="18198">
                          <a:moveTo>
                            <a:pt x="0" y="18198"/>
                          </a:moveTo>
                          <a:lnTo>
                            <a:pt x="11395"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36" name="Graphic 4">
                    <a:extLst>
                      <a:ext uri="{FF2B5EF4-FFF2-40B4-BE49-F238E27FC236}">
                        <a16:creationId xmlns:a16="http://schemas.microsoft.com/office/drawing/2014/main" id="{25C8A835-0362-9159-C4C9-013733283AFB}"/>
                      </a:ext>
                    </a:extLst>
                  </p:cNvPr>
                  <p:cNvGrpSpPr/>
                  <p:nvPr/>
                </p:nvGrpSpPr>
                <p:grpSpPr>
                  <a:xfrm>
                    <a:off x="7008122" y="4198830"/>
                    <a:ext cx="44441" cy="38671"/>
                    <a:chOff x="7008122" y="4198830"/>
                    <a:chExt cx="44441" cy="38671"/>
                  </a:xfrm>
                  <a:noFill/>
                </p:grpSpPr>
                <p:sp>
                  <p:nvSpPr>
                    <p:cNvPr id="837" name="Freeform 2003">
                      <a:extLst>
                        <a:ext uri="{FF2B5EF4-FFF2-40B4-BE49-F238E27FC236}">
                          <a16:creationId xmlns:a16="http://schemas.microsoft.com/office/drawing/2014/main" id="{B7742503-16A9-B60B-0DD5-6CD16F27E65A}"/>
                        </a:ext>
                      </a:extLst>
                    </p:cNvPr>
                    <p:cNvSpPr/>
                    <p:nvPr/>
                  </p:nvSpPr>
                  <p:spPr>
                    <a:xfrm>
                      <a:off x="7008122" y="4223221"/>
                      <a:ext cx="43301" cy="8972"/>
                    </a:xfrm>
                    <a:custGeom>
                      <a:avLst/>
                      <a:gdLst>
                        <a:gd name="connsiteX0" fmla="*/ 43302 w 43301"/>
                        <a:gd name="connsiteY0" fmla="*/ 126 h 8972"/>
                        <a:gd name="connsiteX1" fmla="*/ 16586 w 43301"/>
                        <a:gd name="connsiteY1" fmla="*/ 0 h 8972"/>
                        <a:gd name="connsiteX2" fmla="*/ 0 w 43301"/>
                        <a:gd name="connsiteY2" fmla="*/ 8973 h 8972"/>
                      </a:gdLst>
                      <a:ahLst/>
                      <a:cxnLst>
                        <a:cxn ang="0">
                          <a:pos x="connsiteX0" y="connsiteY0"/>
                        </a:cxn>
                        <a:cxn ang="0">
                          <a:pos x="connsiteX1" y="connsiteY1"/>
                        </a:cxn>
                        <a:cxn ang="0">
                          <a:pos x="connsiteX2" y="connsiteY2"/>
                        </a:cxn>
                      </a:cxnLst>
                      <a:rect l="l" t="t" r="r" b="b"/>
                      <a:pathLst>
                        <a:path w="43301" h="8972">
                          <a:moveTo>
                            <a:pt x="43302" y="126"/>
                          </a:moveTo>
                          <a:lnTo>
                            <a:pt x="16586" y="0"/>
                          </a:lnTo>
                          <a:lnTo>
                            <a:pt x="0" y="8973"/>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38" name="Freeform 2004">
                      <a:extLst>
                        <a:ext uri="{FF2B5EF4-FFF2-40B4-BE49-F238E27FC236}">
                          <a16:creationId xmlns:a16="http://schemas.microsoft.com/office/drawing/2014/main" id="{C34CC898-67FA-FD2F-36A9-5161CCD97DEF}"/>
                        </a:ext>
                      </a:extLst>
                    </p:cNvPr>
                    <p:cNvSpPr/>
                    <p:nvPr/>
                  </p:nvSpPr>
                  <p:spPr>
                    <a:xfrm>
                      <a:off x="7011160" y="4229413"/>
                      <a:ext cx="14813" cy="8088"/>
                    </a:xfrm>
                    <a:custGeom>
                      <a:avLst/>
                      <a:gdLst>
                        <a:gd name="connsiteX0" fmla="*/ 14814 w 14813"/>
                        <a:gd name="connsiteY0" fmla="*/ 0 h 8088"/>
                        <a:gd name="connsiteX1" fmla="*/ 0 w 14813"/>
                        <a:gd name="connsiteY1" fmla="*/ 8088 h 8088"/>
                      </a:gdLst>
                      <a:ahLst/>
                      <a:cxnLst>
                        <a:cxn ang="0">
                          <a:pos x="connsiteX0" y="connsiteY0"/>
                        </a:cxn>
                        <a:cxn ang="0">
                          <a:pos x="connsiteX1" y="connsiteY1"/>
                        </a:cxn>
                      </a:cxnLst>
                      <a:rect l="l" t="t" r="r" b="b"/>
                      <a:pathLst>
                        <a:path w="14813" h="8088">
                          <a:moveTo>
                            <a:pt x="14814" y="0"/>
                          </a:moveTo>
                          <a:lnTo>
                            <a:pt x="0" y="8088"/>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39" name="Freeform 2005">
                      <a:extLst>
                        <a:ext uri="{FF2B5EF4-FFF2-40B4-BE49-F238E27FC236}">
                          <a16:creationId xmlns:a16="http://schemas.microsoft.com/office/drawing/2014/main" id="{28D9D82A-41C2-4DEF-BC0F-E2CFB1096841}"/>
                        </a:ext>
                      </a:extLst>
                    </p:cNvPr>
                    <p:cNvSpPr/>
                    <p:nvPr/>
                  </p:nvSpPr>
                  <p:spPr>
                    <a:xfrm>
                      <a:off x="7009641" y="4203885"/>
                      <a:ext cx="42921" cy="13269"/>
                    </a:xfrm>
                    <a:custGeom>
                      <a:avLst/>
                      <a:gdLst>
                        <a:gd name="connsiteX0" fmla="*/ 42922 w 42921"/>
                        <a:gd name="connsiteY0" fmla="*/ 13269 h 13269"/>
                        <a:gd name="connsiteX1" fmla="*/ 15320 w 42921"/>
                        <a:gd name="connsiteY1" fmla="*/ 10616 h 13269"/>
                        <a:gd name="connsiteX2" fmla="*/ 0 w 42921"/>
                        <a:gd name="connsiteY2" fmla="*/ 0 h 13269"/>
                      </a:gdLst>
                      <a:ahLst/>
                      <a:cxnLst>
                        <a:cxn ang="0">
                          <a:pos x="connsiteX0" y="connsiteY0"/>
                        </a:cxn>
                        <a:cxn ang="0">
                          <a:pos x="connsiteX1" y="connsiteY1"/>
                        </a:cxn>
                        <a:cxn ang="0">
                          <a:pos x="connsiteX2" y="connsiteY2"/>
                        </a:cxn>
                      </a:cxnLst>
                      <a:rect l="l" t="t" r="r" b="b"/>
                      <a:pathLst>
                        <a:path w="42921" h="13269">
                          <a:moveTo>
                            <a:pt x="42922" y="13269"/>
                          </a:moveTo>
                          <a:lnTo>
                            <a:pt x="15320" y="10616"/>
                          </a:lnTo>
                          <a:lnTo>
                            <a:pt x="0"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40" name="Freeform 2006">
                      <a:extLst>
                        <a:ext uri="{FF2B5EF4-FFF2-40B4-BE49-F238E27FC236}">
                          <a16:creationId xmlns:a16="http://schemas.microsoft.com/office/drawing/2014/main" id="{355F51DC-91FE-D271-2507-029291FB3CAD}"/>
                        </a:ext>
                      </a:extLst>
                    </p:cNvPr>
                    <p:cNvSpPr/>
                    <p:nvPr/>
                  </p:nvSpPr>
                  <p:spPr>
                    <a:xfrm>
                      <a:off x="7013566" y="4198830"/>
                      <a:ext cx="13547" cy="9604"/>
                    </a:xfrm>
                    <a:custGeom>
                      <a:avLst/>
                      <a:gdLst>
                        <a:gd name="connsiteX0" fmla="*/ 13548 w 13547"/>
                        <a:gd name="connsiteY0" fmla="*/ 9605 h 9604"/>
                        <a:gd name="connsiteX1" fmla="*/ 0 w 13547"/>
                        <a:gd name="connsiteY1" fmla="*/ 0 h 9604"/>
                      </a:gdLst>
                      <a:ahLst/>
                      <a:cxnLst>
                        <a:cxn ang="0">
                          <a:pos x="connsiteX0" y="connsiteY0"/>
                        </a:cxn>
                        <a:cxn ang="0">
                          <a:pos x="connsiteX1" y="connsiteY1"/>
                        </a:cxn>
                      </a:cxnLst>
                      <a:rect l="l" t="t" r="r" b="b"/>
                      <a:pathLst>
                        <a:path w="13547" h="9604">
                          <a:moveTo>
                            <a:pt x="13548" y="9605"/>
                          </a:moveTo>
                          <a:lnTo>
                            <a:pt x="0"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37" name="Graphic 4">
                    <a:extLst>
                      <a:ext uri="{FF2B5EF4-FFF2-40B4-BE49-F238E27FC236}">
                        <a16:creationId xmlns:a16="http://schemas.microsoft.com/office/drawing/2014/main" id="{477B2EA9-91DF-FA4C-58D9-19C9ECCB65FC}"/>
                      </a:ext>
                    </a:extLst>
                  </p:cNvPr>
                  <p:cNvGrpSpPr/>
                  <p:nvPr/>
                </p:nvGrpSpPr>
                <p:grpSpPr>
                  <a:xfrm>
                    <a:off x="6818202" y="4076371"/>
                    <a:ext cx="44947" cy="41830"/>
                    <a:chOff x="6818202" y="4076371"/>
                    <a:chExt cx="44947" cy="41830"/>
                  </a:xfrm>
                  <a:noFill/>
                </p:grpSpPr>
                <p:sp>
                  <p:nvSpPr>
                    <p:cNvPr id="833" name="Freeform 1999">
                      <a:extLst>
                        <a:ext uri="{FF2B5EF4-FFF2-40B4-BE49-F238E27FC236}">
                          <a16:creationId xmlns:a16="http://schemas.microsoft.com/office/drawing/2014/main" id="{4EFF57A4-119A-F752-042E-024CD6BE137E}"/>
                        </a:ext>
                      </a:extLst>
                    </p:cNvPr>
                    <p:cNvSpPr/>
                    <p:nvPr/>
                  </p:nvSpPr>
                  <p:spPr>
                    <a:xfrm>
                      <a:off x="6834915" y="4081805"/>
                      <a:ext cx="28234" cy="34121"/>
                    </a:xfrm>
                    <a:custGeom>
                      <a:avLst/>
                      <a:gdLst>
                        <a:gd name="connsiteX0" fmla="*/ 28235 w 28234"/>
                        <a:gd name="connsiteY0" fmla="*/ 0 h 34121"/>
                        <a:gd name="connsiteX1" fmla="*/ 7344 w 28234"/>
                        <a:gd name="connsiteY1" fmla="*/ 16682 h 34121"/>
                        <a:gd name="connsiteX2" fmla="*/ 0 w 28234"/>
                        <a:gd name="connsiteY2" fmla="*/ 34122 h 34121"/>
                      </a:gdLst>
                      <a:ahLst/>
                      <a:cxnLst>
                        <a:cxn ang="0">
                          <a:pos x="connsiteX0" y="connsiteY0"/>
                        </a:cxn>
                        <a:cxn ang="0">
                          <a:pos x="connsiteX1" y="connsiteY1"/>
                        </a:cxn>
                        <a:cxn ang="0">
                          <a:pos x="connsiteX2" y="connsiteY2"/>
                        </a:cxn>
                      </a:cxnLst>
                      <a:rect l="l" t="t" r="r" b="b"/>
                      <a:pathLst>
                        <a:path w="28234" h="34121">
                          <a:moveTo>
                            <a:pt x="28235" y="0"/>
                          </a:moveTo>
                          <a:lnTo>
                            <a:pt x="7344" y="16682"/>
                          </a:lnTo>
                          <a:lnTo>
                            <a:pt x="0" y="34122"/>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34" name="Freeform 2000">
                      <a:extLst>
                        <a:ext uri="{FF2B5EF4-FFF2-40B4-BE49-F238E27FC236}">
                          <a16:creationId xmlns:a16="http://schemas.microsoft.com/office/drawing/2014/main" id="{04014CDC-1591-34A8-8F9B-7D32F2E847E8}"/>
                        </a:ext>
                      </a:extLst>
                    </p:cNvPr>
                    <p:cNvSpPr/>
                    <p:nvPr/>
                  </p:nvSpPr>
                  <p:spPr>
                    <a:xfrm>
                      <a:off x="6840866" y="4102531"/>
                      <a:ext cx="6330" cy="15670"/>
                    </a:xfrm>
                    <a:custGeom>
                      <a:avLst/>
                      <a:gdLst>
                        <a:gd name="connsiteX0" fmla="*/ 6331 w 6330"/>
                        <a:gd name="connsiteY0" fmla="*/ 0 h 15670"/>
                        <a:gd name="connsiteX1" fmla="*/ 0 w 6330"/>
                        <a:gd name="connsiteY1" fmla="*/ 15671 h 15670"/>
                      </a:gdLst>
                      <a:ahLst/>
                      <a:cxnLst>
                        <a:cxn ang="0">
                          <a:pos x="connsiteX0" y="connsiteY0"/>
                        </a:cxn>
                        <a:cxn ang="0">
                          <a:pos x="connsiteX1" y="connsiteY1"/>
                        </a:cxn>
                      </a:cxnLst>
                      <a:rect l="l" t="t" r="r" b="b"/>
                      <a:pathLst>
                        <a:path w="6330" h="15670">
                          <a:moveTo>
                            <a:pt x="6331" y="0"/>
                          </a:moveTo>
                          <a:lnTo>
                            <a:pt x="0" y="15671"/>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35" name="Freeform 2001">
                      <a:extLst>
                        <a:ext uri="{FF2B5EF4-FFF2-40B4-BE49-F238E27FC236}">
                          <a16:creationId xmlns:a16="http://schemas.microsoft.com/office/drawing/2014/main" id="{53876CAC-F1DD-209C-6D81-9497BB4EA1CB}"/>
                        </a:ext>
                      </a:extLst>
                    </p:cNvPr>
                    <p:cNvSpPr/>
                    <p:nvPr/>
                  </p:nvSpPr>
                  <p:spPr>
                    <a:xfrm>
                      <a:off x="6818329" y="4076371"/>
                      <a:ext cx="41782" cy="16555"/>
                    </a:xfrm>
                    <a:custGeom>
                      <a:avLst/>
                      <a:gdLst>
                        <a:gd name="connsiteX0" fmla="*/ 41782 w 41782"/>
                        <a:gd name="connsiteY0" fmla="*/ 0 h 16555"/>
                        <a:gd name="connsiteX1" fmla="*/ 18612 w 41782"/>
                        <a:gd name="connsiteY1" fmla="*/ 15292 h 16555"/>
                        <a:gd name="connsiteX2" fmla="*/ 0 w 41782"/>
                        <a:gd name="connsiteY2" fmla="*/ 16555 h 16555"/>
                      </a:gdLst>
                      <a:ahLst/>
                      <a:cxnLst>
                        <a:cxn ang="0">
                          <a:pos x="connsiteX0" y="connsiteY0"/>
                        </a:cxn>
                        <a:cxn ang="0">
                          <a:pos x="connsiteX1" y="connsiteY1"/>
                        </a:cxn>
                        <a:cxn ang="0">
                          <a:pos x="connsiteX2" y="connsiteY2"/>
                        </a:cxn>
                      </a:cxnLst>
                      <a:rect l="l" t="t" r="r" b="b"/>
                      <a:pathLst>
                        <a:path w="41782" h="16555">
                          <a:moveTo>
                            <a:pt x="41782" y="0"/>
                          </a:moveTo>
                          <a:lnTo>
                            <a:pt x="18612" y="15292"/>
                          </a:lnTo>
                          <a:lnTo>
                            <a:pt x="0" y="16555"/>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36" name="Freeform 2002">
                      <a:extLst>
                        <a:ext uri="{FF2B5EF4-FFF2-40B4-BE49-F238E27FC236}">
                          <a16:creationId xmlns:a16="http://schemas.microsoft.com/office/drawing/2014/main" id="{F174999D-9987-2D81-8D89-247161354E28}"/>
                        </a:ext>
                      </a:extLst>
                    </p:cNvPr>
                    <p:cNvSpPr/>
                    <p:nvPr/>
                  </p:nvSpPr>
                  <p:spPr>
                    <a:xfrm>
                      <a:off x="6818202" y="4085470"/>
                      <a:ext cx="16586" cy="1137"/>
                    </a:xfrm>
                    <a:custGeom>
                      <a:avLst/>
                      <a:gdLst>
                        <a:gd name="connsiteX0" fmla="*/ 16586 w 16586"/>
                        <a:gd name="connsiteY0" fmla="*/ 0 h 1137"/>
                        <a:gd name="connsiteX1" fmla="*/ 0 w 16586"/>
                        <a:gd name="connsiteY1" fmla="*/ 1137 h 1137"/>
                      </a:gdLst>
                      <a:ahLst/>
                      <a:cxnLst>
                        <a:cxn ang="0">
                          <a:pos x="connsiteX0" y="connsiteY0"/>
                        </a:cxn>
                        <a:cxn ang="0">
                          <a:pos x="connsiteX1" y="connsiteY1"/>
                        </a:cxn>
                      </a:cxnLst>
                      <a:rect l="l" t="t" r="r" b="b"/>
                      <a:pathLst>
                        <a:path w="16586" h="1137">
                          <a:moveTo>
                            <a:pt x="16586" y="0"/>
                          </a:moveTo>
                          <a:lnTo>
                            <a:pt x="0" y="1137"/>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38" name="Graphic 4">
                    <a:extLst>
                      <a:ext uri="{FF2B5EF4-FFF2-40B4-BE49-F238E27FC236}">
                        <a16:creationId xmlns:a16="http://schemas.microsoft.com/office/drawing/2014/main" id="{8DAEE172-0319-B563-8CE4-0DF07C6714D8}"/>
                      </a:ext>
                    </a:extLst>
                  </p:cNvPr>
                  <p:cNvGrpSpPr/>
                  <p:nvPr/>
                </p:nvGrpSpPr>
                <p:grpSpPr>
                  <a:xfrm>
                    <a:off x="6815290" y="3989045"/>
                    <a:ext cx="35451" cy="36522"/>
                    <a:chOff x="6815290" y="3989045"/>
                    <a:chExt cx="35451" cy="36522"/>
                  </a:xfrm>
                  <a:noFill/>
                </p:grpSpPr>
                <p:sp>
                  <p:nvSpPr>
                    <p:cNvPr id="829" name="Freeform 1995">
                      <a:extLst>
                        <a:ext uri="{FF2B5EF4-FFF2-40B4-BE49-F238E27FC236}">
                          <a16:creationId xmlns:a16="http://schemas.microsoft.com/office/drawing/2014/main" id="{2AA0028C-E0FE-5CD9-4A65-544F140B8C70}"/>
                        </a:ext>
                      </a:extLst>
                    </p:cNvPr>
                    <p:cNvSpPr/>
                    <p:nvPr/>
                  </p:nvSpPr>
                  <p:spPr>
                    <a:xfrm>
                      <a:off x="6833016" y="3993089"/>
                      <a:ext cx="17725" cy="31467"/>
                    </a:xfrm>
                    <a:custGeom>
                      <a:avLst/>
                      <a:gdLst>
                        <a:gd name="connsiteX0" fmla="*/ 17726 w 17725"/>
                        <a:gd name="connsiteY0" fmla="*/ 0 h 31467"/>
                        <a:gd name="connsiteX1" fmla="*/ 3419 w 17725"/>
                        <a:gd name="connsiteY1" fmla="*/ 16429 h 31467"/>
                        <a:gd name="connsiteX2" fmla="*/ 0 w 17725"/>
                        <a:gd name="connsiteY2" fmla="*/ 31468 h 31467"/>
                      </a:gdLst>
                      <a:ahLst/>
                      <a:cxnLst>
                        <a:cxn ang="0">
                          <a:pos x="connsiteX0" y="connsiteY0"/>
                        </a:cxn>
                        <a:cxn ang="0">
                          <a:pos x="connsiteX1" y="connsiteY1"/>
                        </a:cxn>
                        <a:cxn ang="0">
                          <a:pos x="connsiteX2" y="connsiteY2"/>
                        </a:cxn>
                      </a:cxnLst>
                      <a:rect l="l" t="t" r="r" b="b"/>
                      <a:pathLst>
                        <a:path w="17725" h="31467">
                          <a:moveTo>
                            <a:pt x="17726" y="0"/>
                          </a:moveTo>
                          <a:lnTo>
                            <a:pt x="3419" y="16429"/>
                          </a:lnTo>
                          <a:lnTo>
                            <a:pt x="0" y="31468"/>
                          </a:lnTo>
                        </a:path>
                      </a:pathLst>
                    </a:custGeom>
                    <a:noFill/>
                    <a:ln w="379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30" name="Freeform 1996">
                      <a:extLst>
                        <a:ext uri="{FF2B5EF4-FFF2-40B4-BE49-F238E27FC236}">
                          <a16:creationId xmlns:a16="http://schemas.microsoft.com/office/drawing/2014/main" id="{9A7B3B56-D9EE-2747-76B3-03499A999533}"/>
                        </a:ext>
                      </a:extLst>
                    </p:cNvPr>
                    <p:cNvSpPr/>
                    <p:nvPr/>
                  </p:nvSpPr>
                  <p:spPr>
                    <a:xfrm>
                      <a:off x="6838080" y="4012046"/>
                      <a:ext cx="2912" cy="13522"/>
                    </a:xfrm>
                    <a:custGeom>
                      <a:avLst/>
                      <a:gdLst>
                        <a:gd name="connsiteX0" fmla="*/ 2912 w 2912"/>
                        <a:gd name="connsiteY0" fmla="*/ 0 h 13522"/>
                        <a:gd name="connsiteX1" fmla="*/ 0 w 2912"/>
                        <a:gd name="connsiteY1" fmla="*/ 13522 h 13522"/>
                      </a:gdLst>
                      <a:ahLst/>
                      <a:cxnLst>
                        <a:cxn ang="0">
                          <a:pos x="connsiteX0" y="connsiteY0"/>
                        </a:cxn>
                        <a:cxn ang="0">
                          <a:pos x="connsiteX1" y="connsiteY1"/>
                        </a:cxn>
                      </a:cxnLst>
                      <a:rect l="l" t="t" r="r" b="b"/>
                      <a:pathLst>
                        <a:path w="2912" h="13522">
                          <a:moveTo>
                            <a:pt x="2912" y="0"/>
                          </a:moveTo>
                          <a:lnTo>
                            <a:pt x="0" y="13522"/>
                          </a:lnTo>
                        </a:path>
                      </a:pathLst>
                    </a:custGeom>
                    <a:ln w="379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31" name="Freeform 1997">
                      <a:extLst>
                        <a:ext uri="{FF2B5EF4-FFF2-40B4-BE49-F238E27FC236}">
                          <a16:creationId xmlns:a16="http://schemas.microsoft.com/office/drawing/2014/main" id="{6ACDA218-FB08-2E86-1ADF-A4EA430453CD}"/>
                        </a:ext>
                      </a:extLst>
                    </p:cNvPr>
                    <p:cNvSpPr/>
                    <p:nvPr/>
                  </p:nvSpPr>
                  <p:spPr>
                    <a:xfrm>
                      <a:off x="6816303" y="3989045"/>
                      <a:ext cx="31146" cy="19461"/>
                    </a:xfrm>
                    <a:custGeom>
                      <a:avLst/>
                      <a:gdLst>
                        <a:gd name="connsiteX0" fmla="*/ 31147 w 31146"/>
                        <a:gd name="connsiteY0" fmla="*/ 0 h 19461"/>
                        <a:gd name="connsiteX1" fmla="*/ 14814 w 31146"/>
                        <a:gd name="connsiteY1" fmla="*/ 15671 h 19461"/>
                        <a:gd name="connsiteX2" fmla="*/ 0 w 31146"/>
                        <a:gd name="connsiteY2" fmla="*/ 19462 h 19461"/>
                      </a:gdLst>
                      <a:ahLst/>
                      <a:cxnLst>
                        <a:cxn ang="0">
                          <a:pos x="connsiteX0" y="connsiteY0"/>
                        </a:cxn>
                        <a:cxn ang="0">
                          <a:pos x="connsiteX1" y="connsiteY1"/>
                        </a:cxn>
                        <a:cxn ang="0">
                          <a:pos x="connsiteX2" y="connsiteY2"/>
                        </a:cxn>
                      </a:cxnLst>
                      <a:rect l="l" t="t" r="r" b="b"/>
                      <a:pathLst>
                        <a:path w="31146" h="19461">
                          <a:moveTo>
                            <a:pt x="31147" y="0"/>
                          </a:moveTo>
                          <a:lnTo>
                            <a:pt x="14814" y="15671"/>
                          </a:lnTo>
                          <a:lnTo>
                            <a:pt x="0" y="19462"/>
                          </a:lnTo>
                        </a:path>
                      </a:pathLst>
                    </a:custGeom>
                    <a:noFill/>
                    <a:ln w="379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32" name="Freeform 1998">
                      <a:extLst>
                        <a:ext uri="{FF2B5EF4-FFF2-40B4-BE49-F238E27FC236}">
                          <a16:creationId xmlns:a16="http://schemas.microsoft.com/office/drawing/2014/main" id="{406BABF9-5BE8-3E18-A267-CDF6D8DD005D}"/>
                        </a:ext>
                      </a:extLst>
                    </p:cNvPr>
                    <p:cNvSpPr/>
                    <p:nvPr/>
                  </p:nvSpPr>
                  <p:spPr>
                    <a:xfrm>
                      <a:off x="6815290" y="4000166"/>
                      <a:ext cx="13167" cy="3285"/>
                    </a:xfrm>
                    <a:custGeom>
                      <a:avLst/>
                      <a:gdLst>
                        <a:gd name="connsiteX0" fmla="*/ 13168 w 13167"/>
                        <a:gd name="connsiteY0" fmla="*/ 0 h 3285"/>
                        <a:gd name="connsiteX1" fmla="*/ 0 w 13167"/>
                        <a:gd name="connsiteY1" fmla="*/ 3286 h 3285"/>
                      </a:gdLst>
                      <a:ahLst/>
                      <a:cxnLst>
                        <a:cxn ang="0">
                          <a:pos x="connsiteX0" y="connsiteY0"/>
                        </a:cxn>
                        <a:cxn ang="0">
                          <a:pos x="connsiteX1" y="connsiteY1"/>
                        </a:cxn>
                      </a:cxnLst>
                      <a:rect l="l" t="t" r="r" b="b"/>
                      <a:pathLst>
                        <a:path w="13167" h="3285">
                          <a:moveTo>
                            <a:pt x="13168" y="0"/>
                          </a:moveTo>
                          <a:lnTo>
                            <a:pt x="0" y="3286"/>
                          </a:lnTo>
                        </a:path>
                      </a:pathLst>
                    </a:custGeom>
                    <a:ln w="379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39" name="Graphic 4">
                    <a:extLst>
                      <a:ext uri="{FF2B5EF4-FFF2-40B4-BE49-F238E27FC236}">
                        <a16:creationId xmlns:a16="http://schemas.microsoft.com/office/drawing/2014/main" id="{235A4860-125C-CA3C-8148-860EB46C0CC5}"/>
                      </a:ext>
                    </a:extLst>
                  </p:cNvPr>
                  <p:cNvGrpSpPr/>
                  <p:nvPr/>
                </p:nvGrpSpPr>
                <p:grpSpPr>
                  <a:xfrm>
                    <a:off x="6698173" y="4155862"/>
                    <a:ext cx="35451" cy="36396"/>
                    <a:chOff x="6698173" y="4155862"/>
                    <a:chExt cx="35451" cy="36396"/>
                  </a:xfrm>
                  <a:noFill/>
                </p:grpSpPr>
                <p:sp>
                  <p:nvSpPr>
                    <p:cNvPr id="825" name="Freeform 1991">
                      <a:extLst>
                        <a:ext uri="{FF2B5EF4-FFF2-40B4-BE49-F238E27FC236}">
                          <a16:creationId xmlns:a16="http://schemas.microsoft.com/office/drawing/2014/main" id="{7C153E17-DD7E-1F50-EDA0-747E519464D0}"/>
                        </a:ext>
                      </a:extLst>
                    </p:cNvPr>
                    <p:cNvSpPr/>
                    <p:nvPr/>
                  </p:nvSpPr>
                  <p:spPr>
                    <a:xfrm>
                      <a:off x="6715899" y="4159780"/>
                      <a:ext cx="17725" cy="31594"/>
                    </a:xfrm>
                    <a:custGeom>
                      <a:avLst/>
                      <a:gdLst>
                        <a:gd name="connsiteX0" fmla="*/ 17726 w 17725"/>
                        <a:gd name="connsiteY0" fmla="*/ 0 h 31594"/>
                        <a:gd name="connsiteX1" fmla="*/ 3419 w 17725"/>
                        <a:gd name="connsiteY1" fmla="*/ 16429 h 31594"/>
                        <a:gd name="connsiteX2" fmla="*/ 0 w 17725"/>
                        <a:gd name="connsiteY2" fmla="*/ 31594 h 31594"/>
                      </a:gdLst>
                      <a:ahLst/>
                      <a:cxnLst>
                        <a:cxn ang="0">
                          <a:pos x="connsiteX0" y="connsiteY0"/>
                        </a:cxn>
                        <a:cxn ang="0">
                          <a:pos x="connsiteX1" y="connsiteY1"/>
                        </a:cxn>
                        <a:cxn ang="0">
                          <a:pos x="connsiteX2" y="connsiteY2"/>
                        </a:cxn>
                      </a:cxnLst>
                      <a:rect l="l" t="t" r="r" b="b"/>
                      <a:pathLst>
                        <a:path w="17725" h="31594">
                          <a:moveTo>
                            <a:pt x="17726" y="0"/>
                          </a:moveTo>
                          <a:lnTo>
                            <a:pt x="3419" y="16429"/>
                          </a:lnTo>
                          <a:lnTo>
                            <a:pt x="0" y="31594"/>
                          </a:lnTo>
                        </a:path>
                      </a:pathLst>
                    </a:custGeom>
                    <a:noFill/>
                    <a:ln w="379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26" name="Freeform 1992">
                      <a:extLst>
                        <a:ext uri="{FF2B5EF4-FFF2-40B4-BE49-F238E27FC236}">
                          <a16:creationId xmlns:a16="http://schemas.microsoft.com/office/drawing/2014/main" id="{17BEC1DE-3799-E94F-D51B-FF83557194D4}"/>
                        </a:ext>
                      </a:extLst>
                    </p:cNvPr>
                    <p:cNvSpPr/>
                    <p:nvPr/>
                  </p:nvSpPr>
                  <p:spPr>
                    <a:xfrm>
                      <a:off x="6720963" y="4178736"/>
                      <a:ext cx="2912" cy="13522"/>
                    </a:xfrm>
                    <a:custGeom>
                      <a:avLst/>
                      <a:gdLst>
                        <a:gd name="connsiteX0" fmla="*/ 2912 w 2912"/>
                        <a:gd name="connsiteY0" fmla="*/ 0 h 13522"/>
                        <a:gd name="connsiteX1" fmla="*/ 0 w 2912"/>
                        <a:gd name="connsiteY1" fmla="*/ 13522 h 13522"/>
                      </a:gdLst>
                      <a:ahLst/>
                      <a:cxnLst>
                        <a:cxn ang="0">
                          <a:pos x="connsiteX0" y="connsiteY0"/>
                        </a:cxn>
                        <a:cxn ang="0">
                          <a:pos x="connsiteX1" y="connsiteY1"/>
                        </a:cxn>
                      </a:cxnLst>
                      <a:rect l="l" t="t" r="r" b="b"/>
                      <a:pathLst>
                        <a:path w="2912" h="13522">
                          <a:moveTo>
                            <a:pt x="2912" y="0"/>
                          </a:moveTo>
                          <a:lnTo>
                            <a:pt x="0" y="13522"/>
                          </a:lnTo>
                        </a:path>
                      </a:pathLst>
                    </a:custGeom>
                    <a:ln w="379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27" name="Freeform 1993">
                      <a:extLst>
                        <a:ext uri="{FF2B5EF4-FFF2-40B4-BE49-F238E27FC236}">
                          <a16:creationId xmlns:a16="http://schemas.microsoft.com/office/drawing/2014/main" id="{EC11ABCD-B22C-D06D-DED8-243C6E105C1C}"/>
                        </a:ext>
                      </a:extLst>
                    </p:cNvPr>
                    <p:cNvSpPr/>
                    <p:nvPr/>
                  </p:nvSpPr>
                  <p:spPr>
                    <a:xfrm>
                      <a:off x="6699186" y="4155862"/>
                      <a:ext cx="31146" cy="19461"/>
                    </a:xfrm>
                    <a:custGeom>
                      <a:avLst/>
                      <a:gdLst>
                        <a:gd name="connsiteX0" fmla="*/ 31147 w 31146"/>
                        <a:gd name="connsiteY0" fmla="*/ 0 h 19461"/>
                        <a:gd name="connsiteX1" fmla="*/ 14687 w 31146"/>
                        <a:gd name="connsiteY1" fmla="*/ 15671 h 19461"/>
                        <a:gd name="connsiteX2" fmla="*/ 0 w 31146"/>
                        <a:gd name="connsiteY2" fmla="*/ 19462 h 19461"/>
                      </a:gdLst>
                      <a:ahLst/>
                      <a:cxnLst>
                        <a:cxn ang="0">
                          <a:pos x="connsiteX0" y="connsiteY0"/>
                        </a:cxn>
                        <a:cxn ang="0">
                          <a:pos x="connsiteX1" y="connsiteY1"/>
                        </a:cxn>
                        <a:cxn ang="0">
                          <a:pos x="connsiteX2" y="connsiteY2"/>
                        </a:cxn>
                      </a:cxnLst>
                      <a:rect l="l" t="t" r="r" b="b"/>
                      <a:pathLst>
                        <a:path w="31146" h="19461">
                          <a:moveTo>
                            <a:pt x="31147" y="0"/>
                          </a:moveTo>
                          <a:lnTo>
                            <a:pt x="14687" y="15671"/>
                          </a:lnTo>
                          <a:lnTo>
                            <a:pt x="0" y="19462"/>
                          </a:lnTo>
                        </a:path>
                      </a:pathLst>
                    </a:custGeom>
                    <a:noFill/>
                    <a:ln w="379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28" name="Freeform 1994">
                      <a:extLst>
                        <a:ext uri="{FF2B5EF4-FFF2-40B4-BE49-F238E27FC236}">
                          <a16:creationId xmlns:a16="http://schemas.microsoft.com/office/drawing/2014/main" id="{B5EB9479-8811-3F3D-868D-A24E502A372D}"/>
                        </a:ext>
                      </a:extLst>
                    </p:cNvPr>
                    <p:cNvSpPr/>
                    <p:nvPr/>
                  </p:nvSpPr>
                  <p:spPr>
                    <a:xfrm>
                      <a:off x="6698173" y="4166857"/>
                      <a:ext cx="13167" cy="3285"/>
                    </a:xfrm>
                    <a:custGeom>
                      <a:avLst/>
                      <a:gdLst>
                        <a:gd name="connsiteX0" fmla="*/ 13168 w 13167"/>
                        <a:gd name="connsiteY0" fmla="*/ 0 h 3285"/>
                        <a:gd name="connsiteX1" fmla="*/ 0 w 13167"/>
                        <a:gd name="connsiteY1" fmla="*/ 3286 h 3285"/>
                      </a:gdLst>
                      <a:ahLst/>
                      <a:cxnLst>
                        <a:cxn ang="0">
                          <a:pos x="connsiteX0" y="connsiteY0"/>
                        </a:cxn>
                        <a:cxn ang="0">
                          <a:pos x="connsiteX1" y="connsiteY1"/>
                        </a:cxn>
                      </a:cxnLst>
                      <a:rect l="l" t="t" r="r" b="b"/>
                      <a:pathLst>
                        <a:path w="13167" h="3285">
                          <a:moveTo>
                            <a:pt x="13168" y="0"/>
                          </a:moveTo>
                          <a:lnTo>
                            <a:pt x="0" y="3286"/>
                          </a:lnTo>
                        </a:path>
                      </a:pathLst>
                    </a:custGeom>
                    <a:ln w="379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40" name="Graphic 4">
                    <a:extLst>
                      <a:ext uri="{FF2B5EF4-FFF2-40B4-BE49-F238E27FC236}">
                        <a16:creationId xmlns:a16="http://schemas.microsoft.com/office/drawing/2014/main" id="{55CD5DE9-50B5-68B2-E066-8034E354628B}"/>
                      </a:ext>
                    </a:extLst>
                  </p:cNvPr>
                  <p:cNvGrpSpPr/>
                  <p:nvPr/>
                </p:nvGrpSpPr>
                <p:grpSpPr>
                  <a:xfrm>
                    <a:off x="6953298" y="4307387"/>
                    <a:ext cx="44441" cy="38797"/>
                    <a:chOff x="6953298" y="4307387"/>
                    <a:chExt cx="44441" cy="38797"/>
                  </a:xfrm>
                  <a:noFill/>
                </p:grpSpPr>
                <p:sp>
                  <p:nvSpPr>
                    <p:cNvPr id="821" name="Freeform 1987">
                      <a:extLst>
                        <a:ext uri="{FF2B5EF4-FFF2-40B4-BE49-F238E27FC236}">
                          <a16:creationId xmlns:a16="http://schemas.microsoft.com/office/drawing/2014/main" id="{6CEBF448-D9EE-0631-E635-8D32AF4A141F}"/>
                        </a:ext>
                      </a:extLst>
                    </p:cNvPr>
                    <p:cNvSpPr/>
                    <p:nvPr/>
                  </p:nvSpPr>
                  <p:spPr>
                    <a:xfrm>
                      <a:off x="6953298" y="4331778"/>
                      <a:ext cx="43428" cy="8972"/>
                    </a:xfrm>
                    <a:custGeom>
                      <a:avLst/>
                      <a:gdLst>
                        <a:gd name="connsiteX0" fmla="*/ 43428 w 43428"/>
                        <a:gd name="connsiteY0" fmla="*/ 253 h 8972"/>
                        <a:gd name="connsiteX1" fmla="*/ 16713 w 43428"/>
                        <a:gd name="connsiteY1" fmla="*/ 0 h 8972"/>
                        <a:gd name="connsiteX2" fmla="*/ 0 w 43428"/>
                        <a:gd name="connsiteY2" fmla="*/ 8973 h 8972"/>
                      </a:gdLst>
                      <a:ahLst/>
                      <a:cxnLst>
                        <a:cxn ang="0">
                          <a:pos x="connsiteX0" y="connsiteY0"/>
                        </a:cxn>
                        <a:cxn ang="0">
                          <a:pos x="connsiteX1" y="connsiteY1"/>
                        </a:cxn>
                        <a:cxn ang="0">
                          <a:pos x="connsiteX2" y="connsiteY2"/>
                        </a:cxn>
                      </a:cxnLst>
                      <a:rect l="l" t="t" r="r" b="b"/>
                      <a:pathLst>
                        <a:path w="43428" h="8972">
                          <a:moveTo>
                            <a:pt x="43428" y="253"/>
                          </a:moveTo>
                          <a:lnTo>
                            <a:pt x="16713" y="0"/>
                          </a:lnTo>
                          <a:lnTo>
                            <a:pt x="0" y="8973"/>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22" name="Freeform 1988">
                      <a:extLst>
                        <a:ext uri="{FF2B5EF4-FFF2-40B4-BE49-F238E27FC236}">
                          <a16:creationId xmlns:a16="http://schemas.microsoft.com/office/drawing/2014/main" id="{784FC211-F825-5CFD-DB43-9E5728090113}"/>
                        </a:ext>
                      </a:extLst>
                    </p:cNvPr>
                    <p:cNvSpPr/>
                    <p:nvPr/>
                  </p:nvSpPr>
                  <p:spPr>
                    <a:xfrm>
                      <a:off x="6956463" y="4337970"/>
                      <a:ext cx="14813" cy="8214"/>
                    </a:xfrm>
                    <a:custGeom>
                      <a:avLst/>
                      <a:gdLst>
                        <a:gd name="connsiteX0" fmla="*/ 14814 w 14813"/>
                        <a:gd name="connsiteY0" fmla="*/ 0 h 8214"/>
                        <a:gd name="connsiteX1" fmla="*/ 0 w 14813"/>
                        <a:gd name="connsiteY1" fmla="*/ 8214 h 8214"/>
                      </a:gdLst>
                      <a:ahLst/>
                      <a:cxnLst>
                        <a:cxn ang="0">
                          <a:pos x="connsiteX0" y="connsiteY0"/>
                        </a:cxn>
                        <a:cxn ang="0">
                          <a:pos x="connsiteX1" y="connsiteY1"/>
                        </a:cxn>
                      </a:cxnLst>
                      <a:rect l="l" t="t" r="r" b="b"/>
                      <a:pathLst>
                        <a:path w="14813" h="8214">
                          <a:moveTo>
                            <a:pt x="14814" y="0"/>
                          </a:moveTo>
                          <a:lnTo>
                            <a:pt x="0" y="8214"/>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23" name="Freeform 1989">
                      <a:extLst>
                        <a:ext uri="{FF2B5EF4-FFF2-40B4-BE49-F238E27FC236}">
                          <a16:creationId xmlns:a16="http://schemas.microsoft.com/office/drawing/2014/main" id="{3481DEA1-9510-E836-F407-5C2C1BBACE9F}"/>
                        </a:ext>
                      </a:extLst>
                    </p:cNvPr>
                    <p:cNvSpPr/>
                    <p:nvPr/>
                  </p:nvSpPr>
                  <p:spPr>
                    <a:xfrm>
                      <a:off x="6954944" y="4312442"/>
                      <a:ext cx="42795" cy="13269"/>
                    </a:xfrm>
                    <a:custGeom>
                      <a:avLst/>
                      <a:gdLst>
                        <a:gd name="connsiteX0" fmla="*/ 42795 w 42795"/>
                        <a:gd name="connsiteY0" fmla="*/ 13270 h 13269"/>
                        <a:gd name="connsiteX1" fmla="*/ 15194 w 42795"/>
                        <a:gd name="connsiteY1" fmla="*/ 10616 h 13269"/>
                        <a:gd name="connsiteX2" fmla="*/ 0 w 42795"/>
                        <a:gd name="connsiteY2" fmla="*/ 0 h 13269"/>
                      </a:gdLst>
                      <a:ahLst/>
                      <a:cxnLst>
                        <a:cxn ang="0">
                          <a:pos x="connsiteX0" y="connsiteY0"/>
                        </a:cxn>
                        <a:cxn ang="0">
                          <a:pos x="connsiteX1" y="connsiteY1"/>
                        </a:cxn>
                        <a:cxn ang="0">
                          <a:pos x="connsiteX2" y="connsiteY2"/>
                        </a:cxn>
                      </a:cxnLst>
                      <a:rect l="l" t="t" r="r" b="b"/>
                      <a:pathLst>
                        <a:path w="42795" h="13269">
                          <a:moveTo>
                            <a:pt x="42795" y="13270"/>
                          </a:moveTo>
                          <a:lnTo>
                            <a:pt x="15194" y="10616"/>
                          </a:lnTo>
                          <a:lnTo>
                            <a:pt x="0"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24" name="Freeform 1990">
                      <a:extLst>
                        <a:ext uri="{FF2B5EF4-FFF2-40B4-BE49-F238E27FC236}">
                          <a16:creationId xmlns:a16="http://schemas.microsoft.com/office/drawing/2014/main" id="{E8FC7C00-C8C5-50A7-C896-F5873120BB0B}"/>
                        </a:ext>
                      </a:extLst>
                    </p:cNvPr>
                    <p:cNvSpPr/>
                    <p:nvPr/>
                  </p:nvSpPr>
                  <p:spPr>
                    <a:xfrm>
                      <a:off x="6958869" y="4307387"/>
                      <a:ext cx="13547" cy="9604"/>
                    </a:xfrm>
                    <a:custGeom>
                      <a:avLst/>
                      <a:gdLst>
                        <a:gd name="connsiteX0" fmla="*/ 13548 w 13547"/>
                        <a:gd name="connsiteY0" fmla="*/ 9605 h 9604"/>
                        <a:gd name="connsiteX1" fmla="*/ 0 w 13547"/>
                        <a:gd name="connsiteY1" fmla="*/ 0 h 9604"/>
                      </a:gdLst>
                      <a:ahLst/>
                      <a:cxnLst>
                        <a:cxn ang="0">
                          <a:pos x="connsiteX0" y="connsiteY0"/>
                        </a:cxn>
                        <a:cxn ang="0">
                          <a:pos x="connsiteX1" y="connsiteY1"/>
                        </a:cxn>
                      </a:cxnLst>
                      <a:rect l="l" t="t" r="r" b="b"/>
                      <a:pathLst>
                        <a:path w="13547" h="9604">
                          <a:moveTo>
                            <a:pt x="13548" y="9605"/>
                          </a:moveTo>
                          <a:lnTo>
                            <a:pt x="0"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41" name="Graphic 4">
                    <a:extLst>
                      <a:ext uri="{FF2B5EF4-FFF2-40B4-BE49-F238E27FC236}">
                        <a16:creationId xmlns:a16="http://schemas.microsoft.com/office/drawing/2014/main" id="{43E9987E-B186-91EC-79E7-8AEF68827A1F}"/>
                      </a:ext>
                    </a:extLst>
                  </p:cNvPr>
                  <p:cNvGrpSpPr/>
                  <p:nvPr/>
                </p:nvGrpSpPr>
                <p:grpSpPr>
                  <a:xfrm>
                    <a:off x="7034710" y="4410510"/>
                    <a:ext cx="47986" cy="53330"/>
                    <a:chOff x="7034710" y="4410510"/>
                    <a:chExt cx="47986" cy="53330"/>
                  </a:xfrm>
                  <a:noFill/>
                </p:grpSpPr>
                <p:sp>
                  <p:nvSpPr>
                    <p:cNvPr id="817" name="Freeform 1983">
                      <a:extLst>
                        <a:ext uri="{FF2B5EF4-FFF2-40B4-BE49-F238E27FC236}">
                          <a16:creationId xmlns:a16="http://schemas.microsoft.com/office/drawing/2014/main" id="{9149E5E2-595A-5B6D-98B1-F44CEA304D7A}"/>
                        </a:ext>
                      </a:extLst>
                    </p:cNvPr>
                    <p:cNvSpPr/>
                    <p:nvPr/>
                  </p:nvSpPr>
                  <p:spPr>
                    <a:xfrm>
                      <a:off x="7034710" y="4410763"/>
                      <a:ext cx="18865" cy="48023"/>
                    </a:xfrm>
                    <a:custGeom>
                      <a:avLst/>
                      <a:gdLst>
                        <a:gd name="connsiteX0" fmla="*/ 0 w 18865"/>
                        <a:gd name="connsiteY0" fmla="*/ 48023 h 48023"/>
                        <a:gd name="connsiteX1" fmla="*/ 17093 w 18865"/>
                        <a:gd name="connsiteY1" fmla="*/ 21990 h 48023"/>
                        <a:gd name="connsiteX2" fmla="*/ 18865 w 18865"/>
                        <a:gd name="connsiteY2" fmla="*/ 0 h 48023"/>
                      </a:gdLst>
                      <a:ahLst/>
                      <a:cxnLst>
                        <a:cxn ang="0">
                          <a:pos x="connsiteX0" y="connsiteY0"/>
                        </a:cxn>
                        <a:cxn ang="0">
                          <a:pos x="connsiteX1" y="connsiteY1"/>
                        </a:cxn>
                        <a:cxn ang="0">
                          <a:pos x="connsiteX2" y="connsiteY2"/>
                        </a:cxn>
                      </a:cxnLst>
                      <a:rect l="l" t="t" r="r" b="b"/>
                      <a:pathLst>
                        <a:path w="18865" h="48023">
                          <a:moveTo>
                            <a:pt x="0" y="48023"/>
                          </a:moveTo>
                          <a:lnTo>
                            <a:pt x="17093" y="21990"/>
                          </a:lnTo>
                          <a:lnTo>
                            <a:pt x="18865"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18" name="Freeform 1984">
                      <a:extLst>
                        <a:ext uri="{FF2B5EF4-FFF2-40B4-BE49-F238E27FC236}">
                          <a16:creationId xmlns:a16="http://schemas.microsoft.com/office/drawing/2014/main" id="{DE53C362-B5D0-65B1-1CF9-483CCB6FB7BA}"/>
                        </a:ext>
                      </a:extLst>
                    </p:cNvPr>
                    <p:cNvSpPr/>
                    <p:nvPr/>
                  </p:nvSpPr>
                  <p:spPr>
                    <a:xfrm>
                      <a:off x="7044839" y="4410510"/>
                      <a:ext cx="1392" cy="19588"/>
                    </a:xfrm>
                    <a:custGeom>
                      <a:avLst/>
                      <a:gdLst>
                        <a:gd name="connsiteX0" fmla="*/ 0 w 1392"/>
                        <a:gd name="connsiteY0" fmla="*/ 19588 h 19588"/>
                        <a:gd name="connsiteX1" fmla="*/ 1393 w 1392"/>
                        <a:gd name="connsiteY1" fmla="*/ 0 h 19588"/>
                      </a:gdLst>
                      <a:ahLst/>
                      <a:cxnLst>
                        <a:cxn ang="0">
                          <a:pos x="connsiteX0" y="connsiteY0"/>
                        </a:cxn>
                        <a:cxn ang="0">
                          <a:pos x="connsiteX1" y="connsiteY1"/>
                        </a:cxn>
                      </a:cxnLst>
                      <a:rect l="l" t="t" r="r" b="b"/>
                      <a:pathLst>
                        <a:path w="1392" h="19588">
                          <a:moveTo>
                            <a:pt x="0" y="19588"/>
                          </a:moveTo>
                          <a:lnTo>
                            <a:pt x="1393"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19" name="Freeform 1985">
                      <a:extLst>
                        <a:ext uri="{FF2B5EF4-FFF2-40B4-BE49-F238E27FC236}">
                          <a16:creationId xmlns:a16="http://schemas.microsoft.com/office/drawing/2014/main" id="{D0A2F719-FECB-E1EA-9FEF-C2D6B19C8446}"/>
                        </a:ext>
                      </a:extLst>
                    </p:cNvPr>
                    <p:cNvSpPr/>
                    <p:nvPr/>
                  </p:nvSpPr>
                  <p:spPr>
                    <a:xfrm>
                      <a:off x="7040028" y="4430352"/>
                      <a:ext cx="40263" cy="33489"/>
                    </a:xfrm>
                    <a:custGeom>
                      <a:avLst/>
                      <a:gdLst>
                        <a:gd name="connsiteX0" fmla="*/ 0 w 40263"/>
                        <a:gd name="connsiteY0" fmla="*/ 33490 h 33489"/>
                        <a:gd name="connsiteX1" fmla="*/ 20258 w 40263"/>
                        <a:gd name="connsiteY1" fmla="*/ 8088 h 33489"/>
                        <a:gd name="connsiteX2" fmla="*/ 40263 w 40263"/>
                        <a:gd name="connsiteY2" fmla="*/ 0 h 33489"/>
                      </a:gdLst>
                      <a:ahLst/>
                      <a:cxnLst>
                        <a:cxn ang="0">
                          <a:pos x="connsiteX0" y="connsiteY0"/>
                        </a:cxn>
                        <a:cxn ang="0">
                          <a:pos x="connsiteX1" y="connsiteY1"/>
                        </a:cxn>
                        <a:cxn ang="0">
                          <a:pos x="connsiteX2" y="connsiteY2"/>
                        </a:cxn>
                      </a:cxnLst>
                      <a:rect l="l" t="t" r="r" b="b"/>
                      <a:pathLst>
                        <a:path w="40263" h="33489">
                          <a:moveTo>
                            <a:pt x="0" y="33490"/>
                          </a:moveTo>
                          <a:lnTo>
                            <a:pt x="20258" y="8088"/>
                          </a:lnTo>
                          <a:lnTo>
                            <a:pt x="40263"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20" name="Freeform 1986">
                      <a:extLst>
                        <a:ext uri="{FF2B5EF4-FFF2-40B4-BE49-F238E27FC236}">
                          <a16:creationId xmlns:a16="http://schemas.microsoft.com/office/drawing/2014/main" id="{A09DB1C8-9BFA-67CB-03F5-953031F0E653}"/>
                        </a:ext>
                      </a:extLst>
                    </p:cNvPr>
                    <p:cNvSpPr/>
                    <p:nvPr/>
                  </p:nvSpPr>
                  <p:spPr>
                    <a:xfrm>
                      <a:off x="7064718" y="4437429"/>
                      <a:ext cx="17979" cy="7077"/>
                    </a:xfrm>
                    <a:custGeom>
                      <a:avLst/>
                      <a:gdLst>
                        <a:gd name="connsiteX0" fmla="*/ 0 w 17979"/>
                        <a:gd name="connsiteY0" fmla="*/ 7077 h 7077"/>
                        <a:gd name="connsiteX1" fmla="*/ 17979 w 17979"/>
                        <a:gd name="connsiteY1" fmla="*/ 0 h 7077"/>
                      </a:gdLst>
                      <a:ahLst/>
                      <a:cxnLst>
                        <a:cxn ang="0">
                          <a:pos x="connsiteX0" y="connsiteY0"/>
                        </a:cxn>
                        <a:cxn ang="0">
                          <a:pos x="connsiteX1" y="connsiteY1"/>
                        </a:cxn>
                      </a:cxnLst>
                      <a:rect l="l" t="t" r="r" b="b"/>
                      <a:pathLst>
                        <a:path w="17979" h="7077">
                          <a:moveTo>
                            <a:pt x="0" y="7077"/>
                          </a:moveTo>
                          <a:lnTo>
                            <a:pt x="17979"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42" name="Graphic 4">
                    <a:extLst>
                      <a:ext uri="{FF2B5EF4-FFF2-40B4-BE49-F238E27FC236}">
                        <a16:creationId xmlns:a16="http://schemas.microsoft.com/office/drawing/2014/main" id="{7CD56317-4705-E804-4F4C-010DC2B0FA6E}"/>
                      </a:ext>
                    </a:extLst>
                  </p:cNvPr>
                  <p:cNvGrpSpPr/>
                  <p:nvPr/>
                </p:nvGrpSpPr>
                <p:grpSpPr>
                  <a:xfrm>
                    <a:off x="7035343" y="4608290"/>
                    <a:ext cx="54570" cy="43852"/>
                    <a:chOff x="7035343" y="4608290"/>
                    <a:chExt cx="54570" cy="43852"/>
                  </a:xfrm>
                  <a:noFill/>
                </p:grpSpPr>
                <p:sp>
                  <p:nvSpPr>
                    <p:cNvPr id="813" name="Freeform 1979">
                      <a:extLst>
                        <a:ext uri="{FF2B5EF4-FFF2-40B4-BE49-F238E27FC236}">
                          <a16:creationId xmlns:a16="http://schemas.microsoft.com/office/drawing/2014/main" id="{1FDC52AE-49EF-9396-4F48-89765D60307F}"/>
                        </a:ext>
                      </a:extLst>
                    </p:cNvPr>
                    <p:cNvSpPr/>
                    <p:nvPr/>
                  </p:nvSpPr>
                  <p:spPr>
                    <a:xfrm>
                      <a:off x="7039395" y="4608290"/>
                      <a:ext cx="50518" cy="12637"/>
                    </a:xfrm>
                    <a:custGeom>
                      <a:avLst/>
                      <a:gdLst>
                        <a:gd name="connsiteX0" fmla="*/ 0 w 50518"/>
                        <a:gd name="connsiteY0" fmla="*/ 0 h 12637"/>
                        <a:gd name="connsiteX1" fmla="*/ 28488 w 50518"/>
                        <a:gd name="connsiteY1" fmla="*/ 12638 h 12637"/>
                        <a:gd name="connsiteX2" fmla="*/ 50518 w 50518"/>
                        <a:gd name="connsiteY2" fmla="*/ 10868 h 12637"/>
                      </a:gdLst>
                      <a:ahLst/>
                      <a:cxnLst>
                        <a:cxn ang="0">
                          <a:pos x="connsiteX0" y="connsiteY0"/>
                        </a:cxn>
                        <a:cxn ang="0">
                          <a:pos x="connsiteX1" y="connsiteY1"/>
                        </a:cxn>
                        <a:cxn ang="0">
                          <a:pos x="connsiteX2" y="connsiteY2"/>
                        </a:cxn>
                      </a:cxnLst>
                      <a:rect l="l" t="t" r="r" b="b"/>
                      <a:pathLst>
                        <a:path w="50518" h="12637">
                          <a:moveTo>
                            <a:pt x="0" y="0"/>
                          </a:moveTo>
                          <a:lnTo>
                            <a:pt x="28488" y="12638"/>
                          </a:lnTo>
                          <a:lnTo>
                            <a:pt x="50518" y="10868"/>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14" name="Freeform 1980">
                      <a:extLst>
                        <a:ext uri="{FF2B5EF4-FFF2-40B4-BE49-F238E27FC236}">
                          <a16:creationId xmlns:a16="http://schemas.microsoft.com/office/drawing/2014/main" id="{D525C7F0-F23E-9D7B-418E-3CEE3D05A4C0}"/>
                        </a:ext>
                      </a:extLst>
                    </p:cNvPr>
                    <p:cNvSpPr/>
                    <p:nvPr/>
                  </p:nvSpPr>
                  <p:spPr>
                    <a:xfrm>
                      <a:off x="7069402" y="4611828"/>
                      <a:ext cx="19625" cy="1769"/>
                    </a:xfrm>
                    <a:custGeom>
                      <a:avLst/>
                      <a:gdLst>
                        <a:gd name="connsiteX0" fmla="*/ 0 w 19625"/>
                        <a:gd name="connsiteY0" fmla="*/ 1769 h 1769"/>
                        <a:gd name="connsiteX1" fmla="*/ 19625 w 19625"/>
                        <a:gd name="connsiteY1" fmla="*/ 0 h 1769"/>
                      </a:gdLst>
                      <a:ahLst/>
                      <a:cxnLst>
                        <a:cxn ang="0">
                          <a:pos x="connsiteX0" y="connsiteY0"/>
                        </a:cxn>
                        <a:cxn ang="0">
                          <a:pos x="connsiteX1" y="connsiteY1"/>
                        </a:cxn>
                      </a:cxnLst>
                      <a:rect l="l" t="t" r="r" b="b"/>
                      <a:pathLst>
                        <a:path w="19625" h="1769">
                          <a:moveTo>
                            <a:pt x="0" y="1769"/>
                          </a:moveTo>
                          <a:lnTo>
                            <a:pt x="19625"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15" name="Freeform 1981">
                      <a:extLst>
                        <a:ext uri="{FF2B5EF4-FFF2-40B4-BE49-F238E27FC236}">
                          <a16:creationId xmlns:a16="http://schemas.microsoft.com/office/drawing/2014/main" id="{9089F163-B2EE-1876-D9EA-C90E814D8283}"/>
                        </a:ext>
                      </a:extLst>
                    </p:cNvPr>
                    <p:cNvSpPr/>
                    <p:nvPr/>
                  </p:nvSpPr>
                  <p:spPr>
                    <a:xfrm>
                      <a:off x="7035343" y="4614356"/>
                      <a:ext cx="39629" cy="34247"/>
                    </a:xfrm>
                    <a:custGeom>
                      <a:avLst/>
                      <a:gdLst>
                        <a:gd name="connsiteX0" fmla="*/ 0 w 39629"/>
                        <a:gd name="connsiteY0" fmla="*/ 0 h 34247"/>
                        <a:gd name="connsiteX1" fmla="*/ 28235 w 39629"/>
                        <a:gd name="connsiteY1" fmla="*/ 15797 h 34247"/>
                        <a:gd name="connsiteX2" fmla="*/ 39630 w 39629"/>
                        <a:gd name="connsiteY2" fmla="*/ 34248 h 34247"/>
                      </a:gdLst>
                      <a:ahLst/>
                      <a:cxnLst>
                        <a:cxn ang="0">
                          <a:pos x="connsiteX0" y="connsiteY0"/>
                        </a:cxn>
                        <a:cxn ang="0">
                          <a:pos x="connsiteX1" y="connsiteY1"/>
                        </a:cxn>
                        <a:cxn ang="0">
                          <a:pos x="connsiteX2" y="connsiteY2"/>
                        </a:cxn>
                      </a:cxnLst>
                      <a:rect l="l" t="t" r="r" b="b"/>
                      <a:pathLst>
                        <a:path w="39629" h="34247">
                          <a:moveTo>
                            <a:pt x="0" y="0"/>
                          </a:moveTo>
                          <a:lnTo>
                            <a:pt x="28235" y="15797"/>
                          </a:lnTo>
                          <a:lnTo>
                            <a:pt x="39630" y="34248"/>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16" name="Freeform 1982">
                      <a:extLst>
                        <a:ext uri="{FF2B5EF4-FFF2-40B4-BE49-F238E27FC236}">
                          <a16:creationId xmlns:a16="http://schemas.microsoft.com/office/drawing/2014/main" id="{B8CC06A3-BCC9-94CB-1263-214E21BD4C40}"/>
                        </a:ext>
                      </a:extLst>
                    </p:cNvPr>
                    <p:cNvSpPr/>
                    <p:nvPr/>
                  </p:nvSpPr>
                  <p:spPr>
                    <a:xfrm>
                      <a:off x="7058387" y="4635587"/>
                      <a:ext cx="10002" cy="16555"/>
                    </a:xfrm>
                    <a:custGeom>
                      <a:avLst/>
                      <a:gdLst>
                        <a:gd name="connsiteX0" fmla="*/ 0 w 10002"/>
                        <a:gd name="connsiteY0" fmla="*/ 0 h 16555"/>
                        <a:gd name="connsiteX1" fmla="*/ 10002 w 10002"/>
                        <a:gd name="connsiteY1" fmla="*/ 16555 h 16555"/>
                      </a:gdLst>
                      <a:ahLst/>
                      <a:cxnLst>
                        <a:cxn ang="0">
                          <a:pos x="connsiteX0" y="connsiteY0"/>
                        </a:cxn>
                        <a:cxn ang="0">
                          <a:pos x="connsiteX1" y="connsiteY1"/>
                        </a:cxn>
                      </a:cxnLst>
                      <a:rect l="l" t="t" r="r" b="b"/>
                      <a:pathLst>
                        <a:path w="10002" h="16555">
                          <a:moveTo>
                            <a:pt x="0" y="0"/>
                          </a:moveTo>
                          <a:lnTo>
                            <a:pt x="10002" y="16555"/>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43" name="Graphic 4">
                    <a:extLst>
                      <a:ext uri="{FF2B5EF4-FFF2-40B4-BE49-F238E27FC236}">
                        <a16:creationId xmlns:a16="http://schemas.microsoft.com/office/drawing/2014/main" id="{13C7DC49-146C-1C34-1989-129C76432231}"/>
                      </a:ext>
                    </a:extLst>
                  </p:cNvPr>
                  <p:cNvGrpSpPr/>
                  <p:nvPr/>
                </p:nvGrpSpPr>
                <p:grpSpPr>
                  <a:xfrm>
                    <a:off x="6879736" y="4475847"/>
                    <a:ext cx="44314" cy="47138"/>
                    <a:chOff x="6879736" y="4475847"/>
                    <a:chExt cx="44314" cy="47138"/>
                  </a:xfrm>
                  <a:noFill/>
                </p:grpSpPr>
                <p:sp>
                  <p:nvSpPr>
                    <p:cNvPr id="809" name="Freeform 1975">
                      <a:extLst>
                        <a:ext uri="{FF2B5EF4-FFF2-40B4-BE49-F238E27FC236}">
                          <a16:creationId xmlns:a16="http://schemas.microsoft.com/office/drawing/2014/main" id="{D83B5B06-EBA7-5431-8012-E91259D10C31}"/>
                        </a:ext>
                      </a:extLst>
                    </p:cNvPr>
                    <p:cNvSpPr/>
                    <p:nvPr/>
                  </p:nvSpPr>
                  <p:spPr>
                    <a:xfrm>
                      <a:off x="6879736" y="4476605"/>
                      <a:ext cx="20131" cy="41577"/>
                    </a:xfrm>
                    <a:custGeom>
                      <a:avLst/>
                      <a:gdLst>
                        <a:gd name="connsiteX0" fmla="*/ 0 w 20131"/>
                        <a:gd name="connsiteY0" fmla="*/ 41578 h 41577"/>
                        <a:gd name="connsiteX1" fmla="*/ 17093 w 20131"/>
                        <a:gd name="connsiteY1" fmla="*/ 19588 h 41577"/>
                        <a:gd name="connsiteX2" fmla="*/ 20131 w 20131"/>
                        <a:gd name="connsiteY2" fmla="*/ 0 h 41577"/>
                      </a:gdLst>
                      <a:ahLst/>
                      <a:cxnLst>
                        <a:cxn ang="0">
                          <a:pos x="connsiteX0" y="connsiteY0"/>
                        </a:cxn>
                        <a:cxn ang="0">
                          <a:pos x="connsiteX1" y="connsiteY1"/>
                        </a:cxn>
                        <a:cxn ang="0">
                          <a:pos x="connsiteX2" y="connsiteY2"/>
                        </a:cxn>
                      </a:cxnLst>
                      <a:rect l="l" t="t" r="r" b="b"/>
                      <a:pathLst>
                        <a:path w="20131" h="41577">
                          <a:moveTo>
                            <a:pt x="0" y="41578"/>
                          </a:moveTo>
                          <a:lnTo>
                            <a:pt x="17093" y="19588"/>
                          </a:lnTo>
                          <a:lnTo>
                            <a:pt x="20131"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10" name="Freeform 1976">
                      <a:extLst>
                        <a:ext uri="{FF2B5EF4-FFF2-40B4-BE49-F238E27FC236}">
                          <a16:creationId xmlns:a16="http://schemas.microsoft.com/office/drawing/2014/main" id="{FA6F68F3-0843-190F-8B18-48FEE3B8EED6}"/>
                        </a:ext>
                      </a:extLst>
                    </p:cNvPr>
                    <p:cNvSpPr/>
                    <p:nvPr/>
                  </p:nvSpPr>
                  <p:spPr>
                    <a:xfrm>
                      <a:off x="6890751" y="4475847"/>
                      <a:ext cx="2658" cy="17439"/>
                    </a:xfrm>
                    <a:custGeom>
                      <a:avLst/>
                      <a:gdLst>
                        <a:gd name="connsiteX0" fmla="*/ 0 w 2658"/>
                        <a:gd name="connsiteY0" fmla="*/ 17440 h 17439"/>
                        <a:gd name="connsiteX1" fmla="*/ 2659 w 2658"/>
                        <a:gd name="connsiteY1" fmla="*/ 0 h 17439"/>
                      </a:gdLst>
                      <a:ahLst/>
                      <a:cxnLst>
                        <a:cxn ang="0">
                          <a:pos x="connsiteX0" y="connsiteY0"/>
                        </a:cxn>
                        <a:cxn ang="0">
                          <a:pos x="connsiteX1" y="connsiteY1"/>
                        </a:cxn>
                      </a:cxnLst>
                      <a:rect l="l" t="t" r="r" b="b"/>
                      <a:pathLst>
                        <a:path w="2658" h="17439">
                          <a:moveTo>
                            <a:pt x="0" y="17440"/>
                          </a:moveTo>
                          <a:lnTo>
                            <a:pt x="2659"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11" name="Freeform 1977">
                      <a:extLst>
                        <a:ext uri="{FF2B5EF4-FFF2-40B4-BE49-F238E27FC236}">
                          <a16:creationId xmlns:a16="http://schemas.microsoft.com/office/drawing/2014/main" id="{B7DEC9E5-C5D3-6791-2BFA-728352BA4F5A}"/>
                        </a:ext>
                      </a:extLst>
                    </p:cNvPr>
                    <p:cNvSpPr/>
                    <p:nvPr/>
                  </p:nvSpPr>
                  <p:spPr>
                    <a:xfrm>
                      <a:off x="6884167" y="4495814"/>
                      <a:ext cx="38237" cy="27171"/>
                    </a:xfrm>
                    <a:custGeom>
                      <a:avLst/>
                      <a:gdLst>
                        <a:gd name="connsiteX0" fmla="*/ 0 w 38237"/>
                        <a:gd name="connsiteY0" fmla="*/ 27171 h 27171"/>
                        <a:gd name="connsiteX1" fmla="*/ 19752 w 38237"/>
                        <a:gd name="connsiteY1" fmla="*/ 5940 h 27171"/>
                        <a:gd name="connsiteX2" fmla="*/ 38237 w 38237"/>
                        <a:gd name="connsiteY2" fmla="*/ 0 h 27171"/>
                      </a:gdLst>
                      <a:ahLst/>
                      <a:cxnLst>
                        <a:cxn ang="0">
                          <a:pos x="connsiteX0" y="connsiteY0"/>
                        </a:cxn>
                        <a:cxn ang="0">
                          <a:pos x="connsiteX1" y="connsiteY1"/>
                        </a:cxn>
                        <a:cxn ang="0">
                          <a:pos x="connsiteX2" y="connsiteY2"/>
                        </a:cxn>
                      </a:cxnLst>
                      <a:rect l="l" t="t" r="r" b="b"/>
                      <a:pathLst>
                        <a:path w="38237" h="27171">
                          <a:moveTo>
                            <a:pt x="0" y="27171"/>
                          </a:moveTo>
                          <a:lnTo>
                            <a:pt x="19752" y="5940"/>
                          </a:lnTo>
                          <a:lnTo>
                            <a:pt x="38237"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12" name="Freeform 1978">
                      <a:extLst>
                        <a:ext uri="{FF2B5EF4-FFF2-40B4-BE49-F238E27FC236}">
                          <a16:creationId xmlns:a16="http://schemas.microsoft.com/office/drawing/2014/main" id="{96E53851-8EF8-4209-897D-5F90D3D64C7F}"/>
                        </a:ext>
                      </a:extLst>
                    </p:cNvPr>
                    <p:cNvSpPr/>
                    <p:nvPr/>
                  </p:nvSpPr>
                  <p:spPr>
                    <a:xfrm>
                      <a:off x="6907591" y="4502260"/>
                      <a:ext cx="16459" cy="5181"/>
                    </a:xfrm>
                    <a:custGeom>
                      <a:avLst/>
                      <a:gdLst>
                        <a:gd name="connsiteX0" fmla="*/ 0 w 16459"/>
                        <a:gd name="connsiteY0" fmla="*/ 5181 h 5181"/>
                        <a:gd name="connsiteX1" fmla="*/ 16460 w 16459"/>
                        <a:gd name="connsiteY1" fmla="*/ 0 h 5181"/>
                      </a:gdLst>
                      <a:ahLst/>
                      <a:cxnLst>
                        <a:cxn ang="0">
                          <a:pos x="connsiteX0" y="connsiteY0"/>
                        </a:cxn>
                        <a:cxn ang="0">
                          <a:pos x="connsiteX1" y="connsiteY1"/>
                        </a:cxn>
                      </a:cxnLst>
                      <a:rect l="l" t="t" r="r" b="b"/>
                      <a:pathLst>
                        <a:path w="16459" h="5181">
                          <a:moveTo>
                            <a:pt x="0" y="5181"/>
                          </a:moveTo>
                          <a:lnTo>
                            <a:pt x="16460"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44" name="Graphic 4">
                    <a:extLst>
                      <a:ext uri="{FF2B5EF4-FFF2-40B4-BE49-F238E27FC236}">
                        <a16:creationId xmlns:a16="http://schemas.microsoft.com/office/drawing/2014/main" id="{9EE62C6A-EC48-4DF0-6015-D4033FCCE5FC}"/>
                      </a:ext>
                    </a:extLst>
                  </p:cNvPr>
                  <p:cNvGrpSpPr/>
                  <p:nvPr/>
                </p:nvGrpSpPr>
                <p:grpSpPr>
                  <a:xfrm>
                    <a:off x="6954564" y="4574673"/>
                    <a:ext cx="42542" cy="47770"/>
                    <a:chOff x="6954564" y="4574673"/>
                    <a:chExt cx="42542" cy="47770"/>
                  </a:xfrm>
                  <a:noFill/>
                </p:grpSpPr>
                <p:sp>
                  <p:nvSpPr>
                    <p:cNvPr id="805" name="Freeform 1971">
                      <a:extLst>
                        <a:ext uri="{FF2B5EF4-FFF2-40B4-BE49-F238E27FC236}">
                          <a16:creationId xmlns:a16="http://schemas.microsoft.com/office/drawing/2014/main" id="{AD8D1B09-A2FA-E044-C26D-B057C3F3B22F}"/>
                        </a:ext>
                      </a:extLst>
                    </p:cNvPr>
                    <p:cNvSpPr/>
                    <p:nvPr/>
                  </p:nvSpPr>
                  <p:spPr>
                    <a:xfrm>
                      <a:off x="6954564" y="4574926"/>
                      <a:ext cx="16079" cy="43220"/>
                    </a:xfrm>
                    <a:custGeom>
                      <a:avLst/>
                      <a:gdLst>
                        <a:gd name="connsiteX0" fmla="*/ 0 w 16079"/>
                        <a:gd name="connsiteY0" fmla="*/ 43221 h 43220"/>
                        <a:gd name="connsiteX1" fmla="*/ 14814 w 16079"/>
                        <a:gd name="connsiteY1" fmla="*/ 19588 h 43220"/>
                        <a:gd name="connsiteX2" fmla="*/ 16080 w 16079"/>
                        <a:gd name="connsiteY2" fmla="*/ 0 h 43220"/>
                      </a:gdLst>
                      <a:ahLst/>
                      <a:cxnLst>
                        <a:cxn ang="0">
                          <a:pos x="connsiteX0" y="connsiteY0"/>
                        </a:cxn>
                        <a:cxn ang="0">
                          <a:pos x="connsiteX1" y="connsiteY1"/>
                        </a:cxn>
                        <a:cxn ang="0">
                          <a:pos x="connsiteX2" y="connsiteY2"/>
                        </a:cxn>
                      </a:cxnLst>
                      <a:rect l="l" t="t" r="r" b="b"/>
                      <a:pathLst>
                        <a:path w="16079" h="43220">
                          <a:moveTo>
                            <a:pt x="0" y="43221"/>
                          </a:moveTo>
                          <a:lnTo>
                            <a:pt x="14814" y="19588"/>
                          </a:lnTo>
                          <a:lnTo>
                            <a:pt x="16080"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06" name="Freeform 1972">
                      <a:extLst>
                        <a:ext uri="{FF2B5EF4-FFF2-40B4-BE49-F238E27FC236}">
                          <a16:creationId xmlns:a16="http://schemas.microsoft.com/office/drawing/2014/main" id="{C1626B42-263E-8007-852C-509A8457289F}"/>
                        </a:ext>
                      </a:extLst>
                    </p:cNvPr>
                    <p:cNvSpPr/>
                    <p:nvPr/>
                  </p:nvSpPr>
                  <p:spPr>
                    <a:xfrm>
                      <a:off x="6963174" y="4574673"/>
                      <a:ext cx="886" cy="17566"/>
                    </a:xfrm>
                    <a:custGeom>
                      <a:avLst/>
                      <a:gdLst>
                        <a:gd name="connsiteX0" fmla="*/ 0 w 886"/>
                        <a:gd name="connsiteY0" fmla="*/ 17566 h 17566"/>
                        <a:gd name="connsiteX1" fmla="*/ 886 w 886"/>
                        <a:gd name="connsiteY1" fmla="*/ 0 h 17566"/>
                      </a:gdLst>
                      <a:ahLst/>
                      <a:cxnLst>
                        <a:cxn ang="0">
                          <a:pos x="connsiteX0" y="connsiteY0"/>
                        </a:cxn>
                        <a:cxn ang="0">
                          <a:pos x="connsiteX1" y="connsiteY1"/>
                        </a:cxn>
                      </a:cxnLst>
                      <a:rect l="l" t="t" r="r" b="b"/>
                      <a:pathLst>
                        <a:path w="886" h="17566">
                          <a:moveTo>
                            <a:pt x="0" y="17566"/>
                          </a:moveTo>
                          <a:lnTo>
                            <a:pt x="886"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07" name="Freeform 1973">
                      <a:extLst>
                        <a:ext uri="{FF2B5EF4-FFF2-40B4-BE49-F238E27FC236}">
                          <a16:creationId xmlns:a16="http://schemas.microsoft.com/office/drawing/2014/main" id="{37C57726-98F2-703D-A7F0-DE2B44E56F25}"/>
                        </a:ext>
                      </a:extLst>
                    </p:cNvPr>
                    <p:cNvSpPr/>
                    <p:nvPr/>
                  </p:nvSpPr>
                  <p:spPr>
                    <a:xfrm>
                      <a:off x="6959502" y="4591861"/>
                      <a:ext cx="35324" cy="30583"/>
                    </a:xfrm>
                    <a:custGeom>
                      <a:avLst/>
                      <a:gdLst>
                        <a:gd name="connsiteX0" fmla="*/ 0 w 35324"/>
                        <a:gd name="connsiteY0" fmla="*/ 30583 h 30583"/>
                        <a:gd name="connsiteX1" fmla="*/ 17599 w 35324"/>
                        <a:gd name="connsiteY1" fmla="*/ 7709 h 30583"/>
                        <a:gd name="connsiteX2" fmla="*/ 35325 w 35324"/>
                        <a:gd name="connsiteY2" fmla="*/ 0 h 30583"/>
                      </a:gdLst>
                      <a:ahLst/>
                      <a:cxnLst>
                        <a:cxn ang="0">
                          <a:pos x="connsiteX0" y="connsiteY0"/>
                        </a:cxn>
                        <a:cxn ang="0">
                          <a:pos x="connsiteX1" y="connsiteY1"/>
                        </a:cxn>
                        <a:cxn ang="0">
                          <a:pos x="connsiteX2" y="connsiteY2"/>
                        </a:cxn>
                      </a:cxnLst>
                      <a:rect l="l" t="t" r="r" b="b"/>
                      <a:pathLst>
                        <a:path w="35324" h="30583">
                          <a:moveTo>
                            <a:pt x="0" y="30583"/>
                          </a:moveTo>
                          <a:lnTo>
                            <a:pt x="17599" y="7709"/>
                          </a:lnTo>
                          <a:lnTo>
                            <a:pt x="35325"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08" name="Freeform 1974">
                      <a:extLst>
                        <a:ext uri="{FF2B5EF4-FFF2-40B4-BE49-F238E27FC236}">
                          <a16:creationId xmlns:a16="http://schemas.microsoft.com/office/drawing/2014/main" id="{051330B6-A499-EDE4-DCF7-2251A3876C23}"/>
                        </a:ext>
                      </a:extLst>
                    </p:cNvPr>
                    <p:cNvSpPr/>
                    <p:nvPr/>
                  </p:nvSpPr>
                  <p:spPr>
                    <a:xfrm>
                      <a:off x="6981153" y="4598179"/>
                      <a:ext cx="15953" cy="6571"/>
                    </a:xfrm>
                    <a:custGeom>
                      <a:avLst/>
                      <a:gdLst>
                        <a:gd name="connsiteX0" fmla="*/ 0 w 15953"/>
                        <a:gd name="connsiteY0" fmla="*/ 6572 h 6571"/>
                        <a:gd name="connsiteX1" fmla="*/ 15953 w 15953"/>
                        <a:gd name="connsiteY1" fmla="*/ 0 h 6571"/>
                      </a:gdLst>
                      <a:ahLst/>
                      <a:cxnLst>
                        <a:cxn ang="0">
                          <a:pos x="connsiteX0" y="connsiteY0"/>
                        </a:cxn>
                        <a:cxn ang="0">
                          <a:pos x="connsiteX1" y="connsiteY1"/>
                        </a:cxn>
                      </a:cxnLst>
                      <a:rect l="l" t="t" r="r" b="b"/>
                      <a:pathLst>
                        <a:path w="15953" h="6571">
                          <a:moveTo>
                            <a:pt x="0" y="6572"/>
                          </a:moveTo>
                          <a:lnTo>
                            <a:pt x="15953"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45" name="Graphic 4">
                    <a:extLst>
                      <a:ext uri="{FF2B5EF4-FFF2-40B4-BE49-F238E27FC236}">
                        <a16:creationId xmlns:a16="http://schemas.microsoft.com/office/drawing/2014/main" id="{39D8C187-1EFF-1C11-6C1A-0560F75FBBAA}"/>
                      </a:ext>
                    </a:extLst>
                  </p:cNvPr>
                  <p:cNvGrpSpPr/>
                  <p:nvPr/>
                </p:nvGrpSpPr>
                <p:grpSpPr>
                  <a:xfrm>
                    <a:off x="7087888" y="4470792"/>
                    <a:ext cx="47733" cy="42588"/>
                    <a:chOff x="7087888" y="4470792"/>
                    <a:chExt cx="47733" cy="42588"/>
                  </a:xfrm>
                  <a:noFill/>
                </p:grpSpPr>
                <p:sp>
                  <p:nvSpPr>
                    <p:cNvPr id="801" name="Freeform 1967">
                      <a:extLst>
                        <a:ext uri="{FF2B5EF4-FFF2-40B4-BE49-F238E27FC236}">
                          <a16:creationId xmlns:a16="http://schemas.microsoft.com/office/drawing/2014/main" id="{6756E442-E466-8551-B32D-1AF2C5FD087E}"/>
                        </a:ext>
                      </a:extLst>
                    </p:cNvPr>
                    <p:cNvSpPr/>
                    <p:nvPr/>
                  </p:nvSpPr>
                  <p:spPr>
                    <a:xfrm>
                      <a:off x="7088141" y="4497078"/>
                      <a:ext cx="43175" cy="16302"/>
                    </a:xfrm>
                    <a:custGeom>
                      <a:avLst/>
                      <a:gdLst>
                        <a:gd name="connsiteX0" fmla="*/ 43175 w 43175"/>
                        <a:gd name="connsiteY0" fmla="*/ 16302 h 16302"/>
                        <a:gd name="connsiteX1" fmla="*/ 19625 w 43175"/>
                        <a:gd name="connsiteY1" fmla="*/ 1390 h 16302"/>
                        <a:gd name="connsiteX2" fmla="*/ 0 w 43175"/>
                        <a:gd name="connsiteY2" fmla="*/ 0 h 16302"/>
                      </a:gdLst>
                      <a:ahLst/>
                      <a:cxnLst>
                        <a:cxn ang="0">
                          <a:pos x="connsiteX0" y="connsiteY0"/>
                        </a:cxn>
                        <a:cxn ang="0">
                          <a:pos x="connsiteX1" y="connsiteY1"/>
                        </a:cxn>
                        <a:cxn ang="0">
                          <a:pos x="connsiteX2" y="connsiteY2"/>
                        </a:cxn>
                      </a:cxnLst>
                      <a:rect l="l" t="t" r="r" b="b"/>
                      <a:pathLst>
                        <a:path w="43175" h="16302">
                          <a:moveTo>
                            <a:pt x="43175" y="16302"/>
                          </a:moveTo>
                          <a:lnTo>
                            <a:pt x="19625" y="1390"/>
                          </a:lnTo>
                          <a:lnTo>
                            <a:pt x="0"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02" name="Freeform 1968">
                      <a:extLst>
                        <a:ext uri="{FF2B5EF4-FFF2-40B4-BE49-F238E27FC236}">
                          <a16:creationId xmlns:a16="http://schemas.microsoft.com/office/drawing/2014/main" id="{D8B598BE-B0BC-6A41-4F85-F63B4666512F}"/>
                        </a:ext>
                      </a:extLst>
                    </p:cNvPr>
                    <p:cNvSpPr/>
                    <p:nvPr/>
                  </p:nvSpPr>
                  <p:spPr>
                    <a:xfrm>
                      <a:off x="7087888" y="4503523"/>
                      <a:ext cx="17599" cy="1137"/>
                    </a:xfrm>
                    <a:custGeom>
                      <a:avLst/>
                      <a:gdLst>
                        <a:gd name="connsiteX0" fmla="*/ 17599 w 17599"/>
                        <a:gd name="connsiteY0" fmla="*/ 1137 h 1137"/>
                        <a:gd name="connsiteX1" fmla="*/ 0 w 17599"/>
                        <a:gd name="connsiteY1" fmla="*/ 0 h 1137"/>
                      </a:gdLst>
                      <a:ahLst/>
                      <a:cxnLst>
                        <a:cxn ang="0">
                          <a:pos x="connsiteX0" y="connsiteY0"/>
                        </a:cxn>
                        <a:cxn ang="0">
                          <a:pos x="connsiteX1" y="connsiteY1"/>
                        </a:cxn>
                      </a:cxnLst>
                      <a:rect l="l" t="t" r="r" b="b"/>
                      <a:pathLst>
                        <a:path w="17599" h="1137">
                          <a:moveTo>
                            <a:pt x="17599" y="1137"/>
                          </a:moveTo>
                          <a:lnTo>
                            <a:pt x="0"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03" name="Freeform 1969">
                      <a:extLst>
                        <a:ext uri="{FF2B5EF4-FFF2-40B4-BE49-F238E27FC236}">
                          <a16:creationId xmlns:a16="http://schemas.microsoft.com/office/drawing/2014/main" id="{7F3E07FB-CE4C-BEAC-7140-493661F1444E}"/>
                        </a:ext>
                      </a:extLst>
                    </p:cNvPr>
                    <p:cNvSpPr/>
                    <p:nvPr/>
                  </p:nvSpPr>
                  <p:spPr>
                    <a:xfrm>
                      <a:off x="7105234" y="4472940"/>
                      <a:ext cx="30387" cy="35511"/>
                    </a:xfrm>
                    <a:custGeom>
                      <a:avLst/>
                      <a:gdLst>
                        <a:gd name="connsiteX0" fmla="*/ 30387 w 30387"/>
                        <a:gd name="connsiteY0" fmla="*/ 35512 h 35511"/>
                        <a:gd name="connsiteX1" fmla="*/ 7597 w 30387"/>
                        <a:gd name="connsiteY1" fmla="*/ 17819 h 35511"/>
                        <a:gd name="connsiteX2" fmla="*/ 0 w 30387"/>
                        <a:gd name="connsiteY2" fmla="*/ 0 h 35511"/>
                      </a:gdLst>
                      <a:ahLst/>
                      <a:cxnLst>
                        <a:cxn ang="0">
                          <a:pos x="connsiteX0" y="connsiteY0"/>
                        </a:cxn>
                        <a:cxn ang="0">
                          <a:pos x="connsiteX1" y="connsiteY1"/>
                        </a:cxn>
                        <a:cxn ang="0">
                          <a:pos x="connsiteX2" y="connsiteY2"/>
                        </a:cxn>
                      </a:cxnLst>
                      <a:rect l="l" t="t" r="r" b="b"/>
                      <a:pathLst>
                        <a:path w="30387" h="35511">
                          <a:moveTo>
                            <a:pt x="30387" y="35512"/>
                          </a:moveTo>
                          <a:lnTo>
                            <a:pt x="7597" y="17819"/>
                          </a:lnTo>
                          <a:lnTo>
                            <a:pt x="0" y="0"/>
                          </a:lnTo>
                        </a:path>
                      </a:pathLst>
                    </a:custGeom>
                    <a:noFill/>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04" name="Freeform 1970">
                      <a:extLst>
                        <a:ext uri="{FF2B5EF4-FFF2-40B4-BE49-F238E27FC236}">
                          <a16:creationId xmlns:a16="http://schemas.microsoft.com/office/drawing/2014/main" id="{ABC83AE8-74D6-4670-670A-CFE285644D66}"/>
                        </a:ext>
                      </a:extLst>
                    </p:cNvPr>
                    <p:cNvSpPr/>
                    <p:nvPr/>
                  </p:nvSpPr>
                  <p:spPr>
                    <a:xfrm>
                      <a:off x="7111564" y="4470792"/>
                      <a:ext cx="6583" cy="15923"/>
                    </a:xfrm>
                    <a:custGeom>
                      <a:avLst/>
                      <a:gdLst>
                        <a:gd name="connsiteX0" fmla="*/ 6584 w 6583"/>
                        <a:gd name="connsiteY0" fmla="*/ 15923 h 15923"/>
                        <a:gd name="connsiteX1" fmla="*/ 0 w 6583"/>
                        <a:gd name="connsiteY1" fmla="*/ 0 h 15923"/>
                      </a:gdLst>
                      <a:ahLst/>
                      <a:cxnLst>
                        <a:cxn ang="0">
                          <a:pos x="connsiteX0" y="connsiteY0"/>
                        </a:cxn>
                        <a:cxn ang="0">
                          <a:pos x="connsiteX1" y="connsiteY1"/>
                        </a:cxn>
                      </a:cxnLst>
                      <a:rect l="l" t="t" r="r" b="b"/>
                      <a:pathLst>
                        <a:path w="6583" h="15923">
                          <a:moveTo>
                            <a:pt x="6584" y="15923"/>
                          </a:moveTo>
                          <a:lnTo>
                            <a:pt x="0" y="0"/>
                          </a:lnTo>
                        </a:path>
                      </a:pathLst>
                    </a:custGeom>
                    <a:ln w="6325"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46" name="Graphic 4">
                    <a:extLst>
                      <a:ext uri="{FF2B5EF4-FFF2-40B4-BE49-F238E27FC236}">
                        <a16:creationId xmlns:a16="http://schemas.microsoft.com/office/drawing/2014/main" id="{7E5AB1B6-A6CE-0B7C-7046-43A9DF1A5211}"/>
                      </a:ext>
                    </a:extLst>
                  </p:cNvPr>
                  <p:cNvGrpSpPr/>
                  <p:nvPr/>
                </p:nvGrpSpPr>
                <p:grpSpPr>
                  <a:xfrm>
                    <a:off x="7030532" y="4272381"/>
                    <a:ext cx="25196" cy="21989"/>
                    <a:chOff x="7030532" y="4272381"/>
                    <a:chExt cx="25196" cy="21989"/>
                  </a:xfrm>
                  <a:noFill/>
                </p:grpSpPr>
                <p:sp>
                  <p:nvSpPr>
                    <p:cNvPr id="797" name="Freeform 1963">
                      <a:extLst>
                        <a:ext uri="{FF2B5EF4-FFF2-40B4-BE49-F238E27FC236}">
                          <a16:creationId xmlns:a16="http://schemas.microsoft.com/office/drawing/2014/main" id="{361DBE2E-FC73-BA0B-633E-F02BAE78FEE0}"/>
                        </a:ext>
                      </a:extLst>
                    </p:cNvPr>
                    <p:cNvSpPr/>
                    <p:nvPr/>
                  </p:nvSpPr>
                  <p:spPr>
                    <a:xfrm>
                      <a:off x="7030532" y="4286156"/>
                      <a:ext cx="24562" cy="5181"/>
                    </a:xfrm>
                    <a:custGeom>
                      <a:avLst/>
                      <a:gdLst>
                        <a:gd name="connsiteX0" fmla="*/ 24563 w 24562"/>
                        <a:gd name="connsiteY0" fmla="*/ 126 h 5181"/>
                        <a:gd name="connsiteX1" fmla="*/ 9369 w 24562"/>
                        <a:gd name="connsiteY1" fmla="*/ 0 h 5181"/>
                        <a:gd name="connsiteX2" fmla="*/ 0 w 24562"/>
                        <a:gd name="connsiteY2" fmla="*/ 5181 h 5181"/>
                      </a:gdLst>
                      <a:ahLst/>
                      <a:cxnLst>
                        <a:cxn ang="0">
                          <a:pos x="connsiteX0" y="connsiteY0"/>
                        </a:cxn>
                        <a:cxn ang="0">
                          <a:pos x="connsiteX1" y="connsiteY1"/>
                        </a:cxn>
                        <a:cxn ang="0">
                          <a:pos x="connsiteX2" y="connsiteY2"/>
                        </a:cxn>
                      </a:cxnLst>
                      <a:rect l="l" t="t" r="r" b="b"/>
                      <a:pathLst>
                        <a:path w="24562" h="5181">
                          <a:moveTo>
                            <a:pt x="24563" y="126"/>
                          </a:moveTo>
                          <a:lnTo>
                            <a:pt x="9369" y="0"/>
                          </a:lnTo>
                          <a:lnTo>
                            <a:pt x="0" y="5181"/>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98" name="Freeform 1964">
                      <a:extLst>
                        <a:ext uri="{FF2B5EF4-FFF2-40B4-BE49-F238E27FC236}">
                          <a16:creationId xmlns:a16="http://schemas.microsoft.com/office/drawing/2014/main" id="{63C902D3-DD8A-E1BF-3386-894EECB2AAE1}"/>
                        </a:ext>
                      </a:extLst>
                    </p:cNvPr>
                    <p:cNvSpPr/>
                    <p:nvPr/>
                  </p:nvSpPr>
                  <p:spPr>
                    <a:xfrm>
                      <a:off x="7032305" y="4289695"/>
                      <a:ext cx="8356" cy="4675"/>
                    </a:xfrm>
                    <a:custGeom>
                      <a:avLst/>
                      <a:gdLst>
                        <a:gd name="connsiteX0" fmla="*/ 8356 w 8356"/>
                        <a:gd name="connsiteY0" fmla="*/ 0 h 4675"/>
                        <a:gd name="connsiteX1" fmla="*/ 0 w 8356"/>
                        <a:gd name="connsiteY1" fmla="*/ 4676 h 4675"/>
                      </a:gdLst>
                      <a:ahLst/>
                      <a:cxnLst>
                        <a:cxn ang="0">
                          <a:pos x="connsiteX0" y="connsiteY0"/>
                        </a:cxn>
                        <a:cxn ang="0">
                          <a:pos x="connsiteX1" y="connsiteY1"/>
                        </a:cxn>
                      </a:cxnLst>
                      <a:rect l="l" t="t" r="r" b="b"/>
                      <a:pathLst>
                        <a:path w="8356" h="4675">
                          <a:moveTo>
                            <a:pt x="8356" y="0"/>
                          </a:moveTo>
                          <a:lnTo>
                            <a:pt x="0" y="4676"/>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99" name="Freeform 1965">
                      <a:extLst>
                        <a:ext uri="{FF2B5EF4-FFF2-40B4-BE49-F238E27FC236}">
                          <a16:creationId xmlns:a16="http://schemas.microsoft.com/office/drawing/2014/main" id="{556BCFC6-CBAB-DA15-A22D-773455FD49F4}"/>
                        </a:ext>
                      </a:extLst>
                    </p:cNvPr>
                    <p:cNvSpPr/>
                    <p:nvPr/>
                  </p:nvSpPr>
                  <p:spPr>
                    <a:xfrm>
                      <a:off x="7031418" y="4275288"/>
                      <a:ext cx="24309" cy="7456"/>
                    </a:xfrm>
                    <a:custGeom>
                      <a:avLst/>
                      <a:gdLst>
                        <a:gd name="connsiteX0" fmla="*/ 24310 w 24309"/>
                        <a:gd name="connsiteY0" fmla="*/ 7456 h 7456"/>
                        <a:gd name="connsiteX1" fmla="*/ 8610 w 24309"/>
                        <a:gd name="connsiteY1" fmla="*/ 5940 h 7456"/>
                        <a:gd name="connsiteX2" fmla="*/ 0 w 24309"/>
                        <a:gd name="connsiteY2" fmla="*/ 0 h 7456"/>
                      </a:gdLst>
                      <a:ahLst/>
                      <a:cxnLst>
                        <a:cxn ang="0">
                          <a:pos x="connsiteX0" y="connsiteY0"/>
                        </a:cxn>
                        <a:cxn ang="0">
                          <a:pos x="connsiteX1" y="connsiteY1"/>
                        </a:cxn>
                        <a:cxn ang="0">
                          <a:pos x="connsiteX2" y="connsiteY2"/>
                        </a:cxn>
                      </a:cxnLst>
                      <a:rect l="l" t="t" r="r" b="b"/>
                      <a:pathLst>
                        <a:path w="24309" h="7456">
                          <a:moveTo>
                            <a:pt x="24310" y="7456"/>
                          </a:moveTo>
                          <a:lnTo>
                            <a:pt x="8610" y="5940"/>
                          </a:lnTo>
                          <a:lnTo>
                            <a:pt x="0"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800" name="Freeform 1966">
                      <a:extLst>
                        <a:ext uri="{FF2B5EF4-FFF2-40B4-BE49-F238E27FC236}">
                          <a16:creationId xmlns:a16="http://schemas.microsoft.com/office/drawing/2014/main" id="{FFF55AA5-35FE-7715-E15B-B9A5777F2BBA}"/>
                        </a:ext>
                      </a:extLst>
                    </p:cNvPr>
                    <p:cNvSpPr/>
                    <p:nvPr/>
                  </p:nvSpPr>
                  <p:spPr>
                    <a:xfrm>
                      <a:off x="7033571" y="4272381"/>
                      <a:ext cx="7723" cy="5434"/>
                    </a:xfrm>
                    <a:custGeom>
                      <a:avLst/>
                      <a:gdLst>
                        <a:gd name="connsiteX0" fmla="*/ 7723 w 7723"/>
                        <a:gd name="connsiteY0" fmla="*/ 5434 h 5434"/>
                        <a:gd name="connsiteX1" fmla="*/ 0 w 7723"/>
                        <a:gd name="connsiteY1" fmla="*/ 0 h 5434"/>
                      </a:gdLst>
                      <a:ahLst/>
                      <a:cxnLst>
                        <a:cxn ang="0">
                          <a:pos x="connsiteX0" y="connsiteY0"/>
                        </a:cxn>
                        <a:cxn ang="0">
                          <a:pos x="connsiteX1" y="connsiteY1"/>
                        </a:cxn>
                      </a:cxnLst>
                      <a:rect l="l" t="t" r="r" b="b"/>
                      <a:pathLst>
                        <a:path w="7723" h="5434">
                          <a:moveTo>
                            <a:pt x="7723" y="5434"/>
                          </a:moveTo>
                          <a:lnTo>
                            <a:pt x="0"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47" name="Graphic 4">
                    <a:extLst>
                      <a:ext uri="{FF2B5EF4-FFF2-40B4-BE49-F238E27FC236}">
                        <a16:creationId xmlns:a16="http://schemas.microsoft.com/office/drawing/2014/main" id="{E70BE763-B8A0-E323-DAFC-56691521D718}"/>
                      </a:ext>
                    </a:extLst>
                  </p:cNvPr>
                  <p:cNvGrpSpPr/>
                  <p:nvPr/>
                </p:nvGrpSpPr>
                <p:grpSpPr>
                  <a:xfrm>
                    <a:off x="6920379" y="4232193"/>
                    <a:ext cx="25829" cy="23758"/>
                    <a:chOff x="6920379" y="4232193"/>
                    <a:chExt cx="25829" cy="23758"/>
                  </a:xfrm>
                  <a:noFill/>
                </p:grpSpPr>
                <p:sp>
                  <p:nvSpPr>
                    <p:cNvPr id="793" name="Freeform 1959">
                      <a:extLst>
                        <a:ext uri="{FF2B5EF4-FFF2-40B4-BE49-F238E27FC236}">
                          <a16:creationId xmlns:a16="http://schemas.microsoft.com/office/drawing/2014/main" id="{65FACA69-3905-501F-A118-70477069889D}"/>
                        </a:ext>
                      </a:extLst>
                    </p:cNvPr>
                    <p:cNvSpPr/>
                    <p:nvPr/>
                  </p:nvSpPr>
                  <p:spPr>
                    <a:xfrm>
                      <a:off x="6920632" y="4245842"/>
                      <a:ext cx="23043" cy="10110"/>
                    </a:xfrm>
                    <a:custGeom>
                      <a:avLst/>
                      <a:gdLst>
                        <a:gd name="connsiteX0" fmla="*/ 23044 w 23043"/>
                        <a:gd name="connsiteY0" fmla="*/ 10110 h 10110"/>
                        <a:gd name="connsiteX1" fmla="*/ 10635 w 23043"/>
                        <a:gd name="connsiteY1" fmla="*/ 1264 h 10110"/>
                        <a:gd name="connsiteX2" fmla="*/ 0 w 23043"/>
                        <a:gd name="connsiteY2" fmla="*/ 0 h 10110"/>
                      </a:gdLst>
                      <a:ahLst/>
                      <a:cxnLst>
                        <a:cxn ang="0">
                          <a:pos x="connsiteX0" y="connsiteY0"/>
                        </a:cxn>
                        <a:cxn ang="0">
                          <a:pos x="connsiteX1" y="connsiteY1"/>
                        </a:cxn>
                        <a:cxn ang="0">
                          <a:pos x="connsiteX2" y="connsiteY2"/>
                        </a:cxn>
                      </a:cxnLst>
                      <a:rect l="l" t="t" r="r" b="b"/>
                      <a:pathLst>
                        <a:path w="23043" h="10110">
                          <a:moveTo>
                            <a:pt x="23044" y="10110"/>
                          </a:moveTo>
                          <a:lnTo>
                            <a:pt x="10635" y="1264"/>
                          </a:lnTo>
                          <a:lnTo>
                            <a:pt x="0"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94" name="Freeform 1960">
                      <a:extLst>
                        <a:ext uri="{FF2B5EF4-FFF2-40B4-BE49-F238E27FC236}">
                          <a16:creationId xmlns:a16="http://schemas.microsoft.com/office/drawing/2014/main" id="{61963F01-7087-74E4-2CD7-98FD5C09F520}"/>
                        </a:ext>
                      </a:extLst>
                    </p:cNvPr>
                    <p:cNvSpPr/>
                    <p:nvPr/>
                  </p:nvSpPr>
                  <p:spPr>
                    <a:xfrm>
                      <a:off x="6920379" y="4249380"/>
                      <a:ext cx="9495" cy="1011"/>
                    </a:xfrm>
                    <a:custGeom>
                      <a:avLst/>
                      <a:gdLst>
                        <a:gd name="connsiteX0" fmla="*/ 9496 w 9495"/>
                        <a:gd name="connsiteY0" fmla="*/ 1011 h 1011"/>
                        <a:gd name="connsiteX1" fmla="*/ 0 w 9495"/>
                        <a:gd name="connsiteY1" fmla="*/ 0 h 1011"/>
                      </a:gdLst>
                      <a:ahLst/>
                      <a:cxnLst>
                        <a:cxn ang="0">
                          <a:pos x="connsiteX0" y="connsiteY0"/>
                        </a:cxn>
                        <a:cxn ang="0">
                          <a:pos x="connsiteX1" y="connsiteY1"/>
                        </a:cxn>
                      </a:cxnLst>
                      <a:rect l="l" t="t" r="r" b="b"/>
                      <a:pathLst>
                        <a:path w="9495" h="1011">
                          <a:moveTo>
                            <a:pt x="9496" y="1011"/>
                          </a:moveTo>
                          <a:lnTo>
                            <a:pt x="0"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95" name="Freeform 1961">
                      <a:extLst>
                        <a:ext uri="{FF2B5EF4-FFF2-40B4-BE49-F238E27FC236}">
                          <a16:creationId xmlns:a16="http://schemas.microsoft.com/office/drawing/2014/main" id="{7B9C1839-DE6E-3902-C199-07FA83374626}"/>
                        </a:ext>
                      </a:extLst>
                    </p:cNvPr>
                    <p:cNvSpPr/>
                    <p:nvPr/>
                  </p:nvSpPr>
                  <p:spPr>
                    <a:xfrm>
                      <a:off x="6930634" y="4233204"/>
                      <a:ext cx="15573" cy="20093"/>
                    </a:xfrm>
                    <a:custGeom>
                      <a:avLst/>
                      <a:gdLst>
                        <a:gd name="connsiteX0" fmla="*/ 15574 w 15573"/>
                        <a:gd name="connsiteY0" fmla="*/ 20094 h 20093"/>
                        <a:gd name="connsiteX1" fmla="*/ 3672 w 15573"/>
                        <a:gd name="connsiteY1" fmla="*/ 9857 h 20093"/>
                        <a:gd name="connsiteX2" fmla="*/ 0 w 15573"/>
                        <a:gd name="connsiteY2" fmla="*/ 0 h 20093"/>
                      </a:gdLst>
                      <a:ahLst/>
                      <a:cxnLst>
                        <a:cxn ang="0">
                          <a:pos x="connsiteX0" y="connsiteY0"/>
                        </a:cxn>
                        <a:cxn ang="0">
                          <a:pos x="connsiteX1" y="connsiteY1"/>
                        </a:cxn>
                        <a:cxn ang="0">
                          <a:pos x="connsiteX2" y="connsiteY2"/>
                        </a:cxn>
                      </a:cxnLst>
                      <a:rect l="l" t="t" r="r" b="b"/>
                      <a:pathLst>
                        <a:path w="15573" h="20093">
                          <a:moveTo>
                            <a:pt x="15574" y="20094"/>
                          </a:moveTo>
                          <a:lnTo>
                            <a:pt x="3672" y="9857"/>
                          </a:lnTo>
                          <a:lnTo>
                            <a:pt x="0"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96" name="Freeform 1962">
                      <a:extLst>
                        <a:ext uri="{FF2B5EF4-FFF2-40B4-BE49-F238E27FC236}">
                          <a16:creationId xmlns:a16="http://schemas.microsoft.com/office/drawing/2014/main" id="{427837CA-AABC-8781-96F8-22E01481CCA7}"/>
                        </a:ext>
                      </a:extLst>
                    </p:cNvPr>
                    <p:cNvSpPr/>
                    <p:nvPr/>
                  </p:nvSpPr>
                  <p:spPr>
                    <a:xfrm>
                      <a:off x="6934180" y="4232193"/>
                      <a:ext cx="3038" cy="8846"/>
                    </a:xfrm>
                    <a:custGeom>
                      <a:avLst/>
                      <a:gdLst>
                        <a:gd name="connsiteX0" fmla="*/ 3039 w 3038"/>
                        <a:gd name="connsiteY0" fmla="*/ 8846 h 8846"/>
                        <a:gd name="connsiteX1" fmla="*/ 0 w 3038"/>
                        <a:gd name="connsiteY1" fmla="*/ 0 h 8846"/>
                      </a:gdLst>
                      <a:ahLst/>
                      <a:cxnLst>
                        <a:cxn ang="0">
                          <a:pos x="connsiteX0" y="connsiteY0"/>
                        </a:cxn>
                        <a:cxn ang="0">
                          <a:pos x="connsiteX1" y="connsiteY1"/>
                        </a:cxn>
                      </a:cxnLst>
                      <a:rect l="l" t="t" r="r" b="b"/>
                      <a:pathLst>
                        <a:path w="3038" h="8846">
                          <a:moveTo>
                            <a:pt x="3039" y="8846"/>
                          </a:moveTo>
                          <a:lnTo>
                            <a:pt x="0"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48" name="Graphic 4">
                    <a:extLst>
                      <a:ext uri="{FF2B5EF4-FFF2-40B4-BE49-F238E27FC236}">
                        <a16:creationId xmlns:a16="http://schemas.microsoft.com/office/drawing/2014/main" id="{3334FB7C-693B-2E73-7263-1CBB2DFCB3B1}"/>
                      </a:ext>
                    </a:extLst>
                  </p:cNvPr>
                  <p:cNvGrpSpPr/>
                  <p:nvPr/>
                </p:nvGrpSpPr>
                <p:grpSpPr>
                  <a:xfrm>
                    <a:off x="7000651" y="4369564"/>
                    <a:ext cx="25829" cy="23758"/>
                    <a:chOff x="7000651" y="4369564"/>
                    <a:chExt cx="25829" cy="23758"/>
                  </a:xfrm>
                  <a:noFill/>
                </p:grpSpPr>
                <p:sp>
                  <p:nvSpPr>
                    <p:cNvPr id="789" name="Freeform 1955">
                      <a:extLst>
                        <a:ext uri="{FF2B5EF4-FFF2-40B4-BE49-F238E27FC236}">
                          <a16:creationId xmlns:a16="http://schemas.microsoft.com/office/drawing/2014/main" id="{1CA7F979-AB74-DD39-2B2F-D2BFC4BD7428}"/>
                        </a:ext>
                      </a:extLst>
                    </p:cNvPr>
                    <p:cNvSpPr/>
                    <p:nvPr/>
                  </p:nvSpPr>
                  <p:spPr>
                    <a:xfrm>
                      <a:off x="7001031" y="4383213"/>
                      <a:ext cx="22916" cy="10110"/>
                    </a:xfrm>
                    <a:custGeom>
                      <a:avLst/>
                      <a:gdLst>
                        <a:gd name="connsiteX0" fmla="*/ 22917 w 22916"/>
                        <a:gd name="connsiteY0" fmla="*/ 10110 h 10110"/>
                        <a:gd name="connsiteX1" fmla="*/ 10635 w 22916"/>
                        <a:gd name="connsiteY1" fmla="*/ 1390 h 10110"/>
                        <a:gd name="connsiteX2" fmla="*/ 0 w 22916"/>
                        <a:gd name="connsiteY2" fmla="*/ 0 h 10110"/>
                      </a:gdLst>
                      <a:ahLst/>
                      <a:cxnLst>
                        <a:cxn ang="0">
                          <a:pos x="connsiteX0" y="connsiteY0"/>
                        </a:cxn>
                        <a:cxn ang="0">
                          <a:pos x="connsiteX1" y="connsiteY1"/>
                        </a:cxn>
                        <a:cxn ang="0">
                          <a:pos x="connsiteX2" y="connsiteY2"/>
                        </a:cxn>
                      </a:cxnLst>
                      <a:rect l="l" t="t" r="r" b="b"/>
                      <a:pathLst>
                        <a:path w="22916" h="10110">
                          <a:moveTo>
                            <a:pt x="22917" y="10110"/>
                          </a:moveTo>
                          <a:lnTo>
                            <a:pt x="10635" y="1390"/>
                          </a:lnTo>
                          <a:lnTo>
                            <a:pt x="0"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90" name="Freeform 1956">
                      <a:extLst>
                        <a:ext uri="{FF2B5EF4-FFF2-40B4-BE49-F238E27FC236}">
                          <a16:creationId xmlns:a16="http://schemas.microsoft.com/office/drawing/2014/main" id="{A6F506CF-51F4-D4BC-475A-5DD9539FC532}"/>
                        </a:ext>
                      </a:extLst>
                    </p:cNvPr>
                    <p:cNvSpPr/>
                    <p:nvPr/>
                  </p:nvSpPr>
                  <p:spPr>
                    <a:xfrm>
                      <a:off x="7000651" y="4386752"/>
                      <a:ext cx="9622" cy="1137"/>
                    </a:xfrm>
                    <a:custGeom>
                      <a:avLst/>
                      <a:gdLst>
                        <a:gd name="connsiteX0" fmla="*/ 9623 w 9622"/>
                        <a:gd name="connsiteY0" fmla="*/ 1137 h 1137"/>
                        <a:gd name="connsiteX1" fmla="*/ 0 w 9622"/>
                        <a:gd name="connsiteY1" fmla="*/ 0 h 1137"/>
                      </a:gdLst>
                      <a:ahLst/>
                      <a:cxnLst>
                        <a:cxn ang="0">
                          <a:pos x="connsiteX0" y="connsiteY0"/>
                        </a:cxn>
                        <a:cxn ang="0">
                          <a:pos x="connsiteX1" y="connsiteY1"/>
                        </a:cxn>
                      </a:cxnLst>
                      <a:rect l="l" t="t" r="r" b="b"/>
                      <a:pathLst>
                        <a:path w="9622" h="1137">
                          <a:moveTo>
                            <a:pt x="9623" y="1137"/>
                          </a:moveTo>
                          <a:lnTo>
                            <a:pt x="0"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91" name="Freeform 1957">
                      <a:extLst>
                        <a:ext uri="{FF2B5EF4-FFF2-40B4-BE49-F238E27FC236}">
                          <a16:creationId xmlns:a16="http://schemas.microsoft.com/office/drawing/2014/main" id="{556A44A5-8CE7-4E4A-CFC9-1D41F57C1F0F}"/>
                        </a:ext>
                      </a:extLst>
                    </p:cNvPr>
                    <p:cNvSpPr/>
                    <p:nvPr/>
                  </p:nvSpPr>
                  <p:spPr>
                    <a:xfrm>
                      <a:off x="7011034" y="4370702"/>
                      <a:ext cx="15446" cy="20093"/>
                    </a:xfrm>
                    <a:custGeom>
                      <a:avLst/>
                      <a:gdLst>
                        <a:gd name="connsiteX0" fmla="*/ 15447 w 15446"/>
                        <a:gd name="connsiteY0" fmla="*/ 20094 h 20093"/>
                        <a:gd name="connsiteX1" fmla="*/ 3545 w 15446"/>
                        <a:gd name="connsiteY1" fmla="*/ 9857 h 20093"/>
                        <a:gd name="connsiteX2" fmla="*/ 0 w 15446"/>
                        <a:gd name="connsiteY2" fmla="*/ 0 h 20093"/>
                      </a:gdLst>
                      <a:ahLst/>
                      <a:cxnLst>
                        <a:cxn ang="0">
                          <a:pos x="connsiteX0" y="connsiteY0"/>
                        </a:cxn>
                        <a:cxn ang="0">
                          <a:pos x="connsiteX1" y="connsiteY1"/>
                        </a:cxn>
                        <a:cxn ang="0">
                          <a:pos x="connsiteX2" y="connsiteY2"/>
                        </a:cxn>
                      </a:cxnLst>
                      <a:rect l="l" t="t" r="r" b="b"/>
                      <a:pathLst>
                        <a:path w="15446" h="20093">
                          <a:moveTo>
                            <a:pt x="15447" y="20094"/>
                          </a:moveTo>
                          <a:lnTo>
                            <a:pt x="3545" y="9857"/>
                          </a:lnTo>
                          <a:lnTo>
                            <a:pt x="0"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92" name="Freeform 1958">
                      <a:extLst>
                        <a:ext uri="{FF2B5EF4-FFF2-40B4-BE49-F238E27FC236}">
                          <a16:creationId xmlns:a16="http://schemas.microsoft.com/office/drawing/2014/main" id="{F9A29FA4-8D8C-2330-2298-6EC441C3699C}"/>
                        </a:ext>
                      </a:extLst>
                    </p:cNvPr>
                    <p:cNvSpPr/>
                    <p:nvPr/>
                  </p:nvSpPr>
                  <p:spPr>
                    <a:xfrm>
                      <a:off x="7014452" y="4369564"/>
                      <a:ext cx="3165" cy="8846"/>
                    </a:xfrm>
                    <a:custGeom>
                      <a:avLst/>
                      <a:gdLst>
                        <a:gd name="connsiteX0" fmla="*/ 3165 w 3165"/>
                        <a:gd name="connsiteY0" fmla="*/ 8846 h 8846"/>
                        <a:gd name="connsiteX1" fmla="*/ 0 w 3165"/>
                        <a:gd name="connsiteY1" fmla="*/ 0 h 8846"/>
                      </a:gdLst>
                      <a:ahLst/>
                      <a:cxnLst>
                        <a:cxn ang="0">
                          <a:pos x="connsiteX0" y="connsiteY0"/>
                        </a:cxn>
                        <a:cxn ang="0">
                          <a:pos x="connsiteX1" y="connsiteY1"/>
                        </a:cxn>
                      </a:cxnLst>
                      <a:rect l="l" t="t" r="r" b="b"/>
                      <a:pathLst>
                        <a:path w="3165" h="8846">
                          <a:moveTo>
                            <a:pt x="3165" y="8846"/>
                          </a:moveTo>
                          <a:lnTo>
                            <a:pt x="0"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49" name="Graphic 4">
                    <a:extLst>
                      <a:ext uri="{FF2B5EF4-FFF2-40B4-BE49-F238E27FC236}">
                        <a16:creationId xmlns:a16="http://schemas.microsoft.com/office/drawing/2014/main" id="{3FC1B406-B29E-10E5-CBEC-4F60C5ADEB2E}"/>
                      </a:ext>
                    </a:extLst>
                  </p:cNvPr>
                  <p:cNvGrpSpPr/>
                  <p:nvPr/>
                </p:nvGrpSpPr>
                <p:grpSpPr>
                  <a:xfrm>
                    <a:off x="6886700" y="4290832"/>
                    <a:ext cx="21777" cy="25401"/>
                    <a:chOff x="6886700" y="4290832"/>
                    <a:chExt cx="21777" cy="25401"/>
                  </a:xfrm>
                  <a:noFill/>
                </p:grpSpPr>
                <p:sp>
                  <p:nvSpPr>
                    <p:cNvPr id="785" name="Freeform 1951">
                      <a:extLst>
                        <a:ext uri="{FF2B5EF4-FFF2-40B4-BE49-F238E27FC236}">
                          <a16:creationId xmlns:a16="http://schemas.microsoft.com/office/drawing/2014/main" id="{92A78988-D0F9-29EA-A68F-25AA1B7F21C3}"/>
                        </a:ext>
                      </a:extLst>
                    </p:cNvPr>
                    <p:cNvSpPr/>
                    <p:nvPr/>
                  </p:nvSpPr>
                  <p:spPr>
                    <a:xfrm>
                      <a:off x="6889359" y="4293233"/>
                      <a:ext cx="9875" cy="23000"/>
                    </a:xfrm>
                    <a:custGeom>
                      <a:avLst/>
                      <a:gdLst>
                        <a:gd name="connsiteX0" fmla="*/ 9876 w 9875"/>
                        <a:gd name="connsiteY0" fmla="*/ 23001 h 23000"/>
                        <a:gd name="connsiteX1" fmla="*/ 6837 w 9875"/>
                        <a:gd name="connsiteY1" fmla="*/ 8215 h 23000"/>
                        <a:gd name="connsiteX2" fmla="*/ 0 w 9875"/>
                        <a:gd name="connsiteY2" fmla="*/ 0 h 23000"/>
                      </a:gdLst>
                      <a:ahLst/>
                      <a:cxnLst>
                        <a:cxn ang="0">
                          <a:pos x="connsiteX0" y="connsiteY0"/>
                        </a:cxn>
                        <a:cxn ang="0">
                          <a:pos x="connsiteX1" y="connsiteY1"/>
                        </a:cxn>
                        <a:cxn ang="0">
                          <a:pos x="connsiteX2" y="connsiteY2"/>
                        </a:cxn>
                      </a:cxnLst>
                      <a:rect l="l" t="t" r="r" b="b"/>
                      <a:pathLst>
                        <a:path w="9875" h="23000">
                          <a:moveTo>
                            <a:pt x="9876" y="23001"/>
                          </a:moveTo>
                          <a:lnTo>
                            <a:pt x="6837" y="8215"/>
                          </a:lnTo>
                          <a:lnTo>
                            <a:pt x="0"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86" name="Freeform 1952">
                      <a:extLst>
                        <a:ext uri="{FF2B5EF4-FFF2-40B4-BE49-F238E27FC236}">
                          <a16:creationId xmlns:a16="http://schemas.microsoft.com/office/drawing/2014/main" id="{82733D12-40AB-E558-BC09-9B0629623AFD}"/>
                        </a:ext>
                      </a:extLst>
                    </p:cNvPr>
                    <p:cNvSpPr/>
                    <p:nvPr/>
                  </p:nvSpPr>
                  <p:spPr>
                    <a:xfrm>
                      <a:off x="6886700" y="4295508"/>
                      <a:ext cx="6204" cy="7329"/>
                    </a:xfrm>
                    <a:custGeom>
                      <a:avLst/>
                      <a:gdLst>
                        <a:gd name="connsiteX0" fmla="*/ 6204 w 6204"/>
                        <a:gd name="connsiteY0" fmla="*/ 7330 h 7329"/>
                        <a:gd name="connsiteX1" fmla="*/ 0 w 6204"/>
                        <a:gd name="connsiteY1" fmla="*/ 0 h 7329"/>
                      </a:gdLst>
                      <a:ahLst/>
                      <a:cxnLst>
                        <a:cxn ang="0">
                          <a:pos x="connsiteX0" y="connsiteY0"/>
                        </a:cxn>
                        <a:cxn ang="0">
                          <a:pos x="connsiteX1" y="connsiteY1"/>
                        </a:cxn>
                      </a:cxnLst>
                      <a:rect l="l" t="t" r="r" b="b"/>
                      <a:pathLst>
                        <a:path w="6204" h="7329">
                          <a:moveTo>
                            <a:pt x="6204" y="7330"/>
                          </a:moveTo>
                          <a:lnTo>
                            <a:pt x="0"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87" name="Freeform 1953">
                      <a:extLst>
                        <a:ext uri="{FF2B5EF4-FFF2-40B4-BE49-F238E27FC236}">
                          <a16:creationId xmlns:a16="http://schemas.microsoft.com/office/drawing/2014/main" id="{E5877F32-0C67-2453-3B21-096CA1CC2DD7}"/>
                        </a:ext>
                      </a:extLst>
                    </p:cNvPr>
                    <p:cNvSpPr/>
                    <p:nvPr/>
                  </p:nvSpPr>
                  <p:spPr>
                    <a:xfrm>
                      <a:off x="6901134" y="4290832"/>
                      <a:ext cx="4178" cy="25275"/>
                    </a:xfrm>
                    <a:custGeom>
                      <a:avLst/>
                      <a:gdLst>
                        <a:gd name="connsiteX0" fmla="*/ 1646 w 4178"/>
                        <a:gd name="connsiteY0" fmla="*/ 25275 h 25275"/>
                        <a:gd name="connsiteX1" fmla="*/ 0 w 4178"/>
                        <a:gd name="connsiteY1" fmla="*/ 9605 h 25275"/>
                        <a:gd name="connsiteX2" fmla="*/ 4178 w 4178"/>
                        <a:gd name="connsiteY2" fmla="*/ 0 h 25275"/>
                      </a:gdLst>
                      <a:ahLst/>
                      <a:cxnLst>
                        <a:cxn ang="0">
                          <a:pos x="connsiteX0" y="connsiteY0"/>
                        </a:cxn>
                        <a:cxn ang="0">
                          <a:pos x="connsiteX1" y="connsiteY1"/>
                        </a:cxn>
                        <a:cxn ang="0">
                          <a:pos x="connsiteX2" y="connsiteY2"/>
                        </a:cxn>
                      </a:cxnLst>
                      <a:rect l="l" t="t" r="r" b="b"/>
                      <a:pathLst>
                        <a:path w="4178" h="25275">
                          <a:moveTo>
                            <a:pt x="1646" y="25275"/>
                          </a:moveTo>
                          <a:lnTo>
                            <a:pt x="0" y="9605"/>
                          </a:lnTo>
                          <a:lnTo>
                            <a:pt x="4178"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88" name="Freeform 1954">
                      <a:extLst>
                        <a:ext uri="{FF2B5EF4-FFF2-40B4-BE49-F238E27FC236}">
                          <a16:creationId xmlns:a16="http://schemas.microsoft.com/office/drawing/2014/main" id="{72205A4A-7DD3-A3CF-AEA7-4643EE9EA202}"/>
                        </a:ext>
                      </a:extLst>
                    </p:cNvPr>
                    <p:cNvSpPr/>
                    <p:nvPr/>
                  </p:nvSpPr>
                  <p:spPr>
                    <a:xfrm>
                      <a:off x="6904679" y="4292475"/>
                      <a:ext cx="3798" cy="8593"/>
                    </a:xfrm>
                    <a:custGeom>
                      <a:avLst/>
                      <a:gdLst>
                        <a:gd name="connsiteX0" fmla="*/ 0 w 3798"/>
                        <a:gd name="connsiteY0" fmla="*/ 8594 h 8593"/>
                        <a:gd name="connsiteX1" fmla="*/ 3798 w 3798"/>
                        <a:gd name="connsiteY1" fmla="*/ 0 h 8593"/>
                      </a:gdLst>
                      <a:ahLst/>
                      <a:cxnLst>
                        <a:cxn ang="0">
                          <a:pos x="connsiteX0" y="connsiteY0"/>
                        </a:cxn>
                        <a:cxn ang="0">
                          <a:pos x="connsiteX1" y="connsiteY1"/>
                        </a:cxn>
                      </a:cxnLst>
                      <a:rect l="l" t="t" r="r" b="b"/>
                      <a:pathLst>
                        <a:path w="3798" h="8593">
                          <a:moveTo>
                            <a:pt x="0" y="8594"/>
                          </a:moveTo>
                          <a:lnTo>
                            <a:pt x="3798"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50" name="Graphic 4">
                    <a:extLst>
                      <a:ext uri="{FF2B5EF4-FFF2-40B4-BE49-F238E27FC236}">
                        <a16:creationId xmlns:a16="http://schemas.microsoft.com/office/drawing/2014/main" id="{8471588D-B78F-EEFB-2094-32351B5C5960}"/>
                      </a:ext>
                    </a:extLst>
                  </p:cNvPr>
                  <p:cNvGrpSpPr/>
                  <p:nvPr/>
                </p:nvGrpSpPr>
                <p:grpSpPr>
                  <a:xfrm>
                    <a:off x="6953045" y="4443495"/>
                    <a:ext cx="21777" cy="25401"/>
                    <a:chOff x="6953045" y="4443495"/>
                    <a:chExt cx="21777" cy="25401"/>
                  </a:xfrm>
                  <a:noFill/>
                </p:grpSpPr>
                <p:sp>
                  <p:nvSpPr>
                    <p:cNvPr id="781" name="Freeform 1947">
                      <a:extLst>
                        <a:ext uri="{FF2B5EF4-FFF2-40B4-BE49-F238E27FC236}">
                          <a16:creationId xmlns:a16="http://schemas.microsoft.com/office/drawing/2014/main" id="{94449143-AA96-1191-9BCF-384C3B2F33D1}"/>
                        </a:ext>
                      </a:extLst>
                    </p:cNvPr>
                    <p:cNvSpPr/>
                    <p:nvPr/>
                  </p:nvSpPr>
                  <p:spPr>
                    <a:xfrm>
                      <a:off x="6955577" y="4445896"/>
                      <a:ext cx="9875" cy="23000"/>
                    </a:xfrm>
                    <a:custGeom>
                      <a:avLst/>
                      <a:gdLst>
                        <a:gd name="connsiteX0" fmla="*/ 9876 w 9875"/>
                        <a:gd name="connsiteY0" fmla="*/ 23001 h 23000"/>
                        <a:gd name="connsiteX1" fmla="*/ 6964 w 9875"/>
                        <a:gd name="connsiteY1" fmla="*/ 8214 h 23000"/>
                        <a:gd name="connsiteX2" fmla="*/ 0 w 9875"/>
                        <a:gd name="connsiteY2" fmla="*/ 0 h 23000"/>
                      </a:gdLst>
                      <a:ahLst/>
                      <a:cxnLst>
                        <a:cxn ang="0">
                          <a:pos x="connsiteX0" y="connsiteY0"/>
                        </a:cxn>
                        <a:cxn ang="0">
                          <a:pos x="connsiteX1" y="connsiteY1"/>
                        </a:cxn>
                        <a:cxn ang="0">
                          <a:pos x="connsiteX2" y="connsiteY2"/>
                        </a:cxn>
                      </a:cxnLst>
                      <a:rect l="l" t="t" r="r" b="b"/>
                      <a:pathLst>
                        <a:path w="9875" h="23000">
                          <a:moveTo>
                            <a:pt x="9876" y="23001"/>
                          </a:moveTo>
                          <a:lnTo>
                            <a:pt x="6964" y="8214"/>
                          </a:lnTo>
                          <a:lnTo>
                            <a:pt x="0"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82" name="Freeform 1948">
                      <a:extLst>
                        <a:ext uri="{FF2B5EF4-FFF2-40B4-BE49-F238E27FC236}">
                          <a16:creationId xmlns:a16="http://schemas.microsoft.com/office/drawing/2014/main" id="{1092B024-A883-1EF2-6130-4D83B733D92B}"/>
                        </a:ext>
                      </a:extLst>
                    </p:cNvPr>
                    <p:cNvSpPr/>
                    <p:nvPr/>
                  </p:nvSpPr>
                  <p:spPr>
                    <a:xfrm>
                      <a:off x="6953045" y="4448171"/>
                      <a:ext cx="6204" cy="7329"/>
                    </a:xfrm>
                    <a:custGeom>
                      <a:avLst/>
                      <a:gdLst>
                        <a:gd name="connsiteX0" fmla="*/ 6204 w 6204"/>
                        <a:gd name="connsiteY0" fmla="*/ 7330 h 7329"/>
                        <a:gd name="connsiteX1" fmla="*/ 0 w 6204"/>
                        <a:gd name="connsiteY1" fmla="*/ 0 h 7329"/>
                      </a:gdLst>
                      <a:ahLst/>
                      <a:cxnLst>
                        <a:cxn ang="0">
                          <a:pos x="connsiteX0" y="connsiteY0"/>
                        </a:cxn>
                        <a:cxn ang="0">
                          <a:pos x="connsiteX1" y="connsiteY1"/>
                        </a:cxn>
                      </a:cxnLst>
                      <a:rect l="l" t="t" r="r" b="b"/>
                      <a:pathLst>
                        <a:path w="6204" h="7329">
                          <a:moveTo>
                            <a:pt x="6204" y="7330"/>
                          </a:moveTo>
                          <a:lnTo>
                            <a:pt x="0"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83" name="Freeform 1949">
                      <a:extLst>
                        <a:ext uri="{FF2B5EF4-FFF2-40B4-BE49-F238E27FC236}">
                          <a16:creationId xmlns:a16="http://schemas.microsoft.com/office/drawing/2014/main" id="{07479013-C2F2-09CE-8530-85793EEBB9E9}"/>
                        </a:ext>
                      </a:extLst>
                    </p:cNvPr>
                    <p:cNvSpPr/>
                    <p:nvPr/>
                  </p:nvSpPr>
                  <p:spPr>
                    <a:xfrm>
                      <a:off x="6967352" y="4443495"/>
                      <a:ext cx="4178" cy="25275"/>
                    </a:xfrm>
                    <a:custGeom>
                      <a:avLst/>
                      <a:gdLst>
                        <a:gd name="connsiteX0" fmla="*/ 1646 w 4178"/>
                        <a:gd name="connsiteY0" fmla="*/ 25275 h 25275"/>
                        <a:gd name="connsiteX1" fmla="*/ 0 w 4178"/>
                        <a:gd name="connsiteY1" fmla="*/ 9731 h 25275"/>
                        <a:gd name="connsiteX2" fmla="*/ 4178 w 4178"/>
                        <a:gd name="connsiteY2" fmla="*/ 0 h 25275"/>
                      </a:gdLst>
                      <a:ahLst/>
                      <a:cxnLst>
                        <a:cxn ang="0">
                          <a:pos x="connsiteX0" y="connsiteY0"/>
                        </a:cxn>
                        <a:cxn ang="0">
                          <a:pos x="connsiteX1" y="connsiteY1"/>
                        </a:cxn>
                        <a:cxn ang="0">
                          <a:pos x="connsiteX2" y="connsiteY2"/>
                        </a:cxn>
                      </a:cxnLst>
                      <a:rect l="l" t="t" r="r" b="b"/>
                      <a:pathLst>
                        <a:path w="4178" h="25275">
                          <a:moveTo>
                            <a:pt x="1646" y="25275"/>
                          </a:moveTo>
                          <a:lnTo>
                            <a:pt x="0" y="9731"/>
                          </a:lnTo>
                          <a:lnTo>
                            <a:pt x="4178"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84" name="Freeform 1950">
                      <a:extLst>
                        <a:ext uri="{FF2B5EF4-FFF2-40B4-BE49-F238E27FC236}">
                          <a16:creationId xmlns:a16="http://schemas.microsoft.com/office/drawing/2014/main" id="{29717320-B0EC-E7F3-21D5-AF18273C7D66}"/>
                        </a:ext>
                      </a:extLst>
                    </p:cNvPr>
                    <p:cNvSpPr/>
                    <p:nvPr/>
                  </p:nvSpPr>
                  <p:spPr>
                    <a:xfrm>
                      <a:off x="6971024" y="4445138"/>
                      <a:ext cx="3798" cy="8593"/>
                    </a:xfrm>
                    <a:custGeom>
                      <a:avLst/>
                      <a:gdLst>
                        <a:gd name="connsiteX0" fmla="*/ 0 w 3798"/>
                        <a:gd name="connsiteY0" fmla="*/ 8594 h 8593"/>
                        <a:gd name="connsiteX1" fmla="*/ 3798 w 3798"/>
                        <a:gd name="connsiteY1" fmla="*/ 0 h 8593"/>
                      </a:gdLst>
                      <a:ahLst/>
                      <a:cxnLst>
                        <a:cxn ang="0">
                          <a:pos x="connsiteX0" y="connsiteY0"/>
                        </a:cxn>
                        <a:cxn ang="0">
                          <a:pos x="connsiteX1" y="connsiteY1"/>
                        </a:cxn>
                      </a:cxnLst>
                      <a:rect l="l" t="t" r="r" b="b"/>
                      <a:pathLst>
                        <a:path w="3798" h="8593">
                          <a:moveTo>
                            <a:pt x="0" y="8594"/>
                          </a:moveTo>
                          <a:lnTo>
                            <a:pt x="3798"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51" name="Graphic 4">
                    <a:extLst>
                      <a:ext uri="{FF2B5EF4-FFF2-40B4-BE49-F238E27FC236}">
                        <a16:creationId xmlns:a16="http://schemas.microsoft.com/office/drawing/2014/main" id="{28016208-CB96-080E-7864-8445F3E2C36E}"/>
                      </a:ext>
                    </a:extLst>
                  </p:cNvPr>
                  <p:cNvGrpSpPr/>
                  <p:nvPr/>
                </p:nvGrpSpPr>
                <p:grpSpPr>
                  <a:xfrm>
                    <a:off x="6894803" y="4561909"/>
                    <a:ext cx="22663" cy="26033"/>
                    <a:chOff x="6894803" y="4561909"/>
                    <a:chExt cx="22663" cy="26033"/>
                  </a:xfrm>
                  <a:noFill/>
                </p:grpSpPr>
                <p:sp>
                  <p:nvSpPr>
                    <p:cNvPr id="777" name="Freeform 1943">
                      <a:extLst>
                        <a:ext uri="{FF2B5EF4-FFF2-40B4-BE49-F238E27FC236}">
                          <a16:creationId xmlns:a16="http://schemas.microsoft.com/office/drawing/2014/main" id="{F5F1CAE9-968F-04EF-4238-D3AA998D0EEA}"/>
                        </a:ext>
                      </a:extLst>
                    </p:cNvPr>
                    <p:cNvSpPr/>
                    <p:nvPr/>
                  </p:nvSpPr>
                  <p:spPr>
                    <a:xfrm>
                      <a:off x="6894803" y="4561909"/>
                      <a:ext cx="7596" cy="23758"/>
                    </a:xfrm>
                    <a:custGeom>
                      <a:avLst/>
                      <a:gdLst>
                        <a:gd name="connsiteX0" fmla="*/ 0 w 7596"/>
                        <a:gd name="connsiteY0" fmla="*/ 23759 h 23758"/>
                        <a:gd name="connsiteX1" fmla="*/ 7470 w 7596"/>
                        <a:gd name="connsiteY1" fmla="*/ 10616 h 23758"/>
                        <a:gd name="connsiteX2" fmla="*/ 7597 w 7596"/>
                        <a:gd name="connsiteY2" fmla="*/ 0 h 23758"/>
                      </a:gdLst>
                      <a:ahLst/>
                      <a:cxnLst>
                        <a:cxn ang="0">
                          <a:pos x="connsiteX0" y="connsiteY0"/>
                        </a:cxn>
                        <a:cxn ang="0">
                          <a:pos x="connsiteX1" y="connsiteY1"/>
                        </a:cxn>
                        <a:cxn ang="0">
                          <a:pos x="connsiteX2" y="connsiteY2"/>
                        </a:cxn>
                      </a:cxnLst>
                      <a:rect l="l" t="t" r="r" b="b"/>
                      <a:pathLst>
                        <a:path w="7596" h="23758">
                          <a:moveTo>
                            <a:pt x="0" y="23759"/>
                          </a:moveTo>
                          <a:lnTo>
                            <a:pt x="7470" y="10616"/>
                          </a:lnTo>
                          <a:lnTo>
                            <a:pt x="7597"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78" name="Freeform 1944">
                      <a:extLst>
                        <a:ext uri="{FF2B5EF4-FFF2-40B4-BE49-F238E27FC236}">
                          <a16:creationId xmlns:a16="http://schemas.microsoft.com/office/drawing/2014/main" id="{D9E1543B-64EA-5A73-0335-C3ADDF29A1F0}"/>
                        </a:ext>
                      </a:extLst>
                    </p:cNvPr>
                    <p:cNvSpPr/>
                    <p:nvPr/>
                  </p:nvSpPr>
                  <p:spPr>
                    <a:xfrm>
                      <a:off x="6898855" y="4561909"/>
                      <a:ext cx="12661" cy="9604"/>
                    </a:xfrm>
                    <a:custGeom>
                      <a:avLst/>
                      <a:gdLst>
                        <a:gd name="connsiteX0" fmla="*/ 0 w 12661"/>
                        <a:gd name="connsiteY0" fmla="*/ 9605 h 9604"/>
                        <a:gd name="connsiteX1" fmla="*/ 0 w 12661"/>
                        <a:gd name="connsiteY1" fmla="*/ 0 h 9604"/>
                      </a:gdLst>
                      <a:ahLst/>
                      <a:cxnLst>
                        <a:cxn ang="0">
                          <a:pos x="connsiteX0" y="connsiteY0"/>
                        </a:cxn>
                        <a:cxn ang="0">
                          <a:pos x="connsiteX1" y="connsiteY1"/>
                        </a:cxn>
                      </a:cxnLst>
                      <a:rect l="l" t="t" r="r" b="b"/>
                      <a:pathLst>
                        <a:path w="12661" h="9604">
                          <a:moveTo>
                            <a:pt x="0" y="9605"/>
                          </a:moveTo>
                          <a:lnTo>
                            <a:pt x="0"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79" name="Freeform 1945">
                      <a:extLst>
                        <a:ext uri="{FF2B5EF4-FFF2-40B4-BE49-F238E27FC236}">
                          <a16:creationId xmlns:a16="http://schemas.microsoft.com/office/drawing/2014/main" id="{07D4ACE5-DA15-D2EC-4B8D-E9D1CDF38F9E}"/>
                        </a:ext>
                      </a:extLst>
                    </p:cNvPr>
                    <p:cNvSpPr/>
                    <p:nvPr/>
                  </p:nvSpPr>
                  <p:spPr>
                    <a:xfrm>
                      <a:off x="6897588" y="4570503"/>
                      <a:ext cx="18485" cy="17440"/>
                    </a:xfrm>
                    <a:custGeom>
                      <a:avLst/>
                      <a:gdLst>
                        <a:gd name="connsiteX0" fmla="*/ 0 w 18485"/>
                        <a:gd name="connsiteY0" fmla="*/ 17440 h 17440"/>
                        <a:gd name="connsiteX1" fmla="*/ 8990 w 18485"/>
                        <a:gd name="connsiteY1" fmla="*/ 4550 h 17440"/>
                        <a:gd name="connsiteX2" fmla="*/ 18486 w 18485"/>
                        <a:gd name="connsiteY2" fmla="*/ 0 h 17440"/>
                      </a:gdLst>
                      <a:ahLst/>
                      <a:cxnLst>
                        <a:cxn ang="0">
                          <a:pos x="connsiteX0" y="connsiteY0"/>
                        </a:cxn>
                        <a:cxn ang="0">
                          <a:pos x="connsiteX1" y="connsiteY1"/>
                        </a:cxn>
                        <a:cxn ang="0">
                          <a:pos x="connsiteX2" y="connsiteY2"/>
                        </a:cxn>
                      </a:cxnLst>
                      <a:rect l="l" t="t" r="r" b="b"/>
                      <a:pathLst>
                        <a:path w="18485" h="17440">
                          <a:moveTo>
                            <a:pt x="0" y="17440"/>
                          </a:moveTo>
                          <a:lnTo>
                            <a:pt x="8990" y="4550"/>
                          </a:lnTo>
                          <a:lnTo>
                            <a:pt x="18486"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80" name="Freeform 1946">
                      <a:extLst>
                        <a:ext uri="{FF2B5EF4-FFF2-40B4-BE49-F238E27FC236}">
                          <a16:creationId xmlns:a16="http://schemas.microsoft.com/office/drawing/2014/main" id="{86285684-B21E-84C6-FFAE-CFB7C7191A7C}"/>
                        </a:ext>
                      </a:extLst>
                    </p:cNvPr>
                    <p:cNvSpPr/>
                    <p:nvPr/>
                  </p:nvSpPr>
                  <p:spPr>
                    <a:xfrm>
                      <a:off x="6908984" y="4573789"/>
                      <a:ext cx="8483" cy="4044"/>
                    </a:xfrm>
                    <a:custGeom>
                      <a:avLst/>
                      <a:gdLst>
                        <a:gd name="connsiteX0" fmla="*/ 0 w 8483"/>
                        <a:gd name="connsiteY0" fmla="*/ 4044 h 4044"/>
                        <a:gd name="connsiteX1" fmla="*/ 8483 w 8483"/>
                        <a:gd name="connsiteY1" fmla="*/ 0 h 4044"/>
                      </a:gdLst>
                      <a:ahLst/>
                      <a:cxnLst>
                        <a:cxn ang="0">
                          <a:pos x="connsiteX0" y="connsiteY0"/>
                        </a:cxn>
                        <a:cxn ang="0">
                          <a:pos x="connsiteX1" y="connsiteY1"/>
                        </a:cxn>
                      </a:cxnLst>
                      <a:rect l="l" t="t" r="r" b="b"/>
                      <a:pathLst>
                        <a:path w="8483" h="4044">
                          <a:moveTo>
                            <a:pt x="0" y="4044"/>
                          </a:moveTo>
                          <a:lnTo>
                            <a:pt x="8483"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52" name="Graphic 4">
                    <a:extLst>
                      <a:ext uri="{FF2B5EF4-FFF2-40B4-BE49-F238E27FC236}">
                        <a16:creationId xmlns:a16="http://schemas.microsoft.com/office/drawing/2014/main" id="{8FF31597-AC15-3127-F3CA-B62C8241D9F4}"/>
                      </a:ext>
                    </a:extLst>
                  </p:cNvPr>
                  <p:cNvGrpSpPr/>
                  <p:nvPr/>
                </p:nvGrpSpPr>
                <p:grpSpPr>
                  <a:xfrm>
                    <a:off x="6814530" y="4554074"/>
                    <a:ext cx="24436" cy="25275"/>
                    <a:chOff x="6814530" y="4554074"/>
                    <a:chExt cx="24436" cy="25275"/>
                  </a:xfrm>
                  <a:noFill/>
                </p:grpSpPr>
                <p:sp>
                  <p:nvSpPr>
                    <p:cNvPr id="773" name="Freeform 1939">
                      <a:extLst>
                        <a:ext uri="{FF2B5EF4-FFF2-40B4-BE49-F238E27FC236}">
                          <a16:creationId xmlns:a16="http://schemas.microsoft.com/office/drawing/2014/main" id="{B0255013-B4E0-2535-59C4-E5E9946DD7DE}"/>
                        </a:ext>
                      </a:extLst>
                    </p:cNvPr>
                    <p:cNvSpPr/>
                    <p:nvPr/>
                  </p:nvSpPr>
                  <p:spPr>
                    <a:xfrm>
                      <a:off x="6817569" y="4554074"/>
                      <a:ext cx="20258" cy="14659"/>
                    </a:xfrm>
                    <a:custGeom>
                      <a:avLst/>
                      <a:gdLst>
                        <a:gd name="connsiteX0" fmla="*/ 0 w 20258"/>
                        <a:gd name="connsiteY0" fmla="*/ 0 h 14659"/>
                        <a:gd name="connsiteX1" fmla="*/ 10129 w 20258"/>
                        <a:gd name="connsiteY1" fmla="*/ 11247 h 14659"/>
                        <a:gd name="connsiteX2" fmla="*/ 20258 w 20258"/>
                        <a:gd name="connsiteY2" fmla="*/ 14660 h 14659"/>
                      </a:gdLst>
                      <a:ahLst/>
                      <a:cxnLst>
                        <a:cxn ang="0">
                          <a:pos x="connsiteX0" y="connsiteY0"/>
                        </a:cxn>
                        <a:cxn ang="0">
                          <a:pos x="connsiteX1" y="connsiteY1"/>
                        </a:cxn>
                        <a:cxn ang="0">
                          <a:pos x="connsiteX2" y="connsiteY2"/>
                        </a:cxn>
                      </a:cxnLst>
                      <a:rect l="l" t="t" r="r" b="b"/>
                      <a:pathLst>
                        <a:path w="20258" h="14659">
                          <a:moveTo>
                            <a:pt x="0" y="0"/>
                          </a:moveTo>
                          <a:lnTo>
                            <a:pt x="10129" y="11247"/>
                          </a:lnTo>
                          <a:lnTo>
                            <a:pt x="20258" y="1466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74" name="Freeform 1940">
                      <a:extLst>
                        <a:ext uri="{FF2B5EF4-FFF2-40B4-BE49-F238E27FC236}">
                          <a16:creationId xmlns:a16="http://schemas.microsoft.com/office/drawing/2014/main" id="{6ADBA05E-F9F1-6119-BB31-7B7ED914A509}"/>
                        </a:ext>
                      </a:extLst>
                    </p:cNvPr>
                    <p:cNvSpPr/>
                    <p:nvPr/>
                  </p:nvSpPr>
                  <p:spPr>
                    <a:xfrm>
                      <a:off x="6829850" y="4562415"/>
                      <a:ext cx="9116" cy="3033"/>
                    </a:xfrm>
                    <a:custGeom>
                      <a:avLst/>
                      <a:gdLst>
                        <a:gd name="connsiteX0" fmla="*/ 0 w 9116"/>
                        <a:gd name="connsiteY0" fmla="*/ 0 h 3033"/>
                        <a:gd name="connsiteX1" fmla="*/ 9116 w 9116"/>
                        <a:gd name="connsiteY1" fmla="*/ 3033 h 3033"/>
                      </a:gdLst>
                      <a:ahLst/>
                      <a:cxnLst>
                        <a:cxn ang="0">
                          <a:pos x="connsiteX0" y="connsiteY0"/>
                        </a:cxn>
                        <a:cxn ang="0">
                          <a:pos x="connsiteX1" y="connsiteY1"/>
                        </a:cxn>
                      </a:cxnLst>
                      <a:rect l="l" t="t" r="r" b="b"/>
                      <a:pathLst>
                        <a:path w="9116" h="3033">
                          <a:moveTo>
                            <a:pt x="0" y="0"/>
                          </a:moveTo>
                          <a:lnTo>
                            <a:pt x="9116" y="3033"/>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75" name="Freeform 1941">
                      <a:extLst>
                        <a:ext uri="{FF2B5EF4-FFF2-40B4-BE49-F238E27FC236}">
                          <a16:creationId xmlns:a16="http://schemas.microsoft.com/office/drawing/2014/main" id="{854B54B4-A831-BDB3-EFBF-EC84EBF4E297}"/>
                        </a:ext>
                      </a:extLst>
                    </p:cNvPr>
                    <p:cNvSpPr/>
                    <p:nvPr/>
                  </p:nvSpPr>
                  <p:spPr>
                    <a:xfrm>
                      <a:off x="6814530" y="4556096"/>
                      <a:ext cx="10888" cy="22874"/>
                    </a:xfrm>
                    <a:custGeom>
                      <a:avLst/>
                      <a:gdLst>
                        <a:gd name="connsiteX0" fmla="*/ 0 w 10888"/>
                        <a:gd name="connsiteY0" fmla="*/ 0 h 22874"/>
                        <a:gd name="connsiteX1" fmla="*/ 9496 w 10888"/>
                        <a:gd name="connsiteY1" fmla="*/ 12511 h 22874"/>
                        <a:gd name="connsiteX2" fmla="*/ 10889 w 10888"/>
                        <a:gd name="connsiteY2" fmla="*/ 22874 h 22874"/>
                      </a:gdLst>
                      <a:ahLst/>
                      <a:cxnLst>
                        <a:cxn ang="0">
                          <a:pos x="connsiteX0" y="connsiteY0"/>
                        </a:cxn>
                        <a:cxn ang="0">
                          <a:pos x="connsiteX1" y="connsiteY1"/>
                        </a:cxn>
                        <a:cxn ang="0">
                          <a:pos x="connsiteX2" y="connsiteY2"/>
                        </a:cxn>
                      </a:cxnLst>
                      <a:rect l="l" t="t" r="r" b="b"/>
                      <a:pathLst>
                        <a:path w="10888" h="22874">
                          <a:moveTo>
                            <a:pt x="0" y="0"/>
                          </a:moveTo>
                          <a:lnTo>
                            <a:pt x="9496" y="12511"/>
                          </a:lnTo>
                          <a:lnTo>
                            <a:pt x="10889" y="22874"/>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76" name="Freeform 1942">
                      <a:extLst>
                        <a:ext uri="{FF2B5EF4-FFF2-40B4-BE49-F238E27FC236}">
                          <a16:creationId xmlns:a16="http://schemas.microsoft.com/office/drawing/2014/main" id="{B8A64A82-0DB8-A078-3E7B-6160E76C0D14}"/>
                        </a:ext>
                      </a:extLst>
                    </p:cNvPr>
                    <p:cNvSpPr/>
                    <p:nvPr/>
                  </p:nvSpPr>
                  <p:spPr>
                    <a:xfrm>
                      <a:off x="6820608" y="4569997"/>
                      <a:ext cx="1266" cy="9351"/>
                    </a:xfrm>
                    <a:custGeom>
                      <a:avLst/>
                      <a:gdLst>
                        <a:gd name="connsiteX0" fmla="*/ 0 w 1266"/>
                        <a:gd name="connsiteY0" fmla="*/ 0 h 9351"/>
                        <a:gd name="connsiteX1" fmla="*/ 1266 w 1266"/>
                        <a:gd name="connsiteY1" fmla="*/ 9352 h 9351"/>
                      </a:gdLst>
                      <a:ahLst/>
                      <a:cxnLst>
                        <a:cxn ang="0">
                          <a:pos x="connsiteX0" y="connsiteY0"/>
                        </a:cxn>
                        <a:cxn ang="0">
                          <a:pos x="connsiteX1" y="connsiteY1"/>
                        </a:cxn>
                      </a:cxnLst>
                      <a:rect l="l" t="t" r="r" b="b"/>
                      <a:pathLst>
                        <a:path w="1266" h="9351">
                          <a:moveTo>
                            <a:pt x="0" y="0"/>
                          </a:moveTo>
                          <a:lnTo>
                            <a:pt x="1266" y="9352"/>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53" name="Graphic 4">
                    <a:extLst>
                      <a:ext uri="{FF2B5EF4-FFF2-40B4-BE49-F238E27FC236}">
                        <a16:creationId xmlns:a16="http://schemas.microsoft.com/office/drawing/2014/main" id="{20C63ABD-623D-4B58-CF91-CC08737A1EF7}"/>
                      </a:ext>
                    </a:extLst>
                  </p:cNvPr>
                  <p:cNvGrpSpPr/>
                  <p:nvPr/>
                </p:nvGrpSpPr>
                <p:grpSpPr>
                  <a:xfrm>
                    <a:off x="6982419" y="4498595"/>
                    <a:ext cx="25575" cy="21610"/>
                    <a:chOff x="6982419" y="4498595"/>
                    <a:chExt cx="25575" cy="21610"/>
                  </a:xfrm>
                  <a:noFill/>
                </p:grpSpPr>
                <p:sp>
                  <p:nvSpPr>
                    <p:cNvPr id="769" name="Freeform 1935">
                      <a:extLst>
                        <a:ext uri="{FF2B5EF4-FFF2-40B4-BE49-F238E27FC236}">
                          <a16:creationId xmlns:a16="http://schemas.microsoft.com/office/drawing/2014/main" id="{330F536A-031D-8455-9346-CD7B06452722}"/>
                        </a:ext>
                      </a:extLst>
                    </p:cNvPr>
                    <p:cNvSpPr/>
                    <p:nvPr/>
                  </p:nvSpPr>
                  <p:spPr>
                    <a:xfrm>
                      <a:off x="6982419" y="4501122"/>
                      <a:ext cx="22916" cy="10362"/>
                    </a:xfrm>
                    <a:custGeom>
                      <a:avLst/>
                      <a:gdLst>
                        <a:gd name="connsiteX0" fmla="*/ 0 w 22916"/>
                        <a:gd name="connsiteY0" fmla="*/ 10363 h 10362"/>
                        <a:gd name="connsiteX1" fmla="*/ 14814 w 22916"/>
                        <a:gd name="connsiteY1" fmla="*/ 7077 h 10362"/>
                        <a:gd name="connsiteX2" fmla="*/ 22917 w 22916"/>
                        <a:gd name="connsiteY2" fmla="*/ 0 h 10362"/>
                      </a:gdLst>
                      <a:ahLst/>
                      <a:cxnLst>
                        <a:cxn ang="0">
                          <a:pos x="connsiteX0" y="connsiteY0"/>
                        </a:cxn>
                        <a:cxn ang="0">
                          <a:pos x="connsiteX1" y="connsiteY1"/>
                        </a:cxn>
                        <a:cxn ang="0">
                          <a:pos x="connsiteX2" y="connsiteY2"/>
                        </a:cxn>
                      </a:cxnLst>
                      <a:rect l="l" t="t" r="r" b="b"/>
                      <a:pathLst>
                        <a:path w="22916" h="10362">
                          <a:moveTo>
                            <a:pt x="0" y="10363"/>
                          </a:moveTo>
                          <a:lnTo>
                            <a:pt x="14814" y="7077"/>
                          </a:lnTo>
                          <a:lnTo>
                            <a:pt x="22917"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70" name="Freeform 1936">
                      <a:extLst>
                        <a:ext uri="{FF2B5EF4-FFF2-40B4-BE49-F238E27FC236}">
                          <a16:creationId xmlns:a16="http://schemas.microsoft.com/office/drawing/2014/main" id="{F32054AF-E75B-77BE-CB7E-2832A2510F24}"/>
                        </a:ext>
                      </a:extLst>
                    </p:cNvPr>
                    <p:cNvSpPr/>
                    <p:nvPr/>
                  </p:nvSpPr>
                  <p:spPr>
                    <a:xfrm>
                      <a:off x="6995714" y="4498595"/>
                      <a:ext cx="7090" cy="6318"/>
                    </a:xfrm>
                    <a:custGeom>
                      <a:avLst/>
                      <a:gdLst>
                        <a:gd name="connsiteX0" fmla="*/ 0 w 7090"/>
                        <a:gd name="connsiteY0" fmla="*/ 6319 h 6318"/>
                        <a:gd name="connsiteX1" fmla="*/ 7090 w 7090"/>
                        <a:gd name="connsiteY1" fmla="*/ 0 h 6318"/>
                      </a:gdLst>
                      <a:ahLst/>
                      <a:cxnLst>
                        <a:cxn ang="0">
                          <a:pos x="connsiteX0" y="connsiteY0"/>
                        </a:cxn>
                        <a:cxn ang="0">
                          <a:pos x="connsiteX1" y="connsiteY1"/>
                        </a:cxn>
                      </a:cxnLst>
                      <a:rect l="l" t="t" r="r" b="b"/>
                      <a:pathLst>
                        <a:path w="7090" h="6318">
                          <a:moveTo>
                            <a:pt x="0" y="6319"/>
                          </a:moveTo>
                          <a:lnTo>
                            <a:pt x="7090"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71" name="Freeform 1937">
                      <a:extLst>
                        <a:ext uri="{FF2B5EF4-FFF2-40B4-BE49-F238E27FC236}">
                          <a16:creationId xmlns:a16="http://schemas.microsoft.com/office/drawing/2014/main" id="{C6D32E56-9186-9975-ADC4-72F1BB92D6E9}"/>
                        </a:ext>
                      </a:extLst>
                    </p:cNvPr>
                    <p:cNvSpPr/>
                    <p:nvPr/>
                  </p:nvSpPr>
                  <p:spPr>
                    <a:xfrm>
                      <a:off x="6982546" y="4513002"/>
                      <a:ext cx="25449" cy="4044"/>
                    </a:xfrm>
                    <a:custGeom>
                      <a:avLst/>
                      <a:gdLst>
                        <a:gd name="connsiteX0" fmla="*/ 0 w 25449"/>
                        <a:gd name="connsiteY0" fmla="*/ 2022 h 4044"/>
                        <a:gd name="connsiteX1" fmla="*/ 15700 w 25449"/>
                        <a:gd name="connsiteY1" fmla="*/ 0 h 4044"/>
                        <a:gd name="connsiteX2" fmla="*/ 25449 w 25449"/>
                        <a:gd name="connsiteY2" fmla="*/ 4044 h 4044"/>
                      </a:gdLst>
                      <a:ahLst/>
                      <a:cxnLst>
                        <a:cxn ang="0">
                          <a:pos x="connsiteX0" y="connsiteY0"/>
                        </a:cxn>
                        <a:cxn ang="0">
                          <a:pos x="connsiteX1" y="connsiteY1"/>
                        </a:cxn>
                        <a:cxn ang="0">
                          <a:pos x="connsiteX2" y="connsiteY2"/>
                        </a:cxn>
                      </a:cxnLst>
                      <a:rect l="l" t="t" r="r" b="b"/>
                      <a:pathLst>
                        <a:path w="25449" h="4044">
                          <a:moveTo>
                            <a:pt x="0" y="2022"/>
                          </a:moveTo>
                          <a:lnTo>
                            <a:pt x="15700" y="0"/>
                          </a:lnTo>
                          <a:lnTo>
                            <a:pt x="25449" y="4044"/>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72" name="Freeform 1938">
                      <a:extLst>
                        <a:ext uri="{FF2B5EF4-FFF2-40B4-BE49-F238E27FC236}">
                          <a16:creationId xmlns:a16="http://schemas.microsoft.com/office/drawing/2014/main" id="{D57269FE-4710-C40A-5F68-E1B5E22099B6}"/>
                        </a:ext>
                      </a:extLst>
                    </p:cNvPr>
                    <p:cNvSpPr/>
                    <p:nvPr/>
                  </p:nvSpPr>
                  <p:spPr>
                    <a:xfrm>
                      <a:off x="6997739" y="4516667"/>
                      <a:ext cx="8736" cy="3538"/>
                    </a:xfrm>
                    <a:custGeom>
                      <a:avLst/>
                      <a:gdLst>
                        <a:gd name="connsiteX0" fmla="*/ 0 w 8736"/>
                        <a:gd name="connsiteY0" fmla="*/ 0 h 3538"/>
                        <a:gd name="connsiteX1" fmla="*/ 8736 w 8736"/>
                        <a:gd name="connsiteY1" fmla="*/ 3539 h 3538"/>
                      </a:gdLst>
                      <a:ahLst/>
                      <a:cxnLst>
                        <a:cxn ang="0">
                          <a:pos x="connsiteX0" y="connsiteY0"/>
                        </a:cxn>
                        <a:cxn ang="0">
                          <a:pos x="connsiteX1" y="connsiteY1"/>
                        </a:cxn>
                      </a:cxnLst>
                      <a:rect l="l" t="t" r="r" b="b"/>
                      <a:pathLst>
                        <a:path w="8736" h="3538">
                          <a:moveTo>
                            <a:pt x="0" y="0"/>
                          </a:moveTo>
                          <a:lnTo>
                            <a:pt x="8736" y="3539"/>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54" name="Graphic 4">
                    <a:extLst>
                      <a:ext uri="{FF2B5EF4-FFF2-40B4-BE49-F238E27FC236}">
                        <a16:creationId xmlns:a16="http://schemas.microsoft.com/office/drawing/2014/main" id="{3F490C77-E2A5-178C-57C6-734D41DEDE89}"/>
                      </a:ext>
                    </a:extLst>
                  </p:cNvPr>
                  <p:cNvGrpSpPr/>
                  <p:nvPr/>
                </p:nvGrpSpPr>
                <p:grpSpPr>
                  <a:xfrm>
                    <a:off x="6809846" y="4487726"/>
                    <a:ext cx="25575" cy="21736"/>
                    <a:chOff x="6809846" y="4487726"/>
                    <a:chExt cx="25575" cy="21736"/>
                  </a:xfrm>
                  <a:noFill/>
                </p:grpSpPr>
                <p:sp>
                  <p:nvSpPr>
                    <p:cNvPr id="765" name="Freeform 1931">
                      <a:extLst>
                        <a:ext uri="{FF2B5EF4-FFF2-40B4-BE49-F238E27FC236}">
                          <a16:creationId xmlns:a16="http://schemas.microsoft.com/office/drawing/2014/main" id="{E101B22E-871A-8B92-FEC6-C7A3DB74D6DC}"/>
                        </a:ext>
                      </a:extLst>
                    </p:cNvPr>
                    <p:cNvSpPr/>
                    <p:nvPr/>
                  </p:nvSpPr>
                  <p:spPr>
                    <a:xfrm>
                      <a:off x="6809846" y="4490254"/>
                      <a:ext cx="22916" cy="10362"/>
                    </a:xfrm>
                    <a:custGeom>
                      <a:avLst/>
                      <a:gdLst>
                        <a:gd name="connsiteX0" fmla="*/ 0 w 22916"/>
                        <a:gd name="connsiteY0" fmla="*/ 10363 h 10362"/>
                        <a:gd name="connsiteX1" fmla="*/ 14814 w 22916"/>
                        <a:gd name="connsiteY1" fmla="*/ 7077 h 10362"/>
                        <a:gd name="connsiteX2" fmla="*/ 22917 w 22916"/>
                        <a:gd name="connsiteY2" fmla="*/ 0 h 10362"/>
                      </a:gdLst>
                      <a:ahLst/>
                      <a:cxnLst>
                        <a:cxn ang="0">
                          <a:pos x="connsiteX0" y="connsiteY0"/>
                        </a:cxn>
                        <a:cxn ang="0">
                          <a:pos x="connsiteX1" y="connsiteY1"/>
                        </a:cxn>
                        <a:cxn ang="0">
                          <a:pos x="connsiteX2" y="connsiteY2"/>
                        </a:cxn>
                      </a:cxnLst>
                      <a:rect l="l" t="t" r="r" b="b"/>
                      <a:pathLst>
                        <a:path w="22916" h="10362">
                          <a:moveTo>
                            <a:pt x="0" y="10363"/>
                          </a:moveTo>
                          <a:lnTo>
                            <a:pt x="14814" y="7077"/>
                          </a:lnTo>
                          <a:lnTo>
                            <a:pt x="22917"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66" name="Freeform 1932">
                      <a:extLst>
                        <a:ext uri="{FF2B5EF4-FFF2-40B4-BE49-F238E27FC236}">
                          <a16:creationId xmlns:a16="http://schemas.microsoft.com/office/drawing/2014/main" id="{31E81251-8F57-FD96-94EE-C2B2D25FB7A3}"/>
                        </a:ext>
                      </a:extLst>
                    </p:cNvPr>
                    <p:cNvSpPr/>
                    <p:nvPr/>
                  </p:nvSpPr>
                  <p:spPr>
                    <a:xfrm>
                      <a:off x="6823140" y="4487726"/>
                      <a:ext cx="7216" cy="6318"/>
                    </a:xfrm>
                    <a:custGeom>
                      <a:avLst/>
                      <a:gdLst>
                        <a:gd name="connsiteX0" fmla="*/ 0 w 7216"/>
                        <a:gd name="connsiteY0" fmla="*/ 6319 h 6318"/>
                        <a:gd name="connsiteX1" fmla="*/ 7217 w 7216"/>
                        <a:gd name="connsiteY1" fmla="*/ 0 h 6318"/>
                      </a:gdLst>
                      <a:ahLst/>
                      <a:cxnLst>
                        <a:cxn ang="0">
                          <a:pos x="connsiteX0" y="connsiteY0"/>
                        </a:cxn>
                        <a:cxn ang="0">
                          <a:pos x="connsiteX1" y="connsiteY1"/>
                        </a:cxn>
                      </a:cxnLst>
                      <a:rect l="l" t="t" r="r" b="b"/>
                      <a:pathLst>
                        <a:path w="7216" h="6318">
                          <a:moveTo>
                            <a:pt x="0" y="6319"/>
                          </a:moveTo>
                          <a:lnTo>
                            <a:pt x="7217"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67" name="Freeform 1933">
                      <a:extLst>
                        <a:ext uri="{FF2B5EF4-FFF2-40B4-BE49-F238E27FC236}">
                          <a16:creationId xmlns:a16="http://schemas.microsoft.com/office/drawing/2014/main" id="{8873C937-2BEE-600D-8BA7-E971F0A58DDB}"/>
                        </a:ext>
                      </a:extLst>
                    </p:cNvPr>
                    <p:cNvSpPr/>
                    <p:nvPr/>
                  </p:nvSpPr>
                  <p:spPr>
                    <a:xfrm>
                      <a:off x="6810099" y="4502133"/>
                      <a:ext cx="25322" cy="4044"/>
                    </a:xfrm>
                    <a:custGeom>
                      <a:avLst/>
                      <a:gdLst>
                        <a:gd name="connsiteX0" fmla="*/ 0 w 25322"/>
                        <a:gd name="connsiteY0" fmla="*/ 2022 h 4044"/>
                        <a:gd name="connsiteX1" fmla="*/ 15573 w 25322"/>
                        <a:gd name="connsiteY1" fmla="*/ 0 h 4044"/>
                        <a:gd name="connsiteX2" fmla="*/ 25323 w 25322"/>
                        <a:gd name="connsiteY2" fmla="*/ 4044 h 4044"/>
                      </a:gdLst>
                      <a:ahLst/>
                      <a:cxnLst>
                        <a:cxn ang="0">
                          <a:pos x="connsiteX0" y="connsiteY0"/>
                        </a:cxn>
                        <a:cxn ang="0">
                          <a:pos x="connsiteX1" y="connsiteY1"/>
                        </a:cxn>
                        <a:cxn ang="0">
                          <a:pos x="connsiteX2" y="connsiteY2"/>
                        </a:cxn>
                      </a:cxnLst>
                      <a:rect l="l" t="t" r="r" b="b"/>
                      <a:pathLst>
                        <a:path w="25322" h="4044">
                          <a:moveTo>
                            <a:pt x="0" y="2022"/>
                          </a:moveTo>
                          <a:lnTo>
                            <a:pt x="15573" y="0"/>
                          </a:lnTo>
                          <a:lnTo>
                            <a:pt x="25323" y="4044"/>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68" name="Freeform 1934">
                      <a:extLst>
                        <a:ext uri="{FF2B5EF4-FFF2-40B4-BE49-F238E27FC236}">
                          <a16:creationId xmlns:a16="http://schemas.microsoft.com/office/drawing/2014/main" id="{E55BA927-679B-4F80-3B3A-BBEEFF66BD64}"/>
                        </a:ext>
                      </a:extLst>
                    </p:cNvPr>
                    <p:cNvSpPr/>
                    <p:nvPr/>
                  </p:nvSpPr>
                  <p:spPr>
                    <a:xfrm>
                      <a:off x="6825166" y="4505798"/>
                      <a:ext cx="8736" cy="3664"/>
                    </a:xfrm>
                    <a:custGeom>
                      <a:avLst/>
                      <a:gdLst>
                        <a:gd name="connsiteX0" fmla="*/ 0 w 8736"/>
                        <a:gd name="connsiteY0" fmla="*/ 0 h 3664"/>
                        <a:gd name="connsiteX1" fmla="*/ 8736 w 8736"/>
                        <a:gd name="connsiteY1" fmla="*/ 3665 h 3664"/>
                      </a:gdLst>
                      <a:ahLst/>
                      <a:cxnLst>
                        <a:cxn ang="0">
                          <a:pos x="connsiteX0" y="connsiteY0"/>
                        </a:cxn>
                        <a:cxn ang="0">
                          <a:pos x="connsiteX1" y="connsiteY1"/>
                        </a:cxn>
                      </a:cxnLst>
                      <a:rect l="l" t="t" r="r" b="b"/>
                      <a:pathLst>
                        <a:path w="8736" h="3664">
                          <a:moveTo>
                            <a:pt x="0" y="0"/>
                          </a:moveTo>
                          <a:lnTo>
                            <a:pt x="8736" y="3665"/>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55" name="Graphic 4">
                    <a:extLst>
                      <a:ext uri="{FF2B5EF4-FFF2-40B4-BE49-F238E27FC236}">
                        <a16:creationId xmlns:a16="http://schemas.microsoft.com/office/drawing/2014/main" id="{7733D137-10C7-3156-3A0E-CCEEBEB1B697}"/>
                      </a:ext>
                    </a:extLst>
                  </p:cNvPr>
                  <p:cNvGrpSpPr/>
                  <p:nvPr/>
                </p:nvGrpSpPr>
                <p:grpSpPr>
                  <a:xfrm>
                    <a:off x="7064718" y="4545986"/>
                    <a:ext cx="25449" cy="24011"/>
                    <a:chOff x="7064718" y="4545986"/>
                    <a:chExt cx="25449" cy="24011"/>
                  </a:xfrm>
                  <a:noFill/>
                </p:grpSpPr>
                <p:sp>
                  <p:nvSpPr>
                    <p:cNvPr id="761" name="Freeform 1927">
                      <a:extLst>
                        <a:ext uri="{FF2B5EF4-FFF2-40B4-BE49-F238E27FC236}">
                          <a16:creationId xmlns:a16="http://schemas.microsoft.com/office/drawing/2014/main" id="{1F564773-3B92-DE31-E1F9-D58CDFC3D814}"/>
                        </a:ext>
                      </a:extLst>
                    </p:cNvPr>
                    <p:cNvSpPr/>
                    <p:nvPr/>
                  </p:nvSpPr>
                  <p:spPr>
                    <a:xfrm>
                      <a:off x="7064718" y="4547250"/>
                      <a:ext cx="15699" cy="19588"/>
                    </a:xfrm>
                    <a:custGeom>
                      <a:avLst/>
                      <a:gdLst>
                        <a:gd name="connsiteX0" fmla="*/ 0 w 15699"/>
                        <a:gd name="connsiteY0" fmla="*/ 19588 h 19588"/>
                        <a:gd name="connsiteX1" fmla="*/ 11648 w 15699"/>
                        <a:gd name="connsiteY1" fmla="*/ 9984 h 19588"/>
                        <a:gd name="connsiteX2" fmla="*/ 15700 w 15699"/>
                        <a:gd name="connsiteY2" fmla="*/ 0 h 19588"/>
                      </a:gdLst>
                      <a:ahLst/>
                      <a:cxnLst>
                        <a:cxn ang="0">
                          <a:pos x="connsiteX0" y="connsiteY0"/>
                        </a:cxn>
                        <a:cxn ang="0">
                          <a:pos x="connsiteX1" y="connsiteY1"/>
                        </a:cxn>
                        <a:cxn ang="0">
                          <a:pos x="connsiteX2" y="connsiteY2"/>
                        </a:cxn>
                      </a:cxnLst>
                      <a:rect l="l" t="t" r="r" b="b"/>
                      <a:pathLst>
                        <a:path w="15699" h="19588">
                          <a:moveTo>
                            <a:pt x="0" y="19588"/>
                          </a:moveTo>
                          <a:lnTo>
                            <a:pt x="11648" y="9984"/>
                          </a:lnTo>
                          <a:lnTo>
                            <a:pt x="15700"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62" name="Freeform 1928">
                      <a:extLst>
                        <a:ext uri="{FF2B5EF4-FFF2-40B4-BE49-F238E27FC236}">
                          <a16:creationId xmlns:a16="http://schemas.microsoft.com/office/drawing/2014/main" id="{7459F84F-D304-31BC-4001-9EEBFA0EB96E}"/>
                        </a:ext>
                      </a:extLst>
                    </p:cNvPr>
                    <p:cNvSpPr/>
                    <p:nvPr/>
                  </p:nvSpPr>
                  <p:spPr>
                    <a:xfrm>
                      <a:off x="7073581" y="4545986"/>
                      <a:ext cx="3418" cy="8972"/>
                    </a:xfrm>
                    <a:custGeom>
                      <a:avLst/>
                      <a:gdLst>
                        <a:gd name="connsiteX0" fmla="*/ 0 w 3418"/>
                        <a:gd name="connsiteY0" fmla="*/ 8973 h 8972"/>
                        <a:gd name="connsiteX1" fmla="*/ 3419 w 3418"/>
                        <a:gd name="connsiteY1" fmla="*/ 0 h 8972"/>
                      </a:gdLst>
                      <a:ahLst/>
                      <a:cxnLst>
                        <a:cxn ang="0">
                          <a:pos x="connsiteX0" y="connsiteY0"/>
                        </a:cxn>
                        <a:cxn ang="0">
                          <a:pos x="connsiteX1" y="connsiteY1"/>
                        </a:cxn>
                      </a:cxnLst>
                      <a:rect l="l" t="t" r="r" b="b"/>
                      <a:pathLst>
                        <a:path w="3418" h="8972">
                          <a:moveTo>
                            <a:pt x="0" y="8973"/>
                          </a:moveTo>
                          <a:lnTo>
                            <a:pt x="3419"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63" name="Freeform 1929">
                      <a:extLst>
                        <a:ext uri="{FF2B5EF4-FFF2-40B4-BE49-F238E27FC236}">
                          <a16:creationId xmlns:a16="http://schemas.microsoft.com/office/drawing/2014/main" id="{DB14AC21-06F3-3572-FAF8-84195F67EE2E}"/>
                        </a:ext>
                      </a:extLst>
                    </p:cNvPr>
                    <p:cNvSpPr/>
                    <p:nvPr/>
                  </p:nvSpPr>
                  <p:spPr>
                    <a:xfrm>
                      <a:off x="7066617" y="4560140"/>
                      <a:ext cx="23423" cy="9857"/>
                    </a:xfrm>
                    <a:custGeom>
                      <a:avLst/>
                      <a:gdLst>
                        <a:gd name="connsiteX0" fmla="*/ 0 w 23423"/>
                        <a:gd name="connsiteY0" fmla="*/ 9858 h 9857"/>
                        <a:gd name="connsiteX1" fmla="*/ 12915 w 23423"/>
                        <a:gd name="connsiteY1" fmla="*/ 885 h 9857"/>
                        <a:gd name="connsiteX2" fmla="*/ 23423 w 23423"/>
                        <a:gd name="connsiteY2" fmla="*/ 0 h 9857"/>
                      </a:gdLst>
                      <a:ahLst/>
                      <a:cxnLst>
                        <a:cxn ang="0">
                          <a:pos x="connsiteX0" y="connsiteY0"/>
                        </a:cxn>
                        <a:cxn ang="0">
                          <a:pos x="connsiteX1" y="connsiteY1"/>
                        </a:cxn>
                        <a:cxn ang="0">
                          <a:pos x="connsiteX2" y="connsiteY2"/>
                        </a:cxn>
                      </a:cxnLst>
                      <a:rect l="l" t="t" r="r" b="b"/>
                      <a:pathLst>
                        <a:path w="23423" h="9857">
                          <a:moveTo>
                            <a:pt x="0" y="9858"/>
                          </a:moveTo>
                          <a:lnTo>
                            <a:pt x="12915" y="885"/>
                          </a:lnTo>
                          <a:lnTo>
                            <a:pt x="23423"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64" name="Freeform 1930">
                      <a:extLst>
                        <a:ext uri="{FF2B5EF4-FFF2-40B4-BE49-F238E27FC236}">
                          <a16:creationId xmlns:a16="http://schemas.microsoft.com/office/drawing/2014/main" id="{3825C6AB-1EEC-0029-3119-D3427A5D2BDD}"/>
                        </a:ext>
                      </a:extLst>
                    </p:cNvPr>
                    <p:cNvSpPr/>
                    <p:nvPr/>
                  </p:nvSpPr>
                  <p:spPr>
                    <a:xfrm>
                      <a:off x="7080797" y="4563805"/>
                      <a:ext cx="9369" cy="631"/>
                    </a:xfrm>
                    <a:custGeom>
                      <a:avLst/>
                      <a:gdLst>
                        <a:gd name="connsiteX0" fmla="*/ 0 w 9369"/>
                        <a:gd name="connsiteY0" fmla="*/ 632 h 631"/>
                        <a:gd name="connsiteX1" fmla="*/ 9369 w 9369"/>
                        <a:gd name="connsiteY1" fmla="*/ 0 h 631"/>
                      </a:gdLst>
                      <a:ahLst/>
                      <a:cxnLst>
                        <a:cxn ang="0">
                          <a:pos x="connsiteX0" y="connsiteY0"/>
                        </a:cxn>
                        <a:cxn ang="0">
                          <a:pos x="connsiteX1" y="connsiteY1"/>
                        </a:cxn>
                      </a:cxnLst>
                      <a:rect l="l" t="t" r="r" b="b"/>
                      <a:pathLst>
                        <a:path w="9369" h="631">
                          <a:moveTo>
                            <a:pt x="0" y="632"/>
                          </a:moveTo>
                          <a:lnTo>
                            <a:pt x="9369"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nvGrpSpPr>
                  <p:cNvPr id="756" name="Graphic 4">
                    <a:extLst>
                      <a:ext uri="{FF2B5EF4-FFF2-40B4-BE49-F238E27FC236}">
                        <a16:creationId xmlns:a16="http://schemas.microsoft.com/office/drawing/2014/main" id="{9A2D53AD-6966-641B-5086-26CAA9CA3CF6}"/>
                      </a:ext>
                    </a:extLst>
                  </p:cNvPr>
                  <p:cNvGrpSpPr/>
                  <p:nvPr/>
                </p:nvGrpSpPr>
                <p:grpSpPr>
                  <a:xfrm>
                    <a:off x="7067883" y="4337212"/>
                    <a:ext cx="20764" cy="26539"/>
                    <a:chOff x="7067883" y="4337212"/>
                    <a:chExt cx="20764" cy="26539"/>
                  </a:xfrm>
                  <a:noFill/>
                </p:grpSpPr>
                <p:sp>
                  <p:nvSpPr>
                    <p:cNvPr id="757" name="Freeform 1923">
                      <a:extLst>
                        <a:ext uri="{FF2B5EF4-FFF2-40B4-BE49-F238E27FC236}">
                          <a16:creationId xmlns:a16="http://schemas.microsoft.com/office/drawing/2014/main" id="{73DB32FE-5880-12E2-CE7C-7DB7152B3965}"/>
                        </a:ext>
                      </a:extLst>
                    </p:cNvPr>
                    <p:cNvSpPr/>
                    <p:nvPr/>
                  </p:nvSpPr>
                  <p:spPr>
                    <a:xfrm>
                      <a:off x="7069402" y="4337212"/>
                      <a:ext cx="4178" cy="25022"/>
                    </a:xfrm>
                    <a:custGeom>
                      <a:avLst/>
                      <a:gdLst>
                        <a:gd name="connsiteX0" fmla="*/ 0 w 4178"/>
                        <a:gd name="connsiteY0" fmla="*/ 25023 h 25022"/>
                        <a:gd name="connsiteX1" fmla="*/ 4178 w 4178"/>
                        <a:gd name="connsiteY1" fmla="*/ 10489 h 25022"/>
                        <a:gd name="connsiteX2" fmla="*/ 1899 w 4178"/>
                        <a:gd name="connsiteY2" fmla="*/ 0 h 25022"/>
                      </a:gdLst>
                      <a:ahLst/>
                      <a:cxnLst>
                        <a:cxn ang="0">
                          <a:pos x="connsiteX0" y="connsiteY0"/>
                        </a:cxn>
                        <a:cxn ang="0">
                          <a:pos x="connsiteX1" y="connsiteY1"/>
                        </a:cxn>
                        <a:cxn ang="0">
                          <a:pos x="connsiteX2" y="connsiteY2"/>
                        </a:cxn>
                      </a:cxnLst>
                      <a:rect l="l" t="t" r="r" b="b"/>
                      <a:pathLst>
                        <a:path w="4178" h="25022">
                          <a:moveTo>
                            <a:pt x="0" y="25023"/>
                          </a:moveTo>
                          <a:lnTo>
                            <a:pt x="4178" y="10489"/>
                          </a:lnTo>
                          <a:lnTo>
                            <a:pt x="1899"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58" name="Freeform 1924">
                      <a:extLst>
                        <a:ext uri="{FF2B5EF4-FFF2-40B4-BE49-F238E27FC236}">
                          <a16:creationId xmlns:a16="http://schemas.microsoft.com/office/drawing/2014/main" id="{C5B0995B-8DBC-BF33-3097-643EA118301E}"/>
                        </a:ext>
                      </a:extLst>
                    </p:cNvPr>
                    <p:cNvSpPr/>
                    <p:nvPr/>
                  </p:nvSpPr>
                  <p:spPr>
                    <a:xfrm>
                      <a:off x="7067883" y="4338097"/>
                      <a:ext cx="2152" cy="9351"/>
                    </a:xfrm>
                    <a:custGeom>
                      <a:avLst/>
                      <a:gdLst>
                        <a:gd name="connsiteX0" fmla="*/ 2152 w 2152"/>
                        <a:gd name="connsiteY0" fmla="*/ 9352 h 9351"/>
                        <a:gd name="connsiteX1" fmla="*/ 0 w 2152"/>
                        <a:gd name="connsiteY1" fmla="*/ 0 h 9351"/>
                      </a:gdLst>
                      <a:ahLst/>
                      <a:cxnLst>
                        <a:cxn ang="0">
                          <a:pos x="connsiteX0" y="connsiteY0"/>
                        </a:cxn>
                        <a:cxn ang="0">
                          <a:pos x="connsiteX1" y="connsiteY1"/>
                        </a:cxn>
                      </a:cxnLst>
                      <a:rect l="l" t="t" r="r" b="b"/>
                      <a:pathLst>
                        <a:path w="2152" h="9351">
                          <a:moveTo>
                            <a:pt x="2152" y="9352"/>
                          </a:moveTo>
                          <a:lnTo>
                            <a:pt x="0"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59" name="Freeform 1925">
                      <a:extLst>
                        <a:ext uri="{FF2B5EF4-FFF2-40B4-BE49-F238E27FC236}">
                          <a16:creationId xmlns:a16="http://schemas.microsoft.com/office/drawing/2014/main" id="{66C6C758-B08B-A407-50F1-A1EE5138111D}"/>
                        </a:ext>
                      </a:extLst>
                    </p:cNvPr>
                    <p:cNvSpPr/>
                    <p:nvPr/>
                  </p:nvSpPr>
                  <p:spPr>
                    <a:xfrm>
                      <a:off x="7072568" y="4342520"/>
                      <a:ext cx="13927" cy="21231"/>
                    </a:xfrm>
                    <a:custGeom>
                      <a:avLst/>
                      <a:gdLst>
                        <a:gd name="connsiteX0" fmla="*/ 0 w 13927"/>
                        <a:gd name="connsiteY0" fmla="*/ 21231 h 21231"/>
                        <a:gd name="connsiteX1" fmla="*/ 5824 w 13927"/>
                        <a:gd name="connsiteY1" fmla="*/ 6571 h 21231"/>
                        <a:gd name="connsiteX2" fmla="*/ 13928 w 13927"/>
                        <a:gd name="connsiteY2" fmla="*/ 0 h 21231"/>
                      </a:gdLst>
                      <a:ahLst/>
                      <a:cxnLst>
                        <a:cxn ang="0">
                          <a:pos x="connsiteX0" y="connsiteY0"/>
                        </a:cxn>
                        <a:cxn ang="0">
                          <a:pos x="connsiteX1" y="connsiteY1"/>
                        </a:cxn>
                        <a:cxn ang="0">
                          <a:pos x="connsiteX2" y="connsiteY2"/>
                        </a:cxn>
                      </a:cxnLst>
                      <a:rect l="l" t="t" r="r" b="b"/>
                      <a:pathLst>
                        <a:path w="13927" h="21231">
                          <a:moveTo>
                            <a:pt x="0" y="21231"/>
                          </a:moveTo>
                          <a:lnTo>
                            <a:pt x="5824" y="6571"/>
                          </a:lnTo>
                          <a:lnTo>
                            <a:pt x="13928" y="0"/>
                          </a:lnTo>
                        </a:path>
                      </a:pathLst>
                    </a:custGeom>
                    <a:noFill/>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sp>
                  <p:nvSpPr>
                    <p:cNvPr id="760" name="Freeform 1926">
                      <a:extLst>
                        <a:ext uri="{FF2B5EF4-FFF2-40B4-BE49-F238E27FC236}">
                          <a16:creationId xmlns:a16="http://schemas.microsoft.com/office/drawing/2014/main" id="{5413498B-AACE-DCC4-2009-7DAD2E71AE98}"/>
                        </a:ext>
                      </a:extLst>
                    </p:cNvPr>
                    <p:cNvSpPr/>
                    <p:nvPr/>
                  </p:nvSpPr>
                  <p:spPr>
                    <a:xfrm>
                      <a:off x="7081304" y="4345427"/>
                      <a:ext cx="7343" cy="5813"/>
                    </a:xfrm>
                    <a:custGeom>
                      <a:avLst/>
                      <a:gdLst>
                        <a:gd name="connsiteX0" fmla="*/ 0 w 7343"/>
                        <a:gd name="connsiteY0" fmla="*/ 5813 h 5813"/>
                        <a:gd name="connsiteX1" fmla="*/ 7344 w 7343"/>
                        <a:gd name="connsiteY1" fmla="*/ 0 h 5813"/>
                      </a:gdLst>
                      <a:ahLst/>
                      <a:cxnLst>
                        <a:cxn ang="0">
                          <a:pos x="connsiteX0" y="connsiteY0"/>
                        </a:cxn>
                        <a:cxn ang="0">
                          <a:pos x="connsiteX1" y="connsiteY1"/>
                        </a:cxn>
                      </a:cxnLst>
                      <a:rect l="l" t="t" r="r" b="b"/>
                      <a:pathLst>
                        <a:path w="7343" h="5813">
                          <a:moveTo>
                            <a:pt x="0" y="5813"/>
                          </a:moveTo>
                          <a:lnTo>
                            <a:pt x="7344" y="0"/>
                          </a:lnTo>
                        </a:path>
                      </a:pathLst>
                    </a:custGeom>
                    <a:ln w="3163" cap="rnd">
                      <a:solidFill>
                        <a:srgbClr val="BB303C"/>
                      </a:solidFill>
                      <a:prstDash val="solid"/>
                      <a:round/>
                    </a:ln>
                  </p:spPr>
                  <p:txBody>
                    <a:bodyPr rtlCol="0" anchor="ctr"/>
                    <a:lstStyle/>
                    <a:p>
                      <a:pPr defTabSz="685800">
                        <a:defRPr/>
                      </a:pPr>
                      <a:endParaRPr lang="en-US" sz="600">
                        <a:solidFill>
                          <a:prstClr val="black"/>
                        </a:solidFill>
                        <a:latin typeface="Verdana"/>
                      </a:endParaRPr>
                    </a:p>
                  </p:txBody>
                </p:sp>
              </p:grpSp>
            </p:grpSp>
            <p:sp>
              <p:nvSpPr>
                <p:cNvPr id="537" name="Freeform 1696">
                  <a:extLst>
                    <a:ext uri="{FF2B5EF4-FFF2-40B4-BE49-F238E27FC236}">
                      <a16:creationId xmlns:a16="http://schemas.microsoft.com/office/drawing/2014/main" id="{AD1C9E05-06FE-B5AF-0ADA-741C08E7B078}"/>
                    </a:ext>
                  </a:extLst>
                </p:cNvPr>
                <p:cNvSpPr/>
                <p:nvPr/>
              </p:nvSpPr>
              <p:spPr>
                <a:xfrm>
                  <a:off x="3147945" y="3346535"/>
                  <a:ext cx="543621" cy="187795"/>
                </a:xfrm>
                <a:custGeom>
                  <a:avLst/>
                  <a:gdLst>
                    <a:gd name="connsiteX0" fmla="*/ 0 w 543549"/>
                    <a:gd name="connsiteY0" fmla="*/ 0 h 187795"/>
                    <a:gd name="connsiteX1" fmla="*/ 543550 w 543549"/>
                    <a:gd name="connsiteY1" fmla="*/ 0 h 187795"/>
                    <a:gd name="connsiteX2" fmla="*/ 543550 w 543549"/>
                    <a:gd name="connsiteY2" fmla="*/ 187795 h 187795"/>
                    <a:gd name="connsiteX3" fmla="*/ 0 w 543549"/>
                    <a:gd name="connsiteY3" fmla="*/ 187795 h 187795"/>
                  </a:gdLst>
                  <a:ahLst/>
                  <a:cxnLst>
                    <a:cxn ang="0">
                      <a:pos x="connsiteX0" y="connsiteY0"/>
                    </a:cxn>
                    <a:cxn ang="0">
                      <a:pos x="connsiteX1" y="connsiteY1"/>
                    </a:cxn>
                    <a:cxn ang="0">
                      <a:pos x="connsiteX2" y="connsiteY2"/>
                    </a:cxn>
                    <a:cxn ang="0">
                      <a:pos x="connsiteX3" y="connsiteY3"/>
                    </a:cxn>
                  </a:cxnLst>
                  <a:rect l="l" t="t" r="r" b="b"/>
                  <a:pathLst>
                    <a:path w="543549" h="187795">
                      <a:moveTo>
                        <a:pt x="0" y="0"/>
                      </a:moveTo>
                      <a:lnTo>
                        <a:pt x="543550" y="0"/>
                      </a:lnTo>
                      <a:lnTo>
                        <a:pt x="543550" y="187795"/>
                      </a:lnTo>
                      <a:lnTo>
                        <a:pt x="0" y="187795"/>
                      </a:lnTo>
                      <a:close/>
                    </a:path>
                  </a:pathLst>
                </a:custGeom>
                <a:solidFill>
                  <a:srgbClr val="FFFFFF"/>
                </a:solidFill>
                <a:ln w="6325" cap="flat">
                  <a:solidFill>
                    <a:srgbClr val="939FB1"/>
                  </a:solidFill>
                  <a:prstDash val="solid"/>
                  <a:miter/>
                </a:ln>
              </p:spPr>
              <p:txBody>
                <a:bodyPr rtlCol="0" anchor="ctr"/>
                <a:lstStyle/>
                <a:p>
                  <a:pPr defTabSz="685800">
                    <a:defRPr/>
                  </a:pPr>
                  <a:endParaRPr lang="en-US" sz="600">
                    <a:solidFill>
                      <a:prstClr val="black"/>
                    </a:solidFill>
                    <a:latin typeface="Verdana"/>
                  </a:endParaRPr>
                </a:p>
              </p:txBody>
            </p:sp>
            <p:grpSp>
              <p:nvGrpSpPr>
                <p:cNvPr id="538" name="Graphic 4">
                  <a:extLst>
                    <a:ext uri="{FF2B5EF4-FFF2-40B4-BE49-F238E27FC236}">
                      <a16:creationId xmlns:a16="http://schemas.microsoft.com/office/drawing/2014/main" id="{A1C3FA65-590D-D373-C5BD-CF9923E2A4E0}"/>
                    </a:ext>
                  </a:extLst>
                </p:cNvPr>
                <p:cNvGrpSpPr/>
                <p:nvPr/>
              </p:nvGrpSpPr>
              <p:grpSpPr>
                <a:xfrm>
                  <a:off x="3154402" y="3428048"/>
                  <a:ext cx="47485" cy="105903"/>
                  <a:chOff x="6982166" y="4786733"/>
                  <a:chExt cx="47479" cy="105903"/>
                </a:xfrm>
              </p:grpSpPr>
              <p:sp>
                <p:nvSpPr>
                  <p:cNvPr id="725" name="Freeform 1891">
                    <a:extLst>
                      <a:ext uri="{FF2B5EF4-FFF2-40B4-BE49-F238E27FC236}">
                        <a16:creationId xmlns:a16="http://schemas.microsoft.com/office/drawing/2014/main" id="{52AA6AA5-5AC2-8F88-2E29-21CC1C4E9235}"/>
                      </a:ext>
                    </a:extLst>
                  </p:cNvPr>
                  <p:cNvSpPr/>
                  <p:nvPr/>
                </p:nvSpPr>
                <p:spPr>
                  <a:xfrm>
                    <a:off x="6982166" y="4786733"/>
                    <a:ext cx="47479" cy="105903"/>
                  </a:xfrm>
                  <a:custGeom>
                    <a:avLst/>
                    <a:gdLst>
                      <a:gd name="connsiteX0" fmla="*/ 42415 w 47479"/>
                      <a:gd name="connsiteY0" fmla="*/ 27045 h 105903"/>
                      <a:gd name="connsiteX1" fmla="*/ 42415 w 47479"/>
                      <a:gd name="connsiteY1" fmla="*/ 27045 h 105903"/>
                      <a:gd name="connsiteX2" fmla="*/ 42415 w 47479"/>
                      <a:gd name="connsiteY2" fmla="*/ 2654 h 105903"/>
                      <a:gd name="connsiteX3" fmla="*/ 39756 w 47479"/>
                      <a:gd name="connsiteY3" fmla="*/ 0 h 105903"/>
                      <a:gd name="connsiteX4" fmla="*/ 36971 w 47479"/>
                      <a:gd name="connsiteY4" fmla="*/ 2654 h 105903"/>
                      <a:gd name="connsiteX5" fmla="*/ 36971 w 47479"/>
                      <a:gd name="connsiteY5" fmla="*/ 23885 h 105903"/>
                      <a:gd name="connsiteX6" fmla="*/ 31780 w 47479"/>
                      <a:gd name="connsiteY6" fmla="*/ 22874 h 105903"/>
                      <a:gd name="connsiteX7" fmla="*/ 31780 w 47479"/>
                      <a:gd name="connsiteY7" fmla="*/ 2780 h 105903"/>
                      <a:gd name="connsiteX8" fmla="*/ 29121 w 47479"/>
                      <a:gd name="connsiteY8" fmla="*/ 126 h 105903"/>
                      <a:gd name="connsiteX9" fmla="*/ 26336 w 47479"/>
                      <a:gd name="connsiteY9" fmla="*/ 2780 h 105903"/>
                      <a:gd name="connsiteX10" fmla="*/ 26336 w 47479"/>
                      <a:gd name="connsiteY10" fmla="*/ 22874 h 105903"/>
                      <a:gd name="connsiteX11" fmla="*/ 21144 w 47479"/>
                      <a:gd name="connsiteY11" fmla="*/ 22874 h 105903"/>
                      <a:gd name="connsiteX12" fmla="*/ 21144 w 47479"/>
                      <a:gd name="connsiteY12" fmla="*/ 2780 h 105903"/>
                      <a:gd name="connsiteX13" fmla="*/ 18359 w 47479"/>
                      <a:gd name="connsiteY13" fmla="*/ 126 h 105903"/>
                      <a:gd name="connsiteX14" fmla="*/ 15700 w 47479"/>
                      <a:gd name="connsiteY14" fmla="*/ 2780 h 105903"/>
                      <a:gd name="connsiteX15" fmla="*/ 15700 w 47479"/>
                      <a:gd name="connsiteY15" fmla="*/ 22874 h 105903"/>
                      <a:gd name="connsiteX16" fmla="*/ 10509 w 47479"/>
                      <a:gd name="connsiteY16" fmla="*/ 23885 h 105903"/>
                      <a:gd name="connsiteX17" fmla="*/ 10509 w 47479"/>
                      <a:gd name="connsiteY17" fmla="*/ 2654 h 105903"/>
                      <a:gd name="connsiteX18" fmla="*/ 7723 w 47479"/>
                      <a:gd name="connsiteY18" fmla="*/ 0 h 105903"/>
                      <a:gd name="connsiteX19" fmla="*/ 5064 w 47479"/>
                      <a:gd name="connsiteY19" fmla="*/ 2654 h 105903"/>
                      <a:gd name="connsiteX20" fmla="*/ 5064 w 47479"/>
                      <a:gd name="connsiteY20" fmla="*/ 27045 h 105903"/>
                      <a:gd name="connsiteX21" fmla="*/ 5064 w 47479"/>
                      <a:gd name="connsiteY21" fmla="*/ 27045 h 105903"/>
                      <a:gd name="connsiteX22" fmla="*/ 0 w 47479"/>
                      <a:gd name="connsiteY22" fmla="*/ 38039 h 105903"/>
                      <a:gd name="connsiteX23" fmla="*/ 0 w 47479"/>
                      <a:gd name="connsiteY23" fmla="*/ 90612 h 105903"/>
                      <a:gd name="connsiteX24" fmla="*/ 16586 w 47479"/>
                      <a:gd name="connsiteY24" fmla="*/ 105904 h 105903"/>
                      <a:gd name="connsiteX25" fmla="*/ 30894 w 47479"/>
                      <a:gd name="connsiteY25" fmla="*/ 105904 h 105903"/>
                      <a:gd name="connsiteX26" fmla="*/ 47480 w 47479"/>
                      <a:gd name="connsiteY26" fmla="*/ 90612 h 105903"/>
                      <a:gd name="connsiteX27" fmla="*/ 47480 w 47479"/>
                      <a:gd name="connsiteY27" fmla="*/ 38039 h 105903"/>
                      <a:gd name="connsiteX28" fmla="*/ 42415 w 47479"/>
                      <a:gd name="connsiteY28" fmla="*/ 27045 h 105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479" h="105903">
                        <a:moveTo>
                          <a:pt x="42415" y="27045"/>
                        </a:moveTo>
                        <a:cubicBezTo>
                          <a:pt x="42415" y="27045"/>
                          <a:pt x="42415" y="27045"/>
                          <a:pt x="42415" y="27045"/>
                        </a:cubicBezTo>
                        <a:lnTo>
                          <a:pt x="42415" y="2654"/>
                        </a:lnTo>
                        <a:cubicBezTo>
                          <a:pt x="42415" y="1137"/>
                          <a:pt x="41149" y="0"/>
                          <a:pt x="39756" y="0"/>
                        </a:cubicBezTo>
                        <a:cubicBezTo>
                          <a:pt x="38364" y="0"/>
                          <a:pt x="36971" y="1264"/>
                          <a:pt x="36971" y="2654"/>
                        </a:cubicBezTo>
                        <a:lnTo>
                          <a:pt x="36971" y="23885"/>
                        </a:lnTo>
                        <a:cubicBezTo>
                          <a:pt x="35325" y="23253"/>
                          <a:pt x="33552" y="23000"/>
                          <a:pt x="31780" y="22874"/>
                        </a:cubicBezTo>
                        <a:lnTo>
                          <a:pt x="31780" y="2780"/>
                        </a:lnTo>
                        <a:cubicBezTo>
                          <a:pt x="31780" y="1264"/>
                          <a:pt x="30514" y="126"/>
                          <a:pt x="29121" y="126"/>
                        </a:cubicBezTo>
                        <a:cubicBezTo>
                          <a:pt x="27728" y="126"/>
                          <a:pt x="26336" y="1390"/>
                          <a:pt x="26336" y="2780"/>
                        </a:cubicBezTo>
                        <a:lnTo>
                          <a:pt x="26336" y="22874"/>
                        </a:lnTo>
                        <a:lnTo>
                          <a:pt x="21144" y="22874"/>
                        </a:lnTo>
                        <a:lnTo>
                          <a:pt x="21144" y="2780"/>
                        </a:lnTo>
                        <a:cubicBezTo>
                          <a:pt x="21144" y="1264"/>
                          <a:pt x="19878" y="126"/>
                          <a:pt x="18359" y="126"/>
                        </a:cubicBezTo>
                        <a:cubicBezTo>
                          <a:pt x="16840" y="126"/>
                          <a:pt x="15700" y="1390"/>
                          <a:pt x="15700" y="2780"/>
                        </a:cubicBezTo>
                        <a:lnTo>
                          <a:pt x="15700" y="22874"/>
                        </a:lnTo>
                        <a:cubicBezTo>
                          <a:pt x="13928" y="22874"/>
                          <a:pt x="12155" y="23253"/>
                          <a:pt x="10509" y="23885"/>
                        </a:cubicBezTo>
                        <a:lnTo>
                          <a:pt x="10509" y="2654"/>
                        </a:lnTo>
                        <a:cubicBezTo>
                          <a:pt x="10509" y="1137"/>
                          <a:pt x="9243" y="0"/>
                          <a:pt x="7723" y="0"/>
                        </a:cubicBezTo>
                        <a:cubicBezTo>
                          <a:pt x="6204" y="0"/>
                          <a:pt x="5064" y="1264"/>
                          <a:pt x="5064" y="2654"/>
                        </a:cubicBezTo>
                        <a:lnTo>
                          <a:pt x="5064" y="27045"/>
                        </a:lnTo>
                        <a:cubicBezTo>
                          <a:pt x="5064" y="27045"/>
                          <a:pt x="5064" y="27045"/>
                          <a:pt x="5064" y="27045"/>
                        </a:cubicBezTo>
                        <a:cubicBezTo>
                          <a:pt x="1899" y="29825"/>
                          <a:pt x="0" y="33742"/>
                          <a:pt x="0" y="38039"/>
                        </a:cubicBezTo>
                        <a:lnTo>
                          <a:pt x="0" y="90612"/>
                        </a:lnTo>
                        <a:cubicBezTo>
                          <a:pt x="0" y="99079"/>
                          <a:pt x="7470" y="105904"/>
                          <a:pt x="16586" y="105904"/>
                        </a:cubicBezTo>
                        <a:lnTo>
                          <a:pt x="30894" y="105904"/>
                        </a:lnTo>
                        <a:cubicBezTo>
                          <a:pt x="40010" y="105904"/>
                          <a:pt x="47480" y="99079"/>
                          <a:pt x="47480" y="90612"/>
                        </a:cubicBezTo>
                        <a:lnTo>
                          <a:pt x="47480" y="38039"/>
                        </a:lnTo>
                        <a:cubicBezTo>
                          <a:pt x="47480" y="33742"/>
                          <a:pt x="45581" y="29825"/>
                          <a:pt x="42415" y="27045"/>
                        </a:cubicBezTo>
                        <a:close/>
                      </a:path>
                    </a:pathLst>
                  </a:custGeom>
                  <a:solidFill>
                    <a:srgbClr val="F4D9B9"/>
                  </a:solidFill>
                  <a:ln w="3795" cap="flat">
                    <a:solidFill>
                      <a:srgbClr val="D5BCB8"/>
                    </a:solidFill>
                    <a:prstDash val="solid"/>
                    <a:miter/>
                  </a:ln>
                </p:spPr>
                <p:txBody>
                  <a:bodyPr rtlCol="0" anchor="ctr"/>
                  <a:lstStyle/>
                  <a:p>
                    <a:pPr defTabSz="685800">
                      <a:defRPr/>
                    </a:pPr>
                    <a:endParaRPr lang="en-US" sz="600">
                      <a:solidFill>
                        <a:prstClr val="black"/>
                      </a:solidFill>
                      <a:latin typeface="Verdana"/>
                    </a:endParaRPr>
                  </a:p>
                </p:txBody>
              </p:sp>
              <p:sp>
                <p:nvSpPr>
                  <p:cNvPr id="726" name="Freeform 1892">
                    <a:extLst>
                      <a:ext uri="{FF2B5EF4-FFF2-40B4-BE49-F238E27FC236}">
                        <a16:creationId xmlns:a16="http://schemas.microsoft.com/office/drawing/2014/main" id="{4FB0CCDB-395A-5FBA-A48D-D0E0B30EE520}"/>
                      </a:ext>
                    </a:extLst>
                  </p:cNvPr>
                  <p:cNvSpPr/>
                  <p:nvPr/>
                </p:nvSpPr>
                <p:spPr>
                  <a:xfrm>
                    <a:off x="6996853" y="4852575"/>
                    <a:ext cx="18232" cy="27549"/>
                  </a:xfrm>
                  <a:custGeom>
                    <a:avLst/>
                    <a:gdLst>
                      <a:gd name="connsiteX0" fmla="*/ 18232 w 18232"/>
                      <a:gd name="connsiteY0" fmla="*/ 13775 h 27549"/>
                      <a:gd name="connsiteX1" fmla="*/ 9116 w 18232"/>
                      <a:gd name="connsiteY1" fmla="*/ 27550 h 27549"/>
                      <a:gd name="connsiteX2" fmla="*/ 0 w 18232"/>
                      <a:gd name="connsiteY2" fmla="*/ 13775 h 27549"/>
                      <a:gd name="connsiteX3" fmla="*/ 9116 w 18232"/>
                      <a:gd name="connsiteY3" fmla="*/ 0 h 27549"/>
                      <a:gd name="connsiteX4" fmla="*/ 18232 w 18232"/>
                      <a:gd name="connsiteY4" fmla="*/ 13775 h 27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2" h="27549">
                        <a:moveTo>
                          <a:pt x="18232" y="13775"/>
                        </a:moveTo>
                        <a:cubicBezTo>
                          <a:pt x="18232" y="21357"/>
                          <a:pt x="14181" y="27550"/>
                          <a:pt x="9116" y="27550"/>
                        </a:cubicBezTo>
                        <a:cubicBezTo>
                          <a:pt x="4052" y="27550"/>
                          <a:pt x="0" y="21357"/>
                          <a:pt x="0" y="13775"/>
                        </a:cubicBezTo>
                        <a:cubicBezTo>
                          <a:pt x="0" y="6192"/>
                          <a:pt x="4052" y="0"/>
                          <a:pt x="9116" y="0"/>
                        </a:cubicBezTo>
                        <a:cubicBezTo>
                          <a:pt x="14181" y="0"/>
                          <a:pt x="18232" y="6192"/>
                          <a:pt x="18232" y="13775"/>
                        </a:cubicBezTo>
                        <a:close/>
                      </a:path>
                    </a:pathLst>
                  </a:custGeom>
                  <a:solidFill>
                    <a:srgbClr val="B5978E"/>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39" name="Graphic 4">
                  <a:extLst>
                    <a:ext uri="{FF2B5EF4-FFF2-40B4-BE49-F238E27FC236}">
                      <a16:creationId xmlns:a16="http://schemas.microsoft.com/office/drawing/2014/main" id="{661ADE20-2019-5368-A8B4-C0EB4BE228D9}"/>
                    </a:ext>
                  </a:extLst>
                </p:cNvPr>
                <p:cNvGrpSpPr/>
                <p:nvPr/>
              </p:nvGrpSpPr>
              <p:grpSpPr>
                <a:xfrm>
                  <a:off x="3201889" y="3428048"/>
                  <a:ext cx="47485" cy="105903"/>
                  <a:chOff x="7029646" y="4786733"/>
                  <a:chExt cx="47479" cy="105903"/>
                </a:xfrm>
              </p:grpSpPr>
              <p:sp>
                <p:nvSpPr>
                  <p:cNvPr id="723" name="Freeform 1889">
                    <a:extLst>
                      <a:ext uri="{FF2B5EF4-FFF2-40B4-BE49-F238E27FC236}">
                        <a16:creationId xmlns:a16="http://schemas.microsoft.com/office/drawing/2014/main" id="{28B3DA19-170F-188D-D92F-D92B8116A69E}"/>
                      </a:ext>
                    </a:extLst>
                  </p:cNvPr>
                  <p:cNvSpPr/>
                  <p:nvPr/>
                </p:nvSpPr>
                <p:spPr>
                  <a:xfrm>
                    <a:off x="7029646" y="4786733"/>
                    <a:ext cx="47479" cy="105903"/>
                  </a:xfrm>
                  <a:custGeom>
                    <a:avLst/>
                    <a:gdLst>
                      <a:gd name="connsiteX0" fmla="*/ 42415 w 47479"/>
                      <a:gd name="connsiteY0" fmla="*/ 27045 h 105903"/>
                      <a:gd name="connsiteX1" fmla="*/ 42415 w 47479"/>
                      <a:gd name="connsiteY1" fmla="*/ 27045 h 105903"/>
                      <a:gd name="connsiteX2" fmla="*/ 42415 w 47479"/>
                      <a:gd name="connsiteY2" fmla="*/ 2654 h 105903"/>
                      <a:gd name="connsiteX3" fmla="*/ 39756 w 47479"/>
                      <a:gd name="connsiteY3" fmla="*/ 0 h 105903"/>
                      <a:gd name="connsiteX4" fmla="*/ 36971 w 47479"/>
                      <a:gd name="connsiteY4" fmla="*/ 2654 h 105903"/>
                      <a:gd name="connsiteX5" fmla="*/ 36971 w 47479"/>
                      <a:gd name="connsiteY5" fmla="*/ 23885 h 105903"/>
                      <a:gd name="connsiteX6" fmla="*/ 31780 w 47479"/>
                      <a:gd name="connsiteY6" fmla="*/ 22874 h 105903"/>
                      <a:gd name="connsiteX7" fmla="*/ 31780 w 47479"/>
                      <a:gd name="connsiteY7" fmla="*/ 2780 h 105903"/>
                      <a:gd name="connsiteX8" fmla="*/ 29121 w 47479"/>
                      <a:gd name="connsiteY8" fmla="*/ 126 h 105903"/>
                      <a:gd name="connsiteX9" fmla="*/ 26336 w 47479"/>
                      <a:gd name="connsiteY9" fmla="*/ 2780 h 105903"/>
                      <a:gd name="connsiteX10" fmla="*/ 26336 w 47479"/>
                      <a:gd name="connsiteY10" fmla="*/ 22874 h 105903"/>
                      <a:gd name="connsiteX11" fmla="*/ 21144 w 47479"/>
                      <a:gd name="connsiteY11" fmla="*/ 22874 h 105903"/>
                      <a:gd name="connsiteX12" fmla="*/ 21144 w 47479"/>
                      <a:gd name="connsiteY12" fmla="*/ 2780 h 105903"/>
                      <a:gd name="connsiteX13" fmla="*/ 18359 w 47479"/>
                      <a:gd name="connsiteY13" fmla="*/ 126 h 105903"/>
                      <a:gd name="connsiteX14" fmla="*/ 15700 w 47479"/>
                      <a:gd name="connsiteY14" fmla="*/ 2780 h 105903"/>
                      <a:gd name="connsiteX15" fmla="*/ 15700 w 47479"/>
                      <a:gd name="connsiteY15" fmla="*/ 22874 h 105903"/>
                      <a:gd name="connsiteX16" fmla="*/ 10509 w 47479"/>
                      <a:gd name="connsiteY16" fmla="*/ 23885 h 105903"/>
                      <a:gd name="connsiteX17" fmla="*/ 10509 w 47479"/>
                      <a:gd name="connsiteY17" fmla="*/ 2654 h 105903"/>
                      <a:gd name="connsiteX18" fmla="*/ 7723 w 47479"/>
                      <a:gd name="connsiteY18" fmla="*/ 0 h 105903"/>
                      <a:gd name="connsiteX19" fmla="*/ 5064 w 47479"/>
                      <a:gd name="connsiteY19" fmla="*/ 2654 h 105903"/>
                      <a:gd name="connsiteX20" fmla="*/ 5064 w 47479"/>
                      <a:gd name="connsiteY20" fmla="*/ 27045 h 105903"/>
                      <a:gd name="connsiteX21" fmla="*/ 5064 w 47479"/>
                      <a:gd name="connsiteY21" fmla="*/ 27045 h 105903"/>
                      <a:gd name="connsiteX22" fmla="*/ 0 w 47479"/>
                      <a:gd name="connsiteY22" fmla="*/ 38039 h 105903"/>
                      <a:gd name="connsiteX23" fmla="*/ 0 w 47479"/>
                      <a:gd name="connsiteY23" fmla="*/ 90612 h 105903"/>
                      <a:gd name="connsiteX24" fmla="*/ 16586 w 47479"/>
                      <a:gd name="connsiteY24" fmla="*/ 105904 h 105903"/>
                      <a:gd name="connsiteX25" fmla="*/ 30894 w 47479"/>
                      <a:gd name="connsiteY25" fmla="*/ 105904 h 105903"/>
                      <a:gd name="connsiteX26" fmla="*/ 47480 w 47479"/>
                      <a:gd name="connsiteY26" fmla="*/ 90612 h 105903"/>
                      <a:gd name="connsiteX27" fmla="*/ 47480 w 47479"/>
                      <a:gd name="connsiteY27" fmla="*/ 38039 h 105903"/>
                      <a:gd name="connsiteX28" fmla="*/ 42415 w 47479"/>
                      <a:gd name="connsiteY28" fmla="*/ 27045 h 105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479" h="105903">
                        <a:moveTo>
                          <a:pt x="42415" y="27045"/>
                        </a:moveTo>
                        <a:cubicBezTo>
                          <a:pt x="42415" y="27045"/>
                          <a:pt x="42415" y="27045"/>
                          <a:pt x="42415" y="27045"/>
                        </a:cubicBezTo>
                        <a:lnTo>
                          <a:pt x="42415" y="2654"/>
                        </a:lnTo>
                        <a:cubicBezTo>
                          <a:pt x="42415" y="1137"/>
                          <a:pt x="41149" y="0"/>
                          <a:pt x="39756" y="0"/>
                        </a:cubicBezTo>
                        <a:cubicBezTo>
                          <a:pt x="38364" y="0"/>
                          <a:pt x="36971" y="1264"/>
                          <a:pt x="36971" y="2654"/>
                        </a:cubicBezTo>
                        <a:lnTo>
                          <a:pt x="36971" y="23885"/>
                        </a:lnTo>
                        <a:cubicBezTo>
                          <a:pt x="35325" y="23253"/>
                          <a:pt x="33679" y="23000"/>
                          <a:pt x="31780" y="22874"/>
                        </a:cubicBezTo>
                        <a:lnTo>
                          <a:pt x="31780" y="2780"/>
                        </a:lnTo>
                        <a:cubicBezTo>
                          <a:pt x="31780" y="1264"/>
                          <a:pt x="30514" y="126"/>
                          <a:pt x="29121" y="126"/>
                        </a:cubicBezTo>
                        <a:cubicBezTo>
                          <a:pt x="27728" y="126"/>
                          <a:pt x="26336" y="1390"/>
                          <a:pt x="26336" y="2780"/>
                        </a:cubicBezTo>
                        <a:lnTo>
                          <a:pt x="26336" y="22874"/>
                        </a:lnTo>
                        <a:lnTo>
                          <a:pt x="21144" y="22874"/>
                        </a:lnTo>
                        <a:lnTo>
                          <a:pt x="21144" y="2780"/>
                        </a:lnTo>
                        <a:cubicBezTo>
                          <a:pt x="21144" y="1264"/>
                          <a:pt x="19878" y="126"/>
                          <a:pt x="18359" y="126"/>
                        </a:cubicBezTo>
                        <a:cubicBezTo>
                          <a:pt x="16840" y="126"/>
                          <a:pt x="15700" y="1390"/>
                          <a:pt x="15700" y="2780"/>
                        </a:cubicBezTo>
                        <a:lnTo>
                          <a:pt x="15700" y="22874"/>
                        </a:lnTo>
                        <a:cubicBezTo>
                          <a:pt x="13928" y="22874"/>
                          <a:pt x="12155" y="23253"/>
                          <a:pt x="10509" y="23885"/>
                        </a:cubicBezTo>
                        <a:lnTo>
                          <a:pt x="10509" y="2654"/>
                        </a:lnTo>
                        <a:cubicBezTo>
                          <a:pt x="10509" y="1137"/>
                          <a:pt x="9243" y="0"/>
                          <a:pt x="7723" y="0"/>
                        </a:cubicBezTo>
                        <a:cubicBezTo>
                          <a:pt x="6204" y="0"/>
                          <a:pt x="5064" y="1264"/>
                          <a:pt x="5064" y="2654"/>
                        </a:cubicBezTo>
                        <a:lnTo>
                          <a:pt x="5064" y="27045"/>
                        </a:lnTo>
                        <a:cubicBezTo>
                          <a:pt x="5064" y="27045"/>
                          <a:pt x="5064" y="27045"/>
                          <a:pt x="5064" y="27045"/>
                        </a:cubicBezTo>
                        <a:cubicBezTo>
                          <a:pt x="1899" y="29825"/>
                          <a:pt x="0" y="33742"/>
                          <a:pt x="0" y="38039"/>
                        </a:cubicBezTo>
                        <a:lnTo>
                          <a:pt x="0" y="90612"/>
                        </a:lnTo>
                        <a:cubicBezTo>
                          <a:pt x="0" y="99079"/>
                          <a:pt x="7470" y="105904"/>
                          <a:pt x="16586" y="105904"/>
                        </a:cubicBezTo>
                        <a:lnTo>
                          <a:pt x="30894" y="105904"/>
                        </a:lnTo>
                        <a:cubicBezTo>
                          <a:pt x="40010" y="105904"/>
                          <a:pt x="47480" y="99079"/>
                          <a:pt x="47480" y="90612"/>
                        </a:cubicBezTo>
                        <a:lnTo>
                          <a:pt x="47480" y="38039"/>
                        </a:lnTo>
                        <a:cubicBezTo>
                          <a:pt x="47480" y="33742"/>
                          <a:pt x="45581" y="29825"/>
                          <a:pt x="42415" y="27045"/>
                        </a:cubicBezTo>
                        <a:close/>
                      </a:path>
                    </a:pathLst>
                  </a:custGeom>
                  <a:solidFill>
                    <a:srgbClr val="F4D9B9"/>
                  </a:solidFill>
                  <a:ln w="3795" cap="flat">
                    <a:solidFill>
                      <a:srgbClr val="D5BCB8"/>
                    </a:solidFill>
                    <a:prstDash val="solid"/>
                    <a:miter/>
                  </a:ln>
                </p:spPr>
                <p:txBody>
                  <a:bodyPr rtlCol="0" anchor="ctr"/>
                  <a:lstStyle/>
                  <a:p>
                    <a:pPr defTabSz="685800">
                      <a:defRPr/>
                    </a:pPr>
                    <a:endParaRPr lang="en-US" sz="600">
                      <a:solidFill>
                        <a:prstClr val="black"/>
                      </a:solidFill>
                      <a:latin typeface="Verdana"/>
                    </a:endParaRPr>
                  </a:p>
                </p:txBody>
              </p:sp>
              <p:sp>
                <p:nvSpPr>
                  <p:cNvPr id="724" name="Freeform 1890">
                    <a:extLst>
                      <a:ext uri="{FF2B5EF4-FFF2-40B4-BE49-F238E27FC236}">
                        <a16:creationId xmlns:a16="http://schemas.microsoft.com/office/drawing/2014/main" id="{6EE59FA7-7FBA-BC44-432D-65E7FBEC02D8}"/>
                      </a:ext>
                    </a:extLst>
                  </p:cNvPr>
                  <p:cNvSpPr/>
                  <p:nvPr/>
                </p:nvSpPr>
                <p:spPr>
                  <a:xfrm>
                    <a:off x="7044333" y="4852575"/>
                    <a:ext cx="18232" cy="27549"/>
                  </a:xfrm>
                  <a:custGeom>
                    <a:avLst/>
                    <a:gdLst>
                      <a:gd name="connsiteX0" fmla="*/ 18232 w 18232"/>
                      <a:gd name="connsiteY0" fmla="*/ 13775 h 27549"/>
                      <a:gd name="connsiteX1" fmla="*/ 9116 w 18232"/>
                      <a:gd name="connsiteY1" fmla="*/ 27550 h 27549"/>
                      <a:gd name="connsiteX2" fmla="*/ 0 w 18232"/>
                      <a:gd name="connsiteY2" fmla="*/ 13775 h 27549"/>
                      <a:gd name="connsiteX3" fmla="*/ 9116 w 18232"/>
                      <a:gd name="connsiteY3" fmla="*/ 0 h 27549"/>
                      <a:gd name="connsiteX4" fmla="*/ 18232 w 18232"/>
                      <a:gd name="connsiteY4" fmla="*/ 13775 h 27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2" h="27549">
                        <a:moveTo>
                          <a:pt x="18232" y="13775"/>
                        </a:moveTo>
                        <a:cubicBezTo>
                          <a:pt x="18232" y="21357"/>
                          <a:pt x="14181" y="27550"/>
                          <a:pt x="9116" y="27550"/>
                        </a:cubicBezTo>
                        <a:cubicBezTo>
                          <a:pt x="4052" y="27550"/>
                          <a:pt x="0" y="21357"/>
                          <a:pt x="0" y="13775"/>
                        </a:cubicBezTo>
                        <a:cubicBezTo>
                          <a:pt x="0" y="6192"/>
                          <a:pt x="4052" y="0"/>
                          <a:pt x="9116" y="0"/>
                        </a:cubicBezTo>
                        <a:cubicBezTo>
                          <a:pt x="14181" y="0"/>
                          <a:pt x="18232" y="6192"/>
                          <a:pt x="18232" y="13775"/>
                        </a:cubicBezTo>
                        <a:close/>
                      </a:path>
                    </a:pathLst>
                  </a:custGeom>
                  <a:solidFill>
                    <a:srgbClr val="B5978E"/>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40" name="Graphic 4">
                  <a:extLst>
                    <a:ext uri="{FF2B5EF4-FFF2-40B4-BE49-F238E27FC236}">
                      <a16:creationId xmlns:a16="http://schemas.microsoft.com/office/drawing/2014/main" id="{1435ECAF-4E87-084B-53C7-67CB82969C12}"/>
                    </a:ext>
                  </a:extLst>
                </p:cNvPr>
                <p:cNvGrpSpPr/>
                <p:nvPr/>
              </p:nvGrpSpPr>
              <p:grpSpPr>
                <a:xfrm>
                  <a:off x="3249501" y="3428048"/>
                  <a:ext cx="47485" cy="105903"/>
                  <a:chOff x="7077252" y="4786733"/>
                  <a:chExt cx="47479" cy="105903"/>
                </a:xfrm>
              </p:grpSpPr>
              <p:sp>
                <p:nvSpPr>
                  <p:cNvPr id="721" name="Freeform 1887">
                    <a:extLst>
                      <a:ext uri="{FF2B5EF4-FFF2-40B4-BE49-F238E27FC236}">
                        <a16:creationId xmlns:a16="http://schemas.microsoft.com/office/drawing/2014/main" id="{1604A371-CAFE-3D24-AE9D-516E906ADAD2}"/>
                      </a:ext>
                    </a:extLst>
                  </p:cNvPr>
                  <p:cNvSpPr/>
                  <p:nvPr/>
                </p:nvSpPr>
                <p:spPr>
                  <a:xfrm>
                    <a:off x="7077252" y="4786733"/>
                    <a:ext cx="47479" cy="105903"/>
                  </a:xfrm>
                  <a:custGeom>
                    <a:avLst/>
                    <a:gdLst>
                      <a:gd name="connsiteX0" fmla="*/ 42289 w 47479"/>
                      <a:gd name="connsiteY0" fmla="*/ 27045 h 105903"/>
                      <a:gd name="connsiteX1" fmla="*/ 42289 w 47479"/>
                      <a:gd name="connsiteY1" fmla="*/ 27045 h 105903"/>
                      <a:gd name="connsiteX2" fmla="*/ 42289 w 47479"/>
                      <a:gd name="connsiteY2" fmla="*/ 2654 h 105903"/>
                      <a:gd name="connsiteX3" fmla="*/ 39630 w 47479"/>
                      <a:gd name="connsiteY3" fmla="*/ 0 h 105903"/>
                      <a:gd name="connsiteX4" fmla="*/ 36844 w 47479"/>
                      <a:gd name="connsiteY4" fmla="*/ 2654 h 105903"/>
                      <a:gd name="connsiteX5" fmla="*/ 36844 w 47479"/>
                      <a:gd name="connsiteY5" fmla="*/ 23885 h 105903"/>
                      <a:gd name="connsiteX6" fmla="*/ 31653 w 47479"/>
                      <a:gd name="connsiteY6" fmla="*/ 22874 h 105903"/>
                      <a:gd name="connsiteX7" fmla="*/ 31653 w 47479"/>
                      <a:gd name="connsiteY7" fmla="*/ 2780 h 105903"/>
                      <a:gd name="connsiteX8" fmla="*/ 28868 w 47479"/>
                      <a:gd name="connsiteY8" fmla="*/ 126 h 105903"/>
                      <a:gd name="connsiteX9" fmla="*/ 26209 w 47479"/>
                      <a:gd name="connsiteY9" fmla="*/ 2780 h 105903"/>
                      <a:gd name="connsiteX10" fmla="*/ 26209 w 47479"/>
                      <a:gd name="connsiteY10" fmla="*/ 22874 h 105903"/>
                      <a:gd name="connsiteX11" fmla="*/ 21018 w 47479"/>
                      <a:gd name="connsiteY11" fmla="*/ 22874 h 105903"/>
                      <a:gd name="connsiteX12" fmla="*/ 21018 w 47479"/>
                      <a:gd name="connsiteY12" fmla="*/ 2780 h 105903"/>
                      <a:gd name="connsiteX13" fmla="*/ 18232 w 47479"/>
                      <a:gd name="connsiteY13" fmla="*/ 126 h 105903"/>
                      <a:gd name="connsiteX14" fmla="*/ 15574 w 47479"/>
                      <a:gd name="connsiteY14" fmla="*/ 2780 h 105903"/>
                      <a:gd name="connsiteX15" fmla="*/ 15574 w 47479"/>
                      <a:gd name="connsiteY15" fmla="*/ 22874 h 105903"/>
                      <a:gd name="connsiteX16" fmla="*/ 10382 w 47479"/>
                      <a:gd name="connsiteY16" fmla="*/ 23885 h 105903"/>
                      <a:gd name="connsiteX17" fmla="*/ 10382 w 47479"/>
                      <a:gd name="connsiteY17" fmla="*/ 2654 h 105903"/>
                      <a:gd name="connsiteX18" fmla="*/ 7723 w 47479"/>
                      <a:gd name="connsiteY18" fmla="*/ 0 h 105903"/>
                      <a:gd name="connsiteX19" fmla="*/ 5065 w 47479"/>
                      <a:gd name="connsiteY19" fmla="*/ 2654 h 105903"/>
                      <a:gd name="connsiteX20" fmla="*/ 5065 w 47479"/>
                      <a:gd name="connsiteY20" fmla="*/ 27045 h 105903"/>
                      <a:gd name="connsiteX21" fmla="*/ 5065 w 47479"/>
                      <a:gd name="connsiteY21" fmla="*/ 27045 h 105903"/>
                      <a:gd name="connsiteX22" fmla="*/ 0 w 47479"/>
                      <a:gd name="connsiteY22" fmla="*/ 38039 h 105903"/>
                      <a:gd name="connsiteX23" fmla="*/ 0 w 47479"/>
                      <a:gd name="connsiteY23" fmla="*/ 90612 h 105903"/>
                      <a:gd name="connsiteX24" fmla="*/ 16586 w 47479"/>
                      <a:gd name="connsiteY24" fmla="*/ 105904 h 105903"/>
                      <a:gd name="connsiteX25" fmla="*/ 30894 w 47479"/>
                      <a:gd name="connsiteY25" fmla="*/ 105904 h 105903"/>
                      <a:gd name="connsiteX26" fmla="*/ 47480 w 47479"/>
                      <a:gd name="connsiteY26" fmla="*/ 90612 h 105903"/>
                      <a:gd name="connsiteX27" fmla="*/ 47480 w 47479"/>
                      <a:gd name="connsiteY27" fmla="*/ 38039 h 105903"/>
                      <a:gd name="connsiteX28" fmla="*/ 42415 w 47479"/>
                      <a:gd name="connsiteY28" fmla="*/ 27045 h 105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479" h="105903">
                        <a:moveTo>
                          <a:pt x="42289" y="27045"/>
                        </a:moveTo>
                        <a:cubicBezTo>
                          <a:pt x="42289" y="27045"/>
                          <a:pt x="42289" y="27045"/>
                          <a:pt x="42289" y="27045"/>
                        </a:cubicBezTo>
                        <a:lnTo>
                          <a:pt x="42289" y="2654"/>
                        </a:lnTo>
                        <a:cubicBezTo>
                          <a:pt x="42289" y="1137"/>
                          <a:pt x="41023" y="0"/>
                          <a:pt x="39630" y="0"/>
                        </a:cubicBezTo>
                        <a:cubicBezTo>
                          <a:pt x="38237" y="0"/>
                          <a:pt x="36844" y="1264"/>
                          <a:pt x="36844" y="2654"/>
                        </a:cubicBezTo>
                        <a:lnTo>
                          <a:pt x="36844" y="23885"/>
                        </a:lnTo>
                        <a:cubicBezTo>
                          <a:pt x="35198" y="23253"/>
                          <a:pt x="33426" y="23000"/>
                          <a:pt x="31653" y="22874"/>
                        </a:cubicBezTo>
                        <a:lnTo>
                          <a:pt x="31653" y="2780"/>
                        </a:lnTo>
                        <a:cubicBezTo>
                          <a:pt x="31653" y="1264"/>
                          <a:pt x="30387" y="126"/>
                          <a:pt x="28868" y="126"/>
                        </a:cubicBezTo>
                        <a:cubicBezTo>
                          <a:pt x="27348" y="126"/>
                          <a:pt x="26209" y="1390"/>
                          <a:pt x="26209" y="2780"/>
                        </a:cubicBezTo>
                        <a:lnTo>
                          <a:pt x="26209" y="22874"/>
                        </a:lnTo>
                        <a:lnTo>
                          <a:pt x="21018" y="22874"/>
                        </a:lnTo>
                        <a:lnTo>
                          <a:pt x="21018" y="2780"/>
                        </a:lnTo>
                        <a:cubicBezTo>
                          <a:pt x="21018" y="1264"/>
                          <a:pt x="19752" y="126"/>
                          <a:pt x="18232" y="126"/>
                        </a:cubicBezTo>
                        <a:cubicBezTo>
                          <a:pt x="16713" y="126"/>
                          <a:pt x="15574" y="1390"/>
                          <a:pt x="15574" y="2780"/>
                        </a:cubicBezTo>
                        <a:lnTo>
                          <a:pt x="15574" y="22874"/>
                        </a:lnTo>
                        <a:cubicBezTo>
                          <a:pt x="13801" y="22874"/>
                          <a:pt x="12028" y="23253"/>
                          <a:pt x="10382" y="23885"/>
                        </a:cubicBezTo>
                        <a:lnTo>
                          <a:pt x="10382" y="2654"/>
                        </a:lnTo>
                        <a:cubicBezTo>
                          <a:pt x="10382" y="1137"/>
                          <a:pt x="9116" y="0"/>
                          <a:pt x="7723" y="0"/>
                        </a:cubicBezTo>
                        <a:cubicBezTo>
                          <a:pt x="6331" y="0"/>
                          <a:pt x="5065" y="1264"/>
                          <a:pt x="5065" y="2654"/>
                        </a:cubicBezTo>
                        <a:lnTo>
                          <a:pt x="5065" y="27045"/>
                        </a:lnTo>
                        <a:cubicBezTo>
                          <a:pt x="5065" y="27045"/>
                          <a:pt x="5065" y="27045"/>
                          <a:pt x="5065" y="27045"/>
                        </a:cubicBezTo>
                        <a:cubicBezTo>
                          <a:pt x="1899" y="29825"/>
                          <a:pt x="0" y="33742"/>
                          <a:pt x="0" y="38039"/>
                        </a:cubicBezTo>
                        <a:lnTo>
                          <a:pt x="0" y="90612"/>
                        </a:lnTo>
                        <a:cubicBezTo>
                          <a:pt x="0" y="99079"/>
                          <a:pt x="7470" y="105904"/>
                          <a:pt x="16586" y="105904"/>
                        </a:cubicBezTo>
                        <a:lnTo>
                          <a:pt x="30894" y="105904"/>
                        </a:lnTo>
                        <a:cubicBezTo>
                          <a:pt x="40010" y="105904"/>
                          <a:pt x="47480" y="99079"/>
                          <a:pt x="47480" y="90612"/>
                        </a:cubicBezTo>
                        <a:lnTo>
                          <a:pt x="47480" y="38039"/>
                        </a:lnTo>
                        <a:cubicBezTo>
                          <a:pt x="47480" y="33742"/>
                          <a:pt x="45581" y="29825"/>
                          <a:pt x="42415" y="27045"/>
                        </a:cubicBezTo>
                        <a:close/>
                      </a:path>
                    </a:pathLst>
                  </a:custGeom>
                  <a:solidFill>
                    <a:srgbClr val="F4D9B9"/>
                  </a:solidFill>
                  <a:ln w="3795" cap="flat">
                    <a:solidFill>
                      <a:srgbClr val="D5BCB8"/>
                    </a:solidFill>
                    <a:prstDash val="solid"/>
                    <a:miter/>
                  </a:ln>
                </p:spPr>
                <p:txBody>
                  <a:bodyPr rtlCol="0" anchor="ctr"/>
                  <a:lstStyle/>
                  <a:p>
                    <a:pPr defTabSz="685800">
                      <a:defRPr/>
                    </a:pPr>
                    <a:endParaRPr lang="en-US" sz="600">
                      <a:solidFill>
                        <a:prstClr val="black"/>
                      </a:solidFill>
                      <a:latin typeface="Verdana"/>
                    </a:endParaRPr>
                  </a:p>
                </p:txBody>
              </p:sp>
              <p:sp>
                <p:nvSpPr>
                  <p:cNvPr id="722" name="Freeform 1888">
                    <a:extLst>
                      <a:ext uri="{FF2B5EF4-FFF2-40B4-BE49-F238E27FC236}">
                        <a16:creationId xmlns:a16="http://schemas.microsoft.com/office/drawing/2014/main" id="{D5B604D2-FD58-2492-E724-BA210CBB6167}"/>
                      </a:ext>
                    </a:extLst>
                  </p:cNvPr>
                  <p:cNvSpPr/>
                  <p:nvPr/>
                </p:nvSpPr>
                <p:spPr>
                  <a:xfrm>
                    <a:off x="7091813" y="4852575"/>
                    <a:ext cx="18232" cy="27549"/>
                  </a:xfrm>
                  <a:custGeom>
                    <a:avLst/>
                    <a:gdLst>
                      <a:gd name="connsiteX0" fmla="*/ 18232 w 18232"/>
                      <a:gd name="connsiteY0" fmla="*/ 13775 h 27549"/>
                      <a:gd name="connsiteX1" fmla="*/ 9116 w 18232"/>
                      <a:gd name="connsiteY1" fmla="*/ 27550 h 27549"/>
                      <a:gd name="connsiteX2" fmla="*/ 0 w 18232"/>
                      <a:gd name="connsiteY2" fmla="*/ 13775 h 27549"/>
                      <a:gd name="connsiteX3" fmla="*/ 9116 w 18232"/>
                      <a:gd name="connsiteY3" fmla="*/ 0 h 27549"/>
                      <a:gd name="connsiteX4" fmla="*/ 18232 w 18232"/>
                      <a:gd name="connsiteY4" fmla="*/ 13775 h 27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2" h="27549">
                        <a:moveTo>
                          <a:pt x="18232" y="13775"/>
                        </a:moveTo>
                        <a:cubicBezTo>
                          <a:pt x="18232" y="21357"/>
                          <a:pt x="14181" y="27550"/>
                          <a:pt x="9116" y="27550"/>
                        </a:cubicBezTo>
                        <a:cubicBezTo>
                          <a:pt x="4052" y="27550"/>
                          <a:pt x="0" y="21357"/>
                          <a:pt x="0" y="13775"/>
                        </a:cubicBezTo>
                        <a:cubicBezTo>
                          <a:pt x="0" y="6192"/>
                          <a:pt x="4052" y="0"/>
                          <a:pt x="9116" y="0"/>
                        </a:cubicBezTo>
                        <a:cubicBezTo>
                          <a:pt x="14181" y="0"/>
                          <a:pt x="18232" y="6192"/>
                          <a:pt x="18232" y="13775"/>
                        </a:cubicBezTo>
                        <a:close/>
                      </a:path>
                    </a:pathLst>
                  </a:custGeom>
                  <a:solidFill>
                    <a:srgbClr val="B5978E"/>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41" name="Graphic 4">
                  <a:extLst>
                    <a:ext uri="{FF2B5EF4-FFF2-40B4-BE49-F238E27FC236}">
                      <a16:creationId xmlns:a16="http://schemas.microsoft.com/office/drawing/2014/main" id="{8C97ED19-1753-FBD3-A871-635993A3E6B8}"/>
                    </a:ext>
                  </a:extLst>
                </p:cNvPr>
                <p:cNvGrpSpPr/>
                <p:nvPr/>
              </p:nvGrpSpPr>
              <p:grpSpPr>
                <a:xfrm>
                  <a:off x="3296987" y="3428048"/>
                  <a:ext cx="47485" cy="105903"/>
                  <a:chOff x="7124732" y="4786733"/>
                  <a:chExt cx="47479" cy="105903"/>
                </a:xfrm>
              </p:grpSpPr>
              <p:sp>
                <p:nvSpPr>
                  <p:cNvPr id="719" name="Freeform 1885">
                    <a:extLst>
                      <a:ext uri="{FF2B5EF4-FFF2-40B4-BE49-F238E27FC236}">
                        <a16:creationId xmlns:a16="http://schemas.microsoft.com/office/drawing/2014/main" id="{F1068998-1782-46D8-0322-EC358BF811D6}"/>
                      </a:ext>
                    </a:extLst>
                  </p:cNvPr>
                  <p:cNvSpPr/>
                  <p:nvPr/>
                </p:nvSpPr>
                <p:spPr>
                  <a:xfrm>
                    <a:off x="7124732" y="4786733"/>
                    <a:ext cx="47479" cy="105903"/>
                  </a:xfrm>
                  <a:custGeom>
                    <a:avLst/>
                    <a:gdLst>
                      <a:gd name="connsiteX0" fmla="*/ 42289 w 47479"/>
                      <a:gd name="connsiteY0" fmla="*/ 27045 h 105903"/>
                      <a:gd name="connsiteX1" fmla="*/ 42289 w 47479"/>
                      <a:gd name="connsiteY1" fmla="*/ 27045 h 105903"/>
                      <a:gd name="connsiteX2" fmla="*/ 42289 w 47479"/>
                      <a:gd name="connsiteY2" fmla="*/ 2654 h 105903"/>
                      <a:gd name="connsiteX3" fmla="*/ 39630 w 47479"/>
                      <a:gd name="connsiteY3" fmla="*/ 0 h 105903"/>
                      <a:gd name="connsiteX4" fmla="*/ 36844 w 47479"/>
                      <a:gd name="connsiteY4" fmla="*/ 2654 h 105903"/>
                      <a:gd name="connsiteX5" fmla="*/ 36844 w 47479"/>
                      <a:gd name="connsiteY5" fmla="*/ 23885 h 105903"/>
                      <a:gd name="connsiteX6" fmla="*/ 31653 w 47479"/>
                      <a:gd name="connsiteY6" fmla="*/ 22874 h 105903"/>
                      <a:gd name="connsiteX7" fmla="*/ 31653 w 47479"/>
                      <a:gd name="connsiteY7" fmla="*/ 2780 h 105903"/>
                      <a:gd name="connsiteX8" fmla="*/ 28868 w 47479"/>
                      <a:gd name="connsiteY8" fmla="*/ 126 h 105903"/>
                      <a:gd name="connsiteX9" fmla="*/ 26209 w 47479"/>
                      <a:gd name="connsiteY9" fmla="*/ 2780 h 105903"/>
                      <a:gd name="connsiteX10" fmla="*/ 26209 w 47479"/>
                      <a:gd name="connsiteY10" fmla="*/ 22874 h 105903"/>
                      <a:gd name="connsiteX11" fmla="*/ 21018 w 47479"/>
                      <a:gd name="connsiteY11" fmla="*/ 22874 h 105903"/>
                      <a:gd name="connsiteX12" fmla="*/ 21018 w 47479"/>
                      <a:gd name="connsiteY12" fmla="*/ 2780 h 105903"/>
                      <a:gd name="connsiteX13" fmla="*/ 18232 w 47479"/>
                      <a:gd name="connsiteY13" fmla="*/ 126 h 105903"/>
                      <a:gd name="connsiteX14" fmla="*/ 15574 w 47479"/>
                      <a:gd name="connsiteY14" fmla="*/ 2780 h 105903"/>
                      <a:gd name="connsiteX15" fmla="*/ 15574 w 47479"/>
                      <a:gd name="connsiteY15" fmla="*/ 22874 h 105903"/>
                      <a:gd name="connsiteX16" fmla="*/ 10382 w 47479"/>
                      <a:gd name="connsiteY16" fmla="*/ 23885 h 105903"/>
                      <a:gd name="connsiteX17" fmla="*/ 10382 w 47479"/>
                      <a:gd name="connsiteY17" fmla="*/ 2654 h 105903"/>
                      <a:gd name="connsiteX18" fmla="*/ 7723 w 47479"/>
                      <a:gd name="connsiteY18" fmla="*/ 0 h 105903"/>
                      <a:gd name="connsiteX19" fmla="*/ 5065 w 47479"/>
                      <a:gd name="connsiteY19" fmla="*/ 2654 h 105903"/>
                      <a:gd name="connsiteX20" fmla="*/ 5065 w 47479"/>
                      <a:gd name="connsiteY20" fmla="*/ 27045 h 105903"/>
                      <a:gd name="connsiteX21" fmla="*/ 5065 w 47479"/>
                      <a:gd name="connsiteY21" fmla="*/ 27045 h 105903"/>
                      <a:gd name="connsiteX22" fmla="*/ 0 w 47479"/>
                      <a:gd name="connsiteY22" fmla="*/ 38039 h 105903"/>
                      <a:gd name="connsiteX23" fmla="*/ 0 w 47479"/>
                      <a:gd name="connsiteY23" fmla="*/ 90612 h 105903"/>
                      <a:gd name="connsiteX24" fmla="*/ 16586 w 47479"/>
                      <a:gd name="connsiteY24" fmla="*/ 105904 h 105903"/>
                      <a:gd name="connsiteX25" fmla="*/ 30894 w 47479"/>
                      <a:gd name="connsiteY25" fmla="*/ 105904 h 105903"/>
                      <a:gd name="connsiteX26" fmla="*/ 47480 w 47479"/>
                      <a:gd name="connsiteY26" fmla="*/ 90612 h 105903"/>
                      <a:gd name="connsiteX27" fmla="*/ 47480 w 47479"/>
                      <a:gd name="connsiteY27" fmla="*/ 38039 h 105903"/>
                      <a:gd name="connsiteX28" fmla="*/ 42415 w 47479"/>
                      <a:gd name="connsiteY28" fmla="*/ 27045 h 105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479" h="105903">
                        <a:moveTo>
                          <a:pt x="42289" y="27045"/>
                        </a:moveTo>
                        <a:cubicBezTo>
                          <a:pt x="42289" y="27045"/>
                          <a:pt x="42289" y="27045"/>
                          <a:pt x="42289" y="27045"/>
                        </a:cubicBezTo>
                        <a:lnTo>
                          <a:pt x="42289" y="2654"/>
                        </a:lnTo>
                        <a:cubicBezTo>
                          <a:pt x="42289" y="1137"/>
                          <a:pt x="41023" y="0"/>
                          <a:pt x="39630" y="0"/>
                        </a:cubicBezTo>
                        <a:cubicBezTo>
                          <a:pt x="38237" y="0"/>
                          <a:pt x="36844" y="1264"/>
                          <a:pt x="36844" y="2654"/>
                        </a:cubicBezTo>
                        <a:lnTo>
                          <a:pt x="36844" y="23885"/>
                        </a:lnTo>
                        <a:cubicBezTo>
                          <a:pt x="35198" y="23253"/>
                          <a:pt x="33426" y="23000"/>
                          <a:pt x="31653" y="22874"/>
                        </a:cubicBezTo>
                        <a:lnTo>
                          <a:pt x="31653" y="2780"/>
                        </a:lnTo>
                        <a:cubicBezTo>
                          <a:pt x="31653" y="1264"/>
                          <a:pt x="30387" y="126"/>
                          <a:pt x="28868" y="126"/>
                        </a:cubicBezTo>
                        <a:cubicBezTo>
                          <a:pt x="27348" y="126"/>
                          <a:pt x="26209" y="1390"/>
                          <a:pt x="26209" y="2780"/>
                        </a:cubicBezTo>
                        <a:lnTo>
                          <a:pt x="26209" y="22874"/>
                        </a:lnTo>
                        <a:lnTo>
                          <a:pt x="21018" y="22874"/>
                        </a:lnTo>
                        <a:lnTo>
                          <a:pt x="21018" y="2780"/>
                        </a:lnTo>
                        <a:cubicBezTo>
                          <a:pt x="21018" y="1264"/>
                          <a:pt x="19752" y="126"/>
                          <a:pt x="18232" y="126"/>
                        </a:cubicBezTo>
                        <a:cubicBezTo>
                          <a:pt x="16713" y="126"/>
                          <a:pt x="15574" y="1390"/>
                          <a:pt x="15574" y="2780"/>
                        </a:cubicBezTo>
                        <a:lnTo>
                          <a:pt x="15574" y="22874"/>
                        </a:lnTo>
                        <a:cubicBezTo>
                          <a:pt x="13801" y="22874"/>
                          <a:pt x="12028" y="23253"/>
                          <a:pt x="10382" y="23885"/>
                        </a:cubicBezTo>
                        <a:lnTo>
                          <a:pt x="10382" y="2654"/>
                        </a:lnTo>
                        <a:cubicBezTo>
                          <a:pt x="10382" y="1137"/>
                          <a:pt x="9116" y="0"/>
                          <a:pt x="7723" y="0"/>
                        </a:cubicBezTo>
                        <a:cubicBezTo>
                          <a:pt x="6331" y="0"/>
                          <a:pt x="5065" y="1264"/>
                          <a:pt x="5065" y="2654"/>
                        </a:cubicBezTo>
                        <a:lnTo>
                          <a:pt x="5065" y="27045"/>
                        </a:lnTo>
                        <a:cubicBezTo>
                          <a:pt x="5065" y="27045"/>
                          <a:pt x="5065" y="27045"/>
                          <a:pt x="5065" y="27045"/>
                        </a:cubicBezTo>
                        <a:cubicBezTo>
                          <a:pt x="1899" y="29825"/>
                          <a:pt x="0" y="33742"/>
                          <a:pt x="0" y="38039"/>
                        </a:cubicBezTo>
                        <a:lnTo>
                          <a:pt x="0" y="90612"/>
                        </a:lnTo>
                        <a:cubicBezTo>
                          <a:pt x="0" y="99079"/>
                          <a:pt x="7470" y="105904"/>
                          <a:pt x="16586" y="105904"/>
                        </a:cubicBezTo>
                        <a:lnTo>
                          <a:pt x="30894" y="105904"/>
                        </a:lnTo>
                        <a:cubicBezTo>
                          <a:pt x="40010" y="105904"/>
                          <a:pt x="47480" y="99079"/>
                          <a:pt x="47480" y="90612"/>
                        </a:cubicBezTo>
                        <a:lnTo>
                          <a:pt x="47480" y="38039"/>
                        </a:lnTo>
                        <a:cubicBezTo>
                          <a:pt x="47480" y="33742"/>
                          <a:pt x="45454" y="29825"/>
                          <a:pt x="42415" y="27045"/>
                        </a:cubicBezTo>
                        <a:close/>
                      </a:path>
                    </a:pathLst>
                  </a:custGeom>
                  <a:solidFill>
                    <a:srgbClr val="F4D9B9"/>
                  </a:solidFill>
                  <a:ln w="3795" cap="flat">
                    <a:solidFill>
                      <a:srgbClr val="D5BCB8"/>
                    </a:solidFill>
                    <a:prstDash val="solid"/>
                    <a:miter/>
                  </a:ln>
                </p:spPr>
                <p:txBody>
                  <a:bodyPr rtlCol="0" anchor="ctr"/>
                  <a:lstStyle/>
                  <a:p>
                    <a:pPr defTabSz="685800">
                      <a:defRPr/>
                    </a:pPr>
                    <a:endParaRPr lang="en-US" sz="600">
                      <a:solidFill>
                        <a:prstClr val="black"/>
                      </a:solidFill>
                      <a:latin typeface="Verdana"/>
                    </a:endParaRPr>
                  </a:p>
                </p:txBody>
              </p:sp>
              <p:sp>
                <p:nvSpPr>
                  <p:cNvPr id="720" name="Freeform 1886">
                    <a:extLst>
                      <a:ext uri="{FF2B5EF4-FFF2-40B4-BE49-F238E27FC236}">
                        <a16:creationId xmlns:a16="http://schemas.microsoft.com/office/drawing/2014/main" id="{9D32A286-0239-4ADB-B25D-8D6F37936977}"/>
                      </a:ext>
                    </a:extLst>
                  </p:cNvPr>
                  <p:cNvSpPr/>
                  <p:nvPr/>
                </p:nvSpPr>
                <p:spPr>
                  <a:xfrm>
                    <a:off x="7139293" y="4852575"/>
                    <a:ext cx="18232" cy="27549"/>
                  </a:xfrm>
                  <a:custGeom>
                    <a:avLst/>
                    <a:gdLst>
                      <a:gd name="connsiteX0" fmla="*/ 18232 w 18232"/>
                      <a:gd name="connsiteY0" fmla="*/ 13775 h 27549"/>
                      <a:gd name="connsiteX1" fmla="*/ 9116 w 18232"/>
                      <a:gd name="connsiteY1" fmla="*/ 27550 h 27549"/>
                      <a:gd name="connsiteX2" fmla="*/ 0 w 18232"/>
                      <a:gd name="connsiteY2" fmla="*/ 13775 h 27549"/>
                      <a:gd name="connsiteX3" fmla="*/ 9116 w 18232"/>
                      <a:gd name="connsiteY3" fmla="*/ 0 h 27549"/>
                      <a:gd name="connsiteX4" fmla="*/ 18232 w 18232"/>
                      <a:gd name="connsiteY4" fmla="*/ 13775 h 27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2" h="27549">
                        <a:moveTo>
                          <a:pt x="18232" y="13775"/>
                        </a:moveTo>
                        <a:cubicBezTo>
                          <a:pt x="18232" y="21357"/>
                          <a:pt x="14181" y="27550"/>
                          <a:pt x="9116" y="27550"/>
                        </a:cubicBezTo>
                        <a:cubicBezTo>
                          <a:pt x="4052" y="27550"/>
                          <a:pt x="0" y="21357"/>
                          <a:pt x="0" y="13775"/>
                        </a:cubicBezTo>
                        <a:cubicBezTo>
                          <a:pt x="0" y="6192"/>
                          <a:pt x="4052" y="0"/>
                          <a:pt x="9116" y="0"/>
                        </a:cubicBezTo>
                        <a:cubicBezTo>
                          <a:pt x="14181" y="0"/>
                          <a:pt x="18232" y="6192"/>
                          <a:pt x="18232" y="13775"/>
                        </a:cubicBezTo>
                        <a:close/>
                      </a:path>
                    </a:pathLst>
                  </a:custGeom>
                  <a:solidFill>
                    <a:srgbClr val="B5978E"/>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42" name="Graphic 4">
                  <a:extLst>
                    <a:ext uri="{FF2B5EF4-FFF2-40B4-BE49-F238E27FC236}">
                      <a16:creationId xmlns:a16="http://schemas.microsoft.com/office/drawing/2014/main" id="{E500712D-6960-06E7-6BB5-4B406EDE8357}"/>
                    </a:ext>
                  </a:extLst>
                </p:cNvPr>
                <p:cNvGrpSpPr/>
                <p:nvPr/>
              </p:nvGrpSpPr>
              <p:grpSpPr>
                <a:xfrm>
                  <a:off x="3387654" y="3428048"/>
                  <a:ext cx="47485" cy="105903"/>
                  <a:chOff x="7215387" y="4786733"/>
                  <a:chExt cx="47479" cy="105903"/>
                </a:xfrm>
              </p:grpSpPr>
              <p:sp>
                <p:nvSpPr>
                  <p:cNvPr id="717" name="Freeform 1883">
                    <a:extLst>
                      <a:ext uri="{FF2B5EF4-FFF2-40B4-BE49-F238E27FC236}">
                        <a16:creationId xmlns:a16="http://schemas.microsoft.com/office/drawing/2014/main" id="{3A31291D-21C6-4E6F-3FBD-DC348B9DE5D8}"/>
                      </a:ext>
                    </a:extLst>
                  </p:cNvPr>
                  <p:cNvSpPr/>
                  <p:nvPr/>
                </p:nvSpPr>
                <p:spPr>
                  <a:xfrm>
                    <a:off x="7215387" y="4786733"/>
                    <a:ext cx="47479" cy="105903"/>
                  </a:xfrm>
                  <a:custGeom>
                    <a:avLst/>
                    <a:gdLst>
                      <a:gd name="connsiteX0" fmla="*/ 42289 w 47479"/>
                      <a:gd name="connsiteY0" fmla="*/ 27045 h 105903"/>
                      <a:gd name="connsiteX1" fmla="*/ 42289 w 47479"/>
                      <a:gd name="connsiteY1" fmla="*/ 27045 h 105903"/>
                      <a:gd name="connsiteX2" fmla="*/ 42289 w 47479"/>
                      <a:gd name="connsiteY2" fmla="*/ 2654 h 105903"/>
                      <a:gd name="connsiteX3" fmla="*/ 39630 w 47479"/>
                      <a:gd name="connsiteY3" fmla="*/ 0 h 105903"/>
                      <a:gd name="connsiteX4" fmla="*/ 36971 w 47479"/>
                      <a:gd name="connsiteY4" fmla="*/ 2654 h 105903"/>
                      <a:gd name="connsiteX5" fmla="*/ 36971 w 47479"/>
                      <a:gd name="connsiteY5" fmla="*/ 23885 h 105903"/>
                      <a:gd name="connsiteX6" fmla="*/ 31780 w 47479"/>
                      <a:gd name="connsiteY6" fmla="*/ 22874 h 105903"/>
                      <a:gd name="connsiteX7" fmla="*/ 31780 w 47479"/>
                      <a:gd name="connsiteY7" fmla="*/ 2780 h 105903"/>
                      <a:gd name="connsiteX8" fmla="*/ 29121 w 47479"/>
                      <a:gd name="connsiteY8" fmla="*/ 126 h 105903"/>
                      <a:gd name="connsiteX9" fmla="*/ 26336 w 47479"/>
                      <a:gd name="connsiteY9" fmla="*/ 2780 h 105903"/>
                      <a:gd name="connsiteX10" fmla="*/ 26336 w 47479"/>
                      <a:gd name="connsiteY10" fmla="*/ 22874 h 105903"/>
                      <a:gd name="connsiteX11" fmla="*/ 21144 w 47479"/>
                      <a:gd name="connsiteY11" fmla="*/ 22874 h 105903"/>
                      <a:gd name="connsiteX12" fmla="*/ 21144 w 47479"/>
                      <a:gd name="connsiteY12" fmla="*/ 2780 h 105903"/>
                      <a:gd name="connsiteX13" fmla="*/ 18486 w 47479"/>
                      <a:gd name="connsiteY13" fmla="*/ 126 h 105903"/>
                      <a:gd name="connsiteX14" fmla="*/ 15700 w 47479"/>
                      <a:gd name="connsiteY14" fmla="*/ 2780 h 105903"/>
                      <a:gd name="connsiteX15" fmla="*/ 15700 w 47479"/>
                      <a:gd name="connsiteY15" fmla="*/ 22874 h 105903"/>
                      <a:gd name="connsiteX16" fmla="*/ 10509 w 47479"/>
                      <a:gd name="connsiteY16" fmla="*/ 23885 h 105903"/>
                      <a:gd name="connsiteX17" fmla="*/ 10509 w 47479"/>
                      <a:gd name="connsiteY17" fmla="*/ 2654 h 105903"/>
                      <a:gd name="connsiteX18" fmla="*/ 7723 w 47479"/>
                      <a:gd name="connsiteY18" fmla="*/ 0 h 105903"/>
                      <a:gd name="connsiteX19" fmla="*/ 5064 w 47479"/>
                      <a:gd name="connsiteY19" fmla="*/ 2654 h 105903"/>
                      <a:gd name="connsiteX20" fmla="*/ 5064 w 47479"/>
                      <a:gd name="connsiteY20" fmla="*/ 27045 h 105903"/>
                      <a:gd name="connsiteX21" fmla="*/ 5064 w 47479"/>
                      <a:gd name="connsiteY21" fmla="*/ 27045 h 105903"/>
                      <a:gd name="connsiteX22" fmla="*/ 0 w 47479"/>
                      <a:gd name="connsiteY22" fmla="*/ 38039 h 105903"/>
                      <a:gd name="connsiteX23" fmla="*/ 0 w 47479"/>
                      <a:gd name="connsiteY23" fmla="*/ 90612 h 105903"/>
                      <a:gd name="connsiteX24" fmla="*/ 16586 w 47479"/>
                      <a:gd name="connsiteY24" fmla="*/ 105904 h 105903"/>
                      <a:gd name="connsiteX25" fmla="*/ 30894 w 47479"/>
                      <a:gd name="connsiteY25" fmla="*/ 105904 h 105903"/>
                      <a:gd name="connsiteX26" fmla="*/ 47480 w 47479"/>
                      <a:gd name="connsiteY26" fmla="*/ 90612 h 105903"/>
                      <a:gd name="connsiteX27" fmla="*/ 47480 w 47479"/>
                      <a:gd name="connsiteY27" fmla="*/ 38039 h 105903"/>
                      <a:gd name="connsiteX28" fmla="*/ 42415 w 47479"/>
                      <a:gd name="connsiteY28" fmla="*/ 27045 h 105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479" h="105903">
                        <a:moveTo>
                          <a:pt x="42289" y="27045"/>
                        </a:moveTo>
                        <a:cubicBezTo>
                          <a:pt x="42289" y="27045"/>
                          <a:pt x="42289" y="27045"/>
                          <a:pt x="42289" y="27045"/>
                        </a:cubicBezTo>
                        <a:lnTo>
                          <a:pt x="42289" y="2654"/>
                        </a:lnTo>
                        <a:cubicBezTo>
                          <a:pt x="42289" y="1137"/>
                          <a:pt x="41023" y="0"/>
                          <a:pt x="39630" y="0"/>
                        </a:cubicBezTo>
                        <a:cubicBezTo>
                          <a:pt x="38237" y="0"/>
                          <a:pt x="36971" y="1264"/>
                          <a:pt x="36971" y="2654"/>
                        </a:cubicBezTo>
                        <a:lnTo>
                          <a:pt x="36971" y="23885"/>
                        </a:lnTo>
                        <a:cubicBezTo>
                          <a:pt x="35325" y="23253"/>
                          <a:pt x="33552" y="23000"/>
                          <a:pt x="31780" y="22874"/>
                        </a:cubicBezTo>
                        <a:lnTo>
                          <a:pt x="31780" y="2780"/>
                        </a:lnTo>
                        <a:cubicBezTo>
                          <a:pt x="31780" y="1264"/>
                          <a:pt x="30514" y="126"/>
                          <a:pt x="29121" y="126"/>
                        </a:cubicBezTo>
                        <a:cubicBezTo>
                          <a:pt x="27728" y="126"/>
                          <a:pt x="26336" y="1390"/>
                          <a:pt x="26336" y="2780"/>
                        </a:cubicBezTo>
                        <a:lnTo>
                          <a:pt x="26336" y="22874"/>
                        </a:lnTo>
                        <a:lnTo>
                          <a:pt x="21144" y="22874"/>
                        </a:lnTo>
                        <a:lnTo>
                          <a:pt x="21144" y="2780"/>
                        </a:lnTo>
                        <a:cubicBezTo>
                          <a:pt x="21144" y="1264"/>
                          <a:pt x="19878" y="126"/>
                          <a:pt x="18486" y="126"/>
                        </a:cubicBezTo>
                        <a:cubicBezTo>
                          <a:pt x="17093" y="126"/>
                          <a:pt x="15700" y="1390"/>
                          <a:pt x="15700" y="2780"/>
                        </a:cubicBezTo>
                        <a:lnTo>
                          <a:pt x="15700" y="22874"/>
                        </a:lnTo>
                        <a:cubicBezTo>
                          <a:pt x="13928" y="22874"/>
                          <a:pt x="12155" y="23253"/>
                          <a:pt x="10509" y="23885"/>
                        </a:cubicBezTo>
                        <a:lnTo>
                          <a:pt x="10509" y="2654"/>
                        </a:lnTo>
                        <a:cubicBezTo>
                          <a:pt x="10509" y="1137"/>
                          <a:pt x="9243" y="0"/>
                          <a:pt x="7723" y="0"/>
                        </a:cubicBezTo>
                        <a:cubicBezTo>
                          <a:pt x="6204" y="0"/>
                          <a:pt x="5064" y="1264"/>
                          <a:pt x="5064" y="2654"/>
                        </a:cubicBezTo>
                        <a:lnTo>
                          <a:pt x="5064" y="27045"/>
                        </a:lnTo>
                        <a:cubicBezTo>
                          <a:pt x="5064" y="27045"/>
                          <a:pt x="5064" y="27045"/>
                          <a:pt x="5064" y="27045"/>
                        </a:cubicBezTo>
                        <a:cubicBezTo>
                          <a:pt x="1899" y="29825"/>
                          <a:pt x="0" y="33742"/>
                          <a:pt x="0" y="38039"/>
                        </a:cubicBezTo>
                        <a:lnTo>
                          <a:pt x="0" y="90612"/>
                        </a:lnTo>
                        <a:cubicBezTo>
                          <a:pt x="0" y="99079"/>
                          <a:pt x="7470" y="105904"/>
                          <a:pt x="16586" y="105904"/>
                        </a:cubicBezTo>
                        <a:lnTo>
                          <a:pt x="30894" y="105904"/>
                        </a:lnTo>
                        <a:cubicBezTo>
                          <a:pt x="40010" y="105904"/>
                          <a:pt x="47480" y="99079"/>
                          <a:pt x="47480" y="90612"/>
                        </a:cubicBezTo>
                        <a:lnTo>
                          <a:pt x="47480" y="38039"/>
                        </a:lnTo>
                        <a:cubicBezTo>
                          <a:pt x="47480" y="33742"/>
                          <a:pt x="45581" y="29825"/>
                          <a:pt x="42415" y="27045"/>
                        </a:cubicBezTo>
                        <a:close/>
                      </a:path>
                    </a:pathLst>
                  </a:custGeom>
                  <a:solidFill>
                    <a:srgbClr val="F4D9B9"/>
                  </a:solidFill>
                  <a:ln w="3795" cap="flat">
                    <a:solidFill>
                      <a:srgbClr val="D5BCB8"/>
                    </a:solidFill>
                    <a:prstDash val="solid"/>
                    <a:miter/>
                  </a:ln>
                </p:spPr>
                <p:txBody>
                  <a:bodyPr rtlCol="0" anchor="ctr"/>
                  <a:lstStyle/>
                  <a:p>
                    <a:pPr defTabSz="685800">
                      <a:defRPr/>
                    </a:pPr>
                    <a:endParaRPr lang="en-US" sz="600">
                      <a:solidFill>
                        <a:prstClr val="black"/>
                      </a:solidFill>
                      <a:latin typeface="Verdana"/>
                    </a:endParaRPr>
                  </a:p>
                </p:txBody>
              </p:sp>
              <p:sp>
                <p:nvSpPr>
                  <p:cNvPr id="718" name="Freeform 1884">
                    <a:extLst>
                      <a:ext uri="{FF2B5EF4-FFF2-40B4-BE49-F238E27FC236}">
                        <a16:creationId xmlns:a16="http://schemas.microsoft.com/office/drawing/2014/main" id="{1AF24D60-2795-089F-168E-15C12FD930F9}"/>
                      </a:ext>
                    </a:extLst>
                  </p:cNvPr>
                  <p:cNvSpPr/>
                  <p:nvPr/>
                </p:nvSpPr>
                <p:spPr>
                  <a:xfrm>
                    <a:off x="7229947" y="4852575"/>
                    <a:ext cx="18232" cy="27549"/>
                  </a:xfrm>
                  <a:custGeom>
                    <a:avLst/>
                    <a:gdLst>
                      <a:gd name="connsiteX0" fmla="*/ 18232 w 18232"/>
                      <a:gd name="connsiteY0" fmla="*/ 13775 h 27549"/>
                      <a:gd name="connsiteX1" fmla="*/ 9116 w 18232"/>
                      <a:gd name="connsiteY1" fmla="*/ 27550 h 27549"/>
                      <a:gd name="connsiteX2" fmla="*/ 0 w 18232"/>
                      <a:gd name="connsiteY2" fmla="*/ 13775 h 27549"/>
                      <a:gd name="connsiteX3" fmla="*/ 9116 w 18232"/>
                      <a:gd name="connsiteY3" fmla="*/ 0 h 27549"/>
                      <a:gd name="connsiteX4" fmla="*/ 18232 w 18232"/>
                      <a:gd name="connsiteY4" fmla="*/ 13775 h 27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2" h="27549">
                        <a:moveTo>
                          <a:pt x="18232" y="13775"/>
                        </a:moveTo>
                        <a:cubicBezTo>
                          <a:pt x="18232" y="21357"/>
                          <a:pt x="14181" y="27550"/>
                          <a:pt x="9116" y="27550"/>
                        </a:cubicBezTo>
                        <a:cubicBezTo>
                          <a:pt x="4052" y="27550"/>
                          <a:pt x="0" y="21357"/>
                          <a:pt x="0" y="13775"/>
                        </a:cubicBezTo>
                        <a:cubicBezTo>
                          <a:pt x="0" y="6192"/>
                          <a:pt x="4052" y="0"/>
                          <a:pt x="9116" y="0"/>
                        </a:cubicBezTo>
                        <a:cubicBezTo>
                          <a:pt x="14181" y="0"/>
                          <a:pt x="18232" y="6192"/>
                          <a:pt x="18232" y="13775"/>
                        </a:cubicBezTo>
                        <a:close/>
                      </a:path>
                    </a:pathLst>
                  </a:custGeom>
                  <a:solidFill>
                    <a:srgbClr val="B5978E"/>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43" name="Graphic 4">
                  <a:extLst>
                    <a:ext uri="{FF2B5EF4-FFF2-40B4-BE49-F238E27FC236}">
                      <a16:creationId xmlns:a16="http://schemas.microsoft.com/office/drawing/2014/main" id="{18598FD5-157C-4CA0-C29A-9EA7277EE745}"/>
                    </a:ext>
                  </a:extLst>
                </p:cNvPr>
                <p:cNvGrpSpPr/>
                <p:nvPr/>
              </p:nvGrpSpPr>
              <p:grpSpPr>
                <a:xfrm>
                  <a:off x="3435141" y="3428048"/>
                  <a:ext cx="47485" cy="105903"/>
                  <a:chOff x="7262867" y="4786733"/>
                  <a:chExt cx="47479" cy="105903"/>
                </a:xfrm>
              </p:grpSpPr>
              <p:sp>
                <p:nvSpPr>
                  <p:cNvPr id="715" name="Freeform 1881">
                    <a:extLst>
                      <a:ext uri="{FF2B5EF4-FFF2-40B4-BE49-F238E27FC236}">
                        <a16:creationId xmlns:a16="http://schemas.microsoft.com/office/drawing/2014/main" id="{1FB7E698-EBC4-E78F-7779-66AC3CF61355}"/>
                      </a:ext>
                    </a:extLst>
                  </p:cNvPr>
                  <p:cNvSpPr/>
                  <p:nvPr/>
                </p:nvSpPr>
                <p:spPr>
                  <a:xfrm>
                    <a:off x="7262867" y="4786733"/>
                    <a:ext cx="47479" cy="105903"/>
                  </a:xfrm>
                  <a:custGeom>
                    <a:avLst/>
                    <a:gdLst>
                      <a:gd name="connsiteX0" fmla="*/ 42289 w 47479"/>
                      <a:gd name="connsiteY0" fmla="*/ 27045 h 105903"/>
                      <a:gd name="connsiteX1" fmla="*/ 42289 w 47479"/>
                      <a:gd name="connsiteY1" fmla="*/ 27045 h 105903"/>
                      <a:gd name="connsiteX2" fmla="*/ 42289 w 47479"/>
                      <a:gd name="connsiteY2" fmla="*/ 2654 h 105903"/>
                      <a:gd name="connsiteX3" fmla="*/ 39630 w 47479"/>
                      <a:gd name="connsiteY3" fmla="*/ 0 h 105903"/>
                      <a:gd name="connsiteX4" fmla="*/ 36971 w 47479"/>
                      <a:gd name="connsiteY4" fmla="*/ 2654 h 105903"/>
                      <a:gd name="connsiteX5" fmla="*/ 36971 w 47479"/>
                      <a:gd name="connsiteY5" fmla="*/ 23885 h 105903"/>
                      <a:gd name="connsiteX6" fmla="*/ 31780 w 47479"/>
                      <a:gd name="connsiteY6" fmla="*/ 22874 h 105903"/>
                      <a:gd name="connsiteX7" fmla="*/ 31780 w 47479"/>
                      <a:gd name="connsiteY7" fmla="*/ 2780 h 105903"/>
                      <a:gd name="connsiteX8" fmla="*/ 29121 w 47479"/>
                      <a:gd name="connsiteY8" fmla="*/ 126 h 105903"/>
                      <a:gd name="connsiteX9" fmla="*/ 26336 w 47479"/>
                      <a:gd name="connsiteY9" fmla="*/ 2780 h 105903"/>
                      <a:gd name="connsiteX10" fmla="*/ 26336 w 47479"/>
                      <a:gd name="connsiteY10" fmla="*/ 22874 h 105903"/>
                      <a:gd name="connsiteX11" fmla="*/ 21144 w 47479"/>
                      <a:gd name="connsiteY11" fmla="*/ 22874 h 105903"/>
                      <a:gd name="connsiteX12" fmla="*/ 21144 w 47479"/>
                      <a:gd name="connsiteY12" fmla="*/ 2780 h 105903"/>
                      <a:gd name="connsiteX13" fmla="*/ 18486 w 47479"/>
                      <a:gd name="connsiteY13" fmla="*/ 126 h 105903"/>
                      <a:gd name="connsiteX14" fmla="*/ 15700 w 47479"/>
                      <a:gd name="connsiteY14" fmla="*/ 2780 h 105903"/>
                      <a:gd name="connsiteX15" fmla="*/ 15700 w 47479"/>
                      <a:gd name="connsiteY15" fmla="*/ 22874 h 105903"/>
                      <a:gd name="connsiteX16" fmla="*/ 10509 w 47479"/>
                      <a:gd name="connsiteY16" fmla="*/ 23885 h 105903"/>
                      <a:gd name="connsiteX17" fmla="*/ 10509 w 47479"/>
                      <a:gd name="connsiteY17" fmla="*/ 2654 h 105903"/>
                      <a:gd name="connsiteX18" fmla="*/ 7723 w 47479"/>
                      <a:gd name="connsiteY18" fmla="*/ 0 h 105903"/>
                      <a:gd name="connsiteX19" fmla="*/ 5064 w 47479"/>
                      <a:gd name="connsiteY19" fmla="*/ 2654 h 105903"/>
                      <a:gd name="connsiteX20" fmla="*/ 5064 w 47479"/>
                      <a:gd name="connsiteY20" fmla="*/ 27045 h 105903"/>
                      <a:gd name="connsiteX21" fmla="*/ 5064 w 47479"/>
                      <a:gd name="connsiteY21" fmla="*/ 27045 h 105903"/>
                      <a:gd name="connsiteX22" fmla="*/ 0 w 47479"/>
                      <a:gd name="connsiteY22" fmla="*/ 38039 h 105903"/>
                      <a:gd name="connsiteX23" fmla="*/ 0 w 47479"/>
                      <a:gd name="connsiteY23" fmla="*/ 90612 h 105903"/>
                      <a:gd name="connsiteX24" fmla="*/ 16586 w 47479"/>
                      <a:gd name="connsiteY24" fmla="*/ 105904 h 105903"/>
                      <a:gd name="connsiteX25" fmla="*/ 30894 w 47479"/>
                      <a:gd name="connsiteY25" fmla="*/ 105904 h 105903"/>
                      <a:gd name="connsiteX26" fmla="*/ 47480 w 47479"/>
                      <a:gd name="connsiteY26" fmla="*/ 90612 h 105903"/>
                      <a:gd name="connsiteX27" fmla="*/ 47480 w 47479"/>
                      <a:gd name="connsiteY27" fmla="*/ 38039 h 105903"/>
                      <a:gd name="connsiteX28" fmla="*/ 42415 w 47479"/>
                      <a:gd name="connsiteY28" fmla="*/ 27045 h 105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479" h="105903">
                        <a:moveTo>
                          <a:pt x="42289" y="27045"/>
                        </a:moveTo>
                        <a:cubicBezTo>
                          <a:pt x="42289" y="27045"/>
                          <a:pt x="42289" y="27045"/>
                          <a:pt x="42289" y="27045"/>
                        </a:cubicBezTo>
                        <a:lnTo>
                          <a:pt x="42289" y="2654"/>
                        </a:lnTo>
                        <a:cubicBezTo>
                          <a:pt x="42289" y="1137"/>
                          <a:pt x="41023" y="0"/>
                          <a:pt x="39630" y="0"/>
                        </a:cubicBezTo>
                        <a:cubicBezTo>
                          <a:pt x="38237" y="0"/>
                          <a:pt x="36971" y="1264"/>
                          <a:pt x="36971" y="2654"/>
                        </a:cubicBezTo>
                        <a:lnTo>
                          <a:pt x="36971" y="23885"/>
                        </a:lnTo>
                        <a:cubicBezTo>
                          <a:pt x="35325" y="23253"/>
                          <a:pt x="33552" y="23000"/>
                          <a:pt x="31780" y="22874"/>
                        </a:cubicBezTo>
                        <a:lnTo>
                          <a:pt x="31780" y="2780"/>
                        </a:lnTo>
                        <a:cubicBezTo>
                          <a:pt x="31780" y="1264"/>
                          <a:pt x="30514" y="126"/>
                          <a:pt x="29121" y="126"/>
                        </a:cubicBezTo>
                        <a:cubicBezTo>
                          <a:pt x="27728" y="126"/>
                          <a:pt x="26336" y="1390"/>
                          <a:pt x="26336" y="2780"/>
                        </a:cubicBezTo>
                        <a:lnTo>
                          <a:pt x="26336" y="22874"/>
                        </a:lnTo>
                        <a:lnTo>
                          <a:pt x="21144" y="22874"/>
                        </a:lnTo>
                        <a:lnTo>
                          <a:pt x="21144" y="2780"/>
                        </a:lnTo>
                        <a:cubicBezTo>
                          <a:pt x="21144" y="1264"/>
                          <a:pt x="19878" y="126"/>
                          <a:pt x="18486" y="126"/>
                        </a:cubicBezTo>
                        <a:cubicBezTo>
                          <a:pt x="17093" y="126"/>
                          <a:pt x="15700" y="1390"/>
                          <a:pt x="15700" y="2780"/>
                        </a:cubicBezTo>
                        <a:lnTo>
                          <a:pt x="15700" y="22874"/>
                        </a:lnTo>
                        <a:cubicBezTo>
                          <a:pt x="13928" y="22874"/>
                          <a:pt x="12155" y="23253"/>
                          <a:pt x="10509" y="23885"/>
                        </a:cubicBezTo>
                        <a:lnTo>
                          <a:pt x="10509" y="2654"/>
                        </a:lnTo>
                        <a:cubicBezTo>
                          <a:pt x="10509" y="1137"/>
                          <a:pt x="9243" y="0"/>
                          <a:pt x="7723" y="0"/>
                        </a:cubicBezTo>
                        <a:cubicBezTo>
                          <a:pt x="6204" y="0"/>
                          <a:pt x="5064" y="1264"/>
                          <a:pt x="5064" y="2654"/>
                        </a:cubicBezTo>
                        <a:lnTo>
                          <a:pt x="5064" y="27045"/>
                        </a:lnTo>
                        <a:cubicBezTo>
                          <a:pt x="5064" y="27045"/>
                          <a:pt x="5064" y="27045"/>
                          <a:pt x="5064" y="27045"/>
                        </a:cubicBezTo>
                        <a:cubicBezTo>
                          <a:pt x="1899" y="29825"/>
                          <a:pt x="0" y="33742"/>
                          <a:pt x="0" y="38039"/>
                        </a:cubicBezTo>
                        <a:lnTo>
                          <a:pt x="0" y="90612"/>
                        </a:lnTo>
                        <a:cubicBezTo>
                          <a:pt x="0" y="99079"/>
                          <a:pt x="7470" y="105904"/>
                          <a:pt x="16586" y="105904"/>
                        </a:cubicBezTo>
                        <a:lnTo>
                          <a:pt x="30894" y="105904"/>
                        </a:lnTo>
                        <a:cubicBezTo>
                          <a:pt x="40010" y="105904"/>
                          <a:pt x="47480" y="99079"/>
                          <a:pt x="47480" y="90612"/>
                        </a:cubicBezTo>
                        <a:lnTo>
                          <a:pt x="47480" y="38039"/>
                        </a:lnTo>
                        <a:cubicBezTo>
                          <a:pt x="47480" y="33742"/>
                          <a:pt x="45581" y="29825"/>
                          <a:pt x="42415" y="27045"/>
                        </a:cubicBezTo>
                        <a:close/>
                      </a:path>
                    </a:pathLst>
                  </a:custGeom>
                  <a:solidFill>
                    <a:srgbClr val="F4D9B9"/>
                  </a:solidFill>
                  <a:ln w="3795" cap="flat">
                    <a:solidFill>
                      <a:srgbClr val="D5BCB8"/>
                    </a:solidFill>
                    <a:prstDash val="solid"/>
                    <a:miter/>
                  </a:ln>
                </p:spPr>
                <p:txBody>
                  <a:bodyPr rtlCol="0" anchor="ctr"/>
                  <a:lstStyle/>
                  <a:p>
                    <a:pPr defTabSz="685800">
                      <a:defRPr/>
                    </a:pPr>
                    <a:endParaRPr lang="en-US" sz="600">
                      <a:solidFill>
                        <a:prstClr val="black"/>
                      </a:solidFill>
                      <a:latin typeface="Verdana"/>
                    </a:endParaRPr>
                  </a:p>
                </p:txBody>
              </p:sp>
              <p:sp>
                <p:nvSpPr>
                  <p:cNvPr id="716" name="Freeform 1882">
                    <a:extLst>
                      <a:ext uri="{FF2B5EF4-FFF2-40B4-BE49-F238E27FC236}">
                        <a16:creationId xmlns:a16="http://schemas.microsoft.com/office/drawing/2014/main" id="{20FD48A9-5262-3696-9181-00BE760268E3}"/>
                      </a:ext>
                    </a:extLst>
                  </p:cNvPr>
                  <p:cNvSpPr/>
                  <p:nvPr/>
                </p:nvSpPr>
                <p:spPr>
                  <a:xfrm>
                    <a:off x="7277427" y="4852575"/>
                    <a:ext cx="18232" cy="27549"/>
                  </a:xfrm>
                  <a:custGeom>
                    <a:avLst/>
                    <a:gdLst>
                      <a:gd name="connsiteX0" fmla="*/ 18232 w 18232"/>
                      <a:gd name="connsiteY0" fmla="*/ 13775 h 27549"/>
                      <a:gd name="connsiteX1" fmla="*/ 9116 w 18232"/>
                      <a:gd name="connsiteY1" fmla="*/ 27550 h 27549"/>
                      <a:gd name="connsiteX2" fmla="*/ 0 w 18232"/>
                      <a:gd name="connsiteY2" fmla="*/ 13775 h 27549"/>
                      <a:gd name="connsiteX3" fmla="*/ 9116 w 18232"/>
                      <a:gd name="connsiteY3" fmla="*/ 0 h 27549"/>
                      <a:gd name="connsiteX4" fmla="*/ 18232 w 18232"/>
                      <a:gd name="connsiteY4" fmla="*/ 13775 h 27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2" h="27549">
                        <a:moveTo>
                          <a:pt x="18232" y="13775"/>
                        </a:moveTo>
                        <a:cubicBezTo>
                          <a:pt x="18232" y="21357"/>
                          <a:pt x="14181" y="27550"/>
                          <a:pt x="9116" y="27550"/>
                        </a:cubicBezTo>
                        <a:cubicBezTo>
                          <a:pt x="4052" y="27550"/>
                          <a:pt x="0" y="21357"/>
                          <a:pt x="0" y="13775"/>
                        </a:cubicBezTo>
                        <a:cubicBezTo>
                          <a:pt x="0" y="6192"/>
                          <a:pt x="4052" y="0"/>
                          <a:pt x="9116" y="0"/>
                        </a:cubicBezTo>
                        <a:cubicBezTo>
                          <a:pt x="14181" y="0"/>
                          <a:pt x="18232" y="6192"/>
                          <a:pt x="18232" y="13775"/>
                        </a:cubicBezTo>
                        <a:close/>
                      </a:path>
                    </a:pathLst>
                  </a:custGeom>
                  <a:solidFill>
                    <a:srgbClr val="B5978E"/>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44" name="Graphic 4">
                  <a:extLst>
                    <a:ext uri="{FF2B5EF4-FFF2-40B4-BE49-F238E27FC236}">
                      <a16:creationId xmlns:a16="http://schemas.microsoft.com/office/drawing/2014/main" id="{3068CC70-DF6F-6F3F-A378-E06E72BF91EB}"/>
                    </a:ext>
                  </a:extLst>
                </p:cNvPr>
                <p:cNvGrpSpPr/>
                <p:nvPr/>
              </p:nvGrpSpPr>
              <p:grpSpPr>
                <a:xfrm>
                  <a:off x="3482374" y="3428048"/>
                  <a:ext cx="47485" cy="105903"/>
                  <a:chOff x="7310094" y="4786733"/>
                  <a:chExt cx="47479" cy="105903"/>
                </a:xfrm>
              </p:grpSpPr>
              <p:sp>
                <p:nvSpPr>
                  <p:cNvPr id="713" name="Freeform 1879">
                    <a:extLst>
                      <a:ext uri="{FF2B5EF4-FFF2-40B4-BE49-F238E27FC236}">
                        <a16:creationId xmlns:a16="http://schemas.microsoft.com/office/drawing/2014/main" id="{74C1B5E4-F27B-E8FD-084A-C6A4A79B5001}"/>
                      </a:ext>
                    </a:extLst>
                  </p:cNvPr>
                  <p:cNvSpPr/>
                  <p:nvPr/>
                </p:nvSpPr>
                <p:spPr>
                  <a:xfrm>
                    <a:off x="7310094" y="4786733"/>
                    <a:ext cx="47479" cy="105903"/>
                  </a:xfrm>
                  <a:custGeom>
                    <a:avLst/>
                    <a:gdLst>
                      <a:gd name="connsiteX0" fmla="*/ 42415 w 47479"/>
                      <a:gd name="connsiteY0" fmla="*/ 27045 h 105903"/>
                      <a:gd name="connsiteX1" fmla="*/ 42415 w 47479"/>
                      <a:gd name="connsiteY1" fmla="*/ 27045 h 105903"/>
                      <a:gd name="connsiteX2" fmla="*/ 42415 w 47479"/>
                      <a:gd name="connsiteY2" fmla="*/ 2654 h 105903"/>
                      <a:gd name="connsiteX3" fmla="*/ 39756 w 47479"/>
                      <a:gd name="connsiteY3" fmla="*/ 0 h 105903"/>
                      <a:gd name="connsiteX4" fmla="*/ 36971 w 47479"/>
                      <a:gd name="connsiteY4" fmla="*/ 2654 h 105903"/>
                      <a:gd name="connsiteX5" fmla="*/ 36971 w 47479"/>
                      <a:gd name="connsiteY5" fmla="*/ 23885 h 105903"/>
                      <a:gd name="connsiteX6" fmla="*/ 31780 w 47479"/>
                      <a:gd name="connsiteY6" fmla="*/ 22874 h 105903"/>
                      <a:gd name="connsiteX7" fmla="*/ 31780 w 47479"/>
                      <a:gd name="connsiteY7" fmla="*/ 2780 h 105903"/>
                      <a:gd name="connsiteX8" fmla="*/ 29121 w 47479"/>
                      <a:gd name="connsiteY8" fmla="*/ 126 h 105903"/>
                      <a:gd name="connsiteX9" fmla="*/ 26336 w 47479"/>
                      <a:gd name="connsiteY9" fmla="*/ 2780 h 105903"/>
                      <a:gd name="connsiteX10" fmla="*/ 26336 w 47479"/>
                      <a:gd name="connsiteY10" fmla="*/ 22874 h 105903"/>
                      <a:gd name="connsiteX11" fmla="*/ 21144 w 47479"/>
                      <a:gd name="connsiteY11" fmla="*/ 22874 h 105903"/>
                      <a:gd name="connsiteX12" fmla="*/ 21144 w 47479"/>
                      <a:gd name="connsiteY12" fmla="*/ 2780 h 105903"/>
                      <a:gd name="connsiteX13" fmla="*/ 18359 w 47479"/>
                      <a:gd name="connsiteY13" fmla="*/ 126 h 105903"/>
                      <a:gd name="connsiteX14" fmla="*/ 15700 w 47479"/>
                      <a:gd name="connsiteY14" fmla="*/ 2780 h 105903"/>
                      <a:gd name="connsiteX15" fmla="*/ 15700 w 47479"/>
                      <a:gd name="connsiteY15" fmla="*/ 22874 h 105903"/>
                      <a:gd name="connsiteX16" fmla="*/ 10509 w 47479"/>
                      <a:gd name="connsiteY16" fmla="*/ 23885 h 105903"/>
                      <a:gd name="connsiteX17" fmla="*/ 10509 w 47479"/>
                      <a:gd name="connsiteY17" fmla="*/ 2654 h 105903"/>
                      <a:gd name="connsiteX18" fmla="*/ 7723 w 47479"/>
                      <a:gd name="connsiteY18" fmla="*/ 0 h 105903"/>
                      <a:gd name="connsiteX19" fmla="*/ 5065 w 47479"/>
                      <a:gd name="connsiteY19" fmla="*/ 2654 h 105903"/>
                      <a:gd name="connsiteX20" fmla="*/ 5065 w 47479"/>
                      <a:gd name="connsiteY20" fmla="*/ 27045 h 105903"/>
                      <a:gd name="connsiteX21" fmla="*/ 5065 w 47479"/>
                      <a:gd name="connsiteY21" fmla="*/ 27045 h 105903"/>
                      <a:gd name="connsiteX22" fmla="*/ 0 w 47479"/>
                      <a:gd name="connsiteY22" fmla="*/ 38039 h 105903"/>
                      <a:gd name="connsiteX23" fmla="*/ 0 w 47479"/>
                      <a:gd name="connsiteY23" fmla="*/ 90612 h 105903"/>
                      <a:gd name="connsiteX24" fmla="*/ 16586 w 47479"/>
                      <a:gd name="connsiteY24" fmla="*/ 105904 h 105903"/>
                      <a:gd name="connsiteX25" fmla="*/ 30894 w 47479"/>
                      <a:gd name="connsiteY25" fmla="*/ 105904 h 105903"/>
                      <a:gd name="connsiteX26" fmla="*/ 47480 w 47479"/>
                      <a:gd name="connsiteY26" fmla="*/ 90612 h 105903"/>
                      <a:gd name="connsiteX27" fmla="*/ 47480 w 47479"/>
                      <a:gd name="connsiteY27" fmla="*/ 38039 h 105903"/>
                      <a:gd name="connsiteX28" fmla="*/ 42415 w 47479"/>
                      <a:gd name="connsiteY28" fmla="*/ 27045 h 105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479" h="105903">
                        <a:moveTo>
                          <a:pt x="42415" y="27045"/>
                        </a:moveTo>
                        <a:cubicBezTo>
                          <a:pt x="42415" y="27045"/>
                          <a:pt x="42415" y="27045"/>
                          <a:pt x="42415" y="27045"/>
                        </a:cubicBezTo>
                        <a:lnTo>
                          <a:pt x="42415" y="2654"/>
                        </a:lnTo>
                        <a:cubicBezTo>
                          <a:pt x="42415" y="1137"/>
                          <a:pt x="41149" y="0"/>
                          <a:pt x="39756" y="0"/>
                        </a:cubicBezTo>
                        <a:cubicBezTo>
                          <a:pt x="38364" y="0"/>
                          <a:pt x="36971" y="1264"/>
                          <a:pt x="36971" y="2654"/>
                        </a:cubicBezTo>
                        <a:lnTo>
                          <a:pt x="36971" y="23885"/>
                        </a:lnTo>
                        <a:cubicBezTo>
                          <a:pt x="35325" y="23253"/>
                          <a:pt x="33679" y="23000"/>
                          <a:pt x="31780" y="22874"/>
                        </a:cubicBezTo>
                        <a:lnTo>
                          <a:pt x="31780" y="2780"/>
                        </a:lnTo>
                        <a:cubicBezTo>
                          <a:pt x="31780" y="1264"/>
                          <a:pt x="30514" y="126"/>
                          <a:pt x="29121" y="126"/>
                        </a:cubicBezTo>
                        <a:cubicBezTo>
                          <a:pt x="27728" y="126"/>
                          <a:pt x="26336" y="1390"/>
                          <a:pt x="26336" y="2780"/>
                        </a:cubicBezTo>
                        <a:lnTo>
                          <a:pt x="26336" y="22874"/>
                        </a:lnTo>
                        <a:lnTo>
                          <a:pt x="21144" y="22874"/>
                        </a:lnTo>
                        <a:lnTo>
                          <a:pt x="21144" y="2780"/>
                        </a:lnTo>
                        <a:cubicBezTo>
                          <a:pt x="21144" y="1264"/>
                          <a:pt x="19878" y="126"/>
                          <a:pt x="18359" y="126"/>
                        </a:cubicBezTo>
                        <a:cubicBezTo>
                          <a:pt x="16840" y="126"/>
                          <a:pt x="15700" y="1390"/>
                          <a:pt x="15700" y="2780"/>
                        </a:cubicBezTo>
                        <a:lnTo>
                          <a:pt x="15700" y="22874"/>
                        </a:lnTo>
                        <a:cubicBezTo>
                          <a:pt x="13928" y="22874"/>
                          <a:pt x="12155" y="23253"/>
                          <a:pt x="10509" y="23885"/>
                        </a:cubicBezTo>
                        <a:lnTo>
                          <a:pt x="10509" y="2654"/>
                        </a:lnTo>
                        <a:cubicBezTo>
                          <a:pt x="10509" y="1137"/>
                          <a:pt x="9243" y="0"/>
                          <a:pt x="7723" y="0"/>
                        </a:cubicBezTo>
                        <a:cubicBezTo>
                          <a:pt x="6204" y="0"/>
                          <a:pt x="5065" y="1264"/>
                          <a:pt x="5065" y="2654"/>
                        </a:cubicBezTo>
                        <a:lnTo>
                          <a:pt x="5065" y="27045"/>
                        </a:lnTo>
                        <a:cubicBezTo>
                          <a:pt x="5065" y="27045"/>
                          <a:pt x="5065" y="27045"/>
                          <a:pt x="5065" y="27045"/>
                        </a:cubicBezTo>
                        <a:cubicBezTo>
                          <a:pt x="1899" y="29825"/>
                          <a:pt x="0" y="33742"/>
                          <a:pt x="0" y="38039"/>
                        </a:cubicBezTo>
                        <a:lnTo>
                          <a:pt x="0" y="90612"/>
                        </a:lnTo>
                        <a:cubicBezTo>
                          <a:pt x="0" y="99079"/>
                          <a:pt x="7470" y="105904"/>
                          <a:pt x="16586" y="105904"/>
                        </a:cubicBezTo>
                        <a:lnTo>
                          <a:pt x="30894" y="105904"/>
                        </a:lnTo>
                        <a:cubicBezTo>
                          <a:pt x="40010" y="105904"/>
                          <a:pt x="47480" y="99079"/>
                          <a:pt x="47480" y="90612"/>
                        </a:cubicBezTo>
                        <a:lnTo>
                          <a:pt x="47480" y="38039"/>
                        </a:lnTo>
                        <a:cubicBezTo>
                          <a:pt x="47480" y="33742"/>
                          <a:pt x="45581" y="29825"/>
                          <a:pt x="42415" y="27045"/>
                        </a:cubicBezTo>
                        <a:close/>
                      </a:path>
                    </a:pathLst>
                  </a:custGeom>
                  <a:solidFill>
                    <a:srgbClr val="F4D9B9"/>
                  </a:solidFill>
                  <a:ln w="3795" cap="flat">
                    <a:solidFill>
                      <a:srgbClr val="D5BCB8"/>
                    </a:solidFill>
                    <a:prstDash val="solid"/>
                    <a:miter/>
                  </a:ln>
                </p:spPr>
                <p:txBody>
                  <a:bodyPr rtlCol="0" anchor="ctr"/>
                  <a:lstStyle/>
                  <a:p>
                    <a:pPr defTabSz="685800">
                      <a:defRPr/>
                    </a:pPr>
                    <a:endParaRPr lang="en-US" sz="600">
                      <a:solidFill>
                        <a:prstClr val="black"/>
                      </a:solidFill>
                      <a:latin typeface="Verdana"/>
                    </a:endParaRPr>
                  </a:p>
                </p:txBody>
              </p:sp>
              <p:sp>
                <p:nvSpPr>
                  <p:cNvPr id="714" name="Freeform 1880">
                    <a:extLst>
                      <a:ext uri="{FF2B5EF4-FFF2-40B4-BE49-F238E27FC236}">
                        <a16:creationId xmlns:a16="http://schemas.microsoft.com/office/drawing/2014/main" id="{2DDF64BD-12F8-6D0B-01CC-4CB3016D328A}"/>
                      </a:ext>
                    </a:extLst>
                  </p:cNvPr>
                  <p:cNvSpPr/>
                  <p:nvPr/>
                </p:nvSpPr>
                <p:spPr>
                  <a:xfrm>
                    <a:off x="7324781" y="4852575"/>
                    <a:ext cx="18232" cy="27549"/>
                  </a:xfrm>
                  <a:custGeom>
                    <a:avLst/>
                    <a:gdLst>
                      <a:gd name="connsiteX0" fmla="*/ 18232 w 18232"/>
                      <a:gd name="connsiteY0" fmla="*/ 13775 h 27549"/>
                      <a:gd name="connsiteX1" fmla="*/ 9116 w 18232"/>
                      <a:gd name="connsiteY1" fmla="*/ 27550 h 27549"/>
                      <a:gd name="connsiteX2" fmla="*/ 0 w 18232"/>
                      <a:gd name="connsiteY2" fmla="*/ 13775 h 27549"/>
                      <a:gd name="connsiteX3" fmla="*/ 9116 w 18232"/>
                      <a:gd name="connsiteY3" fmla="*/ 0 h 27549"/>
                      <a:gd name="connsiteX4" fmla="*/ 18232 w 18232"/>
                      <a:gd name="connsiteY4" fmla="*/ 13775 h 27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2" h="27549">
                        <a:moveTo>
                          <a:pt x="18232" y="13775"/>
                        </a:moveTo>
                        <a:cubicBezTo>
                          <a:pt x="18232" y="21357"/>
                          <a:pt x="14181" y="27550"/>
                          <a:pt x="9116" y="27550"/>
                        </a:cubicBezTo>
                        <a:cubicBezTo>
                          <a:pt x="4052" y="27550"/>
                          <a:pt x="0" y="21357"/>
                          <a:pt x="0" y="13775"/>
                        </a:cubicBezTo>
                        <a:cubicBezTo>
                          <a:pt x="0" y="6192"/>
                          <a:pt x="4052" y="0"/>
                          <a:pt x="9116" y="0"/>
                        </a:cubicBezTo>
                        <a:cubicBezTo>
                          <a:pt x="14181" y="0"/>
                          <a:pt x="18232" y="6192"/>
                          <a:pt x="18232" y="13775"/>
                        </a:cubicBezTo>
                        <a:close/>
                      </a:path>
                    </a:pathLst>
                  </a:custGeom>
                  <a:solidFill>
                    <a:srgbClr val="B5978E"/>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45" name="Graphic 4">
                  <a:extLst>
                    <a:ext uri="{FF2B5EF4-FFF2-40B4-BE49-F238E27FC236}">
                      <a16:creationId xmlns:a16="http://schemas.microsoft.com/office/drawing/2014/main" id="{61F3478E-40BE-D74E-C0BA-926D5D5FC8B3}"/>
                    </a:ext>
                  </a:extLst>
                </p:cNvPr>
                <p:cNvGrpSpPr/>
                <p:nvPr/>
              </p:nvGrpSpPr>
              <p:grpSpPr>
                <a:xfrm>
                  <a:off x="3529859" y="3428048"/>
                  <a:ext cx="47485" cy="105903"/>
                  <a:chOff x="7357573" y="4786733"/>
                  <a:chExt cx="47479" cy="105903"/>
                </a:xfrm>
              </p:grpSpPr>
              <p:sp>
                <p:nvSpPr>
                  <p:cNvPr id="711" name="Freeform 1877">
                    <a:extLst>
                      <a:ext uri="{FF2B5EF4-FFF2-40B4-BE49-F238E27FC236}">
                        <a16:creationId xmlns:a16="http://schemas.microsoft.com/office/drawing/2014/main" id="{DAD39CB5-1431-948B-8AA6-EF39FF8D31EE}"/>
                      </a:ext>
                    </a:extLst>
                  </p:cNvPr>
                  <p:cNvSpPr/>
                  <p:nvPr/>
                </p:nvSpPr>
                <p:spPr>
                  <a:xfrm>
                    <a:off x="7357573" y="4786733"/>
                    <a:ext cx="47479" cy="105903"/>
                  </a:xfrm>
                  <a:custGeom>
                    <a:avLst/>
                    <a:gdLst>
                      <a:gd name="connsiteX0" fmla="*/ 42415 w 47479"/>
                      <a:gd name="connsiteY0" fmla="*/ 27045 h 105903"/>
                      <a:gd name="connsiteX1" fmla="*/ 42415 w 47479"/>
                      <a:gd name="connsiteY1" fmla="*/ 27045 h 105903"/>
                      <a:gd name="connsiteX2" fmla="*/ 42415 w 47479"/>
                      <a:gd name="connsiteY2" fmla="*/ 2654 h 105903"/>
                      <a:gd name="connsiteX3" fmla="*/ 39756 w 47479"/>
                      <a:gd name="connsiteY3" fmla="*/ 0 h 105903"/>
                      <a:gd name="connsiteX4" fmla="*/ 36971 w 47479"/>
                      <a:gd name="connsiteY4" fmla="*/ 2654 h 105903"/>
                      <a:gd name="connsiteX5" fmla="*/ 36971 w 47479"/>
                      <a:gd name="connsiteY5" fmla="*/ 23885 h 105903"/>
                      <a:gd name="connsiteX6" fmla="*/ 31780 w 47479"/>
                      <a:gd name="connsiteY6" fmla="*/ 22874 h 105903"/>
                      <a:gd name="connsiteX7" fmla="*/ 31780 w 47479"/>
                      <a:gd name="connsiteY7" fmla="*/ 2780 h 105903"/>
                      <a:gd name="connsiteX8" fmla="*/ 29121 w 47479"/>
                      <a:gd name="connsiteY8" fmla="*/ 126 h 105903"/>
                      <a:gd name="connsiteX9" fmla="*/ 26336 w 47479"/>
                      <a:gd name="connsiteY9" fmla="*/ 2780 h 105903"/>
                      <a:gd name="connsiteX10" fmla="*/ 26336 w 47479"/>
                      <a:gd name="connsiteY10" fmla="*/ 22874 h 105903"/>
                      <a:gd name="connsiteX11" fmla="*/ 21144 w 47479"/>
                      <a:gd name="connsiteY11" fmla="*/ 22874 h 105903"/>
                      <a:gd name="connsiteX12" fmla="*/ 21144 w 47479"/>
                      <a:gd name="connsiteY12" fmla="*/ 2780 h 105903"/>
                      <a:gd name="connsiteX13" fmla="*/ 18359 w 47479"/>
                      <a:gd name="connsiteY13" fmla="*/ 126 h 105903"/>
                      <a:gd name="connsiteX14" fmla="*/ 15700 w 47479"/>
                      <a:gd name="connsiteY14" fmla="*/ 2780 h 105903"/>
                      <a:gd name="connsiteX15" fmla="*/ 15700 w 47479"/>
                      <a:gd name="connsiteY15" fmla="*/ 22874 h 105903"/>
                      <a:gd name="connsiteX16" fmla="*/ 10509 w 47479"/>
                      <a:gd name="connsiteY16" fmla="*/ 23885 h 105903"/>
                      <a:gd name="connsiteX17" fmla="*/ 10509 w 47479"/>
                      <a:gd name="connsiteY17" fmla="*/ 2654 h 105903"/>
                      <a:gd name="connsiteX18" fmla="*/ 7723 w 47479"/>
                      <a:gd name="connsiteY18" fmla="*/ 0 h 105903"/>
                      <a:gd name="connsiteX19" fmla="*/ 5065 w 47479"/>
                      <a:gd name="connsiteY19" fmla="*/ 2654 h 105903"/>
                      <a:gd name="connsiteX20" fmla="*/ 5065 w 47479"/>
                      <a:gd name="connsiteY20" fmla="*/ 27045 h 105903"/>
                      <a:gd name="connsiteX21" fmla="*/ 5065 w 47479"/>
                      <a:gd name="connsiteY21" fmla="*/ 27045 h 105903"/>
                      <a:gd name="connsiteX22" fmla="*/ 0 w 47479"/>
                      <a:gd name="connsiteY22" fmla="*/ 38039 h 105903"/>
                      <a:gd name="connsiteX23" fmla="*/ 0 w 47479"/>
                      <a:gd name="connsiteY23" fmla="*/ 90612 h 105903"/>
                      <a:gd name="connsiteX24" fmla="*/ 16586 w 47479"/>
                      <a:gd name="connsiteY24" fmla="*/ 105904 h 105903"/>
                      <a:gd name="connsiteX25" fmla="*/ 30894 w 47479"/>
                      <a:gd name="connsiteY25" fmla="*/ 105904 h 105903"/>
                      <a:gd name="connsiteX26" fmla="*/ 47480 w 47479"/>
                      <a:gd name="connsiteY26" fmla="*/ 90612 h 105903"/>
                      <a:gd name="connsiteX27" fmla="*/ 47480 w 47479"/>
                      <a:gd name="connsiteY27" fmla="*/ 38039 h 105903"/>
                      <a:gd name="connsiteX28" fmla="*/ 42415 w 47479"/>
                      <a:gd name="connsiteY28" fmla="*/ 27045 h 105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479" h="105903">
                        <a:moveTo>
                          <a:pt x="42415" y="27045"/>
                        </a:moveTo>
                        <a:cubicBezTo>
                          <a:pt x="42415" y="27045"/>
                          <a:pt x="42415" y="27045"/>
                          <a:pt x="42415" y="27045"/>
                        </a:cubicBezTo>
                        <a:lnTo>
                          <a:pt x="42415" y="2654"/>
                        </a:lnTo>
                        <a:cubicBezTo>
                          <a:pt x="42415" y="1137"/>
                          <a:pt x="41149" y="0"/>
                          <a:pt x="39756" y="0"/>
                        </a:cubicBezTo>
                        <a:cubicBezTo>
                          <a:pt x="38364" y="0"/>
                          <a:pt x="36971" y="1264"/>
                          <a:pt x="36971" y="2654"/>
                        </a:cubicBezTo>
                        <a:lnTo>
                          <a:pt x="36971" y="23885"/>
                        </a:lnTo>
                        <a:cubicBezTo>
                          <a:pt x="35325" y="23253"/>
                          <a:pt x="33679" y="23000"/>
                          <a:pt x="31780" y="22874"/>
                        </a:cubicBezTo>
                        <a:lnTo>
                          <a:pt x="31780" y="2780"/>
                        </a:lnTo>
                        <a:cubicBezTo>
                          <a:pt x="31780" y="1264"/>
                          <a:pt x="30514" y="126"/>
                          <a:pt x="29121" y="126"/>
                        </a:cubicBezTo>
                        <a:cubicBezTo>
                          <a:pt x="27728" y="126"/>
                          <a:pt x="26336" y="1390"/>
                          <a:pt x="26336" y="2780"/>
                        </a:cubicBezTo>
                        <a:lnTo>
                          <a:pt x="26336" y="22874"/>
                        </a:lnTo>
                        <a:lnTo>
                          <a:pt x="21144" y="22874"/>
                        </a:lnTo>
                        <a:lnTo>
                          <a:pt x="21144" y="2780"/>
                        </a:lnTo>
                        <a:cubicBezTo>
                          <a:pt x="21144" y="1264"/>
                          <a:pt x="19878" y="126"/>
                          <a:pt x="18359" y="126"/>
                        </a:cubicBezTo>
                        <a:cubicBezTo>
                          <a:pt x="16840" y="126"/>
                          <a:pt x="15700" y="1390"/>
                          <a:pt x="15700" y="2780"/>
                        </a:cubicBezTo>
                        <a:lnTo>
                          <a:pt x="15700" y="22874"/>
                        </a:lnTo>
                        <a:cubicBezTo>
                          <a:pt x="13928" y="22874"/>
                          <a:pt x="12155" y="23253"/>
                          <a:pt x="10509" y="23885"/>
                        </a:cubicBezTo>
                        <a:lnTo>
                          <a:pt x="10509" y="2654"/>
                        </a:lnTo>
                        <a:cubicBezTo>
                          <a:pt x="10509" y="1137"/>
                          <a:pt x="9243" y="0"/>
                          <a:pt x="7723" y="0"/>
                        </a:cubicBezTo>
                        <a:cubicBezTo>
                          <a:pt x="6204" y="0"/>
                          <a:pt x="5065" y="1264"/>
                          <a:pt x="5065" y="2654"/>
                        </a:cubicBezTo>
                        <a:lnTo>
                          <a:pt x="5065" y="27045"/>
                        </a:lnTo>
                        <a:cubicBezTo>
                          <a:pt x="5065" y="27045"/>
                          <a:pt x="5065" y="27045"/>
                          <a:pt x="5065" y="27045"/>
                        </a:cubicBezTo>
                        <a:cubicBezTo>
                          <a:pt x="1899" y="29825"/>
                          <a:pt x="0" y="33742"/>
                          <a:pt x="0" y="38039"/>
                        </a:cubicBezTo>
                        <a:lnTo>
                          <a:pt x="0" y="90612"/>
                        </a:lnTo>
                        <a:cubicBezTo>
                          <a:pt x="0" y="99079"/>
                          <a:pt x="7470" y="105904"/>
                          <a:pt x="16586" y="105904"/>
                        </a:cubicBezTo>
                        <a:lnTo>
                          <a:pt x="30894" y="105904"/>
                        </a:lnTo>
                        <a:cubicBezTo>
                          <a:pt x="40010" y="105904"/>
                          <a:pt x="47480" y="99079"/>
                          <a:pt x="47480" y="90612"/>
                        </a:cubicBezTo>
                        <a:lnTo>
                          <a:pt x="47480" y="38039"/>
                        </a:lnTo>
                        <a:cubicBezTo>
                          <a:pt x="47480" y="33742"/>
                          <a:pt x="45581" y="29825"/>
                          <a:pt x="42415" y="27045"/>
                        </a:cubicBezTo>
                        <a:close/>
                      </a:path>
                    </a:pathLst>
                  </a:custGeom>
                  <a:solidFill>
                    <a:srgbClr val="F4D9B9"/>
                  </a:solidFill>
                  <a:ln w="3795" cap="flat">
                    <a:solidFill>
                      <a:srgbClr val="D5BCB8"/>
                    </a:solidFill>
                    <a:prstDash val="solid"/>
                    <a:miter/>
                  </a:ln>
                </p:spPr>
                <p:txBody>
                  <a:bodyPr rtlCol="0" anchor="ctr"/>
                  <a:lstStyle/>
                  <a:p>
                    <a:pPr defTabSz="685800">
                      <a:defRPr/>
                    </a:pPr>
                    <a:endParaRPr lang="en-US" sz="600">
                      <a:solidFill>
                        <a:prstClr val="black"/>
                      </a:solidFill>
                      <a:latin typeface="Verdana"/>
                    </a:endParaRPr>
                  </a:p>
                </p:txBody>
              </p:sp>
              <p:sp>
                <p:nvSpPr>
                  <p:cNvPr id="712" name="Freeform 1878">
                    <a:extLst>
                      <a:ext uri="{FF2B5EF4-FFF2-40B4-BE49-F238E27FC236}">
                        <a16:creationId xmlns:a16="http://schemas.microsoft.com/office/drawing/2014/main" id="{0DB15506-24EA-CA1B-5BFC-90ABA309DF97}"/>
                      </a:ext>
                    </a:extLst>
                  </p:cNvPr>
                  <p:cNvSpPr/>
                  <p:nvPr/>
                </p:nvSpPr>
                <p:spPr>
                  <a:xfrm>
                    <a:off x="7372261" y="4852575"/>
                    <a:ext cx="18232" cy="27549"/>
                  </a:xfrm>
                  <a:custGeom>
                    <a:avLst/>
                    <a:gdLst>
                      <a:gd name="connsiteX0" fmla="*/ 18232 w 18232"/>
                      <a:gd name="connsiteY0" fmla="*/ 13775 h 27549"/>
                      <a:gd name="connsiteX1" fmla="*/ 9116 w 18232"/>
                      <a:gd name="connsiteY1" fmla="*/ 27550 h 27549"/>
                      <a:gd name="connsiteX2" fmla="*/ 0 w 18232"/>
                      <a:gd name="connsiteY2" fmla="*/ 13775 h 27549"/>
                      <a:gd name="connsiteX3" fmla="*/ 9116 w 18232"/>
                      <a:gd name="connsiteY3" fmla="*/ 0 h 27549"/>
                      <a:gd name="connsiteX4" fmla="*/ 18232 w 18232"/>
                      <a:gd name="connsiteY4" fmla="*/ 13775 h 27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2" h="27549">
                        <a:moveTo>
                          <a:pt x="18232" y="13775"/>
                        </a:moveTo>
                        <a:cubicBezTo>
                          <a:pt x="18232" y="21357"/>
                          <a:pt x="14181" y="27550"/>
                          <a:pt x="9116" y="27550"/>
                        </a:cubicBezTo>
                        <a:cubicBezTo>
                          <a:pt x="4052" y="27550"/>
                          <a:pt x="0" y="21357"/>
                          <a:pt x="0" y="13775"/>
                        </a:cubicBezTo>
                        <a:cubicBezTo>
                          <a:pt x="0" y="6192"/>
                          <a:pt x="4052" y="0"/>
                          <a:pt x="9116" y="0"/>
                        </a:cubicBezTo>
                        <a:cubicBezTo>
                          <a:pt x="14181" y="0"/>
                          <a:pt x="18232" y="6192"/>
                          <a:pt x="18232" y="13775"/>
                        </a:cubicBezTo>
                        <a:close/>
                      </a:path>
                    </a:pathLst>
                  </a:custGeom>
                  <a:solidFill>
                    <a:srgbClr val="B5978E"/>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46" name="Graphic 4">
                  <a:extLst>
                    <a:ext uri="{FF2B5EF4-FFF2-40B4-BE49-F238E27FC236}">
                      <a16:creationId xmlns:a16="http://schemas.microsoft.com/office/drawing/2014/main" id="{EA4FF2E2-C342-54B9-076D-96880B40970A}"/>
                    </a:ext>
                  </a:extLst>
                </p:cNvPr>
                <p:cNvGrpSpPr/>
                <p:nvPr/>
              </p:nvGrpSpPr>
              <p:grpSpPr>
                <a:xfrm>
                  <a:off x="3596594" y="3428048"/>
                  <a:ext cx="47485" cy="105903"/>
                  <a:chOff x="7424299" y="4786733"/>
                  <a:chExt cx="47479" cy="105903"/>
                </a:xfrm>
              </p:grpSpPr>
              <p:sp>
                <p:nvSpPr>
                  <p:cNvPr id="709" name="Freeform 1875">
                    <a:extLst>
                      <a:ext uri="{FF2B5EF4-FFF2-40B4-BE49-F238E27FC236}">
                        <a16:creationId xmlns:a16="http://schemas.microsoft.com/office/drawing/2014/main" id="{77EB5C0B-715D-6873-8CA8-2DC2172E62C5}"/>
                      </a:ext>
                    </a:extLst>
                  </p:cNvPr>
                  <p:cNvSpPr/>
                  <p:nvPr/>
                </p:nvSpPr>
                <p:spPr>
                  <a:xfrm>
                    <a:off x="7424299" y="4786733"/>
                    <a:ext cx="47479" cy="105903"/>
                  </a:xfrm>
                  <a:custGeom>
                    <a:avLst/>
                    <a:gdLst>
                      <a:gd name="connsiteX0" fmla="*/ 42415 w 47479"/>
                      <a:gd name="connsiteY0" fmla="*/ 27045 h 105903"/>
                      <a:gd name="connsiteX1" fmla="*/ 42415 w 47479"/>
                      <a:gd name="connsiteY1" fmla="*/ 27045 h 105903"/>
                      <a:gd name="connsiteX2" fmla="*/ 42415 w 47479"/>
                      <a:gd name="connsiteY2" fmla="*/ 2654 h 105903"/>
                      <a:gd name="connsiteX3" fmla="*/ 39756 w 47479"/>
                      <a:gd name="connsiteY3" fmla="*/ 0 h 105903"/>
                      <a:gd name="connsiteX4" fmla="*/ 36971 w 47479"/>
                      <a:gd name="connsiteY4" fmla="*/ 2654 h 105903"/>
                      <a:gd name="connsiteX5" fmla="*/ 36971 w 47479"/>
                      <a:gd name="connsiteY5" fmla="*/ 23885 h 105903"/>
                      <a:gd name="connsiteX6" fmla="*/ 31780 w 47479"/>
                      <a:gd name="connsiteY6" fmla="*/ 22874 h 105903"/>
                      <a:gd name="connsiteX7" fmla="*/ 31780 w 47479"/>
                      <a:gd name="connsiteY7" fmla="*/ 2780 h 105903"/>
                      <a:gd name="connsiteX8" fmla="*/ 29121 w 47479"/>
                      <a:gd name="connsiteY8" fmla="*/ 126 h 105903"/>
                      <a:gd name="connsiteX9" fmla="*/ 26336 w 47479"/>
                      <a:gd name="connsiteY9" fmla="*/ 2780 h 105903"/>
                      <a:gd name="connsiteX10" fmla="*/ 26336 w 47479"/>
                      <a:gd name="connsiteY10" fmla="*/ 22874 h 105903"/>
                      <a:gd name="connsiteX11" fmla="*/ 21144 w 47479"/>
                      <a:gd name="connsiteY11" fmla="*/ 22874 h 105903"/>
                      <a:gd name="connsiteX12" fmla="*/ 21144 w 47479"/>
                      <a:gd name="connsiteY12" fmla="*/ 2780 h 105903"/>
                      <a:gd name="connsiteX13" fmla="*/ 18359 w 47479"/>
                      <a:gd name="connsiteY13" fmla="*/ 126 h 105903"/>
                      <a:gd name="connsiteX14" fmla="*/ 15700 w 47479"/>
                      <a:gd name="connsiteY14" fmla="*/ 2780 h 105903"/>
                      <a:gd name="connsiteX15" fmla="*/ 15700 w 47479"/>
                      <a:gd name="connsiteY15" fmla="*/ 22874 h 105903"/>
                      <a:gd name="connsiteX16" fmla="*/ 10509 w 47479"/>
                      <a:gd name="connsiteY16" fmla="*/ 23885 h 105903"/>
                      <a:gd name="connsiteX17" fmla="*/ 10509 w 47479"/>
                      <a:gd name="connsiteY17" fmla="*/ 2654 h 105903"/>
                      <a:gd name="connsiteX18" fmla="*/ 7723 w 47479"/>
                      <a:gd name="connsiteY18" fmla="*/ 0 h 105903"/>
                      <a:gd name="connsiteX19" fmla="*/ 5064 w 47479"/>
                      <a:gd name="connsiteY19" fmla="*/ 2654 h 105903"/>
                      <a:gd name="connsiteX20" fmla="*/ 5064 w 47479"/>
                      <a:gd name="connsiteY20" fmla="*/ 27045 h 105903"/>
                      <a:gd name="connsiteX21" fmla="*/ 5064 w 47479"/>
                      <a:gd name="connsiteY21" fmla="*/ 27045 h 105903"/>
                      <a:gd name="connsiteX22" fmla="*/ 0 w 47479"/>
                      <a:gd name="connsiteY22" fmla="*/ 38039 h 105903"/>
                      <a:gd name="connsiteX23" fmla="*/ 0 w 47479"/>
                      <a:gd name="connsiteY23" fmla="*/ 90612 h 105903"/>
                      <a:gd name="connsiteX24" fmla="*/ 16586 w 47479"/>
                      <a:gd name="connsiteY24" fmla="*/ 105904 h 105903"/>
                      <a:gd name="connsiteX25" fmla="*/ 30894 w 47479"/>
                      <a:gd name="connsiteY25" fmla="*/ 105904 h 105903"/>
                      <a:gd name="connsiteX26" fmla="*/ 47480 w 47479"/>
                      <a:gd name="connsiteY26" fmla="*/ 90612 h 105903"/>
                      <a:gd name="connsiteX27" fmla="*/ 47480 w 47479"/>
                      <a:gd name="connsiteY27" fmla="*/ 38039 h 105903"/>
                      <a:gd name="connsiteX28" fmla="*/ 42415 w 47479"/>
                      <a:gd name="connsiteY28" fmla="*/ 27045 h 105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479" h="105903">
                        <a:moveTo>
                          <a:pt x="42415" y="27045"/>
                        </a:moveTo>
                        <a:cubicBezTo>
                          <a:pt x="42415" y="27045"/>
                          <a:pt x="42415" y="27045"/>
                          <a:pt x="42415" y="27045"/>
                        </a:cubicBezTo>
                        <a:lnTo>
                          <a:pt x="42415" y="2654"/>
                        </a:lnTo>
                        <a:cubicBezTo>
                          <a:pt x="42415" y="1137"/>
                          <a:pt x="41149" y="0"/>
                          <a:pt x="39756" y="0"/>
                        </a:cubicBezTo>
                        <a:cubicBezTo>
                          <a:pt x="38364" y="0"/>
                          <a:pt x="36971" y="1264"/>
                          <a:pt x="36971" y="2654"/>
                        </a:cubicBezTo>
                        <a:lnTo>
                          <a:pt x="36971" y="23885"/>
                        </a:lnTo>
                        <a:cubicBezTo>
                          <a:pt x="35325" y="23253"/>
                          <a:pt x="33552" y="23000"/>
                          <a:pt x="31780" y="22874"/>
                        </a:cubicBezTo>
                        <a:lnTo>
                          <a:pt x="31780" y="2780"/>
                        </a:lnTo>
                        <a:cubicBezTo>
                          <a:pt x="31780" y="1264"/>
                          <a:pt x="30514" y="126"/>
                          <a:pt x="29121" y="126"/>
                        </a:cubicBezTo>
                        <a:cubicBezTo>
                          <a:pt x="27728" y="126"/>
                          <a:pt x="26336" y="1390"/>
                          <a:pt x="26336" y="2780"/>
                        </a:cubicBezTo>
                        <a:lnTo>
                          <a:pt x="26336" y="22874"/>
                        </a:lnTo>
                        <a:lnTo>
                          <a:pt x="21144" y="22874"/>
                        </a:lnTo>
                        <a:lnTo>
                          <a:pt x="21144" y="2780"/>
                        </a:lnTo>
                        <a:cubicBezTo>
                          <a:pt x="21144" y="1264"/>
                          <a:pt x="19878" y="126"/>
                          <a:pt x="18359" y="126"/>
                        </a:cubicBezTo>
                        <a:cubicBezTo>
                          <a:pt x="16840" y="126"/>
                          <a:pt x="15700" y="1390"/>
                          <a:pt x="15700" y="2780"/>
                        </a:cubicBezTo>
                        <a:lnTo>
                          <a:pt x="15700" y="22874"/>
                        </a:lnTo>
                        <a:cubicBezTo>
                          <a:pt x="13928" y="22874"/>
                          <a:pt x="12155" y="23253"/>
                          <a:pt x="10509" y="23885"/>
                        </a:cubicBezTo>
                        <a:lnTo>
                          <a:pt x="10509" y="2654"/>
                        </a:lnTo>
                        <a:cubicBezTo>
                          <a:pt x="10509" y="1137"/>
                          <a:pt x="9243" y="0"/>
                          <a:pt x="7723" y="0"/>
                        </a:cubicBezTo>
                        <a:cubicBezTo>
                          <a:pt x="6204" y="0"/>
                          <a:pt x="5064" y="1264"/>
                          <a:pt x="5064" y="2654"/>
                        </a:cubicBezTo>
                        <a:lnTo>
                          <a:pt x="5064" y="27045"/>
                        </a:lnTo>
                        <a:cubicBezTo>
                          <a:pt x="5064" y="27045"/>
                          <a:pt x="5064" y="27045"/>
                          <a:pt x="5064" y="27045"/>
                        </a:cubicBezTo>
                        <a:cubicBezTo>
                          <a:pt x="1899" y="29825"/>
                          <a:pt x="0" y="33742"/>
                          <a:pt x="0" y="38039"/>
                        </a:cubicBezTo>
                        <a:lnTo>
                          <a:pt x="0" y="90612"/>
                        </a:lnTo>
                        <a:cubicBezTo>
                          <a:pt x="0" y="99079"/>
                          <a:pt x="7470" y="105904"/>
                          <a:pt x="16586" y="105904"/>
                        </a:cubicBezTo>
                        <a:lnTo>
                          <a:pt x="30894" y="105904"/>
                        </a:lnTo>
                        <a:cubicBezTo>
                          <a:pt x="40010" y="105904"/>
                          <a:pt x="47480" y="99079"/>
                          <a:pt x="47480" y="90612"/>
                        </a:cubicBezTo>
                        <a:lnTo>
                          <a:pt x="47480" y="38039"/>
                        </a:lnTo>
                        <a:cubicBezTo>
                          <a:pt x="47480" y="33742"/>
                          <a:pt x="45581" y="29825"/>
                          <a:pt x="42415" y="27045"/>
                        </a:cubicBezTo>
                        <a:close/>
                      </a:path>
                    </a:pathLst>
                  </a:custGeom>
                  <a:solidFill>
                    <a:srgbClr val="F4D9B9"/>
                  </a:solidFill>
                  <a:ln w="3795" cap="flat">
                    <a:solidFill>
                      <a:srgbClr val="D5BCB8"/>
                    </a:solidFill>
                    <a:prstDash val="solid"/>
                    <a:miter/>
                  </a:ln>
                </p:spPr>
                <p:txBody>
                  <a:bodyPr rtlCol="0" anchor="ctr"/>
                  <a:lstStyle/>
                  <a:p>
                    <a:pPr defTabSz="685800">
                      <a:defRPr/>
                    </a:pPr>
                    <a:endParaRPr lang="en-US" sz="600">
                      <a:solidFill>
                        <a:prstClr val="black"/>
                      </a:solidFill>
                      <a:latin typeface="Verdana"/>
                    </a:endParaRPr>
                  </a:p>
                </p:txBody>
              </p:sp>
              <p:sp>
                <p:nvSpPr>
                  <p:cNvPr id="710" name="Freeform 1876">
                    <a:extLst>
                      <a:ext uri="{FF2B5EF4-FFF2-40B4-BE49-F238E27FC236}">
                        <a16:creationId xmlns:a16="http://schemas.microsoft.com/office/drawing/2014/main" id="{B9A08FC9-10C7-7057-6EC7-6734BED2D29E}"/>
                      </a:ext>
                    </a:extLst>
                  </p:cNvPr>
                  <p:cNvSpPr/>
                  <p:nvPr/>
                </p:nvSpPr>
                <p:spPr>
                  <a:xfrm>
                    <a:off x="7438986" y="4852575"/>
                    <a:ext cx="18232" cy="27549"/>
                  </a:xfrm>
                  <a:custGeom>
                    <a:avLst/>
                    <a:gdLst>
                      <a:gd name="connsiteX0" fmla="*/ 18232 w 18232"/>
                      <a:gd name="connsiteY0" fmla="*/ 13775 h 27549"/>
                      <a:gd name="connsiteX1" fmla="*/ 9116 w 18232"/>
                      <a:gd name="connsiteY1" fmla="*/ 27550 h 27549"/>
                      <a:gd name="connsiteX2" fmla="*/ 0 w 18232"/>
                      <a:gd name="connsiteY2" fmla="*/ 13775 h 27549"/>
                      <a:gd name="connsiteX3" fmla="*/ 9116 w 18232"/>
                      <a:gd name="connsiteY3" fmla="*/ 0 h 27549"/>
                      <a:gd name="connsiteX4" fmla="*/ 18232 w 18232"/>
                      <a:gd name="connsiteY4" fmla="*/ 13775 h 27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2" h="27549">
                        <a:moveTo>
                          <a:pt x="18232" y="13775"/>
                        </a:moveTo>
                        <a:cubicBezTo>
                          <a:pt x="18232" y="21357"/>
                          <a:pt x="14181" y="27550"/>
                          <a:pt x="9116" y="27550"/>
                        </a:cubicBezTo>
                        <a:cubicBezTo>
                          <a:pt x="4052" y="27550"/>
                          <a:pt x="0" y="21357"/>
                          <a:pt x="0" y="13775"/>
                        </a:cubicBezTo>
                        <a:cubicBezTo>
                          <a:pt x="0" y="6192"/>
                          <a:pt x="4052" y="0"/>
                          <a:pt x="9116" y="0"/>
                        </a:cubicBezTo>
                        <a:cubicBezTo>
                          <a:pt x="14181" y="0"/>
                          <a:pt x="18232" y="6192"/>
                          <a:pt x="18232" y="13775"/>
                        </a:cubicBezTo>
                        <a:close/>
                      </a:path>
                    </a:pathLst>
                  </a:custGeom>
                  <a:solidFill>
                    <a:srgbClr val="B5978E"/>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47" name="Graphic 4">
                  <a:extLst>
                    <a:ext uri="{FF2B5EF4-FFF2-40B4-BE49-F238E27FC236}">
                      <a16:creationId xmlns:a16="http://schemas.microsoft.com/office/drawing/2014/main" id="{2103F83A-8593-A585-EBB4-5077BA1571D4}"/>
                    </a:ext>
                  </a:extLst>
                </p:cNvPr>
                <p:cNvGrpSpPr/>
                <p:nvPr/>
              </p:nvGrpSpPr>
              <p:grpSpPr>
                <a:xfrm>
                  <a:off x="3644079" y="3428048"/>
                  <a:ext cx="47485" cy="105903"/>
                  <a:chOff x="7471778" y="4786733"/>
                  <a:chExt cx="47479" cy="105903"/>
                </a:xfrm>
              </p:grpSpPr>
              <p:sp>
                <p:nvSpPr>
                  <p:cNvPr id="707" name="Freeform 1873">
                    <a:extLst>
                      <a:ext uri="{FF2B5EF4-FFF2-40B4-BE49-F238E27FC236}">
                        <a16:creationId xmlns:a16="http://schemas.microsoft.com/office/drawing/2014/main" id="{62820921-9034-3283-76DB-E67D3311A632}"/>
                      </a:ext>
                    </a:extLst>
                  </p:cNvPr>
                  <p:cNvSpPr/>
                  <p:nvPr/>
                </p:nvSpPr>
                <p:spPr>
                  <a:xfrm>
                    <a:off x="7471778" y="4786733"/>
                    <a:ext cx="47479" cy="105903"/>
                  </a:xfrm>
                  <a:custGeom>
                    <a:avLst/>
                    <a:gdLst>
                      <a:gd name="connsiteX0" fmla="*/ 42415 w 47479"/>
                      <a:gd name="connsiteY0" fmla="*/ 27045 h 105903"/>
                      <a:gd name="connsiteX1" fmla="*/ 42415 w 47479"/>
                      <a:gd name="connsiteY1" fmla="*/ 27045 h 105903"/>
                      <a:gd name="connsiteX2" fmla="*/ 42415 w 47479"/>
                      <a:gd name="connsiteY2" fmla="*/ 2654 h 105903"/>
                      <a:gd name="connsiteX3" fmla="*/ 39756 w 47479"/>
                      <a:gd name="connsiteY3" fmla="*/ 0 h 105903"/>
                      <a:gd name="connsiteX4" fmla="*/ 36971 w 47479"/>
                      <a:gd name="connsiteY4" fmla="*/ 2654 h 105903"/>
                      <a:gd name="connsiteX5" fmla="*/ 36971 w 47479"/>
                      <a:gd name="connsiteY5" fmla="*/ 23885 h 105903"/>
                      <a:gd name="connsiteX6" fmla="*/ 31780 w 47479"/>
                      <a:gd name="connsiteY6" fmla="*/ 22874 h 105903"/>
                      <a:gd name="connsiteX7" fmla="*/ 31780 w 47479"/>
                      <a:gd name="connsiteY7" fmla="*/ 2780 h 105903"/>
                      <a:gd name="connsiteX8" fmla="*/ 29121 w 47479"/>
                      <a:gd name="connsiteY8" fmla="*/ 126 h 105903"/>
                      <a:gd name="connsiteX9" fmla="*/ 26336 w 47479"/>
                      <a:gd name="connsiteY9" fmla="*/ 2780 h 105903"/>
                      <a:gd name="connsiteX10" fmla="*/ 26336 w 47479"/>
                      <a:gd name="connsiteY10" fmla="*/ 22874 h 105903"/>
                      <a:gd name="connsiteX11" fmla="*/ 21144 w 47479"/>
                      <a:gd name="connsiteY11" fmla="*/ 22874 h 105903"/>
                      <a:gd name="connsiteX12" fmla="*/ 21144 w 47479"/>
                      <a:gd name="connsiteY12" fmla="*/ 2780 h 105903"/>
                      <a:gd name="connsiteX13" fmla="*/ 18359 w 47479"/>
                      <a:gd name="connsiteY13" fmla="*/ 126 h 105903"/>
                      <a:gd name="connsiteX14" fmla="*/ 15700 w 47479"/>
                      <a:gd name="connsiteY14" fmla="*/ 2780 h 105903"/>
                      <a:gd name="connsiteX15" fmla="*/ 15700 w 47479"/>
                      <a:gd name="connsiteY15" fmla="*/ 22874 h 105903"/>
                      <a:gd name="connsiteX16" fmla="*/ 10509 w 47479"/>
                      <a:gd name="connsiteY16" fmla="*/ 23885 h 105903"/>
                      <a:gd name="connsiteX17" fmla="*/ 10509 w 47479"/>
                      <a:gd name="connsiteY17" fmla="*/ 2654 h 105903"/>
                      <a:gd name="connsiteX18" fmla="*/ 7723 w 47479"/>
                      <a:gd name="connsiteY18" fmla="*/ 0 h 105903"/>
                      <a:gd name="connsiteX19" fmla="*/ 5064 w 47479"/>
                      <a:gd name="connsiteY19" fmla="*/ 2654 h 105903"/>
                      <a:gd name="connsiteX20" fmla="*/ 5064 w 47479"/>
                      <a:gd name="connsiteY20" fmla="*/ 27045 h 105903"/>
                      <a:gd name="connsiteX21" fmla="*/ 5064 w 47479"/>
                      <a:gd name="connsiteY21" fmla="*/ 27045 h 105903"/>
                      <a:gd name="connsiteX22" fmla="*/ 0 w 47479"/>
                      <a:gd name="connsiteY22" fmla="*/ 38039 h 105903"/>
                      <a:gd name="connsiteX23" fmla="*/ 0 w 47479"/>
                      <a:gd name="connsiteY23" fmla="*/ 90612 h 105903"/>
                      <a:gd name="connsiteX24" fmla="*/ 16586 w 47479"/>
                      <a:gd name="connsiteY24" fmla="*/ 105904 h 105903"/>
                      <a:gd name="connsiteX25" fmla="*/ 30894 w 47479"/>
                      <a:gd name="connsiteY25" fmla="*/ 105904 h 105903"/>
                      <a:gd name="connsiteX26" fmla="*/ 47480 w 47479"/>
                      <a:gd name="connsiteY26" fmla="*/ 90612 h 105903"/>
                      <a:gd name="connsiteX27" fmla="*/ 47480 w 47479"/>
                      <a:gd name="connsiteY27" fmla="*/ 38039 h 105903"/>
                      <a:gd name="connsiteX28" fmla="*/ 42415 w 47479"/>
                      <a:gd name="connsiteY28" fmla="*/ 27045 h 105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479" h="105903">
                        <a:moveTo>
                          <a:pt x="42415" y="27045"/>
                        </a:moveTo>
                        <a:cubicBezTo>
                          <a:pt x="42415" y="27045"/>
                          <a:pt x="42415" y="27045"/>
                          <a:pt x="42415" y="27045"/>
                        </a:cubicBezTo>
                        <a:lnTo>
                          <a:pt x="42415" y="2654"/>
                        </a:lnTo>
                        <a:cubicBezTo>
                          <a:pt x="42415" y="1137"/>
                          <a:pt x="41149" y="0"/>
                          <a:pt x="39756" y="0"/>
                        </a:cubicBezTo>
                        <a:cubicBezTo>
                          <a:pt x="38364" y="0"/>
                          <a:pt x="36971" y="1264"/>
                          <a:pt x="36971" y="2654"/>
                        </a:cubicBezTo>
                        <a:lnTo>
                          <a:pt x="36971" y="23885"/>
                        </a:lnTo>
                        <a:cubicBezTo>
                          <a:pt x="35325" y="23253"/>
                          <a:pt x="33679" y="23000"/>
                          <a:pt x="31780" y="22874"/>
                        </a:cubicBezTo>
                        <a:lnTo>
                          <a:pt x="31780" y="2780"/>
                        </a:lnTo>
                        <a:cubicBezTo>
                          <a:pt x="31780" y="1264"/>
                          <a:pt x="30514" y="126"/>
                          <a:pt x="29121" y="126"/>
                        </a:cubicBezTo>
                        <a:cubicBezTo>
                          <a:pt x="27728" y="126"/>
                          <a:pt x="26336" y="1390"/>
                          <a:pt x="26336" y="2780"/>
                        </a:cubicBezTo>
                        <a:lnTo>
                          <a:pt x="26336" y="22874"/>
                        </a:lnTo>
                        <a:lnTo>
                          <a:pt x="21144" y="22874"/>
                        </a:lnTo>
                        <a:lnTo>
                          <a:pt x="21144" y="2780"/>
                        </a:lnTo>
                        <a:cubicBezTo>
                          <a:pt x="21144" y="1264"/>
                          <a:pt x="19878" y="126"/>
                          <a:pt x="18359" y="126"/>
                        </a:cubicBezTo>
                        <a:cubicBezTo>
                          <a:pt x="16840" y="126"/>
                          <a:pt x="15700" y="1390"/>
                          <a:pt x="15700" y="2780"/>
                        </a:cubicBezTo>
                        <a:lnTo>
                          <a:pt x="15700" y="22874"/>
                        </a:lnTo>
                        <a:cubicBezTo>
                          <a:pt x="13928" y="22874"/>
                          <a:pt x="12155" y="23253"/>
                          <a:pt x="10509" y="23885"/>
                        </a:cubicBezTo>
                        <a:lnTo>
                          <a:pt x="10509" y="2654"/>
                        </a:lnTo>
                        <a:cubicBezTo>
                          <a:pt x="10509" y="1137"/>
                          <a:pt x="9243" y="0"/>
                          <a:pt x="7723" y="0"/>
                        </a:cubicBezTo>
                        <a:cubicBezTo>
                          <a:pt x="6204" y="0"/>
                          <a:pt x="5064" y="1264"/>
                          <a:pt x="5064" y="2654"/>
                        </a:cubicBezTo>
                        <a:lnTo>
                          <a:pt x="5064" y="27045"/>
                        </a:lnTo>
                        <a:cubicBezTo>
                          <a:pt x="5064" y="27045"/>
                          <a:pt x="5064" y="27045"/>
                          <a:pt x="5064" y="27045"/>
                        </a:cubicBezTo>
                        <a:cubicBezTo>
                          <a:pt x="1899" y="29825"/>
                          <a:pt x="0" y="33742"/>
                          <a:pt x="0" y="38039"/>
                        </a:cubicBezTo>
                        <a:lnTo>
                          <a:pt x="0" y="90612"/>
                        </a:lnTo>
                        <a:cubicBezTo>
                          <a:pt x="0" y="99079"/>
                          <a:pt x="7470" y="105904"/>
                          <a:pt x="16586" y="105904"/>
                        </a:cubicBezTo>
                        <a:lnTo>
                          <a:pt x="30894" y="105904"/>
                        </a:lnTo>
                        <a:cubicBezTo>
                          <a:pt x="40010" y="105904"/>
                          <a:pt x="47480" y="99079"/>
                          <a:pt x="47480" y="90612"/>
                        </a:cubicBezTo>
                        <a:lnTo>
                          <a:pt x="47480" y="38039"/>
                        </a:lnTo>
                        <a:cubicBezTo>
                          <a:pt x="47480" y="33742"/>
                          <a:pt x="45581" y="29825"/>
                          <a:pt x="42415" y="27045"/>
                        </a:cubicBezTo>
                        <a:close/>
                      </a:path>
                    </a:pathLst>
                  </a:custGeom>
                  <a:solidFill>
                    <a:srgbClr val="F4D9B9"/>
                  </a:solidFill>
                  <a:ln w="3795" cap="flat">
                    <a:solidFill>
                      <a:srgbClr val="D5BCB8"/>
                    </a:solidFill>
                    <a:prstDash val="solid"/>
                    <a:miter/>
                  </a:ln>
                </p:spPr>
                <p:txBody>
                  <a:bodyPr rtlCol="0" anchor="ctr"/>
                  <a:lstStyle/>
                  <a:p>
                    <a:pPr defTabSz="685800">
                      <a:defRPr/>
                    </a:pPr>
                    <a:endParaRPr lang="en-US" sz="600">
                      <a:solidFill>
                        <a:prstClr val="black"/>
                      </a:solidFill>
                      <a:latin typeface="Verdana"/>
                    </a:endParaRPr>
                  </a:p>
                </p:txBody>
              </p:sp>
              <p:sp>
                <p:nvSpPr>
                  <p:cNvPr id="708" name="Freeform 1874">
                    <a:extLst>
                      <a:ext uri="{FF2B5EF4-FFF2-40B4-BE49-F238E27FC236}">
                        <a16:creationId xmlns:a16="http://schemas.microsoft.com/office/drawing/2014/main" id="{039572B4-DA84-5127-2634-A1EA5013934A}"/>
                      </a:ext>
                    </a:extLst>
                  </p:cNvPr>
                  <p:cNvSpPr/>
                  <p:nvPr/>
                </p:nvSpPr>
                <p:spPr>
                  <a:xfrm>
                    <a:off x="7486466" y="4852575"/>
                    <a:ext cx="18232" cy="27549"/>
                  </a:xfrm>
                  <a:custGeom>
                    <a:avLst/>
                    <a:gdLst>
                      <a:gd name="connsiteX0" fmla="*/ 18232 w 18232"/>
                      <a:gd name="connsiteY0" fmla="*/ 13775 h 27549"/>
                      <a:gd name="connsiteX1" fmla="*/ 9116 w 18232"/>
                      <a:gd name="connsiteY1" fmla="*/ 27550 h 27549"/>
                      <a:gd name="connsiteX2" fmla="*/ 0 w 18232"/>
                      <a:gd name="connsiteY2" fmla="*/ 13775 h 27549"/>
                      <a:gd name="connsiteX3" fmla="*/ 9116 w 18232"/>
                      <a:gd name="connsiteY3" fmla="*/ 0 h 27549"/>
                      <a:gd name="connsiteX4" fmla="*/ 18232 w 18232"/>
                      <a:gd name="connsiteY4" fmla="*/ 13775 h 27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2" h="27549">
                        <a:moveTo>
                          <a:pt x="18232" y="13775"/>
                        </a:moveTo>
                        <a:cubicBezTo>
                          <a:pt x="18232" y="21357"/>
                          <a:pt x="14181" y="27550"/>
                          <a:pt x="9116" y="27550"/>
                        </a:cubicBezTo>
                        <a:cubicBezTo>
                          <a:pt x="4052" y="27550"/>
                          <a:pt x="0" y="21357"/>
                          <a:pt x="0" y="13775"/>
                        </a:cubicBezTo>
                        <a:cubicBezTo>
                          <a:pt x="0" y="6192"/>
                          <a:pt x="4052" y="0"/>
                          <a:pt x="9116" y="0"/>
                        </a:cubicBezTo>
                        <a:cubicBezTo>
                          <a:pt x="14181" y="0"/>
                          <a:pt x="18232" y="6192"/>
                          <a:pt x="18232" y="13775"/>
                        </a:cubicBezTo>
                        <a:close/>
                      </a:path>
                    </a:pathLst>
                  </a:custGeom>
                  <a:solidFill>
                    <a:srgbClr val="B5978E"/>
                  </a:solidFill>
                  <a:ln w="0" cap="flat">
                    <a:noFill/>
                    <a:prstDash val="solid"/>
                    <a:miter/>
                  </a:ln>
                </p:spPr>
                <p:txBody>
                  <a:bodyPr rtlCol="0" anchor="ctr"/>
                  <a:lstStyle/>
                  <a:p>
                    <a:pPr defTabSz="685800">
                      <a:defRPr/>
                    </a:pPr>
                    <a:endParaRPr lang="en-US" sz="600">
                      <a:solidFill>
                        <a:prstClr val="black"/>
                      </a:solidFill>
                      <a:latin typeface="Verdana"/>
                    </a:endParaRPr>
                  </a:p>
                </p:txBody>
              </p:sp>
            </p:grpSp>
            <p:sp>
              <p:nvSpPr>
                <p:cNvPr id="548" name="Freeform 1707">
                  <a:extLst>
                    <a:ext uri="{FF2B5EF4-FFF2-40B4-BE49-F238E27FC236}">
                      <a16:creationId xmlns:a16="http://schemas.microsoft.com/office/drawing/2014/main" id="{C24738B5-C3D6-AD67-13FE-C59500821049}"/>
                    </a:ext>
                  </a:extLst>
                </p:cNvPr>
                <p:cNvSpPr/>
                <p:nvPr/>
              </p:nvSpPr>
              <p:spPr>
                <a:xfrm>
                  <a:off x="2813135" y="3346535"/>
                  <a:ext cx="332782" cy="187668"/>
                </a:xfrm>
                <a:custGeom>
                  <a:avLst/>
                  <a:gdLst>
                    <a:gd name="connsiteX0" fmla="*/ 332739 w 332738"/>
                    <a:gd name="connsiteY0" fmla="*/ 0 h 187668"/>
                    <a:gd name="connsiteX1" fmla="*/ 332739 w 332738"/>
                    <a:gd name="connsiteY1" fmla="*/ 187669 h 187668"/>
                    <a:gd name="connsiteX2" fmla="*/ 0 w 332738"/>
                    <a:gd name="connsiteY2" fmla="*/ 93898 h 187668"/>
                    <a:gd name="connsiteX3" fmla="*/ 332739 w 332738"/>
                    <a:gd name="connsiteY3" fmla="*/ 0 h 187668"/>
                  </a:gdLst>
                  <a:ahLst/>
                  <a:cxnLst>
                    <a:cxn ang="0">
                      <a:pos x="connsiteX0" y="connsiteY0"/>
                    </a:cxn>
                    <a:cxn ang="0">
                      <a:pos x="connsiteX1" y="connsiteY1"/>
                    </a:cxn>
                    <a:cxn ang="0">
                      <a:pos x="connsiteX2" y="connsiteY2"/>
                    </a:cxn>
                    <a:cxn ang="0">
                      <a:pos x="connsiteX3" y="connsiteY3"/>
                    </a:cxn>
                  </a:cxnLst>
                  <a:rect l="l" t="t" r="r" b="b"/>
                  <a:pathLst>
                    <a:path w="332738" h="187668">
                      <a:moveTo>
                        <a:pt x="332739" y="0"/>
                      </a:moveTo>
                      <a:lnTo>
                        <a:pt x="332739" y="187669"/>
                      </a:lnTo>
                      <a:lnTo>
                        <a:pt x="0" y="93898"/>
                      </a:lnTo>
                      <a:lnTo>
                        <a:pt x="332739" y="0"/>
                      </a:lnTo>
                      <a:close/>
                    </a:path>
                  </a:pathLst>
                </a:custGeom>
                <a:solidFill>
                  <a:srgbClr val="BCD0E1">
                    <a:alpha val="70000"/>
                  </a:srgbClr>
                </a:solidFill>
                <a:ln w="0" cap="flat">
                  <a:noFill/>
                  <a:prstDash val="solid"/>
                  <a:miter/>
                </a:ln>
              </p:spPr>
              <p:txBody>
                <a:bodyPr rtlCol="0" anchor="ctr"/>
                <a:lstStyle/>
                <a:p>
                  <a:pPr defTabSz="685800">
                    <a:defRPr/>
                  </a:pPr>
                  <a:endParaRPr lang="en-US" sz="600">
                    <a:solidFill>
                      <a:prstClr val="black"/>
                    </a:solidFill>
                    <a:latin typeface="Verdana"/>
                  </a:endParaRPr>
                </a:p>
              </p:txBody>
            </p:sp>
            <p:grpSp>
              <p:nvGrpSpPr>
                <p:cNvPr id="549" name="Graphic 4">
                  <a:extLst>
                    <a:ext uri="{FF2B5EF4-FFF2-40B4-BE49-F238E27FC236}">
                      <a16:creationId xmlns:a16="http://schemas.microsoft.com/office/drawing/2014/main" id="{E7F8F956-6D94-3A57-46D0-8F01E93B52F3}"/>
                    </a:ext>
                  </a:extLst>
                </p:cNvPr>
                <p:cNvGrpSpPr/>
                <p:nvPr/>
              </p:nvGrpSpPr>
              <p:grpSpPr>
                <a:xfrm>
                  <a:off x="3286097" y="3174790"/>
                  <a:ext cx="48878" cy="46001"/>
                  <a:chOff x="7113843" y="4533475"/>
                  <a:chExt cx="48872" cy="46001"/>
                </a:xfrm>
              </p:grpSpPr>
              <p:sp>
                <p:nvSpPr>
                  <p:cNvPr id="705" name="Freeform 1871">
                    <a:extLst>
                      <a:ext uri="{FF2B5EF4-FFF2-40B4-BE49-F238E27FC236}">
                        <a16:creationId xmlns:a16="http://schemas.microsoft.com/office/drawing/2014/main" id="{4C8B99CD-E6EB-ADDA-D847-9B145A474F72}"/>
                      </a:ext>
                    </a:extLst>
                  </p:cNvPr>
                  <p:cNvSpPr/>
                  <p:nvPr/>
                </p:nvSpPr>
                <p:spPr>
                  <a:xfrm>
                    <a:off x="7113843" y="4533475"/>
                    <a:ext cx="48872" cy="46001"/>
                  </a:xfrm>
                  <a:custGeom>
                    <a:avLst/>
                    <a:gdLst>
                      <a:gd name="connsiteX0" fmla="*/ 48873 w 48872"/>
                      <a:gd name="connsiteY0" fmla="*/ 23000 h 46001"/>
                      <a:gd name="connsiteX1" fmla="*/ 24436 w 48872"/>
                      <a:gd name="connsiteY1" fmla="*/ 46001 h 46001"/>
                      <a:gd name="connsiteX2" fmla="*/ 0 w 48872"/>
                      <a:gd name="connsiteY2" fmla="*/ 23000 h 46001"/>
                      <a:gd name="connsiteX3" fmla="*/ 24436 w 48872"/>
                      <a:gd name="connsiteY3" fmla="*/ 0 h 46001"/>
                      <a:gd name="connsiteX4" fmla="*/ 48873 w 48872"/>
                      <a:gd name="connsiteY4" fmla="*/ 23000 h 4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72" h="46001">
                        <a:moveTo>
                          <a:pt x="48873" y="23000"/>
                        </a:moveTo>
                        <a:cubicBezTo>
                          <a:pt x="48873" y="35764"/>
                          <a:pt x="37984" y="46001"/>
                          <a:pt x="24436" y="46001"/>
                        </a:cubicBezTo>
                        <a:cubicBezTo>
                          <a:pt x="10889" y="46001"/>
                          <a:pt x="0" y="35638"/>
                          <a:pt x="0" y="23000"/>
                        </a:cubicBezTo>
                        <a:cubicBezTo>
                          <a:pt x="0" y="10363"/>
                          <a:pt x="10889" y="0"/>
                          <a:pt x="24436" y="0"/>
                        </a:cubicBezTo>
                        <a:cubicBezTo>
                          <a:pt x="37984" y="0"/>
                          <a:pt x="48873" y="10363"/>
                          <a:pt x="48873" y="23000"/>
                        </a:cubicBezTo>
                        <a:close/>
                      </a:path>
                    </a:pathLst>
                  </a:custGeom>
                  <a:solidFill>
                    <a:srgbClr val="8CC99D"/>
                  </a:solidFill>
                  <a:ln w="6325" cap="flat">
                    <a:solidFill>
                      <a:srgbClr val="6AB484"/>
                    </a:solidFill>
                    <a:prstDash val="solid"/>
                    <a:miter/>
                  </a:ln>
                </p:spPr>
                <p:txBody>
                  <a:bodyPr rtlCol="0" anchor="ctr"/>
                  <a:lstStyle/>
                  <a:p>
                    <a:pPr defTabSz="685800">
                      <a:defRPr/>
                    </a:pPr>
                    <a:endParaRPr lang="en-US" sz="600">
                      <a:solidFill>
                        <a:prstClr val="black"/>
                      </a:solidFill>
                      <a:latin typeface="Verdana"/>
                    </a:endParaRPr>
                  </a:p>
                </p:txBody>
              </p:sp>
              <p:sp>
                <p:nvSpPr>
                  <p:cNvPr id="706" name="Freeform 1872">
                    <a:extLst>
                      <a:ext uri="{FF2B5EF4-FFF2-40B4-BE49-F238E27FC236}">
                        <a16:creationId xmlns:a16="http://schemas.microsoft.com/office/drawing/2014/main" id="{2F230B8F-FEBE-BAA1-0307-3D80D1E001BD}"/>
                      </a:ext>
                    </a:extLst>
                  </p:cNvPr>
                  <p:cNvSpPr/>
                  <p:nvPr/>
                </p:nvSpPr>
                <p:spPr>
                  <a:xfrm>
                    <a:off x="7128277" y="4546239"/>
                    <a:ext cx="26842" cy="22242"/>
                  </a:xfrm>
                  <a:custGeom>
                    <a:avLst/>
                    <a:gdLst>
                      <a:gd name="connsiteX0" fmla="*/ 26842 w 26842"/>
                      <a:gd name="connsiteY0" fmla="*/ 11121 h 22242"/>
                      <a:gd name="connsiteX1" fmla="*/ 13421 w 26842"/>
                      <a:gd name="connsiteY1" fmla="*/ 22242 h 22242"/>
                      <a:gd name="connsiteX2" fmla="*/ 0 w 26842"/>
                      <a:gd name="connsiteY2" fmla="*/ 11121 h 22242"/>
                      <a:gd name="connsiteX3" fmla="*/ 13421 w 26842"/>
                      <a:gd name="connsiteY3" fmla="*/ 0 h 22242"/>
                      <a:gd name="connsiteX4" fmla="*/ 26842 w 26842"/>
                      <a:gd name="connsiteY4" fmla="*/ 11121 h 22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42" h="22242">
                        <a:moveTo>
                          <a:pt x="26842" y="11121"/>
                        </a:moveTo>
                        <a:cubicBezTo>
                          <a:pt x="26842" y="17314"/>
                          <a:pt x="20891" y="22242"/>
                          <a:pt x="13421" y="22242"/>
                        </a:cubicBezTo>
                        <a:cubicBezTo>
                          <a:pt x="5951" y="22242"/>
                          <a:pt x="0" y="17187"/>
                          <a:pt x="0" y="11121"/>
                        </a:cubicBezTo>
                        <a:cubicBezTo>
                          <a:pt x="0" y="5055"/>
                          <a:pt x="5951" y="0"/>
                          <a:pt x="13421" y="0"/>
                        </a:cubicBezTo>
                        <a:cubicBezTo>
                          <a:pt x="20891" y="0"/>
                          <a:pt x="26842" y="5055"/>
                          <a:pt x="26842" y="11121"/>
                        </a:cubicBezTo>
                        <a:close/>
                      </a:path>
                    </a:pathLst>
                  </a:custGeom>
                  <a:solidFill>
                    <a:srgbClr val="2D945F"/>
                  </a:solidFill>
                  <a:ln w="3795" cap="flat">
                    <a:solidFill>
                      <a:srgbClr val="1C8A4E"/>
                    </a:solidFill>
                    <a:prstDash val="solid"/>
                    <a:miter/>
                  </a:ln>
                </p:spPr>
                <p:txBody>
                  <a:bodyPr rtlCol="0" anchor="ctr"/>
                  <a:lstStyle/>
                  <a:p>
                    <a:pPr defTabSz="685800">
                      <a:defRPr/>
                    </a:pPr>
                    <a:endParaRPr lang="en-US" sz="600">
                      <a:solidFill>
                        <a:prstClr val="black"/>
                      </a:solidFill>
                      <a:latin typeface="Verdana"/>
                    </a:endParaRPr>
                  </a:p>
                </p:txBody>
              </p:sp>
            </p:grpSp>
            <p:grpSp>
              <p:nvGrpSpPr>
                <p:cNvPr id="550" name="Graphic 4">
                  <a:extLst>
                    <a:ext uri="{FF2B5EF4-FFF2-40B4-BE49-F238E27FC236}">
                      <a16:creationId xmlns:a16="http://schemas.microsoft.com/office/drawing/2014/main" id="{3A13FFA9-233A-9720-9596-9651DB01C8F3}"/>
                    </a:ext>
                  </a:extLst>
                </p:cNvPr>
                <p:cNvGrpSpPr/>
                <p:nvPr/>
              </p:nvGrpSpPr>
              <p:grpSpPr>
                <a:xfrm>
                  <a:off x="3462999" y="3206131"/>
                  <a:ext cx="48752" cy="46001"/>
                  <a:chOff x="7290722" y="4564816"/>
                  <a:chExt cx="48746" cy="46001"/>
                </a:xfrm>
              </p:grpSpPr>
              <p:sp>
                <p:nvSpPr>
                  <p:cNvPr id="703" name="Freeform 1869">
                    <a:extLst>
                      <a:ext uri="{FF2B5EF4-FFF2-40B4-BE49-F238E27FC236}">
                        <a16:creationId xmlns:a16="http://schemas.microsoft.com/office/drawing/2014/main" id="{28C2F99D-C08C-1FDF-D735-652EB9403A4F}"/>
                      </a:ext>
                    </a:extLst>
                  </p:cNvPr>
                  <p:cNvSpPr/>
                  <p:nvPr/>
                </p:nvSpPr>
                <p:spPr>
                  <a:xfrm>
                    <a:off x="7290722" y="4564816"/>
                    <a:ext cx="48746" cy="46001"/>
                  </a:xfrm>
                  <a:custGeom>
                    <a:avLst/>
                    <a:gdLst>
                      <a:gd name="connsiteX0" fmla="*/ 48746 w 48746"/>
                      <a:gd name="connsiteY0" fmla="*/ 23000 h 46001"/>
                      <a:gd name="connsiteX1" fmla="*/ 24436 w 48746"/>
                      <a:gd name="connsiteY1" fmla="*/ 46001 h 46001"/>
                      <a:gd name="connsiteX2" fmla="*/ 0 w 48746"/>
                      <a:gd name="connsiteY2" fmla="*/ 23000 h 46001"/>
                      <a:gd name="connsiteX3" fmla="*/ 24436 w 48746"/>
                      <a:gd name="connsiteY3" fmla="*/ 0 h 46001"/>
                      <a:gd name="connsiteX4" fmla="*/ 48746 w 48746"/>
                      <a:gd name="connsiteY4" fmla="*/ 23000 h 4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46" h="46001">
                        <a:moveTo>
                          <a:pt x="48746" y="23000"/>
                        </a:moveTo>
                        <a:cubicBezTo>
                          <a:pt x="48746" y="35765"/>
                          <a:pt x="37857" y="46001"/>
                          <a:pt x="24436" y="46001"/>
                        </a:cubicBezTo>
                        <a:cubicBezTo>
                          <a:pt x="11015" y="46001"/>
                          <a:pt x="0" y="35638"/>
                          <a:pt x="0" y="23000"/>
                        </a:cubicBezTo>
                        <a:cubicBezTo>
                          <a:pt x="0" y="10363"/>
                          <a:pt x="10889" y="0"/>
                          <a:pt x="24436" y="0"/>
                        </a:cubicBezTo>
                        <a:cubicBezTo>
                          <a:pt x="37984" y="0"/>
                          <a:pt x="48746" y="10363"/>
                          <a:pt x="48746" y="23000"/>
                        </a:cubicBezTo>
                        <a:close/>
                      </a:path>
                    </a:pathLst>
                  </a:custGeom>
                  <a:solidFill>
                    <a:srgbClr val="8CC99D"/>
                  </a:solidFill>
                  <a:ln w="6325" cap="flat">
                    <a:solidFill>
                      <a:srgbClr val="6AB484"/>
                    </a:solidFill>
                    <a:prstDash val="solid"/>
                    <a:miter/>
                  </a:ln>
                </p:spPr>
                <p:txBody>
                  <a:bodyPr rtlCol="0" anchor="ctr"/>
                  <a:lstStyle/>
                  <a:p>
                    <a:pPr defTabSz="685800">
                      <a:defRPr/>
                    </a:pPr>
                    <a:endParaRPr lang="en-US" sz="600">
                      <a:solidFill>
                        <a:prstClr val="black"/>
                      </a:solidFill>
                      <a:latin typeface="Verdana"/>
                    </a:endParaRPr>
                  </a:p>
                </p:txBody>
              </p:sp>
              <p:sp>
                <p:nvSpPr>
                  <p:cNvPr id="704" name="Freeform 1870">
                    <a:extLst>
                      <a:ext uri="{FF2B5EF4-FFF2-40B4-BE49-F238E27FC236}">
                        <a16:creationId xmlns:a16="http://schemas.microsoft.com/office/drawing/2014/main" id="{E9CA86D2-62DB-3953-D612-A4BE1DD7B927}"/>
                      </a:ext>
                    </a:extLst>
                  </p:cNvPr>
                  <p:cNvSpPr/>
                  <p:nvPr/>
                </p:nvSpPr>
                <p:spPr>
                  <a:xfrm>
                    <a:off x="7305029" y="4577327"/>
                    <a:ext cx="26841" cy="22495"/>
                  </a:xfrm>
                  <a:custGeom>
                    <a:avLst/>
                    <a:gdLst>
                      <a:gd name="connsiteX0" fmla="*/ 26842 w 26841"/>
                      <a:gd name="connsiteY0" fmla="*/ 11247 h 22495"/>
                      <a:gd name="connsiteX1" fmla="*/ 13421 w 26841"/>
                      <a:gd name="connsiteY1" fmla="*/ 22495 h 22495"/>
                      <a:gd name="connsiteX2" fmla="*/ 0 w 26841"/>
                      <a:gd name="connsiteY2" fmla="*/ 11247 h 22495"/>
                      <a:gd name="connsiteX3" fmla="*/ 13421 w 26841"/>
                      <a:gd name="connsiteY3" fmla="*/ 0 h 22495"/>
                      <a:gd name="connsiteX4" fmla="*/ 26842 w 26841"/>
                      <a:gd name="connsiteY4" fmla="*/ 11247 h 22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41" h="22495">
                        <a:moveTo>
                          <a:pt x="26842" y="11247"/>
                        </a:moveTo>
                        <a:cubicBezTo>
                          <a:pt x="26842" y="17440"/>
                          <a:pt x="20891" y="22495"/>
                          <a:pt x="13421" y="22495"/>
                        </a:cubicBezTo>
                        <a:cubicBezTo>
                          <a:pt x="5951" y="22495"/>
                          <a:pt x="0" y="17440"/>
                          <a:pt x="0" y="11247"/>
                        </a:cubicBezTo>
                        <a:cubicBezTo>
                          <a:pt x="0" y="5055"/>
                          <a:pt x="5951" y="0"/>
                          <a:pt x="13421" y="0"/>
                        </a:cubicBezTo>
                        <a:cubicBezTo>
                          <a:pt x="20891" y="0"/>
                          <a:pt x="26842" y="5055"/>
                          <a:pt x="26842" y="11247"/>
                        </a:cubicBezTo>
                        <a:close/>
                      </a:path>
                    </a:pathLst>
                  </a:custGeom>
                  <a:solidFill>
                    <a:srgbClr val="2D945F"/>
                  </a:solidFill>
                  <a:ln w="3795" cap="flat">
                    <a:solidFill>
                      <a:srgbClr val="1C8A4E"/>
                    </a:solidFill>
                    <a:prstDash val="solid"/>
                    <a:miter/>
                  </a:ln>
                </p:spPr>
                <p:txBody>
                  <a:bodyPr rtlCol="0" anchor="ctr"/>
                  <a:lstStyle/>
                  <a:p>
                    <a:pPr defTabSz="685800">
                      <a:defRPr/>
                    </a:pPr>
                    <a:endParaRPr lang="en-US" sz="600">
                      <a:solidFill>
                        <a:prstClr val="black"/>
                      </a:solidFill>
                      <a:latin typeface="Verdana"/>
                    </a:endParaRPr>
                  </a:p>
                </p:txBody>
              </p:sp>
            </p:grpSp>
            <p:grpSp>
              <p:nvGrpSpPr>
                <p:cNvPr id="551" name="Graphic 4">
                  <a:extLst>
                    <a:ext uri="{FF2B5EF4-FFF2-40B4-BE49-F238E27FC236}">
                      <a16:creationId xmlns:a16="http://schemas.microsoft.com/office/drawing/2014/main" id="{B8A7CC50-7CA9-D947-6CA8-691A0DFC09AC}"/>
                    </a:ext>
                  </a:extLst>
                </p:cNvPr>
                <p:cNvGrpSpPr/>
                <p:nvPr/>
              </p:nvGrpSpPr>
              <p:grpSpPr>
                <a:xfrm>
                  <a:off x="3362835" y="3215104"/>
                  <a:ext cx="5318" cy="22494"/>
                  <a:chOff x="7190571" y="4573789"/>
                  <a:chExt cx="5317" cy="22494"/>
                </a:xfrm>
              </p:grpSpPr>
              <p:sp>
                <p:nvSpPr>
                  <p:cNvPr id="701" name="Freeform 1867">
                    <a:extLst>
                      <a:ext uri="{FF2B5EF4-FFF2-40B4-BE49-F238E27FC236}">
                        <a16:creationId xmlns:a16="http://schemas.microsoft.com/office/drawing/2014/main" id="{941E9A5F-CD6D-89E1-E042-25F1E180A76C}"/>
                      </a:ext>
                    </a:extLst>
                  </p:cNvPr>
                  <p:cNvSpPr/>
                  <p:nvPr/>
                </p:nvSpPr>
                <p:spPr>
                  <a:xfrm>
                    <a:off x="7191964" y="4581119"/>
                    <a:ext cx="2532" cy="15165"/>
                  </a:xfrm>
                  <a:custGeom>
                    <a:avLst/>
                    <a:gdLst>
                      <a:gd name="connsiteX0" fmla="*/ 1266 w 2532"/>
                      <a:gd name="connsiteY0" fmla="*/ 15165 h 15165"/>
                      <a:gd name="connsiteX1" fmla="*/ 0 w 2532"/>
                      <a:gd name="connsiteY1" fmla="*/ 13901 h 15165"/>
                      <a:gd name="connsiteX2" fmla="*/ 0 w 2532"/>
                      <a:gd name="connsiteY2" fmla="*/ 1264 h 15165"/>
                      <a:gd name="connsiteX3" fmla="*/ 1266 w 2532"/>
                      <a:gd name="connsiteY3" fmla="*/ 0 h 15165"/>
                      <a:gd name="connsiteX4" fmla="*/ 2532 w 2532"/>
                      <a:gd name="connsiteY4" fmla="*/ 1264 h 15165"/>
                      <a:gd name="connsiteX5" fmla="*/ 2532 w 2532"/>
                      <a:gd name="connsiteY5" fmla="*/ 13901 h 15165"/>
                      <a:gd name="connsiteX6" fmla="*/ 1266 w 2532"/>
                      <a:gd name="connsiteY6" fmla="*/ 15165 h 15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2" h="15165">
                        <a:moveTo>
                          <a:pt x="1266" y="15165"/>
                        </a:moveTo>
                        <a:cubicBezTo>
                          <a:pt x="633" y="15165"/>
                          <a:pt x="0" y="14660"/>
                          <a:pt x="0" y="13901"/>
                        </a:cubicBezTo>
                        <a:lnTo>
                          <a:pt x="0" y="1264"/>
                        </a:lnTo>
                        <a:cubicBezTo>
                          <a:pt x="0" y="506"/>
                          <a:pt x="507" y="0"/>
                          <a:pt x="1266" y="0"/>
                        </a:cubicBezTo>
                        <a:cubicBezTo>
                          <a:pt x="2026" y="0"/>
                          <a:pt x="2532" y="506"/>
                          <a:pt x="2532" y="1264"/>
                        </a:cubicBezTo>
                        <a:lnTo>
                          <a:pt x="2532" y="13901"/>
                        </a:lnTo>
                        <a:cubicBezTo>
                          <a:pt x="2532" y="14660"/>
                          <a:pt x="1899" y="15165"/>
                          <a:pt x="1266" y="15165"/>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702" name="Freeform 1868">
                    <a:extLst>
                      <a:ext uri="{FF2B5EF4-FFF2-40B4-BE49-F238E27FC236}">
                        <a16:creationId xmlns:a16="http://schemas.microsoft.com/office/drawing/2014/main" id="{4DFC4C04-1012-07F5-DF84-9D406CD661BE}"/>
                      </a:ext>
                    </a:extLst>
                  </p:cNvPr>
                  <p:cNvSpPr/>
                  <p:nvPr/>
                </p:nvSpPr>
                <p:spPr>
                  <a:xfrm>
                    <a:off x="7190571" y="4573789"/>
                    <a:ext cx="5317" cy="14027"/>
                  </a:xfrm>
                  <a:custGeom>
                    <a:avLst/>
                    <a:gdLst>
                      <a:gd name="connsiteX0" fmla="*/ 5318 w 5317"/>
                      <a:gd name="connsiteY0" fmla="*/ 11374 h 14027"/>
                      <a:gd name="connsiteX1" fmla="*/ 2659 w 5317"/>
                      <a:gd name="connsiteY1" fmla="*/ 14028 h 14027"/>
                      <a:gd name="connsiteX2" fmla="*/ 2659 w 5317"/>
                      <a:gd name="connsiteY2" fmla="*/ 14028 h 14027"/>
                      <a:gd name="connsiteX3" fmla="*/ 0 w 5317"/>
                      <a:gd name="connsiteY3" fmla="*/ 11374 h 14027"/>
                      <a:gd name="connsiteX4" fmla="*/ 0 w 5317"/>
                      <a:gd name="connsiteY4" fmla="*/ 2654 h 14027"/>
                      <a:gd name="connsiteX5" fmla="*/ 2659 w 5317"/>
                      <a:gd name="connsiteY5" fmla="*/ 0 h 14027"/>
                      <a:gd name="connsiteX6" fmla="*/ 2659 w 5317"/>
                      <a:gd name="connsiteY6" fmla="*/ 0 h 14027"/>
                      <a:gd name="connsiteX7" fmla="*/ 5318 w 5317"/>
                      <a:gd name="connsiteY7" fmla="*/ 2654 h 14027"/>
                      <a:gd name="connsiteX8" fmla="*/ 5318 w 5317"/>
                      <a:gd name="connsiteY8" fmla="*/ 11374 h 14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7" h="14027">
                        <a:moveTo>
                          <a:pt x="5318" y="11374"/>
                        </a:moveTo>
                        <a:cubicBezTo>
                          <a:pt x="5318" y="12890"/>
                          <a:pt x="4178" y="14028"/>
                          <a:pt x="2659" y="14028"/>
                        </a:cubicBezTo>
                        <a:lnTo>
                          <a:pt x="2659" y="14028"/>
                        </a:lnTo>
                        <a:cubicBezTo>
                          <a:pt x="1139" y="14028"/>
                          <a:pt x="0" y="12890"/>
                          <a:pt x="0" y="11374"/>
                        </a:cubicBezTo>
                        <a:lnTo>
                          <a:pt x="0" y="2654"/>
                        </a:lnTo>
                        <a:cubicBezTo>
                          <a:pt x="0" y="1138"/>
                          <a:pt x="1139" y="0"/>
                          <a:pt x="2659" y="0"/>
                        </a:cubicBezTo>
                        <a:lnTo>
                          <a:pt x="2659" y="0"/>
                        </a:lnTo>
                        <a:cubicBezTo>
                          <a:pt x="4178" y="0"/>
                          <a:pt x="5318" y="1138"/>
                          <a:pt x="5318" y="2654"/>
                        </a:cubicBezTo>
                        <a:lnTo>
                          <a:pt x="5318" y="11374"/>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52" name="Graphic 4">
                  <a:extLst>
                    <a:ext uri="{FF2B5EF4-FFF2-40B4-BE49-F238E27FC236}">
                      <a16:creationId xmlns:a16="http://schemas.microsoft.com/office/drawing/2014/main" id="{E542211C-135F-27A6-D773-2F3AA68C3A6B}"/>
                    </a:ext>
                  </a:extLst>
                </p:cNvPr>
                <p:cNvGrpSpPr/>
                <p:nvPr/>
              </p:nvGrpSpPr>
              <p:grpSpPr>
                <a:xfrm>
                  <a:off x="3624452" y="3255544"/>
                  <a:ext cx="5318" cy="22494"/>
                  <a:chOff x="7452153" y="4614229"/>
                  <a:chExt cx="5317" cy="22494"/>
                </a:xfrm>
              </p:grpSpPr>
              <p:sp>
                <p:nvSpPr>
                  <p:cNvPr id="699" name="Freeform 1865">
                    <a:extLst>
                      <a:ext uri="{FF2B5EF4-FFF2-40B4-BE49-F238E27FC236}">
                        <a16:creationId xmlns:a16="http://schemas.microsoft.com/office/drawing/2014/main" id="{15DF2090-DECA-1240-DEB7-260B2BED1731}"/>
                      </a:ext>
                    </a:extLst>
                  </p:cNvPr>
                  <p:cNvSpPr/>
                  <p:nvPr/>
                </p:nvSpPr>
                <p:spPr>
                  <a:xfrm>
                    <a:off x="7453546" y="4621559"/>
                    <a:ext cx="2532" cy="15165"/>
                  </a:xfrm>
                  <a:custGeom>
                    <a:avLst/>
                    <a:gdLst>
                      <a:gd name="connsiteX0" fmla="*/ 1266 w 2532"/>
                      <a:gd name="connsiteY0" fmla="*/ 15165 h 15165"/>
                      <a:gd name="connsiteX1" fmla="*/ 0 w 2532"/>
                      <a:gd name="connsiteY1" fmla="*/ 13901 h 15165"/>
                      <a:gd name="connsiteX2" fmla="*/ 0 w 2532"/>
                      <a:gd name="connsiteY2" fmla="*/ 1264 h 15165"/>
                      <a:gd name="connsiteX3" fmla="*/ 1266 w 2532"/>
                      <a:gd name="connsiteY3" fmla="*/ 0 h 15165"/>
                      <a:gd name="connsiteX4" fmla="*/ 2532 w 2532"/>
                      <a:gd name="connsiteY4" fmla="*/ 1264 h 15165"/>
                      <a:gd name="connsiteX5" fmla="*/ 2532 w 2532"/>
                      <a:gd name="connsiteY5" fmla="*/ 13901 h 15165"/>
                      <a:gd name="connsiteX6" fmla="*/ 1266 w 2532"/>
                      <a:gd name="connsiteY6" fmla="*/ 15165 h 15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2" h="15165">
                        <a:moveTo>
                          <a:pt x="1266" y="15165"/>
                        </a:moveTo>
                        <a:cubicBezTo>
                          <a:pt x="633" y="15165"/>
                          <a:pt x="0" y="14660"/>
                          <a:pt x="0" y="13901"/>
                        </a:cubicBezTo>
                        <a:lnTo>
                          <a:pt x="0" y="1264"/>
                        </a:lnTo>
                        <a:cubicBezTo>
                          <a:pt x="0" y="506"/>
                          <a:pt x="507" y="0"/>
                          <a:pt x="1266" y="0"/>
                        </a:cubicBezTo>
                        <a:cubicBezTo>
                          <a:pt x="2026" y="0"/>
                          <a:pt x="2532" y="506"/>
                          <a:pt x="2532" y="1264"/>
                        </a:cubicBezTo>
                        <a:lnTo>
                          <a:pt x="2532" y="13901"/>
                        </a:lnTo>
                        <a:cubicBezTo>
                          <a:pt x="2532" y="14533"/>
                          <a:pt x="1899" y="15165"/>
                          <a:pt x="1266" y="15165"/>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700" name="Freeform 1866">
                    <a:extLst>
                      <a:ext uri="{FF2B5EF4-FFF2-40B4-BE49-F238E27FC236}">
                        <a16:creationId xmlns:a16="http://schemas.microsoft.com/office/drawing/2014/main" id="{85C20556-5355-8034-7356-3B1B72E0070C}"/>
                      </a:ext>
                    </a:extLst>
                  </p:cNvPr>
                  <p:cNvSpPr/>
                  <p:nvPr/>
                </p:nvSpPr>
                <p:spPr>
                  <a:xfrm>
                    <a:off x="7452153" y="4614229"/>
                    <a:ext cx="5317" cy="14027"/>
                  </a:xfrm>
                  <a:custGeom>
                    <a:avLst/>
                    <a:gdLst>
                      <a:gd name="connsiteX0" fmla="*/ 5318 w 5317"/>
                      <a:gd name="connsiteY0" fmla="*/ 11374 h 14027"/>
                      <a:gd name="connsiteX1" fmla="*/ 2659 w 5317"/>
                      <a:gd name="connsiteY1" fmla="*/ 14028 h 14027"/>
                      <a:gd name="connsiteX2" fmla="*/ 2659 w 5317"/>
                      <a:gd name="connsiteY2" fmla="*/ 14028 h 14027"/>
                      <a:gd name="connsiteX3" fmla="*/ 0 w 5317"/>
                      <a:gd name="connsiteY3" fmla="*/ 11374 h 14027"/>
                      <a:gd name="connsiteX4" fmla="*/ 0 w 5317"/>
                      <a:gd name="connsiteY4" fmla="*/ 2654 h 14027"/>
                      <a:gd name="connsiteX5" fmla="*/ 2659 w 5317"/>
                      <a:gd name="connsiteY5" fmla="*/ 0 h 14027"/>
                      <a:gd name="connsiteX6" fmla="*/ 2659 w 5317"/>
                      <a:gd name="connsiteY6" fmla="*/ 0 h 14027"/>
                      <a:gd name="connsiteX7" fmla="*/ 5318 w 5317"/>
                      <a:gd name="connsiteY7" fmla="*/ 2654 h 14027"/>
                      <a:gd name="connsiteX8" fmla="*/ 5318 w 5317"/>
                      <a:gd name="connsiteY8" fmla="*/ 11374 h 14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7" h="14027">
                        <a:moveTo>
                          <a:pt x="5318" y="11374"/>
                        </a:moveTo>
                        <a:cubicBezTo>
                          <a:pt x="5318" y="12890"/>
                          <a:pt x="4178" y="14028"/>
                          <a:pt x="2659" y="14028"/>
                        </a:cubicBezTo>
                        <a:lnTo>
                          <a:pt x="2659" y="14028"/>
                        </a:lnTo>
                        <a:cubicBezTo>
                          <a:pt x="1140" y="14028"/>
                          <a:pt x="0" y="12890"/>
                          <a:pt x="0" y="11374"/>
                        </a:cubicBezTo>
                        <a:lnTo>
                          <a:pt x="0" y="2654"/>
                        </a:lnTo>
                        <a:cubicBezTo>
                          <a:pt x="0" y="1137"/>
                          <a:pt x="1140" y="0"/>
                          <a:pt x="2659" y="0"/>
                        </a:cubicBezTo>
                        <a:lnTo>
                          <a:pt x="2659" y="0"/>
                        </a:lnTo>
                        <a:cubicBezTo>
                          <a:pt x="4178" y="0"/>
                          <a:pt x="5318" y="1137"/>
                          <a:pt x="5318" y="2654"/>
                        </a:cubicBezTo>
                        <a:lnTo>
                          <a:pt x="5318" y="11374"/>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53" name="Graphic 4">
                  <a:extLst>
                    <a:ext uri="{FF2B5EF4-FFF2-40B4-BE49-F238E27FC236}">
                      <a16:creationId xmlns:a16="http://schemas.microsoft.com/office/drawing/2014/main" id="{D313C01E-60F4-B2FD-B3B5-2F3B8C10948A}"/>
                    </a:ext>
                  </a:extLst>
                </p:cNvPr>
                <p:cNvGrpSpPr/>
                <p:nvPr/>
              </p:nvGrpSpPr>
              <p:grpSpPr>
                <a:xfrm>
                  <a:off x="3385881" y="3234799"/>
                  <a:ext cx="20533" cy="12404"/>
                  <a:chOff x="7213614" y="4593484"/>
                  <a:chExt cx="20530" cy="12404"/>
                </a:xfrm>
              </p:grpSpPr>
              <p:sp>
                <p:nvSpPr>
                  <p:cNvPr id="697" name="Freeform 1863">
                    <a:extLst>
                      <a:ext uri="{FF2B5EF4-FFF2-40B4-BE49-F238E27FC236}">
                        <a16:creationId xmlns:a16="http://schemas.microsoft.com/office/drawing/2014/main" id="{178D4A50-9F32-A1A6-C630-875A3061B364}"/>
                      </a:ext>
                    </a:extLst>
                  </p:cNvPr>
                  <p:cNvSpPr/>
                  <p:nvPr/>
                </p:nvSpPr>
                <p:spPr>
                  <a:xfrm>
                    <a:off x="7213614" y="4597927"/>
                    <a:ext cx="13448" cy="7961"/>
                  </a:xfrm>
                  <a:custGeom>
                    <a:avLst/>
                    <a:gdLst>
                      <a:gd name="connsiteX0" fmla="*/ 0 w 13448"/>
                      <a:gd name="connsiteY0" fmla="*/ 7456 h 7961"/>
                      <a:gd name="connsiteX1" fmla="*/ 506 w 13448"/>
                      <a:gd name="connsiteY1" fmla="*/ 5813 h 7961"/>
                      <a:gd name="connsiteX2" fmla="*/ 11648 w 13448"/>
                      <a:gd name="connsiteY2" fmla="*/ 0 h 7961"/>
                      <a:gd name="connsiteX3" fmla="*/ 13294 w 13448"/>
                      <a:gd name="connsiteY3" fmla="*/ 506 h 7961"/>
                      <a:gd name="connsiteX4" fmla="*/ 12788 w 13448"/>
                      <a:gd name="connsiteY4" fmla="*/ 2148 h 7961"/>
                      <a:gd name="connsiteX5" fmla="*/ 1646 w 13448"/>
                      <a:gd name="connsiteY5" fmla="*/ 7962 h 7961"/>
                      <a:gd name="connsiteX6" fmla="*/ 0 w 13448"/>
                      <a:gd name="connsiteY6" fmla="*/ 7456 h 7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48" h="7961">
                        <a:moveTo>
                          <a:pt x="0" y="7456"/>
                        </a:moveTo>
                        <a:cubicBezTo>
                          <a:pt x="0" y="7456"/>
                          <a:pt x="0" y="6066"/>
                          <a:pt x="506" y="5813"/>
                        </a:cubicBezTo>
                        <a:lnTo>
                          <a:pt x="11648" y="0"/>
                        </a:lnTo>
                        <a:cubicBezTo>
                          <a:pt x="11648" y="0"/>
                          <a:pt x="13041" y="0"/>
                          <a:pt x="13294" y="506"/>
                        </a:cubicBezTo>
                        <a:cubicBezTo>
                          <a:pt x="13674" y="1137"/>
                          <a:pt x="13294" y="1896"/>
                          <a:pt x="12788" y="2148"/>
                        </a:cubicBezTo>
                        <a:lnTo>
                          <a:pt x="1646" y="7962"/>
                        </a:lnTo>
                        <a:cubicBezTo>
                          <a:pt x="1646" y="7962"/>
                          <a:pt x="253" y="7962"/>
                          <a:pt x="0" y="7456"/>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98" name="Freeform 1864">
                    <a:extLst>
                      <a:ext uri="{FF2B5EF4-FFF2-40B4-BE49-F238E27FC236}">
                        <a16:creationId xmlns:a16="http://schemas.microsoft.com/office/drawing/2014/main" id="{71329B93-3F5F-05EB-2214-6A762CB13B13}"/>
                      </a:ext>
                    </a:extLst>
                  </p:cNvPr>
                  <p:cNvSpPr/>
                  <p:nvPr/>
                </p:nvSpPr>
                <p:spPr>
                  <a:xfrm>
                    <a:off x="7221065" y="4593484"/>
                    <a:ext cx="13079" cy="9264"/>
                  </a:xfrm>
                  <a:custGeom>
                    <a:avLst/>
                    <a:gdLst>
                      <a:gd name="connsiteX0" fmla="*/ 3818 w 13079"/>
                      <a:gd name="connsiteY0" fmla="*/ 8992 h 9264"/>
                      <a:gd name="connsiteX1" fmla="*/ 273 w 13079"/>
                      <a:gd name="connsiteY1" fmla="*/ 7855 h 9264"/>
                      <a:gd name="connsiteX2" fmla="*/ 273 w 13079"/>
                      <a:gd name="connsiteY2" fmla="*/ 7855 h 9264"/>
                      <a:gd name="connsiteX3" fmla="*/ 1412 w 13079"/>
                      <a:gd name="connsiteY3" fmla="*/ 4316 h 9264"/>
                      <a:gd name="connsiteX4" fmla="*/ 9262 w 13079"/>
                      <a:gd name="connsiteY4" fmla="*/ 272 h 9264"/>
                      <a:gd name="connsiteX5" fmla="*/ 12807 w 13079"/>
                      <a:gd name="connsiteY5" fmla="*/ 1409 h 9264"/>
                      <a:gd name="connsiteX6" fmla="*/ 12807 w 13079"/>
                      <a:gd name="connsiteY6" fmla="*/ 1409 h 9264"/>
                      <a:gd name="connsiteX7" fmla="*/ 11668 w 13079"/>
                      <a:gd name="connsiteY7" fmla="*/ 4948 h 9264"/>
                      <a:gd name="connsiteX8" fmla="*/ 3944 w 13079"/>
                      <a:gd name="connsiteY8" fmla="*/ 8992 h 9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79" h="9264">
                        <a:moveTo>
                          <a:pt x="3818" y="8992"/>
                        </a:moveTo>
                        <a:cubicBezTo>
                          <a:pt x="2551" y="9624"/>
                          <a:pt x="906" y="9118"/>
                          <a:pt x="273" y="7855"/>
                        </a:cubicBezTo>
                        <a:lnTo>
                          <a:pt x="273" y="7855"/>
                        </a:lnTo>
                        <a:cubicBezTo>
                          <a:pt x="-361" y="6591"/>
                          <a:pt x="146" y="4948"/>
                          <a:pt x="1412" y="4316"/>
                        </a:cubicBezTo>
                        <a:lnTo>
                          <a:pt x="9262" y="272"/>
                        </a:lnTo>
                        <a:cubicBezTo>
                          <a:pt x="10528" y="-360"/>
                          <a:pt x="12174" y="146"/>
                          <a:pt x="12807" y="1409"/>
                        </a:cubicBezTo>
                        <a:lnTo>
                          <a:pt x="12807" y="1409"/>
                        </a:lnTo>
                        <a:cubicBezTo>
                          <a:pt x="13440" y="2673"/>
                          <a:pt x="12934" y="4316"/>
                          <a:pt x="11668" y="4948"/>
                        </a:cubicBezTo>
                        <a:lnTo>
                          <a:pt x="3944" y="8992"/>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54" name="Graphic 4">
                  <a:extLst>
                    <a:ext uri="{FF2B5EF4-FFF2-40B4-BE49-F238E27FC236}">
                      <a16:creationId xmlns:a16="http://schemas.microsoft.com/office/drawing/2014/main" id="{B6587DE7-8C7F-A751-AF72-0514C25CC5EA}"/>
                    </a:ext>
                  </a:extLst>
                </p:cNvPr>
                <p:cNvGrpSpPr/>
                <p:nvPr/>
              </p:nvGrpSpPr>
              <p:grpSpPr>
                <a:xfrm>
                  <a:off x="3387100" y="3268202"/>
                  <a:ext cx="19025" cy="14496"/>
                  <a:chOff x="7214833" y="4626887"/>
                  <a:chExt cx="19022" cy="14496"/>
                </a:xfrm>
              </p:grpSpPr>
              <p:sp>
                <p:nvSpPr>
                  <p:cNvPr id="695" name="Freeform 1861">
                    <a:extLst>
                      <a:ext uri="{FF2B5EF4-FFF2-40B4-BE49-F238E27FC236}">
                        <a16:creationId xmlns:a16="http://schemas.microsoft.com/office/drawing/2014/main" id="{7B85DC8A-E715-E1F8-D50B-B0E95179EC79}"/>
                      </a:ext>
                    </a:extLst>
                  </p:cNvPr>
                  <p:cNvSpPr/>
                  <p:nvPr/>
                </p:nvSpPr>
                <p:spPr>
                  <a:xfrm>
                    <a:off x="7214833" y="4626887"/>
                    <a:ext cx="12688" cy="9640"/>
                  </a:xfrm>
                  <a:custGeom>
                    <a:avLst/>
                    <a:gdLst>
                      <a:gd name="connsiteX0" fmla="*/ 48 w 12688"/>
                      <a:gd name="connsiteY0" fmla="*/ 485 h 9640"/>
                      <a:gd name="connsiteX1" fmla="*/ 1820 w 12688"/>
                      <a:gd name="connsiteY1" fmla="*/ 106 h 9640"/>
                      <a:gd name="connsiteX2" fmla="*/ 12202 w 12688"/>
                      <a:gd name="connsiteY2" fmla="*/ 7310 h 9640"/>
                      <a:gd name="connsiteX3" fmla="*/ 12582 w 12688"/>
                      <a:gd name="connsiteY3" fmla="*/ 9079 h 9640"/>
                      <a:gd name="connsiteX4" fmla="*/ 10809 w 12688"/>
                      <a:gd name="connsiteY4" fmla="*/ 9458 h 9640"/>
                      <a:gd name="connsiteX5" fmla="*/ 427 w 12688"/>
                      <a:gd name="connsiteY5" fmla="*/ 2255 h 9640"/>
                      <a:gd name="connsiteX6" fmla="*/ 174 w 12688"/>
                      <a:gd name="connsiteY6" fmla="*/ 485 h 9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88" h="9640">
                        <a:moveTo>
                          <a:pt x="48" y="485"/>
                        </a:moveTo>
                        <a:cubicBezTo>
                          <a:pt x="48" y="485"/>
                          <a:pt x="1187" y="-273"/>
                          <a:pt x="1820" y="106"/>
                        </a:cubicBezTo>
                        <a:lnTo>
                          <a:pt x="12202" y="7310"/>
                        </a:lnTo>
                        <a:cubicBezTo>
                          <a:pt x="12202" y="7310"/>
                          <a:pt x="12962" y="8447"/>
                          <a:pt x="12582" y="9079"/>
                        </a:cubicBezTo>
                        <a:cubicBezTo>
                          <a:pt x="12202" y="9584"/>
                          <a:pt x="11443" y="9837"/>
                          <a:pt x="10809" y="9458"/>
                        </a:cubicBezTo>
                        <a:lnTo>
                          <a:pt x="427" y="2255"/>
                        </a:lnTo>
                        <a:cubicBezTo>
                          <a:pt x="427" y="2255"/>
                          <a:pt x="-332" y="1117"/>
                          <a:pt x="174" y="485"/>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96" name="Freeform 1862">
                    <a:extLst>
                      <a:ext uri="{FF2B5EF4-FFF2-40B4-BE49-F238E27FC236}">
                        <a16:creationId xmlns:a16="http://schemas.microsoft.com/office/drawing/2014/main" id="{7FE1820B-BBD9-DBEF-1E09-5C06D25E6092}"/>
                      </a:ext>
                    </a:extLst>
                  </p:cNvPr>
                  <p:cNvSpPr/>
                  <p:nvPr/>
                </p:nvSpPr>
                <p:spPr>
                  <a:xfrm>
                    <a:off x="7221417" y="4631019"/>
                    <a:ext cx="12438" cy="10364"/>
                  </a:xfrm>
                  <a:custGeom>
                    <a:avLst/>
                    <a:gdLst>
                      <a:gd name="connsiteX0" fmla="*/ 1187 w 12438"/>
                      <a:gd name="connsiteY0" fmla="*/ 4821 h 10364"/>
                      <a:gd name="connsiteX1" fmla="*/ 427 w 12438"/>
                      <a:gd name="connsiteY1" fmla="*/ 1156 h 10364"/>
                      <a:gd name="connsiteX2" fmla="*/ 427 w 12438"/>
                      <a:gd name="connsiteY2" fmla="*/ 1156 h 10364"/>
                      <a:gd name="connsiteX3" fmla="*/ 4099 w 12438"/>
                      <a:gd name="connsiteY3" fmla="*/ 524 h 10364"/>
                      <a:gd name="connsiteX4" fmla="*/ 11316 w 12438"/>
                      <a:gd name="connsiteY4" fmla="*/ 5579 h 10364"/>
                      <a:gd name="connsiteX5" fmla="*/ 11949 w 12438"/>
                      <a:gd name="connsiteY5" fmla="*/ 9244 h 10364"/>
                      <a:gd name="connsiteX6" fmla="*/ 11949 w 12438"/>
                      <a:gd name="connsiteY6" fmla="*/ 9244 h 10364"/>
                      <a:gd name="connsiteX7" fmla="*/ 8277 w 12438"/>
                      <a:gd name="connsiteY7" fmla="*/ 9876 h 10364"/>
                      <a:gd name="connsiteX8" fmla="*/ 1060 w 12438"/>
                      <a:gd name="connsiteY8" fmla="*/ 4947 h 10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38" h="10364">
                        <a:moveTo>
                          <a:pt x="1187" y="4821"/>
                        </a:moveTo>
                        <a:cubicBezTo>
                          <a:pt x="-79" y="3936"/>
                          <a:pt x="-332" y="2293"/>
                          <a:pt x="427" y="1156"/>
                        </a:cubicBezTo>
                        <a:lnTo>
                          <a:pt x="427" y="1156"/>
                        </a:lnTo>
                        <a:cubicBezTo>
                          <a:pt x="1314" y="-108"/>
                          <a:pt x="2960" y="-361"/>
                          <a:pt x="4099" y="524"/>
                        </a:cubicBezTo>
                        <a:lnTo>
                          <a:pt x="11316" y="5579"/>
                        </a:lnTo>
                        <a:cubicBezTo>
                          <a:pt x="12456" y="6463"/>
                          <a:pt x="12835" y="8106"/>
                          <a:pt x="11949" y="9244"/>
                        </a:cubicBezTo>
                        <a:lnTo>
                          <a:pt x="11949" y="9244"/>
                        </a:lnTo>
                        <a:cubicBezTo>
                          <a:pt x="11063" y="10381"/>
                          <a:pt x="9417" y="10760"/>
                          <a:pt x="8277" y="9876"/>
                        </a:cubicBezTo>
                        <a:lnTo>
                          <a:pt x="1060" y="4947"/>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55" name="Graphic 4">
                  <a:extLst>
                    <a:ext uri="{FF2B5EF4-FFF2-40B4-BE49-F238E27FC236}">
                      <a16:creationId xmlns:a16="http://schemas.microsoft.com/office/drawing/2014/main" id="{52EE86A9-6F64-DD37-CCCB-2398C0925F3D}"/>
                    </a:ext>
                  </a:extLst>
                </p:cNvPr>
                <p:cNvGrpSpPr/>
                <p:nvPr/>
              </p:nvGrpSpPr>
              <p:grpSpPr>
                <a:xfrm>
                  <a:off x="3361407" y="3280946"/>
                  <a:ext cx="6279" cy="22530"/>
                  <a:chOff x="7189143" y="4639631"/>
                  <a:chExt cx="6278" cy="22530"/>
                </a:xfrm>
              </p:grpSpPr>
              <p:sp>
                <p:nvSpPr>
                  <p:cNvPr id="693" name="Freeform 1859">
                    <a:extLst>
                      <a:ext uri="{FF2B5EF4-FFF2-40B4-BE49-F238E27FC236}">
                        <a16:creationId xmlns:a16="http://schemas.microsoft.com/office/drawing/2014/main" id="{C260393C-1E57-4462-0E49-81DCCEC078C7}"/>
                      </a:ext>
                    </a:extLst>
                  </p:cNvPr>
                  <p:cNvSpPr/>
                  <p:nvPr/>
                </p:nvSpPr>
                <p:spPr>
                  <a:xfrm>
                    <a:off x="7191331" y="4639631"/>
                    <a:ext cx="4051" cy="15038"/>
                  </a:xfrm>
                  <a:custGeom>
                    <a:avLst/>
                    <a:gdLst>
                      <a:gd name="connsiteX0" fmla="*/ 2912 w 4051"/>
                      <a:gd name="connsiteY0" fmla="*/ 0 h 15038"/>
                      <a:gd name="connsiteX1" fmla="*/ 4052 w 4051"/>
                      <a:gd name="connsiteY1" fmla="*/ 1390 h 15038"/>
                      <a:gd name="connsiteX2" fmla="*/ 2532 w 4051"/>
                      <a:gd name="connsiteY2" fmla="*/ 13901 h 15038"/>
                      <a:gd name="connsiteX3" fmla="*/ 1139 w 4051"/>
                      <a:gd name="connsiteY3" fmla="*/ 15039 h 15038"/>
                      <a:gd name="connsiteX4" fmla="*/ 0 w 4051"/>
                      <a:gd name="connsiteY4" fmla="*/ 13649 h 15038"/>
                      <a:gd name="connsiteX5" fmla="*/ 1519 w 4051"/>
                      <a:gd name="connsiteY5" fmla="*/ 1137 h 15038"/>
                      <a:gd name="connsiteX6" fmla="*/ 2912 w 4051"/>
                      <a:gd name="connsiteY6" fmla="*/ 0 h 15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51" h="15038">
                        <a:moveTo>
                          <a:pt x="2912" y="0"/>
                        </a:moveTo>
                        <a:cubicBezTo>
                          <a:pt x="3545" y="0"/>
                          <a:pt x="4052" y="758"/>
                          <a:pt x="4052" y="1390"/>
                        </a:cubicBezTo>
                        <a:lnTo>
                          <a:pt x="2532" y="13901"/>
                        </a:lnTo>
                        <a:cubicBezTo>
                          <a:pt x="2532" y="14533"/>
                          <a:pt x="1773" y="15039"/>
                          <a:pt x="1139" y="15039"/>
                        </a:cubicBezTo>
                        <a:cubicBezTo>
                          <a:pt x="506" y="15039"/>
                          <a:pt x="0" y="14281"/>
                          <a:pt x="0" y="13649"/>
                        </a:cubicBezTo>
                        <a:lnTo>
                          <a:pt x="1519" y="1137"/>
                        </a:lnTo>
                        <a:cubicBezTo>
                          <a:pt x="1519" y="505"/>
                          <a:pt x="2279" y="0"/>
                          <a:pt x="2912" y="0"/>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94" name="Freeform 1860">
                    <a:extLst>
                      <a:ext uri="{FF2B5EF4-FFF2-40B4-BE49-F238E27FC236}">
                        <a16:creationId xmlns:a16="http://schemas.microsoft.com/office/drawing/2014/main" id="{1EF3C609-FB43-5268-9274-E22E1BAAD23F}"/>
                      </a:ext>
                    </a:extLst>
                  </p:cNvPr>
                  <p:cNvSpPr/>
                  <p:nvPr/>
                </p:nvSpPr>
                <p:spPr>
                  <a:xfrm>
                    <a:off x="7189143" y="4648186"/>
                    <a:ext cx="6278" cy="13975"/>
                  </a:xfrm>
                  <a:custGeom>
                    <a:avLst/>
                    <a:gdLst>
                      <a:gd name="connsiteX0" fmla="*/ 1048 w 6278"/>
                      <a:gd name="connsiteY0" fmla="*/ 2314 h 13975"/>
                      <a:gd name="connsiteX1" fmla="*/ 3960 w 6278"/>
                      <a:gd name="connsiteY1" fmla="*/ 39 h 13975"/>
                      <a:gd name="connsiteX2" fmla="*/ 3960 w 6278"/>
                      <a:gd name="connsiteY2" fmla="*/ 39 h 13975"/>
                      <a:gd name="connsiteX3" fmla="*/ 6239 w 6278"/>
                      <a:gd name="connsiteY3" fmla="*/ 2945 h 13975"/>
                      <a:gd name="connsiteX4" fmla="*/ 5226 w 6278"/>
                      <a:gd name="connsiteY4" fmla="*/ 11665 h 13975"/>
                      <a:gd name="connsiteX5" fmla="*/ 2314 w 6278"/>
                      <a:gd name="connsiteY5" fmla="*/ 13940 h 13975"/>
                      <a:gd name="connsiteX6" fmla="*/ 2314 w 6278"/>
                      <a:gd name="connsiteY6" fmla="*/ 13940 h 13975"/>
                      <a:gd name="connsiteX7" fmla="*/ 35 w 6278"/>
                      <a:gd name="connsiteY7" fmla="*/ 11034 h 13975"/>
                      <a:gd name="connsiteX8" fmla="*/ 1048 w 6278"/>
                      <a:gd name="connsiteY8" fmla="*/ 2314 h 13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8" h="13975">
                        <a:moveTo>
                          <a:pt x="1048" y="2314"/>
                        </a:moveTo>
                        <a:cubicBezTo>
                          <a:pt x="1175" y="797"/>
                          <a:pt x="2568" y="-214"/>
                          <a:pt x="3960" y="39"/>
                        </a:cubicBezTo>
                        <a:lnTo>
                          <a:pt x="3960" y="39"/>
                        </a:lnTo>
                        <a:cubicBezTo>
                          <a:pt x="5480" y="165"/>
                          <a:pt x="6493" y="1555"/>
                          <a:pt x="6239" y="2945"/>
                        </a:cubicBezTo>
                        <a:lnTo>
                          <a:pt x="5226" y="11665"/>
                        </a:lnTo>
                        <a:cubicBezTo>
                          <a:pt x="5100" y="13055"/>
                          <a:pt x="3707" y="14193"/>
                          <a:pt x="2314" y="13940"/>
                        </a:cubicBezTo>
                        <a:lnTo>
                          <a:pt x="2314" y="13940"/>
                        </a:lnTo>
                        <a:cubicBezTo>
                          <a:pt x="922" y="13814"/>
                          <a:pt x="-218" y="12424"/>
                          <a:pt x="35" y="11034"/>
                        </a:cubicBezTo>
                        <a:lnTo>
                          <a:pt x="1048" y="2314"/>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56" name="Graphic 4">
                  <a:extLst>
                    <a:ext uri="{FF2B5EF4-FFF2-40B4-BE49-F238E27FC236}">
                      <a16:creationId xmlns:a16="http://schemas.microsoft.com/office/drawing/2014/main" id="{1F6B1C8D-6478-D644-C93D-1D21D4D2469C}"/>
                    </a:ext>
                  </a:extLst>
                </p:cNvPr>
                <p:cNvGrpSpPr/>
                <p:nvPr/>
              </p:nvGrpSpPr>
              <p:grpSpPr>
                <a:xfrm>
                  <a:off x="3322900" y="3272257"/>
                  <a:ext cx="21320" cy="10377"/>
                  <a:chOff x="7150641" y="4630942"/>
                  <a:chExt cx="21317" cy="10377"/>
                </a:xfrm>
              </p:grpSpPr>
              <p:sp>
                <p:nvSpPr>
                  <p:cNvPr id="691" name="Freeform 1857">
                    <a:extLst>
                      <a:ext uri="{FF2B5EF4-FFF2-40B4-BE49-F238E27FC236}">
                        <a16:creationId xmlns:a16="http://schemas.microsoft.com/office/drawing/2014/main" id="{DE5C3507-262C-C82C-D5EE-BD7DE178422D}"/>
                      </a:ext>
                    </a:extLst>
                  </p:cNvPr>
                  <p:cNvSpPr/>
                  <p:nvPr/>
                </p:nvSpPr>
                <p:spPr>
                  <a:xfrm>
                    <a:off x="7157683" y="4630942"/>
                    <a:ext cx="14275" cy="6919"/>
                  </a:xfrm>
                  <a:custGeom>
                    <a:avLst/>
                    <a:gdLst>
                      <a:gd name="connsiteX0" fmla="*/ 14276 w 14275"/>
                      <a:gd name="connsiteY0" fmla="*/ 853 h 6919"/>
                      <a:gd name="connsiteX1" fmla="*/ 13516 w 14275"/>
                      <a:gd name="connsiteY1" fmla="*/ 2496 h 6919"/>
                      <a:gd name="connsiteX2" fmla="*/ 1741 w 14275"/>
                      <a:gd name="connsiteY2" fmla="*/ 6919 h 6919"/>
                      <a:gd name="connsiteX3" fmla="*/ 95 w 14275"/>
                      <a:gd name="connsiteY3" fmla="*/ 6161 h 6919"/>
                      <a:gd name="connsiteX4" fmla="*/ 855 w 14275"/>
                      <a:gd name="connsiteY4" fmla="*/ 4518 h 6919"/>
                      <a:gd name="connsiteX5" fmla="*/ 12630 w 14275"/>
                      <a:gd name="connsiteY5" fmla="*/ 95 h 6919"/>
                      <a:gd name="connsiteX6" fmla="*/ 14276 w 14275"/>
                      <a:gd name="connsiteY6" fmla="*/ 853 h 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75" h="6919">
                        <a:moveTo>
                          <a:pt x="14276" y="853"/>
                        </a:moveTo>
                        <a:cubicBezTo>
                          <a:pt x="14276" y="853"/>
                          <a:pt x="14276" y="2243"/>
                          <a:pt x="13516" y="2496"/>
                        </a:cubicBezTo>
                        <a:lnTo>
                          <a:pt x="1741" y="6919"/>
                        </a:lnTo>
                        <a:cubicBezTo>
                          <a:pt x="1741" y="6919"/>
                          <a:pt x="348" y="6919"/>
                          <a:pt x="95" y="6161"/>
                        </a:cubicBezTo>
                        <a:cubicBezTo>
                          <a:pt x="-158" y="5529"/>
                          <a:pt x="95" y="4771"/>
                          <a:pt x="855" y="4518"/>
                        </a:cubicBezTo>
                        <a:lnTo>
                          <a:pt x="12630" y="95"/>
                        </a:lnTo>
                        <a:cubicBezTo>
                          <a:pt x="13263" y="-158"/>
                          <a:pt x="14022" y="95"/>
                          <a:pt x="14276" y="853"/>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92" name="Freeform 1858">
                    <a:extLst>
                      <a:ext uri="{FF2B5EF4-FFF2-40B4-BE49-F238E27FC236}">
                        <a16:creationId xmlns:a16="http://schemas.microsoft.com/office/drawing/2014/main" id="{92AF5E06-B290-D201-C786-88529022FA95}"/>
                      </a:ext>
                    </a:extLst>
                  </p:cNvPr>
                  <p:cNvSpPr/>
                  <p:nvPr/>
                </p:nvSpPr>
                <p:spPr>
                  <a:xfrm>
                    <a:off x="7150641" y="4633013"/>
                    <a:ext cx="13514" cy="8307"/>
                  </a:xfrm>
                  <a:custGeom>
                    <a:avLst/>
                    <a:gdLst>
                      <a:gd name="connsiteX0" fmla="*/ 9922 w 13514"/>
                      <a:gd name="connsiteY0" fmla="*/ 173 h 8307"/>
                      <a:gd name="connsiteX1" fmla="*/ 13341 w 13514"/>
                      <a:gd name="connsiteY1" fmla="*/ 1689 h 8307"/>
                      <a:gd name="connsiteX2" fmla="*/ 13341 w 13514"/>
                      <a:gd name="connsiteY2" fmla="*/ 1689 h 8307"/>
                      <a:gd name="connsiteX3" fmla="*/ 11822 w 13514"/>
                      <a:gd name="connsiteY3" fmla="*/ 5102 h 8307"/>
                      <a:gd name="connsiteX4" fmla="*/ 3592 w 13514"/>
                      <a:gd name="connsiteY4" fmla="*/ 8135 h 8307"/>
                      <a:gd name="connsiteX5" fmla="*/ 173 w 13514"/>
                      <a:gd name="connsiteY5" fmla="*/ 6618 h 8307"/>
                      <a:gd name="connsiteX6" fmla="*/ 173 w 13514"/>
                      <a:gd name="connsiteY6" fmla="*/ 6618 h 8307"/>
                      <a:gd name="connsiteX7" fmla="*/ 1693 w 13514"/>
                      <a:gd name="connsiteY7" fmla="*/ 3206 h 8307"/>
                      <a:gd name="connsiteX8" fmla="*/ 9922 w 13514"/>
                      <a:gd name="connsiteY8" fmla="*/ 46 h 8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14" h="8307">
                        <a:moveTo>
                          <a:pt x="9922" y="173"/>
                        </a:moveTo>
                        <a:cubicBezTo>
                          <a:pt x="11315" y="-333"/>
                          <a:pt x="12834" y="299"/>
                          <a:pt x="13341" y="1689"/>
                        </a:cubicBezTo>
                        <a:lnTo>
                          <a:pt x="13341" y="1689"/>
                        </a:lnTo>
                        <a:cubicBezTo>
                          <a:pt x="13847" y="3080"/>
                          <a:pt x="13215" y="4596"/>
                          <a:pt x="11822" y="5102"/>
                        </a:cubicBezTo>
                        <a:lnTo>
                          <a:pt x="3592" y="8135"/>
                        </a:lnTo>
                        <a:cubicBezTo>
                          <a:pt x="2199" y="8640"/>
                          <a:pt x="680" y="8008"/>
                          <a:pt x="173" y="6618"/>
                        </a:cubicBezTo>
                        <a:lnTo>
                          <a:pt x="173" y="6618"/>
                        </a:lnTo>
                        <a:cubicBezTo>
                          <a:pt x="-333" y="5228"/>
                          <a:pt x="300" y="3711"/>
                          <a:pt x="1693" y="3206"/>
                        </a:cubicBezTo>
                        <a:lnTo>
                          <a:pt x="9922" y="46"/>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57" name="Graphic 4">
                  <a:extLst>
                    <a:ext uri="{FF2B5EF4-FFF2-40B4-BE49-F238E27FC236}">
                      <a16:creationId xmlns:a16="http://schemas.microsoft.com/office/drawing/2014/main" id="{062114D2-C6A4-3940-4F51-CAB891B699C5}"/>
                    </a:ext>
                  </a:extLst>
                </p:cNvPr>
                <p:cNvGrpSpPr/>
                <p:nvPr/>
              </p:nvGrpSpPr>
              <p:grpSpPr>
                <a:xfrm>
                  <a:off x="3325983" y="3232996"/>
                  <a:ext cx="17955" cy="16075"/>
                  <a:chOff x="7153724" y="4591681"/>
                  <a:chExt cx="17953" cy="16075"/>
                </a:xfrm>
              </p:grpSpPr>
              <p:sp>
                <p:nvSpPr>
                  <p:cNvPr id="689" name="Freeform 1855">
                    <a:extLst>
                      <a:ext uri="{FF2B5EF4-FFF2-40B4-BE49-F238E27FC236}">
                        <a16:creationId xmlns:a16="http://schemas.microsoft.com/office/drawing/2014/main" id="{ECA2BF26-E58F-B792-6619-E9F067AB8571}"/>
                      </a:ext>
                    </a:extLst>
                  </p:cNvPr>
                  <p:cNvSpPr/>
                  <p:nvPr/>
                </p:nvSpPr>
                <p:spPr>
                  <a:xfrm>
                    <a:off x="7159959" y="4597042"/>
                    <a:ext cx="11718" cy="10713"/>
                  </a:xfrm>
                  <a:custGeom>
                    <a:avLst/>
                    <a:gdLst>
                      <a:gd name="connsiteX0" fmla="*/ 11494 w 11718"/>
                      <a:gd name="connsiteY0" fmla="*/ 10489 h 10713"/>
                      <a:gd name="connsiteX1" fmla="*/ 9721 w 11718"/>
                      <a:gd name="connsiteY1" fmla="*/ 10489 h 10713"/>
                      <a:gd name="connsiteX2" fmla="*/ 225 w 11718"/>
                      <a:gd name="connsiteY2" fmla="*/ 2148 h 10713"/>
                      <a:gd name="connsiteX3" fmla="*/ 225 w 11718"/>
                      <a:gd name="connsiteY3" fmla="*/ 379 h 10713"/>
                      <a:gd name="connsiteX4" fmla="*/ 1998 w 11718"/>
                      <a:gd name="connsiteY4" fmla="*/ 379 h 10713"/>
                      <a:gd name="connsiteX5" fmla="*/ 11494 w 11718"/>
                      <a:gd name="connsiteY5" fmla="*/ 8720 h 10713"/>
                      <a:gd name="connsiteX6" fmla="*/ 11494 w 11718"/>
                      <a:gd name="connsiteY6" fmla="*/ 10489 h 10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18" h="10713">
                        <a:moveTo>
                          <a:pt x="11494" y="10489"/>
                        </a:moveTo>
                        <a:cubicBezTo>
                          <a:pt x="11494" y="10489"/>
                          <a:pt x="10228" y="10995"/>
                          <a:pt x="9721" y="10489"/>
                        </a:cubicBezTo>
                        <a:lnTo>
                          <a:pt x="225" y="2148"/>
                        </a:lnTo>
                        <a:cubicBezTo>
                          <a:pt x="225" y="2148"/>
                          <a:pt x="-281" y="885"/>
                          <a:pt x="225" y="379"/>
                        </a:cubicBezTo>
                        <a:cubicBezTo>
                          <a:pt x="732" y="-126"/>
                          <a:pt x="1491" y="-126"/>
                          <a:pt x="1998" y="379"/>
                        </a:cubicBezTo>
                        <a:lnTo>
                          <a:pt x="11494" y="8720"/>
                        </a:lnTo>
                        <a:cubicBezTo>
                          <a:pt x="11494" y="8720"/>
                          <a:pt x="12000" y="9984"/>
                          <a:pt x="11494" y="10489"/>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90" name="Freeform 1856">
                    <a:extLst>
                      <a:ext uri="{FF2B5EF4-FFF2-40B4-BE49-F238E27FC236}">
                        <a16:creationId xmlns:a16="http://schemas.microsoft.com/office/drawing/2014/main" id="{B77BFC5B-1073-C950-8B70-F9C00ECB2C56}"/>
                      </a:ext>
                    </a:extLst>
                  </p:cNvPr>
                  <p:cNvSpPr/>
                  <p:nvPr/>
                </p:nvSpPr>
                <p:spPr>
                  <a:xfrm>
                    <a:off x="7153724" y="4591681"/>
                    <a:ext cx="11907" cy="11051"/>
                  </a:xfrm>
                  <a:custGeom>
                    <a:avLst/>
                    <a:gdLst>
                      <a:gd name="connsiteX0" fmla="*/ 11018 w 11907"/>
                      <a:gd name="connsiteY0" fmla="*/ 6372 h 11051"/>
                      <a:gd name="connsiteX1" fmla="*/ 11272 w 11907"/>
                      <a:gd name="connsiteY1" fmla="*/ 10164 h 11051"/>
                      <a:gd name="connsiteX2" fmla="*/ 11272 w 11907"/>
                      <a:gd name="connsiteY2" fmla="*/ 10164 h 11051"/>
                      <a:gd name="connsiteX3" fmla="*/ 7473 w 11907"/>
                      <a:gd name="connsiteY3" fmla="*/ 10417 h 11051"/>
                      <a:gd name="connsiteX4" fmla="*/ 889 w 11907"/>
                      <a:gd name="connsiteY4" fmla="*/ 4603 h 11051"/>
                      <a:gd name="connsiteX5" fmla="*/ 636 w 11907"/>
                      <a:gd name="connsiteY5" fmla="*/ 938 h 11051"/>
                      <a:gd name="connsiteX6" fmla="*/ 636 w 11907"/>
                      <a:gd name="connsiteY6" fmla="*/ 938 h 11051"/>
                      <a:gd name="connsiteX7" fmla="*/ 4308 w 11907"/>
                      <a:gd name="connsiteY7" fmla="*/ 686 h 11051"/>
                      <a:gd name="connsiteX8" fmla="*/ 10892 w 11907"/>
                      <a:gd name="connsiteY8" fmla="*/ 6499 h 1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07" h="11051">
                        <a:moveTo>
                          <a:pt x="11018" y="6372"/>
                        </a:moveTo>
                        <a:cubicBezTo>
                          <a:pt x="12158" y="7383"/>
                          <a:pt x="12158" y="9026"/>
                          <a:pt x="11272" y="10164"/>
                        </a:cubicBezTo>
                        <a:lnTo>
                          <a:pt x="11272" y="10164"/>
                        </a:lnTo>
                        <a:cubicBezTo>
                          <a:pt x="10259" y="11301"/>
                          <a:pt x="8613" y="11301"/>
                          <a:pt x="7473" y="10417"/>
                        </a:cubicBezTo>
                        <a:lnTo>
                          <a:pt x="889" y="4603"/>
                        </a:lnTo>
                        <a:cubicBezTo>
                          <a:pt x="-250" y="3592"/>
                          <a:pt x="-250" y="1949"/>
                          <a:pt x="636" y="938"/>
                        </a:cubicBezTo>
                        <a:lnTo>
                          <a:pt x="636" y="938"/>
                        </a:lnTo>
                        <a:cubicBezTo>
                          <a:pt x="1649" y="-199"/>
                          <a:pt x="3295" y="-326"/>
                          <a:pt x="4308" y="686"/>
                        </a:cubicBezTo>
                        <a:lnTo>
                          <a:pt x="10892" y="6499"/>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58" name="Graphic 4">
                  <a:extLst>
                    <a:ext uri="{FF2B5EF4-FFF2-40B4-BE49-F238E27FC236}">
                      <a16:creationId xmlns:a16="http://schemas.microsoft.com/office/drawing/2014/main" id="{142F4411-4A47-227C-7F51-A0B0477FDC12}"/>
                    </a:ext>
                  </a:extLst>
                </p:cNvPr>
                <p:cNvGrpSpPr/>
                <p:nvPr/>
              </p:nvGrpSpPr>
              <p:grpSpPr>
                <a:xfrm>
                  <a:off x="3340295" y="3236461"/>
                  <a:ext cx="48752" cy="46001"/>
                  <a:chOff x="7168034" y="4595146"/>
                  <a:chExt cx="48746" cy="46001"/>
                </a:xfrm>
              </p:grpSpPr>
              <p:sp>
                <p:nvSpPr>
                  <p:cNvPr id="687" name="Freeform 1853">
                    <a:extLst>
                      <a:ext uri="{FF2B5EF4-FFF2-40B4-BE49-F238E27FC236}">
                        <a16:creationId xmlns:a16="http://schemas.microsoft.com/office/drawing/2014/main" id="{16BB294A-3067-0596-F9FC-CA6A5CF7EED7}"/>
                      </a:ext>
                    </a:extLst>
                  </p:cNvPr>
                  <p:cNvSpPr/>
                  <p:nvPr/>
                </p:nvSpPr>
                <p:spPr>
                  <a:xfrm>
                    <a:off x="7168034" y="4595146"/>
                    <a:ext cx="48746" cy="46001"/>
                  </a:xfrm>
                  <a:custGeom>
                    <a:avLst/>
                    <a:gdLst>
                      <a:gd name="connsiteX0" fmla="*/ 48746 w 48746"/>
                      <a:gd name="connsiteY0" fmla="*/ 23001 h 46001"/>
                      <a:gd name="connsiteX1" fmla="*/ 24436 w 48746"/>
                      <a:gd name="connsiteY1" fmla="*/ 46001 h 46001"/>
                      <a:gd name="connsiteX2" fmla="*/ 0 w 48746"/>
                      <a:gd name="connsiteY2" fmla="*/ 23001 h 46001"/>
                      <a:gd name="connsiteX3" fmla="*/ 24436 w 48746"/>
                      <a:gd name="connsiteY3" fmla="*/ 0 h 46001"/>
                      <a:gd name="connsiteX4" fmla="*/ 48746 w 48746"/>
                      <a:gd name="connsiteY4" fmla="*/ 23001 h 4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46" h="46001">
                        <a:moveTo>
                          <a:pt x="48746" y="23001"/>
                        </a:moveTo>
                        <a:cubicBezTo>
                          <a:pt x="48746" y="35765"/>
                          <a:pt x="37857" y="46001"/>
                          <a:pt x="24436" y="46001"/>
                        </a:cubicBezTo>
                        <a:cubicBezTo>
                          <a:pt x="11015" y="46001"/>
                          <a:pt x="0" y="35638"/>
                          <a:pt x="0" y="23001"/>
                        </a:cubicBezTo>
                        <a:cubicBezTo>
                          <a:pt x="0" y="10363"/>
                          <a:pt x="10889" y="0"/>
                          <a:pt x="24436" y="0"/>
                        </a:cubicBezTo>
                        <a:cubicBezTo>
                          <a:pt x="37984" y="0"/>
                          <a:pt x="48746" y="10363"/>
                          <a:pt x="48746" y="23001"/>
                        </a:cubicBezTo>
                        <a:close/>
                      </a:path>
                    </a:pathLst>
                  </a:custGeom>
                  <a:solidFill>
                    <a:srgbClr val="8CC99D"/>
                  </a:solidFill>
                  <a:ln w="6325" cap="flat">
                    <a:solidFill>
                      <a:srgbClr val="6AB484"/>
                    </a:solidFill>
                    <a:prstDash val="solid"/>
                    <a:miter/>
                  </a:ln>
                </p:spPr>
                <p:txBody>
                  <a:bodyPr rtlCol="0" anchor="ctr"/>
                  <a:lstStyle/>
                  <a:p>
                    <a:pPr defTabSz="685800">
                      <a:defRPr/>
                    </a:pPr>
                    <a:endParaRPr lang="en-US" sz="600">
                      <a:solidFill>
                        <a:prstClr val="black"/>
                      </a:solidFill>
                      <a:latin typeface="Verdana"/>
                    </a:endParaRPr>
                  </a:p>
                </p:txBody>
              </p:sp>
              <p:sp>
                <p:nvSpPr>
                  <p:cNvPr id="688" name="Freeform 1854">
                    <a:extLst>
                      <a:ext uri="{FF2B5EF4-FFF2-40B4-BE49-F238E27FC236}">
                        <a16:creationId xmlns:a16="http://schemas.microsoft.com/office/drawing/2014/main" id="{DCEEA65F-02F7-7959-11C5-C98761E13213}"/>
                      </a:ext>
                    </a:extLst>
                  </p:cNvPr>
                  <p:cNvSpPr/>
                  <p:nvPr/>
                </p:nvSpPr>
                <p:spPr>
                  <a:xfrm>
                    <a:off x="7182215" y="4607784"/>
                    <a:ext cx="26841" cy="22242"/>
                  </a:xfrm>
                  <a:custGeom>
                    <a:avLst/>
                    <a:gdLst>
                      <a:gd name="connsiteX0" fmla="*/ 26842 w 26841"/>
                      <a:gd name="connsiteY0" fmla="*/ 11121 h 22242"/>
                      <a:gd name="connsiteX1" fmla="*/ 13421 w 26841"/>
                      <a:gd name="connsiteY1" fmla="*/ 22242 h 22242"/>
                      <a:gd name="connsiteX2" fmla="*/ 0 w 26841"/>
                      <a:gd name="connsiteY2" fmla="*/ 11121 h 22242"/>
                      <a:gd name="connsiteX3" fmla="*/ 13421 w 26841"/>
                      <a:gd name="connsiteY3" fmla="*/ 0 h 22242"/>
                      <a:gd name="connsiteX4" fmla="*/ 26842 w 26841"/>
                      <a:gd name="connsiteY4" fmla="*/ 11121 h 22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41" h="22242">
                        <a:moveTo>
                          <a:pt x="26842" y="11121"/>
                        </a:moveTo>
                        <a:cubicBezTo>
                          <a:pt x="26842" y="17314"/>
                          <a:pt x="20891" y="22242"/>
                          <a:pt x="13421" y="22242"/>
                        </a:cubicBezTo>
                        <a:cubicBezTo>
                          <a:pt x="5951" y="22242"/>
                          <a:pt x="0" y="17187"/>
                          <a:pt x="0" y="11121"/>
                        </a:cubicBezTo>
                        <a:cubicBezTo>
                          <a:pt x="0" y="5055"/>
                          <a:pt x="5951" y="0"/>
                          <a:pt x="13421" y="0"/>
                        </a:cubicBezTo>
                        <a:cubicBezTo>
                          <a:pt x="20891" y="0"/>
                          <a:pt x="26842" y="5055"/>
                          <a:pt x="26842" y="11121"/>
                        </a:cubicBezTo>
                        <a:close/>
                      </a:path>
                    </a:pathLst>
                  </a:custGeom>
                  <a:solidFill>
                    <a:srgbClr val="2D945F"/>
                  </a:solidFill>
                  <a:ln w="3795" cap="flat">
                    <a:solidFill>
                      <a:srgbClr val="1C8A4E"/>
                    </a:solidFill>
                    <a:prstDash val="solid"/>
                    <a:miter/>
                  </a:ln>
                </p:spPr>
                <p:txBody>
                  <a:bodyPr rtlCol="0" anchor="ctr"/>
                  <a:lstStyle/>
                  <a:p>
                    <a:pPr defTabSz="685800">
                      <a:defRPr/>
                    </a:pPr>
                    <a:endParaRPr lang="en-US" sz="600">
                      <a:solidFill>
                        <a:prstClr val="black"/>
                      </a:solidFill>
                      <a:latin typeface="Verdana"/>
                    </a:endParaRPr>
                  </a:p>
                </p:txBody>
              </p:sp>
            </p:grpSp>
            <p:grpSp>
              <p:nvGrpSpPr>
                <p:cNvPr id="559" name="Graphic 4">
                  <a:extLst>
                    <a:ext uri="{FF2B5EF4-FFF2-40B4-BE49-F238E27FC236}">
                      <a16:creationId xmlns:a16="http://schemas.microsoft.com/office/drawing/2014/main" id="{E4E27413-522E-602D-9573-0367FE0E79D1}"/>
                    </a:ext>
                  </a:extLst>
                </p:cNvPr>
                <p:cNvGrpSpPr/>
                <p:nvPr/>
              </p:nvGrpSpPr>
              <p:grpSpPr>
                <a:xfrm>
                  <a:off x="3549867" y="3146355"/>
                  <a:ext cx="5318" cy="22621"/>
                  <a:chOff x="7377578" y="4505040"/>
                  <a:chExt cx="5317" cy="22621"/>
                </a:xfrm>
              </p:grpSpPr>
              <p:sp>
                <p:nvSpPr>
                  <p:cNvPr id="685" name="Freeform 1851">
                    <a:extLst>
                      <a:ext uri="{FF2B5EF4-FFF2-40B4-BE49-F238E27FC236}">
                        <a16:creationId xmlns:a16="http://schemas.microsoft.com/office/drawing/2014/main" id="{C6FCB94E-E6F3-BA41-7D3E-945049E30870}"/>
                      </a:ext>
                    </a:extLst>
                  </p:cNvPr>
                  <p:cNvSpPr/>
                  <p:nvPr/>
                </p:nvSpPr>
                <p:spPr>
                  <a:xfrm>
                    <a:off x="7378971" y="4512496"/>
                    <a:ext cx="2532" cy="15165"/>
                  </a:xfrm>
                  <a:custGeom>
                    <a:avLst/>
                    <a:gdLst>
                      <a:gd name="connsiteX0" fmla="*/ 1266 w 2532"/>
                      <a:gd name="connsiteY0" fmla="*/ 15165 h 15165"/>
                      <a:gd name="connsiteX1" fmla="*/ 0 w 2532"/>
                      <a:gd name="connsiteY1" fmla="*/ 13901 h 15165"/>
                      <a:gd name="connsiteX2" fmla="*/ 0 w 2532"/>
                      <a:gd name="connsiteY2" fmla="*/ 1264 h 15165"/>
                      <a:gd name="connsiteX3" fmla="*/ 1266 w 2532"/>
                      <a:gd name="connsiteY3" fmla="*/ 0 h 15165"/>
                      <a:gd name="connsiteX4" fmla="*/ 2532 w 2532"/>
                      <a:gd name="connsiteY4" fmla="*/ 1264 h 15165"/>
                      <a:gd name="connsiteX5" fmla="*/ 2532 w 2532"/>
                      <a:gd name="connsiteY5" fmla="*/ 13901 h 15165"/>
                      <a:gd name="connsiteX6" fmla="*/ 1266 w 2532"/>
                      <a:gd name="connsiteY6" fmla="*/ 15165 h 15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2" h="15165">
                        <a:moveTo>
                          <a:pt x="1266" y="15165"/>
                        </a:moveTo>
                        <a:cubicBezTo>
                          <a:pt x="507" y="15165"/>
                          <a:pt x="0" y="14660"/>
                          <a:pt x="0" y="13901"/>
                        </a:cubicBezTo>
                        <a:lnTo>
                          <a:pt x="0" y="1264"/>
                        </a:lnTo>
                        <a:cubicBezTo>
                          <a:pt x="0" y="505"/>
                          <a:pt x="507" y="0"/>
                          <a:pt x="1266" y="0"/>
                        </a:cubicBezTo>
                        <a:cubicBezTo>
                          <a:pt x="2026" y="0"/>
                          <a:pt x="2532" y="505"/>
                          <a:pt x="2532" y="1264"/>
                        </a:cubicBezTo>
                        <a:lnTo>
                          <a:pt x="2532" y="13901"/>
                        </a:lnTo>
                        <a:cubicBezTo>
                          <a:pt x="2532" y="14660"/>
                          <a:pt x="2026" y="15165"/>
                          <a:pt x="1266" y="15165"/>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86" name="Freeform 1852">
                    <a:extLst>
                      <a:ext uri="{FF2B5EF4-FFF2-40B4-BE49-F238E27FC236}">
                        <a16:creationId xmlns:a16="http://schemas.microsoft.com/office/drawing/2014/main" id="{726AADDE-2796-B097-8737-0A237BC4CFA9}"/>
                      </a:ext>
                    </a:extLst>
                  </p:cNvPr>
                  <p:cNvSpPr/>
                  <p:nvPr/>
                </p:nvSpPr>
                <p:spPr>
                  <a:xfrm>
                    <a:off x="7377578" y="4505040"/>
                    <a:ext cx="5317" cy="14027"/>
                  </a:xfrm>
                  <a:custGeom>
                    <a:avLst/>
                    <a:gdLst>
                      <a:gd name="connsiteX0" fmla="*/ 5318 w 5317"/>
                      <a:gd name="connsiteY0" fmla="*/ 11374 h 14027"/>
                      <a:gd name="connsiteX1" fmla="*/ 2659 w 5317"/>
                      <a:gd name="connsiteY1" fmla="*/ 14028 h 14027"/>
                      <a:gd name="connsiteX2" fmla="*/ 2659 w 5317"/>
                      <a:gd name="connsiteY2" fmla="*/ 14028 h 14027"/>
                      <a:gd name="connsiteX3" fmla="*/ 0 w 5317"/>
                      <a:gd name="connsiteY3" fmla="*/ 11374 h 14027"/>
                      <a:gd name="connsiteX4" fmla="*/ 0 w 5317"/>
                      <a:gd name="connsiteY4" fmla="*/ 2654 h 14027"/>
                      <a:gd name="connsiteX5" fmla="*/ 2659 w 5317"/>
                      <a:gd name="connsiteY5" fmla="*/ 0 h 14027"/>
                      <a:gd name="connsiteX6" fmla="*/ 2659 w 5317"/>
                      <a:gd name="connsiteY6" fmla="*/ 0 h 14027"/>
                      <a:gd name="connsiteX7" fmla="*/ 5318 w 5317"/>
                      <a:gd name="connsiteY7" fmla="*/ 2654 h 14027"/>
                      <a:gd name="connsiteX8" fmla="*/ 5318 w 5317"/>
                      <a:gd name="connsiteY8" fmla="*/ 11374 h 14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7" h="14027">
                        <a:moveTo>
                          <a:pt x="5318" y="11374"/>
                        </a:moveTo>
                        <a:cubicBezTo>
                          <a:pt x="5318" y="12890"/>
                          <a:pt x="4178" y="14028"/>
                          <a:pt x="2659" y="14028"/>
                        </a:cubicBezTo>
                        <a:lnTo>
                          <a:pt x="2659" y="14028"/>
                        </a:lnTo>
                        <a:cubicBezTo>
                          <a:pt x="1139" y="14028"/>
                          <a:pt x="0" y="12890"/>
                          <a:pt x="0" y="11374"/>
                        </a:cubicBezTo>
                        <a:lnTo>
                          <a:pt x="0" y="2654"/>
                        </a:lnTo>
                        <a:cubicBezTo>
                          <a:pt x="0" y="1137"/>
                          <a:pt x="1139" y="0"/>
                          <a:pt x="2659" y="0"/>
                        </a:cubicBezTo>
                        <a:lnTo>
                          <a:pt x="2659" y="0"/>
                        </a:lnTo>
                        <a:cubicBezTo>
                          <a:pt x="4178" y="0"/>
                          <a:pt x="5318" y="1137"/>
                          <a:pt x="5318" y="2654"/>
                        </a:cubicBezTo>
                        <a:lnTo>
                          <a:pt x="5318" y="11374"/>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60" name="Graphic 4">
                  <a:extLst>
                    <a:ext uri="{FF2B5EF4-FFF2-40B4-BE49-F238E27FC236}">
                      <a16:creationId xmlns:a16="http://schemas.microsoft.com/office/drawing/2014/main" id="{33FCF06B-E753-49DF-0770-0AEAB56194B9}"/>
                    </a:ext>
                  </a:extLst>
                </p:cNvPr>
                <p:cNvGrpSpPr/>
                <p:nvPr/>
              </p:nvGrpSpPr>
              <p:grpSpPr>
                <a:xfrm>
                  <a:off x="3573040" y="3166177"/>
                  <a:ext cx="20407" cy="12277"/>
                  <a:chOff x="7400748" y="4524862"/>
                  <a:chExt cx="20404" cy="12277"/>
                </a:xfrm>
              </p:grpSpPr>
              <p:sp>
                <p:nvSpPr>
                  <p:cNvPr id="683" name="Freeform 1849">
                    <a:extLst>
                      <a:ext uri="{FF2B5EF4-FFF2-40B4-BE49-F238E27FC236}">
                        <a16:creationId xmlns:a16="http://schemas.microsoft.com/office/drawing/2014/main" id="{32668D6D-8C3C-B155-EED6-371BDDCB5268}"/>
                      </a:ext>
                    </a:extLst>
                  </p:cNvPr>
                  <p:cNvSpPr/>
                  <p:nvPr/>
                </p:nvSpPr>
                <p:spPr>
                  <a:xfrm>
                    <a:off x="7400748" y="4529178"/>
                    <a:ext cx="13393" cy="7961"/>
                  </a:xfrm>
                  <a:custGeom>
                    <a:avLst/>
                    <a:gdLst>
                      <a:gd name="connsiteX0" fmla="*/ 0 w 13393"/>
                      <a:gd name="connsiteY0" fmla="*/ 7456 h 7961"/>
                      <a:gd name="connsiteX1" fmla="*/ 507 w 13393"/>
                      <a:gd name="connsiteY1" fmla="*/ 5813 h 7961"/>
                      <a:gd name="connsiteX2" fmla="*/ 11648 w 13393"/>
                      <a:gd name="connsiteY2" fmla="*/ 0 h 7961"/>
                      <a:gd name="connsiteX3" fmla="*/ 13294 w 13393"/>
                      <a:gd name="connsiteY3" fmla="*/ 506 h 7961"/>
                      <a:gd name="connsiteX4" fmla="*/ 12788 w 13393"/>
                      <a:gd name="connsiteY4" fmla="*/ 2148 h 7961"/>
                      <a:gd name="connsiteX5" fmla="*/ 1646 w 13393"/>
                      <a:gd name="connsiteY5" fmla="*/ 7962 h 7961"/>
                      <a:gd name="connsiteX6" fmla="*/ 0 w 13393"/>
                      <a:gd name="connsiteY6" fmla="*/ 7456 h 7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93" h="7961">
                        <a:moveTo>
                          <a:pt x="0" y="7456"/>
                        </a:moveTo>
                        <a:cubicBezTo>
                          <a:pt x="0" y="7456"/>
                          <a:pt x="0" y="6066"/>
                          <a:pt x="507" y="5813"/>
                        </a:cubicBezTo>
                        <a:lnTo>
                          <a:pt x="11648" y="0"/>
                        </a:lnTo>
                        <a:cubicBezTo>
                          <a:pt x="11648" y="0"/>
                          <a:pt x="13041" y="0"/>
                          <a:pt x="13294" y="506"/>
                        </a:cubicBezTo>
                        <a:cubicBezTo>
                          <a:pt x="13548" y="1138"/>
                          <a:pt x="13294" y="1896"/>
                          <a:pt x="12788" y="2148"/>
                        </a:cubicBezTo>
                        <a:lnTo>
                          <a:pt x="1646" y="7962"/>
                        </a:lnTo>
                        <a:cubicBezTo>
                          <a:pt x="1646" y="7962"/>
                          <a:pt x="253" y="7962"/>
                          <a:pt x="0" y="7456"/>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84" name="Freeform 1850">
                    <a:extLst>
                      <a:ext uri="{FF2B5EF4-FFF2-40B4-BE49-F238E27FC236}">
                        <a16:creationId xmlns:a16="http://schemas.microsoft.com/office/drawing/2014/main" id="{E2B218BC-34A2-86AE-AA48-185781CDE2AC}"/>
                      </a:ext>
                    </a:extLst>
                  </p:cNvPr>
                  <p:cNvSpPr/>
                  <p:nvPr/>
                </p:nvSpPr>
                <p:spPr>
                  <a:xfrm>
                    <a:off x="7408073" y="4524862"/>
                    <a:ext cx="13079" cy="9264"/>
                  </a:xfrm>
                  <a:custGeom>
                    <a:avLst/>
                    <a:gdLst>
                      <a:gd name="connsiteX0" fmla="*/ 3818 w 13079"/>
                      <a:gd name="connsiteY0" fmla="*/ 8992 h 9264"/>
                      <a:gd name="connsiteX1" fmla="*/ 273 w 13079"/>
                      <a:gd name="connsiteY1" fmla="*/ 7855 h 9264"/>
                      <a:gd name="connsiteX2" fmla="*/ 273 w 13079"/>
                      <a:gd name="connsiteY2" fmla="*/ 7855 h 9264"/>
                      <a:gd name="connsiteX3" fmla="*/ 1412 w 13079"/>
                      <a:gd name="connsiteY3" fmla="*/ 4316 h 9264"/>
                      <a:gd name="connsiteX4" fmla="*/ 9262 w 13079"/>
                      <a:gd name="connsiteY4" fmla="*/ 272 h 9264"/>
                      <a:gd name="connsiteX5" fmla="*/ 12807 w 13079"/>
                      <a:gd name="connsiteY5" fmla="*/ 1409 h 9264"/>
                      <a:gd name="connsiteX6" fmla="*/ 12807 w 13079"/>
                      <a:gd name="connsiteY6" fmla="*/ 1409 h 9264"/>
                      <a:gd name="connsiteX7" fmla="*/ 11668 w 13079"/>
                      <a:gd name="connsiteY7" fmla="*/ 4948 h 9264"/>
                      <a:gd name="connsiteX8" fmla="*/ 3944 w 13079"/>
                      <a:gd name="connsiteY8" fmla="*/ 8992 h 9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79" h="9264">
                        <a:moveTo>
                          <a:pt x="3818" y="8992"/>
                        </a:moveTo>
                        <a:cubicBezTo>
                          <a:pt x="2552" y="9624"/>
                          <a:pt x="906" y="9118"/>
                          <a:pt x="273" y="7855"/>
                        </a:cubicBezTo>
                        <a:lnTo>
                          <a:pt x="273" y="7855"/>
                        </a:lnTo>
                        <a:cubicBezTo>
                          <a:pt x="-361" y="6591"/>
                          <a:pt x="146" y="4948"/>
                          <a:pt x="1412" y="4316"/>
                        </a:cubicBezTo>
                        <a:lnTo>
                          <a:pt x="9262" y="272"/>
                        </a:lnTo>
                        <a:cubicBezTo>
                          <a:pt x="10528" y="-360"/>
                          <a:pt x="12174" y="146"/>
                          <a:pt x="12807" y="1409"/>
                        </a:cubicBezTo>
                        <a:lnTo>
                          <a:pt x="12807" y="1409"/>
                        </a:lnTo>
                        <a:cubicBezTo>
                          <a:pt x="13440" y="2673"/>
                          <a:pt x="12934" y="4316"/>
                          <a:pt x="11668" y="4948"/>
                        </a:cubicBezTo>
                        <a:lnTo>
                          <a:pt x="3944" y="8992"/>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61" name="Graphic 4">
                  <a:extLst>
                    <a:ext uri="{FF2B5EF4-FFF2-40B4-BE49-F238E27FC236}">
                      <a16:creationId xmlns:a16="http://schemas.microsoft.com/office/drawing/2014/main" id="{1913E9CE-57E8-F77D-598F-3F5567F9D437}"/>
                    </a:ext>
                  </a:extLst>
                </p:cNvPr>
                <p:cNvGrpSpPr/>
                <p:nvPr/>
              </p:nvGrpSpPr>
              <p:grpSpPr>
                <a:xfrm>
                  <a:off x="3574133" y="3199453"/>
                  <a:ext cx="19152" cy="14496"/>
                  <a:chOff x="7401841" y="4558138"/>
                  <a:chExt cx="19149" cy="14496"/>
                </a:xfrm>
              </p:grpSpPr>
              <p:sp>
                <p:nvSpPr>
                  <p:cNvPr id="681" name="Freeform 1847">
                    <a:extLst>
                      <a:ext uri="{FF2B5EF4-FFF2-40B4-BE49-F238E27FC236}">
                        <a16:creationId xmlns:a16="http://schemas.microsoft.com/office/drawing/2014/main" id="{E5D80BFD-1EE6-61E8-8B50-79E337B48C05}"/>
                      </a:ext>
                    </a:extLst>
                  </p:cNvPr>
                  <p:cNvSpPr/>
                  <p:nvPr/>
                </p:nvSpPr>
                <p:spPr>
                  <a:xfrm>
                    <a:off x="7401841" y="4558138"/>
                    <a:ext cx="12756" cy="9640"/>
                  </a:xfrm>
                  <a:custGeom>
                    <a:avLst/>
                    <a:gdLst>
                      <a:gd name="connsiteX0" fmla="*/ 174 w 12756"/>
                      <a:gd name="connsiteY0" fmla="*/ 485 h 9640"/>
                      <a:gd name="connsiteX1" fmla="*/ 1947 w 12756"/>
                      <a:gd name="connsiteY1" fmla="*/ 106 h 9640"/>
                      <a:gd name="connsiteX2" fmla="*/ 12329 w 12756"/>
                      <a:gd name="connsiteY2" fmla="*/ 7310 h 9640"/>
                      <a:gd name="connsiteX3" fmla="*/ 12582 w 12756"/>
                      <a:gd name="connsiteY3" fmla="*/ 9079 h 9640"/>
                      <a:gd name="connsiteX4" fmla="*/ 10810 w 12756"/>
                      <a:gd name="connsiteY4" fmla="*/ 9458 h 9640"/>
                      <a:gd name="connsiteX5" fmla="*/ 427 w 12756"/>
                      <a:gd name="connsiteY5" fmla="*/ 2255 h 9640"/>
                      <a:gd name="connsiteX6" fmla="*/ 174 w 12756"/>
                      <a:gd name="connsiteY6" fmla="*/ 485 h 9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56" h="9640">
                        <a:moveTo>
                          <a:pt x="174" y="485"/>
                        </a:moveTo>
                        <a:cubicBezTo>
                          <a:pt x="174" y="485"/>
                          <a:pt x="1314" y="-273"/>
                          <a:pt x="1947" y="106"/>
                        </a:cubicBezTo>
                        <a:lnTo>
                          <a:pt x="12329" y="7310"/>
                        </a:lnTo>
                        <a:cubicBezTo>
                          <a:pt x="12329" y="7310"/>
                          <a:pt x="13089" y="8447"/>
                          <a:pt x="12582" y="9079"/>
                        </a:cubicBezTo>
                        <a:cubicBezTo>
                          <a:pt x="12202" y="9584"/>
                          <a:pt x="11443" y="9837"/>
                          <a:pt x="10810" y="9458"/>
                        </a:cubicBezTo>
                        <a:lnTo>
                          <a:pt x="427" y="2255"/>
                        </a:lnTo>
                        <a:cubicBezTo>
                          <a:pt x="427" y="2255"/>
                          <a:pt x="-332" y="1117"/>
                          <a:pt x="174" y="485"/>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82" name="Freeform 1848">
                    <a:extLst>
                      <a:ext uri="{FF2B5EF4-FFF2-40B4-BE49-F238E27FC236}">
                        <a16:creationId xmlns:a16="http://schemas.microsoft.com/office/drawing/2014/main" id="{39629C77-1DB0-8641-88F3-65FDE8FBBC6E}"/>
                      </a:ext>
                    </a:extLst>
                  </p:cNvPr>
                  <p:cNvSpPr/>
                  <p:nvPr/>
                </p:nvSpPr>
                <p:spPr>
                  <a:xfrm>
                    <a:off x="7408551" y="4562432"/>
                    <a:ext cx="12438" cy="10203"/>
                  </a:xfrm>
                  <a:custGeom>
                    <a:avLst/>
                    <a:gdLst>
                      <a:gd name="connsiteX0" fmla="*/ 1187 w 12438"/>
                      <a:gd name="connsiteY0" fmla="*/ 4786 h 10203"/>
                      <a:gd name="connsiteX1" fmla="*/ 427 w 12438"/>
                      <a:gd name="connsiteY1" fmla="*/ 1121 h 10203"/>
                      <a:gd name="connsiteX2" fmla="*/ 427 w 12438"/>
                      <a:gd name="connsiteY2" fmla="*/ 1121 h 10203"/>
                      <a:gd name="connsiteX3" fmla="*/ 4099 w 12438"/>
                      <a:gd name="connsiteY3" fmla="*/ 489 h 10203"/>
                      <a:gd name="connsiteX4" fmla="*/ 11316 w 12438"/>
                      <a:gd name="connsiteY4" fmla="*/ 5417 h 10203"/>
                      <a:gd name="connsiteX5" fmla="*/ 11949 w 12438"/>
                      <a:gd name="connsiteY5" fmla="*/ 9082 h 10203"/>
                      <a:gd name="connsiteX6" fmla="*/ 11949 w 12438"/>
                      <a:gd name="connsiteY6" fmla="*/ 9082 h 10203"/>
                      <a:gd name="connsiteX7" fmla="*/ 8277 w 12438"/>
                      <a:gd name="connsiteY7" fmla="*/ 9714 h 10203"/>
                      <a:gd name="connsiteX8" fmla="*/ 1060 w 12438"/>
                      <a:gd name="connsiteY8" fmla="*/ 4786 h 1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38" h="10203">
                        <a:moveTo>
                          <a:pt x="1187" y="4786"/>
                        </a:moveTo>
                        <a:cubicBezTo>
                          <a:pt x="-79" y="3901"/>
                          <a:pt x="-332" y="2258"/>
                          <a:pt x="427" y="1121"/>
                        </a:cubicBezTo>
                        <a:lnTo>
                          <a:pt x="427" y="1121"/>
                        </a:lnTo>
                        <a:cubicBezTo>
                          <a:pt x="1314" y="-17"/>
                          <a:pt x="2960" y="-396"/>
                          <a:pt x="4099" y="489"/>
                        </a:cubicBezTo>
                        <a:lnTo>
                          <a:pt x="11316" y="5417"/>
                        </a:lnTo>
                        <a:cubicBezTo>
                          <a:pt x="12456" y="6302"/>
                          <a:pt x="12835" y="7945"/>
                          <a:pt x="11949" y="9082"/>
                        </a:cubicBezTo>
                        <a:lnTo>
                          <a:pt x="11949" y="9082"/>
                        </a:lnTo>
                        <a:cubicBezTo>
                          <a:pt x="11063" y="10220"/>
                          <a:pt x="9417" y="10599"/>
                          <a:pt x="8277" y="9714"/>
                        </a:cubicBezTo>
                        <a:lnTo>
                          <a:pt x="1060" y="4786"/>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62" name="Graphic 4">
                  <a:extLst>
                    <a:ext uri="{FF2B5EF4-FFF2-40B4-BE49-F238E27FC236}">
                      <a16:creationId xmlns:a16="http://schemas.microsoft.com/office/drawing/2014/main" id="{11C92C4B-0FB3-D1A1-EA52-5F6067D41E5F}"/>
                    </a:ext>
                  </a:extLst>
                </p:cNvPr>
                <p:cNvGrpSpPr/>
                <p:nvPr/>
              </p:nvGrpSpPr>
              <p:grpSpPr>
                <a:xfrm>
                  <a:off x="3548566" y="3212323"/>
                  <a:ext cx="6275" cy="22404"/>
                  <a:chOff x="7376277" y="4571008"/>
                  <a:chExt cx="6274" cy="22404"/>
                </a:xfrm>
              </p:grpSpPr>
              <p:sp>
                <p:nvSpPr>
                  <p:cNvPr id="679" name="Freeform 1845">
                    <a:extLst>
                      <a:ext uri="{FF2B5EF4-FFF2-40B4-BE49-F238E27FC236}">
                        <a16:creationId xmlns:a16="http://schemas.microsoft.com/office/drawing/2014/main" id="{39786EEE-E40A-AB9A-69BB-D2925D781E36}"/>
                      </a:ext>
                    </a:extLst>
                  </p:cNvPr>
                  <p:cNvSpPr/>
                  <p:nvPr/>
                </p:nvSpPr>
                <p:spPr>
                  <a:xfrm>
                    <a:off x="7378338" y="4571008"/>
                    <a:ext cx="4051" cy="15038"/>
                  </a:xfrm>
                  <a:custGeom>
                    <a:avLst/>
                    <a:gdLst>
                      <a:gd name="connsiteX0" fmla="*/ 2912 w 4051"/>
                      <a:gd name="connsiteY0" fmla="*/ 0 h 15038"/>
                      <a:gd name="connsiteX1" fmla="*/ 4052 w 4051"/>
                      <a:gd name="connsiteY1" fmla="*/ 1390 h 15038"/>
                      <a:gd name="connsiteX2" fmla="*/ 2532 w 4051"/>
                      <a:gd name="connsiteY2" fmla="*/ 13901 h 15038"/>
                      <a:gd name="connsiteX3" fmla="*/ 1140 w 4051"/>
                      <a:gd name="connsiteY3" fmla="*/ 15039 h 15038"/>
                      <a:gd name="connsiteX4" fmla="*/ 0 w 4051"/>
                      <a:gd name="connsiteY4" fmla="*/ 13649 h 15038"/>
                      <a:gd name="connsiteX5" fmla="*/ 1519 w 4051"/>
                      <a:gd name="connsiteY5" fmla="*/ 1138 h 15038"/>
                      <a:gd name="connsiteX6" fmla="*/ 2912 w 4051"/>
                      <a:gd name="connsiteY6" fmla="*/ 0 h 15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51" h="15038">
                        <a:moveTo>
                          <a:pt x="2912" y="0"/>
                        </a:moveTo>
                        <a:cubicBezTo>
                          <a:pt x="3545" y="0"/>
                          <a:pt x="4052" y="758"/>
                          <a:pt x="4052" y="1390"/>
                        </a:cubicBezTo>
                        <a:lnTo>
                          <a:pt x="2532" y="13901"/>
                        </a:lnTo>
                        <a:cubicBezTo>
                          <a:pt x="2532" y="14533"/>
                          <a:pt x="1773" y="15039"/>
                          <a:pt x="1140" y="15039"/>
                        </a:cubicBezTo>
                        <a:cubicBezTo>
                          <a:pt x="507" y="15039"/>
                          <a:pt x="0" y="14281"/>
                          <a:pt x="0" y="13649"/>
                        </a:cubicBezTo>
                        <a:lnTo>
                          <a:pt x="1519" y="1138"/>
                        </a:lnTo>
                        <a:cubicBezTo>
                          <a:pt x="1519" y="506"/>
                          <a:pt x="2279" y="0"/>
                          <a:pt x="2912" y="0"/>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80" name="Freeform 1846">
                    <a:extLst>
                      <a:ext uri="{FF2B5EF4-FFF2-40B4-BE49-F238E27FC236}">
                        <a16:creationId xmlns:a16="http://schemas.microsoft.com/office/drawing/2014/main" id="{458F7FA5-C510-DFD4-1D24-DCC95FF11F16}"/>
                      </a:ext>
                    </a:extLst>
                  </p:cNvPr>
                  <p:cNvSpPr/>
                  <p:nvPr/>
                </p:nvSpPr>
                <p:spPr>
                  <a:xfrm>
                    <a:off x="7376277" y="4579437"/>
                    <a:ext cx="6274" cy="13975"/>
                  </a:xfrm>
                  <a:custGeom>
                    <a:avLst/>
                    <a:gdLst>
                      <a:gd name="connsiteX0" fmla="*/ 1048 w 6274"/>
                      <a:gd name="connsiteY0" fmla="*/ 2313 h 13975"/>
                      <a:gd name="connsiteX1" fmla="*/ 3960 w 6274"/>
                      <a:gd name="connsiteY1" fmla="*/ 39 h 13975"/>
                      <a:gd name="connsiteX2" fmla="*/ 3960 w 6274"/>
                      <a:gd name="connsiteY2" fmla="*/ 39 h 13975"/>
                      <a:gd name="connsiteX3" fmla="*/ 6239 w 6274"/>
                      <a:gd name="connsiteY3" fmla="*/ 2945 h 13975"/>
                      <a:gd name="connsiteX4" fmla="*/ 5226 w 6274"/>
                      <a:gd name="connsiteY4" fmla="*/ 11665 h 13975"/>
                      <a:gd name="connsiteX5" fmla="*/ 2314 w 6274"/>
                      <a:gd name="connsiteY5" fmla="*/ 13940 h 13975"/>
                      <a:gd name="connsiteX6" fmla="*/ 2314 w 6274"/>
                      <a:gd name="connsiteY6" fmla="*/ 13940 h 13975"/>
                      <a:gd name="connsiteX7" fmla="*/ 35 w 6274"/>
                      <a:gd name="connsiteY7" fmla="*/ 11033 h 13975"/>
                      <a:gd name="connsiteX8" fmla="*/ 1048 w 6274"/>
                      <a:gd name="connsiteY8" fmla="*/ 2313 h 13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74" h="13975">
                        <a:moveTo>
                          <a:pt x="1048" y="2313"/>
                        </a:moveTo>
                        <a:cubicBezTo>
                          <a:pt x="1175" y="797"/>
                          <a:pt x="2568" y="-214"/>
                          <a:pt x="3960" y="39"/>
                        </a:cubicBezTo>
                        <a:lnTo>
                          <a:pt x="3960" y="39"/>
                        </a:lnTo>
                        <a:cubicBezTo>
                          <a:pt x="5353" y="165"/>
                          <a:pt x="6493" y="1555"/>
                          <a:pt x="6239" y="2945"/>
                        </a:cubicBezTo>
                        <a:lnTo>
                          <a:pt x="5226" y="11665"/>
                        </a:lnTo>
                        <a:cubicBezTo>
                          <a:pt x="5100" y="13055"/>
                          <a:pt x="3707" y="14193"/>
                          <a:pt x="2314" y="13940"/>
                        </a:cubicBezTo>
                        <a:lnTo>
                          <a:pt x="2314" y="13940"/>
                        </a:lnTo>
                        <a:cubicBezTo>
                          <a:pt x="922" y="13814"/>
                          <a:pt x="-218" y="12424"/>
                          <a:pt x="35" y="11033"/>
                        </a:cubicBezTo>
                        <a:lnTo>
                          <a:pt x="1048" y="2313"/>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63" name="Graphic 4">
                  <a:extLst>
                    <a:ext uri="{FF2B5EF4-FFF2-40B4-BE49-F238E27FC236}">
                      <a16:creationId xmlns:a16="http://schemas.microsoft.com/office/drawing/2014/main" id="{FEACDB49-D8C0-4C76-ECB9-3B4C4E1B4EB2}"/>
                    </a:ext>
                  </a:extLst>
                </p:cNvPr>
                <p:cNvGrpSpPr/>
                <p:nvPr/>
              </p:nvGrpSpPr>
              <p:grpSpPr>
                <a:xfrm>
                  <a:off x="3509933" y="3203509"/>
                  <a:ext cx="21447" cy="10630"/>
                  <a:chOff x="7337649" y="4562194"/>
                  <a:chExt cx="21444" cy="10630"/>
                </a:xfrm>
              </p:grpSpPr>
              <p:sp>
                <p:nvSpPr>
                  <p:cNvPr id="677" name="Freeform 1843">
                    <a:extLst>
                      <a:ext uri="{FF2B5EF4-FFF2-40B4-BE49-F238E27FC236}">
                        <a16:creationId xmlns:a16="http://schemas.microsoft.com/office/drawing/2014/main" id="{EAFC972F-AAD6-AB85-2DAC-159774950F18}"/>
                      </a:ext>
                    </a:extLst>
                  </p:cNvPr>
                  <p:cNvSpPr/>
                  <p:nvPr/>
                </p:nvSpPr>
                <p:spPr>
                  <a:xfrm>
                    <a:off x="7344817" y="4562194"/>
                    <a:ext cx="14275" cy="7013"/>
                  </a:xfrm>
                  <a:custGeom>
                    <a:avLst/>
                    <a:gdLst>
                      <a:gd name="connsiteX0" fmla="*/ 14276 w 14275"/>
                      <a:gd name="connsiteY0" fmla="*/ 853 h 7013"/>
                      <a:gd name="connsiteX1" fmla="*/ 13516 w 14275"/>
                      <a:gd name="connsiteY1" fmla="*/ 2496 h 7013"/>
                      <a:gd name="connsiteX2" fmla="*/ 1741 w 14275"/>
                      <a:gd name="connsiteY2" fmla="*/ 6919 h 7013"/>
                      <a:gd name="connsiteX3" fmla="*/ 95 w 14275"/>
                      <a:gd name="connsiteY3" fmla="*/ 6161 h 7013"/>
                      <a:gd name="connsiteX4" fmla="*/ 855 w 14275"/>
                      <a:gd name="connsiteY4" fmla="*/ 4518 h 7013"/>
                      <a:gd name="connsiteX5" fmla="*/ 12630 w 14275"/>
                      <a:gd name="connsiteY5" fmla="*/ 95 h 7013"/>
                      <a:gd name="connsiteX6" fmla="*/ 14276 w 14275"/>
                      <a:gd name="connsiteY6" fmla="*/ 853 h 7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75" h="7013">
                        <a:moveTo>
                          <a:pt x="14276" y="853"/>
                        </a:moveTo>
                        <a:cubicBezTo>
                          <a:pt x="14276" y="853"/>
                          <a:pt x="14276" y="2243"/>
                          <a:pt x="13516" y="2496"/>
                        </a:cubicBezTo>
                        <a:lnTo>
                          <a:pt x="1741" y="6919"/>
                        </a:lnTo>
                        <a:cubicBezTo>
                          <a:pt x="1108" y="7172"/>
                          <a:pt x="348" y="6919"/>
                          <a:pt x="95" y="6161"/>
                        </a:cubicBezTo>
                        <a:cubicBezTo>
                          <a:pt x="-158" y="5529"/>
                          <a:pt x="95" y="4771"/>
                          <a:pt x="855" y="4518"/>
                        </a:cubicBezTo>
                        <a:lnTo>
                          <a:pt x="12630" y="95"/>
                        </a:lnTo>
                        <a:cubicBezTo>
                          <a:pt x="13263" y="-158"/>
                          <a:pt x="14022" y="95"/>
                          <a:pt x="14276" y="853"/>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78" name="Freeform 1844">
                    <a:extLst>
                      <a:ext uri="{FF2B5EF4-FFF2-40B4-BE49-F238E27FC236}">
                        <a16:creationId xmlns:a16="http://schemas.microsoft.com/office/drawing/2014/main" id="{FEF9F697-4BB7-90F9-9244-068433B1A56B}"/>
                      </a:ext>
                    </a:extLst>
                  </p:cNvPr>
                  <p:cNvSpPr/>
                  <p:nvPr/>
                </p:nvSpPr>
                <p:spPr>
                  <a:xfrm>
                    <a:off x="7337649" y="4564390"/>
                    <a:ext cx="13514" cy="8433"/>
                  </a:xfrm>
                  <a:custGeom>
                    <a:avLst/>
                    <a:gdLst>
                      <a:gd name="connsiteX0" fmla="*/ 9922 w 13514"/>
                      <a:gd name="connsiteY0" fmla="*/ 173 h 8433"/>
                      <a:gd name="connsiteX1" fmla="*/ 13341 w 13514"/>
                      <a:gd name="connsiteY1" fmla="*/ 1689 h 8433"/>
                      <a:gd name="connsiteX2" fmla="*/ 13341 w 13514"/>
                      <a:gd name="connsiteY2" fmla="*/ 1689 h 8433"/>
                      <a:gd name="connsiteX3" fmla="*/ 11822 w 13514"/>
                      <a:gd name="connsiteY3" fmla="*/ 5102 h 8433"/>
                      <a:gd name="connsiteX4" fmla="*/ 3592 w 13514"/>
                      <a:gd name="connsiteY4" fmla="*/ 8261 h 8433"/>
                      <a:gd name="connsiteX5" fmla="*/ 173 w 13514"/>
                      <a:gd name="connsiteY5" fmla="*/ 6745 h 8433"/>
                      <a:gd name="connsiteX6" fmla="*/ 173 w 13514"/>
                      <a:gd name="connsiteY6" fmla="*/ 6745 h 8433"/>
                      <a:gd name="connsiteX7" fmla="*/ 1693 w 13514"/>
                      <a:gd name="connsiteY7" fmla="*/ 3332 h 8433"/>
                      <a:gd name="connsiteX8" fmla="*/ 9922 w 13514"/>
                      <a:gd name="connsiteY8" fmla="*/ 173 h 8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14" h="8433">
                        <a:moveTo>
                          <a:pt x="9922" y="173"/>
                        </a:moveTo>
                        <a:cubicBezTo>
                          <a:pt x="11315" y="-333"/>
                          <a:pt x="12834" y="299"/>
                          <a:pt x="13341" y="1689"/>
                        </a:cubicBezTo>
                        <a:lnTo>
                          <a:pt x="13341" y="1689"/>
                        </a:lnTo>
                        <a:cubicBezTo>
                          <a:pt x="13847" y="3079"/>
                          <a:pt x="13214" y="4596"/>
                          <a:pt x="11822" y="5102"/>
                        </a:cubicBezTo>
                        <a:lnTo>
                          <a:pt x="3592" y="8261"/>
                        </a:lnTo>
                        <a:cubicBezTo>
                          <a:pt x="2199" y="8767"/>
                          <a:pt x="680" y="8135"/>
                          <a:pt x="173" y="6745"/>
                        </a:cubicBezTo>
                        <a:lnTo>
                          <a:pt x="173" y="6745"/>
                        </a:lnTo>
                        <a:cubicBezTo>
                          <a:pt x="-333" y="5354"/>
                          <a:pt x="300" y="3838"/>
                          <a:pt x="1693" y="3332"/>
                        </a:cubicBezTo>
                        <a:lnTo>
                          <a:pt x="9922" y="173"/>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64" name="Graphic 4">
                  <a:extLst>
                    <a:ext uri="{FF2B5EF4-FFF2-40B4-BE49-F238E27FC236}">
                      <a16:creationId xmlns:a16="http://schemas.microsoft.com/office/drawing/2014/main" id="{1D432E78-6570-AB5C-A6D3-FAE4C3A688A3}"/>
                    </a:ext>
                  </a:extLst>
                </p:cNvPr>
                <p:cNvGrpSpPr/>
                <p:nvPr/>
              </p:nvGrpSpPr>
              <p:grpSpPr>
                <a:xfrm>
                  <a:off x="3513142" y="3164424"/>
                  <a:ext cx="17829" cy="15898"/>
                  <a:chOff x="7340858" y="4523109"/>
                  <a:chExt cx="17827" cy="15898"/>
                </a:xfrm>
              </p:grpSpPr>
              <p:sp>
                <p:nvSpPr>
                  <p:cNvPr id="675" name="Freeform 1841">
                    <a:extLst>
                      <a:ext uri="{FF2B5EF4-FFF2-40B4-BE49-F238E27FC236}">
                        <a16:creationId xmlns:a16="http://schemas.microsoft.com/office/drawing/2014/main" id="{25C2A05C-7F22-CEAF-5254-C89C1E6159F6}"/>
                      </a:ext>
                    </a:extLst>
                  </p:cNvPr>
                  <p:cNvSpPr/>
                  <p:nvPr/>
                </p:nvSpPr>
                <p:spPr>
                  <a:xfrm>
                    <a:off x="7347093" y="4528293"/>
                    <a:ext cx="11592" cy="10713"/>
                  </a:xfrm>
                  <a:custGeom>
                    <a:avLst/>
                    <a:gdLst>
                      <a:gd name="connsiteX0" fmla="*/ 11367 w 11592"/>
                      <a:gd name="connsiteY0" fmla="*/ 10489 h 10713"/>
                      <a:gd name="connsiteX1" fmla="*/ 9594 w 11592"/>
                      <a:gd name="connsiteY1" fmla="*/ 10489 h 10713"/>
                      <a:gd name="connsiteX2" fmla="*/ 225 w 11592"/>
                      <a:gd name="connsiteY2" fmla="*/ 2148 h 10713"/>
                      <a:gd name="connsiteX3" fmla="*/ 225 w 11592"/>
                      <a:gd name="connsiteY3" fmla="*/ 379 h 10713"/>
                      <a:gd name="connsiteX4" fmla="*/ 1998 w 11592"/>
                      <a:gd name="connsiteY4" fmla="*/ 379 h 10713"/>
                      <a:gd name="connsiteX5" fmla="*/ 11367 w 11592"/>
                      <a:gd name="connsiteY5" fmla="*/ 8720 h 10713"/>
                      <a:gd name="connsiteX6" fmla="*/ 11367 w 11592"/>
                      <a:gd name="connsiteY6" fmla="*/ 10489 h 10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92" h="10713">
                        <a:moveTo>
                          <a:pt x="11367" y="10489"/>
                        </a:moveTo>
                        <a:cubicBezTo>
                          <a:pt x="11367" y="10489"/>
                          <a:pt x="10101" y="10995"/>
                          <a:pt x="9594" y="10489"/>
                        </a:cubicBezTo>
                        <a:lnTo>
                          <a:pt x="225" y="2148"/>
                        </a:lnTo>
                        <a:cubicBezTo>
                          <a:pt x="225" y="2148"/>
                          <a:pt x="-281" y="885"/>
                          <a:pt x="225" y="379"/>
                        </a:cubicBezTo>
                        <a:cubicBezTo>
                          <a:pt x="732" y="-126"/>
                          <a:pt x="1491" y="-126"/>
                          <a:pt x="1998" y="379"/>
                        </a:cubicBezTo>
                        <a:lnTo>
                          <a:pt x="11367" y="8720"/>
                        </a:lnTo>
                        <a:cubicBezTo>
                          <a:pt x="11367" y="8720"/>
                          <a:pt x="11873" y="9984"/>
                          <a:pt x="11367" y="10489"/>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76" name="Freeform 1842">
                    <a:extLst>
                      <a:ext uri="{FF2B5EF4-FFF2-40B4-BE49-F238E27FC236}">
                        <a16:creationId xmlns:a16="http://schemas.microsoft.com/office/drawing/2014/main" id="{F3B7F831-D65E-6F9A-86CA-5386DCECC9C9}"/>
                      </a:ext>
                    </a:extLst>
                  </p:cNvPr>
                  <p:cNvSpPr/>
                  <p:nvPr/>
                </p:nvSpPr>
                <p:spPr>
                  <a:xfrm>
                    <a:off x="7340858" y="4523109"/>
                    <a:ext cx="11907" cy="11000"/>
                  </a:xfrm>
                  <a:custGeom>
                    <a:avLst/>
                    <a:gdLst>
                      <a:gd name="connsiteX0" fmla="*/ 11018 w 11907"/>
                      <a:gd name="connsiteY0" fmla="*/ 6322 h 11000"/>
                      <a:gd name="connsiteX1" fmla="*/ 11272 w 11907"/>
                      <a:gd name="connsiteY1" fmla="*/ 10113 h 11000"/>
                      <a:gd name="connsiteX2" fmla="*/ 11272 w 11907"/>
                      <a:gd name="connsiteY2" fmla="*/ 10113 h 11000"/>
                      <a:gd name="connsiteX3" fmla="*/ 7473 w 11907"/>
                      <a:gd name="connsiteY3" fmla="*/ 10366 h 11000"/>
                      <a:gd name="connsiteX4" fmla="*/ 889 w 11907"/>
                      <a:gd name="connsiteY4" fmla="*/ 4553 h 11000"/>
                      <a:gd name="connsiteX5" fmla="*/ 636 w 11907"/>
                      <a:gd name="connsiteY5" fmla="*/ 888 h 11000"/>
                      <a:gd name="connsiteX6" fmla="*/ 636 w 11907"/>
                      <a:gd name="connsiteY6" fmla="*/ 888 h 11000"/>
                      <a:gd name="connsiteX7" fmla="*/ 4434 w 11907"/>
                      <a:gd name="connsiteY7" fmla="*/ 635 h 11000"/>
                      <a:gd name="connsiteX8" fmla="*/ 11018 w 11907"/>
                      <a:gd name="connsiteY8" fmla="*/ 6448 h 1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07" h="11000">
                        <a:moveTo>
                          <a:pt x="11018" y="6322"/>
                        </a:moveTo>
                        <a:cubicBezTo>
                          <a:pt x="12158" y="7333"/>
                          <a:pt x="12158" y="8976"/>
                          <a:pt x="11272" y="10113"/>
                        </a:cubicBezTo>
                        <a:lnTo>
                          <a:pt x="11272" y="10113"/>
                        </a:lnTo>
                        <a:cubicBezTo>
                          <a:pt x="10259" y="11250"/>
                          <a:pt x="8613" y="11250"/>
                          <a:pt x="7473" y="10366"/>
                        </a:cubicBezTo>
                        <a:lnTo>
                          <a:pt x="889" y="4553"/>
                        </a:lnTo>
                        <a:cubicBezTo>
                          <a:pt x="-250" y="3542"/>
                          <a:pt x="-250" y="1899"/>
                          <a:pt x="636" y="888"/>
                        </a:cubicBezTo>
                        <a:lnTo>
                          <a:pt x="636" y="888"/>
                        </a:lnTo>
                        <a:cubicBezTo>
                          <a:pt x="1649" y="-250"/>
                          <a:pt x="3295" y="-250"/>
                          <a:pt x="4434" y="635"/>
                        </a:cubicBezTo>
                        <a:lnTo>
                          <a:pt x="11018" y="6448"/>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65" name="Graphic 4">
                  <a:extLst>
                    <a:ext uri="{FF2B5EF4-FFF2-40B4-BE49-F238E27FC236}">
                      <a16:creationId xmlns:a16="http://schemas.microsoft.com/office/drawing/2014/main" id="{0E65BD52-E695-06E5-7B6A-37488A50C359}"/>
                    </a:ext>
                  </a:extLst>
                </p:cNvPr>
                <p:cNvGrpSpPr/>
                <p:nvPr/>
              </p:nvGrpSpPr>
              <p:grpSpPr>
                <a:xfrm>
                  <a:off x="3527327" y="3167713"/>
                  <a:ext cx="48752" cy="46001"/>
                  <a:chOff x="7355041" y="4526398"/>
                  <a:chExt cx="48746" cy="46001"/>
                </a:xfrm>
              </p:grpSpPr>
              <p:sp>
                <p:nvSpPr>
                  <p:cNvPr id="673" name="Freeform 1839">
                    <a:extLst>
                      <a:ext uri="{FF2B5EF4-FFF2-40B4-BE49-F238E27FC236}">
                        <a16:creationId xmlns:a16="http://schemas.microsoft.com/office/drawing/2014/main" id="{54F238E8-BC40-9230-2F41-9AD54237675D}"/>
                      </a:ext>
                    </a:extLst>
                  </p:cNvPr>
                  <p:cNvSpPr/>
                  <p:nvPr/>
                </p:nvSpPr>
                <p:spPr>
                  <a:xfrm>
                    <a:off x="7355041" y="4526398"/>
                    <a:ext cx="48746" cy="46001"/>
                  </a:xfrm>
                  <a:custGeom>
                    <a:avLst/>
                    <a:gdLst>
                      <a:gd name="connsiteX0" fmla="*/ 48746 w 48746"/>
                      <a:gd name="connsiteY0" fmla="*/ 23001 h 46001"/>
                      <a:gd name="connsiteX1" fmla="*/ 24310 w 48746"/>
                      <a:gd name="connsiteY1" fmla="*/ 46001 h 46001"/>
                      <a:gd name="connsiteX2" fmla="*/ 0 w 48746"/>
                      <a:gd name="connsiteY2" fmla="*/ 23001 h 46001"/>
                      <a:gd name="connsiteX3" fmla="*/ 24310 w 48746"/>
                      <a:gd name="connsiteY3" fmla="*/ 0 h 46001"/>
                      <a:gd name="connsiteX4" fmla="*/ 48746 w 48746"/>
                      <a:gd name="connsiteY4" fmla="*/ 23001 h 4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46" h="46001">
                        <a:moveTo>
                          <a:pt x="48746" y="23001"/>
                        </a:moveTo>
                        <a:cubicBezTo>
                          <a:pt x="48746" y="35765"/>
                          <a:pt x="37857" y="46001"/>
                          <a:pt x="24310" y="46001"/>
                        </a:cubicBezTo>
                        <a:cubicBezTo>
                          <a:pt x="10762" y="46001"/>
                          <a:pt x="0" y="35638"/>
                          <a:pt x="0" y="23001"/>
                        </a:cubicBezTo>
                        <a:cubicBezTo>
                          <a:pt x="0" y="10363"/>
                          <a:pt x="10889" y="0"/>
                          <a:pt x="24310" y="0"/>
                        </a:cubicBezTo>
                        <a:cubicBezTo>
                          <a:pt x="37731" y="0"/>
                          <a:pt x="48746" y="10363"/>
                          <a:pt x="48746" y="23001"/>
                        </a:cubicBezTo>
                        <a:close/>
                      </a:path>
                    </a:pathLst>
                  </a:custGeom>
                  <a:solidFill>
                    <a:srgbClr val="8CC99D"/>
                  </a:solidFill>
                  <a:ln w="6325" cap="flat">
                    <a:solidFill>
                      <a:srgbClr val="6AB484"/>
                    </a:solidFill>
                    <a:prstDash val="solid"/>
                    <a:miter/>
                  </a:ln>
                </p:spPr>
                <p:txBody>
                  <a:bodyPr rtlCol="0" anchor="ctr"/>
                  <a:lstStyle/>
                  <a:p>
                    <a:pPr defTabSz="685800">
                      <a:defRPr/>
                    </a:pPr>
                    <a:endParaRPr lang="en-US" sz="600">
                      <a:solidFill>
                        <a:prstClr val="black"/>
                      </a:solidFill>
                      <a:latin typeface="Verdana"/>
                    </a:endParaRPr>
                  </a:p>
                </p:txBody>
              </p:sp>
              <p:sp>
                <p:nvSpPr>
                  <p:cNvPr id="674" name="Freeform 1840">
                    <a:extLst>
                      <a:ext uri="{FF2B5EF4-FFF2-40B4-BE49-F238E27FC236}">
                        <a16:creationId xmlns:a16="http://schemas.microsoft.com/office/drawing/2014/main" id="{DC79C491-49B7-2234-6887-CAF5268FDE86}"/>
                      </a:ext>
                    </a:extLst>
                  </p:cNvPr>
                  <p:cNvSpPr/>
                  <p:nvPr/>
                </p:nvSpPr>
                <p:spPr>
                  <a:xfrm>
                    <a:off x="7369349" y="4539162"/>
                    <a:ext cx="26841" cy="22242"/>
                  </a:xfrm>
                  <a:custGeom>
                    <a:avLst/>
                    <a:gdLst>
                      <a:gd name="connsiteX0" fmla="*/ 26842 w 26841"/>
                      <a:gd name="connsiteY0" fmla="*/ 11121 h 22242"/>
                      <a:gd name="connsiteX1" fmla="*/ 13421 w 26841"/>
                      <a:gd name="connsiteY1" fmla="*/ 22242 h 22242"/>
                      <a:gd name="connsiteX2" fmla="*/ 0 w 26841"/>
                      <a:gd name="connsiteY2" fmla="*/ 11121 h 22242"/>
                      <a:gd name="connsiteX3" fmla="*/ 13421 w 26841"/>
                      <a:gd name="connsiteY3" fmla="*/ 0 h 22242"/>
                      <a:gd name="connsiteX4" fmla="*/ 26842 w 26841"/>
                      <a:gd name="connsiteY4" fmla="*/ 11121 h 22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41" h="22242">
                        <a:moveTo>
                          <a:pt x="26842" y="11121"/>
                        </a:moveTo>
                        <a:cubicBezTo>
                          <a:pt x="26842" y="17314"/>
                          <a:pt x="20891" y="22242"/>
                          <a:pt x="13421" y="22242"/>
                        </a:cubicBezTo>
                        <a:cubicBezTo>
                          <a:pt x="5951" y="22242"/>
                          <a:pt x="0" y="17187"/>
                          <a:pt x="0" y="11121"/>
                        </a:cubicBezTo>
                        <a:cubicBezTo>
                          <a:pt x="0" y="5055"/>
                          <a:pt x="5951" y="0"/>
                          <a:pt x="13421" y="0"/>
                        </a:cubicBezTo>
                        <a:cubicBezTo>
                          <a:pt x="20891" y="0"/>
                          <a:pt x="26842" y="5055"/>
                          <a:pt x="26842" y="11121"/>
                        </a:cubicBezTo>
                        <a:close/>
                      </a:path>
                    </a:pathLst>
                  </a:custGeom>
                  <a:solidFill>
                    <a:srgbClr val="2D945F"/>
                  </a:solidFill>
                  <a:ln w="3795" cap="flat">
                    <a:solidFill>
                      <a:srgbClr val="1C8A4E"/>
                    </a:solidFill>
                    <a:prstDash val="solid"/>
                    <a:miter/>
                  </a:ln>
                </p:spPr>
                <p:txBody>
                  <a:bodyPr rtlCol="0" anchor="ctr"/>
                  <a:lstStyle/>
                  <a:p>
                    <a:pPr defTabSz="685800">
                      <a:defRPr/>
                    </a:pPr>
                    <a:endParaRPr lang="en-US" sz="600">
                      <a:solidFill>
                        <a:prstClr val="black"/>
                      </a:solidFill>
                      <a:latin typeface="Verdana"/>
                    </a:endParaRPr>
                  </a:p>
                </p:txBody>
              </p:sp>
            </p:grpSp>
            <p:grpSp>
              <p:nvGrpSpPr>
                <p:cNvPr id="566" name="Graphic 4">
                  <a:extLst>
                    <a:ext uri="{FF2B5EF4-FFF2-40B4-BE49-F238E27FC236}">
                      <a16:creationId xmlns:a16="http://schemas.microsoft.com/office/drawing/2014/main" id="{BBF793B8-67E8-9ACA-16BB-32EEB87B6C00}"/>
                    </a:ext>
                  </a:extLst>
                </p:cNvPr>
                <p:cNvGrpSpPr/>
                <p:nvPr/>
              </p:nvGrpSpPr>
              <p:grpSpPr>
                <a:xfrm>
                  <a:off x="3602672" y="3277407"/>
                  <a:ext cx="48752" cy="46001"/>
                  <a:chOff x="7430376" y="4636092"/>
                  <a:chExt cx="48746" cy="46001"/>
                </a:xfrm>
              </p:grpSpPr>
              <p:sp>
                <p:nvSpPr>
                  <p:cNvPr id="671" name="Freeform 1837">
                    <a:extLst>
                      <a:ext uri="{FF2B5EF4-FFF2-40B4-BE49-F238E27FC236}">
                        <a16:creationId xmlns:a16="http://schemas.microsoft.com/office/drawing/2014/main" id="{E9B072F0-6ED5-9FD5-679F-5AB2C8AB4F99}"/>
                      </a:ext>
                    </a:extLst>
                  </p:cNvPr>
                  <p:cNvSpPr/>
                  <p:nvPr/>
                </p:nvSpPr>
                <p:spPr>
                  <a:xfrm>
                    <a:off x="7430376" y="4636092"/>
                    <a:ext cx="48746" cy="46001"/>
                  </a:xfrm>
                  <a:custGeom>
                    <a:avLst/>
                    <a:gdLst>
                      <a:gd name="connsiteX0" fmla="*/ 48746 w 48746"/>
                      <a:gd name="connsiteY0" fmla="*/ 23000 h 46001"/>
                      <a:gd name="connsiteX1" fmla="*/ 24436 w 48746"/>
                      <a:gd name="connsiteY1" fmla="*/ 46001 h 46001"/>
                      <a:gd name="connsiteX2" fmla="*/ 0 w 48746"/>
                      <a:gd name="connsiteY2" fmla="*/ 23000 h 46001"/>
                      <a:gd name="connsiteX3" fmla="*/ 24436 w 48746"/>
                      <a:gd name="connsiteY3" fmla="*/ 0 h 46001"/>
                      <a:gd name="connsiteX4" fmla="*/ 48746 w 48746"/>
                      <a:gd name="connsiteY4" fmla="*/ 23000 h 4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46" h="46001">
                        <a:moveTo>
                          <a:pt x="48746" y="23000"/>
                        </a:moveTo>
                        <a:cubicBezTo>
                          <a:pt x="48746" y="35765"/>
                          <a:pt x="37857" y="46001"/>
                          <a:pt x="24436" y="46001"/>
                        </a:cubicBezTo>
                        <a:cubicBezTo>
                          <a:pt x="11015" y="46001"/>
                          <a:pt x="0" y="35638"/>
                          <a:pt x="0" y="23000"/>
                        </a:cubicBezTo>
                        <a:cubicBezTo>
                          <a:pt x="0" y="10363"/>
                          <a:pt x="10889" y="0"/>
                          <a:pt x="24436" y="0"/>
                        </a:cubicBezTo>
                        <a:cubicBezTo>
                          <a:pt x="37984" y="0"/>
                          <a:pt x="48746" y="10363"/>
                          <a:pt x="48746" y="23000"/>
                        </a:cubicBezTo>
                        <a:close/>
                      </a:path>
                    </a:pathLst>
                  </a:custGeom>
                  <a:solidFill>
                    <a:srgbClr val="8CC99D"/>
                  </a:solidFill>
                  <a:ln w="6325" cap="flat">
                    <a:solidFill>
                      <a:srgbClr val="6AB484"/>
                    </a:solidFill>
                    <a:prstDash val="solid"/>
                    <a:miter/>
                  </a:ln>
                </p:spPr>
                <p:txBody>
                  <a:bodyPr rtlCol="0" anchor="ctr"/>
                  <a:lstStyle/>
                  <a:p>
                    <a:pPr defTabSz="685800">
                      <a:defRPr/>
                    </a:pPr>
                    <a:endParaRPr lang="en-US" sz="600">
                      <a:solidFill>
                        <a:prstClr val="black"/>
                      </a:solidFill>
                      <a:latin typeface="Verdana"/>
                    </a:endParaRPr>
                  </a:p>
                </p:txBody>
              </p:sp>
              <p:sp>
                <p:nvSpPr>
                  <p:cNvPr id="672" name="Freeform 1838">
                    <a:extLst>
                      <a:ext uri="{FF2B5EF4-FFF2-40B4-BE49-F238E27FC236}">
                        <a16:creationId xmlns:a16="http://schemas.microsoft.com/office/drawing/2014/main" id="{36D3867B-8D9F-D9BA-BADD-AFFFFBC6F0C6}"/>
                      </a:ext>
                    </a:extLst>
                  </p:cNvPr>
                  <p:cNvSpPr/>
                  <p:nvPr/>
                </p:nvSpPr>
                <p:spPr>
                  <a:xfrm>
                    <a:off x="7444683" y="4648856"/>
                    <a:ext cx="26841" cy="22242"/>
                  </a:xfrm>
                  <a:custGeom>
                    <a:avLst/>
                    <a:gdLst>
                      <a:gd name="connsiteX0" fmla="*/ 26842 w 26841"/>
                      <a:gd name="connsiteY0" fmla="*/ 11121 h 22242"/>
                      <a:gd name="connsiteX1" fmla="*/ 13421 w 26841"/>
                      <a:gd name="connsiteY1" fmla="*/ 22242 h 22242"/>
                      <a:gd name="connsiteX2" fmla="*/ 0 w 26841"/>
                      <a:gd name="connsiteY2" fmla="*/ 11121 h 22242"/>
                      <a:gd name="connsiteX3" fmla="*/ 13421 w 26841"/>
                      <a:gd name="connsiteY3" fmla="*/ 0 h 22242"/>
                      <a:gd name="connsiteX4" fmla="*/ 26842 w 26841"/>
                      <a:gd name="connsiteY4" fmla="*/ 11121 h 22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41" h="22242">
                        <a:moveTo>
                          <a:pt x="26842" y="11121"/>
                        </a:moveTo>
                        <a:cubicBezTo>
                          <a:pt x="26842" y="17314"/>
                          <a:pt x="20891" y="22242"/>
                          <a:pt x="13421" y="22242"/>
                        </a:cubicBezTo>
                        <a:cubicBezTo>
                          <a:pt x="5951" y="22242"/>
                          <a:pt x="0" y="17187"/>
                          <a:pt x="0" y="11121"/>
                        </a:cubicBezTo>
                        <a:cubicBezTo>
                          <a:pt x="0" y="5055"/>
                          <a:pt x="5951" y="0"/>
                          <a:pt x="13421" y="0"/>
                        </a:cubicBezTo>
                        <a:cubicBezTo>
                          <a:pt x="20891" y="0"/>
                          <a:pt x="26842" y="5055"/>
                          <a:pt x="26842" y="11121"/>
                        </a:cubicBezTo>
                        <a:close/>
                      </a:path>
                    </a:pathLst>
                  </a:custGeom>
                  <a:solidFill>
                    <a:srgbClr val="2D945F"/>
                  </a:solidFill>
                  <a:ln w="3795" cap="flat">
                    <a:solidFill>
                      <a:srgbClr val="1C8A4E"/>
                    </a:solidFill>
                    <a:prstDash val="solid"/>
                    <a:miter/>
                  </a:ln>
                </p:spPr>
                <p:txBody>
                  <a:bodyPr rtlCol="0" anchor="ctr"/>
                  <a:lstStyle/>
                  <a:p>
                    <a:pPr defTabSz="685800">
                      <a:defRPr/>
                    </a:pPr>
                    <a:endParaRPr lang="en-US" sz="600">
                      <a:solidFill>
                        <a:prstClr val="black"/>
                      </a:solidFill>
                      <a:latin typeface="Verdana"/>
                    </a:endParaRPr>
                  </a:p>
                </p:txBody>
              </p:sp>
            </p:grpSp>
            <p:grpSp>
              <p:nvGrpSpPr>
                <p:cNvPr id="567" name="Graphic 4">
                  <a:extLst>
                    <a:ext uri="{FF2B5EF4-FFF2-40B4-BE49-F238E27FC236}">
                      <a16:creationId xmlns:a16="http://schemas.microsoft.com/office/drawing/2014/main" id="{2374CED3-62F4-E9D9-E9D1-8F0E15DC5D18}"/>
                    </a:ext>
                  </a:extLst>
                </p:cNvPr>
                <p:cNvGrpSpPr/>
                <p:nvPr/>
              </p:nvGrpSpPr>
              <p:grpSpPr>
                <a:xfrm>
                  <a:off x="3412854" y="3146608"/>
                  <a:ext cx="5318" cy="22621"/>
                  <a:chOff x="7240583" y="4505293"/>
                  <a:chExt cx="5317" cy="22621"/>
                </a:xfrm>
              </p:grpSpPr>
              <p:sp>
                <p:nvSpPr>
                  <p:cNvPr id="669" name="Freeform 1835">
                    <a:extLst>
                      <a:ext uri="{FF2B5EF4-FFF2-40B4-BE49-F238E27FC236}">
                        <a16:creationId xmlns:a16="http://schemas.microsoft.com/office/drawing/2014/main" id="{2DF9E430-66D2-CF60-C9BE-82B14304FEF5}"/>
                      </a:ext>
                    </a:extLst>
                  </p:cNvPr>
                  <p:cNvSpPr/>
                  <p:nvPr/>
                </p:nvSpPr>
                <p:spPr>
                  <a:xfrm>
                    <a:off x="7241976" y="4512749"/>
                    <a:ext cx="2532" cy="15165"/>
                  </a:xfrm>
                  <a:custGeom>
                    <a:avLst/>
                    <a:gdLst>
                      <a:gd name="connsiteX0" fmla="*/ 1266 w 2532"/>
                      <a:gd name="connsiteY0" fmla="*/ 15165 h 15165"/>
                      <a:gd name="connsiteX1" fmla="*/ 0 w 2532"/>
                      <a:gd name="connsiteY1" fmla="*/ 13901 h 15165"/>
                      <a:gd name="connsiteX2" fmla="*/ 0 w 2532"/>
                      <a:gd name="connsiteY2" fmla="*/ 1264 h 15165"/>
                      <a:gd name="connsiteX3" fmla="*/ 1266 w 2532"/>
                      <a:gd name="connsiteY3" fmla="*/ 0 h 15165"/>
                      <a:gd name="connsiteX4" fmla="*/ 2532 w 2532"/>
                      <a:gd name="connsiteY4" fmla="*/ 1264 h 15165"/>
                      <a:gd name="connsiteX5" fmla="*/ 2532 w 2532"/>
                      <a:gd name="connsiteY5" fmla="*/ 13901 h 15165"/>
                      <a:gd name="connsiteX6" fmla="*/ 1266 w 2532"/>
                      <a:gd name="connsiteY6" fmla="*/ 15165 h 15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2" h="15165">
                        <a:moveTo>
                          <a:pt x="1266" y="15165"/>
                        </a:moveTo>
                        <a:cubicBezTo>
                          <a:pt x="633" y="15165"/>
                          <a:pt x="0" y="14660"/>
                          <a:pt x="0" y="13901"/>
                        </a:cubicBezTo>
                        <a:lnTo>
                          <a:pt x="0" y="1264"/>
                        </a:lnTo>
                        <a:cubicBezTo>
                          <a:pt x="0" y="506"/>
                          <a:pt x="506" y="0"/>
                          <a:pt x="1266" y="0"/>
                        </a:cubicBezTo>
                        <a:cubicBezTo>
                          <a:pt x="2026" y="0"/>
                          <a:pt x="2532" y="506"/>
                          <a:pt x="2532" y="1264"/>
                        </a:cubicBezTo>
                        <a:lnTo>
                          <a:pt x="2532" y="13901"/>
                        </a:lnTo>
                        <a:cubicBezTo>
                          <a:pt x="2532" y="14533"/>
                          <a:pt x="1899" y="15165"/>
                          <a:pt x="1266" y="15165"/>
                        </a:cubicBezTo>
                        <a:close/>
                      </a:path>
                    </a:pathLst>
                  </a:custGeom>
                  <a:solidFill>
                    <a:srgbClr val="B4BDC4"/>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70" name="Freeform 1836">
                    <a:extLst>
                      <a:ext uri="{FF2B5EF4-FFF2-40B4-BE49-F238E27FC236}">
                        <a16:creationId xmlns:a16="http://schemas.microsoft.com/office/drawing/2014/main" id="{B3E4089D-A7D4-9E45-5694-5E5063A5F4E5}"/>
                      </a:ext>
                    </a:extLst>
                  </p:cNvPr>
                  <p:cNvSpPr/>
                  <p:nvPr/>
                </p:nvSpPr>
                <p:spPr>
                  <a:xfrm>
                    <a:off x="7240583" y="4505293"/>
                    <a:ext cx="5317" cy="14027"/>
                  </a:xfrm>
                  <a:custGeom>
                    <a:avLst/>
                    <a:gdLst>
                      <a:gd name="connsiteX0" fmla="*/ 5318 w 5317"/>
                      <a:gd name="connsiteY0" fmla="*/ 11374 h 14027"/>
                      <a:gd name="connsiteX1" fmla="*/ 2659 w 5317"/>
                      <a:gd name="connsiteY1" fmla="*/ 14028 h 14027"/>
                      <a:gd name="connsiteX2" fmla="*/ 2659 w 5317"/>
                      <a:gd name="connsiteY2" fmla="*/ 14028 h 14027"/>
                      <a:gd name="connsiteX3" fmla="*/ 0 w 5317"/>
                      <a:gd name="connsiteY3" fmla="*/ 11374 h 14027"/>
                      <a:gd name="connsiteX4" fmla="*/ 0 w 5317"/>
                      <a:gd name="connsiteY4" fmla="*/ 2654 h 14027"/>
                      <a:gd name="connsiteX5" fmla="*/ 2659 w 5317"/>
                      <a:gd name="connsiteY5" fmla="*/ 0 h 14027"/>
                      <a:gd name="connsiteX6" fmla="*/ 2659 w 5317"/>
                      <a:gd name="connsiteY6" fmla="*/ 0 h 14027"/>
                      <a:gd name="connsiteX7" fmla="*/ 5318 w 5317"/>
                      <a:gd name="connsiteY7" fmla="*/ 2654 h 14027"/>
                      <a:gd name="connsiteX8" fmla="*/ 5318 w 5317"/>
                      <a:gd name="connsiteY8" fmla="*/ 11374 h 14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7" h="14027">
                        <a:moveTo>
                          <a:pt x="5318" y="11374"/>
                        </a:moveTo>
                        <a:cubicBezTo>
                          <a:pt x="5318" y="12890"/>
                          <a:pt x="4178" y="14028"/>
                          <a:pt x="2659" y="14028"/>
                        </a:cubicBezTo>
                        <a:lnTo>
                          <a:pt x="2659" y="14028"/>
                        </a:lnTo>
                        <a:cubicBezTo>
                          <a:pt x="1139" y="14028"/>
                          <a:pt x="0" y="12890"/>
                          <a:pt x="0" y="11374"/>
                        </a:cubicBezTo>
                        <a:lnTo>
                          <a:pt x="0" y="2654"/>
                        </a:lnTo>
                        <a:cubicBezTo>
                          <a:pt x="0" y="1137"/>
                          <a:pt x="1139" y="0"/>
                          <a:pt x="2659" y="0"/>
                        </a:cubicBezTo>
                        <a:lnTo>
                          <a:pt x="2659" y="0"/>
                        </a:lnTo>
                        <a:cubicBezTo>
                          <a:pt x="4178" y="0"/>
                          <a:pt x="5318" y="1137"/>
                          <a:pt x="5318" y="2654"/>
                        </a:cubicBezTo>
                        <a:lnTo>
                          <a:pt x="5318" y="11374"/>
                        </a:lnTo>
                        <a:close/>
                      </a:path>
                    </a:pathLst>
                  </a:custGeom>
                  <a:solidFill>
                    <a:srgbClr val="0E5082"/>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68" name="Graphic 4">
                  <a:extLst>
                    <a:ext uri="{FF2B5EF4-FFF2-40B4-BE49-F238E27FC236}">
                      <a16:creationId xmlns:a16="http://schemas.microsoft.com/office/drawing/2014/main" id="{9302113E-DEAA-9511-399F-2EBF41517E52}"/>
                    </a:ext>
                  </a:extLst>
                </p:cNvPr>
                <p:cNvGrpSpPr/>
                <p:nvPr/>
              </p:nvGrpSpPr>
              <p:grpSpPr>
                <a:xfrm>
                  <a:off x="3391200" y="3168471"/>
                  <a:ext cx="48752" cy="46001"/>
                  <a:chOff x="7218932" y="4527156"/>
                  <a:chExt cx="48746" cy="46001"/>
                </a:xfrm>
              </p:grpSpPr>
              <p:sp>
                <p:nvSpPr>
                  <p:cNvPr id="667" name="Freeform 1833">
                    <a:extLst>
                      <a:ext uri="{FF2B5EF4-FFF2-40B4-BE49-F238E27FC236}">
                        <a16:creationId xmlns:a16="http://schemas.microsoft.com/office/drawing/2014/main" id="{CC7C8E9F-556A-C8DF-C0F9-FA26D83596E0}"/>
                      </a:ext>
                    </a:extLst>
                  </p:cNvPr>
                  <p:cNvSpPr/>
                  <p:nvPr/>
                </p:nvSpPr>
                <p:spPr>
                  <a:xfrm>
                    <a:off x="7218932" y="4527156"/>
                    <a:ext cx="48746" cy="46001"/>
                  </a:xfrm>
                  <a:custGeom>
                    <a:avLst/>
                    <a:gdLst>
                      <a:gd name="connsiteX0" fmla="*/ 48746 w 48746"/>
                      <a:gd name="connsiteY0" fmla="*/ 23000 h 46001"/>
                      <a:gd name="connsiteX1" fmla="*/ 24436 w 48746"/>
                      <a:gd name="connsiteY1" fmla="*/ 46001 h 46001"/>
                      <a:gd name="connsiteX2" fmla="*/ 0 w 48746"/>
                      <a:gd name="connsiteY2" fmla="*/ 23000 h 46001"/>
                      <a:gd name="connsiteX3" fmla="*/ 24436 w 48746"/>
                      <a:gd name="connsiteY3" fmla="*/ 0 h 46001"/>
                      <a:gd name="connsiteX4" fmla="*/ 48746 w 48746"/>
                      <a:gd name="connsiteY4" fmla="*/ 23000 h 4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46" h="46001">
                        <a:moveTo>
                          <a:pt x="48746" y="23000"/>
                        </a:moveTo>
                        <a:cubicBezTo>
                          <a:pt x="48746" y="35764"/>
                          <a:pt x="37857" y="46001"/>
                          <a:pt x="24436" y="46001"/>
                        </a:cubicBezTo>
                        <a:cubicBezTo>
                          <a:pt x="11015" y="46001"/>
                          <a:pt x="0" y="35638"/>
                          <a:pt x="0" y="23000"/>
                        </a:cubicBezTo>
                        <a:cubicBezTo>
                          <a:pt x="0" y="10363"/>
                          <a:pt x="10889" y="0"/>
                          <a:pt x="24436" y="0"/>
                        </a:cubicBezTo>
                        <a:cubicBezTo>
                          <a:pt x="37984" y="0"/>
                          <a:pt x="48746" y="10363"/>
                          <a:pt x="48746" y="23000"/>
                        </a:cubicBezTo>
                        <a:close/>
                      </a:path>
                    </a:pathLst>
                  </a:custGeom>
                  <a:solidFill>
                    <a:srgbClr val="8CC99D"/>
                  </a:solidFill>
                  <a:ln w="6325" cap="flat">
                    <a:solidFill>
                      <a:srgbClr val="6AB484"/>
                    </a:solidFill>
                    <a:prstDash val="solid"/>
                    <a:miter/>
                  </a:ln>
                </p:spPr>
                <p:txBody>
                  <a:bodyPr rtlCol="0" anchor="ctr"/>
                  <a:lstStyle/>
                  <a:p>
                    <a:pPr defTabSz="685800">
                      <a:defRPr/>
                    </a:pPr>
                    <a:endParaRPr lang="en-US" sz="600">
                      <a:solidFill>
                        <a:prstClr val="black"/>
                      </a:solidFill>
                      <a:latin typeface="Verdana"/>
                    </a:endParaRPr>
                  </a:p>
                </p:txBody>
              </p:sp>
              <p:sp>
                <p:nvSpPr>
                  <p:cNvPr id="668" name="Freeform 1834">
                    <a:extLst>
                      <a:ext uri="{FF2B5EF4-FFF2-40B4-BE49-F238E27FC236}">
                        <a16:creationId xmlns:a16="http://schemas.microsoft.com/office/drawing/2014/main" id="{43966D00-498C-5939-3567-4132CDA69B6C}"/>
                      </a:ext>
                    </a:extLst>
                  </p:cNvPr>
                  <p:cNvSpPr/>
                  <p:nvPr/>
                </p:nvSpPr>
                <p:spPr>
                  <a:xfrm>
                    <a:off x="7233240" y="4539920"/>
                    <a:ext cx="26841" cy="22242"/>
                  </a:xfrm>
                  <a:custGeom>
                    <a:avLst/>
                    <a:gdLst>
                      <a:gd name="connsiteX0" fmla="*/ 26842 w 26841"/>
                      <a:gd name="connsiteY0" fmla="*/ 11121 h 22242"/>
                      <a:gd name="connsiteX1" fmla="*/ 13421 w 26841"/>
                      <a:gd name="connsiteY1" fmla="*/ 22242 h 22242"/>
                      <a:gd name="connsiteX2" fmla="*/ 0 w 26841"/>
                      <a:gd name="connsiteY2" fmla="*/ 11121 h 22242"/>
                      <a:gd name="connsiteX3" fmla="*/ 13421 w 26841"/>
                      <a:gd name="connsiteY3" fmla="*/ 0 h 22242"/>
                      <a:gd name="connsiteX4" fmla="*/ 26842 w 26841"/>
                      <a:gd name="connsiteY4" fmla="*/ 11121 h 22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41" h="22242">
                        <a:moveTo>
                          <a:pt x="26842" y="11121"/>
                        </a:moveTo>
                        <a:cubicBezTo>
                          <a:pt x="26842" y="17314"/>
                          <a:pt x="20891" y="22242"/>
                          <a:pt x="13421" y="22242"/>
                        </a:cubicBezTo>
                        <a:cubicBezTo>
                          <a:pt x="5951" y="22242"/>
                          <a:pt x="0" y="17187"/>
                          <a:pt x="0" y="11121"/>
                        </a:cubicBezTo>
                        <a:cubicBezTo>
                          <a:pt x="0" y="5055"/>
                          <a:pt x="5951" y="0"/>
                          <a:pt x="13421" y="0"/>
                        </a:cubicBezTo>
                        <a:cubicBezTo>
                          <a:pt x="20891" y="0"/>
                          <a:pt x="26842" y="5055"/>
                          <a:pt x="26842" y="11121"/>
                        </a:cubicBezTo>
                        <a:close/>
                      </a:path>
                    </a:pathLst>
                  </a:custGeom>
                  <a:solidFill>
                    <a:srgbClr val="2D945F"/>
                  </a:solidFill>
                  <a:ln w="3795" cap="flat">
                    <a:solidFill>
                      <a:srgbClr val="1C8A4E"/>
                    </a:solidFill>
                    <a:prstDash val="solid"/>
                    <a:miter/>
                  </a:ln>
                </p:spPr>
                <p:txBody>
                  <a:bodyPr rtlCol="0" anchor="ctr"/>
                  <a:lstStyle/>
                  <a:p>
                    <a:pPr defTabSz="685800">
                      <a:defRPr/>
                    </a:pPr>
                    <a:endParaRPr lang="en-US" sz="600">
                      <a:solidFill>
                        <a:prstClr val="black"/>
                      </a:solidFill>
                      <a:latin typeface="Verdana"/>
                    </a:endParaRPr>
                  </a:p>
                </p:txBody>
              </p:sp>
            </p:grpSp>
            <p:sp>
              <p:nvSpPr>
                <p:cNvPr id="569" name="Freeform 1728">
                  <a:extLst>
                    <a:ext uri="{FF2B5EF4-FFF2-40B4-BE49-F238E27FC236}">
                      <a16:creationId xmlns:a16="http://schemas.microsoft.com/office/drawing/2014/main" id="{6D27B80F-FFE3-BA89-7CFA-A46868B87191}"/>
                    </a:ext>
                  </a:extLst>
                </p:cNvPr>
                <p:cNvSpPr/>
                <p:nvPr/>
              </p:nvSpPr>
              <p:spPr>
                <a:xfrm>
                  <a:off x="3484020" y="3334024"/>
                  <a:ext cx="34950" cy="32857"/>
                </a:xfrm>
                <a:custGeom>
                  <a:avLst/>
                  <a:gdLst>
                    <a:gd name="connsiteX0" fmla="*/ 34945 w 34945"/>
                    <a:gd name="connsiteY0" fmla="*/ 16429 h 32857"/>
                    <a:gd name="connsiteX1" fmla="*/ 17473 w 34945"/>
                    <a:gd name="connsiteY1" fmla="*/ 32858 h 32857"/>
                    <a:gd name="connsiteX2" fmla="*/ 0 w 34945"/>
                    <a:gd name="connsiteY2" fmla="*/ 16429 h 32857"/>
                    <a:gd name="connsiteX3" fmla="*/ 17473 w 34945"/>
                    <a:gd name="connsiteY3" fmla="*/ 0 h 32857"/>
                    <a:gd name="connsiteX4" fmla="*/ 34945 w 34945"/>
                    <a:gd name="connsiteY4" fmla="*/ 16429 h 3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45" h="32857">
                      <a:moveTo>
                        <a:pt x="34945" y="16429"/>
                      </a:moveTo>
                      <a:cubicBezTo>
                        <a:pt x="34945" y="25528"/>
                        <a:pt x="27095" y="32858"/>
                        <a:pt x="17473" y="32858"/>
                      </a:cubicBezTo>
                      <a:cubicBezTo>
                        <a:pt x="7850" y="32858"/>
                        <a:pt x="0" y="25528"/>
                        <a:pt x="0" y="16429"/>
                      </a:cubicBezTo>
                      <a:cubicBezTo>
                        <a:pt x="0" y="7330"/>
                        <a:pt x="7850" y="0"/>
                        <a:pt x="17473" y="0"/>
                      </a:cubicBezTo>
                      <a:cubicBezTo>
                        <a:pt x="27095" y="0"/>
                        <a:pt x="34945" y="7330"/>
                        <a:pt x="34945" y="16429"/>
                      </a:cubicBezTo>
                      <a:close/>
                    </a:path>
                  </a:pathLst>
                </a:custGeom>
                <a:solidFill>
                  <a:srgbClr val="F3D97E"/>
                </a:solidFill>
                <a:ln w="5060" cap="flat">
                  <a:solidFill>
                    <a:srgbClr val="E0BE57"/>
                  </a:solidFill>
                  <a:prstDash val="solid"/>
                  <a:miter/>
                </a:ln>
              </p:spPr>
              <p:txBody>
                <a:bodyPr rtlCol="0" anchor="ctr"/>
                <a:lstStyle/>
                <a:p>
                  <a:pPr defTabSz="685800">
                    <a:defRPr/>
                  </a:pPr>
                  <a:endParaRPr lang="en-US" sz="600">
                    <a:solidFill>
                      <a:prstClr val="black"/>
                    </a:solidFill>
                    <a:latin typeface="Verdana"/>
                  </a:endParaRPr>
                </a:p>
              </p:txBody>
            </p:sp>
            <p:sp>
              <p:nvSpPr>
                <p:cNvPr id="570" name="Freeform 1729">
                  <a:extLst>
                    <a:ext uri="{FF2B5EF4-FFF2-40B4-BE49-F238E27FC236}">
                      <a16:creationId xmlns:a16="http://schemas.microsoft.com/office/drawing/2014/main" id="{F5C574A6-42BB-0111-36AA-A70491B7D6F0}"/>
                    </a:ext>
                  </a:extLst>
                </p:cNvPr>
                <p:cNvSpPr/>
                <p:nvPr/>
              </p:nvSpPr>
              <p:spPr>
                <a:xfrm>
                  <a:off x="3466545" y="3290171"/>
                  <a:ext cx="34950" cy="32857"/>
                </a:xfrm>
                <a:custGeom>
                  <a:avLst/>
                  <a:gdLst>
                    <a:gd name="connsiteX0" fmla="*/ 34945 w 34945"/>
                    <a:gd name="connsiteY0" fmla="*/ 16429 h 32857"/>
                    <a:gd name="connsiteX1" fmla="*/ 17473 w 34945"/>
                    <a:gd name="connsiteY1" fmla="*/ 32858 h 32857"/>
                    <a:gd name="connsiteX2" fmla="*/ 0 w 34945"/>
                    <a:gd name="connsiteY2" fmla="*/ 16429 h 32857"/>
                    <a:gd name="connsiteX3" fmla="*/ 17473 w 34945"/>
                    <a:gd name="connsiteY3" fmla="*/ 0 h 32857"/>
                    <a:gd name="connsiteX4" fmla="*/ 34945 w 34945"/>
                    <a:gd name="connsiteY4" fmla="*/ 16429 h 3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45" h="32857">
                      <a:moveTo>
                        <a:pt x="34945" y="16429"/>
                      </a:moveTo>
                      <a:cubicBezTo>
                        <a:pt x="34945" y="25528"/>
                        <a:pt x="27095" y="32858"/>
                        <a:pt x="17473" y="32858"/>
                      </a:cubicBezTo>
                      <a:cubicBezTo>
                        <a:pt x="7850" y="32858"/>
                        <a:pt x="0" y="25528"/>
                        <a:pt x="0" y="16429"/>
                      </a:cubicBezTo>
                      <a:cubicBezTo>
                        <a:pt x="0" y="7330"/>
                        <a:pt x="7850" y="0"/>
                        <a:pt x="17473" y="0"/>
                      </a:cubicBezTo>
                      <a:cubicBezTo>
                        <a:pt x="27095" y="0"/>
                        <a:pt x="34945" y="7330"/>
                        <a:pt x="34945" y="16429"/>
                      </a:cubicBezTo>
                      <a:close/>
                    </a:path>
                  </a:pathLst>
                </a:custGeom>
                <a:solidFill>
                  <a:srgbClr val="E1C44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71" name="Freeform 1730">
                  <a:extLst>
                    <a:ext uri="{FF2B5EF4-FFF2-40B4-BE49-F238E27FC236}">
                      <a16:creationId xmlns:a16="http://schemas.microsoft.com/office/drawing/2014/main" id="{4B5B3364-9D7F-82DE-28F4-F03B279B904D}"/>
                    </a:ext>
                  </a:extLst>
                </p:cNvPr>
                <p:cNvSpPr/>
                <p:nvPr/>
              </p:nvSpPr>
              <p:spPr>
                <a:xfrm>
                  <a:off x="3493517" y="3339205"/>
                  <a:ext cx="9623" cy="9099"/>
                </a:xfrm>
                <a:custGeom>
                  <a:avLst/>
                  <a:gdLst>
                    <a:gd name="connsiteX0" fmla="*/ 9623 w 9622"/>
                    <a:gd name="connsiteY0" fmla="*/ 4550 h 9099"/>
                    <a:gd name="connsiteX1" fmla="*/ 4811 w 9622"/>
                    <a:gd name="connsiteY1" fmla="*/ 9099 h 9099"/>
                    <a:gd name="connsiteX2" fmla="*/ 0 w 9622"/>
                    <a:gd name="connsiteY2" fmla="*/ 4550 h 9099"/>
                    <a:gd name="connsiteX3" fmla="*/ 4811 w 9622"/>
                    <a:gd name="connsiteY3" fmla="*/ 0 h 9099"/>
                    <a:gd name="connsiteX4" fmla="*/ 9623 w 9622"/>
                    <a:gd name="connsiteY4" fmla="*/ 4550 h 9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22" h="9099">
                      <a:moveTo>
                        <a:pt x="9623" y="4550"/>
                      </a:moveTo>
                      <a:cubicBezTo>
                        <a:pt x="9623" y="7077"/>
                        <a:pt x="7470" y="9099"/>
                        <a:pt x="4811" y="9099"/>
                      </a:cubicBezTo>
                      <a:cubicBezTo>
                        <a:pt x="2152" y="9099"/>
                        <a:pt x="0" y="7077"/>
                        <a:pt x="0" y="4550"/>
                      </a:cubicBezTo>
                      <a:cubicBezTo>
                        <a:pt x="0" y="2022"/>
                        <a:pt x="2152" y="0"/>
                        <a:pt x="4811" y="0"/>
                      </a:cubicBezTo>
                      <a:cubicBezTo>
                        <a:pt x="7470" y="0"/>
                        <a:pt x="9623" y="2022"/>
                        <a:pt x="9623" y="4550"/>
                      </a:cubicBezTo>
                      <a:close/>
                    </a:path>
                  </a:pathLst>
                </a:custGeom>
                <a:solidFill>
                  <a:srgbClr val="F7E993"/>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72" name="Freeform 1731">
                  <a:extLst>
                    <a:ext uri="{FF2B5EF4-FFF2-40B4-BE49-F238E27FC236}">
                      <a16:creationId xmlns:a16="http://schemas.microsoft.com/office/drawing/2014/main" id="{8C831F20-AE07-ED3C-2418-722693D70558}"/>
                    </a:ext>
                  </a:extLst>
                </p:cNvPr>
                <p:cNvSpPr/>
                <p:nvPr/>
              </p:nvSpPr>
              <p:spPr>
                <a:xfrm>
                  <a:off x="3475915" y="3294974"/>
                  <a:ext cx="9623" cy="8972"/>
                </a:xfrm>
                <a:custGeom>
                  <a:avLst/>
                  <a:gdLst>
                    <a:gd name="connsiteX0" fmla="*/ 9623 w 9622"/>
                    <a:gd name="connsiteY0" fmla="*/ 4423 h 8972"/>
                    <a:gd name="connsiteX1" fmla="*/ 4811 w 9622"/>
                    <a:gd name="connsiteY1" fmla="*/ 8973 h 8972"/>
                    <a:gd name="connsiteX2" fmla="*/ 0 w 9622"/>
                    <a:gd name="connsiteY2" fmla="*/ 4423 h 8972"/>
                    <a:gd name="connsiteX3" fmla="*/ 4811 w 9622"/>
                    <a:gd name="connsiteY3" fmla="*/ 0 h 8972"/>
                    <a:gd name="connsiteX4" fmla="*/ 9623 w 9622"/>
                    <a:gd name="connsiteY4" fmla="*/ 4423 h 8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22" h="8972">
                      <a:moveTo>
                        <a:pt x="9623" y="4423"/>
                      </a:moveTo>
                      <a:cubicBezTo>
                        <a:pt x="9623" y="6951"/>
                        <a:pt x="7470" y="8973"/>
                        <a:pt x="4811" y="8973"/>
                      </a:cubicBezTo>
                      <a:cubicBezTo>
                        <a:pt x="2152" y="8973"/>
                        <a:pt x="0" y="6951"/>
                        <a:pt x="0" y="4423"/>
                      </a:cubicBezTo>
                      <a:cubicBezTo>
                        <a:pt x="0" y="1896"/>
                        <a:pt x="2152" y="0"/>
                        <a:pt x="4811" y="0"/>
                      </a:cubicBezTo>
                      <a:cubicBezTo>
                        <a:pt x="7470" y="0"/>
                        <a:pt x="9623" y="2022"/>
                        <a:pt x="9623" y="4423"/>
                      </a:cubicBezTo>
                      <a:close/>
                    </a:path>
                  </a:pathLst>
                </a:custGeom>
                <a:solidFill>
                  <a:srgbClr val="F7E993"/>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73" name="Freeform 1732">
                  <a:extLst>
                    <a:ext uri="{FF2B5EF4-FFF2-40B4-BE49-F238E27FC236}">
                      <a16:creationId xmlns:a16="http://schemas.microsoft.com/office/drawing/2014/main" id="{A87B2AC3-CE37-E3FA-F163-DB916EDFA415}"/>
                    </a:ext>
                  </a:extLst>
                </p:cNvPr>
                <p:cNvSpPr/>
                <p:nvPr/>
              </p:nvSpPr>
              <p:spPr>
                <a:xfrm>
                  <a:off x="3418298" y="3299144"/>
                  <a:ext cx="34950" cy="32857"/>
                </a:xfrm>
                <a:custGeom>
                  <a:avLst/>
                  <a:gdLst>
                    <a:gd name="connsiteX0" fmla="*/ 34945 w 34945"/>
                    <a:gd name="connsiteY0" fmla="*/ 16429 h 32857"/>
                    <a:gd name="connsiteX1" fmla="*/ 17473 w 34945"/>
                    <a:gd name="connsiteY1" fmla="*/ 32858 h 32857"/>
                    <a:gd name="connsiteX2" fmla="*/ 0 w 34945"/>
                    <a:gd name="connsiteY2" fmla="*/ 16429 h 32857"/>
                    <a:gd name="connsiteX3" fmla="*/ 17473 w 34945"/>
                    <a:gd name="connsiteY3" fmla="*/ 0 h 32857"/>
                    <a:gd name="connsiteX4" fmla="*/ 34945 w 34945"/>
                    <a:gd name="connsiteY4" fmla="*/ 16429 h 3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45" h="32857">
                      <a:moveTo>
                        <a:pt x="34945" y="16429"/>
                      </a:moveTo>
                      <a:cubicBezTo>
                        <a:pt x="34945" y="25528"/>
                        <a:pt x="27095" y="32858"/>
                        <a:pt x="17473" y="32858"/>
                      </a:cubicBezTo>
                      <a:cubicBezTo>
                        <a:pt x="7850" y="32858"/>
                        <a:pt x="0" y="25528"/>
                        <a:pt x="0" y="16429"/>
                      </a:cubicBezTo>
                      <a:cubicBezTo>
                        <a:pt x="0" y="7330"/>
                        <a:pt x="7850" y="0"/>
                        <a:pt x="17473" y="0"/>
                      </a:cubicBezTo>
                      <a:cubicBezTo>
                        <a:pt x="27095" y="0"/>
                        <a:pt x="34945" y="7330"/>
                        <a:pt x="34945" y="16429"/>
                      </a:cubicBezTo>
                      <a:close/>
                    </a:path>
                  </a:pathLst>
                </a:custGeom>
                <a:solidFill>
                  <a:srgbClr val="F3D97E"/>
                </a:solidFill>
                <a:ln w="5060" cap="flat">
                  <a:solidFill>
                    <a:srgbClr val="E0BE57"/>
                  </a:solidFill>
                  <a:prstDash val="solid"/>
                  <a:miter/>
                </a:ln>
              </p:spPr>
              <p:txBody>
                <a:bodyPr rtlCol="0" anchor="ctr"/>
                <a:lstStyle/>
                <a:p>
                  <a:pPr defTabSz="685800">
                    <a:defRPr/>
                  </a:pPr>
                  <a:endParaRPr lang="en-US" sz="600">
                    <a:solidFill>
                      <a:prstClr val="black"/>
                    </a:solidFill>
                    <a:latin typeface="Verdana"/>
                  </a:endParaRPr>
                </a:p>
              </p:txBody>
            </p:sp>
            <p:sp>
              <p:nvSpPr>
                <p:cNvPr id="574" name="Freeform 1733">
                  <a:extLst>
                    <a:ext uri="{FF2B5EF4-FFF2-40B4-BE49-F238E27FC236}">
                      <a16:creationId xmlns:a16="http://schemas.microsoft.com/office/drawing/2014/main" id="{9FD4D23C-9F8E-57F1-6AC9-D85A4A67E509}"/>
                    </a:ext>
                  </a:extLst>
                </p:cNvPr>
                <p:cNvSpPr/>
                <p:nvPr/>
              </p:nvSpPr>
              <p:spPr>
                <a:xfrm>
                  <a:off x="3427796" y="3304326"/>
                  <a:ext cx="9623" cy="9098"/>
                </a:xfrm>
                <a:custGeom>
                  <a:avLst/>
                  <a:gdLst>
                    <a:gd name="connsiteX0" fmla="*/ 9623 w 9622"/>
                    <a:gd name="connsiteY0" fmla="*/ 4549 h 9098"/>
                    <a:gd name="connsiteX1" fmla="*/ 4811 w 9622"/>
                    <a:gd name="connsiteY1" fmla="*/ 9099 h 9098"/>
                    <a:gd name="connsiteX2" fmla="*/ 0 w 9622"/>
                    <a:gd name="connsiteY2" fmla="*/ 4549 h 9098"/>
                    <a:gd name="connsiteX3" fmla="*/ 4811 w 9622"/>
                    <a:gd name="connsiteY3" fmla="*/ 0 h 9098"/>
                    <a:gd name="connsiteX4" fmla="*/ 9623 w 9622"/>
                    <a:gd name="connsiteY4" fmla="*/ 4549 h 9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22" h="9098">
                      <a:moveTo>
                        <a:pt x="9623" y="4549"/>
                      </a:moveTo>
                      <a:cubicBezTo>
                        <a:pt x="9623" y="7077"/>
                        <a:pt x="7470" y="9099"/>
                        <a:pt x="4811" y="9099"/>
                      </a:cubicBezTo>
                      <a:cubicBezTo>
                        <a:pt x="2152" y="9099"/>
                        <a:pt x="0" y="7077"/>
                        <a:pt x="0" y="4549"/>
                      </a:cubicBezTo>
                      <a:cubicBezTo>
                        <a:pt x="0" y="2022"/>
                        <a:pt x="2152" y="0"/>
                        <a:pt x="4811" y="0"/>
                      </a:cubicBezTo>
                      <a:cubicBezTo>
                        <a:pt x="7470" y="0"/>
                        <a:pt x="9623" y="2022"/>
                        <a:pt x="9623" y="4549"/>
                      </a:cubicBezTo>
                      <a:close/>
                    </a:path>
                  </a:pathLst>
                </a:custGeom>
                <a:solidFill>
                  <a:srgbClr val="F7E993"/>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75" name="Freeform 1734">
                  <a:extLst>
                    <a:ext uri="{FF2B5EF4-FFF2-40B4-BE49-F238E27FC236}">
                      <a16:creationId xmlns:a16="http://schemas.microsoft.com/office/drawing/2014/main" id="{4E6566A1-1FF8-30B1-9E84-D3F7280F5D64}"/>
                    </a:ext>
                  </a:extLst>
                </p:cNvPr>
                <p:cNvSpPr/>
                <p:nvPr/>
              </p:nvSpPr>
              <p:spPr>
                <a:xfrm>
                  <a:off x="3511372" y="3296996"/>
                  <a:ext cx="34950" cy="32857"/>
                </a:xfrm>
                <a:custGeom>
                  <a:avLst/>
                  <a:gdLst>
                    <a:gd name="connsiteX0" fmla="*/ 34945 w 34945"/>
                    <a:gd name="connsiteY0" fmla="*/ 16429 h 32857"/>
                    <a:gd name="connsiteX1" fmla="*/ 17472 w 34945"/>
                    <a:gd name="connsiteY1" fmla="*/ 32858 h 32857"/>
                    <a:gd name="connsiteX2" fmla="*/ 0 w 34945"/>
                    <a:gd name="connsiteY2" fmla="*/ 16429 h 32857"/>
                    <a:gd name="connsiteX3" fmla="*/ 17472 w 34945"/>
                    <a:gd name="connsiteY3" fmla="*/ 0 h 32857"/>
                    <a:gd name="connsiteX4" fmla="*/ 34945 w 34945"/>
                    <a:gd name="connsiteY4" fmla="*/ 16429 h 3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45" h="32857">
                      <a:moveTo>
                        <a:pt x="34945" y="16429"/>
                      </a:moveTo>
                      <a:cubicBezTo>
                        <a:pt x="34945" y="25528"/>
                        <a:pt x="27095" y="32858"/>
                        <a:pt x="17472" y="32858"/>
                      </a:cubicBezTo>
                      <a:cubicBezTo>
                        <a:pt x="7850" y="32858"/>
                        <a:pt x="0" y="25528"/>
                        <a:pt x="0" y="16429"/>
                      </a:cubicBezTo>
                      <a:cubicBezTo>
                        <a:pt x="0" y="7330"/>
                        <a:pt x="7850" y="0"/>
                        <a:pt x="17472" y="0"/>
                      </a:cubicBezTo>
                      <a:cubicBezTo>
                        <a:pt x="27095" y="0"/>
                        <a:pt x="34945" y="7330"/>
                        <a:pt x="34945" y="16429"/>
                      </a:cubicBezTo>
                      <a:close/>
                    </a:path>
                  </a:pathLst>
                </a:custGeom>
                <a:solidFill>
                  <a:srgbClr val="F4D9B9"/>
                </a:solidFill>
                <a:ln w="5060" cap="flat">
                  <a:solidFill>
                    <a:srgbClr val="EFDBA3"/>
                  </a:solidFill>
                  <a:prstDash val="solid"/>
                  <a:miter/>
                </a:ln>
              </p:spPr>
              <p:txBody>
                <a:bodyPr rtlCol="0" anchor="ctr"/>
                <a:lstStyle/>
                <a:p>
                  <a:pPr defTabSz="685800">
                    <a:defRPr/>
                  </a:pPr>
                  <a:endParaRPr lang="en-US" sz="600">
                    <a:solidFill>
                      <a:prstClr val="black"/>
                    </a:solidFill>
                    <a:latin typeface="Verdana"/>
                  </a:endParaRPr>
                </a:p>
              </p:txBody>
            </p:sp>
            <p:sp>
              <p:nvSpPr>
                <p:cNvPr id="576" name="Freeform 1735">
                  <a:extLst>
                    <a:ext uri="{FF2B5EF4-FFF2-40B4-BE49-F238E27FC236}">
                      <a16:creationId xmlns:a16="http://schemas.microsoft.com/office/drawing/2014/main" id="{73CBBB9A-ACBB-77AB-5F94-4E771650A80A}"/>
                    </a:ext>
                  </a:extLst>
                </p:cNvPr>
                <p:cNvSpPr/>
                <p:nvPr/>
              </p:nvSpPr>
              <p:spPr>
                <a:xfrm>
                  <a:off x="3520742" y="3302051"/>
                  <a:ext cx="9623" cy="9099"/>
                </a:xfrm>
                <a:custGeom>
                  <a:avLst/>
                  <a:gdLst>
                    <a:gd name="connsiteX0" fmla="*/ 9623 w 9622"/>
                    <a:gd name="connsiteY0" fmla="*/ 4550 h 9099"/>
                    <a:gd name="connsiteX1" fmla="*/ 4811 w 9622"/>
                    <a:gd name="connsiteY1" fmla="*/ 9099 h 9099"/>
                    <a:gd name="connsiteX2" fmla="*/ 0 w 9622"/>
                    <a:gd name="connsiteY2" fmla="*/ 4550 h 9099"/>
                    <a:gd name="connsiteX3" fmla="*/ 4811 w 9622"/>
                    <a:gd name="connsiteY3" fmla="*/ 0 h 9099"/>
                    <a:gd name="connsiteX4" fmla="*/ 9623 w 9622"/>
                    <a:gd name="connsiteY4" fmla="*/ 4550 h 9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22" h="9099">
                      <a:moveTo>
                        <a:pt x="9623" y="4550"/>
                      </a:moveTo>
                      <a:cubicBezTo>
                        <a:pt x="9623" y="7077"/>
                        <a:pt x="7470" y="9099"/>
                        <a:pt x="4811" y="9099"/>
                      </a:cubicBezTo>
                      <a:cubicBezTo>
                        <a:pt x="2153" y="9099"/>
                        <a:pt x="0" y="7077"/>
                        <a:pt x="0" y="4550"/>
                      </a:cubicBezTo>
                      <a:cubicBezTo>
                        <a:pt x="0" y="2022"/>
                        <a:pt x="2153" y="0"/>
                        <a:pt x="4811" y="0"/>
                      </a:cubicBezTo>
                      <a:cubicBezTo>
                        <a:pt x="7470" y="0"/>
                        <a:pt x="9623" y="2022"/>
                        <a:pt x="9623" y="4550"/>
                      </a:cubicBezTo>
                      <a:close/>
                    </a:path>
                  </a:pathLst>
                </a:custGeom>
                <a:solidFill>
                  <a:srgbClr val="FFFFF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77" name="Freeform 1736">
                  <a:extLst>
                    <a:ext uri="{FF2B5EF4-FFF2-40B4-BE49-F238E27FC236}">
                      <a16:creationId xmlns:a16="http://schemas.microsoft.com/office/drawing/2014/main" id="{418385A9-822F-AE3C-E212-943E9487AD9C}"/>
                    </a:ext>
                  </a:extLst>
                </p:cNvPr>
                <p:cNvSpPr/>
                <p:nvPr/>
              </p:nvSpPr>
              <p:spPr>
                <a:xfrm>
                  <a:off x="3418298" y="3256050"/>
                  <a:ext cx="34950" cy="32857"/>
                </a:xfrm>
                <a:custGeom>
                  <a:avLst/>
                  <a:gdLst>
                    <a:gd name="connsiteX0" fmla="*/ 34945 w 34945"/>
                    <a:gd name="connsiteY0" fmla="*/ 16429 h 32857"/>
                    <a:gd name="connsiteX1" fmla="*/ 17473 w 34945"/>
                    <a:gd name="connsiteY1" fmla="*/ 32858 h 32857"/>
                    <a:gd name="connsiteX2" fmla="*/ 0 w 34945"/>
                    <a:gd name="connsiteY2" fmla="*/ 16429 h 32857"/>
                    <a:gd name="connsiteX3" fmla="*/ 17473 w 34945"/>
                    <a:gd name="connsiteY3" fmla="*/ 0 h 32857"/>
                    <a:gd name="connsiteX4" fmla="*/ 34945 w 34945"/>
                    <a:gd name="connsiteY4" fmla="*/ 16429 h 3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45" h="32857">
                      <a:moveTo>
                        <a:pt x="34945" y="16429"/>
                      </a:moveTo>
                      <a:cubicBezTo>
                        <a:pt x="34945" y="25528"/>
                        <a:pt x="27095" y="32858"/>
                        <a:pt x="17473" y="32858"/>
                      </a:cubicBezTo>
                      <a:cubicBezTo>
                        <a:pt x="7850" y="32858"/>
                        <a:pt x="0" y="25528"/>
                        <a:pt x="0" y="16429"/>
                      </a:cubicBezTo>
                      <a:cubicBezTo>
                        <a:pt x="0" y="7330"/>
                        <a:pt x="7850" y="0"/>
                        <a:pt x="17473" y="0"/>
                      </a:cubicBezTo>
                      <a:cubicBezTo>
                        <a:pt x="27095" y="0"/>
                        <a:pt x="34945" y="7330"/>
                        <a:pt x="34945" y="16429"/>
                      </a:cubicBezTo>
                      <a:close/>
                    </a:path>
                  </a:pathLst>
                </a:custGeom>
                <a:solidFill>
                  <a:srgbClr val="F4D9B9"/>
                </a:solidFill>
                <a:ln w="5060" cap="flat">
                  <a:solidFill>
                    <a:srgbClr val="EFDBA3"/>
                  </a:solidFill>
                  <a:prstDash val="solid"/>
                  <a:miter/>
                </a:ln>
              </p:spPr>
              <p:txBody>
                <a:bodyPr rtlCol="0" anchor="ctr"/>
                <a:lstStyle/>
                <a:p>
                  <a:pPr defTabSz="685800">
                    <a:defRPr/>
                  </a:pPr>
                  <a:endParaRPr lang="en-US" sz="600">
                    <a:solidFill>
                      <a:prstClr val="black"/>
                    </a:solidFill>
                    <a:latin typeface="Verdana"/>
                  </a:endParaRPr>
                </a:p>
              </p:txBody>
            </p:sp>
            <p:sp>
              <p:nvSpPr>
                <p:cNvPr id="578" name="Freeform 1737">
                  <a:extLst>
                    <a:ext uri="{FF2B5EF4-FFF2-40B4-BE49-F238E27FC236}">
                      <a16:creationId xmlns:a16="http://schemas.microsoft.com/office/drawing/2014/main" id="{387A4927-440D-4C98-D1E2-AFDADF202620}"/>
                    </a:ext>
                  </a:extLst>
                </p:cNvPr>
                <p:cNvSpPr/>
                <p:nvPr/>
              </p:nvSpPr>
              <p:spPr>
                <a:xfrm>
                  <a:off x="3427796" y="3261231"/>
                  <a:ext cx="9623" cy="9099"/>
                </a:xfrm>
                <a:custGeom>
                  <a:avLst/>
                  <a:gdLst>
                    <a:gd name="connsiteX0" fmla="*/ 9623 w 9622"/>
                    <a:gd name="connsiteY0" fmla="*/ 4550 h 9099"/>
                    <a:gd name="connsiteX1" fmla="*/ 4811 w 9622"/>
                    <a:gd name="connsiteY1" fmla="*/ 9099 h 9099"/>
                    <a:gd name="connsiteX2" fmla="*/ 0 w 9622"/>
                    <a:gd name="connsiteY2" fmla="*/ 4550 h 9099"/>
                    <a:gd name="connsiteX3" fmla="*/ 4811 w 9622"/>
                    <a:gd name="connsiteY3" fmla="*/ 0 h 9099"/>
                    <a:gd name="connsiteX4" fmla="*/ 9623 w 9622"/>
                    <a:gd name="connsiteY4" fmla="*/ 4550 h 9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22" h="9099">
                      <a:moveTo>
                        <a:pt x="9623" y="4550"/>
                      </a:moveTo>
                      <a:cubicBezTo>
                        <a:pt x="9623" y="7077"/>
                        <a:pt x="7470" y="9099"/>
                        <a:pt x="4811" y="9099"/>
                      </a:cubicBezTo>
                      <a:cubicBezTo>
                        <a:pt x="2152" y="9099"/>
                        <a:pt x="0" y="7077"/>
                        <a:pt x="0" y="4550"/>
                      </a:cubicBezTo>
                      <a:cubicBezTo>
                        <a:pt x="0" y="2022"/>
                        <a:pt x="2152" y="0"/>
                        <a:pt x="4811" y="0"/>
                      </a:cubicBezTo>
                      <a:cubicBezTo>
                        <a:pt x="7470" y="0"/>
                        <a:pt x="9623" y="2022"/>
                        <a:pt x="9623" y="4550"/>
                      </a:cubicBezTo>
                      <a:close/>
                    </a:path>
                  </a:pathLst>
                </a:custGeom>
                <a:solidFill>
                  <a:srgbClr val="FFFFFF"/>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79" name="Freeform 1738">
                  <a:extLst>
                    <a:ext uri="{FF2B5EF4-FFF2-40B4-BE49-F238E27FC236}">
                      <a16:creationId xmlns:a16="http://schemas.microsoft.com/office/drawing/2014/main" id="{7A43AAEB-9A76-2F3E-CF7B-0BDECCC7AE59}"/>
                    </a:ext>
                  </a:extLst>
                </p:cNvPr>
                <p:cNvSpPr/>
                <p:nvPr/>
              </p:nvSpPr>
              <p:spPr>
                <a:xfrm>
                  <a:off x="3432608" y="3336804"/>
                  <a:ext cx="34950" cy="32857"/>
                </a:xfrm>
                <a:custGeom>
                  <a:avLst/>
                  <a:gdLst>
                    <a:gd name="connsiteX0" fmla="*/ 34945 w 34945"/>
                    <a:gd name="connsiteY0" fmla="*/ 16429 h 32857"/>
                    <a:gd name="connsiteX1" fmla="*/ 17473 w 34945"/>
                    <a:gd name="connsiteY1" fmla="*/ 32858 h 32857"/>
                    <a:gd name="connsiteX2" fmla="*/ 0 w 34945"/>
                    <a:gd name="connsiteY2" fmla="*/ 16429 h 32857"/>
                    <a:gd name="connsiteX3" fmla="*/ 17473 w 34945"/>
                    <a:gd name="connsiteY3" fmla="*/ 0 h 32857"/>
                    <a:gd name="connsiteX4" fmla="*/ 34945 w 34945"/>
                    <a:gd name="connsiteY4" fmla="*/ 16429 h 3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45" h="32857">
                      <a:moveTo>
                        <a:pt x="34945" y="16429"/>
                      </a:moveTo>
                      <a:cubicBezTo>
                        <a:pt x="34945" y="25528"/>
                        <a:pt x="27095" y="32858"/>
                        <a:pt x="17473" y="32858"/>
                      </a:cubicBezTo>
                      <a:cubicBezTo>
                        <a:pt x="7850" y="32858"/>
                        <a:pt x="0" y="25528"/>
                        <a:pt x="0" y="16429"/>
                      </a:cubicBezTo>
                      <a:cubicBezTo>
                        <a:pt x="0" y="7330"/>
                        <a:pt x="7850" y="0"/>
                        <a:pt x="17473" y="0"/>
                      </a:cubicBezTo>
                      <a:cubicBezTo>
                        <a:pt x="27095" y="0"/>
                        <a:pt x="34945" y="7330"/>
                        <a:pt x="34945" y="16429"/>
                      </a:cubicBezTo>
                      <a:close/>
                    </a:path>
                  </a:pathLst>
                </a:custGeom>
                <a:solidFill>
                  <a:srgbClr val="F4D9B9"/>
                </a:solidFill>
                <a:ln w="5060" cap="flat">
                  <a:solidFill>
                    <a:srgbClr val="EFDBA3"/>
                  </a:solidFill>
                  <a:prstDash val="solid"/>
                  <a:miter/>
                </a:ln>
              </p:spPr>
              <p:txBody>
                <a:bodyPr rtlCol="0" anchor="ctr"/>
                <a:lstStyle/>
                <a:p>
                  <a:pPr defTabSz="685800">
                    <a:defRPr/>
                  </a:pPr>
                  <a:endParaRPr lang="en-US" sz="600">
                    <a:solidFill>
                      <a:prstClr val="black"/>
                    </a:solidFill>
                    <a:latin typeface="Verdana"/>
                  </a:endParaRPr>
                </a:p>
              </p:txBody>
            </p:sp>
            <p:sp>
              <p:nvSpPr>
                <p:cNvPr id="580" name="Freeform 1739">
                  <a:extLst>
                    <a:ext uri="{FF2B5EF4-FFF2-40B4-BE49-F238E27FC236}">
                      <a16:creationId xmlns:a16="http://schemas.microsoft.com/office/drawing/2014/main" id="{D0ACE557-51CA-D407-1C26-610522179420}"/>
                    </a:ext>
                  </a:extLst>
                </p:cNvPr>
                <p:cNvSpPr/>
                <p:nvPr/>
              </p:nvSpPr>
              <p:spPr>
                <a:xfrm>
                  <a:off x="3523654" y="3261231"/>
                  <a:ext cx="34950" cy="32857"/>
                </a:xfrm>
                <a:custGeom>
                  <a:avLst/>
                  <a:gdLst>
                    <a:gd name="connsiteX0" fmla="*/ 34945 w 34945"/>
                    <a:gd name="connsiteY0" fmla="*/ 16429 h 32857"/>
                    <a:gd name="connsiteX1" fmla="*/ 17472 w 34945"/>
                    <a:gd name="connsiteY1" fmla="*/ 32858 h 32857"/>
                    <a:gd name="connsiteX2" fmla="*/ 0 w 34945"/>
                    <a:gd name="connsiteY2" fmla="*/ 16429 h 32857"/>
                    <a:gd name="connsiteX3" fmla="*/ 17472 w 34945"/>
                    <a:gd name="connsiteY3" fmla="*/ 0 h 32857"/>
                    <a:gd name="connsiteX4" fmla="*/ 34945 w 34945"/>
                    <a:gd name="connsiteY4" fmla="*/ 16429 h 3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45" h="32857">
                      <a:moveTo>
                        <a:pt x="34945" y="16429"/>
                      </a:moveTo>
                      <a:cubicBezTo>
                        <a:pt x="34945" y="25528"/>
                        <a:pt x="27095" y="32858"/>
                        <a:pt x="17472" y="32858"/>
                      </a:cubicBezTo>
                      <a:cubicBezTo>
                        <a:pt x="7850" y="32858"/>
                        <a:pt x="0" y="25528"/>
                        <a:pt x="0" y="16429"/>
                      </a:cubicBezTo>
                      <a:cubicBezTo>
                        <a:pt x="0" y="7330"/>
                        <a:pt x="7850" y="0"/>
                        <a:pt x="17472" y="0"/>
                      </a:cubicBezTo>
                      <a:cubicBezTo>
                        <a:pt x="27095" y="0"/>
                        <a:pt x="34945" y="7330"/>
                        <a:pt x="34945" y="16429"/>
                      </a:cubicBezTo>
                      <a:close/>
                    </a:path>
                  </a:pathLst>
                </a:custGeom>
                <a:solidFill>
                  <a:srgbClr val="F4D9B9"/>
                </a:solidFill>
                <a:ln w="5060" cap="flat">
                  <a:solidFill>
                    <a:srgbClr val="EFDBA3"/>
                  </a:solidFill>
                  <a:prstDash val="solid"/>
                  <a:miter/>
                </a:ln>
              </p:spPr>
              <p:txBody>
                <a:bodyPr rtlCol="0" anchor="ctr"/>
                <a:lstStyle/>
                <a:p>
                  <a:pPr defTabSz="685800">
                    <a:defRPr/>
                  </a:pPr>
                  <a:endParaRPr lang="en-US" sz="600">
                    <a:solidFill>
                      <a:prstClr val="black"/>
                    </a:solidFill>
                    <a:latin typeface="Verdana"/>
                  </a:endParaRPr>
                </a:p>
              </p:txBody>
            </p:sp>
            <p:sp>
              <p:nvSpPr>
                <p:cNvPr id="581" name="Freeform 1740">
                  <a:extLst>
                    <a:ext uri="{FF2B5EF4-FFF2-40B4-BE49-F238E27FC236}">
                      <a16:creationId xmlns:a16="http://schemas.microsoft.com/office/drawing/2014/main" id="{56C69906-51B4-97DA-5081-B95110BB7443}"/>
                    </a:ext>
                  </a:extLst>
                </p:cNvPr>
                <p:cNvSpPr/>
                <p:nvPr/>
              </p:nvSpPr>
              <p:spPr>
                <a:xfrm>
                  <a:off x="3466545" y="3290171"/>
                  <a:ext cx="34950" cy="32857"/>
                </a:xfrm>
                <a:custGeom>
                  <a:avLst/>
                  <a:gdLst>
                    <a:gd name="connsiteX0" fmla="*/ 34945 w 34945"/>
                    <a:gd name="connsiteY0" fmla="*/ 16429 h 32857"/>
                    <a:gd name="connsiteX1" fmla="*/ 17473 w 34945"/>
                    <a:gd name="connsiteY1" fmla="*/ 32858 h 32857"/>
                    <a:gd name="connsiteX2" fmla="*/ 0 w 34945"/>
                    <a:gd name="connsiteY2" fmla="*/ 16429 h 32857"/>
                    <a:gd name="connsiteX3" fmla="*/ 17473 w 34945"/>
                    <a:gd name="connsiteY3" fmla="*/ 0 h 32857"/>
                    <a:gd name="connsiteX4" fmla="*/ 34945 w 34945"/>
                    <a:gd name="connsiteY4" fmla="*/ 16429 h 3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45" h="32857">
                      <a:moveTo>
                        <a:pt x="34945" y="16429"/>
                      </a:moveTo>
                      <a:cubicBezTo>
                        <a:pt x="34945" y="25528"/>
                        <a:pt x="27095" y="32858"/>
                        <a:pt x="17473" y="32858"/>
                      </a:cubicBezTo>
                      <a:cubicBezTo>
                        <a:pt x="7850" y="32858"/>
                        <a:pt x="0" y="25528"/>
                        <a:pt x="0" y="16429"/>
                      </a:cubicBezTo>
                      <a:cubicBezTo>
                        <a:pt x="0" y="7330"/>
                        <a:pt x="7850" y="0"/>
                        <a:pt x="17473" y="0"/>
                      </a:cubicBezTo>
                      <a:cubicBezTo>
                        <a:pt x="27095" y="0"/>
                        <a:pt x="34945" y="7330"/>
                        <a:pt x="34945" y="16429"/>
                      </a:cubicBezTo>
                      <a:close/>
                    </a:path>
                  </a:pathLst>
                </a:custGeom>
                <a:noFill/>
                <a:ln w="5060" cap="flat">
                  <a:solidFill>
                    <a:srgbClr val="B7922E"/>
                  </a:solidFill>
                  <a:prstDash val="solid"/>
                  <a:miter/>
                </a:ln>
              </p:spPr>
              <p:txBody>
                <a:bodyPr rtlCol="0" anchor="ctr"/>
                <a:lstStyle/>
                <a:p>
                  <a:pPr defTabSz="685800">
                    <a:defRPr/>
                  </a:pPr>
                  <a:endParaRPr lang="en-US" sz="600">
                    <a:solidFill>
                      <a:prstClr val="black"/>
                    </a:solidFill>
                    <a:latin typeface="Verdana"/>
                  </a:endParaRPr>
                </a:p>
              </p:txBody>
            </p:sp>
            <p:sp>
              <p:nvSpPr>
                <p:cNvPr id="582" name="Freeform 1741">
                  <a:extLst>
                    <a:ext uri="{FF2B5EF4-FFF2-40B4-BE49-F238E27FC236}">
                      <a16:creationId xmlns:a16="http://schemas.microsoft.com/office/drawing/2014/main" id="{357F2BD7-3035-0398-F3D2-1F677774D45E}"/>
                    </a:ext>
                  </a:extLst>
                </p:cNvPr>
                <p:cNvSpPr/>
                <p:nvPr/>
              </p:nvSpPr>
              <p:spPr>
                <a:xfrm>
                  <a:off x="3484020" y="3253775"/>
                  <a:ext cx="34950" cy="32857"/>
                </a:xfrm>
                <a:custGeom>
                  <a:avLst/>
                  <a:gdLst>
                    <a:gd name="connsiteX0" fmla="*/ 34945 w 34945"/>
                    <a:gd name="connsiteY0" fmla="*/ 16429 h 32857"/>
                    <a:gd name="connsiteX1" fmla="*/ 17473 w 34945"/>
                    <a:gd name="connsiteY1" fmla="*/ 32858 h 32857"/>
                    <a:gd name="connsiteX2" fmla="*/ 0 w 34945"/>
                    <a:gd name="connsiteY2" fmla="*/ 16429 h 32857"/>
                    <a:gd name="connsiteX3" fmla="*/ 17473 w 34945"/>
                    <a:gd name="connsiteY3" fmla="*/ 0 h 32857"/>
                    <a:gd name="connsiteX4" fmla="*/ 34945 w 34945"/>
                    <a:gd name="connsiteY4" fmla="*/ 16429 h 3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45" h="32857">
                      <a:moveTo>
                        <a:pt x="34945" y="16429"/>
                      </a:moveTo>
                      <a:cubicBezTo>
                        <a:pt x="34945" y="25528"/>
                        <a:pt x="27095" y="32858"/>
                        <a:pt x="17473" y="32858"/>
                      </a:cubicBezTo>
                      <a:cubicBezTo>
                        <a:pt x="7850" y="32858"/>
                        <a:pt x="0" y="25528"/>
                        <a:pt x="0" y="16429"/>
                      </a:cubicBezTo>
                      <a:cubicBezTo>
                        <a:pt x="0" y="7330"/>
                        <a:pt x="7850" y="0"/>
                        <a:pt x="17473" y="0"/>
                      </a:cubicBezTo>
                      <a:cubicBezTo>
                        <a:pt x="27095" y="0"/>
                        <a:pt x="34945" y="7330"/>
                        <a:pt x="34945" y="16429"/>
                      </a:cubicBezTo>
                      <a:close/>
                    </a:path>
                  </a:pathLst>
                </a:custGeom>
                <a:solidFill>
                  <a:srgbClr val="E1C44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83" name="Freeform 1742">
                  <a:extLst>
                    <a:ext uri="{FF2B5EF4-FFF2-40B4-BE49-F238E27FC236}">
                      <a16:creationId xmlns:a16="http://schemas.microsoft.com/office/drawing/2014/main" id="{EEE289FF-EBE6-44B3-3B92-A182B71B2AA1}"/>
                    </a:ext>
                  </a:extLst>
                </p:cNvPr>
                <p:cNvSpPr/>
                <p:nvPr/>
              </p:nvSpPr>
              <p:spPr>
                <a:xfrm>
                  <a:off x="3493390" y="3258451"/>
                  <a:ext cx="9623" cy="8972"/>
                </a:xfrm>
                <a:custGeom>
                  <a:avLst/>
                  <a:gdLst>
                    <a:gd name="connsiteX0" fmla="*/ 9623 w 9622"/>
                    <a:gd name="connsiteY0" fmla="*/ 4550 h 8972"/>
                    <a:gd name="connsiteX1" fmla="*/ 4811 w 9622"/>
                    <a:gd name="connsiteY1" fmla="*/ 8973 h 8972"/>
                    <a:gd name="connsiteX2" fmla="*/ 0 w 9622"/>
                    <a:gd name="connsiteY2" fmla="*/ 4550 h 8972"/>
                    <a:gd name="connsiteX3" fmla="*/ 4811 w 9622"/>
                    <a:gd name="connsiteY3" fmla="*/ 0 h 8972"/>
                    <a:gd name="connsiteX4" fmla="*/ 9623 w 9622"/>
                    <a:gd name="connsiteY4" fmla="*/ 4550 h 8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22" h="8972">
                      <a:moveTo>
                        <a:pt x="9623" y="4550"/>
                      </a:moveTo>
                      <a:cubicBezTo>
                        <a:pt x="9623" y="7077"/>
                        <a:pt x="7470" y="8973"/>
                        <a:pt x="4811" y="8973"/>
                      </a:cubicBezTo>
                      <a:cubicBezTo>
                        <a:pt x="2152" y="8973"/>
                        <a:pt x="0" y="6951"/>
                        <a:pt x="0" y="4550"/>
                      </a:cubicBezTo>
                      <a:cubicBezTo>
                        <a:pt x="0" y="2148"/>
                        <a:pt x="2152" y="0"/>
                        <a:pt x="4811" y="0"/>
                      </a:cubicBezTo>
                      <a:cubicBezTo>
                        <a:pt x="7470" y="0"/>
                        <a:pt x="9623" y="2022"/>
                        <a:pt x="9623" y="4550"/>
                      </a:cubicBezTo>
                      <a:close/>
                    </a:path>
                  </a:pathLst>
                </a:custGeom>
                <a:solidFill>
                  <a:srgbClr val="F7E993"/>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84" name="Freeform 1743">
                  <a:extLst>
                    <a:ext uri="{FF2B5EF4-FFF2-40B4-BE49-F238E27FC236}">
                      <a16:creationId xmlns:a16="http://schemas.microsoft.com/office/drawing/2014/main" id="{55C67949-ACB6-CC80-8434-1343B00C2595}"/>
                    </a:ext>
                  </a:extLst>
                </p:cNvPr>
                <p:cNvSpPr/>
                <p:nvPr/>
              </p:nvSpPr>
              <p:spPr>
                <a:xfrm>
                  <a:off x="3484020" y="3253775"/>
                  <a:ext cx="34950" cy="32857"/>
                </a:xfrm>
                <a:custGeom>
                  <a:avLst/>
                  <a:gdLst>
                    <a:gd name="connsiteX0" fmla="*/ 34945 w 34945"/>
                    <a:gd name="connsiteY0" fmla="*/ 16429 h 32857"/>
                    <a:gd name="connsiteX1" fmla="*/ 17473 w 34945"/>
                    <a:gd name="connsiteY1" fmla="*/ 32858 h 32857"/>
                    <a:gd name="connsiteX2" fmla="*/ 0 w 34945"/>
                    <a:gd name="connsiteY2" fmla="*/ 16429 h 32857"/>
                    <a:gd name="connsiteX3" fmla="*/ 17473 w 34945"/>
                    <a:gd name="connsiteY3" fmla="*/ 0 h 32857"/>
                    <a:gd name="connsiteX4" fmla="*/ 34945 w 34945"/>
                    <a:gd name="connsiteY4" fmla="*/ 16429 h 3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45" h="32857">
                      <a:moveTo>
                        <a:pt x="34945" y="16429"/>
                      </a:moveTo>
                      <a:cubicBezTo>
                        <a:pt x="34945" y="25528"/>
                        <a:pt x="27095" y="32858"/>
                        <a:pt x="17473" y="32858"/>
                      </a:cubicBezTo>
                      <a:cubicBezTo>
                        <a:pt x="7850" y="32858"/>
                        <a:pt x="0" y="25528"/>
                        <a:pt x="0" y="16429"/>
                      </a:cubicBezTo>
                      <a:cubicBezTo>
                        <a:pt x="0" y="7330"/>
                        <a:pt x="7850" y="0"/>
                        <a:pt x="17473" y="0"/>
                      </a:cubicBezTo>
                      <a:cubicBezTo>
                        <a:pt x="27095" y="0"/>
                        <a:pt x="34945" y="7330"/>
                        <a:pt x="34945" y="16429"/>
                      </a:cubicBezTo>
                      <a:close/>
                    </a:path>
                  </a:pathLst>
                </a:custGeom>
                <a:noFill/>
                <a:ln w="5060" cap="flat">
                  <a:solidFill>
                    <a:srgbClr val="B7922E"/>
                  </a:solidFill>
                  <a:prstDash val="solid"/>
                  <a:miter/>
                </a:ln>
              </p:spPr>
              <p:txBody>
                <a:bodyPr rtlCol="0" anchor="ctr"/>
                <a:lstStyle/>
                <a:p>
                  <a:pPr defTabSz="685800">
                    <a:defRPr/>
                  </a:pPr>
                  <a:endParaRPr lang="en-US" sz="600">
                    <a:solidFill>
                      <a:prstClr val="black"/>
                    </a:solidFill>
                    <a:latin typeface="Verdana"/>
                  </a:endParaRPr>
                </a:p>
              </p:txBody>
            </p:sp>
            <p:grpSp>
              <p:nvGrpSpPr>
                <p:cNvPr id="585" name="Graphic 4">
                  <a:extLst>
                    <a:ext uri="{FF2B5EF4-FFF2-40B4-BE49-F238E27FC236}">
                      <a16:creationId xmlns:a16="http://schemas.microsoft.com/office/drawing/2014/main" id="{F6BBAFCE-107F-FF3D-18F0-FBD2C08C8E2F}"/>
                    </a:ext>
                  </a:extLst>
                </p:cNvPr>
                <p:cNvGrpSpPr/>
                <p:nvPr/>
              </p:nvGrpSpPr>
              <p:grpSpPr>
                <a:xfrm>
                  <a:off x="3839849" y="3210554"/>
                  <a:ext cx="510318" cy="75461"/>
                  <a:chOff x="7667522" y="4569239"/>
                  <a:chExt cx="510250" cy="75461"/>
                </a:xfrm>
                <a:solidFill>
                  <a:srgbClr val="CB2627"/>
                </a:solidFill>
              </p:grpSpPr>
              <p:sp>
                <p:nvSpPr>
                  <p:cNvPr id="664" name="Freeform 1830">
                    <a:extLst>
                      <a:ext uri="{FF2B5EF4-FFF2-40B4-BE49-F238E27FC236}">
                        <a16:creationId xmlns:a16="http://schemas.microsoft.com/office/drawing/2014/main" id="{EB6E3022-08C8-4ECC-5D9D-9AB48DF63FCB}"/>
                      </a:ext>
                    </a:extLst>
                  </p:cNvPr>
                  <p:cNvSpPr/>
                  <p:nvPr/>
                </p:nvSpPr>
                <p:spPr>
                  <a:xfrm>
                    <a:off x="7860860" y="4569366"/>
                    <a:ext cx="253985" cy="75320"/>
                  </a:xfrm>
                  <a:custGeom>
                    <a:avLst/>
                    <a:gdLst>
                      <a:gd name="connsiteX0" fmla="*/ 241704 w 253985"/>
                      <a:gd name="connsiteY0" fmla="*/ 22368 h 75320"/>
                      <a:gd name="connsiteX1" fmla="*/ 233348 w 253985"/>
                      <a:gd name="connsiteY1" fmla="*/ 32100 h 75320"/>
                      <a:gd name="connsiteX2" fmla="*/ 227903 w 253985"/>
                      <a:gd name="connsiteY2" fmla="*/ 40188 h 75320"/>
                      <a:gd name="connsiteX3" fmla="*/ 209418 w 253985"/>
                      <a:gd name="connsiteY3" fmla="*/ 60029 h 75320"/>
                      <a:gd name="connsiteX4" fmla="*/ 201188 w 253985"/>
                      <a:gd name="connsiteY4" fmla="*/ 63567 h 75320"/>
                      <a:gd name="connsiteX5" fmla="*/ 176752 w 253985"/>
                      <a:gd name="connsiteY5" fmla="*/ 66980 h 75320"/>
                      <a:gd name="connsiteX6" fmla="*/ 173460 w 253985"/>
                      <a:gd name="connsiteY6" fmla="*/ 66980 h 75320"/>
                      <a:gd name="connsiteX7" fmla="*/ 168395 w 253985"/>
                      <a:gd name="connsiteY7" fmla="*/ 66980 h 75320"/>
                      <a:gd name="connsiteX8" fmla="*/ 142693 w 253985"/>
                      <a:gd name="connsiteY8" fmla="*/ 62935 h 75320"/>
                      <a:gd name="connsiteX9" fmla="*/ 134336 w 253985"/>
                      <a:gd name="connsiteY9" fmla="*/ 59650 h 75320"/>
                      <a:gd name="connsiteX10" fmla="*/ 129525 w 253985"/>
                      <a:gd name="connsiteY10" fmla="*/ 56996 h 75320"/>
                      <a:gd name="connsiteX11" fmla="*/ 122688 w 253985"/>
                      <a:gd name="connsiteY11" fmla="*/ 51814 h 75320"/>
                      <a:gd name="connsiteX12" fmla="*/ 110786 w 253985"/>
                      <a:gd name="connsiteY12" fmla="*/ 38166 h 75320"/>
                      <a:gd name="connsiteX13" fmla="*/ 107368 w 253985"/>
                      <a:gd name="connsiteY13" fmla="*/ 33490 h 75320"/>
                      <a:gd name="connsiteX14" fmla="*/ 102430 w 253985"/>
                      <a:gd name="connsiteY14" fmla="*/ 26665 h 75320"/>
                      <a:gd name="connsiteX15" fmla="*/ 82425 w 253985"/>
                      <a:gd name="connsiteY15" fmla="*/ 8088 h 75320"/>
                      <a:gd name="connsiteX16" fmla="*/ 74068 w 253985"/>
                      <a:gd name="connsiteY16" fmla="*/ 4297 h 75320"/>
                      <a:gd name="connsiteX17" fmla="*/ 50898 w 253985"/>
                      <a:gd name="connsiteY17" fmla="*/ 126 h 75320"/>
                      <a:gd name="connsiteX18" fmla="*/ 45327 w 253985"/>
                      <a:gd name="connsiteY18" fmla="*/ 0 h 75320"/>
                      <a:gd name="connsiteX19" fmla="*/ 42542 w 253985"/>
                      <a:gd name="connsiteY19" fmla="*/ 0 h 75320"/>
                      <a:gd name="connsiteX20" fmla="*/ 15953 w 253985"/>
                      <a:gd name="connsiteY20" fmla="*/ 3539 h 75320"/>
                      <a:gd name="connsiteX21" fmla="*/ 7596 w 253985"/>
                      <a:gd name="connsiteY21" fmla="*/ 6445 h 75320"/>
                      <a:gd name="connsiteX22" fmla="*/ 0 w 253985"/>
                      <a:gd name="connsiteY22" fmla="*/ 10236 h 75320"/>
                      <a:gd name="connsiteX23" fmla="*/ 6837 w 253985"/>
                      <a:gd name="connsiteY23" fmla="*/ 16050 h 75320"/>
                      <a:gd name="connsiteX24" fmla="*/ 7596 w 253985"/>
                      <a:gd name="connsiteY24" fmla="*/ 15671 h 75320"/>
                      <a:gd name="connsiteX25" fmla="*/ 15953 w 253985"/>
                      <a:gd name="connsiteY25" fmla="*/ 12259 h 75320"/>
                      <a:gd name="connsiteX26" fmla="*/ 42542 w 253985"/>
                      <a:gd name="connsiteY26" fmla="*/ 8214 h 75320"/>
                      <a:gd name="connsiteX27" fmla="*/ 45327 w 253985"/>
                      <a:gd name="connsiteY27" fmla="*/ 8214 h 75320"/>
                      <a:gd name="connsiteX28" fmla="*/ 50898 w 253985"/>
                      <a:gd name="connsiteY28" fmla="*/ 8341 h 75320"/>
                      <a:gd name="connsiteX29" fmla="*/ 74068 w 253985"/>
                      <a:gd name="connsiteY29" fmla="*/ 13143 h 75320"/>
                      <a:gd name="connsiteX30" fmla="*/ 82425 w 253985"/>
                      <a:gd name="connsiteY30" fmla="*/ 17819 h 75320"/>
                      <a:gd name="connsiteX31" fmla="*/ 100657 w 253985"/>
                      <a:gd name="connsiteY31" fmla="*/ 38166 h 75320"/>
                      <a:gd name="connsiteX32" fmla="*/ 102556 w 253985"/>
                      <a:gd name="connsiteY32" fmla="*/ 40820 h 75320"/>
                      <a:gd name="connsiteX33" fmla="*/ 110913 w 253985"/>
                      <a:gd name="connsiteY33" fmla="*/ 51562 h 75320"/>
                      <a:gd name="connsiteX34" fmla="*/ 115851 w 253985"/>
                      <a:gd name="connsiteY34" fmla="*/ 56617 h 75320"/>
                      <a:gd name="connsiteX35" fmla="*/ 122688 w 253985"/>
                      <a:gd name="connsiteY35" fmla="*/ 62177 h 75320"/>
                      <a:gd name="connsiteX36" fmla="*/ 134463 w 253985"/>
                      <a:gd name="connsiteY36" fmla="*/ 68622 h 75320"/>
                      <a:gd name="connsiteX37" fmla="*/ 142819 w 253985"/>
                      <a:gd name="connsiteY37" fmla="*/ 71529 h 75320"/>
                      <a:gd name="connsiteX38" fmla="*/ 168522 w 253985"/>
                      <a:gd name="connsiteY38" fmla="*/ 75194 h 75320"/>
                      <a:gd name="connsiteX39" fmla="*/ 173586 w 253985"/>
                      <a:gd name="connsiteY39" fmla="*/ 75320 h 75320"/>
                      <a:gd name="connsiteX40" fmla="*/ 176878 w 253985"/>
                      <a:gd name="connsiteY40" fmla="*/ 75320 h 75320"/>
                      <a:gd name="connsiteX41" fmla="*/ 201315 w 253985"/>
                      <a:gd name="connsiteY41" fmla="*/ 72161 h 75320"/>
                      <a:gd name="connsiteX42" fmla="*/ 209544 w 253985"/>
                      <a:gd name="connsiteY42" fmla="*/ 69254 h 75320"/>
                      <a:gd name="connsiteX43" fmla="*/ 233348 w 253985"/>
                      <a:gd name="connsiteY43" fmla="*/ 47138 h 75320"/>
                      <a:gd name="connsiteX44" fmla="*/ 234994 w 253985"/>
                      <a:gd name="connsiteY44" fmla="*/ 44611 h 75320"/>
                      <a:gd name="connsiteX45" fmla="*/ 241704 w 253985"/>
                      <a:gd name="connsiteY45" fmla="*/ 34754 h 75320"/>
                      <a:gd name="connsiteX46" fmla="*/ 253986 w 253985"/>
                      <a:gd name="connsiteY46" fmla="*/ 23000 h 75320"/>
                      <a:gd name="connsiteX47" fmla="*/ 247148 w 253985"/>
                      <a:gd name="connsiteY47" fmla="*/ 17693 h 75320"/>
                      <a:gd name="connsiteX48" fmla="*/ 241831 w 253985"/>
                      <a:gd name="connsiteY48" fmla="*/ 22242 h 75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53985" h="75320">
                        <a:moveTo>
                          <a:pt x="241704" y="22368"/>
                        </a:moveTo>
                        <a:cubicBezTo>
                          <a:pt x="238412" y="25528"/>
                          <a:pt x="235753" y="28814"/>
                          <a:pt x="233348" y="32100"/>
                        </a:cubicBezTo>
                        <a:cubicBezTo>
                          <a:pt x="231449" y="34754"/>
                          <a:pt x="229676" y="37534"/>
                          <a:pt x="227903" y="40188"/>
                        </a:cubicBezTo>
                        <a:cubicBezTo>
                          <a:pt x="222965" y="47897"/>
                          <a:pt x="218407" y="55100"/>
                          <a:pt x="209418" y="60029"/>
                        </a:cubicBezTo>
                        <a:cubicBezTo>
                          <a:pt x="207012" y="61419"/>
                          <a:pt x="204227" y="62556"/>
                          <a:pt x="201188" y="63567"/>
                        </a:cubicBezTo>
                        <a:cubicBezTo>
                          <a:pt x="194984" y="65589"/>
                          <a:pt x="187007" y="66727"/>
                          <a:pt x="176752" y="66980"/>
                        </a:cubicBezTo>
                        <a:cubicBezTo>
                          <a:pt x="175612" y="66980"/>
                          <a:pt x="174599" y="66980"/>
                          <a:pt x="173460" y="66980"/>
                        </a:cubicBezTo>
                        <a:cubicBezTo>
                          <a:pt x="171687" y="66980"/>
                          <a:pt x="170041" y="66980"/>
                          <a:pt x="168395" y="66980"/>
                        </a:cubicBezTo>
                        <a:cubicBezTo>
                          <a:pt x="158013" y="66600"/>
                          <a:pt x="149530" y="65210"/>
                          <a:pt x="142693" y="62935"/>
                        </a:cubicBezTo>
                        <a:cubicBezTo>
                          <a:pt x="139654" y="61924"/>
                          <a:pt x="136869" y="60787"/>
                          <a:pt x="134336" y="59650"/>
                        </a:cubicBezTo>
                        <a:cubicBezTo>
                          <a:pt x="132690" y="58765"/>
                          <a:pt x="131044" y="57880"/>
                          <a:pt x="129525" y="56996"/>
                        </a:cubicBezTo>
                        <a:cubicBezTo>
                          <a:pt x="126993" y="55479"/>
                          <a:pt x="124840" y="53710"/>
                          <a:pt x="122688" y="51814"/>
                        </a:cubicBezTo>
                        <a:cubicBezTo>
                          <a:pt x="118003" y="47644"/>
                          <a:pt x="114332" y="43094"/>
                          <a:pt x="110786" y="38166"/>
                        </a:cubicBezTo>
                        <a:cubicBezTo>
                          <a:pt x="109647" y="36649"/>
                          <a:pt x="108507" y="35006"/>
                          <a:pt x="107368" y="33490"/>
                        </a:cubicBezTo>
                        <a:cubicBezTo>
                          <a:pt x="105722" y="31215"/>
                          <a:pt x="104076" y="28940"/>
                          <a:pt x="102430" y="26665"/>
                        </a:cubicBezTo>
                        <a:cubicBezTo>
                          <a:pt x="97112" y="19715"/>
                          <a:pt x="91161" y="13017"/>
                          <a:pt x="82425" y="8088"/>
                        </a:cubicBezTo>
                        <a:cubicBezTo>
                          <a:pt x="79893" y="6698"/>
                          <a:pt x="77107" y="5434"/>
                          <a:pt x="74068" y="4297"/>
                        </a:cubicBezTo>
                        <a:cubicBezTo>
                          <a:pt x="67738" y="2022"/>
                          <a:pt x="60141" y="505"/>
                          <a:pt x="50898" y="126"/>
                        </a:cubicBezTo>
                        <a:cubicBezTo>
                          <a:pt x="49126" y="126"/>
                          <a:pt x="47353" y="0"/>
                          <a:pt x="45327" y="0"/>
                        </a:cubicBezTo>
                        <a:cubicBezTo>
                          <a:pt x="44315" y="0"/>
                          <a:pt x="43428" y="0"/>
                          <a:pt x="42542" y="0"/>
                        </a:cubicBezTo>
                        <a:cubicBezTo>
                          <a:pt x="32033" y="126"/>
                          <a:pt x="23297" y="1390"/>
                          <a:pt x="15953" y="3539"/>
                        </a:cubicBezTo>
                        <a:cubicBezTo>
                          <a:pt x="12914" y="4423"/>
                          <a:pt x="10256" y="5434"/>
                          <a:pt x="7596" y="6445"/>
                        </a:cubicBezTo>
                        <a:cubicBezTo>
                          <a:pt x="4938" y="7582"/>
                          <a:pt x="2406" y="8846"/>
                          <a:pt x="0" y="10236"/>
                        </a:cubicBezTo>
                        <a:cubicBezTo>
                          <a:pt x="2406" y="12132"/>
                          <a:pt x="4558" y="14028"/>
                          <a:pt x="6837" y="16050"/>
                        </a:cubicBezTo>
                        <a:cubicBezTo>
                          <a:pt x="7090" y="15923"/>
                          <a:pt x="7343" y="15797"/>
                          <a:pt x="7596" y="15671"/>
                        </a:cubicBezTo>
                        <a:cubicBezTo>
                          <a:pt x="10129" y="14407"/>
                          <a:pt x="12914" y="13270"/>
                          <a:pt x="15953" y="12259"/>
                        </a:cubicBezTo>
                        <a:cubicBezTo>
                          <a:pt x="23170" y="9857"/>
                          <a:pt x="31780" y="8467"/>
                          <a:pt x="42542" y="8214"/>
                        </a:cubicBezTo>
                        <a:cubicBezTo>
                          <a:pt x="43428" y="8214"/>
                          <a:pt x="44315" y="8214"/>
                          <a:pt x="45327" y="8214"/>
                        </a:cubicBezTo>
                        <a:cubicBezTo>
                          <a:pt x="47226" y="8214"/>
                          <a:pt x="49126" y="8214"/>
                          <a:pt x="50898" y="8341"/>
                        </a:cubicBezTo>
                        <a:cubicBezTo>
                          <a:pt x="60521" y="8846"/>
                          <a:pt x="67991" y="10489"/>
                          <a:pt x="74068" y="13143"/>
                        </a:cubicBezTo>
                        <a:cubicBezTo>
                          <a:pt x="77107" y="14533"/>
                          <a:pt x="79893" y="16050"/>
                          <a:pt x="82425" y="17819"/>
                        </a:cubicBezTo>
                        <a:cubicBezTo>
                          <a:pt x="90022" y="23253"/>
                          <a:pt x="95086" y="30457"/>
                          <a:pt x="100657" y="38166"/>
                        </a:cubicBezTo>
                        <a:cubicBezTo>
                          <a:pt x="101290" y="39050"/>
                          <a:pt x="101923" y="39935"/>
                          <a:pt x="102556" y="40820"/>
                        </a:cubicBezTo>
                        <a:cubicBezTo>
                          <a:pt x="105089" y="44358"/>
                          <a:pt x="107747" y="48023"/>
                          <a:pt x="110913" y="51562"/>
                        </a:cubicBezTo>
                        <a:cubicBezTo>
                          <a:pt x="112432" y="53331"/>
                          <a:pt x="114078" y="54974"/>
                          <a:pt x="115851" y="56617"/>
                        </a:cubicBezTo>
                        <a:cubicBezTo>
                          <a:pt x="117877" y="58512"/>
                          <a:pt x="120156" y="60408"/>
                          <a:pt x="122688" y="62177"/>
                        </a:cubicBezTo>
                        <a:cubicBezTo>
                          <a:pt x="126106" y="64578"/>
                          <a:pt x="129905" y="66727"/>
                          <a:pt x="134463" y="68622"/>
                        </a:cubicBezTo>
                        <a:cubicBezTo>
                          <a:pt x="136995" y="69760"/>
                          <a:pt x="139780" y="70644"/>
                          <a:pt x="142819" y="71529"/>
                        </a:cubicBezTo>
                        <a:cubicBezTo>
                          <a:pt x="150036" y="73551"/>
                          <a:pt x="158519" y="74941"/>
                          <a:pt x="168522" y="75194"/>
                        </a:cubicBezTo>
                        <a:cubicBezTo>
                          <a:pt x="170168" y="75194"/>
                          <a:pt x="171814" y="75320"/>
                          <a:pt x="173586" y="75320"/>
                        </a:cubicBezTo>
                        <a:cubicBezTo>
                          <a:pt x="174726" y="75320"/>
                          <a:pt x="175739" y="75320"/>
                          <a:pt x="176878" y="75320"/>
                        </a:cubicBezTo>
                        <a:cubicBezTo>
                          <a:pt x="186754" y="75068"/>
                          <a:pt x="194731" y="74057"/>
                          <a:pt x="201315" y="72161"/>
                        </a:cubicBezTo>
                        <a:cubicBezTo>
                          <a:pt x="204353" y="71276"/>
                          <a:pt x="207139" y="70392"/>
                          <a:pt x="209544" y="69254"/>
                        </a:cubicBezTo>
                        <a:cubicBezTo>
                          <a:pt x="221826" y="63820"/>
                          <a:pt x="227903" y="55479"/>
                          <a:pt x="233348" y="47138"/>
                        </a:cubicBezTo>
                        <a:cubicBezTo>
                          <a:pt x="233854" y="46254"/>
                          <a:pt x="234360" y="45495"/>
                          <a:pt x="234994" y="44611"/>
                        </a:cubicBezTo>
                        <a:cubicBezTo>
                          <a:pt x="237146" y="41325"/>
                          <a:pt x="239172" y="38039"/>
                          <a:pt x="241704" y="34754"/>
                        </a:cubicBezTo>
                        <a:cubicBezTo>
                          <a:pt x="244870" y="30583"/>
                          <a:pt x="248794" y="26539"/>
                          <a:pt x="253986" y="23000"/>
                        </a:cubicBezTo>
                        <a:cubicBezTo>
                          <a:pt x="251833" y="21105"/>
                          <a:pt x="249554" y="19336"/>
                          <a:pt x="247148" y="17693"/>
                        </a:cubicBezTo>
                        <a:cubicBezTo>
                          <a:pt x="245249" y="19209"/>
                          <a:pt x="243477" y="20726"/>
                          <a:pt x="241831" y="22242"/>
                        </a:cubicBezTo>
                        <a:close/>
                      </a:path>
                    </a:pathLst>
                  </a:custGeom>
                  <a:solidFill>
                    <a:srgbClr val="CB2627"/>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65" name="Freeform 1831">
                    <a:extLst>
                      <a:ext uri="{FF2B5EF4-FFF2-40B4-BE49-F238E27FC236}">
                        <a16:creationId xmlns:a16="http://schemas.microsoft.com/office/drawing/2014/main" id="{185E2560-F463-A7FA-6422-EF47E09B4F00}"/>
                      </a:ext>
                    </a:extLst>
                  </p:cNvPr>
                  <p:cNvSpPr/>
                  <p:nvPr/>
                </p:nvSpPr>
                <p:spPr>
                  <a:xfrm>
                    <a:off x="7667522" y="4569366"/>
                    <a:ext cx="193084" cy="75334"/>
                  </a:xfrm>
                  <a:custGeom>
                    <a:avLst/>
                    <a:gdLst>
                      <a:gd name="connsiteX0" fmla="*/ 180297 w 193084"/>
                      <a:gd name="connsiteY0" fmla="*/ 21231 h 75334"/>
                      <a:gd name="connsiteX1" fmla="*/ 171940 w 193084"/>
                      <a:gd name="connsiteY1" fmla="*/ 31594 h 75334"/>
                      <a:gd name="connsiteX2" fmla="*/ 167002 w 193084"/>
                      <a:gd name="connsiteY2" fmla="*/ 38924 h 75334"/>
                      <a:gd name="connsiteX3" fmla="*/ 148390 w 193084"/>
                      <a:gd name="connsiteY3" fmla="*/ 60281 h 75334"/>
                      <a:gd name="connsiteX4" fmla="*/ 140034 w 193084"/>
                      <a:gd name="connsiteY4" fmla="*/ 64326 h 75334"/>
                      <a:gd name="connsiteX5" fmla="*/ 116484 w 193084"/>
                      <a:gd name="connsiteY5" fmla="*/ 66853 h 75334"/>
                      <a:gd name="connsiteX6" fmla="*/ 115344 w 193084"/>
                      <a:gd name="connsiteY6" fmla="*/ 66853 h 75334"/>
                      <a:gd name="connsiteX7" fmla="*/ 108127 w 193084"/>
                      <a:gd name="connsiteY7" fmla="*/ 66095 h 75334"/>
                      <a:gd name="connsiteX8" fmla="*/ 83564 w 193084"/>
                      <a:gd name="connsiteY8" fmla="*/ 59776 h 75334"/>
                      <a:gd name="connsiteX9" fmla="*/ 75208 w 193084"/>
                      <a:gd name="connsiteY9" fmla="*/ 55858 h 75334"/>
                      <a:gd name="connsiteX10" fmla="*/ 69257 w 193084"/>
                      <a:gd name="connsiteY10" fmla="*/ 52320 h 75334"/>
                      <a:gd name="connsiteX11" fmla="*/ 62420 w 193084"/>
                      <a:gd name="connsiteY11" fmla="*/ 47391 h 75334"/>
                      <a:gd name="connsiteX12" fmla="*/ 51658 w 193084"/>
                      <a:gd name="connsiteY12" fmla="*/ 37660 h 75334"/>
                      <a:gd name="connsiteX13" fmla="*/ 43302 w 193084"/>
                      <a:gd name="connsiteY13" fmla="*/ 28940 h 75334"/>
                      <a:gd name="connsiteX14" fmla="*/ 42035 w 193084"/>
                      <a:gd name="connsiteY14" fmla="*/ 27676 h 75334"/>
                      <a:gd name="connsiteX15" fmla="*/ 22157 w 193084"/>
                      <a:gd name="connsiteY15" fmla="*/ 8846 h 75334"/>
                      <a:gd name="connsiteX16" fmla="*/ 13801 w 193084"/>
                      <a:gd name="connsiteY16" fmla="*/ 3918 h 75334"/>
                      <a:gd name="connsiteX17" fmla="*/ 1266 w 193084"/>
                      <a:gd name="connsiteY17" fmla="*/ 0 h 75334"/>
                      <a:gd name="connsiteX18" fmla="*/ 0 w 193084"/>
                      <a:gd name="connsiteY18" fmla="*/ 8214 h 75334"/>
                      <a:gd name="connsiteX19" fmla="*/ 13801 w 193084"/>
                      <a:gd name="connsiteY19" fmla="*/ 13270 h 75334"/>
                      <a:gd name="connsiteX20" fmla="*/ 22157 w 193084"/>
                      <a:gd name="connsiteY20" fmla="*/ 19336 h 75334"/>
                      <a:gd name="connsiteX21" fmla="*/ 35832 w 193084"/>
                      <a:gd name="connsiteY21" fmla="*/ 33237 h 75334"/>
                      <a:gd name="connsiteX22" fmla="*/ 43175 w 193084"/>
                      <a:gd name="connsiteY22" fmla="*/ 41072 h 75334"/>
                      <a:gd name="connsiteX23" fmla="*/ 51531 w 193084"/>
                      <a:gd name="connsiteY23" fmla="*/ 49160 h 75334"/>
                      <a:gd name="connsiteX24" fmla="*/ 55963 w 193084"/>
                      <a:gd name="connsiteY24" fmla="*/ 52952 h 75334"/>
                      <a:gd name="connsiteX25" fmla="*/ 62800 w 193084"/>
                      <a:gd name="connsiteY25" fmla="*/ 58007 h 75334"/>
                      <a:gd name="connsiteX26" fmla="*/ 75081 w 193084"/>
                      <a:gd name="connsiteY26" fmla="*/ 65210 h 75334"/>
                      <a:gd name="connsiteX27" fmla="*/ 83438 w 193084"/>
                      <a:gd name="connsiteY27" fmla="*/ 68749 h 75334"/>
                      <a:gd name="connsiteX28" fmla="*/ 108001 w 193084"/>
                      <a:gd name="connsiteY28" fmla="*/ 74562 h 75334"/>
                      <a:gd name="connsiteX29" fmla="*/ 114585 w 193084"/>
                      <a:gd name="connsiteY29" fmla="*/ 75194 h 75334"/>
                      <a:gd name="connsiteX30" fmla="*/ 116231 w 193084"/>
                      <a:gd name="connsiteY30" fmla="*/ 75194 h 75334"/>
                      <a:gd name="connsiteX31" fmla="*/ 139781 w 193084"/>
                      <a:gd name="connsiteY31" fmla="*/ 73046 h 75334"/>
                      <a:gd name="connsiteX32" fmla="*/ 148137 w 193084"/>
                      <a:gd name="connsiteY32" fmla="*/ 69760 h 75334"/>
                      <a:gd name="connsiteX33" fmla="*/ 171687 w 193084"/>
                      <a:gd name="connsiteY33" fmla="*/ 46506 h 75334"/>
                      <a:gd name="connsiteX34" fmla="*/ 173713 w 193084"/>
                      <a:gd name="connsiteY34" fmla="*/ 43474 h 75334"/>
                      <a:gd name="connsiteX35" fmla="*/ 180044 w 193084"/>
                      <a:gd name="connsiteY35" fmla="*/ 34248 h 75334"/>
                      <a:gd name="connsiteX36" fmla="*/ 193085 w 193084"/>
                      <a:gd name="connsiteY36" fmla="*/ 20726 h 75334"/>
                      <a:gd name="connsiteX37" fmla="*/ 186374 w 193084"/>
                      <a:gd name="connsiteY37" fmla="*/ 15291 h 75334"/>
                      <a:gd name="connsiteX38" fmla="*/ 180044 w 193084"/>
                      <a:gd name="connsiteY38" fmla="*/ 21231 h 75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93084" h="75334">
                        <a:moveTo>
                          <a:pt x="180297" y="21231"/>
                        </a:moveTo>
                        <a:cubicBezTo>
                          <a:pt x="177132" y="24517"/>
                          <a:pt x="174473" y="28056"/>
                          <a:pt x="171940" y="31594"/>
                        </a:cubicBezTo>
                        <a:cubicBezTo>
                          <a:pt x="170168" y="33995"/>
                          <a:pt x="168648" y="36523"/>
                          <a:pt x="167002" y="38924"/>
                        </a:cubicBezTo>
                        <a:cubicBezTo>
                          <a:pt x="161558" y="47265"/>
                          <a:pt x="156367" y="54974"/>
                          <a:pt x="148390" y="60281"/>
                        </a:cubicBezTo>
                        <a:cubicBezTo>
                          <a:pt x="145985" y="61924"/>
                          <a:pt x="143199" y="63315"/>
                          <a:pt x="140034" y="64326"/>
                        </a:cubicBezTo>
                        <a:cubicBezTo>
                          <a:pt x="133957" y="66474"/>
                          <a:pt x="126360" y="67485"/>
                          <a:pt x="116484" y="66853"/>
                        </a:cubicBezTo>
                        <a:cubicBezTo>
                          <a:pt x="116104" y="66853"/>
                          <a:pt x="115724" y="66853"/>
                          <a:pt x="115344" y="66853"/>
                        </a:cubicBezTo>
                        <a:cubicBezTo>
                          <a:pt x="112812" y="66727"/>
                          <a:pt x="110407" y="66474"/>
                          <a:pt x="108127" y="66095"/>
                        </a:cubicBezTo>
                        <a:cubicBezTo>
                          <a:pt x="98758" y="64831"/>
                          <a:pt x="90655" y="62683"/>
                          <a:pt x="83564" y="59776"/>
                        </a:cubicBezTo>
                        <a:cubicBezTo>
                          <a:pt x="80652" y="58639"/>
                          <a:pt x="77867" y="57249"/>
                          <a:pt x="75208" y="55858"/>
                        </a:cubicBezTo>
                        <a:cubicBezTo>
                          <a:pt x="73182" y="54721"/>
                          <a:pt x="71156" y="53583"/>
                          <a:pt x="69257" y="52320"/>
                        </a:cubicBezTo>
                        <a:cubicBezTo>
                          <a:pt x="66852" y="50677"/>
                          <a:pt x="64573" y="49034"/>
                          <a:pt x="62420" y="47391"/>
                        </a:cubicBezTo>
                        <a:cubicBezTo>
                          <a:pt x="58495" y="44358"/>
                          <a:pt x="54950" y="41072"/>
                          <a:pt x="51658" y="37660"/>
                        </a:cubicBezTo>
                        <a:cubicBezTo>
                          <a:pt x="48746" y="34754"/>
                          <a:pt x="46087" y="31847"/>
                          <a:pt x="43302" y="28940"/>
                        </a:cubicBezTo>
                        <a:cubicBezTo>
                          <a:pt x="42922" y="28435"/>
                          <a:pt x="42542" y="28056"/>
                          <a:pt x="42035" y="27676"/>
                        </a:cubicBezTo>
                        <a:cubicBezTo>
                          <a:pt x="35578" y="20726"/>
                          <a:pt x="29374" y="14028"/>
                          <a:pt x="22157" y="8846"/>
                        </a:cubicBezTo>
                        <a:cubicBezTo>
                          <a:pt x="19498" y="6951"/>
                          <a:pt x="16840" y="5308"/>
                          <a:pt x="13801" y="3918"/>
                        </a:cubicBezTo>
                        <a:cubicBezTo>
                          <a:pt x="10002" y="2148"/>
                          <a:pt x="5824" y="758"/>
                          <a:pt x="1266" y="0"/>
                        </a:cubicBezTo>
                        <a:lnTo>
                          <a:pt x="0" y="8214"/>
                        </a:lnTo>
                        <a:cubicBezTo>
                          <a:pt x="5191" y="8973"/>
                          <a:pt x="9623" y="10868"/>
                          <a:pt x="13801" y="13270"/>
                        </a:cubicBezTo>
                        <a:cubicBezTo>
                          <a:pt x="16713" y="15039"/>
                          <a:pt x="19498" y="17061"/>
                          <a:pt x="22157" y="19336"/>
                        </a:cubicBezTo>
                        <a:cubicBezTo>
                          <a:pt x="26842" y="23380"/>
                          <a:pt x="31273" y="28056"/>
                          <a:pt x="35832" y="33237"/>
                        </a:cubicBezTo>
                        <a:cubicBezTo>
                          <a:pt x="38110" y="35765"/>
                          <a:pt x="40643" y="38418"/>
                          <a:pt x="43175" y="41072"/>
                        </a:cubicBezTo>
                        <a:cubicBezTo>
                          <a:pt x="45707" y="43726"/>
                          <a:pt x="48493" y="46506"/>
                          <a:pt x="51531" y="49160"/>
                        </a:cubicBezTo>
                        <a:cubicBezTo>
                          <a:pt x="52924" y="50424"/>
                          <a:pt x="54443" y="51688"/>
                          <a:pt x="55963" y="52952"/>
                        </a:cubicBezTo>
                        <a:cubicBezTo>
                          <a:pt x="58115" y="54721"/>
                          <a:pt x="60394" y="56364"/>
                          <a:pt x="62800" y="58007"/>
                        </a:cubicBezTo>
                        <a:cubicBezTo>
                          <a:pt x="66598" y="60661"/>
                          <a:pt x="70650" y="63062"/>
                          <a:pt x="75081" y="65210"/>
                        </a:cubicBezTo>
                        <a:cubicBezTo>
                          <a:pt x="77740" y="66474"/>
                          <a:pt x="80526" y="67611"/>
                          <a:pt x="83438" y="68749"/>
                        </a:cubicBezTo>
                        <a:cubicBezTo>
                          <a:pt x="90655" y="71403"/>
                          <a:pt x="98758" y="73425"/>
                          <a:pt x="108001" y="74562"/>
                        </a:cubicBezTo>
                        <a:cubicBezTo>
                          <a:pt x="110153" y="74815"/>
                          <a:pt x="112306" y="75068"/>
                          <a:pt x="114585" y="75194"/>
                        </a:cubicBezTo>
                        <a:cubicBezTo>
                          <a:pt x="115218" y="75194"/>
                          <a:pt x="115724" y="75194"/>
                          <a:pt x="116231" y="75194"/>
                        </a:cubicBezTo>
                        <a:cubicBezTo>
                          <a:pt x="125600" y="75699"/>
                          <a:pt x="133323" y="74815"/>
                          <a:pt x="139781" y="73046"/>
                        </a:cubicBezTo>
                        <a:cubicBezTo>
                          <a:pt x="142819" y="72161"/>
                          <a:pt x="145605" y="71023"/>
                          <a:pt x="148137" y="69760"/>
                        </a:cubicBezTo>
                        <a:cubicBezTo>
                          <a:pt x="159026" y="64326"/>
                          <a:pt x="165610" y="55479"/>
                          <a:pt x="171687" y="46506"/>
                        </a:cubicBezTo>
                        <a:cubicBezTo>
                          <a:pt x="172320" y="45495"/>
                          <a:pt x="173080" y="44484"/>
                          <a:pt x="173713" y="43474"/>
                        </a:cubicBezTo>
                        <a:cubicBezTo>
                          <a:pt x="175739" y="40440"/>
                          <a:pt x="177765" y="37281"/>
                          <a:pt x="180044" y="34248"/>
                        </a:cubicBezTo>
                        <a:cubicBezTo>
                          <a:pt x="183715" y="29319"/>
                          <a:pt x="187767" y="24643"/>
                          <a:pt x="193085" y="20726"/>
                        </a:cubicBezTo>
                        <a:cubicBezTo>
                          <a:pt x="190932" y="18830"/>
                          <a:pt x="188780" y="16934"/>
                          <a:pt x="186374" y="15291"/>
                        </a:cubicBezTo>
                        <a:cubicBezTo>
                          <a:pt x="184095" y="17187"/>
                          <a:pt x="181943" y="19209"/>
                          <a:pt x="180044" y="21231"/>
                        </a:cubicBezTo>
                        <a:close/>
                      </a:path>
                    </a:pathLst>
                  </a:custGeom>
                  <a:solidFill>
                    <a:srgbClr val="CB2627"/>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66" name="Freeform 1832">
                    <a:extLst>
                      <a:ext uri="{FF2B5EF4-FFF2-40B4-BE49-F238E27FC236}">
                        <a16:creationId xmlns:a16="http://schemas.microsoft.com/office/drawing/2014/main" id="{CB0A7EAA-9CA7-5970-718E-4C763909229F}"/>
                      </a:ext>
                    </a:extLst>
                  </p:cNvPr>
                  <p:cNvSpPr/>
                  <p:nvPr/>
                </p:nvSpPr>
                <p:spPr>
                  <a:xfrm>
                    <a:off x="8115479" y="4569239"/>
                    <a:ext cx="62293" cy="18830"/>
                  </a:xfrm>
                  <a:custGeom>
                    <a:avLst/>
                    <a:gdLst>
                      <a:gd name="connsiteX0" fmla="*/ 62040 w 62293"/>
                      <a:gd name="connsiteY0" fmla="*/ 0 h 18830"/>
                      <a:gd name="connsiteX1" fmla="*/ 49886 w 62293"/>
                      <a:gd name="connsiteY1" fmla="*/ 632 h 18830"/>
                      <a:gd name="connsiteX2" fmla="*/ 41529 w 62293"/>
                      <a:gd name="connsiteY2" fmla="*/ 1390 h 18830"/>
                      <a:gd name="connsiteX3" fmla="*/ 13548 w 62293"/>
                      <a:gd name="connsiteY3" fmla="*/ 7204 h 18830"/>
                      <a:gd name="connsiteX4" fmla="*/ 5191 w 62293"/>
                      <a:gd name="connsiteY4" fmla="*/ 10363 h 18830"/>
                      <a:gd name="connsiteX5" fmla="*/ 0 w 62293"/>
                      <a:gd name="connsiteY5" fmla="*/ 13017 h 18830"/>
                      <a:gd name="connsiteX6" fmla="*/ 5191 w 62293"/>
                      <a:gd name="connsiteY6" fmla="*/ 17314 h 18830"/>
                      <a:gd name="connsiteX7" fmla="*/ 6837 w 62293"/>
                      <a:gd name="connsiteY7" fmla="*/ 18830 h 18830"/>
                      <a:gd name="connsiteX8" fmla="*/ 13548 w 62293"/>
                      <a:gd name="connsiteY8" fmla="*/ 15924 h 18830"/>
                      <a:gd name="connsiteX9" fmla="*/ 41529 w 62293"/>
                      <a:gd name="connsiteY9" fmla="*/ 9731 h 18830"/>
                      <a:gd name="connsiteX10" fmla="*/ 49886 w 62293"/>
                      <a:gd name="connsiteY10" fmla="*/ 8973 h 18830"/>
                      <a:gd name="connsiteX11" fmla="*/ 62294 w 62293"/>
                      <a:gd name="connsiteY11" fmla="*/ 8341 h 18830"/>
                      <a:gd name="connsiteX12" fmla="*/ 62040 w 62293"/>
                      <a:gd name="connsiteY12" fmla="*/ 0 h 18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293" h="18830">
                        <a:moveTo>
                          <a:pt x="62040" y="0"/>
                        </a:moveTo>
                        <a:cubicBezTo>
                          <a:pt x="57736" y="0"/>
                          <a:pt x="53684" y="379"/>
                          <a:pt x="49886" y="632"/>
                        </a:cubicBezTo>
                        <a:cubicBezTo>
                          <a:pt x="46973" y="885"/>
                          <a:pt x="44315" y="1138"/>
                          <a:pt x="41529" y="1390"/>
                        </a:cubicBezTo>
                        <a:cubicBezTo>
                          <a:pt x="30261" y="2654"/>
                          <a:pt x="21145" y="4676"/>
                          <a:pt x="13548" y="7204"/>
                        </a:cubicBezTo>
                        <a:cubicBezTo>
                          <a:pt x="10509" y="8215"/>
                          <a:pt x="7850" y="9226"/>
                          <a:pt x="5191" y="10363"/>
                        </a:cubicBezTo>
                        <a:cubicBezTo>
                          <a:pt x="3292" y="11247"/>
                          <a:pt x="1646" y="12006"/>
                          <a:pt x="0" y="13017"/>
                        </a:cubicBezTo>
                        <a:cubicBezTo>
                          <a:pt x="1899" y="14407"/>
                          <a:pt x="3545" y="15797"/>
                          <a:pt x="5191" y="17314"/>
                        </a:cubicBezTo>
                        <a:cubicBezTo>
                          <a:pt x="5698" y="17819"/>
                          <a:pt x="6331" y="18325"/>
                          <a:pt x="6837" y="18830"/>
                        </a:cubicBezTo>
                        <a:cubicBezTo>
                          <a:pt x="8863" y="17819"/>
                          <a:pt x="11142" y="16808"/>
                          <a:pt x="13548" y="15924"/>
                        </a:cubicBezTo>
                        <a:cubicBezTo>
                          <a:pt x="20891" y="13270"/>
                          <a:pt x="30007" y="11121"/>
                          <a:pt x="41529" y="9731"/>
                        </a:cubicBezTo>
                        <a:cubicBezTo>
                          <a:pt x="44188" y="9478"/>
                          <a:pt x="46973" y="9226"/>
                          <a:pt x="49886" y="8973"/>
                        </a:cubicBezTo>
                        <a:cubicBezTo>
                          <a:pt x="53811" y="8720"/>
                          <a:pt x="57862" y="8467"/>
                          <a:pt x="62294" y="8341"/>
                        </a:cubicBezTo>
                        <a:lnTo>
                          <a:pt x="62040" y="0"/>
                        </a:lnTo>
                        <a:close/>
                      </a:path>
                    </a:pathLst>
                  </a:custGeom>
                  <a:solidFill>
                    <a:srgbClr val="CB2627"/>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586" name="Graphic 4">
                  <a:extLst>
                    <a:ext uri="{FF2B5EF4-FFF2-40B4-BE49-F238E27FC236}">
                      <a16:creationId xmlns:a16="http://schemas.microsoft.com/office/drawing/2014/main" id="{CA08945B-C41C-03BF-36D5-873A4D437266}"/>
                    </a:ext>
                  </a:extLst>
                </p:cNvPr>
                <p:cNvGrpSpPr/>
                <p:nvPr/>
              </p:nvGrpSpPr>
              <p:grpSpPr>
                <a:xfrm>
                  <a:off x="3840609" y="3206644"/>
                  <a:ext cx="510444" cy="78725"/>
                  <a:chOff x="7668282" y="4565329"/>
                  <a:chExt cx="510376" cy="78725"/>
                </a:xfrm>
                <a:solidFill>
                  <a:srgbClr val="154C88"/>
                </a:solidFill>
              </p:grpSpPr>
              <p:sp>
                <p:nvSpPr>
                  <p:cNvPr id="661" name="Freeform 1827">
                    <a:extLst>
                      <a:ext uri="{FF2B5EF4-FFF2-40B4-BE49-F238E27FC236}">
                        <a16:creationId xmlns:a16="http://schemas.microsoft.com/office/drawing/2014/main" id="{C837672F-A3CC-2F56-8EC0-9C5ED1622680}"/>
                      </a:ext>
                    </a:extLst>
                  </p:cNvPr>
                  <p:cNvSpPr/>
                  <p:nvPr/>
                </p:nvSpPr>
                <p:spPr>
                  <a:xfrm>
                    <a:off x="7729689" y="4565329"/>
                    <a:ext cx="253859" cy="78725"/>
                  </a:xfrm>
                  <a:custGeom>
                    <a:avLst/>
                    <a:gdLst>
                      <a:gd name="connsiteX0" fmla="*/ 242211 w 253859"/>
                      <a:gd name="connsiteY0" fmla="*/ 63307 h 78725"/>
                      <a:gd name="connsiteX1" fmla="*/ 233854 w 253859"/>
                      <a:gd name="connsiteY1" fmla="*/ 66593 h 78725"/>
                      <a:gd name="connsiteX2" fmla="*/ 213850 w 253859"/>
                      <a:gd name="connsiteY2" fmla="*/ 70132 h 78725"/>
                      <a:gd name="connsiteX3" fmla="*/ 208532 w 253859"/>
                      <a:gd name="connsiteY3" fmla="*/ 70384 h 78725"/>
                      <a:gd name="connsiteX4" fmla="*/ 207012 w 253859"/>
                      <a:gd name="connsiteY4" fmla="*/ 70384 h 78725"/>
                      <a:gd name="connsiteX5" fmla="*/ 205493 w 253859"/>
                      <a:gd name="connsiteY5" fmla="*/ 70384 h 78725"/>
                      <a:gd name="connsiteX6" fmla="*/ 182323 w 253859"/>
                      <a:gd name="connsiteY6" fmla="*/ 63813 h 78725"/>
                      <a:gd name="connsiteX7" fmla="*/ 173967 w 253859"/>
                      <a:gd name="connsiteY7" fmla="*/ 57999 h 78725"/>
                      <a:gd name="connsiteX8" fmla="*/ 154468 w 253859"/>
                      <a:gd name="connsiteY8" fmla="*/ 37906 h 78725"/>
                      <a:gd name="connsiteX9" fmla="*/ 147251 w 253859"/>
                      <a:gd name="connsiteY9" fmla="*/ 29691 h 78725"/>
                      <a:gd name="connsiteX10" fmla="*/ 138894 w 253859"/>
                      <a:gd name="connsiteY10" fmla="*/ 21097 h 78725"/>
                      <a:gd name="connsiteX11" fmla="*/ 138135 w 253859"/>
                      <a:gd name="connsiteY11" fmla="*/ 20339 h 78725"/>
                      <a:gd name="connsiteX12" fmla="*/ 131298 w 253859"/>
                      <a:gd name="connsiteY12" fmla="*/ 14526 h 78725"/>
                      <a:gd name="connsiteX13" fmla="*/ 117750 w 253859"/>
                      <a:gd name="connsiteY13" fmla="*/ 6059 h 78725"/>
                      <a:gd name="connsiteX14" fmla="*/ 109394 w 253859"/>
                      <a:gd name="connsiteY14" fmla="*/ 2899 h 78725"/>
                      <a:gd name="connsiteX15" fmla="*/ 85844 w 253859"/>
                      <a:gd name="connsiteY15" fmla="*/ 119 h 78725"/>
                      <a:gd name="connsiteX16" fmla="*/ 84324 w 253859"/>
                      <a:gd name="connsiteY16" fmla="*/ 119 h 78725"/>
                      <a:gd name="connsiteX17" fmla="*/ 77487 w 253859"/>
                      <a:gd name="connsiteY17" fmla="*/ 751 h 78725"/>
                      <a:gd name="connsiteX18" fmla="*/ 53937 w 253859"/>
                      <a:gd name="connsiteY18" fmla="*/ 6817 h 78725"/>
                      <a:gd name="connsiteX19" fmla="*/ 45581 w 253859"/>
                      <a:gd name="connsiteY19" fmla="*/ 10987 h 78725"/>
                      <a:gd name="connsiteX20" fmla="*/ 21018 w 253859"/>
                      <a:gd name="connsiteY20" fmla="*/ 30449 h 78725"/>
                      <a:gd name="connsiteX21" fmla="*/ 12788 w 253859"/>
                      <a:gd name="connsiteY21" fmla="*/ 38790 h 78725"/>
                      <a:gd name="connsiteX22" fmla="*/ 12788 w 253859"/>
                      <a:gd name="connsiteY22" fmla="*/ 38790 h 78725"/>
                      <a:gd name="connsiteX23" fmla="*/ 0 w 253859"/>
                      <a:gd name="connsiteY23" fmla="*/ 51554 h 78725"/>
                      <a:gd name="connsiteX24" fmla="*/ 6837 w 253859"/>
                      <a:gd name="connsiteY24" fmla="*/ 56483 h 78725"/>
                      <a:gd name="connsiteX25" fmla="*/ 12788 w 253859"/>
                      <a:gd name="connsiteY25" fmla="*/ 50670 h 78725"/>
                      <a:gd name="connsiteX26" fmla="*/ 18865 w 253859"/>
                      <a:gd name="connsiteY26" fmla="*/ 44477 h 78725"/>
                      <a:gd name="connsiteX27" fmla="*/ 21145 w 253859"/>
                      <a:gd name="connsiteY27" fmla="*/ 42202 h 78725"/>
                      <a:gd name="connsiteX28" fmla="*/ 45707 w 253859"/>
                      <a:gd name="connsiteY28" fmla="*/ 20592 h 78725"/>
                      <a:gd name="connsiteX29" fmla="*/ 54064 w 253859"/>
                      <a:gd name="connsiteY29" fmla="*/ 15790 h 78725"/>
                      <a:gd name="connsiteX30" fmla="*/ 77614 w 253859"/>
                      <a:gd name="connsiteY30" fmla="*/ 9092 h 78725"/>
                      <a:gd name="connsiteX31" fmla="*/ 84831 w 253859"/>
                      <a:gd name="connsiteY31" fmla="*/ 8334 h 78725"/>
                      <a:gd name="connsiteX32" fmla="*/ 85970 w 253859"/>
                      <a:gd name="connsiteY32" fmla="*/ 8334 h 78725"/>
                      <a:gd name="connsiteX33" fmla="*/ 109520 w 253859"/>
                      <a:gd name="connsiteY33" fmla="*/ 11746 h 78725"/>
                      <a:gd name="connsiteX34" fmla="*/ 117877 w 253859"/>
                      <a:gd name="connsiteY34" fmla="*/ 15537 h 78725"/>
                      <a:gd name="connsiteX35" fmla="*/ 124207 w 253859"/>
                      <a:gd name="connsiteY35" fmla="*/ 19581 h 78725"/>
                      <a:gd name="connsiteX36" fmla="*/ 130918 w 253859"/>
                      <a:gd name="connsiteY36" fmla="*/ 25015 h 78725"/>
                      <a:gd name="connsiteX37" fmla="*/ 139021 w 253859"/>
                      <a:gd name="connsiteY37" fmla="*/ 32977 h 78725"/>
                      <a:gd name="connsiteX38" fmla="*/ 147378 w 253859"/>
                      <a:gd name="connsiteY38" fmla="*/ 42329 h 78725"/>
                      <a:gd name="connsiteX39" fmla="*/ 148264 w 253859"/>
                      <a:gd name="connsiteY39" fmla="*/ 43340 h 78725"/>
                      <a:gd name="connsiteX40" fmla="*/ 173967 w 253859"/>
                      <a:gd name="connsiteY40" fmla="*/ 68489 h 78725"/>
                      <a:gd name="connsiteX41" fmla="*/ 182323 w 253859"/>
                      <a:gd name="connsiteY41" fmla="*/ 73291 h 78725"/>
                      <a:gd name="connsiteX42" fmla="*/ 205493 w 253859"/>
                      <a:gd name="connsiteY42" fmla="*/ 78725 h 78725"/>
                      <a:gd name="connsiteX43" fmla="*/ 206886 w 253859"/>
                      <a:gd name="connsiteY43" fmla="*/ 78725 h 78725"/>
                      <a:gd name="connsiteX44" fmla="*/ 208658 w 253859"/>
                      <a:gd name="connsiteY44" fmla="*/ 78725 h 78725"/>
                      <a:gd name="connsiteX45" fmla="*/ 213723 w 253859"/>
                      <a:gd name="connsiteY45" fmla="*/ 78472 h 78725"/>
                      <a:gd name="connsiteX46" fmla="*/ 233728 w 253859"/>
                      <a:gd name="connsiteY46" fmla="*/ 75439 h 78725"/>
                      <a:gd name="connsiteX47" fmla="*/ 242084 w 253859"/>
                      <a:gd name="connsiteY47" fmla="*/ 72533 h 78725"/>
                      <a:gd name="connsiteX48" fmla="*/ 253859 w 253859"/>
                      <a:gd name="connsiteY48" fmla="*/ 66340 h 78725"/>
                      <a:gd name="connsiteX49" fmla="*/ 247022 w 253859"/>
                      <a:gd name="connsiteY49" fmla="*/ 60780 h 78725"/>
                      <a:gd name="connsiteX50" fmla="*/ 242084 w 253859"/>
                      <a:gd name="connsiteY50" fmla="*/ 63434 h 78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53859" h="78725">
                        <a:moveTo>
                          <a:pt x="242211" y="63307"/>
                        </a:moveTo>
                        <a:cubicBezTo>
                          <a:pt x="239678" y="64571"/>
                          <a:pt x="236893" y="65582"/>
                          <a:pt x="233854" y="66593"/>
                        </a:cubicBezTo>
                        <a:cubicBezTo>
                          <a:pt x="228157" y="68362"/>
                          <a:pt x="221573" y="69626"/>
                          <a:pt x="213850" y="70132"/>
                        </a:cubicBezTo>
                        <a:cubicBezTo>
                          <a:pt x="212077" y="70132"/>
                          <a:pt x="210431" y="70384"/>
                          <a:pt x="208532" y="70384"/>
                        </a:cubicBezTo>
                        <a:cubicBezTo>
                          <a:pt x="208025" y="70384"/>
                          <a:pt x="207519" y="70384"/>
                          <a:pt x="207012" y="70384"/>
                        </a:cubicBezTo>
                        <a:cubicBezTo>
                          <a:pt x="206506" y="70384"/>
                          <a:pt x="206000" y="70384"/>
                          <a:pt x="205493" y="70384"/>
                        </a:cubicBezTo>
                        <a:cubicBezTo>
                          <a:pt x="196504" y="70132"/>
                          <a:pt x="189033" y="67730"/>
                          <a:pt x="182323" y="63813"/>
                        </a:cubicBezTo>
                        <a:cubicBezTo>
                          <a:pt x="179411" y="62170"/>
                          <a:pt x="176625" y="60148"/>
                          <a:pt x="173967" y="57999"/>
                        </a:cubicBezTo>
                        <a:cubicBezTo>
                          <a:pt x="167003" y="52312"/>
                          <a:pt x="160799" y="45235"/>
                          <a:pt x="154468" y="37906"/>
                        </a:cubicBezTo>
                        <a:cubicBezTo>
                          <a:pt x="152189" y="35252"/>
                          <a:pt x="149783" y="32471"/>
                          <a:pt x="147251" y="29691"/>
                        </a:cubicBezTo>
                        <a:cubicBezTo>
                          <a:pt x="144592" y="26785"/>
                          <a:pt x="141807" y="23878"/>
                          <a:pt x="138894" y="21097"/>
                        </a:cubicBezTo>
                        <a:cubicBezTo>
                          <a:pt x="138641" y="20845"/>
                          <a:pt x="138388" y="20592"/>
                          <a:pt x="138135" y="20339"/>
                        </a:cubicBezTo>
                        <a:cubicBezTo>
                          <a:pt x="135983" y="18317"/>
                          <a:pt x="133703" y="16422"/>
                          <a:pt x="131298" y="14526"/>
                        </a:cubicBezTo>
                        <a:cubicBezTo>
                          <a:pt x="127120" y="11240"/>
                          <a:pt x="122688" y="8334"/>
                          <a:pt x="117750" y="6059"/>
                        </a:cubicBezTo>
                        <a:cubicBezTo>
                          <a:pt x="115091" y="4795"/>
                          <a:pt x="112306" y="3784"/>
                          <a:pt x="109394" y="2899"/>
                        </a:cubicBezTo>
                        <a:cubicBezTo>
                          <a:pt x="102430" y="751"/>
                          <a:pt x="94707" y="-387"/>
                          <a:pt x="85844" y="119"/>
                        </a:cubicBezTo>
                        <a:cubicBezTo>
                          <a:pt x="85337" y="119"/>
                          <a:pt x="84831" y="119"/>
                          <a:pt x="84324" y="119"/>
                        </a:cubicBezTo>
                        <a:cubicBezTo>
                          <a:pt x="81919" y="119"/>
                          <a:pt x="79766" y="625"/>
                          <a:pt x="77487" y="751"/>
                        </a:cubicBezTo>
                        <a:cubicBezTo>
                          <a:pt x="68751" y="1636"/>
                          <a:pt x="60901" y="3784"/>
                          <a:pt x="53937" y="6817"/>
                        </a:cubicBezTo>
                        <a:cubicBezTo>
                          <a:pt x="51025" y="8081"/>
                          <a:pt x="48240" y="9471"/>
                          <a:pt x="45581" y="10987"/>
                        </a:cubicBezTo>
                        <a:cubicBezTo>
                          <a:pt x="36211" y="16422"/>
                          <a:pt x="28235" y="23372"/>
                          <a:pt x="21018" y="30449"/>
                        </a:cubicBezTo>
                        <a:cubicBezTo>
                          <a:pt x="18232" y="33230"/>
                          <a:pt x="15447" y="36010"/>
                          <a:pt x="12788" y="38790"/>
                        </a:cubicBezTo>
                        <a:cubicBezTo>
                          <a:pt x="12788" y="38790"/>
                          <a:pt x="12788" y="38790"/>
                          <a:pt x="12788" y="38790"/>
                        </a:cubicBezTo>
                        <a:cubicBezTo>
                          <a:pt x="8483" y="43213"/>
                          <a:pt x="4305" y="47637"/>
                          <a:pt x="0" y="51554"/>
                        </a:cubicBezTo>
                        <a:cubicBezTo>
                          <a:pt x="2153" y="53323"/>
                          <a:pt x="4432" y="54966"/>
                          <a:pt x="6837" y="56483"/>
                        </a:cubicBezTo>
                        <a:cubicBezTo>
                          <a:pt x="8863" y="54587"/>
                          <a:pt x="10762" y="52692"/>
                          <a:pt x="12788" y="50670"/>
                        </a:cubicBezTo>
                        <a:cubicBezTo>
                          <a:pt x="14814" y="48648"/>
                          <a:pt x="16840" y="46499"/>
                          <a:pt x="18865" y="44477"/>
                        </a:cubicBezTo>
                        <a:cubicBezTo>
                          <a:pt x="19625" y="43719"/>
                          <a:pt x="20385" y="42961"/>
                          <a:pt x="21145" y="42202"/>
                        </a:cubicBezTo>
                        <a:cubicBezTo>
                          <a:pt x="28615" y="34367"/>
                          <a:pt x="36465" y="26658"/>
                          <a:pt x="45707" y="20592"/>
                        </a:cubicBezTo>
                        <a:cubicBezTo>
                          <a:pt x="48366" y="18823"/>
                          <a:pt x="51152" y="17180"/>
                          <a:pt x="54064" y="15790"/>
                        </a:cubicBezTo>
                        <a:cubicBezTo>
                          <a:pt x="60901" y="12378"/>
                          <a:pt x="68751" y="10103"/>
                          <a:pt x="77614" y="9092"/>
                        </a:cubicBezTo>
                        <a:cubicBezTo>
                          <a:pt x="80020" y="8839"/>
                          <a:pt x="82298" y="8460"/>
                          <a:pt x="84831" y="8334"/>
                        </a:cubicBezTo>
                        <a:cubicBezTo>
                          <a:pt x="85211" y="8334"/>
                          <a:pt x="85591" y="8334"/>
                          <a:pt x="85970" y="8334"/>
                        </a:cubicBezTo>
                        <a:cubicBezTo>
                          <a:pt x="95086" y="7954"/>
                          <a:pt x="102683" y="9218"/>
                          <a:pt x="109520" y="11746"/>
                        </a:cubicBezTo>
                        <a:cubicBezTo>
                          <a:pt x="112432" y="12757"/>
                          <a:pt x="115218" y="14020"/>
                          <a:pt x="117877" y="15537"/>
                        </a:cubicBezTo>
                        <a:cubicBezTo>
                          <a:pt x="120029" y="16801"/>
                          <a:pt x="122181" y="18065"/>
                          <a:pt x="124207" y="19581"/>
                        </a:cubicBezTo>
                        <a:cubicBezTo>
                          <a:pt x="126487" y="21224"/>
                          <a:pt x="128766" y="23120"/>
                          <a:pt x="130918" y="25015"/>
                        </a:cubicBezTo>
                        <a:cubicBezTo>
                          <a:pt x="133703" y="27543"/>
                          <a:pt x="136362" y="30197"/>
                          <a:pt x="139021" y="32977"/>
                        </a:cubicBezTo>
                        <a:cubicBezTo>
                          <a:pt x="141807" y="36010"/>
                          <a:pt x="144592" y="39169"/>
                          <a:pt x="147378" y="42329"/>
                        </a:cubicBezTo>
                        <a:cubicBezTo>
                          <a:pt x="147631" y="42708"/>
                          <a:pt x="148011" y="42961"/>
                          <a:pt x="148264" y="43340"/>
                        </a:cubicBezTo>
                        <a:cubicBezTo>
                          <a:pt x="156114" y="52439"/>
                          <a:pt x="164217" y="61664"/>
                          <a:pt x="173967" y="68489"/>
                        </a:cubicBezTo>
                        <a:cubicBezTo>
                          <a:pt x="176625" y="70258"/>
                          <a:pt x="179411" y="71901"/>
                          <a:pt x="182323" y="73291"/>
                        </a:cubicBezTo>
                        <a:cubicBezTo>
                          <a:pt x="189033" y="76577"/>
                          <a:pt x="196630" y="78599"/>
                          <a:pt x="205493" y="78725"/>
                        </a:cubicBezTo>
                        <a:cubicBezTo>
                          <a:pt x="206000" y="78725"/>
                          <a:pt x="206379" y="78725"/>
                          <a:pt x="206886" y="78725"/>
                        </a:cubicBezTo>
                        <a:cubicBezTo>
                          <a:pt x="207519" y="78725"/>
                          <a:pt x="208025" y="78725"/>
                          <a:pt x="208658" y="78725"/>
                        </a:cubicBezTo>
                        <a:cubicBezTo>
                          <a:pt x="210431" y="78725"/>
                          <a:pt x="212077" y="78725"/>
                          <a:pt x="213723" y="78472"/>
                        </a:cubicBezTo>
                        <a:cubicBezTo>
                          <a:pt x="221320" y="78093"/>
                          <a:pt x="227903" y="76956"/>
                          <a:pt x="233728" y="75439"/>
                        </a:cubicBezTo>
                        <a:cubicBezTo>
                          <a:pt x="236640" y="74681"/>
                          <a:pt x="239425" y="73670"/>
                          <a:pt x="242084" y="72533"/>
                        </a:cubicBezTo>
                        <a:cubicBezTo>
                          <a:pt x="246389" y="70763"/>
                          <a:pt x="250314" y="68615"/>
                          <a:pt x="253859" y="66340"/>
                        </a:cubicBezTo>
                        <a:cubicBezTo>
                          <a:pt x="251327" y="64571"/>
                          <a:pt x="249174" y="62802"/>
                          <a:pt x="247022" y="60780"/>
                        </a:cubicBezTo>
                        <a:cubicBezTo>
                          <a:pt x="245376" y="61791"/>
                          <a:pt x="243730" y="62675"/>
                          <a:pt x="242084" y="63434"/>
                        </a:cubicBezTo>
                        <a:close/>
                      </a:path>
                    </a:pathLst>
                  </a:custGeom>
                  <a:solidFill>
                    <a:srgbClr val="154C8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62" name="Freeform 1828">
                    <a:extLst>
                      <a:ext uri="{FF2B5EF4-FFF2-40B4-BE49-F238E27FC236}">
                        <a16:creationId xmlns:a16="http://schemas.microsoft.com/office/drawing/2014/main" id="{8C161995-53E2-39A8-5C52-5F126B26E2AC}"/>
                      </a:ext>
                    </a:extLst>
                  </p:cNvPr>
                  <p:cNvSpPr/>
                  <p:nvPr/>
                </p:nvSpPr>
                <p:spPr>
                  <a:xfrm>
                    <a:off x="7668282" y="4622191"/>
                    <a:ext cx="62293" cy="21756"/>
                  </a:xfrm>
                  <a:custGeom>
                    <a:avLst/>
                    <a:gdLst>
                      <a:gd name="connsiteX0" fmla="*/ 51152 w 62293"/>
                      <a:gd name="connsiteY0" fmla="*/ 3159 h 21756"/>
                      <a:gd name="connsiteX1" fmla="*/ 42795 w 62293"/>
                      <a:gd name="connsiteY1" fmla="*/ 7962 h 21756"/>
                      <a:gd name="connsiteX2" fmla="*/ 21777 w 62293"/>
                      <a:gd name="connsiteY2" fmla="*/ 13270 h 21756"/>
                      <a:gd name="connsiteX3" fmla="*/ 13421 w 62293"/>
                      <a:gd name="connsiteY3" fmla="*/ 13270 h 21756"/>
                      <a:gd name="connsiteX4" fmla="*/ 1773 w 62293"/>
                      <a:gd name="connsiteY4" fmla="*/ 11627 h 21756"/>
                      <a:gd name="connsiteX5" fmla="*/ 0 w 62293"/>
                      <a:gd name="connsiteY5" fmla="*/ 19715 h 21756"/>
                      <a:gd name="connsiteX6" fmla="*/ 13294 w 62293"/>
                      <a:gd name="connsiteY6" fmla="*/ 21610 h 21756"/>
                      <a:gd name="connsiteX7" fmla="*/ 21651 w 62293"/>
                      <a:gd name="connsiteY7" fmla="*/ 21610 h 21756"/>
                      <a:gd name="connsiteX8" fmla="*/ 42669 w 62293"/>
                      <a:gd name="connsiteY8" fmla="*/ 17061 h 21756"/>
                      <a:gd name="connsiteX9" fmla="*/ 51025 w 62293"/>
                      <a:gd name="connsiteY9" fmla="*/ 12890 h 21756"/>
                      <a:gd name="connsiteX10" fmla="*/ 62294 w 62293"/>
                      <a:gd name="connsiteY10" fmla="*/ 5055 h 21756"/>
                      <a:gd name="connsiteX11" fmla="*/ 55456 w 62293"/>
                      <a:gd name="connsiteY11" fmla="*/ 0 h 21756"/>
                      <a:gd name="connsiteX12" fmla="*/ 51025 w 62293"/>
                      <a:gd name="connsiteY12" fmla="*/ 3286 h 21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293" h="21756">
                        <a:moveTo>
                          <a:pt x="51152" y="3159"/>
                        </a:moveTo>
                        <a:cubicBezTo>
                          <a:pt x="48493" y="4929"/>
                          <a:pt x="45707" y="6572"/>
                          <a:pt x="42795" y="7962"/>
                        </a:cubicBezTo>
                        <a:cubicBezTo>
                          <a:pt x="36591" y="10995"/>
                          <a:pt x="29754" y="12890"/>
                          <a:pt x="21777" y="13270"/>
                        </a:cubicBezTo>
                        <a:cubicBezTo>
                          <a:pt x="19118" y="13396"/>
                          <a:pt x="16333" y="13270"/>
                          <a:pt x="13421" y="13270"/>
                        </a:cubicBezTo>
                        <a:cubicBezTo>
                          <a:pt x="9749" y="13017"/>
                          <a:pt x="5951" y="12511"/>
                          <a:pt x="1773" y="11627"/>
                        </a:cubicBezTo>
                        <a:lnTo>
                          <a:pt x="0" y="19715"/>
                        </a:lnTo>
                        <a:cubicBezTo>
                          <a:pt x="4685" y="20726"/>
                          <a:pt x="9116" y="21358"/>
                          <a:pt x="13294" y="21610"/>
                        </a:cubicBezTo>
                        <a:cubicBezTo>
                          <a:pt x="16206" y="21737"/>
                          <a:pt x="18992" y="21863"/>
                          <a:pt x="21651" y="21610"/>
                        </a:cubicBezTo>
                        <a:cubicBezTo>
                          <a:pt x="29501" y="21231"/>
                          <a:pt x="36464" y="19588"/>
                          <a:pt x="42669" y="17061"/>
                        </a:cubicBezTo>
                        <a:cubicBezTo>
                          <a:pt x="45581" y="15924"/>
                          <a:pt x="48366" y="14533"/>
                          <a:pt x="51025" y="12890"/>
                        </a:cubicBezTo>
                        <a:cubicBezTo>
                          <a:pt x="54950" y="10616"/>
                          <a:pt x="58748" y="7962"/>
                          <a:pt x="62294" y="5055"/>
                        </a:cubicBezTo>
                        <a:cubicBezTo>
                          <a:pt x="59888" y="3412"/>
                          <a:pt x="57609" y="1769"/>
                          <a:pt x="55456" y="0"/>
                        </a:cubicBezTo>
                        <a:cubicBezTo>
                          <a:pt x="54064" y="1137"/>
                          <a:pt x="52544" y="2148"/>
                          <a:pt x="51025" y="3286"/>
                        </a:cubicBezTo>
                        <a:close/>
                      </a:path>
                    </a:pathLst>
                  </a:custGeom>
                  <a:solidFill>
                    <a:srgbClr val="154C8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63" name="Freeform 1829">
                    <a:extLst>
                      <a:ext uri="{FF2B5EF4-FFF2-40B4-BE49-F238E27FC236}">
                        <a16:creationId xmlns:a16="http://schemas.microsoft.com/office/drawing/2014/main" id="{2E81D1CD-7004-15EB-83BC-9F40D77397CD}"/>
                      </a:ext>
                    </a:extLst>
                  </p:cNvPr>
                  <p:cNvSpPr/>
                  <p:nvPr/>
                </p:nvSpPr>
                <p:spPr>
                  <a:xfrm>
                    <a:off x="7983675" y="4569239"/>
                    <a:ext cx="194983" cy="74562"/>
                  </a:xfrm>
                  <a:custGeom>
                    <a:avLst/>
                    <a:gdLst>
                      <a:gd name="connsiteX0" fmla="*/ 181690 w 194983"/>
                      <a:gd name="connsiteY0" fmla="*/ 61798 h 74562"/>
                      <a:gd name="connsiteX1" fmla="*/ 173333 w 194983"/>
                      <a:gd name="connsiteY1" fmla="*/ 56617 h 74562"/>
                      <a:gd name="connsiteX2" fmla="*/ 153582 w 194983"/>
                      <a:gd name="connsiteY2" fmla="*/ 35765 h 74562"/>
                      <a:gd name="connsiteX3" fmla="*/ 145352 w 194983"/>
                      <a:gd name="connsiteY3" fmla="*/ 25781 h 74562"/>
                      <a:gd name="connsiteX4" fmla="*/ 138641 w 194983"/>
                      <a:gd name="connsiteY4" fmla="*/ 18830 h 74562"/>
                      <a:gd name="connsiteX5" fmla="*/ 136995 w 194983"/>
                      <a:gd name="connsiteY5" fmla="*/ 17314 h 74562"/>
                      <a:gd name="connsiteX6" fmla="*/ 131804 w 194983"/>
                      <a:gd name="connsiteY6" fmla="*/ 13017 h 74562"/>
                      <a:gd name="connsiteX7" fmla="*/ 118890 w 194983"/>
                      <a:gd name="connsiteY7" fmla="*/ 5687 h 74562"/>
                      <a:gd name="connsiteX8" fmla="*/ 110533 w 194983"/>
                      <a:gd name="connsiteY8" fmla="*/ 2907 h 74562"/>
                      <a:gd name="connsiteX9" fmla="*/ 86730 w 194983"/>
                      <a:gd name="connsiteY9" fmla="*/ 0 h 74562"/>
                      <a:gd name="connsiteX10" fmla="*/ 81792 w 194983"/>
                      <a:gd name="connsiteY10" fmla="*/ 0 h 74562"/>
                      <a:gd name="connsiteX11" fmla="*/ 78500 w 194983"/>
                      <a:gd name="connsiteY11" fmla="*/ 253 h 74562"/>
                      <a:gd name="connsiteX12" fmla="*/ 54064 w 194983"/>
                      <a:gd name="connsiteY12" fmla="*/ 5181 h 74562"/>
                      <a:gd name="connsiteX13" fmla="*/ 45707 w 194983"/>
                      <a:gd name="connsiteY13" fmla="*/ 8847 h 74562"/>
                      <a:gd name="connsiteX14" fmla="*/ 20005 w 194983"/>
                      <a:gd name="connsiteY14" fmla="*/ 30962 h 74562"/>
                      <a:gd name="connsiteX15" fmla="*/ 16966 w 194983"/>
                      <a:gd name="connsiteY15" fmla="*/ 34374 h 74562"/>
                      <a:gd name="connsiteX16" fmla="*/ 11649 w 194983"/>
                      <a:gd name="connsiteY16" fmla="*/ 40567 h 74562"/>
                      <a:gd name="connsiteX17" fmla="*/ 0 w 194983"/>
                      <a:gd name="connsiteY17" fmla="*/ 51941 h 74562"/>
                      <a:gd name="connsiteX18" fmla="*/ 6837 w 194983"/>
                      <a:gd name="connsiteY18" fmla="*/ 57122 h 74562"/>
                      <a:gd name="connsiteX19" fmla="*/ 11649 w 194983"/>
                      <a:gd name="connsiteY19" fmla="*/ 52699 h 74562"/>
                      <a:gd name="connsiteX20" fmla="*/ 20005 w 194983"/>
                      <a:gd name="connsiteY20" fmla="*/ 43726 h 74562"/>
                      <a:gd name="connsiteX21" fmla="*/ 23297 w 194983"/>
                      <a:gd name="connsiteY21" fmla="*/ 39809 h 74562"/>
                      <a:gd name="connsiteX22" fmla="*/ 45707 w 194983"/>
                      <a:gd name="connsiteY22" fmla="*/ 18451 h 74562"/>
                      <a:gd name="connsiteX23" fmla="*/ 54064 w 194983"/>
                      <a:gd name="connsiteY23" fmla="*/ 14028 h 74562"/>
                      <a:gd name="connsiteX24" fmla="*/ 78500 w 194983"/>
                      <a:gd name="connsiteY24" fmla="*/ 8467 h 74562"/>
                      <a:gd name="connsiteX25" fmla="*/ 82172 w 194983"/>
                      <a:gd name="connsiteY25" fmla="*/ 8215 h 74562"/>
                      <a:gd name="connsiteX26" fmla="*/ 86857 w 194983"/>
                      <a:gd name="connsiteY26" fmla="*/ 8215 h 74562"/>
                      <a:gd name="connsiteX27" fmla="*/ 110660 w 194983"/>
                      <a:gd name="connsiteY27" fmla="*/ 11500 h 74562"/>
                      <a:gd name="connsiteX28" fmla="*/ 119016 w 194983"/>
                      <a:gd name="connsiteY28" fmla="*/ 14913 h 74562"/>
                      <a:gd name="connsiteX29" fmla="*/ 124334 w 194983"/>
                      <a:gd name="connsiteY29" fmla="*/ 17946 h 74562"/>
                      <a:gd name="connsiteX30" fmla="*/ 131171 w 194983"/>
                      <a:gd name="connsiteY30" fmla="*/ 23253 h 74562"/>
                      <a:gd name="connsiteX31" fmla="*/ 137122 w 194983"/>
                      <a:gd name="connsiteY31" fmla="*/ 29067 h 74562"/>
                      <a:gd name="connsiteX32" fmla="*/ 145479 w 194983"/>
                      <a:gd name="connsiteY32" fmla="*/ 38924 h 74562"/>
                      <a:gd name="connsiteX33" fmla="*/ 147124 w 194983"/>
                      <a:gd name="connsiteY33" fmla="*/ 41072 h 74562"/>
                      <a:gd name="connsiteX34" fmla="*/ 173460 w 194983"/>
                      <a:gd name="connsiteY34" fmla="*/ 66727 h 74562"/>
                      <a:gd name="connsiteX35" fmla="*/ 181816 w 194983"/>
                      <a:gd name="connsiteY35" fmla="*/ 70897 h 74562"/>
                      <a:gd name="connsiteX36" fmla="*/ 193212 w 194983"/>
                      <a:gd name="connsiteY36" fmla="*/ 74562 h 74562"/>
                      <a:gd name="connsiteX37" fmla="*/ 194984 w 194983"/>
                      <a:gd name="connsiteY37" fmla="*/ 66474 h 74562"/>
                      <a:gd name="connsiteX38" fmla="*/ 181816 w 194983"/>
                      <a:gd name="connsiteY38" fmla="*/ 61798 h 7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94983" h="74562">
                        <a:moveTo>
                          <a:pt x="181690" y="61798"/>
                        </a:moveTo>
                        <a:cubicBezTo>
                          <a:pt x="178651" y="60282"/>
                          <a:pt x="175992" y="58512"/>
                          <a:pt x="173333" y="56617"/>
                        </a:cubicBezTo>
                        <a:cubicBezTo>
                          <a:pt x="165483" y="50803"/>
                          <a:pt x="159659" y="43474"/>
                          <a:pt x="153582" y="35765"/>
                        </a:cubicBezTo>
                        <a:cubicBezTo>
                          <a:pt x="150923" y="32353"/>
                          <a:pt x="148264" y="28940"/>
                          <a:pt x="145352" y="25781"/>
                        </a:cubicBezTo>
                        <a:cubicBezTo>
                          <a:pt x="143199" y="23380"/>
                          <a:pt x="141047" y="20979"/>
                          <a:pt x="138641" y="18830"/>
                        </a:cubicBezTo>
                        <a:cubicBezTo>
                          <a:pt x="138135" y="18325"/>
                          <a:pt x="137502" y="17819"/>
                          <a:pt x="136995" y="17314"/>
                        </a:cubicBezTo>
                        <a:cubicBezTo>
                          <a:pt x="135349" y="15797"/>
                          <a:pt x="133577" y="14407"/>
                          <a:pt x="131804" y="13017"/>
                        </a:cubicBezTo>
                        <a:cubicBezTo>
                          <a:pt x="128006" y="10237"/>
                          <a:pt x="123701" y="7709"/>
                          <a:pt x="118890" y="5687"/>
                        </a:cubicBezTo>
                        <a:cubicBezTo>
                          <a:pt x="116357" y="4550"/>
                          <a:pt x="113572" y="3665"/>
                          <a:pt x="110533" y="2907"/>
                        </a:cubicBezTo>
                        <a:cubicBezTo>
                          <a:pt x="103823" y="1011"/>
                          <a:pt x="95973" y="0"/>
                          <a:pt x="86730" y="0"/>
                        </a:cubicBezTo>
                        <a:cubicBezTo>
                          <a:pt x="85084" y="0"/>
                          <a:pt x="83438" y="0"/>
                          <a:pt x="81792" y="0"/>
                        </a:cubicBezTo>
                        <a:cubicBezTo>
                          <a:pt x="80652" y="0"/>
                          <a:pt x="79640" y="126"/>
                          <a:pt x="78500" y="253"/>
                        </a:cubicBezTo>
                        <a:cubicBezTo>
                          <a:pt x="68878" y="885"/>
                          <a:pt x="60901" y="2654"/>
                          <a:pt x="54064" y="5181"/>
                        </a:cubicBezTo>
                        <a:cubicBezTo>
                          <a:pt x="51152" y="6319"/>
                          <a:pt x="48366" y="7583"/>
                          <a:pt x="45707" y="8847"/>
                        </a:cubicBezTo>
                        <a:cubicBezTo>
                          <a:pt x="34692" y="14660"/>
                          <a:pt x="27095" y="22748"/>
                          <a:pt x="20005" y="30962"/>
                        </a:cubicBezTo>
                        <a:cubicBezTo>
                          <a:pt x="18992" y="32100"/>
                          <a:pt x="17979" y="33237"/>
                          <a:pt x="16966" y="34374"/>
                        </a:cubicBezTo>
                        <a:cubicBezTo>
                          <a:pt x="15194" y="36396"/>
                          <a:pt x="13421" y="38545"/>
                          <a:pt x="11649" y="40567"/>
                        </a:cubicBezTo>
                        <a:cubicBezTo>
                          <a:pt x="8103" y="44611"/>
                          <a:pt x="4305" y="48402"/>
                          <a:pt x="0" y="51941"/>
                        </a:cubicBezTo>
                        <a:cubicBezTo>
                          <a:pt x="2026" y="53710"/>
                          <a:pt x="4305" y="55479"/>
                          <a:pt x="6837" y="57122"/>
                        </a:cubicBezTo>
                        <a:cubicBezTo>
                          <a:pt x="8483" y="55732"/>
                          <a:pt x="10129" y="54216"/>
                          <a:pt x="11649" y="52699"/>
                        </a:cubicBezTo>
                        <a:cubicBezTo>
                          <a:pt x="14560" y="49792"/>
                          <a:pt x="17346" y="46759"/>
                          <a:pt x="20005" y="43726"/>
                        </a:cubicBezTo>
                        <a:cubicBezTo>
                          <a:pt x="21145" y="42462"/>
                          <a:pt x="22284" y="41072"/>
                          <a:pt x="23297" y="39809"/>
                        </a:cubicBezTo>
                        <a:cubicBezTo>
                          <a:pt x="30007" y="31847"/>
                          <a:pt x="36591" y="24264"/>
                          <a:pt x="45707" y="18451"/>
                        </a:cubicBezTo>
                        <a:cubicBezTo>
                          <a:pt x="48240" y="16808"/>
                          <a:pt x="51025" y="15418"/>
                          <a:pt x="54064" y="14028"/>
                        </a:cubicBezTo>
                        <a:cubicBezTo>
                          <a:pt x="60648" y="11121"/>
                          <a:pt x="68624" y="9226"/>
                          <a:pt x="78500" y="8467"/>
                        </a:cubicBezTo>
                        <a:cubicBezTo>
                          <a:pt x="79640" y="8467"/>
                          <a:pt x="80906" y="8215"/>
                          <a:pt x="82172" y="8215"/>
                        </a:cubicBezTo>
                        <a:cubicBezTo>
                          <a:pt x="83818" y="8215"/>
                          <a:pt x="85337" y="8215"/>
                          <a:pt x="86857" y="8215"/>
                        </a:cubicBezTo>
                        <a:cubicBezTo>
                          <a:pt x="96226" y="8215"/>
                          <a:pt x="104076" y="9352"/>
                          <a:pt x="110660" y="11500"/>
                        </a:cubicBezTo>
                        <a:cubicBezTo>
                          <a:pt x="113699" y="12511"/>
                          <a:pt x="116357" y="13522"/>
                          <a:pt x="119016" y="14913"/>
                        </a:cubicBezTo>
                        <a:cubicBezTo>
                          <a:pt x="120916" y="15797"/>
                          <a:pt x="122688" y="16935"/>
                          <a:pt x="124334" y="17946"/>
                        </a:cubicBezTo>
                        <a:cubicBezTo>
                          <a:pt x="126740" y="19588"/>
                          <a:pt x="129145" y="21358"/>
                          <a:pt x="131171" y="23253"/>
                        </a:cubicBezTo>
                        <a:cubicBezTo>
                          <a:pt x="133197" y="25023"/>
                          <a:pt x="135223" y="27045"/>
                          <a:pt x="137122" y="29067"/>
                        </a:cubicBezTo>
                        <a:cubicBezTo>
                          <a:pt x="140034" y="32226"/>
                          <a:pt x="142693" y="35512"/>
                          <a:pt x="145479" y="38924"/>
                        </a:cubicBezTo>
                        <a:cubicBezTo>
                          <a:pt x="145985" y="39682"/>
                          <a:pt x="146618" y="40314"/>
                          <a:pt x="147124" y="41072"/>
                        </a:cubicBezTo>
                        <a:cubicBezTo>
                          <a:pt x="154468" y="50424"/>
                          <a:pt x="162191" y="59903"/>
                          <a:pt x="173460" y="66727"/>
                        </a:cubicBezTo>
                        <a:cubicBezTo>
                          <a:pt x="175992" y="68243"/>
                          <a:pt x="178778" y="69760"/>
                          <a:pt x="181816" y="70897"/>
                        </a:cubicBezTo>
                        <a:cubicBezTo>
                          <a:pt x="185362" y="72414"/>
                          <a:pt x="189034" y="73677"/>
                          <a:pt x="193212" y="74562"/>
                        </a:cubicBezTo>
                        <a:lnTo>
                          <a:pt x="194984" y="66474"/>
                        </a:lnTo>
                        <a:cubicBezTo>
                          <a:pt x="190046" y="65337"/>
                          <a:pt x="185741" y="63694"/>
                          <a:pt x="181816" y="61798"/>
                        </a:cubicBezTo>
                        <a:close/>
                      </a:path>
                    </a:pathLst>
                  </a:custGeom>
                  <a:solidFill>
                    <a:srgbClr val="154C88"/>
                  </a:solidFill>
                  <a:ln w="0" cap="flat">
                    <a:noFill/>
                    <a:prstDash val="solid"/>
                    <a:miter/>
                  </a:ln>
                </p:spPr>
                <p:txBody>
                  <a:bodyPr rtlCol="0" anchor="ctr"/>
                  <a:lstStyle/>
                  <a:p>
                    <a:pPr defTabSz="685800">
                      <a:defRPr/>
                    </a:pPr>
                    <a:endParaRPr lang="en-US" sz="600">
                      <a:solidFill>
                        <a:prstClr val="black"/>
                      </a:solidFill>
                      <a:latin typeface="Verdana"/>
                    </a:endParaRPr>
                  </a:p>
                </p:txBody>
              </p:sp>
            </p:grpSp>
            <p:sp>
              <p:nvSpPr>
                <p:cNvPr id="587" name="Freeform 1746">
                  <a:extLst>
                    <a:ext uri="{FF2B5EF4-FFF2-40B4-BE49-F238E27FC236}">
                      <a16:creationId xmlns:a16="http://schemas.microsoft.com/office/drawing/2014/main" id="{DEE697A0-4966-36E6-3EB2-45BA819EED89}"/>
                    </a:ext>
                  </a:extLst>
                </p:cNvPr>
                <p:cNvSpPr/>
                <p:nvPr/>
              </p:nvSpPr>
              <p:spPr>
                <a:xfrm>
                  <a:off x="3854158" y="3254912"/>
                  <a:ext cx="8357" cy="21926"/>
                </a:xfrm>
                <a:custGeom>
                  <a:avLst/>
                  <a:gdLst>
                    <a:gd name="connsiteX0" fmla="*/ 0 w 8356"/>
                    <a:gd name="connsiteY0" fmla="*/ 126 h 21926"/>
                    <a:gd name="connsiteX1" fmla="*/ 0 w 8356"/>
                    <a:gd name="connsiteY1" fmla="*/ 21737 h 21926"/>
                    <a:gd name="connsiteX2" fmla="*/ 8357 w 8356"/>
                    <a:gd name="connsiteY2" fmla="*/ 21737 h 21926"/>
                    <a:gd name="connsiteX3" fmla="*/ 8357 w 8356"/>
                    <a:gd name="connsiteY3" fmla="*/ 0 h 21926"/>
                    <a:gd name="connsiteX4" fmla="*/ 0 w 8356"/>
                    <a:gd name="connsiteY4" fmla="*/ 0 h 21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21926">
                      <a:moveTo>
                        <a:pt x="0" y="126"/>
                      </a:moveTo>
                      <a:lnTo>
                        <a:pt x="0" y="21737"/>
                      </a:lnTo>
                      <a:cubicBezTo>
                        <a:pt x="2912" y="21989"/>
                        <a:pt x="5698" y="21989"/>
                        <a:pt x="8357" y="21737"/>
                      </a:cubicBezTo>
                      <a:lnTo>
                        <a:pt x="8357" y="0"/>
                      </a:lnTo>
                      <a:lnTo>
                        <a:pt x="0" y="0"/>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88" name="Freeform 1747">
                  <a:extLst>
                    <a:ext uri="{FF2B5EF4-FFF2-40B4-BE49-F238E27FC236}">
                      <a16:creationId xmlns:a16="http://schemas.microsoft.com/office/drawing/2014/main" id="{8E0473B5-7AC2-1DE0-BC75-588FBFE788D3}"/>
                    </a:ext>
                  </a:extLst>
                </p:cNvPr>
                <p:cNvSpPr/>
                <p:nvPr/>
              </p:nvSpPr>
              <p:spPr>
                <a:xfrm>
                  <a:off x="3854032" y="3223824"/>
                  <a:ext cx="8357" cy="31214"/>
                </a:xfrm>
                <a:custGeom>
                  <a:avLst/>
                  <a:gdLst>
                    <a:gd name="connsiteX0" fmla="*/ 8357 w 8356"/>
                    <a:gd name="connsiteY0" fmla="*/ 6066 h 31214"/>
                    <a:gd name="connsiteX1" fmla="*/ 0 w 8356"/>
                    <a:gd name="connsiteY1" fmla="*/ 0 h 31214"/>
                    <a:gd name="connsiteX2" fmla="*/ 0 w 8356"/>
                    <a:gd name="connsiteY2" fmla="*/ 31215 h 31214"/>
                    <a:gd name="connsiteX3" fmla="*/ 8357 w 8356"/>
                    <a:gd name="connsiteY3" fmla="*/ 31215 h 31214"/>
                    <a:gd name="connsiteX4" fmla="*/ 8357 w 8356"/>
                    <a:gd name="connsiteY4" fmla="*/ 6066 h 3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31214">
                      <a:moveTo>
                        <a:pt x="8357" y="6066"/>
                      </a:moveTo>
                      <a:cubicBezTo>
                        <a:pt x="5698" y="3791"/>
                        <a:pt x="2912" y="1769"/>
                        <a:pt x="0" y="0"/>
                      </a:cubicBezTo>
                      <a:lnTo>
                        <a:pt x="0" y="31215"/>
                      </a:lnTo>
                      <a:lnTo>
                        <a:pt x="8357" y="31215"/>
                      </a:lnTo>
                      <a:lnTo>
                        <a:pt x="8357" y="6066"/>
                      </a:ln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89" name="Freeform 1748">
                  <a:extLst>
                    <a:ext uri="{FF2B5EF4-FFF2-40B4-BE49-F238E27FC236}">
                      <a16:creationId xmlns:a16="http://schemas.microsoft.com/office/drawing/2014/main" id="{6AA6D229-7116-AD31-C7F1-DD439E35A5A9}"/>
                    </a:ext>
                  </a:extLst>
                </p:cNvPr>
                <p:cNvSpPr/>
                <p:nvPr/>
              </p:nvSpPr>
              <p:spPr>
                <a:xfrm>
                  <a:off x="3883410" y="3251626"/>
                  <a:ext cx="8357" cy="15038"/>
                </a:xfrm>
                <a:custGeom>
                  <a:avLst/>
                  <a:gdLst>
                    <a:gd name="connsiteX0" fmla="*/ 8357 w 8356"/>
                    <a:gd name="connsiteY0" fmla="*/ 8088 h 15038"/>
                    <a:gd name="connsiteX1" fmla="*/ 0 w 8356"/>
                    <a:gd name="connsiteY1" fmla="*/ 0 h 15038"/>
                    <a:gd name="connsiteX2" fmla="*/ 0 w 8356"/>
                    <a:gd name="connsiteY2" fmla="*/ 15039 h 15038"/>
                    <a:gd name="connsiteX3" fmla="*/ 8230 w 8356"/>
                    <a:gd name="connsiteY3" fmla="*/ 15039 h 15038"/>
                    <a:gd name="connsiteX4" fmla="*/ 8230 w 8356"/>
                    <a:gd name="connsiteY4" fmla="*/ 15039 h 15038"/>
                    <a:gd name="connsiteX5" fmla="*/ 8230 w 8356"/>
                    <a:gd name="connsiteY5" fmla="*/ 8088 h 15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56" h="15038">
                      <a:moveTo>
                        <a:pt x="8357" y="8088"/>
                      </a:moveTo>
                      <a:cubicBezTo>
                        <a:pt x="5444" y="5434"/>
                        <a:pt x="2659" y="2780"/>
                        <a:pt x="0" y="0"/>
                      </a:cubicBezTo>
                      <a:lnTo>
                        <a:pt x="0" y="15039"/>
                      </a:lnTo>
                      <a:lnTo>
                        <a:pt x="8230" y="15039"/>
                      </a:lnTo>
                      <a:cubicBezTo>
                        <a:pt x="8230" y="15039"/>
                        <a:pt x="8230" y="15039"/>
                        <a:pt x="8230" y="15039"/>
                      </a:cubicBezTo>
                      <a:lnTo>
                        <a:pt x="8230" y="8088"/>
                      </a:ln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90" name="Freeform 1749">
                  <a:extLst>
                    <a:ext uri="{FF2B5EF4-FFF2-40B4-BE49-F238E27FC236}">
                      <a16:creationId xmlns:a16="http://schemas.microsoft.com/office/drawing/2014/main" id="{1C7C7672-ABFB-7351-BCB9-8689B8227F9F}"/>
                    </a:ext>
                  </a:extLst>
                </p:cNvPr>
                <p:cNvSpPr/>
                <p:nvPr/>
              </p:nvSpPr>
              <p:spPr>
                <a:xfrm>
                  <a:off x="3883537" y="3266665"/>
                  <a:ext cx="8230" cy="4802"/>
                </a:xfrm>
                <a:custGeom>
                  <a:avLst/>
                  <a:gdLst>
                    <a:gd name="connsiteX0" fmla="*/ 0 w 8229"/>
                    <a:gd name="connsiteY0" fmla="*/ 4802 h 4802"/>
                    <a:gd name="connsiteX1" fmla="*/ 8230 w 8229"/>
                    <a:gd name="connsiteY1" fmla="*/ 0 h 4802"/>
                    <a:gd name="connsiteX2" fmla="*/ 0 w 8229"/>
                    <a:gd name="connsiteY2" fmla="*/ 0 h 4802"/>
                    <a:gd name="connsiteX3" fmla="*/ 0 w 8229"/>
                    <a:gd name="connsiteY3" fmla="*/ 4802 h 4802"/>
                  </a:gdLst>
                  <a:ahLst/>
                  <a:cxnLst>
                    <a:cxn ang="0">
                      <a:pos x="connsiteX0" y="connsiteY0"/>
                    </a:cxn>
                    <a:cxn ang="0">
                      <a:pos x="connsiteX1" y="connsiteY1"/>
                    </a:cxn>
                    <a:cxn ang="0">
                      <a:pos x="connsiteX2" y="connsiteY2"/>
                    </a:cxn>
                    <a:cxn ang="0">
                      <a:pos x="connsiteX3" y="connsiteY3"/>
                    </a:cxn>
                  </a:cxnLst>
                  <a:rect l="l" t="t" r="r" b="b"/>
                  <a:pathLst>
                    <a:path w="8229" h="4802">
                      <a:moveTo>
                        <a:pt x="0" y="4802"/>
                      </a:moveTo>
                      <a:cubicBezTo>
                        <a:pt x="2912" y="3412"/>
                        <a:pt x="5571" y="1769"/>
                        <a:pt x="8230" y="0"/>
                      </a:cubicBezTo>
                      <a:lnTo>
                        <a:pt x="0" y="0"/>
                      </a:lnTo>
                      <a:lnTo>
                        <a:pt x="0" y="4802"/>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91" name="Freeform 1750">
                  <a:extLst>
                    <a:ext uri="{FF2B5EF4-FFF2-40B4-BE49-F238E27FC236}">
                      <a16:creationId xmlns:a16="http://schemas.microsoft.com/office/drawing/2014/main" id="{AEDD9ED6-516B-B315-900C-5803F5882A72}"/>
                    </a:ext>
                  </a:extLst>
                </p:cNvPr>
                <p:cNvSpPr/>
                <p:nvPr/>
              </p:nvSpPr>
              <p:spPr>
                <a:xfrm>
                  <a:off x="3915320" y="3264770"/>
                  <a:ext cx="8357" cy="5560"/>
                </a:xfrm>
                <a:custGeom>
                  <a:avLst/>
                  <a:gdLst>
                    <a:gd name="connsiteX0" fmla="*/ 0 w 8356"/>
                    <a:gd name="connsiteY0" fmla="*/ 1643 h 5560"/>
                    <a:gd name="connsiteX1" fmla="*/ 8357 w 8356"/>
                    <a:gd name="connsiteY1" fmla="*/ 5561 h 5560"/>
                    <a:gd name="connsiteX2" fmla="*/ 8357 w 8356"/>
                    <a:gd name="connsiteY2" fmla="*/ 0 h 5560"/>
                    <a:gd name="connsiteX3" fmla="*/ 0 w 8356"/>
                    <a:gd name="connsiteY3" fmla="*/ 0 h 5560"/>
                    <a:gd name="connsiteX4" fmla="*/ 0 w 8356"/>
                    <a:gd name="connsiteY4" fmla="*/ 1516 h 5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5560">
                      <a:moveTo>
                        <a:pt x="0" y="1643"/>
                      </a:moveTo>
                      <a:cubicBezTo>
                        <a:pt x="2659" y="3033"/>
                        <a:pt x="5318" y="4423"/>
                        <a:pt x="8357" y="5561"/>
                      </a:cubicBezTo>
                      <a:lnTo>
                        <a:pt x="8357" y="0"/>
                      </a:lnTo>
                      <a:lnTo>
                        <a:pt x="0" y="0"/>
                      </a:lnTo>
                      <a:lnTo>
                        <a:pt x="0" y="1516"/>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92" name="Freeform 1751">
                  <a:extLst>
                    <a:ext uri="{FF2B5EF4-FFF2-40B4-BE49-F238E27FC236}">
                      <a16:creationId xmlns:a16="http://schemas.microsoft.com/office/drawing/2014/main" id="{2560B75B-ACF4-8E72-F073-C9A3678B4CFB}"/>
                    </a:ext>
                  </a:extLst>
                </p:cNvPr>
                <p:cNvSpPr/>
                <p:nvPr/>
              </p:nvSpPr>
              <p:spPr>
                <a:xfrm>
                  <a:off x="3915320" y="3248467"/>
                  <a:ext cx="8357" cy="16302"/>
                </a:xfrm>
                <a:custGeom>
                  <a:avLst/>
                  <a:gdLst>
                    <a:gd name="connsiteX0" fmla="*/ 6077 w 8356"/>
                    <a:gd name="connsiteY0" fmla="*/ 2401 h 16302"/>
                    <a:gd name="connsiteX1" fmla="*/ 0 w 8356"/>
                    <a:gd name="connsiteY1" fmla="*/ 8594 h 16302"/>
                    <a:gd name="connsiteX2" fmla="*/ 0 w 8356"/>
                    <a:gd name="connsiteY2" fmla="*/ 16303 h 16302"/>
                    <a:gd name="connsiteX3" fmla="*/ 8357 w 8356"/>
                    <a:gd name="connsiteY3" fmla="*/ 16303 h 16302"/>
                    <a:gd name="connsiteX4" fmla="*/ 8357 w 8356"/>
                    <a:gd name="connsiteY4" fmla="*/ 0 h 16302"/>
                    <a:gd name="connsiteX5" fmla="*/ 6077 w 8356"/>
                    <a:gd name="connsiteY5" fmla="*/ 2275 h 1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56" h="16302">
                      <a:moveTo>
                        <a:pt x="6077" y="2401"/>
                      </a:moveTo>
                      <a:cubicBezTo>
                        <a:pt x="4052" y="4423"/>
                        <a:pt x="2026" y="6572"/>
                        <a:pt x="0" y="8594"/>
                      </a:cubicBezTo>
                      <a:lnTo>
                        <a:pt x="0" y="16303"/>
                      </a:lnTo>
                      <a:lnTo>
                        <a:pt x="8357" y="16303"/>
                      </a:lnTo>
                      <a:lnTo>
                        <a:pt x="8357" y="0"/>
                      </a:lnTo>
                      <a:cubicBezTo>
                        <a:pt x="7597" y="758"/>
                        <a:pt x="6837" y="1517"/>
                        <a:pt x="6077" y="2275"/>
                      </a:cubicBez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93" name="Freeform 1752">
                  <a:extLst>
                    <a:ext uri="{FF2B5EF4-FFF2-40B4-BE49-F238E27FC236}">
                      <a16:creationId xmlns:a16="http://schemas.microsoft.com/office/drawing/2014/main" id="{3929561B-4CD9-2B98-1534-1397BC81610F}"/>
                    </a:ext>
                  </a:extLst>
                </p:cNvPr>
                <p:cNvSpPr/>
                <p:nvPr/>
              </p:nvSpPr>
              <p:spPr>
                <a:xfrm>
                  <a:off x="3948118" y="3222054"/>
                  <a:ext cx="8357" cy="28561"/>
                </a:xfrm>
                <a:custGeom>
                  <a:avLst/>
                  <a:gdLst>
                    <a:gd name="connsiteX0" fmla="*/ 0 w 8356"/>
                    <a:gd name="connsiteY0" fmla="*/ 4802 h 28561"/>
                    <a:gd name="connsiteX1" fmla="*/ 0 w 8356"/>
                    <a:gd name="connsiteY1" fmla="*/ 28561 h 28561"/>
                    <a:gd name="connsiteX2" fmla="*/ 8357 w 8356"/>
                    <a:gd name="connsiteY2" fmla="*/ 28561 h 28561"/>
                    <a:gd name="connsiteX3" fmla="*/ 8357 w 8356"/>
                    <a:gd name="connsiteY3" fmla="*/ 0 h 28561"/>
                    <a:gd name="connsiteX4" fmla="*/ 0 w 8356"/>
                    <a:gd name="connsiteY4" fmla="*/ 4802 h 28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28561">
                      <a:moveTo>
                        <a:pt x="0" y="4802"/>
                      </a:moveTo>
                      <a:lnTo>
                        <a:pt x="0" y="28561"/>
                      </a:lnTo>
                      <a:lnTo>
                        <a:pt x="8357" y="28561"/>
                      </a:lnTo>
                      <a:lnTo>
                        <a:pt x="8357" y="0"/>
                      </a:lnTo>
                      <a:cubicBezTo>
                        <a:pt x="5444" y="1390"/>
                        <a:pt x="2659" y="3033"/>
                        <a:pt x="0" y="4802"/>
                      </a:cubicBez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94" name="Freeform 1753">
                  <a:extLst>
                    <a:ext uri="{FF2B5EF4-FFF2-40B4-BE49-F238E27FC236}">
                      <a16:creationId xmlns:a16="http://schemas.microsoft.com/office/drawing/2014/main" id="{007A2A74-2DFC-2D07-AD6D-C4A1624F0E87}"/>
                    </a:ext>
                  </a:extLst>
                </p:cNvPr>
                <p:cNvSpPr/>
                <p:nvPr/>
              </p:nvSpPr>
              <p:spPr>
                <a:xfrm>
                  <a:off x="3948118" y="3250616"/>
                  <a:ext cx="8357" cy="26918"/>
                </a:xfrm>
                <a:custGeom>
                  <a:avLst/>
                  <a:gdLst>
                    <a:gd name="connsiteX0" fmla="*/ 0 w 8356"/>
                    <a:gd name="connsiteY0" fmla="*/ 26160 h 26918"/>
                    <a:gd name="connsiteX1" fmla="*/ 7217 w 8356"/>
                    <a:gd name="connsiteY1" fmla="*/ 26918 h 26918"/>
                    <a:gd name="connsiteX2" fmla="*/ 8357 w 8356"/>
                    <a:gd name="connsiteY2" fmla="*/ 26918 h 26918"/>
                    <a:gd name="connsiteX3" fmla="*/ 8357 w 8356"/>
                    <a:gd name="connsiteY3" fmla="*/ 0 h 26918"/>
                    <a:gd name="connsiteX4" fmla="*/ 0 w 8356"/>
                    <a:gd name="connsiteY4" fmla="*/ 0 h 26918"/>
                    <a:gd name="connsiteX5" fmla="*/ 0 w 8356"/>
                    <a:gd name="connsiteY5" fmla="*/ 26160 h 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56" h="26918">
                      <a:moveTo>
                        <a:pt x="0" y="26160"/>
                      </a:moveTo>
                      <a:cubicBezTo>
                        <a:pt x="2279" y="26413"/>
                        <a:pt x="4685" y="26665"/>
                        <a:pt x="7217" y="26918"/>
                      </a:cubicBezTo>
                      <a:cubicBezTo>
                        <a:pt x="7597" y="26918"/>
                        <a:pt x="7977" y="26918"/>
                        <a:pt x="8357" y="26918"/>
                      </a:cubicBezTo>
                      <a:lnTo>
                        <a:pt x="8357" y="0"/>
                      </a:lnTo>
                      <a:lnTo>
                        <a:pt x="0" y="0"/>
                      </a:lnTo>
                      <a:lnTo>
                        <a:pt x="0" y="26160"/>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95" name="Freeform 1754">
                  <a:extLst>
                    <a:ext uri="{FF2B5EF4-FFF2-40B4-BE49-F238E27FC236}">
                      <a16:creationId xmlns:a16="http://schemas.microsoft.com/office/drawing/2014/main" id="{22DDE466-6C30-13D1-ED2D-23CDE12783D0}"/>
                    </a:ext>
                  </a:extLst>
                </p:cNvPr>
                <p:cNvSpPr/>
                <p:nvPr/>
              </p:nvSpPr>
              <p:spPr>
                <a:xfrm>
                  <a:off x="3980029" y="3214598"/>
                  <a:ext cx="8357" cy="29572"/>
                </a:xfrm>
                <a:custGeom>
                  <a:avLst/>
                  <a:gdLst>
                    <a:gd name="connsiteX0" fmla="*/ 7217 w 8356"/>
                    <a:gd name="connsiteY0" fmla="*/ 0 h 29572"/>
                    <a:gd name="connsiteX1" fmla="*/ 0 w 8356"/>
                    <a:gd name="connsiteY1" fmla="*/ 758 h 29572"/>
                    <a:gd name="connsiteX2" fmla="*/ 0 w 8356"/>
                    <a:gd name="connsiteY2" fmla="*/ 29572 h 29572"/>
                    <a:gd name="connsiteX3" fmla="*/ 8357 w 8356"/>
                    <a:gd name="connsiteY3" fmla="*/ 29572 h 29572"/>
                    <a:gd name="connsiteX4" fmla="*/ 8357 w 8356"/>
                    <a:gd name="connsiteY4" fmla="*/ 126 h 29572"/>
                    <a:gd name="connsiteX5" fmla="*/ 7217 w 8356"/>
                    <a:gd name="connsiteY5" fmla="*/ 126 h 29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56" h="29572">
                      <a:moveTo>
                        <a:pt x="7217" y="0"/>
                      </a:moveTo>
                      <a:cubicBezTo>
                        <a:pt x="4685" y="0"/>
                        <a:pt x="2406" y="379"/>
                        <a:pt x="0" y="758"/>
                      </a:cubicBezTo>
                      <a:lnTo>
                        <a:pt x="0" y="29572"/>
                      </a:lnTo>
                      <a:lnTo>
                        <a:pt x="8357" y="29572"/>
                      </a:lnTo>
                      <a:lnTo>
                        <a:pt x="8357" y="126"/>
                      </a:lnTo>
                      <a:cubicBezTo>
                        <a:pt x="8357" y="126"/>
                        <a:pt x="7597" y="126"/>
                        <a:pt x="7217" y="126"/>
                      </a:cubicBez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96" name="Freeform 1755">
                  <a:extLst>
                    <a:ext uri="{FF2B5EF4-FFF2-40B4-BE49-F238E27FC236}">
                      <a16:creationId xmlns:a16="http://schemas.microsoft.com/office/drawing/2014/main" id="{D1CD7D58-BDBC-23F3-7785-FF45F366DFD6}"/>
                    </a:ext>
                  </a:extLst>
                </p:cNvPr>
                <p:cNvSpPr/>
                <p:nvPr/>
              </p:nvSpPr>
              <p:spPr>
                <a:xfrm>
                  <a:off x="3980029" y="3244170"/>
                  <a:ext cx="8357" cy="30835"/>
                </a:xfrm>
                <a:custGeom>
                  <a:avLst/>
                  <a:gdLst>
                    <a:gd name="connsiteX0" fmla="*/ 0 w 8356"/>
                    <a:gd name="connsiteY0" fmla="*/ 30710 h 30835"/>
                    <a:gd name="connsiteX1" fmla="*/ 8357 w 8356"/>
                    <a:gd name="connsiteY1" fmla="*/ 26665 h 30835"/>
                    <a:gd name="connsiteX2" fmla="*/ 8357 w 8356"/>
                    <a:gd name="connsiteY2" fmla="*/ 0 h 30835"/>
                    <a:gd name="connsiteX3" fmla="*/ 0 w 8356"/>
                    <a:gd name="connsiteY3" fmla="*/ 0 h 30835"/>
                    <a:gd name="connsiteX4" fmla="*/ 0 w 8356"/>
                    <a:gd name="connsiteY4" fmla="*/ 30836 h 308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30835">
                      <a:moveTo>
                        <a:pt x="0" y="30710"/>
                      </a:moveTo>
                      <a:cubicBezTo>
                        <a:pt x="3165" y="29572"/>
                        <a:pt x="5824" y="28182"/>
                        <a:pt x="8357" y="26665"/>
                      </a:cubicBezTo>
                      <a:lnTo>
                        <a:pt x="8357" y="0"/>
                      </a:lnTo>
                      <a:lnTo>
                        <a:pt x="0" y="0"/>
                      </a:lnTo>
                      <a:lnTo>
                        <a:pt x="0" y="30836"/>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97" name="Freeform 1756">
                  <a:extLst>
                    <a:ext uri="{FF2B5EF4-FFF2-40B4-BE49-F238E27FC236}">
                      <a16:creationId xmlns:a16="http://schemas.microsoft.com/office/drawing/2014/main" id="{07696E01-F46E-0B68-3268-CBA91CB32382}"/>
                    </a:ext>
                  </a:extLst>
                </p:cNvPr>
                <p:cNvSpPr/>
                <p:nvPr/>
              </p:nvSpPr>
              <p:spPr>
                <a:xfrm>
                  <a:off x="4011813" y="3218010"/>
                  <a:ext cx="8357" cy="11373"/>
                </a:xfrm>
                <a:custGeom>
                  <a:avLst/>
                  <a:gdLst>
                    <a:gd name="connsiteX0" fmla="*/ 0 w 8356"/>
                    <a:gd name="connsiteY0" fmla="*/ 0 h 11373"/>
                    <a:gd name="connsiteX1" fmla="*/ 0 w 8356"/>
                    <a:gd name="connsiteY1" fmla="*/ 11374 h 11373"/>
                    <a:gd name="connsiteX2" fmla="*/ 8357 w 8356"/>
                    <a:gd name="connsiteY2" fmla="*/ 11374 h 11373"/>
                    <a:gd name="connsiteX3" fmla="*/ 8357 w 8356"/>
                    <a:gd name="connsiteY3" fmla="*/ 3791 h 11373"/>
                    <a:gd name="connsiteX4" fmla="*/ 0 w 8356"/>
                    <a:gd name="connsiteY4" fmla="*/ 0 h 11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11373">
                      <a:moveTo>
                        <a:pt x="0" y="0"/>
                      </a:moveTo>
                      <a:lnTo>
                        <a:pt x="0" y="11374"/>
                      </a:lnTo>
                      <a:lnTo>
                        <a:pt x="8357" y="11374"/>
                      </a:lnTo>
                      <a:lnTo>
                        <a:pt x="8357" y="3791"/>
                      </a:lnTo>
                      <a:cubicBezTo>
                        <a:pt x="5697" y="2275"/>
                        <a:pt x="2912" y="1011"/>
                        <a:pt x="0" y="0"/>
                      </a:cubicBez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98" name="Freeform 1757">
                  <a:extLst>
                    <a:ext uri="{FF2B5EF4-FFF2-40B4-BE49-F238E27FC236}">
                      <a16:creationId xmlns:a16="http://schemas.microsoft.com/office/drawing/2014/main" id="{54F7EBB1-A3DA-7ADC-0365-59979A8CB00A}"/>
                    </a:ext>
                  </a:extLst>
                </p:cNvPr>
                <p:cNvSpPr/>
                <p:nvPr/>
              </p:nvSpPr>
              <p:spPr>
                <a:xfrm>
                  <a:off x="4011813" y="3229384"/>
                  <a:ext cx="8357" cy="12763"/>
                </a:xfrm>
                <a:custGeom>
                  <a:avLst/>
                  <a:gdLst>
                    <a:gd name="connsiteX0" fmla="*/ 0 w 8356"/>
                    <a:gd name="connsiteY0" fmla="*/ 12764 h 12763"/>
                    <a:gd name="connsiteX1" fmla="*/ 8357 w 8356"/>
                    <a:gd name="connsiteY1" fmla="*/ 2401 h 12763"/>
                    <a:gd name="connsiteX2" fmla="*/ 8357 w 8356"/>
                    <a:gd name="connsiteY2" fmla="*/ 0 h 12763"/>
                    <a:gd name="connsiteX3" fmla="*/ 0 w 8356"/>
                    <a:gd name="connsiteY3" fmla="*/ 0 h 12763"/>
                    <a:gd name="connsiteX4" fmla="*/ 0 w 8356"/>
                    <a:gd name="connsiteY4" fmla="*/ 12764 h 12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12763">
                      <a:moveTo>
                        <a:pt x="0" y="12764"/>
                      </a:moveTo>
                      <a:cubicBezTo>
                        <a:pt x="2532" y="9225"/>
                        <a:pt x="5191" y="5687"/>
                        <a:pt x="8357" y="2401"/>
                      </a:cubicBezTo>
                      <a:lnTo>
                        <a:pt x="8357" y="0"/>
                      </a:lnTo>
                      <a:lnTo>
                        <a:pt x="0" y="0"/>
                      </a:lnTo>
                      <a:lnTo>
                        <a:pt x="0" y="12764"/>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599" name="Freeform 1758">
                  <a:extLst>
                    <a:ext uri="{FF2B5EF4-FFF2-40B4-BE49-F238E27FC236}">
                      <a16:creationId xmlns:a16="http://schemas.microsoft.com/office/drawing/2014/main" id="{F672B634-F3BD-749E-095D-2925A33E2B85}"/>
                    </a:ext>
                  </a:extLst>
                </p:cNvPr>
                <p:cNvSpPr/>
                <p:nvPr/>
              </p:nvSpPr>
              <p:spPr>
                <a:xfrm>
                  <a:off x="4041191" y="3227110"/>
                  <a:ext cx="8357" cy="8972"/>
                </a:xfrm>
                <a:custGeom>
                  <a:avLst/>
                  <a:gdLst>
                    <a:gd name="connsiteX0" fmla="*/ 0 w 8356"/>
                    <a:gd name="connsiteY0" fmla="*/ 379 h 8972"/>
                    <a:gd name="connsiteX1" fmla="*/ 8356 w 8356"/>
                    <a:gd name="connsiteY1" fmla="*/ 8973 h 8972"/>
                    <a:gd name="connsiteX2" fmla="*/ 8356 w 8356"/>
                    <a:gd name="connsiteY2" fmla="*/ 0 h 8972"/>
                    <a:gd name="connsiteX3" fmla="*/ 0 w 8356"/>
                    <a:gd name="connsiteY3" fmla="*/ 0 h 8972"/>
                    <a:gd name="connsiteX4" fmla="*/ 0 w 8356"/>
                    <a:gd name="connsiteY4" fmla="*/ 379 h 8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8972">
                      <a:moveTo>
                        <a:pt x="0" y="379"/>
                      </a:moveTo>
                      <a:cubicBezTo>
                        <a:pt x="2912" y="3159"/>
                        <a:pt x="5697" y="6066"/>
                        <a:pt x="8356" y="8973"/>
                      </a:cubicBezTo>
                      <a:lnTo>
                        <a:pt x="8356" y="0"/>
                      </a:lnTo>
                      <a:lnTo>
                        <a:pt x="0" y="0"/>
                      </a:lnTo>
                      <a:lnTo>
                        <a:pt x="0" y="379"/>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00" name="Freeform 1759">
                  <a:extLst>
                    <a:ext uri="{FF2B5EF4-FFF2-40B4-BE49-F238E27FC236}">
                      <a16:creationId xmlns:a16="http://schemas.microsoft.com/office/drawing/2014/main" id="{2A79B8CB-0674-36A3-FE77-67D9C044143F}"/>
                    </a:ext>
                  </a:extLst>
                </p:cNvPr>
                <p:cNvSpPr/>
                <p:nvPr/>
              </p:nvSpPr>
              <p:spPr>
                <a:xfrm>
                  <a:off x="4041191" y="3222939"/>
                  <a:ext cx="8357" cy="4170"/>
                </a:xfrm>
                <a:custGeom>
                  <a:avLst/>
                  <a:gdLst>
                    <a:gd name="connsiteX0" fmla="*/ 0 w 8356"/>
                    <a:gd name="connsiteY0" fmla="*/ 3412 h 4170"/>
                    <a:gd name="connsiteX1" fmla="*/ 0 w 8356"/>
                    <a:gd name="connsiteY1" fmla="*/ 4170 h 4170"/>
                    <a:gd name="connsiteX2" fmla="*/ 8356 w 8356"/>
                    <a:gd name="connsiteY2" fmla="*/ 4170 h 4170"/>
                    <a:gd name="connsiteX3" fmla="*/ 8356 w 8356"/>
                    <a:gd name="connsiteY3" fmla="*/ 0 h 4170"/>
                    <a:gd name="connsiteX4" fmla="*/ 0 w 8356"/>
                    <a:gd name="connsiteY4" fmla="*/ 3412 h 4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4170">
                      <a:moveTo>
                        <a:pt x="0" y="3412"/>
                      </a:moveTo>
                      <a:lnTo>
                        <a:pt x="0" y="4170"/>
                      </a:lnTo>
                      <a:lnTo>
                        <a:pt x="8356" y="4170"/>
                      </a:lnTo>
                      <a:lnTo>
                        <a:pt x="8356" y="0"/>
                      </a:lnTo>
                      <a:cubicBezTo>
                        <a:pt x="5318" y="1011"/>
                        <a:pt x="2532" y="2148"/>
                        <a:pt x="0" y="3412"/>
                      </a:cubicBez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01" name="Freeform 1760">
                  <a:extLst>
                    <a:ext uri="{FF2B5EF4-FFF2-40B4-BE49-F238E27FC236}">
                      <a16:creationId xmlns:a16="http://schemas.microsoft.com/office/drawing/2014/main" id="{3D7E7437-7694-79A9-2934-FB08DC45B659}"/>
                    </a:ext>
                  </a:extLst>
                </p:cNvPr>
                <p:cNvSpPr/>
                <p:nvPr/>
              </p:nvSpPr>
              <p:spPr>
                <a:xfrm>
                  <a:off x="4076141" y="3218769"/>
                  <a:ext cx="8357" cy="21989"/>
                </a:xfrm>
                <a:custGeom>
                  <a:avLst/>
                  <a:gdLst>
                    <a:gd name="connsiteX0" fmla="*/ 2786 w 8356"/>
                    <a:gd name="connsiteY0" fmla="*/ 0 h 21989"/>
                    <a:gd name="connsiteX1" fmla="*/ 0 w 8356"/>
                    <a:gd name="connsiteY1" fmla="*/ 0 h 21989"/>
                    <a:gd name="connsiteX2" fmla="*/ 0 w 8356"/>
                    <a:gd name="connsiteY2" fmla="*/ 21989 h 21989"/>
                    <a:gd name="connsiteX3" fmla="*/ 8357 w 8356"/>
                    <a:gd name="connsiteY3" fmla="*/ 21989 h 21989"/>
                    <a:gd name="connsiteX4" fmla="*/ 8357 w 8356"/>
                    <a:gd name="connsiteY4" fmla="*/ 126 h 21989"/>
                    <a:gd name="connsiteX5" fmla="*/ 2786 w 8356"/>
                    <a:gd name="connsiteY5" fmla="*/ 0 h 21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56" h="21989">
                      <a:moveTo>
                        <a:pt x="2786" y="0"/>
                      </a:moveTo>
                      <a:cubicBezTo>
                        <a:pt x="1773" y="0"/>
                        <a:pt x="886" y="0"/>
                        <a:pt x="0" y="0"/>
                      </a:cubicBezTo>
                      <a:lnTo>
                        <a:pt x="0" y="21989"/>
                      </a:lnTo>
                      <a:lnTo>
                        <a:pt x="8357" y="21989"/>
                      </a:lnTo>
                      <a:lnTo>
                        <a:pt x="8357" y="126"/>
                      </a:lnTo>
                      <a:cubicBezTo>
                        <a:pt x="6584" y="126"/>
                        <a:pt x="4811" y="0"/>
                        <a:pt x="2786" y="0"/>
                      </a:cubicBez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02" name="Freeform 1761">
                  <a:extLst>
                    <a:ext uri="{FF2B5EF4-FFF2-40B4-BE49-F238E27FC236}">
                      <a16:creationId xmlns:a16="http://schemas.microsoft.com/office/drawing/2014/main" id="{0AE029ED-90D9-F511-AF7F-DE0F08FC4784}"/>
                    </a:ext>
                  </a:extLst>
                </p:cNvPr>
                <p:cNvSpPr/>
                <p:nvPr/>
              </p:nvSpPr>
              <p:spPr>
                <a:xfrm>
                  <a:off x="4076141" y="3240758"/>
                  <a:ext cx="8357" cy="29445"/>
                </a:xfrm>
                <a:custGeom>
                  <a:avLst/>
                  <a:gdLst>
                    <a:gd name="connsiteX0" fmla="*/ 0 w 8356"/>
                    <a:gd name="connsiteY0" fmla="*/ 23633 h 29445"/>
                    <a:gd name="connsiteX1" fmla="*/ 8357 w 8356"/>
                    <a:gd name="connsiteY1" fmla="*/ 29446 h 29445"/>
                    <a:gd name="connsiteX2" fmla="*/ 8357 w 8356"/>
                    <a:gd name="connsiteY2" fmla="*/ 0 h 29445"/>
                    <a:gd name="connsiteX3" fmla="*/ 0 w 8356"/>
                    <a:gd name="connsiteY3" fmla="*/ 0 h 29445"/>
                    <a:gd name="connsiteX4" fmla="*/ 0 w 8356"/>
                    <a:gd name="connsiteY4" fmla="*/ 23633 h 294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29445">
                      <a:moveTo>
                        <a:pt x="0" y="23633"/>
                      </a:moveTo>
                      <a:cubicBezTo>
                        <a:pt x="2659" y="25781"/>
                        <a:pt x="5444" y="27803"/>
                        <a:pt x="8357" y="29446"/>
                      </a:cubicBezTo>
                      <a:lnTo>
                        <a:pt x="8357" y="0"/>
                      </a:lnTo>
                      <a:lnTo>
                        <a:pt x="0" y="0"/>
                      </a:lnTo>
                      <a:lnTo>
                        <a:pt x="0" y="23633"/>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03" name="Freeform 1762">
                  <a:extLst>
                    <a:ext uri="{FF2B5EF4-FFF2-40B4-BE49-F238E27FC236}">
                      <a16:creationId xmlns:a16="http://schemas.microsoft.com/office/drawing/2014/main" id="{B23DD6DF-38A0-DFF2-B125-A16EA86EB2A7}"/>
                    </a:ext>
                  </a:extLst>
                </p:cNvPr>
                <p:cNvSpPr/>
                <p:nvPr/>
              </p:nvSpPr>
              <p:spPr>
                <a:xfrm>
                  <a:off x="4107545" y="3254912"/>
                  <a:ext cx="8357" cy="21863"/>
                </a:xfrm>
                <a:custGeom>
                  <a:avLst/>
                  <a:gdLst>
                    <a:gd name="connsiteX0" fmla="*/ 0 w 8356"/>
                    <a:gd name="connsiteY0" fmla="*/ 21863 h 21863"/>
                    <a:gd name="connsiteX1" fmla="*/ 1519 w 8356"/>
                    <a:gd name="connsiteY1" fmla="*/ 21863 h 21863"/>
                    <a:gd name="connsiteX2" fmla="*/ 3039 w 8356"/>
                    <a:gd name="connsiteY2" fmla="*/ 21863 h 21863"/>
                    <a:gd name="connsiteX3" fmla="*/ 8357 w 8356"/>
                    <a:gd name="connsiteY3" fmla="*/ 21610 h 21863"/>
                    <a:gd name="connsiteX4" fmla="*/ 8357 w 8356"/>
                    <a:gd name="connsiteY4" fmla="*/ 0 h 21863"/>
                    <a:gd name="connsiteX5" fmla="*/ 0 w 8356"/>
                    <a:gd name="connsiteY5" fmla="*/ 0 h 21863"/>
                    <a:gd name="connsiteX6" fmla="*/ 0 w 8356"/>
                    <a:gd name="connsiteY6" fmla="*/ 21737 h 2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56" h="21863">
                      <a:moveTo>
                        <a:pt x="0" y="21863"/>
                      </a:moveTo>
                      <a:cubicBezTo>
                        <a:pt x="0" y="21863"/>
                        <a:pt x="1013" y="21863"/>
                        <a:pt x="1519" y="21863"/>
                      </a:cubicBezTo>
                      <a:cubicBezTo>
                        <a:pt x="2026" y="21863"/>
                        <a:pt x="2532" y="21863"/>
                        <a:pt x="3039" y="21863"/>
                      </a:cubicBezTo>
                      <a:cubicBezTo>
                        <a:pt x="4811" y="21863"/>
                        <a:pt x="6584" y="21863"/>
                        <a:pt x="8357" y="21610"/>
                      </a:cubicBezTo>
                      <a:lnTo>
                        <a:pt x="8357" y="0"/>
                      </a:lnTo>
                      <a:lnTo>
                        <a:pt x="0" y="0"/>
                      </a:lnTo>
                      <a:lnTo>
                        <a:pt x="0" y="21737"/>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04" name="Freeform 1763">
                  <a:extLst>
                    <a:ext uri="{FF2B5EF4-FFF2-40B4-BE49-F238E27FC236}">
                      <a16:creationId xmlns:a16="http://schemas.microsoft.com/office/drawing/2014/main" id="{053954CE-8E90-F51E-A66E-F64336DC3134}"/>
                    </a:ext>
                  </a:extLst>
                </p:cNvPr>
                <p:cNvSpPr/>
                <p:nvPr/>
              </p:nvSpPr>
              <p:spPr>
                <a:xfrm>
                  <a:off x="4107545" y="3223824"/>
                  <a:ext cx="8357" cy="31214"/>
                </a:xfrm>
                <a:custGeom>
                  <a:avLst/>
                  <a:gdLst>
                    <a:gd name="connsiteX0" fmla="*/ 0 w 8356"/>
                    <a:gd name="connsiteY0" fmla="*/ 0 h 31214"/>
                    <a:gd name="connsiteX1" fmla="*/ 0 w 8356"/>
                    <a:gd name="connsiteY1" fmla="*/ 31215 h 31214"/>
                    <a:gd name="connsiteX2" fmla="*/ 8357 w 8356"/>
                    <a:gd name="connsiteY2" fmla="*/ 31215 h 31214"/>
                    <a:gd name="connsiteX3" fmla="*/ 8357 w 8356"/>
                    <a:gd name="connsiteY3" fmla="*/ 4676 h 31214"/>
                    <a:gd name="connsiteX4" fmla="*/ 0 w 8356"/>
                    <a:gd name="connsiteY4" fmla="*/ 0 h 31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31214">
                      <a:moveTo>
                        <a:pt x="0" y="0"/>
                      </a:moveTo>
                      <a:lnTo>
                        <a:pt x="0" y="31215"/>
                      </a:lnTo>
                      <a:lnTo>
                        <a:pt x="8357" y="31215"/>
                      </a:lnTo>
                      <a:lnTo>
                        <a:pt x="8357" y="4676"/>
                      </a:lnTo>
                      <a:cubicBezTo>
                        <a:pt x="5824" y="2907"/>
                        <a:pt x="3165" y="1390"/>
                        <a:pt x="0" y="0"/>
                      </a:cubicBez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05" name="Freeform 1764">
                  <a:extLst>
                    <a:ext uri="{FF2B5EF4-FFF2-40B4-BE49-F238E27FC236}">
                      <a16:creationId xmlns:a16="http://schemas.microsoft.com/office/drawing/2014/main" id="{F40753CB-0E76-D7B3-6E9F-04E32C71BF8A}"/>
                    </a:ext>
                  </a:extLst>
                </p:cNvPr>
                <p:cNvSpPr/>
                <p:nvPr/>
              </p:nvSpPr>
              <p:spPr>
                <a:xfrm>
                  <a:off x="4135910" y="3251374"/>
                  <a:ext cx="8357" cy="15291"/>
                </a:xfrm>
                <a:custGeom>
                  <a:avLst/>
                  <a:gdLst>
                    <a:gd name="connsiteX0" fmla="*/ 0 w 8356"/>
                    <a:gd name="connsiteY0" fmla="*/ 126 h 15291"/>
                    <a:gd name="connsiteX1" fmla="*/ 0 w 8356"/>
                    <a:gd name="connsiteY1" fmla="*/ 15291 h 15291"/>
                    <a:gd name="connsiteX2" fmla="*/ 8357 w 8356"/>
                    <a:gd name="connsiteY2" fmla="*/ 15291 h 15291"/>
                    <a:gd name="connsiteX3" fmla="*/ 8357 w 8356"/>
                    <a:gd name="connsiteY3" fmla="*/ 10742 h 15291"/>
                    <a:gd name="connsiteX4" fmla="*/ 0 w 8356"/>
                    <a:gd name="connsiteY4" fmla="*/ 0 h 15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15291">
                      <a:moveTo>
                        <a:pt x="0" y="126"/>
                      </a:moveTo>
                      <a:lnTo>
                        <a:pt x="0" y="15291"/>
                      </a:lnTo>
                      <a:lnTo>
                        <a:pt x="8357" y="15291"/>
                      </a:lnTo>
                      <a:lnTo>
                        <a:pt x="8357" y="10742"/>
                      </a:lnTo>
                      <a:cubicBezTo>
                        <a:pt x="5318" y="7203"/>
                        <a:pt x="2532" y="3665"/>
                        <a:pt x="0" y="0"/>
                      </a:cubicBez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06" name="Freeform 1765">
                  <a:extLst>
                    <a:ext uri="{FF2B5EF4-FFF2-40B4-BE49-F238E27FC236}">
                      <a16:creationId xmlns:a16="http://schemas.microsoft.com/office/drawing/2014/main" id="{19A0C9A1-D8D7-1F3A-D502-D4945188B5FB}"/>
                    </a:ext>
                  </a:extLst>
                </p:cNvPr>
                <p:cNvSpPr/>
                <p:nvPr/>
              </p:nvSpPr>
              <p:spPr>
                <a:xfrm>
                  <a:off x="4135910" y="3266665"/>
                  <a:ext cx="8357" cy="6571"/>
                </a:xfrm>
                <a:custGeom>
                  <a:avLst/>
                  <a:gdLst>
                    <a:gd name="connsiteX0" fmla="*/ 0 w 8356"/>
                    <a:gd name="connsiteY0" fmla="*/ 6572 h 6571"/>
                    <a:gd name="connsiteX1" fmla="*/ 8357 w 8356"/>
                    <a:gd name="connsiteY1" fmla="*/ 3286 h 6571"/>
                    <a:gd name="connsiteX2" fmla="*/ 8357 w 8356"/>
                    <a:gd name="connsiteY2" fmla="*/ 0 h 6571"/>
                    <a:gd name="connsiteX3" fmla="*/ 0 w 8356"/>
                    <a:gd name="connsiteY3" fmla="*/ 0 h 6571"/>
                    <a:gd name="connsiteX4" fmla="*/ 0 w 8356"/>
                    <a:gd name="connsiteY4" fmla="*/ 6572 h 6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6571">
                      <a:moveTo>
                        <a:pt x="0" y="6572"/>
                      </a:moveTo>
                      <a:cubicBezTo>
                        <a:pt x="3039" y="5687"/>
                        <a:pt x="5698" y="4550"/>
                        <a:pt x="8357" y="3286"/>
                      </a:cubicBezTo>
                      <a:lnTo>
                        <a:pt x="8357" y="0"/>
                      </a:lnTo>
                      <a:lnTo>
                        <a:pt x="0" y="0"/>
                      </a:lnTo>
                      <a:lnTo>
                        <a:pt x="0" y="6572"/>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07" name="Freeform 1766">
                  <a:extLst>
                    <a:ext uri="{FF2B5EF4-FFF2-40B4-BE49-F238E27FC236}">
                      <a16:creationId xmlns:a16="http://schemas.microsoft.com/office/drawing/2014/main" id="{B6488003-406F-B809-150B-180C906F1010}"/>
                    </a:ext>
                  </a:extLst>
                </p:cNvPr>
                <p:cNvSpPr/>
                <p:nvPr/>
              </p:nvSpPr>
              <p:spPr>
                <a:xfrm>
                  <a:off x="4167821" y="3264770"/>
                  <a:ext cx="8357" cy="8720"/>
                </a:xfrm>
                <a:custGeom>
                  <a:avLst/>
                  <a:gdLst>
                    <a:gd name="connsiteX0" fmla="*/ 0 w 8356"/>
                    <a:gd name="connsiteY0" fmla="*/ 5434 h 8720"/>
                    <a:gd name="connsiteX1" fmla="*/ 8356 w 8356"/>
                    <a:gd name="connsiteY1" fmla="*/ 8720 h 8720"/>
                    <a:gd name="connsiteX2" fmla="*/ 8356 w 8356"/>
                    <a:gd name="connsiteY2" fmla="*/ 0 h 8720"/>
                    <a:gd name="connsiteX3" fmla="*/ 0 w 8356"/>
                    <a:gd name="connsiteY3" fmla="*/ 0 h 8720"/>
                    <a:gd name="connsiteX4" fmla="*/ 0 w 8356"/>
                    <a:gd name="connsiteY4" fmla="*/ 5434 h 8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8720">
                      <a:moveTo>
                        <a:pt x="0" y="5434"/>
                      </a:moveTo>
                      <a:cubicBezTo>
                        <a:pt x="2532" y="6698"/>
                        <a:pt x="5318" y="7835"/>
                        <a:pt x="8356" y="8720"/>
                      </a:cubicBezTo>
                      <a:lnTo>
                        <a:pt x="8356" y="0"/>
                      </a:lnTo>
                      <a:lnTo>
                        <a:pt x="0" y="0"/>
                      </a:lnTo>
                      <a:lnTo>
                        <a:pt x="0" y="5434"/>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08" name="Freeform 1767">
                  <a:extLst>
                    <a:ext uri="{FF2B5EF4-FFF2-40B4-BE49-F238E27FC236}">
                      <a16:creationId xmlns:a16="http://schemas.microsoft.com/office/drawing/2014/main" id="{C37E55B4-1A48-21C7-9AE1-CE9E27D5C86A}"/>
                    </a:ext>
                  </a:extLst>
                </p:cNvPr>
                <p:cNvSpPr/>
                <p:nvPr/>
              </p:nvSpPr>
              <p:spPr>
                <a:xfrm>
                  <a:off x="4167821" y="3254280"/>
                  <a:ext cx="8357" cy="10615"/>
                </a:xfrm>
                <a:custGeom>
                  <a:avLst/>
                  <a:gdLst>
                    <a:gd name="connsiteX0" fmla="*/ 0 w 8356"/>
                    <a:gd name="connsiteY0" fmla="*/ 8973 h 10615"/>
                    <a:gd name="connsiteX1" fmla="*/ 0 w 8356"/>
                    <a:gd name="connsiteY1" fmla="*/ 10616 h 10615"/>
                    <a:gd name="connsiteX2" fmla="*/ 8356 w 8356"/>
                    <a:gd name="connsiteY2" fmla="*/ 10616 h 10615"/>
                    <a:gd name="connsiteX3" fmla="*/ 8356 w 8356"/>
                    <a:gd name="connsiteY3" fmla="*/ 0 h 10615"/>
                    <a:gd name="connsiteX4" fmla="*/ 0 w 8356"/>
                    <a:gd name="connsiteY4" fmla="*/ 8973 h 10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10615">
                      <a:moveTo>
                        <a:pt x="0" y="8973"/>
                      </a:moveTo>
                      <a:lnTo>
                        <a:pt x="0" y="10616"/>
                      </a:lnTo>
                      <a:lnTo>
                        <a:pt x="8356" y="10616"/>
                      </a:lnTo>
                      <a:lnTo>
                        <a:pt x="8356" y="0"/>
                      </a:lnTo>
                      <a:cubicBezTo>
                        <a:pt x="5697" y="3033"/>
                        <a:pt x="3039" y="6066"/>
                        <a:pt x="0" y="8973"/>
                      </a:cubicBez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09" name="Freeform 1768">
                  <a:extLst>
                    <a:ext uri="{FF2B5EF4-FFF2-40B4-BE49-F238E27FC236}">
                      <a16:creationId xmlns:a16="http://schemas.microsoft.com/office/drawing/2014/main" id="{4AD465D3-B53E-53F0-56C0-940E89C96846}"/>
                    </a:ext>
                  </a:extLst>
                </p:cNvPr>
                <p:cNvSpPr/>
                <p:nvPr/>
              </p:nvSpPr>
              <p:spPr>
                <a:xfrm>
                  <a:off x="4201884" y="3224708"/>
                  <a:ext cx="8357" cy="27044"/>
                </a:xfrm>
                <a:custGeom>
                  <a:avLst/>
                  <a:gdLst>
                    <a:gd name="connsiteX0" fmla="*/ 0 w 8356"/>
                    <a:gd name="connsiteY0" fmla="*/ 4297 h 27044"/>
                    <a:gd name="connsiteX1" fmla="*/ 0 w 8356"/>
                    <a:gd name="connsiteY1" fmla="*/ 27045 h 27044"/>
                    <a:gd name="connsiteX2" fmla="*/ 8357 w 8356"/>
                    <a:gd name="connsiteY2" fmla="*/ 27045 h 27044"/>
                    <a:gd name="connsiteX3" fmla="*/ 8357 w 8356"/>
                    <a:gd name="connsiteY3" fmla="*/ 0 h 27044"/>
                    <a:gd name="connsiteX4" fmla="*/ 0 w 8356"/>
                    <a:gd name="connsiteY4" fmla="*/ 4423 h 270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27044">
                      <a:moveTo>
                        <a:pt x="0" y="4297"/>
                      </a:moveTo>
                      <a:lnTo>
                        <a:pt x="0" y="27045"/>
                      </a:lnTo>
                      <a:lnTo>
                        <a:pt x="8357" y="27045"/>
                      </a:lnTo>
                      <a:lnTo>
                        <a:pt x="8357" y="0"/>
                      </a:lnTo>
                      <a:cubicBezTo>
                        <a:pt x="5318" y="1264"/>
                        <a:pt x="2659" y="2780"/>
                        <a:pt x="0" y="4423"/>
                      </a:cubicBez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10" name="Freeform 1769">
                  <a:extLst>
                    <a:ext uri="{FF2B5EF4-FFF2-40B4-BE49-F238E27FC236}">
                      <a16:creationId xmlns:a16="http://schemas.microsoft.com/office/drawing/2014/main" id="{6360509A-6C1C-85E1-03A8-1AED88A46648}"/>
                    </a:ext>
                  </a:extLst>
                </p:cNvPr>
                <p:cNvSpPr/>
                <p:nvPr/>
              </p:nvSpPr>
              <p:spPr>
                <a:xfrm>
                  <a:off x="4201884" y="3251626"/>
                  <a:ext cx="8357" cy="25907"/>
                </a:xfrm>
                <a:custGeom>
                  <a:avLst/>
                  <a:gdLst>
                    <a:gd name="connsiteX0" fmla="*/ 0 w 8356"/>
                    <a:gd name="connsiteY0" fmla="*/ 25907 h 25907"/>
                    <a:gd name="connsiteX1" fmla="*/ 5065 w 8356"/>
                    <a:gd name="connsiteY1" fmla="*/ 25907 h 25907"/>
                    <a:gd name="connsiteX2" fmla="*/ 8357 w 8356"/>
                    <a:gd name="connsiteY2" fmla="*/ 25907 h 25907"/>
                    <a:gd name="connsiteX3" fmla="*/ 8357 w 8356"/>
                    <a:gd name="connsiteY3" fmla="*/ 0 h 25907"/>
                    <a:gd name="connsiteX4" fmla="*/ 0 w 8356"/>
                    <a:gd name="connsiteY4" fmla="*/ 0 h 25907"/>
                    <a:gd name="connsiteX5" fmla="*/ 0 w 8356"/>
                    <a:gd name="connsiteY5" fmla="*/ 25907 h 25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56" h="25907">
                      <a:moveTo>
                        <a:pt x="0" y="25907"/>
                      </a:moveTo>
                      <a:cubicBezTo>
                        <a:pt x="1646" y="25907"/>
                        <a:pt x="3292" y="25907"/>
                        <a:pt x="5065" y="25907"/>
                      </a:cubicBezTo>
                      <a:cubicBezTo>
                        <a:pt x="6204" y="25907"/>
                        <a:pt x="7217" y="25907"/>
                        <a:pt x="8357" y="25907"/>
                      </a:cubicBezTo>
                      <a:lnTo>
                        <a:pt x="8357" y="0"/>
                      </a:lnTo>
                      <a:lnTo>
                        <a:pt x="0" y="0"/>
                      </a:lnTo>
                      <a:lnTo>
                        <a:pt x="0" y="25907"/>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11" name="Freeform 1770">
                  <a:extLst>
                    <a:ext uri="{FF2B5EF4-FFF2-40B4-BE49-F238E27FC236}">
                      <a16:creationId xmlns:a16="http://schemas.microsoft.com/office/drawing/2014/main" id="{9A33171A-B434-55D9-DF59-2441A373E1E4}"/>
                    </a:ext>
                  </a:extLst>
                </p:cNvPr>
                <p:cNvSpPr/>
                <p:nvPr/>
              </p:nvSpPr>
              <p:spPr>
                <a:xfrm>
                  <a:off x="4234555" y="3243918"/>
                  <a:ext cx="8230" cy="30330"/>
                </a:xfrm>
                <a:custGeom>
                  <a:avLst/>
                  <a:gdLst>
                    <a:gd name="connsiteX0" fmla="*/ 0 w 8229"/>
                    <a:gd name="connsiteY0" fmla="*/ 30330 h 30330"/>
                    <a:gd name="connsiteX1" fmla="*/ 8230 w 8229"/>
                    <a:gd name="connsiteY1" fmla="*/ 26792 h 30330"/>
                    <a:gd name="connsiteX2" fmla="*/ 8230 w 8229"/>
                    <a:gd name="connsiteY2" fmla="*/ 0 h 30330"/>
                    <a:gd name="connsiteX3" fmla="*/ 0 w 8229"/>
                    <a:gd name="connsiteY3" fmla="*/ 0 h 30330"/>
                    <a:gd name="connsiteX4" fmla="*/ 0 w 8229"/>
                    <a:gd name="connsiteY4" fmla="*/ 30330 h 30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29" h="30330">
                      <a:moveTo>
                        <a:pt x="0" y="30330"/>
                      </a:moveTo>
                      <a:cubicBezTo>
                        <a:pt x="3165" y="29319"/>
                        <a:pt x="5824" y="28182"/>
                        <a:pt x="8230" y="26792"/>
                      </a:cubicBezTo>
                      <a:lnTo>
                        <a:pt x="8230" y="0"/>
                      </a:lnTo>
                      <a:lnTo>
                        <a:pt x="0" y="0"/>
                      </a:lnTo>
                      <a:lnTo>
                        <a:pt x="0" y="30330"/>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12" name="Freeform 1771">
                  <a:extLst>
                    <a:ext uri="{FF2B5EF4-FFF2-40B4-BE49-F238E27FC236}">
                      <a16:creationId xmlns:a16="http://schemas.microsoft.com/office/drawing/2014/main" id="{EE53839B-D81B-9AAA-77D6-E960DE75817F}"/>
                    </a:ext>
                  </a:extLst>
                </p:cNvPr>
                <p:cNvSpPr/>
                <p:nvPr/>
              </p:nvSpPr>
              <p:spPr>
                <a:xfrm>
                  <a:off x="4234428" y="3218769"/>
                  <a:ext cx="8230" cy="25148"/>
                </a:xfrm>
                <a:custGeom>
                  <a:avLst/>
                  <a:gdLst>
                    <a:gd name="connsiteX0" fmla="*/ 3672 w 8229"/>
                    <a:gd name="connsiteY0" fmla="*/ 0 h 25148"/>
                    <a:gd name="connsiteX1" fmla="*/ 0 w 8229"/>
                    <a:gd name="connsiteY1" fmla="*/ 253 h 25148"/>
                    <a:gd name="connsiteX2" fmla="*/ 0 w 8229"/>
                    <a:gd name="connsiteY2" fmla="*/ 25149 h 25148"/>
                    <a:gd name="connsiteX3" fmla="*/ 8230 w 8229"/>
                    <a:gd name="connsiteY3" fmla="*/ 25149 h 25148"/>
                    <a:gd name="connsiteX4" fmla="*/ 8230 w 8229"/>
                    <a:gd name="connsiteY4" fmla="*/ 0 h 25148"/>
                    <a:gd name="connsiteX5" fmla="*/ 3545 w 8229"/>
                    <a:gd name="connsiteY5" fmla="*/ 0 h 25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29" h="25148">
                      <a:moveTo>
                        <a:pt x="3672" y="0"/>
                      </a:moveTo>
                      <a:cubicBezTo>
                        <a:pt x="2406" y="0"/>
                        <a:pt x="1266" y="126"/>
                        <a:pt x="0" y="253"/>
                      </a:cubicBezTo>
                      <a:lnTo>
                        <a:pt x="0" y="25149"/>
                      </a:lnTo>
                      <a:lnTo>
                        <a:pt x="8230" y="25149"/>
                      </a:lnTo>
                      <a:lnTo>
                        <a:pt x="8230" y="0"/>
                      </a:lnTo>
                      <a:cubicBezTo>
                        <a:pt x="6710" y="0"/>
                        <a:pt x="5191" y="0"/>
                        <a:pt x="3545" y="0"/>
                      </a:cubicBez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13" name="Freeform 1772">
                  <a:extLst>
                    <a:ext uri="{FF2B5EF4-FFF2-40B4-BE49-F238E27FC236}">
                      <a16:creationId xmlns:a16="http://schemas.microsoft.com/office/drawing/2014/main" id="{EE68A824-1455-6CF7-7E56-758AEE25F3BD}"/>
                    </a:ext>
                  </a:extLst>
                </p:cNvPr>
                <p:cNvSpPr/>
                <p:nvPr/>
              </p:nvSpPr>
              <p:spPr>
                <a:xfrm>
                  <a:off x="4266719" y="3229763"/>
                  <a:ext cx="8357" cy="13016"/>
                </a:xfrm>
                <a:custGeom>
                  <a:avLst/>
                  <a:gdLst>
                    <a:gd name="connsiteX0" fmla="*/ 0 w 8356"/>
                    <a:gd name="connsiteY0" fmla="*/ 13017 h 13016"/>
                    <a:gd name="connsiteX1" fmla="*/ 8356 w 8356"/>
                    <a:gd name="connsiteY1" fmla="*/ 3286 h 13016"/>
                    <a:gd name="connsiteX2" fmla="*/ 8356 w 8356"/>
                    <a:gd name="connsiteY2" fmla="*/ 0 h 13016"/>
                    <a:gd name="connsiteX3" fmla="*/ 0 w 8356"/>
                    <a:gd name="connsiteY3" fmla="*/ 0 h 13016"/>
                    <a:gd name="connsiteX4" fmla="*/ 0 w 8356"/>
                    <a:gd name="connsiteY4" fmla="*/ 13017 h 13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13016">
                      <a:moveTo>
                        <a:pt x="0" y="13017"/>
                      </a:moveTo>
                      <a:cubicBezTo>
                        <a:pt x="2406" y="9731"/>
                        <a:pt x="5064" y="6445"/>
                        <a:pt x="8356" y="3286"/>
                      </a:cubicBezTo>
                      <a:lnTo>
                        <a:pt x="8356" y="0"/>
                      </a:lnTo>
                      <a:lnTo>
                        <a:pt x="0" y="0"/>
                      </a:lnTo>
                      <a:lnTo>
                        <a:pt x="0" y="13017"/>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14" name="Freeform 1773">
                  <a:extLst>
                    <a:ext uri="{FF2B5EF4-FFF2-40B4-BE49-F238E27FC236}">
                      <a16:creationId xmlns:a16="http://schemas.microsoft.com/office/drawing/2014/main" id="{B5D3D8BC-282D-60B4-0064-3A3602AED27E}"/>
                    </a:ext>
                  </a:extLst>
                </p:cNvPr>
                <p:cNvSpPr/>
                <p:nvPr/>
              </p:nvSpPr>
              <p:spPr>
                <a:xfrm>
                  <a:off x="4266719" y="3221928"/>
                  <a:ext cx="8357" cy="7708"/>
                </a:xfrm>
                <a:custGeom>
                  <a:avLst/>
                  <a:gdLst>
                    <a:gd name="connsiteX0" fmla="*/ 0 w 8356"/>
                    <a:gd name="connsiteY0" fmla="*/ 7709 h 7708"/>
                    <a:gd name="connsiteX1" fmla="*/ 8356 w 8356"/>
                    <a:gd name="connsiteY1" fmla="*/ 7709 h 7708"/>
                    <a:gd name="connsiteX2" fmla="*/ 8356 w 8356"/>
                    <a:gd name="connsiteY2" fmla="*/ 3412 h 7708"/>
                    <a:gd name="connsiteX3" fmla="*/ 0 w 8356"/>
                    <a:gd name="connsiteY3" fmla="*/ 0 h 7708"/>
                    <a:gd name="connsiteX4" fmla="*/ 0 w 8356"/>
                    <a:gd name="connsiteY4" fmla="*/ 7709 h 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7708">
                      <a:moveTo>
                        <a:pt x="0" y="7709"/>
                      </a:moveTo>
                      <a:lnTo>
                        <a:pt x="8356" y="7709"/>
                      </a:lnTo>
                      <a:lnTo>
                        <a:pt x="8356" y="3412"/>
                      </a:lnTo>
                      <a:cubicBezTo>
                        <a:pt x="5824" y="2148"/>
                        <a:pt x="3039" y="1011"/>
                        <a:pt x="0" y="0"/>
                      </a:cubicBezTo>
                      <a:lnTo>
                        <a:pt x="0" y="7709"/>
                      </a:ln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15" name="Freeform 1774">
                  <a:extLst>
                    <a:ext uri="{FF2B5EF4-FFF2-40B4-BE49-F238E27FC236}">
                      <a16:creationId xmlns:a16="http://schemas.microsoft.com/office/drawing/2014/main" id="{9FBE9B58-2330-65D6-2E07-14AAFA4A01EB}"/>
                    </a:ext>
                  </a:extLst>
                </p:cNvPr>
                <p:cNvSpPr/>
                <p:nvPr/>
              </p:nvSpPr>
              <p:spPr>
                <a:xfrm>
                  <a:off x="4329400" y="3219401"/>
                  <a:ext cx="8357" cy="20599"/>
                </a:xfrm>
                <a:custGeom>
                  <a:avLst/>
                  <a:gdLst>
                    <a:gd name="connsiteX0" fmla="*/ 8357 w 8356"/>
                    <a:gd name="connsiteY0" fmla="*/ 126 h 20599"/>
                    <a:gd name="connsiteX1" fmla="*/ 0 w 8356"/>
                    <a:gd name="connsiteY1" fmla="*/ 885 h 20599"/>
                    <a:gd name="connsiteX2" fmla="*/ 0 w 8356"/>
                    <a:gd name="connsiteY2" fmla="*/ 20599 h 20599"/>
                    <a:gd name="connsiteX3" fmla="*/ 8357 w 8356"/>
                    <a:gd name="connsiteY3" fmla="*/ 20599 h 20599"/>
                    <a:gd name="connsiteX4" fmla="*/ 8357 w 8356"/>
                    <a:gd name="connsiteY4" fmla="*/ 0 h 20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20599">
                      <a:moveTo>
                        <a:pt x="8357" y="126"/>
                      </a:moveTo>
                      <a:cubicBezTo>
                        <a:pt x="5444" y="379"/>
                        <a:pt x="2659" y="632"/>
                        <a:pt x="0" y="885"/>
                      </a:cubicBezTo>
                      <a:lnTo>
                        <a:pt x="0" y="20599"/>
                      </a:lnTo>
                      <a:lnTo>
                        <a:pt x="8357" y="20599"/>
                      </a:lnTo>
                      <a:lnTo>
                        <a:pt x="8357" y="0"/>
                      </a:ln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16" name="Freeform 1775">
                  <a:extLst>
                    <a:ext uri="{FF2B5EF4-FFF2-40B4-BE49-F238E27FC236}">
                      <a16:creationId xmlns:a16="http://schemas.microsoft.com/office/drawing/2014/main" id="{EE5C3BAC-C265-BAB0-1ACE-ECFCE7CFA40C}"/>
                    </a:ext>
                  </a:extLst>
                </p:cNvPr>
                <p:cNvSpPr/>
                <p:nvPr/>
              </p:nvSpPr>
              <p:spPr>
                <a:xfrm>
                  <a:off x="4329400" y="3240000"/>
                  <a:ext cx="8357" cy="32352"/>
                </a:xfrm>
                <a:custGeom>
                  <a:avLst/>
                  <a:gdLst>
                    <a:gd name="connsiteX0" fmla="*/ 0 w 8356"/>
                    <a:gd name="connsiteY0" fmla="*/ 0 h 32352"/>
                    <a:gd name="connsiteX1" fmla="*/ 0 w 8356"/>
                    <a:gd name="connsiteY1" fmla="*/ 27171 h 32352"/>
                    <a:gd name="connsiteX2" fmla="*/ 8357 w 8356"/>
                    <a:gd name="connsiteY2" fmla="*/ 32352 h 32352"/>
                    <a:gd name="connsiteX3" fmla="*/ 8357 w 8356"/>
                    <a:gd name="connsiteY3" fmla="*/ 0 h 32352"/>
                    <a:gd name="connsiteX4" fmla="*/ 0 w 8356"/>
                    <a:gd name="connsiteY4" fmla="*/ 0 h 32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6" h="32352">
                      <a:moveTo>
                        <a:pt x="0" y="0"/>
                      </a:moveTo>
                      <a:lnTo>
                        <a:pt x="0" y="27171"/>
                      </a:lnTo>
                      <a:cubicBezTo>
                        <a:pt x="2532" y="29067"/>
                        <a:pt x="5318" y="30836"/>
                        <a:pt x="8357" y="32352"/>
                      </a:cubicBezTo>
                      <a:lnTo>
                        <a:pt x="8357" y="0"/>
                      </a:lnTo>
                      <a:lnTo>
                        <a:pt x="0" y="0"/>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17" name="Freeform 1776">
                  <a:extLst>
                    <a:ext uri="{FF2B5EF4-FFF2-40B4-BE49-F238E27FC236}">
                      <a16:creationId xmlns:a16="http://schemas.microsoft.com/office/drawing/2014/main" id="{D87597EA-7A21-F6F7-BE95-B01E9ADF070F}"/>
                    </a:ext>
                  </a:extLst>
                </p:cNvPr>
                <p:cNvSpPr/>
                <p:nvPr/>
              </p:nvSpPr>
              <p:spPr>
                <a:xfrm>
                  <a:off x="4294831" y="3226604"/>
                  <a:ext cx="6584" cy="3665"/>
                </a:xfrm>
                <a:custGeom>
                  <a:avLst/>
                  <a:gdLst>
                    <a:gd name="connsiteX0" fmla="*/ 6584 w 6583"/>
                    <a:gd name="connsiteY0" fmla="*/ 0 h 3665"/>
                    <a:gd name="connsiteX1" fmla="*/ 6331 w 6583"/>
                    <a:gd name="connsiteY1" fmla="*/ 0 h 3665"/>
                    <a:gd name="connsiteX2" fmla="*/ 0 w 6583"/>
                    <a:gd name="connsiteY2" fmla="*/ 2780 h 3665"/>
                    <a:gd name="connsiteX3" fmla="*/ 760 w 6583"/>
                    <a:gd name="connsiteY3" fmla="*/ 3665 h 3665"/>
                    <a:gd name="connsiteX4" fmla="*/ 6584 w 6583"/>
                    <a:gd name="connsiteY4" fmla="*/ 3665 h 3665"/>
                    <a:gd name="connsiteX5" fmla="*/ 6584 w 6583"/>
                    <a:gd name="connsiteY5" fmla="*/ 126 h 3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83" h="3665">
                      <a:moveTo>
                        <a:pt x="6584" y="0"/>
                      </a:moveTo>
                      <a:lnTo>
                        <a:pt x="6331" y="0"/>
                      </a:lnTo>
                      <a:cubicBezTo>
                        <a:pt x="4051" y="885"/>
                        <a:pt x="1899" y="1769"/>
                        <a:pt x="0" y="2780"/>
                      </a:cubicBezTo>
                      <a:cubicBezTo>
                        <a:pt x="253" y="3033"/>
                        <a:pt x="506" y="3412"/>
                        <a:pt x="760" y="3665"/>
                      </a:cubicBezTo>
                      <a:lnTo>
                        <a:pt x="6584" y="3665"/>
                      </a:lnTo>
                      <a:lnTo>
                        <a:pt x="6584" y="126"/>
                      </a:lnTo>
                      <a:close/>
                    </a:path>
                  </a:pathLst>
                </a:custGeom>
                <a:solidFill>
                  <a:srgbClr val="DB3B38"/>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18" name="Freeform 1777">
                  <a:extLst>
                    <a:ext uri="{FF2B5EF4-FFF2-40B4-BE49-F238E27FC236}">
                      <a16:creationId xmlns:a16="http://schemas.microsoft.com/office/drawing/2014/main" id="{BFBD5C7A-8077-318D-2776-AA3CA134F59E}"/>
                    </a:ext>
                  </a:extLst>
                </p:cNvPr>
                <p:cNvSpPr/>
                <p:nvPr/>
              </p:nvSpPr>
              <p:spPr>
                <a:xfrm>
                  <a:off x="4295590" y="3230143"/>
                  <a:ext cx="5825" cy="6192"/>
                </a:xfrm>
                <a:custGeom>
                  <a:avLst/>
                  <a:gdLst>
                    <a:gd name="connsiteX0" fmla="*/ 5824 w 5824"/>
                    <a:gd name="connsiteY0" fmla="*/ 0 h 6192"/>
                    <a:gd name="connsiteX1" fmla="*/ 0 w 5824"/>
                    <a:gd name="connsiteY1" fmla="*/ 0 h 6192"/>
                    <a:gd name="connsiteX2" fmla="*/ 5824 w 5824"/>
                    <a:gd name="connsiteY2" fmla="*/ 6193 h 6192"/>
                    <a:gd name="connsiteX3" fmla="*/ 5824 w 5824"/>
                    <a:gd name="connsiteY3" fmla="*/ 0 h 6192"/>
                  </a:gdLst>
                  <a:ahLst/>
                  <a:cxnLst>
                    <a:cxn ang="0">
                      <a:pos x="connsiteX0" y="connsiteY0"/>
                    </a:cxn>
                    <a:cxn ang="0">
                      <a:pos x="connsiteX1" y="connsiteY1"/>
                    </a:cxn>
                    <a:cxn ang="0">
                      <a:pos x="connsiteX2" y="connsiteY2"/>
                    </a:cxn>
                    <a:cxn ang="0">
                      <a:pos x="connsiteX3" y="connsiteY3"/>
                    </a:cxn>
                  </a:cxnLst>
                  <a:rect l="l" t="t" r="r" b="b"/>
                  <a:pathLst>
                    <a:path w="5824" h="6192">
                      <a:moveTo>
                        <a:pt x="5824" y="0"/>
                      </a:moveTo>
                      <a:lnTo>
                        <a:pt x="0" y="0"/>
                      </a:lnTo>
                      <a:cubicBezTo>
                        <a:pt x="2026" y="2022"/>
                        <a:pt x="4051" y="4044"/>
                        <a:pt x="5824" y="6193"/>
                      </a:cubicBezTo>
                      <a:lnTo>
                        <a:pt x="5824" y="0"/>
                      </a:lnTo>
                      <a:close/>
                    </a:path>
                  </a:pathLst>
                </a:custGeom>
                <a:solidFill>
                  <a:srgbClr val="4C9DB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19" name="TextBox 603">
                  <a:extLst>
                    <a:ext uri="{FF2B5EF4-FFF2-40B4-BE49-F238E27FC236}">
                      <a16:creationId xmlns:a16="http://schemas.microsoft.com/office/drawing/2014/main" id="{BE2A159F-8838-EC08-FFA6-700C7AEEDE75}"/>
                    </a:ext>
                  </a:extLst>
                </p:cNvPr>
                <p:cNvSpPr txBox="1"/>
                <p:nvPr/>
              </p:nvSpPr>
              <p:spPr>
                <a:xfrm>
                  <a:off x="1297374" y="3124773"/>
                  <a:ext cx="766557" cy="276999"/>
                </a:xfrm>
                <a:prstGeom prst="rect">
                  <a:avLst/>
                </a:prstGeom>
                <a:noFill/>
              </p:spPr>
              <p:txBody>
                <a:bodyPr wrap="none" rtlCol="0">
                  <a:spAutoFit/>
                </a:bodyPr>
                <a:lstStyle/>
                <a:p>
                  <a:pPr algn="ctr" defTabSz="685800">
                    <a:defRPr/>
                  </a:pPr>
                  <a:r>
                    <a:rPr lang="en-US" sz="600" b="1" err="1">
                      <a:ln/>
                      <a:solidFill>
                        <a:srgbClr val="24124C"/>
                      </a:solidFill>
                      <a:latin typeface="Verdana"/>
                      <a:ea typeface="Verdana"/>
                      <a:cs typeface="Verdana"/>
                      <a:sym typeface="Verdana"/>
                      <a:rtl val="0"/>
                    </a:rPr>
                    <a:t>Mikrobiota</a:t>
                  </a:r>
                  <a:r>
                    <a:rPr lang="en-US" sz="600" b="1">
                      <a:ln/>
                      <a:solidFill>
                        <a:srgbClr val="24124C"/>
                      </a:solidFill>
                      <a:latin typeface="Verdana"/>
                      <a:ea typeface="Verdana"/>
                      <a:cs typeface="Verdana"/>
                      <a:sym typeface="Verdana"/>
                      <a:rtl val="0"/>
                    </a:rPr>
                    <a:t>-</a:t>
                  </a:r>
                </a:p>
                <a:p>
                  <a:pPr algn="ctr" defTabSz="685800">
                    <a:defRPr/>
                  </a:pPr>
                  <a:r>
                    <a:rPr lang="en-US" sz="600" b="1" err="1">
                      <a:ln/>
                      <a:solidFill>
                        <a:srgbClr val="24124C"/>
                      </a:solidFill>
                      <a:latin typeface="Verdana"/>
                      <a:ea typeface="Verdana"/>
                      <a:cs typeface="Verdana"/>
                      <a:sym typeface="Verdana"/>
                      <a:rtl val="0"/>
                    </a:rPr>
                    <a:t>Anreicherung</a:t>
                  </a:r>
                  <a:endParaRPr lang="en-US" sz="600" b="1">
                    <a:ln/>
                    <a:solidFill>
                      <a:srgbClr val="24124C"/>
                    </a:solidFill>
                    <a:latin typeface="Verdana"/>
                    <a:ea typeface="Verdana"/>
                    <a:cs typeface="Verdana"/>
                    <a:sym typeface="Verdana"/>
                    <a:rtl val="0"/>
                  </a:endParaRPr>
                </a:p>
              </p:txBody>
            </p:sp>
            <p:sp>
              <p:nvSpPr>
                <p:cNvPr id="620" name="TextBox 604">
                  <a:extLst>
                    <a:ext uri="{FF2B5EF4-FFF2-40B4-BE49-F238E27FC236}">
                      <a16:creationId xmlns:a16="http://schemas.microsoft.com/office/drawing/2014/main" id="{23238E4E-39C5-CD1B-8052-DFB937A238BD}"/>
                    </a:ext>
                  </a:extLst>
                </p:cNvPr>
                <p:cNvSpPr txBox="1"/>
                <p:nvPr/>
              </p:nvSpPr>
              <p:spPr>
                <a:xfrm>
                  <a:off x="3880208" y="3266946"/>
                  <a:ext cx="516488" cy="184666"/>
                </a:xfrm>
                <a:prstGeom prst="rect">
                  <a:avLst/>
                </a:prstGeom>
                <a:noFill/>
              </p:spPr>
              <p:txBody>
                <a:bodyPr wrap="none" rtlCol="0">
                  <a:spAutoFit/>
                </a:bodyPr>
                <a:lstStyle/>
                <a:p>
                  <a:pPr algn="ctr" defTabSz="685800">
                    <a:defRPr/>
                  </a:pPr>
                  <a:r>
                    <a:rPr lang="en-US" sz="600" b="1" err="1">
                      <a:ln/>
                      <a:solidFill>
                        <a:srgbClr val="24124C"/>
                      </a:solidFill>
                      <a:latin typeface="Verdana"/>
                      <a:ea typeface="Verdana"/>
                      <a:cs typeface="Verdana"/>
                      <a:sym typeface="Verdana"/>
                      <a:rtl val="0"/>
                    </a:rPr>
                    <a:t>Genetik</a:t>
                  </a:r>
                  <a:endParaRPr lang="en-US" sz="600" b="1">
                    <a:ln/>
                    <a:solidFill>
                      <a:srgbClr val="24124C"/>
                    </a:solidFill>
                    <a:latin typeface="Verdana"/>
                    <a:ea typeface="Verdana"/>
                    <a:cs typeface="Verdana"/>
                    <a:sym typeface="Verdana"/>
                    <a:rtl val="0"/>
                  </a:endParaRPr>
                </a:p>
              </p:txBody>
            </p:sp>
            <p:sp>
              <p:nvSpPr>
                <p:cNvPr id="621" name="TextBox 605">
                  <a:extLst>
                    <a:ext uri="{FF2B5EF4-FFF2-40B4-BE49-F238E27FC236}">
                      <a16:creationId xmlns:a16="http://schemas.microsoft.com/office/drawing/2014/main" id="{A2297BD0-D100-F40C-4417-CB0F61D6E4E3}"/>
                    </a:ext>
                  </a:extLst>
                </p:cNvPr>
                <p:cNvSpPr txBox="1"/>
                <p:nvPr/>
              </p:nvSpPr>
              <p:spPr>
                <a:xfrm>
                  <a:off x="3111433" y="2493017"/>
                  <a:ext cx="824265" cy="276999"/>
                </a:xfrm>
                <a:prstGeom prst="rect">
                  <a:avLst/>
                </a:prstGeom>
                <a:noFill/>
              </p:spPr>
              <p:txBody>
                <a:bodyPr wrap="none" rtlCol="0">
                  <a:spAutoFit/>
                </a:bodyPr>
                <a:lstStyle/>
                <a:p>
                  <a:pPr algn="ctr" defTabSz="685800">
                    <a:defRPr/>
                  </a:pPr>
                  <a:r>
                    <a:rPr lang="en-US" sz="600" b="1" err="1">
                      <a:ln/>
                      <a:solidFill>
                        <a:srgbClr val="24124C"/>
                      </a:solidFill>
                      <a:latin typeface="Verdana"/>
                      <a:ea typeface="Verdana"/>
                      <a:cs typeface="Verdana"/>
                      <a:sym typeface="Verdana"/>
                      <a:rtl val="0"/>
                    </a:rPr>
                    <a:t>Betazell</a:t>
                  </a:r>
                  <a:r>
                    <a:rPr lang="en-US" sz="600" b="1">
                      <a:ln/>
                      <a:solidFill>
                        <a:srgbClr val="24124C"/>
                      </a:solidFill>
                      <a:latin typeface="Verdana"/>
                      <a:ea typeface="Verdana"/>
                      <a:cs typeface="Verdana"/>
                      <a:sym typeface="Verdana"/>
                      <a:rtl val="0"/>
                    </a:rPr>
                    <a:t>-</a:t>
                  </a:r>
                </a:p>
                <a:p>
                  <a:pPr algn="ctr" defTabSz="685800">
                    <a:defRPr/>
                  </a:pPr>
                  <a:r>
                    <a:rPr lang="en-US" sz="600" b="1" err="1">
                      <a:ln/>
                      <a:solidFill>
                        <a:srgbClr val="24124C"/>
                      </a:solidFill>
                      <a:latin typeface="Verdana"/>
                      <a:ea typeface="Verdana"/>
                      <a:cs typeface="Verdana"/>
                      <a:sym typeface="Verdana"/>
                      <a:rtl val="0"/>
                    </a:rPr>
                    <a:t>autoimmunität</a:t>
                  </a:r>
                  <a:endParaRPr lang="en-US" sz="600" b="1">
                    <a:ln/>
                    <a:solidFill>
                      <a:srgbClr val="24124C"/>
                    </a:solidFill>
                    <a:latin typeface="Verdana"/>
                    <a:ea typeface="Verdana"/>
                    <a:cs typeface="Verdana"/>
                    <a:sym typeface="Verdana"/>
                    <a:rtl val="0"/>
                  </a:endParaRPr>
                </a:p>
              </p:txBody>
            </p:sp>
            <p:sp>
              <p:nvSpPr>
                <p:cNvPr id="622" name="TextBox 606">
                  <a:extLst>
                    <a:ext uri="{FF2B5EF4-FFF2-40B4-BE49-F238E27FC236}">
                      <a16:creationId xmlns:a16="http://schemas.microsoft.com/office/drawing/2014/main" id="{B9C909EA-7DE1-BD28-9D23-0DB6F9D1E633}"/>
                    </a:ext>
                  </a:extLst>
                </p:cNvPr>
                <p:cNvSpPr txBox="1"/>
                <p:nvPr/>
              </p:nvSpPr>
              <p:spPr>
                <a:xfrm>
                  <a:off x="2034217" y="3161169"/>
                  <a:ext cx="917239" cy="184666"/>
                </a:xfrm>
                <a:prstGeom prst="rect">
                  <a:avLst/>
                </a:prstGeom>
                <a:noFill/>
              </p:spPr>
              <p:txBody>
                <a:bodyPr wrap="none" rtlCol="0">
                  <a:spAutoFit/>
                </a:bodyPr>
                <a:lstStyle/>
                <a:p>
                  <a:pPr algn="ctr" defTabSz="685800">
                    <a:defRPr/>
                  </a:pPr>
                  <a:r>
                    <a:rPr lang="en-US" sz="600" b="1" err="1">
                      <a:ln/>
                      <a:solidFill>
                        <a:srgbClr val="24124C"/>
                      </a:solidFill>
                      <a:latin typeface="Verdana"/>
                      <a:ea typeface="Verdana"/>
                      <a:cs typeface="Verdana"/>
                      <a:sym typeface="Verdana"/>
                      <a:rtl val="0"/>
                    </a:rPr>
                    <a:t>Darm-Mikrobiota</a:t>
                  </a:r>
                  <a:endParaRPr lang="en-US" sz="600" b="1">
                    <a:ln/>
                    <a:solidFill>
                      <a:srgbClr val="24124C"/>
                    </a:solidFill>
                    <a:latin typeface="Verdana"/>
                    <a:ea typeface="Verdana"/>
                    <a:cs typeface="Verdana"/>
                    <a:sym typeface="Verdana"/>
                    <a:rtl val="0"/>
                  </a:endParaRPr>
                </a:p>
              </p:txBody>
            </p:sp>
            <p:sp>
              <p:nvSpPr>
                <p:cNvPr id="623" name="TextBox 607">
                  <a:extLst>
                    <a:ext uri="{FF2B5EF4-FFF2-40B4-BE49-F238E27FC236}">
                      <a16:creationId xmlns:a16="http://schemas.microsoft.com/office/drawing/2014/main" id="{9A2E6641-39DF-158D-B358-617C519BF446}"/>
                    </a:ext>
                  </a:extLst>
                </p:cNvPr>
                <p:cNvSpPr txBox="1"/>
                <p:nvPr/>
              </p:nvSpPr>
              <p:spPr>
                <a:xfrm>
                  <a:off x="1979940" y="2207912"/>
                  <a:ext cx="1303562" cy="169277"/>
                </a:xfrm>
                <a:prstGeom prst="rect">
                  <a:avLst/>
                </a:prstGeom>
                <a:noFill/>
              </p:spPr>
              <p:txBody>
                <a:bodyPr wrap="none" rtlCol="0">
                  <a:spAutoFit/>
                </a:bodyPr>
                <a:lstStyle/>
                <a:p>
                  <a:pPr algn="ctr" defTabSz="685800">
                    <a:defRPr/>
                  </a:pPr>
                  <a:r>
                    <a:rPr lang="en-US" sz="500" err="1">
                      <a:ln/>
                      <a:solidFill>
                        <a:srgbClr val="24124C"/>
                      </a:solidFill>
                      <a:latin typeface="Verdana"/>
                      <a:ea typeface="Verdana"/>
                      <a:cs typeface="Verdana"/>
                      <a:sym typeface="Verdana"/>
                      <a:rtl val="0"/>
                    </a:rPr>
                    <a:t>Makronährstoffe</a:t>
                  </a:r>
                  <a:r>
                    <a:rPr lang="en-US" sz="500">
                      <a:ln/>
                      <a:solidFill>
                        <a:srgbClr val="24124C"/>
                      </a:solidFill>
                      <a:latin typeface="Verdana"/>
                      <a:ea typeface="Verdana"/>
                      <a:cs typeface="Verdana"/>
                      <a:sym typeface="Verdana"/>
                      <a:rtl val="0"/>
                    </a:rPr>
                    <a:t> &amp; </a:t>
                  </a:r>
                  <a:r>
                    <a:rPr lang="en-US" sz="500" err="1">
                      <a:ln/>
                      <a:solidFill>
                        <a:srgbClr val="24124C"/>
                      </a:solidFill>
                      <a:latin typeface="Verdana"/>
                      <a:ea typeface="Verdana"/>
                      <a:cs typeface="Verdana"/>
                      <a:sym typeface="Verdana"/>
                      <a:rtl val="0"/>
                    </a:rPr>
                    <a:t>Mikronährstoffe</a:t>
                  </a:r>
                  <a:endParaRPr lang="en-US" sz="500">
                    <a:ln/>
                    <a:solidFill>
                      <a:srgbClr val="24124C"/>
                    </a:solidFill>
                    <a:latin typeface="Verdana"/>
                    <a:ea typeface="Verdana"/>
                    <a:cs typeface="Verdana"/>
                    <a:sym typeface="Verdana"/>
                    <a:rtl val="0"/>
                  </a:endParaRPr>
                </a:p>
              </p:txBody>
            </p:sp>
            <p:sp>
              <p:nvSpPr>
                <p:cNvPr id="624" name="TextBox 608">
                  <a:extLst>
                    <a:ext uri="{FF2B5EF4-FFF2-40B4-BE49-F238E27FC236}">
                      <a16:creationId xmlns:a16="http://schemas.microsoft.com/office/drawing/2014/main" id="{206388C5-0992-0028-B787-BECBAD55EA18}"/>
                    </a:ext>
                  </a:extLst>
                </p:cNvPr>
                <p:cNvSpPr txBox="1"/>
                <p:nvPr/>
              </p:nvSpPr>
              <p:spPr>
                <a:xfrm>
                  <a:off x="2708387" y="2071299"/>
                  <a:ext cx="880369" cy="169277"/>
                </a:xfrm>
                <a:prstGeom prst="rect">
                  <a:avLst/>
                </a:prstGeom>
                <a:noFill/>
              </p:spPr>
              <p:txBody>
                <a:bodyPr wrap="none" rtlCol="0">
                  <a:spAutoFit/>
                </a:bodyPr>
                <a:lstStyle/>
                <a:p>
                  <a:pPr defTabSz="685800">
                    <a:defRPr/>
                  </a:pPr>
                  <a:r>
                    <a:rPr lang="en-US" sz="500">
                      <a:ln/>
                      <a:solidFill>
                        <a:srgbClr val="24124C"/>
                      </a:solidFill>
                      <a:latin typeface="Verdana"/>
                      <a:ea typeface="Verdana"/>
                      <a:cs typeface="Verdana"/>
                      <a:sym typeface="Verdana"/>
                      <a:rtl val="0"/>
                    </a:rPr>
                    <a:t>Pro- Pre- Post-</a:t>
                  </a:r>
                  <a:r>
                    <a:rPr lang="en-US" sz="500" err="1">
                      <a:ln/>
                      <a:solidFill>
                        <a:srgbClr val="24124C"/>
                      </a:solidFill>
                      <a:latin typeface="Verdana"/>
                      <a:ea typeface="Verdana"/>
                      <a:cs typeface="Verdana"/>
                      <a:sym typeface="Verdana"/>
                      <a:rtl val="0"/>
                    </a:rPr>
                    <a:t>Biotika</a:t>
                  </a:r>
                  <a:endParaRPr lang="en-US" sz="500">
                    <a:ln/>
                    <a:solidFill>
                      <a:srgbClr val="24124C"/>
                    </a:solidFill>
                    <a:latin typeface="Verdana"/>
                    <a:ea typeface="Verdana"/>
                    <a:cs typeface="Verdana"/>
                    <a:sym typeface="Verdana"/>
                    <a:rtl val="0"/>
                  </a:endParaRPr>
                </a:p>
              </p:txBody>
            </p:sp>
            <p:sp>
              <p:nvSpPr>
                <p:cNvPr id="625" name="TextBox 609">
                  <a:extLst>
                    <a:ext uri="{FF2B5EF4-FFF2-40B4-BE49-F238E27FC236}">
                      <a16:creationId xmlns:a16="http://schemas.microsoft.com/office/drawing/2014/main" id="{3D77B5FC-35C2-AC79-E928-F57D0A659EDA}"/>
                    </a:ext>
                  </a:extLst>
                </p:cNvPr>
                <p:cNvSpPr txBox="1"/>
                <p:nvPr/>
              </p:nvSpPr>
              <p:spPr>
                <a:xfrm>
                  <a:off x="3612903" y="3143350"/>
                  <a:ext cx="247184" cy="184666"/>
                </a:xfrm>
                <a:prstGeom prst="rect">
                  <a:avLst/>
                </a:prstGeom>
                <a:noFill/>
              </p:spPr>
              <p:txBody>
                <a:bodyPr wrap="none" rtlCol="0">
                  <a:spAutoFit/>
                </a:bodyPr>
                <a:lstStyle/>
                <a:p>
                  <a:pPr defTabSz="685800">
                    <a:defRPr/>
                  </a:pPr>
                  <a:r>
                    <a:rPr lang="en-US" sz="600">
                      <a:ln/>
                      <a:solidFill>
                        <a:srgbClr val="24124C"/>
                      </a:solidFill>
                      <a:latin typeface="Verdana"/>
                      <a:ea typeface="Verdana"/>
                      <a:cs typeface="Verdana"/>
                      <a:sym typeface="Verdana"/>
                      <a:rtl val="0"/>
                    </a:rPr>
                    <a:t>+</a:t>
                  </a:r>
                </a:p>
              </p:txBody>
            </p:sp>
            <p:sp>
              <p:nvSpPr>
                <p:cNvPr id="626" name="TextBox 610">
                  <a:extLst>
                    <a:ext uri="{FF2B5EF4-FFF2-40B4-BE49-F238E27FC236}">
                      <a16:creationId xmlns:a16="http://schemas.microsoft.com/office/drawing/2014/main" id="{C81F0F64-4FEB-9F0A-0429-AC520F7CF59F}"/>
                    </a:ext>
                  </a:extLst>
                </p:cNvPr>
                <p:cNvSpPr txBox="1"/>
                <p:nvPr/>
              </p:nvSpPr>
              <p:spPr>
                <a:xfrm>
                  <a:off x="4565779" y="2530246"/>
                  <a:ext cx="383439" cy="200055"/>
                </a:xfrm>
                <a:prstGeom prst="rect">
                  <a:avLst/>
                </a:prstGeom>
                <a:noFill/>
              </p:spPr>
              <p:txBody>
                <a:bodyPr wrap="none" rtlCol="0">
                  <a:spAutoFit/>
                </a:bodyPr>
                <a:lstStyle/>
                <a:p>
                  <a:pPr algn="ctr" defTabSz="685800">
                    <a:defRPr/>
                  </a:pPr>
                  <a:r>
                    <a:rPr lang="en-US" sz="700" b="1">
                      <a:ln/>
                      <a:solidFill>
                        <a:srgbClr val="24124C"/>
                      </a:solidFill>
                      <a:latin typeface="Verdana"/>
                      <a:ea typeface="Verdana"/>
                      <a:cs typeface="Verdana"/>
                      <a:sym typeface="Verdana"/>
                      <a:rtl val="0"/>
                    </a:rPr>
                    <a:t>T1D</a:t>
                  </a:r>
                </a:p>
              </p:txBody>
            </p:sp>
            <p:sp>
              <p:nvSpPr>
                <p:cNvPr id="627" name="TextBox 611">
                  <a:extLst>
                    <a:ext uri="{FF2B5EF4-FFF2-40B4-BE49-F238E27FC236}">
                      <a16:creationId xmlns:a16="http://schemas.microsoft.com/office/drawing/2014/main" id="{7F8CF07F-8AC6-FDBD-BF06-B6CA4315F94B}"/>
                    </a:ext>
                  </a:extLst>
                </p:cNvPr>
                <p:cNvSpPr txBox="1"/>
                <p:nvPr/>
              </p:nvSpPr>
              <p:spPr>
                <a:xfrm>
                  <a:off x="1307971" y="2562524"/>
                  <a:ext cx="383439" cy="200055"/>
                </a:xfrm>
                <a:prstGeom prst="rect">
                  <a:avLst/>
                </a:prstGeom>
                <a:noFill/>
              </p:spPr>
              <p:txBody>
                <a:bodyPr wrap="none" rtlCol="0">
                  <a:spAutoFit/>
                </a:bodyPr>
                <a:lstStyle/>
                <a:p>
                  <a:pPr algn="ctr" defTabSz="685800">
                    <a:defRPr/>
                  </a:pPr>
                  <a:r>
                    <a:rPr lang="en-US" sz="700" b="1">
                      <a:ln/>
                      <a:solidFill>
                        <a:srgbClr val="24124C"/>
                      </a:solidFill>
                      <a:latin typeface="Verdana"/>
                      <a:ea typeface="Verdana"/>
                      <a:cs typeface="Verdana"/>
                      <a:sym typeface="Verdana"/>
                      <a:rtl val="0"/>
                    </a:rPr>
                    <a:t>T1D</a:t>
                  </a:r>
                </a:p>
              </p:txBody>
            </p:sp>
            <p:sp>
              <p:nvSpPr>
                <p:cNvPr id="628" name="Freeform 1790">
                  <a:extLst>
                    <a:ext uri="{FF2B5EF4-FFF2-40B4-BE49-F238E27FC236}">
                      <a16:creationId xmlns:a16="http://schemas.microsoft.com/office/drawing/2014/main" id="{AB814ABE-85E7-F42C-A87A-F993AEFB2B64}"/>
                    </a:ext>
                  </a:extLst>
                </p:cNvPr>
                <p:cNvSpPr/>
                <p:nvPr/>
              </p:nvSpPr>
              <p:spPr>
                <a:xfrm>
                  <a:off x="2269817" y="3001148"/>
                  <a:ext cx="22616" cy="64325"/>
                </a:xfrm>
                <a:custGeom>
                  <a:avLst/>
                  <a:gdLst>
                    <a:gd name="connsiteX0" fmla="*/ 22613 w 22613"/>
                    <a:gd name="connsiteY0" fmla="*/ 0 h 64325"/>
                    <a:gd name="connsiteX1" fmla="*/ 4381 w 22613"/>
                    <a:gd name="connsiteY1" fmla="*/ 62935 h 64325"/>
                    <a:gd name="connsiteX2" fmla="*/ 14890 w 22613"/>
                    <a:gd name="connsiteY2" fmla="*/ 64326 h 64325"/>
                    <a:gd name="connsiteX3" fmla="*/ 22613 w 22613"/>
                    <a:gd name="connsiteY3" fmla="*/ 0 h 64325"/>
                  </a:gdLst>
                  <a:ahLst/>
                  <a:cxnLst>
                    <a:cxn ang="0">
                      <a:pos x="connsiteX0" y="connsiteY0"/>
                    </a:cxn>
                    <a:cxn ang="0">
                      <a:pos x="connsiteX1" y="connsiteY1"/>
                    </a:cxn>
                    <a:cxn ang="0">
                      <a:pos x="connsiteX2" y="connsiteY2"/>
                    </a:cxn>
                    <a:cxn ang="0">
                      <a:pos x="connsiteX3" y="connsiteY3"/>
                    </a:cxn>
                  </a:cxnLst>
                  <a:rect l="l" t="t" r="r" b="b"/>
                  <a:pathLst>
                    <a:path w="22613" h="64325">
                      <a:moveTo>
                        <a:pt x="22613" y="0"/>
                      </a:moveTo>
                      <a:cubicBezTo>
                        <a:pt x="8813" y="5308"/>
                        <a:pt x="-8154" y="20473"/>
                        <a:pt x="4381" y="62935"/>
                      </a:cubicBezTo>
                      <a:lnTo>
                        <a:pt x="14890" y="64326"/>
                      </a:lnTo>
                      <a:cubicBezTo>
                        <a:pt x="4508" y="37281"/>
                        <a:pt x="13750" y="14154"/>
                        <a:pt x="22613" y="0"/>
                      </a:cubicBezTo>
                      <a:close/>
                    </a:path>
                  </a:pathLst>
                </a:custGeom>
                <a:solidFill>
                  <a:srgbClr val="A37D4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29" name="Freeform 1791">
                  <a:extLst>
                    <a:ext uri="{FF2B5EF4-FFF2-40B4-BE49-F238E27FC236}">
                      <a16:creationId xmlns:a16="http://schemas.microsoft.com/office/drawing/2014/main" id="{8A134990-B0A5-D503-38A7-32EDE298B2E9}"/>
                    </a:ext>
                  </a:extLst>
                </p:cNvPr>
                <p:cNvSpPr/>
                <p:nvPr/>
              </p:nvSpPr>
              <p:spPr>
                <a:xfrm>
                  <a:off x="2269817" y="3001148"/>
                  <a:ext cx="22616" cy="64325"/>
                </a:xfrm>
                <a:custGeom>
                  <a:avLst/>
                  <a:gdLst>
                    <a:gd name="connsiteX0" fmla="*/ 22613 w 22613"/>
                    <a:gd name="connsiteY0" fmla="*/ 0 h 64325"/>
                    <a:gd name="connsiteX1" fmla="*/ 4381 w 22613"/>
                    <a:gd name="connsiteY1" fmla="*/ 62935 h 64325"/>
                    <a:gd name="connsiteX2" fmla="*/ 14890 w 22613"/>
                    <a:gd name="connsiteY2" fmla="*/ 64326 h 64325"/>
                    <a:gd name="connsiteX3" fmla="*/ 22613 w 22613"/>
                    <a:gd name="connsiteY3" fmla="*/ 0 h 64325"/>
                  </a:gdLst>
                  <a:ahLst/>
                  <a:cxnLst>
                    <a:cxn ang="0">
                      <a:pos x="connsiteX0" y="connsiteY0"/>
                    </a:cxn>
                    <a:cxn ang="0">
                      <a:pos x="connsiteX1" y="connsiteY1"/>
                    </a:cxn>
                    <a:cxn ang="0">
                      <a:pos x="connsiteX2" y="connsiteY2"/>
                    </a:cxn>
                    <a:cxn ang="0">
                      <a:pos x="connsiteX3" y="connsiteY3"/>
                    </a:cxn>
                  </a:cxnLst>
                  <a:rect l="l" t="t" r="r" b="b"/>
                  <a:pathLst>
                    <a:path w="22613" h="64325">
                      <a:moveTo>
                        <a:pt x="22613" y="0"/>
                      </a:moveTo>
                      <a:cubicBezTo>
                        <a:pt x="8813" y="5308"/>
                        <a:pt x="-8154" y="20473"/>
                        <a:pt x="4381" y="62935"/>
                      </a:cubicBezTo>
                      <a:lnTo>
                        <a:pt x="14890" y="64326"/>
                      </a:lnTo>
                      <a:cubicBezTo>
                        <a:pt x="4508" y="37281"/>
                        <a:pt x="13750" y="14154"/>
                        <a:pt x="22613" y="0"/>
                      </a:cubicBezTo>
                      <a:close/>
                    </a:path>
                  </a:pathLst>
                </a:custGeom>
                <a:solidFill>
                  <a:srgbClr val="A37D4A"/>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30" name="Freeform 1792">
                  <a:extLst>
                    <a:ext uri="{FF2B5EF4-FFF2-40B4-BE49-F238E27FC236}">
                      <a16:creationId xmlns:a16="http://schemas.microsoft.com/office/drawing/2014/main" id="{24E8C763-CC2A-68FF-5B79-EFBBAB3F3326}"/>
                    </a:ext>
                  </a:extLst>
                </p:cNvPr>
                <p:cNvSpPr/>
                <p:nvPr/>
              </p:nvSpPr>
              <p:spPr>
                <a:xfrm>
                  <a:off x="3288377" y="2562496"/>
                  <a:ext cx="4179" cy="12637"/>
                </a:xfrm>
                <a:custGeom>
                  <a:avLst/>
                  <a:gdLst>
                    <a:gd name="connsiteX0" fmla="*/ 0 w 4178"/>
                    <a:gd name="connsiteY0" fmla="*/ 0 h 12637"/>
                    <a:gd name="connsiteX1" fmla="*/ 4178 w 4178"/>
                    <a:gd name="connsiteY1" fmla="*/ 0 h 12637"/>
                    <a:gd name="connsiteX2" fmla="*/ 0 w 4178"/>
                    <a:gd name="connsiteY2" fmla="*/ 0 h 12637"/>
                  </a:gdLst>
                  <a:ahLst/>
                  <a:cxnLst>
                    <a:cxn ang="0">
                      <a:pos x="connsiteX0" y="connsiteY0"/>
                    </a:cxn>
                    <a:cxn ang="0">
                      <a:pos x="connsiteX1" y="connsiteY1"/>
                    </a:cxn>
                    <a:cxn ang="0">
                      <a:pos x="connsiteX2" y="connsiteY2"/>
                    </a:cxn>
                  </a:cxnLst>
                  <a:rect l="l" t="t" r="r" b="b"/>
                  <a:pathLst>
                    <a:path w="4178" h="12637">
                      <a:moveTo>
                        <a:pt x="0" y="0"/>
                      </a:moveTo>
                      <a:cubicBezTo>
                        <a:pt x="1393" y="0"/>
                        <a:pt x="2786" y="0"/>
                        <a:pt x="4178" y="0"/>
                      </a:cubicBezTo>
                      <a:cubicBezTo>
                        <a:pt x="2786" y="0"/>
                        <a:pt x="1393" y="0"/>
                        <a:pt x="0" y="0"/>
                      </a:cubicBezTo>
                      <a:close/>
                    </a:path>
                  </a:pathLst>
                </a:custGeom>
                <a:solidFill>
                  <a:srgbClr val="97B6C8">
                    <a:alpha val="30000"/>
                  </a:srgbClr>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31" name="Freeform 1793">
                  <a:extLst>
                    <a:ext uri="{FF2B5EF4-FFF2-40B4-BE49-F238E27FC236}">
                      <a16:creationId xmlns:a16="http://schemas.microsoft.com/office/drawing/2014/main" id="{EDD213AA-93D7-BB87-A99F-9CEA9F913EAC}"/>
                    </a:ext>
                  </a:extLst>
                </p:cNvPr>
                <p:cNvSpPr/>
                <p:nvPr/>
              </p:nvSpPr>
              <p:spPr>
                <a:xfrm>
                  <a:off x="2438818" y="2392014"/>
                  <a:ext cx="117892" cy="476439"/>
                </a:xfrm>
                <a:custGeom>
                  <a:avLst/>
                  <a:gdLst>
                    <a:gd name="connsiteX0" fmla="*/ 74195 w 117876"/>
                    <a:gd name="connsiteY0" fmla="*/ 377739 h 476439"/>
                    <a:gd name="connsiteX1" fmla="*/ 74195 w 117876"/>
                    <a:gd name="connsiteY1" fmla="*/ 0 h 476439"/>
                    <a:gd name="connsiteX2" fmla="*/ 41909 w 117876"/>
                    <a:gd name="connsiteY2" fmla="*/ 0 h 476439"/>
                    <a:gd name="connsiteX3" fmla="*/ 41909 w 117876"/>
                    <a:gd name="connsiteY3" fmla="*/ 377739 h 476439"/>
                    <a:gd name="connsiteX4" fmla="*/ 0 w 117876"/>
                    <a:gd name="connsiteY4" fmla="*/ 377739 h 476439"/>
                    <a:gd name="connsiteX5" fmla="*/ 57102 w 117876"/>
                    <a:gd name="connsiteY5" fmla="*/ 476439 h 476439"/>
                    <a:gd name="connsiteX6" fmla="*/ 117877 w 117876"/>
                    <a:gd name="connsiteY6" fmla="*/ 377739 h 476439"/>
                    <a:gd name="connsiteX7" fmla="*/ 74195 w 117876"/>
                    <a:gd name="connsiteY7" fmla="*/ 377739 h 47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876" h="476439">
                      <a:moveTo>
                        <a:pt x="74195" y="377739"/>
                      </a:moveTo>
                      <a:lnTo>
                        <a:pt x="74195" y="0"/>
                      </a:lnTo>
                      <a:lnTo>
                        <a:pt x="41909" y="0"/>
                      </a:lnTo>
                      <a:lnTo>
                        <a:pt x="41909" y="377739"/>
                      </a:lnTo>
                      <a:lnTo>
                        <a:pt x="0" y="377739"/>
                      </a:lnTo>
                      <a:lnTo>
                        <a:pt x="57102" y="476439"/>
                      </a:lnTo>
                      <a:lnTo>
                        <a:pt x="117877" y="377739"/>
                      </a:lnTo>
                      <a:lnTo>
                        <a:pt x="74195" y="377739"/>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grpSp>
              <p:nvGrpSpPr>
                <p:cNvPr id="632" name="Graphic 4">
                  <a:extLst>
                    <a:ext uri="{FF2B5EF4-FFF2-40B4-BE49-F238E27FC236}">
                      <a16:creationId xmlns:a16="http://schemas.microsoft.com/office/drawing/2014/main" id="{561D5311-9CA6-4C51-C00A-B795DD551C46}"/>
                    </a:ext>
                  </a:extLst>
                </p:cNvPr>
                <p:cNvGrpSpPr/>
                <p:nvPr/>
              </p:nvGrpSpPr>
              <p:grpSpPr>
                <a:xfrm>
                  <a:off x="1613318" y="2608371"/>
                  <a:ext cx="737998" cy="111969"/>
                  <a:chOff x="5441286" y="3967056"/>
                  <a:chExt cx="737900" cy="111969"/>
                </a:xfrm>
                <a:solidFill>
                  <a:srgbClr val="24124C"/>
                </a:solidFill>
              </p:grpSpPr>
              <p:grpSp>
                <p:nvGrpSpPr>
                  <p:cNvPr id="656" name="Graphic 4">
                    <a:extLst>
                      <a:ext uri="{FF2B5EF4-FFF2-40B4-BE49-F238E27FC236}">
                        <a16:creationId xmlns:a16="http://schemas.microsoft.com/office/drawing/2014/main" id="{977D8C4A-B8C0-6549-1530-FC49DAE313B5}"/>
                      </a:ext>
                    </a:extLst>
                  </p:cNvPr>
                  <p:cNvGrpSpPr/>
                  <p:nvPr/>
                </p:nvGrpSpPr>
                <p:grpSpPr>
                  <a:xfrm>
                    <a:off x="5549666" y="4005095"/>
                    <a:ext cx="629519" cy="34121"/>
                    <a:chOff x="5549666" y="4005095"/>
                    <a:chExt cx="629519" cy="34121"/>
                  </a:xfrm>
                  <a:solidFill>
                    <a:srgbClr val="24124C"/>
                  </a:solidFill>
                </p:grpSpPr>
                <p:sp>
                  <p:nvSpPr>
                    <p:cNvPr id="658" name="Freeform 1820">
                      <a:extLst>
                        <a:ext uri="{FF2B5EF4-FFF2-40B4-BE49-F238E27FC236}">
                          <a16:creationId xmlns:a16="http://schemas.microsoft.com/office/drawing/2014/main" id="{7AC48C1B-3088-4220-D210-594E7C0D6D95}"/>
                        </a:ext>
                      </a:extLst>
                    </p:cNvPr>
                    <p:cNvSpPr/>
                    <p:nvPr/>
                  </p:nvSpPr>
                  <p:spPr>
                    <a:xfrm>
                      <a:off x="6162094" y="4005095"/>
                      <a:ext cx="17092" cy="34121"/>
                    </a:xfrm>
                    <a:custGeom>
                      <a:avLst/>
                      <a:gdLst>
                        <a:gd name="connsiteX0" fmla="*/ 0 w 17092"/>
                        <a:gd name="connsiteY0" fmla="*/ 0 h 34121"/>
                        <a:gd name="connsiteX1" fmla="*/ 17093 w 17092"/>
                        <a:gd name="connsiteY1" fmla="*/ 0 h 34121"/>
                        <a:gd name="connsiteX2" fmla="*/ 17093 w 17092"/>
                        <a:gd name="connsiteY2" fmla="*/ 34122 h 34121"/>
                        <a:gd name="connsiteX3" fmla="*/ 0 w 17092"/>
                        <a:gd name="connsiteY3" fmla="*/ 34122 h 34121"/>
                      </a:gdLst>
                      <a:ahLst/>
                      <a:cxnLst>
                        <a:cxn ang="0">
                          <a:pos x="connsiteX0" y="connsiteY0"/>
                        </a:cxn>
                        <a:cxn ang="0">
                          <a:pos x="connsiteX1" y="connsiteY1"/>
                        </a:cxn>
                        <a:cxn ang="0">
                          <a:pos x="connsiteX2" y="connsiteY2"/>
                        </a:cxn>
                        <a:cxn ang="0">
                          <a:pos x="connsiteX3" y="connsiteY3"/>
                        </a:cxn>
                      </a:cxnLst>
                      <a:rect l="l" t="t" r="r" b="b"/>
                      <a:pathLst>
                        <a:path w="17092" h="34121">
                          <a:moveTo>
                            <a:pt x="0" y="0"/>
                          </a:moveTo>
                          <a:lnTo>
                            <a:pt x="17093" y="0"/>
                          </a:lnTo>
                          <a:lnTo>
                            <a:pt x="17093" y="34122"/>
                          </a:lnTo>
                          <a:lnTo>
                            <a:pt x="0" y="34122"/>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59" name="Freeform 1821">
                      <a:extLst>
                        <a:ext uri="{FF2B5EF4-FFF2-40B4-BE49-F238E27FC236}">
                          <a16:creationId xmlns:a16="http://schemas.microsoft.com/office/drawing/2014/main" id="{577E43B7-06C6-771D-3EF4-B00F6415503E}"/>
                        </a:ext>
                      </a:extLst>
                    </p:cNvPr>
                    <p:cNvSpPr/>
                    <p:nvPr/>
                  </p:nvSpPr>
                  <p:spPr>
                    <a:xfrm>
                      <a:off x="5601831" y="4005095"/>
                      <a:ext cx="525190" cy="34121"/>
                    </a:xfrm>
                    <a:custGeom>
                      <a:avLst/>
                      <a:gdLst>
                        <a:gd name="connsiteX0" fmla="*/ 525191 w 525190"/>
                        <a:gd name="connsiteY0" fmla="*/ 34122 h 34121"/>
                        <a:gd name="connsiteX1" fmla="*/ 490119 w 525190"/>
                        <a:gd name="connsiteY1" fmla="*/ 34122 h 34121"/>
                        <a:gd name="connsiteX2" fmla="*/ 490119 w 525190"/>
                        <a:gd name="connsiteY2" fmla="*/ 0 h 34121"/>
                        <a:gd name="connsiteX3" fmla="*/ 525191 w 525190"/>
                        <a:gd name="connsiteY3" fmla="*/ 0 h 34121"/>
                        <a:gd name="connsiteX4" fmla="*/ 525191 w 525190"/>
                        <a:gd name="connsiteY4" fmla="*/ 34122 h 34121"/>
                        <a:gd name="connsiteX5" fmla="*/ 455174 w 525190"/>
                        <a:gd name="connsiteY5" fmla="*/ 34122 h 34121"/>
                        <a:gd name="connsiteX6" fmla="*/ 420102 w 525190"/>
                        <a:gd name="connsiteY6" fmla="*/ 34122 h 34121"/>
                        <a:gd name="connsiteX7" fmla="*/ 420102 w 525190"/>
                        <a:gd name="connsiteY7" fmla="*/ 0 h 34121"/>
                        <a:gd name="connsiteX8" fmla="*/ 455174 w 525190"/>
                        <a:gd name="connsiteY8" fmla="*/ 0 h 34121"/>
                        <a:gd name="connsiteX9" fmla="*/ 455174 w 525190"/>
                        <a:gd name="connsiteY9" fmla="*/ 34122 h 34121"/>
                        <a:gd name="connsiteX10" fmla="*/ 385157 w 525190"/>
                        <a:gd name="connsiteY10" fmla="*/ 34122 h 34121"/>
                        <a:gd name="connsiteX11" fmla="*/ 350085 w 525190"/>
                        <a:gd name="connsiteY11" fmla="*/ 34122 h 34121"/>
                        <a:gd name="connsiteX12" fmla="*/ 350085 w 525190"/>
                        <a:gd name="connsiteY12" fmla="*/ 0 h 34121"/>
                        <a:gd name="connsiteX13" fmla="*/ 385157 w 525190"/>
                        <a:gd name="connsiteY13" fmla="*/ 0 h 34121"/>
                        <a:gd name="connsiteX14" fmla="*/ 385157 w 525190"/>
                        <a:gd name="connsiteY14" fmla="*/ 34122 h 34121"/>
                        <a:gd name="connsiteX15" fmla="*/ 315140 w 525190"/>
                        <a:gd name="connsiteY15" fmla="*/ 34122 h 34121"/>
                        <a:gd name="connsiteX16" fmla="*/ 280068 w 525190"/>
                        <a:gd name="connsiteY16" fmla="*/ 34122 h 34121"/>
                        <a:gd name="connsiteX17" fmla="*/ 280068 w 525190"/>
                        <a:gd name="connsiteY17" fmla="*/ 0 h 34121"/>
                        <a:gd name="connsiteX18" fmla="*/ 315140 w 525190"/>
                        <a:gd name="connsiteY18" fmla="*/ 0 h 34121"/>
                        <a:gd name="connsiteX19" fmla="*/ 315140 w 525190"/>
                        <a:gd name="connsiteY19" fmla="*/ 34122 h 34121"/>
                        <a:gd name="connsiteX20" fmla="*/ 245123 w 525190"/>
                        <a:gd name="connsiteY20" fmla="*/ 34122 h 34121"/>
                        <a:gd name="connsiteX21" fmla="*/ 210051 w 525190"/>
                        <a:gd name="connsiteY21" fmla="*/ 34122 h 34121"/>
                        <a:gd name="connsiteX22" fmla="*/ 210051 w 525190"/>
                        <a:gd name="connsiteY22" fmla="*/ 0 h 34121"/>
                        <a:gd name="connsiteX23" fmla="*/ 245123 w 525190"/>
                        <a:gd name="connsiteY23" fmla="*/ 0 h 34121"/>
                        <a:gd name="connsiteX24" fmla="*/ 245123 w 525190"/>
                        <a:gd name="connsiteY24" fmla="*/ 34122 h 34121"/>
                        <a:gd name="connsiteX25" fmla="*/ 175106 w 525190"/>
                        <a:gd name="connsiteY25" fmla="*/ 34122 h 34121"/>
                        <a:gd name="connsiteX26" fmla="*/ 140161 w 525190"/>
                        <a:gd name="connsiteY26" fmla="*/ 34122 h 34121"/>
                        <a:gd name="connsiteX27" fmla="*/ 140161 w 525190"/>
                        <a:gd name="connsiteY27" fmla="*/ 0 h 34121"/>
                        <a:gd name="connsiteX28" fmla="*/ 175106 w 525190"/>
                        <a:gd name="connsiteY28" fmla="*/ 0 h 34121"/>
                        <a:gd name="connsiteX29" fmla="*/ 175106 w 525190"/>
                        <a:gd name="connsiteY29" fmla="*/ 34122 h 34121"/>
                        <a:gd name="connsiteX30" fmla="*/ 105089 w 525190"/>
                        <a:gd name="connsiteY30" fmla="*/ 34122 h 34121"/>
                        <a:gd name="connsiteX31" fmla="*/ 70017 w 525190"/>
                        <a:gd name="connsiteY31" fmla="*/ 34122 h 34121"/>
                        <a:gd name="connsiteX32" fmla="*/ 70017 w 525190"/>
                        <a:gd name="connsiteY32" fmla="*/ 0 h 34121"/>
                        <a:gd name="connsiteX33" fmla="*/ 105089 w 525190"/>
                        <a:gd name="connsiteY33" fmla="*/ 0 h 34121"/>
                        <a:gd name="connsiteX34" fmla="*/ 105089 w 525190"/>
                        <a:gd name="connsiteY34" fmla="*/ 34122 h 34121"/>
                        <a:gd name="connsiteX35" fmla="*/ 35072 w 525190"/>
                        <a:gd name="connsiteY35" fmla="*/ 34122 h 34121"/>
                        <a:gd name="connsiteX36" fmla="*/ 0 w 525190"/>
                        <a:gd name="connsiteY36" fmla="*/ 34122 h 34121"/>
                        <a:gd name="connsiteX37" fmla="*/ 0 w 525190"/>
                        <a:gd name="connsiteY37" fmla="*/ 0 h 34121"/>
                        <a:gd name="connsiteX38" fmla="*/ 35072 w 525190"/>
                        <a:gd name="connsiteY38" fmla="*/ 0 h 34121"/>
                        <a:gd name="connsiteX39" fmla="*/ 35072 w 525190"/>
                        <a:gd name="connsiteY39" fmla="*/ 34122 h 34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25190" h="34121">
                          <a:moveTo>
                            <a:pt x="525191" y="34122"/>
                          </a:moveTo>
                          <a:lnTo>
                            <a:pt x="490119" y="34122"/>
                          </a:lnTo>
                          <a:lnTo>
                            <a:pt x="490119" y="0"/>
                          </a:lnTo>
                          <a:lnTo>
                            <a:pt x="525191" y="0"/>
                          </a:lnTo>
                          <a:lnTo>
                            <a:pt x="525191" y="34122"/>
                          </a:lnTo>
                          <a:close/>
                          <a:moveTo>
                            <a:pt x="455174" y="34122"/>
                          </a:moveTo>
                          <a:lnTo>
                            <a:pt x="420102" y="34122"/>
                          </a:lnTo>
                          <a:lnTo>
                            <a:pt x="420102" y="0"/>
                          </a:lnTo>
                          <a:lnTo>
                            <a:pt x="455174" y="0"/>
                          </a:lnTo>
                          <a:lnTo>
                            <a:pt x="455174" y="34122"/>
                          </a:lnTo>
                          <a:close/>
                          <a:moveTo>
                            <a:pt x="385157" y="34122"/>
                          </a:moveTo>
                          <a:lnTo>
                            <a:pt x="350085" y="34122"/>
                          </a:lnTo>
                          <a:lnTo>
                            <a:pt x="350085" y="0"/>
                          </a:lnTo>
                          <a:lnTo>
                            <a:pt x="385157" y="0"/>
                          </a:lnTo>
                          <a:lnTo>
                            <a:pt x="385157" y="34122"/>
                          </a:lnTo>
                          <a:close/>
                          <a:moveTo>
                            <a:pt x="315140" y="34122"/>
                          </a:moveTo>
                          <a:lnTo>
                            <a:pt x="280068" y="34122"/>
                          </a:lnTo>
                          <a:lnTo>
                            <a:pt x="280068" y="0"/>
                          </a:lnTo>
                          <a:lnTo>
                            <a:pt x="315140" y="0"/>
                          </a:lnTo>
                          <a:lnTo>
                            <a:pt x="315140" y="34122"/>
                          </a:lnTo>
                          <a:close/>
                          <a:moveTo>
                            <a:pt x="245123" y="34122"/>
                          </a:moveTo>
                          <a:lnTo>
                            <a:pt x="210051" y="34122"/>
                          </a:lnTo>
                          <a:lnTo>
                            <a:pt x="210051" y="0"/>
                          </a:lnTo>
                          <a:lnTo>
                            <a:pt x="245123" y="0"/>
                          </a:lnTo>
                          <a:lnTo>
                            <a:pt x="245123" y="34122"/>
                          </a:lnTo>
                          <a:close/>
                          <a:moveTo>
                            <a:pt x="175106" y="34122"/>
                          </a:moveTo>
                          <a:lnTo>
                            <a:pt x="140161" y="34122"/>
                          </a:lnTo>
                          <a:lnTo>
                            <a:pt x="140161" y="0"/>
                          </a:lnTo>
                          <a:lnTo>
                            <a:pt x="175106" y="0"/>
                          </a:lnTo>
                          <a:lnTo>
                            <a:pt x="175106" y="34122"/>
                          </a:lnTo>
                          <a:close/>
                          <a:moveTo>
                            <a:pt x="105089" y="34122"/>
                          </a:moveTo>
                          <a:lnTo>
                            <a:pt x="70017" y="34122"/>
                          </a:lnTo>
                          <a:lnTo>
                            <a:pt x="70017" y="0"/>
                          </a:lnTo>
                          <a:lnTo>
                            <a:pt x="105089" y="0"/>
                          </a:lnTo>
                          <a:lnTo>
                            <a:pt x="105089" y="34122"/>
                          </a:lnTo>
                          <a:close/>
                          <a:moveTo>
                            <a:pt x="35072" y="34122"/>
                          </a:moveTo>
                          <a:lnTo>
                            <a:pt x="0" y="34122"/>
                          </a:lnTo>
                          <a:lnTo>
                            <a:pt x="0" y="0"/>
                          </a:lnTo>
                          <a:lnTo>
                            <a:pt x="35072" y="0"/>
                          </a:lnTo>
                          <a:lnTo>
                            <a:pt x="35072" y="34122"/>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60" name="Freeform 1822">
                      <a:extLst>
                        <a:ext uri="{FF2B5EF4-FFF2-40B4-BE49-F238E27FC236}">
                          <a16:creationId xmlns:a16="http://schemas.microsoft.com/office/drawing/2014/main" id="{580DC36C-7E80-0484-DEBF-E4AFFC4056E0}"/>
                        </a:ext>
                      </a:extLst>
                    </p:cNvPr>
                    <p:cNvSpPr/>
                    <p:nvPr/>
                  </p:nvSpPr>
                  <p:spPr>
                    <a:xfrm>
                      <a:off x="5549666" y="4005095"/>
                      <a:ext cx="17092" cy="34121"/>
                    </a:xfrm>
                    <a:custGeom>
                      <a:avLst/>
                      <a:gdLst>
                        <a:gd name="connsiteX0" fmla="*/ 0 w 17092"/>
                        <a:gd name="connsiteY0" fmla="*/ 0 h 34121"/>
                        <a:gd name="connsiteX1" fmla="*/ 17093 w 17092"/>
                        <a:gd name="connsiteY1" fmla="*/ 0 h 34121"/>
                        <a:gd name="connsiteX2" fmla="*/ 17093 w 17092"/>
                        <a:gd name="connsiteY2" fmla="*/ 34122 h 34121"/>
                        <a:gd name="connsiteX3" fmla="*/ 0 w 17092"/>
                        <a:gd name="connsiteY3" fmla="*/ 34122 h 34121"/>
                      </a:gdLst>
                      <a:ahLst/>
                      <a:cxnLst>
                        <a:cxn ang="0">
                          <a:pos x="connsiteX0" y="connsiteY0"/>
                        </a:cxn>
                        <a:cxn ang="0">
                          <a:pos x="connsiteX1" y="connsiteY1"/>
                        </a:cxn>
                        <a:cxn ang="0">
                          <a:pos x="connsiteX2" y="connsiteY2"/>
                        </a:cxn>
                        <a:cxn ang="0">
                          <a:pos x="connsiteX3" y="connsiteY3"/>
                        </a:cxn>
                      </a:cxnLst>
                      <a:rect l="l" t="t" r="r" b="b"/>
                      <a:pathLst>
                        <a:path w="17092" h="34121">
                          <a:moveTo>
                            <a:pt x="0" y="0"/>
                          </a:moveTo>
                          <a:lnTo>
                            <a:pt x="17093" y="0"/>
                          </a:lnTo>
                          <a:lnTo>
                            <a:pt x="17093" y="34122"/>
                          </a:lnTo>
                          <a:lnTo>
                            <a:pt x="0" y="34122"/>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grpSp>
              <p:sp>
                <p:nvSpPr>
                  <p:cNvPr id="657" name="Freeform 1819">
                    <a:extLst>
                      <a:ext uri="{FF2B5EF4-FFF2-40B4-BE49-F238E27FC236}">
                        <a16:creationId xmlns:a16="http://schemas.microsoft.com/office/drawing/2014/main" id="{B012A73E-48A2-24A1-2E10-A7C1AE50B4B6}"/>
                      </a:ext>
                    </a:extLst>
                  </p:cNvPr>
                  <p:cNvSpPr/>
                  <p:nvPr/>
                </p:nvSpPr>
                <p:spPr>
                  <a:xfrm>
                    <a:off x="5441286" y="3967056"/>
                    <a:ext cx="129398" cy="111969"/>
                  </a:xfrm>
                  <a:custGeom>
                    <a:avLst/>
                    <a:gdLst>
                      <a:gd name="connsiteX0" fmla="*/ 127499 w 129398"/>
                      <a:gd name="connsiteY0" fmla="*/ 0 h 111969"/>
                      <a:gd name="connsiteX1" fmla="*/ 0 w 129398"/>
                      <a:gd name="connsiteY1" fmla="*/ 55100 h 111969"/>
                      <a:gd name="connsiteX2" fmla="*/ 129398 w 129398"/>
                      <a:gd name="connsiteY2" fmla="*/ 111970 h 111969"/>
                      <a:gd name="connsiteX3" fmla="*/ 127499 w 129398"/>
                      <a:gd name="connsiteY3" fmla="*/ 0 h 111969"/>
                    </a:gdLst>
                    <a:ahLst/>
                    <a:cxnLst>
                      <a:cxn ang="0">
                        <a:pos x="connsiteX0" y="connsiteY0"/>
                      </a:cxn>
                      <a:cxn ang="0">
                        <a:pos x="connsiteX1" y="connsiteY1"/>
                      </a:cxn>
                      <a:cxn ang="0">
                        <a:pos x="connsiteX2" y="connsiteY2"/>
                      </a:cxn>
                      <a:cxn ang="0">
                        <a:pos x="connsiteX3" y="connsiteY3"/>
                      </a:cxn>
                    </a:cxnLst>
                    <a:rect l="l" t="t" r="r" b="b"/>
                    <a:pathLst>
                      <a:path w="129398" h="111969">
                        <a:moveTo>
                          <a:pt x="127499" y="0"/>
                        </a:moveTo>
                        <a:lnTo>
                          <a:pt x="0" y="55100"/>
                        </a:lnTo>
                        <a:lnTo>
                          <a:pt x="129398" y="111970"/>
                        </a:lnTo>
                        <a:lnTo>
                          <a:pt x="127499" y="0"/>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633" name="Graphic 4">
                  <a:extLst>
                    <a:ext uri="{FF2B5EF4-FFF2-40B4-BE49-F238E27FC236}">
                      <a16:creationId xmlns:a16="http://schemas.microsoft.com/office/drawing/2014/main" id="{8A9852ED-DE3B-5B2A-8E1B-1655DFC0D172}"/>
                    </a:ext>
                  </a:extLst>
                </p:cNvPr>
                <p:cNvGrpSpPr/>
                <p:nvPr/>
              </p:nvGrpSpPr>
              <p:grpSpPr>
                <a:xfrm>
                  <a:off x="3835671" y="2581831"/>
                  <a:ext cx="685827" cy="111969"/>
                  <a:chOff x="7663344" y="3940516"/>
                  <a:chExt cx="685736" cy="111969"/>
                </a:xfrm>
                <a:solidFill>
                  <a:srgbClr val="24124C"/>
                </a:solidFill>
              </p:grpSpPr>
              <p:sp>
                <p:nvSpPr>
                  <p:cNvPr id="647" name="Freeform 1809">
                    <a:extLst>
                      <a:ext uri="{FF2B5EF4-FFF2-40B4-BE49-F238E27FC236}">
                        <a16:creationId xmlns:a16="http://schemas.microsoft.com/office/drawing/2014/main" id="{E17F9A64-FE16-CAF8-6E31-656C04541D30}"/>
                      </a:ext>
                    </a:extLst>
                  </p:cNvPr>
                  <p:cNvSpPr/>
                  <p:nvPr/>
                </p:nvSpPr>
                <p:spPr>
                  <a:xfrm>
                    <a:off x="7873521" y="3980325"/>
                    <a:ext cx="35071" cy="34121"/>
                  </a:xfrm>
                  <a:custGeom>
                    <a:avLst/>
                    <a:gdLst>
                      <a:gd name="connsiteX0" fmla="*/ 0 w 35071"/>
                      <a:gd name="connsiteY0" fmla="*/ 0 h 34121"/>
                      <a:gd name="connsiteX1" fmla="*/ 35072 w 35071"/>
                      <a:gd name="connsiteY1" fmla="*/ 0 h 34121"/>
                      <a:gd name="connsiteX2" fmla="*/ 35072 w 35071"/>
                      <a:gd name="connsiteY2" fmla="*/ 34122 h 34121"/>
                      <a:gd name="connsiteX3" fmla="*/ 0 w 35071"/>
                      <a:gd name="connsiteY3" fmla="*/ 34122 h 34121"/>
                    </a:gdLst>
                    <a:ahLst/>
                    <a:cxnLst>
                      <a:cxn ang="0">
                        <a:pos x="connsiteX0" y="connsiteY0"/>
                      </a:cxn>
                      <a:cxn ang="0">
                        <a:pos x="connsiteX1" y="connsiteY1"/>
                      </a:cxn>
                      <a:cxn ang="0">
                        <a:pos x="connsiteX2" y="connsiteY2"/>
                      </a:cxn>
                      <a:cxn ang="0">
                        <a:pos x="connsiteX3" y="connsiteY3"/>
                      </a:cxn>
                    </a:cxnLst>
                    <a:rect l="l" t="t" r="r" b="b"/>
                    <a:pathLst>
                      <a:path w="35071" h="34121">
                        <a:moveTo>
                          <a:pt x="0" y="0"/>
                        </a:moveTo>
                        <a:lnTo>
                          <a:pt x="35072" y="0"/>
                        </a:lnTo>
                        <a:lnTo>
                          <a:pt x="35072" y="34122"/>
                        </a:lnTo>
                        <a:lnTo>
                          <a:pt x="0" y="34122"/>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48" name="Freeform 1810">
                    <a:extLst>
                      <a:ext uri="{FF2B5EF4-FFF2-40B4-BE49-F238E27FC236}">
                        <a16:creationId xmlns:a16="http://schemas.microsoft.com/office/drawing/2014/main" id="{D5F41C80-9630-2058-96F6-3938FF57D0F2}"/>
                      </a:ext>
                    </a:extLst>
                  </p:cNvPr>
                  <p:cNvSpPr/>
                  <p:nvPr/>
                </p:nvSpPr>
                <p:spPr>
                  <a:xfrm>
                    <a:off x="7803378" y="3980325"/>
                    <a:ext cx="35071" cy="34121"/>
                  </a:xfrm>
                  <a:custGeom>
                    <a:avLst/>
                    <a:gdLst>
                      <a:gd name="connsiteX0" fmla="*/ 0 w 35071"/>
                      <a:gd name="connsiteY0" fmla="*/ 0 h 34121"/>
                      <a:gd name="connsiteX1" fmla="*/ 35072 w 35071"/>
                      <a:gd name="connsiteY1" fmla="*/ 0 h 34121"/>
                      <a:gd name="connsiteX2" fmla="*/ 35072 w 35071"/>
                      <a:gd name="connsiteY2" fmla="*/ 34122 h 34121"/>
                      <a:gd name="connsiteX3" fmla="*/ 0 w 35071"/>
                      <a:gd name="connsiteY3" fmla="*/ 34122 h 34121"/>
                    </a:gdLst>
                    <a:ahLst/>
                    <a:cxnLst>
                      <a:cxn ang="0">
                        <a:pos x="connsiteX0" y="connsiteY0"/>
                      </a:cxn>
                      <a:cxn ang="0">
                        <a:pos x="connsiteX1" y="connsiteY1"/>
                      </a:cxn>
                      <a:cxn ang="0">
                        <a:pos x="connsiteX2" y="connsiteY2"/>
                      </a:cxn>
                      <a:cxn ang="0">
                        <a:pos x="connsiteX3" y="connsiteY3"/>
                      </a:cxn>
                    </a:cxnLst>
                    <a:rect l="l" t="t" r="r" b="b"/>
                    <a:pathLst>
                      <a:path w="35071" h="34121">
                        <a:moveTo>
                          <a:pt x="0" y="0"/>
                        </a:moveTo>
                        <a:lnTo>
                          <a:pt x="35072" y="0"/>
                        </a:lnTo>
                        <a:lnTo>
                          <a:pt x="35072" y="34122"/>
                        </a:lnTo>
                        <a:lnTo>
                          <a:pt x="0" y="34122"/>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49" name="Freeform 1811">
                    <a:extLst>
                      <a:ext uri="{FF2B5EF4-FFF2-40B4-BE49-F238E27FC236}">
                        <a16:creationId xmlns:a16="http://schemas.microsoft.com/office/drawing/2014/main" id="{D1B9E9F6-1DDD-2A46-6599-F15ED96CC9EF}"/>
                      </a:ext>
                    </a:extLst>
                  </p:cNvPr>
                  <p:cNvSpPr/>
                  <p:nvPr/>
                </p:nvSpPr>
                <p:spPr>
                  <a:xfrm>
                    <a:off x="7943538" y="3980325"/>
                    <a:ext cx="35071" cy="34121"/>
                  </a:xfrm>
                  <a:custGeom>
                    <a:avLst/>
                    <a:gdLst>
                      <a:gd name="connsiteX0" fmla="*/ 0 w 35071"/>
                      <a:gd name="connsiteY0" fmla="*/ 0 h 34121"/>
                      <a:gd name="connsiteX1" fmla="*/ 35072 w 35071"/>
                      <a:gd name="connsiteY1" fmla="*/ 0 h 34121"/>
                      <a:gd name="connsiteX2" fmla="*/ 35072 w 35071"/>
                      <a:gd name="connsiteY2" fmla="*/ 34122 h 34121"/>
                      <a:gd name="connsiteX3" fmla="*/ 0 w 35071"/>
                      <a:gd name="connsiteY3" fmla="*/ 34122 h 34121"/>
                    </a:gdLst>
                    <a:ahLst/>
                    <a:cxnLst>
                      <a:cxn ang="0">
                        <a:pos x="connsiteX0" y="connsiteY0"/>
                      </a:cxn>
                      <a:cxn ang="0">
                        <a:pos x="connsiteX1" y="connsiteY1"/>
                      </a:cxn>
                      <a:cxn ang="0">
                        <a:pos x="connsiteX2" y="connsiteY2"/>
                      </a:cxn>
                      <a:cxn ang="0">
                        <a:pos x="connsiteX3" y="connsiteY3"/>
                      </a:cxn>
                    </a:cxnLst>
                    <a:rect l="l" t="t" r="r" b="b"/>
                    <a:pathLst>
                      <a:path w="35071" h="34121">
                        <a:moveTo>
                          <a:pt x="0" y="0"/>
                        </a:moveTo>
                        <a:lnTo>
                          <a:pt x="35072" y="0"/>
                        </a:lnTo>
                        <a:lnTo>
                          <a:pt x="35072" y="34122"/>
                        </a:lnTo>
                        <a:lnTo>
                          <a:pt x="0" y="34122"/>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50" name="Freeform 1812">
                    <a:extLst>
                      <a:ext uri="{FF2B5EF4-FFF2-40B4-BE49-F238E27FC236}">
                        <a16:creationId xmlns:a16="http://schemas.microsoft.com/office/drawing/2014/main" id="{3712EE4F-691C-BFF2-F3B5-9F5731495CAB}"/>
                      </a:ext>
                    </a:extLst>
                  </p:cNvPr>
                  <p:cNvSpPr/>
                  <p:nvPr/>
                </p:nvSpPr>
                <p:spPr>
                  <a:xfrm>
                    <a:off x="7733361" y="3980325"/>
                    <a:ext cx="35071" cy="34121"/>
                  </a:xfrm>
                  <a:custGeom>
                    <a:avLst/>
                    <a:gdLst>
                      <a:gd name="connsiteX0" fmla="*/ 0 w 35071"/>
                      <a:gd name="connsiteY0" fmla="*/ 0 h 34121"/>
                      <a:gd name="connsiteX1" fmla="*/ 35072 w 35071"/>
                      <a:gd name="connsiteY1" fmla="*/ 0 h 34121"/>
                      <a:gd name="connsiteX2" fmla="*/ 35072 w 35071"/>
                      <a:gd name="connsiteY2" fmla="*/ 34122 h 34121"/>
                      <a:gd name="connsiteX3" fmla="*/ 0 w 35071"/>
                      <a:gd name="connsiteY3" fmla="*/ 34122 h 34121"/>
                    </a:gdLst>
                    <a:ahLst/>
                    <a:cxnLst>
                      <a:cxn ang="0">
                        <a:pos x="connsiteX0" y="connsiteY0"/>
                      </a:cxn>
                      <a:cxn ang="0">
                        <a:pos x="connsiteX1" y="connsiteY1"/>
                      </a:cxn>
                      <a:cxn ang="0">
                        <a:pos x="connsiteX2" y="connsiteY2"/>
                      </a:cxn>
                      <a:cxn ang="0">
                        <a:pos x="connsiteX3" y="connsiteY3"/>
                      </a:cxn>
                    </a:cxnLst>
                    <a:rect l="l" t="t" r="r" b="b"/>
                    <a:pathLst>
                      <a:path w="35071" h="34121">
                        <a:moveTo>
                          <a:pt x="0" y="0"/>
                        </a:moveTo>
                        <a:lnTo>
                          <a:pt x="35072" y="0"/>
                        </a:lnTo>
                        <a:lnTo>
                          <a:pt x="35072" y="34122"/>
                        </a:lnTo>
                        <a:lnTo>
                          <a:pt x="0" y="34122"/>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51" name="Freeform 1813">
                    <a:extLst>
                      <a:ext uri="{FF2B5EF4-FFF2-40B4-BE49-F238E27FC236}">
                        <a16:creationId xmlns:a16="http://schemas.microsoft.com/office/drawing/2014/main" id="{430AFEF5-65E9-C208-78B0-207E26CAF015}"/>
                      </a:ext>
                    </a:extLst>
                  </p:cNvPr>
                  <p:cNvSpPr/>
                  <p:nvPr/>
                </p:nvSpPr>
                <p:spPr>
                  <a:xfrm>
                    <a:off x="7663344" y="3980325"/>
                    <a:ext cx="35071" cy="34121"/>
                  </a:xfrm>
                  <a:custGeom>
                    <a:avLst/>
                    <a:gdLst>
                      <a:gd name="connsiteX0" fmla="*/ 0 w 35071"/>
                      <a:gd name="connsiteY0" fmla="*/ 0 h 34121"/>
                      <a:gd name="connsiteX1" fmla="*/ 35072 w 35071"/>
                      <a:gd name="connsiteY1" fmla="*/ 0 h 34121"/>
                      <a:gd name="connsiteX2" fmla="*/ 35072 w 35071"/>
                      <a:gd name="connsiteY2" fmla="*/ 34122 h 34121"/>
                      <a:gd name="connsiteX3" fmla="*/ 0 w 35071"/>
                      <a:gd name="connsiteY3" fmla="*/ 34122 h 34121"/>
                    </a:gdLst>
                    <a:ahLst/>
                    <a:cxnLst>
                      <a:cxn ang="0">
                        <a:pos x="connsiteX0" y="connsiteY0"/>
                      </a:cxn>
                      <a:cxn ang="0">
                        <a:pos x="connsiteX1" y="connsiteY1"/>
                      </a:cxn>
                      <a:cxn ang="0">
                        <a:pos x="connsiteX2" y="connsiteY2"/>
                      </a:cxn>
                      <a:cxn ang="0">
                        <a:pos x="connsiteX3" y="connsiteY3"/>
                      </a:cxn>
                    </a:cxnLst>
                    <a:rect l="l" t="t" r="r" b="b"/>
                    <a:pathLst>
                      <a:path w="35071" h="34121">
                        <a:moveTo>
                          <a:pt x="0" y="0"/>
                        </a:moveTo>
                        <a:lnTo>
                          <a:pt x="35072" y="0"/>
                        </a:lnTo>
                        <a:lnTo>
                          <a:pt x="35072" y="34122"/>
                        </a:lnTo>
                        <a:lnTo>
                          <a:pt x="0" y="34122"/>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52" name="Freeform 1814">
                    <a:extLst>
                      <a:ext uri="{FF2B5EF4-FFF2-40B4-BE49-F238E27FC236}">
                        <a16:creationId xmlns:a16="http://schemas.microsoft.com/office/drawing/2014/main" id="{A7DF6CE6-3BB4-FA0B-7922-2BCA4F12EADB}"/>
                      </a:ext>
                    </a:extLst>
                  </p:cNvPr>
                  <p:cNvSpPr/>
                  <p:nvPr/>
                </p:nvSpPr>
                <p:spPr>
                  <a:xfrm>
                    <a:off x="8013555" y="3980325"/>
                    <a:ext cx="34945" cy="34121"/>
                  </a:xfrm>
                  <a:custGeom>
                    <a:avLst/>
                    <a:gdLst>
                      <a:gd name="connsiteX0" fmla="*/ 0 w 34945"/>
                      <a:gd name="connsiteY0" fmla="*/ 0 h 34121"/>
                      <a:gd name="connsiteX1" fmla="*/ 34945 w 34945"/>
                      <a:gd name="connsiteY1" fmla="*/ 0 h 34121"/>
                      <a:gd name="connsiteX2" fmla="*/ 34945 w 34945"/>
                      <a:gd name="connsiteY2" fmla="*/ 34122 h 34121"/>
                      <a:gd name="connsiteX3" fmla="*/ 0 w 34945"/>
                      <a:gd name="connsiteY3" fmla="*/ 34122 h 34121"/>
                    </a:gdLst>
                    <a:ahLst/>
                    <a:cxnLst>
                      <a:cxn ang="0">
                        <a:pos x="connsiteX0" y="connsiteY0"/>
                      </a:cxn>
                      <a:cxn ang="0">
                        <a:pos x="connsiteX1" y="connsiteY1"/>
                      </a:cxn>
                      <a:cxn ang="0">
                        <a:pos x="connsiteX2" y="connsiteY2"/>
                      </a:cxn>
                      <a:cxn ang="0">
                        <a:pos x="connsiteX3" y="connsiteY3"/>
                      </a:cxn>
                    </a:cxnLst>
                    <a:rect l="l" t="t" r="r" b="b"/>
                    <a:pathLst>
                      <a:path w="34945" h="34121">
                        <a:moveTo>
                          <a:pt x="0" y="0"/>
                        </a:moveTo>
                        <a:lnTo>
                          <a:pt x="34945" y="0"/>
                        </a:lnTo>
                        <a:lnTo>
                          <a:pt x="34945" y="34122"/>
                        </a:lnTo>
                        <a:lnTo>
                          <a:pt x="0" y="34122"/>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53" name="Freeform 1815">
                    <a:extLst>
                      <a:ext uri="{FF2B5EF4-FFF2-40B4-BE49-F238E27FC236}">
                        <a16:creationId xmlns:a16="http://schemas.microsoft.com/office/drawing/2014/main" id="{E021AC31-5F26-30C9-4231-CFC4A0BC935A}"/>
                      </a:ext>
                    </a:extLst>
                  </p:cNvPr>
                  <p:cNvSpPr/>
                  <p:nvPr/>
                </p:nvSpPr>
                <p:spPr>
                  <a:xfrm>
                    <a:off x="8153589" y="3980325"/>
                    <a:ext cx="35071" cy="34121"/>
                  </a:xfrm>
                  <a:custGeom>
                    <a:avLst/>
                    <a:gdLst>
                      <a:gd name="connsiteX0" fmla="*/ 0 w 35071"/>
                      <a:gd name="connsiteY0" fmla="*/ 0 h 34121"/>
                      <a:gd name="connsiteX1" fmla="*/ 35072 w 35071"/>
                      <a:gd name="connsiteY1" fmla="*/ 0 h 34121"/>
                      <a:gd name="connsiteX2" fmla="*/ 35072 w 35071"/>
                      <a:gd name="connsiteY2" fmla="*/ 34122 h 34121"/>
                      <a:gd name="connsiteX3" fmla="*/ 0 w 35071"/>
                      <a:gd name="connsiteY3" fmla="*/ 34122 h 34121"/>
                    </a:gdLst>
                    <a:ahLst/>
                    <a:cxnLst>
                      <a:cxn ang="0">
                        <a:pos x="connsiteX0" y="connsiteY0"/>
                      </a:cxn>
                      <a:cxn ang="0">
                        <a:pos x="connsiteX1" y="connsiteY1"/>
                      </a:cxn>
                      <a:cxn ang="0">
                        <a:pos x="connsiteX2" y="connsiteY2"/>
                      </a:cxn>
                      <a:cxn ang="0">
                        <a:pos x="connsiteX3" y="connsiteY3"/>
                      </a:cxn>
                    </a:cxnLst>
                    <a:rect l="l" t="t" r="r" b="b"/>
                    <a:pathLst>
                      <a:path w="35071" h="34121">
                        <a:moveTo>
                          <a:pt x="0" y="0"/>
                        </a:moveTo>
                        <a:lnTo>
                          <a:pt x="35072" y="0"/>
                        </a:lnTo>
                        <a:lnTo>
                          <a:pt x="35072" y="34122"/>
                        </a:lnTo>
                        <a:lnTo>
                          <a:pt x="0" y="34122"/>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54" name="Freeform 1816">
                    <a:extLst>
                      <a:ext uri="{FF2B5EF4-FFF2-40B4-BE49-F238E27FC236}">
                        <a16:creationId xmlns:a16="http://schemas.microsoft.com/office/drawing/2014/main" id="{95A3C6EE-C492-0F4F-0D87-973CCB4FE8AB}"/>
                      </a:ext>
                    </a:extLst>
                  </p:cNvPr>
                  <p:cNvSpPr/>
                  <p:nvPr/>
                </p:nvSpPr>
                <p:spPr>
                  <a:xfrm>
                    <a:off x="8083572" y="3980325"/>
                    <a:ext cx="35071" cy="34121"/>
                  </a:xfrm>
                  <a:custGeom>
                    <a:avLst/>
                    <a:gdLst>
                      <a:gd name="connsiteX0" fmla="*/ 0 w 35071"/>
                      <a:gd name="connsiteY0" fmla="*/ 0 h 34121"/>
                      <a:gd name="connsiteX1" fmla="*/ 35072 w 35071"/>
                      <a:gd name="connsiteY1" fmla="*/ 0 h 34121"/>
                      <a:gd name="connsiteX2" fmla="*/ 35072 w 35071"/>
                      <a:gd name="connsiteY2" fmla="*/ 34122 h 34121"/>
                      <a:gd name="connsiteX3" fmla="*/ 0 w 35071"/>
                      <a:gd name="connsiteY3" fmla="*/ 34122 h 34121"/>
                    </a:gdLst>
                    <a:ahLst/>
                    <a:cxnLst>
                      <a:cxn ang="0">
                        <a:pos x="connsiteX0" y="connsiteY0"/>
                      </a:cxn>
                      <a:cxn ang="0">
                        <a:pos x="connsiteX1" y="connsiteY1"/>
                      </a:cxn>
                      <a:cxn ang="0">
                        <a:pos x="connsiteX2" y="connsiteY2"/>
                      </a:cxn>
                      <a:cxn ang="0">
                        <a:pos x="connsiteX3" y="connsiteY3"/>
                      </a:cxn>
                    </a:cxnLst>
                    <a:rect l="l" t="t" r="r" b="b"/>
                    <a:pathLst>
                      <a:path w="35071" h="34121">
                        <a:moveTo>
                          <a:pt x="0" y="0"/>
                        </a:moveTo>
                        <a:lnTo>
                          <a:pt x="35072" y="0"/>
                        </a:lnTo>
                        <a:lnTo>
                          <a:pt x="35072" y="34122"/>
                        </a:lnTo>
                        <a:lnTo>
                          <a:pt x="0" y="34122"/>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sp>
                <p:nvSpPr>
                  <p:cNvPr id="655" name="Freeform 1817">
                    <a:extLst>
                      <a:ext uri="{FF2B5EF4-FFF2-40B4-BE49-F238E27FC236}">
                        <a16:creationId xmlns:a16="http://schemas.microsoft.com/office/drawing/2014/main" id="{4D06A619-ABF2-1B32-C69B-2121BF889511}"/>
                      </a:ext>
                    </a:extLst>
                  </p:cNvPr>
                  <p:cNvSpPr/>
                  <p:nvPr/>
                </p:nvSpPr>
                <p:spPr>
                  <a:xfrm>
                    <a:off x="8219808" y="3940516"/>
                    <a:ext cx="129272" cy="111969"/>
                  </a:xfrm>
                  <a:custGeom>
                    <a:avLst/>
                    <a:gdLst>
                      <a:gd name="connsiteX0" fmla="*/ 0 w 129272"/>
                      <a:gd name="connsiteY0" fmla="*/ 0 h 111969"/>
                      <a:gd name="connsiteX1" fmla="*/ 1900 w 129272"/>
                      <a:gd name="connsiteY1" fmla="*/ 111969 h 111969"/>
                      <a:gd name="connsiteX2" fmla="*/ 129272 w 129272"/>
                      <a:gd name="connsiteY2" fmla="*/ 56869 h 111969"/>
                      <a:gd name="connsiteX3" fmla="*/ 0 w 129272"/>
                      <a:gd name="connsiteY3" fmla="*/ 0 h 111969"/>
                    </a:gdLst>
                    <a:ahLst/>
                    <a:cxnLst>
                      <a:cxn ang="0">
                        <a:pos x="connsiteX0" y="connsiteY0"/>
                      </a:cxn>
                      <a:cxn ang="0">
                        <a:pos x="connsiteX1" y="connsiteY1"/>
                      </a:cxn>
                      <a:cxn ang="0">
                        <a:pos x="connsiteX2" y="connsiteY2"/>
                      </a:cxn>
                      <a:cxn ang="0">
                        <a:pos x="connsiteX3" y="connsiteY3"/>
                      </a:cxn>
                    </a:cxnLst>
                    <a:rect l="l" t="t" r="r" b="b"/>
                    <a:pathLst>
                      <a:path w="129272" h="111969">
                        <a:moveTo>
                          <a:pt x="0" y="0"/>
                        </a:moveTo>
                        <a:lnTo>
                          <a:pt x="1900" y="111969"/>
                        </a:lnTo>
                        <a:lnTo>
                          <a:pt x="129272" y="56869"/>
                        </a:lnTo>
                        <a:lnTo>
                          <a:pt x="0" y="0"/>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grpSp>
            <p:sp>
              <p:nvSpPr>
                <p:cNvPr id="634" name="TextBox 618">
                  <a:extLst>
                    <a:ext uri="{FF2B5EF4-FFF2-40B4-BE49-F238E27FC236}">
                      <a16:creationId xmlns:a16="http://schemas.microsoft.com/office/drawing/2014/main" id="{3F1F4A87-38EE-27F7-1E5B-6306398E9B7E}"/>
                    </a:ext>
                  </a:extLst>
                </p:cNvPr>
                <p:cNvSpPr txBox="1"/>
                <p:nvPr/>
              </p:nvSpPr>
              <p:spPr>
                <a:xfrm>
                  <a:off x="3337231" y="3012930"/>
                  <a:ext cx="503664" cy="184666"/>
                </a:xfrm>
                <a:prstGeom prst="rect">
                  <a:avLst/>
                </a:prstGeom>
                <a:noFill/>
              </p:spPr>
              <p:txBody>
                <a:bodyPr wrap="none" rtlCol="0">
                  <a:spAutoFit/>
                </a:bodyPr>
                <a:lstStyle/>
                <a:p>
                  <a:pPr defTabSz="685800">
                    <a:defRPr/>
                  </a:pPr>
                  <a:r>
                    <a:rPr lang="en-US" sz="600">
                      <a:ln/>
                      <a:solidFill>
                        <a:srgbClr val="24124C"/>
                      </a:solidFill>
                      <a:latin typeface="Verdana"/>
                      <a:ea typeface="Verdana"/>
                      <a:cs typeface="Verdana"/>
                      <a:sym typeface="Verdana"/>
                      <a:rtl val="0"/>
                    </a:rPr>
                    <a:t>T-Zellen</a:t>
                  </a:r>
                </a:p>
              </p:txBody>
            </p:sp>
            <p:grpSp>
              <p:nvGrpSpPr>
                <p:cNvPr id="635" name="Graphic 4">
                  <a:extLst>
                    <a:ext uri="{FF2B5EF4-FFF2-40B4-BE49-F238E27FC236}">
                      <a16:creationId xmlns:a16="http://schemas.microsoft.com/office/drawing/2014/main" id="{96063911-8ECC-BF1B-149E-AB9D08CD85D8}"/>
                    </a:ext>
                  </a:extLst>
                </p:cNvPr>
                <p:cNvGrpSpPr/>
                <p:nvPr/>
              </p:nvGrpSpPr>
              <p:grpSpPr>
                <a:xfrm>
                  <a:off x="4555028" y="2555292"/>
                  <a:ext cx="75724" cy="152789"/>
                  <a:chOff x="8382604" y="3913977"/>
                  <a:chExt cx="75714" cy="152789"/>
                </a:xfrm>
                <a:solidFill>
                  <a:srgbClr val="24124C"/>
                </a:solidFill>
              </p:grpSpPr>
              <p:sp>
                <p:nvSpPr>
                  <p:cNvPr id="645" name="Freeform 1807">
                    <a:extLst>
                      <a:ext uri="{FF2B5EF4-FFF2-40B4-BE49-F238E27FC236}">
                        <a16:creationId xmlns:a16="http://schemas.microsoft.com/office/drawing/2014/main" id="{B8E0EE03-EE50-7215-D7B1-F902C441ADFF}"/>
                      </a:ext>
                    </a:extLst>
                  </p:cNvPr>
                  <p:cNvSpPr/>
                  <p:nvPr/>
                </p:nvSpPr>
                <p:spPr>
                  <a:xfrm>
                    <a:off x="8420462" y="3968319"/>
                    <a:ext cx="12661" cy="98447"/>
                  </a:xfrm>
                  <a:custGeom>
                    <a:avLst/>
                    <a:gdLst>
                      <a:gd name="connsiteX0" fmla="*/ 0 w 12661"/>
                      <a:gd name="connsiteY0" fmla="*/ 98447 h 98447"/>
                      <a:gd name="connsiteX1" fmla="*/ 0 w 12661"/>
                      <a:gd name="connsiteY1" fmla="*/ 0 h 98447"/>
                    </a:gdLst>
                    <a:ahLst/>
                    <a:cxnLst>
                      <a:cxn ang="0">
                        <a:pos x="connsiteX0" y="connsiteY0"/>
                      </a:cxn>
                      <a:cxn ang="0">
                        <a:pos x="connsiteX1" y="connsiteY1"/>
                      </a:cxn>
                    </a:cxnLst>
                    <a:rect l="l" t="t" r="r" b="b"/>
                    <a:pathLst>
                      <a:path w="12661" h="98447">
                        <a:moveTo>
                          <a:pt x="0" y="98447"/>
                        </a:moveTo>
                        <a:lnTo>
                          <a:pt x="0" y="0"/>
                        </a:lnTo>
                      </a:path>
                    </a:pathLst>
                  </a:custGeom>
                  <a:ln w="18976" cap="flat">
                    <a:solidFill>
                      <a:srgbClr val="24124C"/>
                    </a:solidFill>
                    <a:prstDash val="solid"/>
                    <a:miter/>
                  </a:ln>
                </p:spPr>
                <p:txBody>
                  <a:bodyPr rtlCol="0" anchor="ctr"/>
                  <a:lstStyle/>
                  <a:p>
                    <a:pPr defTabSz="685800">
                      <a:defRPr/>
                    </a:pPr>
                    <a:endParaRPr lang="en-US" sz="600">
                      <a:solidFill>
                        <a:prstClr val="black"/>
                      </a:solidFill>
                      <a:latin typeface="Verdana"/>
                    </a:endParaRPr>
                  </a:p>
                </p:txBody>
              </p:sp>
              <p:sp>
                <p:nvSpPr>
                  <p:cNvPr id="646" name="Freeform 1808">
                    <a:extLst>
                      <a:ext uri="{FF2B5EF4-FFF2-40B4-BE49-F238E27FC236}">
                        <a16:creationId xmlns:a16="http://schemas.microsoft.com/office/drawing/2014/main" id="{275728D8-AB61-5ED6-7507-45F31261B5AA}"/>
                      </a:ext>
                    </a:extLst>
                  </p:cNvPr>
                  <p:cNvSpPr/>
                  <p:nvPr/>
                </p:nvSpPr>
                <p:spPr>
                  <a:xfrm>
                    <a:off x="8382604" y="3913977"/>
                    <a:ext cx="75714" cy="65462"/>
                  </a:xfrm>
                  <a:custGeom>
                    <a:avLst/>
                    <a:gdLst>
                      <a:gd name="connsiteX0" fmla="*/ 75714 w 75714"/>
                      <a:gd name="connsiteY0" fmla="*/ 65463 h 65462"/>
                      <a:gd name="connsiteX1" fmla="*/ 37857 w 75714"/>
                      <a:gd name="connsiteY1" fmla="*/ 0 h 65462"/>
                      <a:gd name="connsiteX2" fmla="*/ 0 w 75714"/>
                      <a:gd name="connsiteY2" fmla="*/ 65463 h 65462"/>
                      <a:gd name="connsiteX3" fmla="*/ 75714 w 75714"/>
                      <a:gd name="connsiteY3" fmla="*/ 65463 h 65462"/>
                    </a:gdLst>
                    <a:ahLst/>
                    <a:cxnLst>
                      <a:cxn ang="0">
                        <a:pos x="connsiteX0" y="connsiteY0"/>
                      </a:cxn>
                      <a:cxn ang="0">
                        <a:pos x="connsiteX1" y="connsiteY1"/>
                      </a:cxn>
                      <a:cxn ang="0">
                        <a:pos x="connsiteX2" y="connsiteY2"/>
                      </a:cxn>
                      <a:cxn ang="0">
                        <a:pos x="connsiteX3" y="connsiteY3"/>
                      </a:cxn>
                    </a:cxnLst>
                    <a:rect l="l" t="t" r="r" b="b"/>
                    <a:pathLst>
                      <a:path w="75714" h="65462">
                        <a:moveTo>
                          <a:pt x="75714" y="65463"/>
                        </a:moveTo>
                        <a:lnTo>
                          <a:pt x="37857" y="0"/>
                        </a:lnTo>
                        <a:lnTo>
                          <a:pt x="0" y="65463"/>
                        </a:lnTo>
                        <a:lnTo>
                          <a:pt x="75714" y="65463"/>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636" name="Graphic 4">
                  <a:extLst>
                    <a:ext uri="{FF2B5EF4-FFF2-40B4-BE49-F238E27FC236}">
                      <a16:creationId xmlns:a16="http://schemas.microsoft.com/office/drawing/2014/main" id="{7216CFE2-0E23-A900-573A-5A1991F73587}"/>
                    </a:ext>
                  </a:extLst>
                </p:cNvPr>
                <p:cNvGrpSpPr/>
                <p:nvPr/>
              </p:nvGrpSpPr>
              <p:grpSpPr>
                <a:xfrm>
                  <a:off x="1303835" y="2568815"/>
                  <a:ext cx="75724" cy="166437"/>
                  <a:chOff x="5131844" y="3927500"/>
                  <a:chExt cx="75714" cy="166437"/>
                </a:xfrm>
                <a:solidFill>
                  <a:srgbClr val="24124C"/>
                </a:solidFill>
              </p:grpSpPr>
              <p:sp>
                <p:nvSpPr>
                  <p:cNvPr id="643" name="Freeform 1805">
                    <a:extLst>
                      <a:ext uri="{FF2B5EF4-FFF2-40B4-BE49-F238E27FC236}">
                        <a16:creationId xmlns:a16="http://schemas.microsoft.com/office/drawing/2014/main" id="{62024327-B720-9CC2-DCBF-93061A4A87FD}"/>
                      </a:ext>
                    </a:extLst>
                  </p:cNvPr>
                  <p:cNvSpPr/>
                  <p:nvPr/>
                </p:nvSpPr>
                <p:spPr>
                  <a:xfrm>
                    <a:off x="5169701" y="3927500"/>
                    <a:ext cx="12661" cy="111969"/>
                  </a:xfrm>
                  <a:custGeom>
                    <a:avLst/>
                    <a:gdLst>
                      <a:gd name="connsiteX0" fmla="*/ 0 w 12661"/>
                      <a:gd name="connsiteY0" fmla="*/ 0 h 111969"/>
                      <a:gd name="connsiteX1" fmla="*/ 0 w 12661"/>
                      <a:gd name="connsiteY1" fmla="*/ 111969 h 111969"/>
                    </a:gdLst>
                    <a:ahLst/>
                    <a:cxnLst>
                      <a:cxn ang="0">
                        <a:pos x="connsiteX0" y="connsiteY0"/>
                      </a:cxn>
                      <a:cxn ang="0">
                        <a:pos x="connsiteX1" y="connsiteY1"/>
                      </a:cxn>
                    </a:cxnLst>
                    <a:rect l="l" t="t" r="r" b="b"/>
                    <a:pathLst>
                      <a:path w="12661" h="111969">
                        <a:moveTo>
                          <a:pt x="0" y="0"/>
                        </a:moveTo>
                        <a:lnTo>
                          <a:pt x="0" y="111969"/>
                        </a:lnTo>
                      </a:path>
                    </a:pathLst>
                  </a:custGeom>
                  <a:ln w="18976" cap="flat">
                    <a:solidFill>
                      <a:srgbClr val="24124C"/>
                    </a:solidFill>
                    <a:prstDash val="solid"/>
                    <a:miter/>
                  </a:ln>
                </p:spPr>
                <p:txBody>
                  <a:bodyPr rtlCol="0" anchor="ctr"/>
                  <a:lstStyle/>
                  <a:p>
                    <a:pPr defTabSz="685800">
                      <a:defRPr/>
                    </a:pPr>
                    <a:endParaRPr lang="en-US" sz="600">
                      <a:solidFill>
                        <a:prstClr val="black"/>
                      </a:solidFill>
                      <a:latin typeface="Verdana"/>
                    </a:endParaRPr>
                  </a:p>
                </p:txBody>
              </p:sp>
              <p:sp>
                <p:nvSpPr>
                  <p:cNvPr id="644" name="Freeform 1806">
                    <a:extLst>
                      <a:ext uri="{FF2B5EF4-FFF2-40B4-BE49-F238E27FC236}">
                        <a16:creationId xmlns:a16="http://schemas.microsoft.com/office/drawing/2014/main" id="{B0BDB987-1E87-966A-167A-67EBF41F397D}"/>
                      </a:ext>
                    </a:extLst>
                  </p:cNvPr>
                  <p:cNvSpPr/>
                  <p:nvPr/>
                </p:nvSpPr>
                <p:spPr>
                  <a:xfrm>
                    <a:off x="5131844" y="4028348"/>
                    <a:ext cx="75714" cy="65589"/>
                  </a:xfrm>
                  <a:custGeom>
                    <a:avLst/>
                    <a:gdLst>
                      <a:gd name="connsiteX0" fmla="*/ 0 w 75714"/>
                      <a:gd name="connsiteY0" fmla="*/ 0 h 65589"/>
                      <a:gd name="connsiteX1" fmla="*/ 37857 w 75714"/>
                      <a:gd name="connsiteY1" fmla="*/ 65589 h 65589"/>
                      <a:gd name="connsiteX2" fmla="*/ 75715 w 75714"/>
                      <a:gd name="connsiteY2" fmla="*/ 0 h 65589"/>
                      <a:gd name="connsiteX3" fmla="*/ 0 w 75714"/>
                      <a:gd name="connsiteY3" fmla="*/ 0 h 65589"/>
                    </a:gdLst>
                    <a:ahLst/>
                    <a:cxnLst>
                      <a:cxn ang="0">
                        <a:pos x="connsiteX0" y="connsiteY0"/>
                      </a:cxn>
                      <a:cxn ang="0">
                        <a:pos x="connsiteX1" y="connsiteY1"/>
                      </a:cxn>
                      <a:cxn ang="0">
                        <a:pos x="connsiteX2" y="connsiteY2"/>
                      </a:cxn>
                      <a:cxn ang="0">
                        <a:pos x="connsiteX3" y="connsiteY3"/>
                      </a:cxn>
                    </a:cxnLst>
                    <a:rect l="l" t="t" r="r" b="b"/>
                    <a:pathLst>
                      <a:path w="75714" h="65589">
                        <a:moveTo>
                          <a:pt x="0" y="0"/>
                        </a:moveTo>
                        <a:lnTo>
                          <a:pt x="37857" y="65589"/>
                        </a:lnTo>
                        <a:lnTo>
                          <a:pt x="75715" y="0"/>
                        </a:lnTo>
                        <a:lnTo>
                          <a:pt x="0" y="0"/>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637" name="Graphic 4">
                  <a:extLst>
                    <a:ext uri="{FF2B5EF4-FFF2-40B4-BE49-F238E27FC236}">
                      <a16:creationId xmlns:a16="http://schemas.microsoft.com/office/drawing/2014/main" id="{394F245D-955A-3DAD-93BB-CD1BD22AFAC2}"/>
                    </a:ext>
                  </a:extLst>
                </p:cNvPr>
                <p:cNvGrpSpPr/>
                <p:nvPr/>
              </p:nvGrpSpPr>
              <p:grpSpPr>
                <a:xfrm>
                  <a:off x="3356377" y="3373453"/>
                  <a:ext cx="45713" cy="79743"/>
                  <a:chOff x="7184114" y="4732138"/>
                  <a:chExt cx="45707" cy="79743"/>
                </a:xfrm>
              </p:grpSpPr>
              <p:sp>
                <p:nvSpPr>
                  <p:cNvPr id="641" name="Freeform 1803">
                    <a:extLst>
                      <a:ext uri="{FF2B5EF4-FFF2-40B4-BE49-F238E27FC236}">
                        <a16:creationId xmlns:a16="http://schemas.microsoft.com/office/drawing/2014/main" id="{4B86BE09-05B3-CCDF-FA88-E0A414F2428B}"/>
                      </a:ext>
                    </a:extLst>
                  </p:cNvPr>
                  <p:cNvSpPr/>
                  <p:nvPr/>
                </p:nvSpPr>
                <p:spPr>
                  <a:xfrm>
                    <a:off x="7198925" y="4761711"/>
                    <a:ext cx="9751" cy="50171"/>
                  </a:xfrm>
                  <a:custGeom>
                    <a:avLst/>
                    <a:gdLst>
                      <a:gd name="connsiteX0" fmla="*/ 4560 w 9751"/>
                      <a:gd name="connsiteY0" fmla="*/ 50171 h 50171"/>
                      <a:gd name="connsiteX1" fmla="*/ 4940 w 9751"/>
                      <a:gd name="connsiteY1" fmla="*/ 7582 h 50171"/>
                      <a:gd name="connsiteX2" fmla="*/ 9751 w 9751"/>
                      <a:gd name="connsiteY2" fmla="*/ 0 h 50171"/>
                    </a:gdLst>
                    <a:ahLst/>
                    <a:cxnLst>
                      <a:cxn ang="0">
                        <a:pos x="connsiteX0" y="connsiteY0"/>
                      </a:cxn>
                      <a:cxn ang="0">
                        <a:pos x="connsiteX1" y="connsiteY1"/>
                      </a:cxn>
                      <a:cxn ang="0">
                        <a:pos x="connsiteX2" y="connsiteY2"/>
                      </a:cxn>
                    </a:cxnLst>
                    <a:rect l="l" t="t" r="r" b="b"/>
                    <a:pathLst>
                      <a:path w="9751" h="50171">
                        <a:moveTo>
                          <a:pt x="4560" y="50171"/>
                        </a:moveTo>
                        <a:cubicBezTo>
                          <a:pt x="4560" y="50171"/>
                          <a:pt x="-5949" y="25402"/>
                          <a:pt x="4940" y="7582"/>
                        </a:cubicBezTo>
                        <a:cubicBezTo>
                          <a:pt x="6459" y="5055"/>
                          <a:pt x="8105" y="2527"/>
                          <a:pt x="9751" y="0"/>
                        </a:cubicBezTo>
                      </a:path>
                    </a:pathLst>
                  </a:custGeom>
                  <a:noFill/>
                  <a:ln w="12651" cap="flat">
                    <a:solidFill>
                      <a:srgbClr val="24124C"/>
                    </a:solidFill>
                    <a:prstDash val="solid"/>
                    <a:miter/>
                  </a:ln>
                </p:spPr>
                <p:txBody>
                  <a:bodyPr rtlCol="0" anchor="ctr"/>
                  <a:lstStyle/>
                  <a:p>
                    <a:pPr defTabSz="685800">
                      <a:defRPr/>
                    </a:pPr>
                    <a:endParaRPr lang="en-US" sz="600">
                      <a:solidFill>
                        <a:prstClr val="black"/>
                      </a:solidFill>
                      <a:latin typeface="Verdana"/>
                    </a:endParaRPr>
                  </a:p>
                </p:txBody>
              </p:sp>
              <p:sp>
                <p:nvSpPr>
                  <p:cNvPr id="642" name="Freeform 1804">
                    <a:extLst>
                      <a:ext uri="{FF2B5EF4-FFF2-40B4-BE49-F238E27FC236}">
                        <a16:creationId xmlns:a16="http://schemas.microsoft.com/office/drawing/2014/main" id="{C79F339C-F49D-5D8B-6C15-19A08B449FDE}"/>
                      </a:ext>
                    </a:extLst>
                  </p:cNvPr>
                  <p:cNvSpPr/>
                  <p:nvPr/>
                </p:nvSpPr>
                <p:spPr>
                  <a:xfrm>
                    <a:off x="7184114" y="4732138"/>
                    <a:ext cx="45707" cy="50297"/>
                  </a:xfrm>
                  <a:custGeom>
                    <a:avLst/>
                    <a:gdLst>
                      <a:gd name="connsiteX0" fmla="*/ 41403 w 45707"/>
                      <a:gd name="connsiteY0" fmla="*/ 50298 h 50297"/>
                      <a:gd name="connsiteX1" fmla="*/ 45707 w 45707"/>
                      <a:gd name="connsiteY1" fmla="*/ 0 h 50297"/>
                      <a:gd name="connsiteX2" fmla="*/ 0 w 45707"/>
                      <a:gd name="connsiteY2" fmla="*/ 21358 h 50297"/>
                      <a:gd name="connsiteX3" fmla="*/ 41403 w 45707"/>
                      <a:gd name="connsiteY3" fmla="*/ 50298 h 50297"/>
                    </a:gdLst>
                    <a:ahLst/>
                    <a:cxnLst>
                      <a:cxn ang="0">
                        <a:pos x="connsiteX0" y="connsiteY0"/>
                      </a:cxn>
                      <a:cxn ang="0">
                        <a:pos x="connsiteX1" y="connsiteY1"/>
                      </a:cxn>
                      <a:cxn ang="0">
                        <a:pos x="connsiteX2" y="connsiteY2"/>
                      </a:cxn>
                      <a:cxn ang="0">
                        <a:pos x="connsiteX3" y="connsiteY3"/>
                      </a:cxn>
                    </a:cxnLst>
                    <a:rect l="l" t="t" r="r" b="b"/>
                    <a:pathLst>
                      <a:path w="45707" h="50297">
                        <a:moveTo>
                          <a:pt x="41403" y="50298"/>
                        </a:moveTo>
                        <a:lnTo>
                          <a:pt x="45707" y="0"/>
                        </a:lnTo>
                        <a:lnTo>
                          <a:pt x="0" y="21358"/>
                        </a:lnTo>
                        <a:lnTo>
                          <a:pt x="41403" y="50298"/>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nvGrpSpPr>
                <p:cNvPr id="638" name="Graphic 4">
                  <a:extLst>
                    <a:ext uri="{FF2B5EF4-FFF2-40B4-BE49-F238E27FC236}">
                      <a16:creationId xmlns:a16="http://schemas.microsoft.com/office/drawing/2014/main" id="{EFFEE21A-564E-04E6-00D8-C788A1171941}"/>
                    </a:ext>
                  </a:extLst>
                </p:cNvPr>
                <p:cNvGrpSpPr/>
                <p:nvPr/>
              </p:nvGrpSpPr>
              <p:grpSpPr>
                <a:xfrm>
                  <a:off x="3580512" y="3361321"/>
                  <a:ext cx="44447" cy="82650"/>
                  <a:chOff x="7408219" y="4720006"/>
                  <a:chExt cx="44441" cy="82650"/>
                </a:xfrm>
              </p:grpSpPr>
              <p:sp>
                <p:nvSpPr>
                  <p:cNvPr id="639" name="Freeform 1801">
                    <a:extLst>
                      <a:ext uri="{FF2B5EF4-FFF2-40B4-BE49-F238E27FC236}">
                        <a16:creationId xmlns:a16="http://schemas.microsoft.com/office/drawing/2014/main" id="{4A85057F-8B2E-3819-EF55-48469BBDE1A1}"/>
                      </a:ext>
                    </a:extLst>
                  </p:cNvPr>
                  <p:cNvSpPr/>
                  <p:nvPr/>
                </p:nvSpPr>
                <p:spPr>
                  <a:xfrm>
                    <a:off x="7414803" y="4750210"/>
                    <a:ext cx="17487" cy="52446"/>
                  </a:xfrm>
                  <a:custGeom>
                    <a:avLst/>
                    <a:gdLst>
                      <a:gd name="connsiteX0" fmla="*/ 0 w 17487"/>
                      <a:gd name="connsiteY0" fmla="*/ 52446 h 52446"/>
                      <a:gd name="connsiteX1" fmla="*/ 13548 w 17487"/>
                      <a:gd name="connsiteY1" fmla="*/ 0 h 52446"/>
                    </a:gdLst>
                    <a:ahLst/>
                    <a:cxnLst>
                      <a:cxn ang="0">
                        <a:pos x="connsiteX0" y="connsiteY0"/>
                      </a:cxn>
                      <a:cxn ang="0">
                        <a:pos x="connsiteX1" y="connsiteY1"/>
                      </a:cxn>
                    </a:cxnLst>
                    <a:rect l="l" t="t" r="r" b="b"/>
                    <a:pathLst>
                      <a:path w="17487" h="52446">
                        <a:moveTo>
                          <a:pt x="0" y="52446"/>
                        </a:moveTo>
                        <a:cubicBezTo>
                          <a:pt x="0" y="52446"/>
                          <a:pt x="27475" y="34754"/>
                          <a:pt x="13548" y="0"/>
                        </a:cubicBezTo>
                      </a:path>
                    </a:pathLst>
                  </a:custGeom>
                  <a:noFill/>
                  <a:ln w="12651" cap="flat">
                    <a:solidFill>
                      <a:srgbClr val="24124C"/>
                    </a:solidFill>
                    <a:prstDash val="solid"/>
                    <a:miter/>
                  </a:ln>
                </p:spPr>
                <p:txBody>
                  <a:bodyPr rtlCol="0" anchor="ctr"/>
                  <a:lstStyle/>
                  <a:p>
                    <a:pPr defTabSz="685800">
                      <a:defRPr/>
                    </a:pPr>
                    <a:endParaRPr lang="en-US" sz="600">
                      <a:solidFill>
                        <a:prstClr val="black"/>
                      </a:solidFill>
                      <a:latin typeface="Verdana"/>
                    </a:endParaRPr>
                  </a:p>
                </p:txBody>
              </p:sp>
              <p:sp>
                <p:nvSpPr>
                  <p:cNvPr id="640" name="Freeform 1802">
                    <a:extLst>
                      <a:ext uri="{FF2B5EF4-FFF2-40B4-BE49-F238E27FC236}">
                        <a16:creationId xmlns:a16="http://schemas.microsoft.com/office/drawing/2014/main" id="{908775FD-D0A9-EA44-161E-F75ACF9E0914}"/>
                      </a:ext>
                    </a:extLst>
                  </p:cNvPr>
                  <p:cNvSpPr/>
                  <p:nvPr/>
                </p:nvSpPr>
                <p:spPr>
                  <a:xfrm>
                    <a:off x="7408219" y="4720006"/>
                    <a:ext cx="44441" cy="50297"/>
                  </a:xfrm>
                  <a:custGeom>
                    <a:avLst/>
                    <a:gdLst>
                      <a:gd name="connsiteX0" fmla="*/ 44441 w 44441"/>
                      <a:gd name="connsiteY0" fmla="*/ 23885 h 50297"/>
                      <a:gd name="connsiteX1" fmla="*/ 0 w 44441"/>
                      <a:gd name="connsiteY1" fmla="*/ 0 h 50297"/>
                      <a:gd name="connsiteX2" fmla="*/ 1519 w 44441"/>
                      <a:gd name="connsiteY2" fmla="*/ 50298 h 50297"/>
                      <a:gd name="connsiteX3" fmla="*/ 44441 w 44441"/>
                      <a:gd name="connsiteY3" fmla="*/ 23885 h 50297"/>
                    </a:gdLst>
                    <a:ahLst/>
                    <a:cxnLst>
                      <a:cxn ang="0">
                        <a:pos x="connsiteX0" y="connsiteY0"/>
                      </a:cxn>
                      <a:cxn ang="0">
                        <a:pos x="connsiteX1" y="connsiteY1"/>
                      </a:cxn>
                      <a:cxn ang="0">
                        <a:pos x="connsiteX2" y="connsiteY2"/>
                      </a:cxn>
                      <a:cxn ang="0">
                        <a:pos x="connsiteX3" y="connsiteY3"/>
                      </a:cxn>
                    </a:cxnLst>
                    <a:rect l="l" t="t" r="r" b="b"/>
                    <a:pathLst>
                      <a:path w="44441" h="50297">
                        <a:moveTo>
                          <a:pt x="44441" y="23885"/>
                        </a:moveTo>
                        <a:lnTo>
                          <a:pt x="0" y="0"/>
                        </a:lnTo>
                        <a:lnTo>
                          <a:pt x="1519" y="50298"/>
                        </a:lnTo>
                        <a:lnTo>
                          <a:pt x="44441" y="23885"/>
                        </a:lnTo>
                        <a:close/>
                      </a:path>
                    </a:pathLst>
                  </a:custGeom>
                  <a:solidFill>
                    <a:srgbClr val="24124C"/>
                  </a:solidFill>
                  <a:ln w="0" cap="flat">
                    <a:noFill/>
                    <a:prstDash val="solid"/>
                    <a:miter/>
                  </a:ln>
                </p:spPr>
                <p:txBody>
                  <a:bodyPr rtlCol="0" anchor="ctr"/>
                  <a:lstStyle/>
                  <a:p>
                    <a:pPr defTabSz="685800">
                      <a:defRPr/>
                    </a:pPr>
                    <a:endParaRPr lang="en-US" sz="600">
                      <a:solidFill>
                        <a:prstClr val="black"/>
                      </a:solidFill>
                      <a:latin typeface="Verdana"/>
                    </a:endParaRPr>
                  </a:p>
                </p:txBody>
              </p:sp>
            </p:grpSp>
          </p:grpSp>
        </p:grpSp>
      </p:grpSp>
    </p:spTree>
    <p:extLst>
      <p:ext uri="{BB962C8B-B14F-4D97-AF65-F5344CB8AC3E}">
        <p14:creationId xmlns:p14="http://schemas.microsoft.com/office/powerpoint/2010/main" val="3058052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ED4445-C0E9-B81B-D139-4B5199331FBA}"/>
            </a:ext>
          </a:extLst>
        </p:cNvPr>
        <p:cNvGrpSpPr/>
        <p:nvPr/>
      </p:nvGrpSpPr>
      <p:grpSpPr>
        <a:xfrm>
          <a:off x="0" y="0"/>
          <a:ext cx="0" cy="0"/>
          <a:chOff x="0" y="0"/>
          <a:chExt cx="0" cy="0"/>
        </a:xfrm>
      </p:grpSpPr>
      <p:sp>
        <p:nvSpPr>
          <p:cNvPr id="5" name="Textplatzhalter 4">
            <a:extLst>
              <a:ext uri="{FF2B5EF4-FFF2-40B4-BE49-F238E27FC236}">
                <a16:creationId xmlns:a16="http://schemas.microsoft.com/office/drawing/2014/main" id="{15E247AD-78C9-BD2F-3298-00FBF57D6181}"/>
              </a:ext>
            </a:extLst>
          </p:cNvPr>
          <p:cNvSpPr>
            <a:spLocks noGrp="1"/>
          </p:cNvSpPr>
          <p:nvPr>
            <p:ph type="body" sz="quarter" idx="17"/>
          </p:nvPr>
        </p:nvSpPr>
        <p:spPr>
          <a:xfrm>
            <a:off x="358270" y="117193"/>
            <a:ext cx="8561962" cy="463296"/>
          </a:xfrm>
        </p:spPr>
        <p:txBody>
          <a:bodyPr/>
          <a:lstStyle/>
          <a:p>
            <a:pPr>
              <a:lnSpc>
                <a:spcPct val="100000"/>
              </a:lnSpc>
            </a:pPr>
            <a:r>
              <a:rPr lang="de-DE" sz="2000" b="1" dirty="0">
                <a:solidFill>
                  <a:srgbClr val="7030A0"/>
                </a:solidFill>
                <a:latin typeface="+mj-lt"/>
              </a:rPr>
              <a:t>Beispiele für Studien zum Zusammenhang zwischen Ernährung und genetischer Prädisposition bei der T1D-Pathogenese</a:t>
            </a:r>
            <a:r>
              <a:rPr lang="de-DE" sz="2000" b="1" baseline="30000" dirty="0">
                <a:solidFill>
                  <a:srgbClr val="7030A0"/>
                </a:solidFill>
                <a:latin typeface="+mj-lt"/>
              </a:rPr>
              <a:t>1-3</a:t>
            </a:r>
          </a:p>
        </p:txBody>
      </p:sp>
      <p:sp>
        <p:nvSpPr>
          <p:cNvPr id="14" name="Textfeld 13">
            <a:extLst>
              <a:ext uri="{FF2B5EF4-FFF2-40B4-BE49-F238E27FC236}">
                <a16:creationId xmlns:a16="http://schemas.microsoft.com/office/drawing/2014/main" id="{7C0FAE66-00E1-3892-626A-48F079BC427D}"/>
              </a:ext>
            </a:extLst>
          </p:cNvPr>
          <p:cNvSpPr txBox="1"/>
          <p:nvPr/>
        </p:nvSpPr>
        <p:spPr>
          <a:xfrm>
            <a:off x="358270" y="4847855"/>
            <a:ext cx="842301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404040"/>
                </a:solidFill>
                <a:effectLst/>
                <a:uLnTx/>
                <a:uFillTx/>
                <a:latin typeface="Verdana"/>
                <a:ea typeface="+mn-ea"/>
                <a:cs typeface="Arial"/>
              </a:rPr>
              <a:t>ABIS: Alle Babys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im</a:t>
            </a:r>
            <a:r>
              <a:rPr kumimoji="0" lang="en-US" sz="600" b="0" i="0" u="none" strike="noStrike" kern="1200" cap="none" spc="0" normalizeH="0" baseline="0" noProof="0" dirty="0">
                <a:ln>
                  <a:noFill/>
                </a:ln>
                <a:solidFill>
                  <a:srgbClr val="404040"/>
                </a:solidFill>
                <a:effectLst/>
                <a:uLnTx/>
                <a:uFillTx/>
                <a:latin typeface="Verdana"/>
                <a:ea typeface="+mn-ea"/>
                <a:cs typeface="Arial"/>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Südosten</a:t>
            </a:r>
            <a:r>
              <a:rPr kumimoji="0" lang="en-US" sz="600" b="0" i="0" u="none" strike="noStrike" kern="1200" cap="none" spc="0" normalizeH="0" baseline="0" noProof="0" dirty="0">
                <a:ln>
                  <a:noFill/>
                </a:ln>
                <a:solidFill>
                  <a:srgbClr val="404040"/>
                </a:solidFill>
                <a:effectLst/>
                <a:uLnTx/>
                <a:uFillTx/>
                <a:latin typeface="Verdana"/>
                <a:ea typeface="+mn-ea"/>
                <a:cs typeface="Arial"/>
              </a:rPr>
              <a:t>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Schwedens</a:t>
            </a:r>
            <a:r>
              <a:rPr kumimoji="0" lang="en-US" sz="600" b="0" i="0" u="none" strike="noStrike" kern="1200" cap="none" spc="0" normalizeH="0" baseline="0" noProof="0" dirty="0">
                <a:ln>
                  <a:noFill/>
                </a:ln>
                <a:solidFill>
                  <a:srgbClr val="404040"/>
                </a:solidFill>
                <a:effectLst/>
                <a:uLnTx/>
                <a:uFillTx/>
                <a:latin typeface="Verdana"/>
                <a:ea typeface="+mn-ea"/>
                <a:cs typeface="Arial"/>
              </a:rPr>
              <a:t>; DAISY: Diabetes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AutoImmunity</a:t>
            </a:r>
            <a:r>
              <a:rPr kumimoji="0" lang="en-US" sz="600" b="0" i="0" u="none" strike="noStrike" kern="1200" cap="none" spc="0" normalizeH="0" baseline="0" noProof="0" dirty="0">
                <a:ln>
                  <a:noFill/>
                </a:ln>
                <a:solidFill>
                  <a:srgbClr val="404040"/>
                </a:solidFill>
                <a:effectLst/>
                <a:uLnTx/>
                <a:uFillTx/>
                <a:latin typeface="Verdana"/>
                <a:ea typeface="+mn-ea"/>
                <a:cs typeface="Arial"/>
              </a:rPr>
              <a:t> Study in the Young; DIPP: Typ-1-Diabetes-Vorhersage- und </a:t>
            </a:r>
            <a:r>
              <a:rPr kumimoji="0" lang="en-US" sz="600" b="0" i="0" u="none" strike="noStrike" kern="1200" cap="none" spc="0" normalizeH="0" baseline="0" noProof="0" dirty="0" err="1">
                <a:ln>
                  <a:noFill/>
                </a:ln>
                <a:solidFill>
                  <a:srgbClr val="404040"/>
                </a:solidFill>
                <a:effectLst/>
                <a:uLnTx/>
                <a:uFillTx/>
                <a:latin typeface="Verdana"/>
                <a:ea typeface="+mn-ea"/>
                <a:cs typeface="Arial"/>
              </a:rPr>
              <a:t>Präventionsstudie</a:t>
            </a:r>
            <a:r>
              <a:rPr kumimoji="0" lang="en-US" sz="600" b="0" i="0" u="none" strike="noStrike" kern="1200" cap="none" spc="0" normalizeH="0" baseline="0" noProof="0" dirty="0">
                <a:ln>
                  <a:noFill/>
                </a:ln>
                <a:solidFill>
                  <a:srgbClr val="404040"/>
                </a:solidFill>
                <a:effectLst/>
                <a:uLnTx/>
                <a:uFillTx/>
                <a:latin typeface="Verdana"/>
                <a:ea typeface="+mn-ea"/>
                <a:cs typeface="Arial"/>
              </a:rPr>
              <a:t>; T1D: Typ-1-Diabetes.</a:t>
            </a:r>
            <a:endParaRPr kumimoji="0" lang="de-DE" sz="600" b="0" i="0" u="none" strike="noStrike" kern="1200" cap="none" spc="0" normalizeH="0" baseline="0" noProof="0" dirty="0">
              <a:ln>
                <a:noFill/>
              </a:ln>
              <a:solidFill>
                <a:srgbClr val="404040"/>
              </a:solidFill>
              <a:effectLst/>
              <a:uLnTx/>
              <a:uFillTx/>
              <a:latin typeface="Verdana"/>
              <a:ea typeface="+mn-ea"/>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lang="da-DK" sz="600" dirty="0">
                <a:solidFill>
                  <a:srgbClr val="404040"/>
                </a:solidFill>
                <a:latin typeface="Verdana"/>
                <a:cs typeface="Arial"/>
              </a:rPr>
              <a:t>Lamb MM</a:t>
            </a:r>
            <a:r>
              <a:rPr kumimoji="0" lang="da-DK" sz="600" b="0" i="0" u="none" strike="noStrike" kern="1200" cap="none" spc="0" normalizeH="0" baseline="0" noProof="0" dirty="0">
                <a:ln>
                  <a:noFill/>
                </a:ln>
                <a:solidFill>
                  <a:srgbClr val="404040"/>
                </a:solidFill>
                <a:effectLst/>
                <a:uLnTx/>
                <a:uFillTx/>
                <a:latin typeface="Verdana"/>
                <a:ea typeface="+mn-ea"/>
                <a:cs typeface="Arial"/>
              </a:rPr>
              <a:t>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Diabetes Pediatr </a:t>
            </a:r>
            <a:r>
              <a:rPr kumimoji="0" lang="da-DK" sz="600" b="0" i="0" u="none" strike="noStrike" kern="1200" cap="none" spc="0" normalizeH="0" baseline="0" noProof="0" dirty="0">
                <a:ln>
                  <a:noFill/>
                </a:ln>
                <a:solidFill>
                  <a:srgbClr val="404040"/>
                </a:solidFill>
                <a:effectLst/>
                <a:uLnTx/>
                <a:uFillTx/>
                <a:latin typeface="Verdana"/>
                <a:ea typeface="+mn-ea"/>
                <a:cs typeface="Arial"/>
              </a:rPr>
              <a:t>2015; 16: 31–8. </a:t>
            </a:r>
            <a:r>
              <a:rPr kumimoji="0" lang="da-DK" sz="600" b="1" i="0" u="none" strike="noStrike" kern="1200" cap="none" spc="0" normalizeH="0" baseline="0" noProof="0" dirty="0">
                <a:ln>
                  <a:noFill/>
                </a:ln>
                <a:solidFill>
                  <a:srgbClr val="404040"/>
                </a:solidFill>
                <a:effectLst/>
                <a:uLnTx/>
                <a:uFillTx/>
                <a:latin typeface="Verdana"/>
                <a:ea typeface="+mn-ea"/>
                <a:cs typeface="Arial"/>
              </a:rPr>
              <a:t>2.</a:t>
            </a:r>
            <a:r>
              <a:rPr kumimoji="0" lang="da-DK" sz="600" b="0" i="0" u="none" strike="noStrike" kern="1200" cap="none" spc="0" normalizeH="0" baseline="0" noProof="0" dirty="0">
                <a:ln>
                  <a:noFill/>
                </a:ln>
                <a:solidFill>
                  <a:srgbClr val="404040"/>
                </a:solidFill>
                <a:effectLst/>
                <a:uLnTx/>
                <a:uFillTx/>
                <a:latin typeface="Verdana"/>
                <a:ea typeface="+mn-ea"/>
                <a:cs typeface="Arial"/>
              </a:rPr>
              <a:t> Hakola L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Am J Epidemiol </a:t>
            </a:r>
            <a:r>
              <a:rPr kumimoji="0" lang="da-DK" sz="600" b="0" i="0" u="none" strike="noStrike" kern="1200" cap="none" spc="0" normalizeH="0" baseline="0" noProof="0" dirty="0">
                <a:ln>
                  <a:noFill/>
                </a:ln>
                <a:solidFill>
                  <a:srgbClr val="404040"/>
                </a:solidFill>
                <a:effectLst/>
                <a:uLnTx/>
                <a:uFillTx/>
                <a:latin typeface="Verdana"/>
                <a:ea typeface="+mn-ea"/>
                <a:cs typeface="Arial"/>
              </a:rPr>
              <a:t>2018; 187: 34–44. </a:t>
            </a:r>
            <a:r>
              <a:rPr kumimoji="0" lang="da-DK" sz="600" b="1" i="0" u="none" strike="noStrike" kern="1200" cap="none" spc="0" normalizeH="0" baseline="0" noProof="0" dirty="0">
                <a:ln>
                  <a:noFill/>
                </a:ln>
                <a:solidFill>
                  <a:srgbClr val="404040"/>
                </a:solidFill>
                <a:effectLst/>
                <a:uLnTx/>
                <a:uFillTx/>
                <a:latin typeface="Verdana"/>
                <a:ea typeface="+mn-ea"/>
                <a:cs typeface="Arial"/>
              </a:rPr>
              <a:t>3.</a:t>
            </a:r>
            <a:r>
              <a:rPr kumimoji="0" lang="da-DK" sz="600" b="0" i="0" u="none" strike="noStrike" kern="1200" cap="none" spc="0" normalizeH="0" baseline="0" noProof="0" dirty="0">
                <a:ln>
                  <a:noFill/>
                </a:ln>
                <a:solidFill>
                  <a:srgbClr val="404040"/>
                </a:solidFill>
                <a:effectLst/>
                <a:uLnTx/>
                <a:uFillTx/>
                <a:latin typeface="Verdana"/>
                <a:ea typeface="+mn-ea"/>
                <a:cs typeface="Arial"/>
              </a:rPr>
              <a:t> Russell JT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Nat Commun </a:t>
            </a:r>
            <a:r>
              <a:rPr kumimoji="0" lang="da-DK" sz="600" b="0" i="0" u="none" strike="noStrike" kern="1200" cap="none" spc="0" normalizeH="0" baseline="0" noProof="0" dirty="0">
                <a:ln>
                  <a:noFill/>
                </a:ln>
                <a:solidFill>
                  <a:srgbClr val="404040"/>
                </a:solidFill>
                <a:effectLst/>
                <a:uLnTx/>
                <a:uFillTx/>
                <a:latin typeface="Verdana"/>
                <a:ea typeface="+mn-ea"/>
                <a:cs typeface="Arial"/>
              </a:rPr>
              <a:t>2019; 10: 3621.</a:t>
            </a:r>
            <a:endParaRPr kumimoji="0" lang="de-DE" sz="600" b="0" i="0" u="none" strike="noStrike" kern="1200" cap="none" spc="0" normalizeH="0" baseline="0" noProof="0" dirty="0">
              <a:ln>
                <a:noFill/>
              </a:ln>
              <a:solidFill>
                <a:srgbClr val="404040"/>
              </a:solidFill>
              <a:effectLst/>
              <a:uLnTx/>
              <a:uFillTx/>
              <a:latin typeface="Verdana"/>
              <a:ea typeface="+mn-ea"/>
              <a:cs typeface="Arial"/>
            </a:endParaRPr>
          </a:p>
        </p:txBody>
      </p:sp>
      <p:sp>
        <p:nvSpPr>
          <p:cNvPr id="11" name="Rectangle: Rounded Corners 5">
            <a:extLst>
              <a:ext uri="{FF2B5EF4-FFF2-40B4-BE49-F238E27FC236}">
                <a16:creationId xmlns:a16="http://schemas.microsoft.com/office/drawing/2014/main" id="{452449AB-8A7E-6602-B65F-C8F331FAC1E0}"/>
              </a:ext>
            </a:extLst>
          </p:cNvPr>
          <p:cNvSpPr/>
          <p:nvPr/>
        </p:nvSpPr>
        <p:spPr>
          <a:xfrm>
            <a:off x="266700" y="1354544"/>
            <a:ext cx="1280270" cy="364187"/>
          </a:xfrm>
          <a:prstGeom prst="roundRect">
            <a:avLst>
              <a:gd name="adj" fmla="val 50000"/>
            </a:avLst>
          </a:prstGeom>
          <a:solidFill>
            <a:srgbClr val="347475"/>
          </a:solidFill>
          <a:ln w="25400" cap="flat" cmpd="sng" algn="ctr">
            <a:noFill/>
            <a:prstDash val="solid"/>
          </a:ln>
          <a:effectLst/>
        </p:spPr>
        <p:txBody>
          <a:bodyPr lIns="0" rIns="0" rtlCol="0" anchor="ctr"/>
          <a:lstStyle/>
          <a:p>
            <a:pPr marL="0" marR="0" lvl="0" indent="0" algn="ctr" defTabSz="514337" eaLnBrk="1" fontAlgn="auto" latinLnBrk="0" hangingPunct="1">
              <a:lnSpc>
                <a:spcPct val="9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Potenzieller Auslöser</a:t>
            </a:r>
          </a:p>
        </p:txBody>
      </p:sp>
      <p:sp>
        <p:nvSpPr>
          <p:cNvPr id="12" name="Rectangle: Rounded Corners 5">
            <a:extLst>
              <a:ext uri="{FF2B5EF4-FFF2-40B4-BE49-F238E27FC236}">
                <a16:creationId xmlns:a16="http://schemas.microsoft.com/office/drawing/2014/main" id="{C83C00C6-06D7-AB01-EE03-2B838CE8B05C}"/>
              </a:ext>
            </a:extLst>
          </p:cNvPr>
          <p:cNvSpPr/>
          <p:nvPr/>
        </p:nvSpPr>
        <p:spPr>
          <a:xfrm>
            <a:off x="266700" y="1895354"/>
            <a:ext cx="1280269" cy="243000"/>
          </a:xfrm>
          <a:prstGeom prst="roundRect">
            <a:avLst>
              <a:gd name="adj" fmla="val 50000"/>
            </a:avLst>
          </a:prstGeom>
          <a:solidFill>
            <a:srgbClr val="575D72"/>
          </a:solidFill>
          <a:ln w="25400" cap="flat" cmpd="sng" algn="ctr">
            <a:noFill/>
            <a:prstDash val="solid"/>
          </a:ln>
          <a:effectLst/>
        </p:spPr>
        <p:txBody>
          <a:bodyPr lIns="0" rIns="0" rtlCol="0" anchor="ctr"/>
          <a:lstStyle/>
          <a:p>
            <a:pPr marL="0" marR="0" lvl="0" indent="0" algn="ctr" defTabSz="514337" eaLnBrk="1" fontAlgn="auto" latinLnBrk="0" hangingPunct="1">
              <a:lnSpc>
                <a:spcPct val="9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Name der Kohorte</a:t>
            </a:r>
            <a:endParaRPr kumimoji="0" lang="en-US" sz="1050" b="0" i="0" u="none" strike="noStrike" kern="0" cap="none" spc="0" normalizeH="0" baseline="3000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13" name="Rectangle: Rounded Corners 5">
            <a:extLst>
              <a:ext uri="{FF2B5EF4-FFF2-40B4-BE49-F238E27FC236}">
                <a16:creationId xmlns:a16="http://schemas.microsoft.com/office/drawing/2014/main" id="{DECE0359-CD5B-4522-0423-47E4F5268C90}"/>
              </a:ext>
            </a:extLst>
          </p:cNvPr>
          <p:cNvSpPr/>
          <p:nvPr/>
        </p:nvSpPr>
        <p:spPr>
          <a:xfrm>
            <a:off x="266700" y="3382022"/>
            <a:ext cx="1280269" cy="243000"/>
          </a:xfrm>
          <a:prstGeom prst="roundRect">
            <a:avLst>
              <a:gd name="adj" fmla="val 50000"/>
            </a:avLst>
          </a:prstGeom>
          <a:solidFill>
            <a:srgbClr val="CC9C50"/>
          </a:solidFill>
          <a:ln w="25400" cap="flat" cmpd="sng" algn="ctr">
            <a:noFill/>
            <a:prstDash val="solid"/>
          </a:ln>
          <a:effectLst/>
        </p:spPr>
        <p:txBody>
          <a:bodyPr lIns="0" rIns="0" rtlCol="0" anchor="ctr"/>
          <a:lstStyle/>
          <a:p>
            <a:pPr marL="0" marR="0" lvl="0" indent="0" algn="ctr" defTabSz="514337" eaLnBrk="1" fontAlgn="auto" latinLnBrk="0" hangingPunct="1">
              <a:lnSpc>
                <a:spcPct val="9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Ergebnisse</a:t>
            </a:r>
            <a:endParaRPr kumimoji="0" lang="en-US" sz="1050" b="0" i="0" u="none" strike="noStrike" kern="0" cap="none" spc="0" normalizeH="0" baseline="3000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25" name="Rectangle: Rounded Corners 5">
            <a:extLst>
              <a:ext uri="{FF2B5EF4-FFF2-40B4-BE49-F238E27FC236}">
                <a16:creationId xmlns:a16="http://schemas.microsoft.com/office/drawing/2014/main" id="{2202782F-8F26-158A-E48C-4B84B1C735B4}"/>
              </a:ext>
            </a:extLst>
          </p:cNvPr>
          <p:cNvSpPr/>
          <p:nvPr/>
        </p:nvSpPr>
        <p:spPr>
          <a:xfrm>
            <a:off x="266700" y="2349325"/>
            <a:ext cx="1280269" cy="243000"/>
          </a:xfrm>
          <a:prstGeom prst="roundRect">
            <a:avLst>
              <a:gd name="adj" fmla="val 50000"/>
            </a:avLst>
          </a:prstGeom>
          <a:solidFill>
            <a:srgbClr val="2F3651"/>
          </a:solidFill>
          <a:ln w="25400" cap="flat" cmpd="sng" algn="ctr">
            <a:noFill/>
            <a:prstDash val="solid"/>
          </a:ln>
          <a:effectLst/>
        </p:spPr>
        <p:txBody>
          <a:bodyPr lIns="0" rIns="0" rtlCol="0" anchor="ctr"/>
          <a:lstStyle/>
          <a:p>
            <a:pPr marL="0" marR="0" lvl="0" indent="0" algn="ctr" defTabSz="514337" eaLnBrk="1" fontAlgn="auto" latinLnBrk="0" hangingPunct="1">
              <a:lnSpc>
                <a:spcPct val="9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Studienteilnehmer</a:t>
            </a:r>
            <a:endParaRPr kumimoji="0" lang="en-US" sz="1050" b="0" i="0" u="none" strike="noStrike" kern="0" cap="none" spc="0" normalizeH="0" baseline="3000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aphicFrame>
        <p:nvGraphicFramePr>
          <p:cNvPr id="26" name="Table 11">
            <a:extLst>
              <a:ext uri="{FF2B5EF4-FFF2-40B4-BE49-F238E27FC236}">
                <a16:creationId xmlns:a16="http://schemas.microsoft.com/office/drawing/2014/main" id="{ED265F70-2691-0961-910E-90828042912C}"/>
              </a:ext>
            </a:extLst>
          </p:cNvPr>
          <p:cNvGraphicFramePr>
            <a:graphicFrameLocks noGrp="1"/>
          </p:cNvGraphicFramePr>
          <p:nvPr>
            <p:extLst>
              <p:ext uri="{D42A27DB-BD31-4B8C-83A1-F6EECF244321}">
                <p14:modId xmlns:p14="http://schemas.microsoft.com/office/powerpoint/2010/main" val="2448814239"/>
              </p:ext>
            </p:extLst>
          </p:nvPr>
        </p:nvGraphicFramePr>
        <p:xfrm>
          <a:off x="1759958" y="1239378"/>
          <a:ext cx="6836187" cy="3281500"/>
        </p:xfrm>
        <a:graphic>
          <a:graphicData uri="http://schemas.openxmlformats.org/drawingml/2006/table">
            <a:tbl>
              <a:tblPr firstRow="1" bandRow="1"/>
              <a:tblGrid>
                <a:gridCol w="2278729">
                  <a:extLst>
                    <a:ext uri="{9D8B030D-6E8A-4147-A177-3AD203B41FA5}">
                      <a16:colId xmlns:a16="http://schemas.microsoft.com/office/drawing/2014/main" val="1384060042"/>
                    </a:ext>
                  </a:extLst>
                </a:gridCol>
                <a:gridCol w="2278729">
                  <a:extLst>
                    <a:ext uri="{9D8B030D-6E8A-4147-A177-3AD203B41FA5}">
                      <a16:colId xmlns:a16="http://schemas.microsoft.com/office/drawing/2014/main" val="3413645267"/>
                    </a:ext>
                  </a:extLst>
                </a:gridCol>
                <a:gridCol w="2278729">
                  <a:extLst>
                    <a:ext uri="{9D8B030D-6E8A-4147-A177-3AD203B41FA5}">
                      <a16:colId xmlns:a16="http://schemas.microsoft.com/office/drawing/2014/main" val="2932724263"/>
                    </a:ext>
                  </a:extLst>
                </a:gridCol>
              </a:tblGrid>
              <a:tr h="564890">
                <a:tc>
                  <a:txBody>
                    <a:bodyPr/>
                    <a:lstStyle>
                      <a:lvl1pPr marL="0" algn="l" defTabSz="685800" rtl="0" eaLnBrk="1" latinLnBrk="0" hangingPunct="1">
                        <a:defRPr sz="1350" b="1" kern="1200">
                          <a:solidFill>
                            <a:schemeClr val="lt1"/>
                          </a:solidFill>
                          <a:latin typeface="Calibri" panose="020F0502020204030204"/>
                          <a:ea typeface="Calibri" panose="020F0502020204030204"/>
                          <a:cs typeface="Arial"/>
                        </a:defRPr>
                      </a:lvl1pPr>
                      <a:lvl2pPr marL="342900" algn="l" defTabSz="685800" rtl="0" eaLnBrk="1" latinLnBrk="0" hangingPunct="1">
                        <a:defRPr sz="1350" b="1" kern="1200">
                          <a:solidFill>
                            <a:schemeClr val="lt1"/>
                          </a:solidFill>
                          <a:latin typeface="Calibri" panose="020F0502020204030204"/>
                          <a:ea typeface="Calibri" panose="020F0502020204030204"/>
                          <a:cs typeface="Arial"/>
                        </a:defRPr>
                      </a:lvl2pPr>
                      <a:lvl3pPr marL="685800" algn="l" defTabSz="685800" rtl="0" eaLnBrk="1" latinLnBrk="0" hangingPunct="1">
                        <a:defRPr sz="1350" b="1" kern="1200">
                          <a:solidFill>
                            <a:schemeClr val="lt1"/>
                          </a:solidFill>
                          <a:latin typeface="Calibri" panose="020F0502020204030204"/>
                          <a:ea typeface="Calibri" panose="020F0502020204030204"/>
                          <a:cs typeface="Arial"/>
                        </a:defRPr>
                      </a:lvl3pPr>
                      <a:lvl4pPr marL="1028700" algn="l" defTabSz="685800" rtl="0" eaLnBrk="1" latinLnBrk="0" hangingPunct="1">
                        <a:defRPr sz="1350" b="1" kern="1200">
                          <a:solidFill>
                            <a:schemeClr val="lt1"/>
                          </a:solidFill>
                          <a:latin typeface="Calibri" panose="020F0502020204030204"/>
                          <a:ea typeface="Calibri" panose="020F0502020204030204"/>
                          <a:cs typeface="Arial"/>
                        </a:defRPr>
                      </a:lvl4pPr>
                      <a:lvl5pPr marL="1371600" algn="l" defTabSz="685800" rtl="0" eaLnBrk="1" latinLnBrk="0" hangingPunct="1">
                        <a:defRPr sz="1350" b="1" kern="1200">
                          <a:solidFill>
                            <a:schemeClr val="lt1"/>
                          </a:solidFill>
                          <a:latin typeface="Calibri" panose="020F0502020204030204"/>
                          <a:ea typeface="Calibri" panose="020F0502020204030204"/>
                          <a:cs typeface="Arial"/>
                        </a:defRPr>
                      </a:lvl5pPr>
                      <a:lvl6pPr marL="1714500" algn="l" defTabSz="685800" rtl="0" eaLnBrk="1" latinLnBrk="0" hangingPunct="1">
                        <a:defRPr sz="1350" b="1" kern="1200">
                          <a:solidFill>
                            <a:schemeClr val="lt1"/>
                          </a:solidFill>
                          <a:latin typeface="Calibri" panose="020F0502020204030204"/>
                          <a:ea typeface="Calibri" panose="020F0502020204030204"/>
                          <a:cs typeface="Arial"/>
                        </a:defRPr>
                      </a:lvl6pPr>
                      <a:lvl7pPr marL="2057400" algn="l" defTabSz="685800" rtl="0" eaLnBrk="1" latinLnBrk="0" hangingPunct="1">
                        <a:defRPr sz="1350" b="1" kern="1200">
                          <a:solidFill>
                            <a:schemeClr val="lt1"/>
                          </a:solidFill>
                          <a:latin typeface="Calibri" panose="020F0502020204030204"/>
                          <a:ea typeface="Calibri" panose="020F0502020204030204"/>
                          <a:cs typeface="Arial"/>
                        </a:defRPr>
                      </a:lvl7pPr>
                      <a:lvl8pPr marL="2400300" algn="l" defTabSz="685800" rtl="0" eaLnBrk="1" latinLnBrk="0" hangingPunct="1">
                        <a:defRPr sz="1350" b="1" kern="1200">
                          <a:solidFill>
                            <a:schemeClr val="lt1"/>
                          </a:solidFill>
                          <a:latin typeface="Calibri" panose="020F0502020204030204"/>
                          <a:ea typeface="Calibri" panose="020F0502020204030204"/>
                          <a:cs typeface="Arial"/>
                        </a:defRPr>
                      </a:lvl8pPr>
                      <a:lvl9pPr marL="2743200" algn="l" defTabSz="685800" rtl="0" eaLnBrk="1" latinLnBrk="0" hangingPunct="1">
                        <a:defRPr sz="1350" b="1" kern="1200">
                          <a:solidFill>
                            <a:schemeClr val="lt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
                          <a:srgbClr val="2F3651"/>
                        </a:buClr>
                        <a:buSzTx/>
                        <a:buFont typeface="Arial" panose="020B0604020202020204" pitchFamily="34" charset="0"/>
                        <a:buNone/>
                        <a:defRPr/>
                      </a:pPr>
                      <a:r>
                        <a:rPr lang="de" sz="1100" b="1" i="0" u="none" strike="noStrike" cap="none" baseline="0">
                          <a:solidFill>
                            <a:srgbClr val="347475"/>
                          </a:solidFill>
                          <a:effectLst/>
                          <a:uFill>
                            <a:solidFill>
                              <a:prstClr val="black">
                                <a:alpha val="0"/>
                              </a:prstClr>
                            </a:solidFill>
                          </a:uFill>
                          <a:latin typeface="Arial"/>
                          <a:ea typeface="Arial"/>
                          <a:cs typeface="Arial"/>
                        </a:rPr>
                        <a:t>Frühe Ernährung </a:t>
                      </a:r>
                      <a:endParaRPr kumimoji="0" lang="en-US" sz="11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ct val="0"/>
                        </a:spcBef>
                        <a:spcAft>
                          <a:spcPct val="0"/>
                        </a:spcAft>
                        <a:buClr>
                          <a:srgbClr val="2F3651"/>
                        </a:buClr>
                        <a:buSzTx/>
                        <a:buFont typeface="Arial" panose="020B0604020202020204" pitchFamily="34" charset="0"/>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Kuhmilchproteine</a:t>
                      </a:r>
                      <a:r>
                        <a:rPr lang="de" sz="1100" b="0" i="0" u="none" strike="noStrike" cap="none" baseline="30000">
                          <a:solidFill>
                            <a:srgbClr val="000000"/>
                          </a:solidFill>
                          <a:effectLst/>
                          <a:uFill>
                            <a:solidFill>
                              <a:prstClr val="black">
                                <a:alpha val="0"/>
                              </a:prstClr>
                            </a:solidFill>
                          </a:uFill>
                          <a:latin typeface="Arial"/>
                          <a:ea typeface="Arial"/>
                          <a:cs typeface="Arial"/>
                        </a:rPr>
                        <a:t>1</a:t>
                      </a: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347475">
                        <a:lumMod val="20000"/>
                        <a:lumOff val="80000"/>
                      </a:srgbClr>
                    </a:solidFill>
                  </a:tcPr>
                </a:tc>
                <a:tc>
                  <a:txBody>
                    <a:bodyPr/>
                    <a:lstStyle>
                      <a:lvl1pPr marL="0" algn="l" defTabSz="685800" rtl="0" eaLnBrk="1" latinLnBrk="0" hangingPunct="1">
                        <a:defRPr sz="1350" b="1" kern="1200">
                          <a:solidFill>
                            <a:schemeClr val="lt1"/>
                          </a:solidFill>
                          <a:latin typeface="Calibri" panose="020F0502020204030204"/>
                          <a:ea typeface="Calibri" panose="020F0502020204030204"/>
                          <a:cs typeface="Arial"/>
                        </a:defRPr>
                      </a:lvl1pPr>
                      <a:lvl2pPr marL="342900" algn="l" defTabSz="685800" rtl="0" eaLnBrk="1" latinLnBrk="0" hangingPunct="1">
                        <a:defRPr sz="1350" b="1" kern="1200">
                          <a:solidFill>
                            <a:schemeClr val="lt1"/>
                          </a:solidFill>
                          <a:latin typeface="Calibri" panose="020F0502020204030204"/>
                          <a:ea typeface="Calibri" panose="020F0502020204030204"/>
                          <a:cs typeface="Arial"/>
                        </a:defRPr>
                      </a:lvl2pPr>
                      <a:lvl3pPr marL="685800" algn="l" defTabSz="685800" rtl="0" eaLnBrk="1" latinLnBrk="0" hangingPunct="1">
                        <a:defRPr sz="1350" b="1" kern="1200">
                          <a:solidFill>
                            <a:schemeClr val="lt1"/>
                          </a:solidFill>
                          <a:latin typeface="Calibri" panose="020F0502020204030204"/>
                          <a:ea typeface="Calibri" panose="020F0502020204030204"/>
                          <a:cs typeface="Arial"/>
                        </a:defRPr>
                      </a:lvl3pPr>
                      <a:lvl4pPr marL="1028700" algn="l" defTabSz="685800" rtl="0" eaLnBrk="1" latinLnBrk="0" hangingPunct="1">
                        <a:defRPr sz="1350" b="1" kern="1200">
                          <a:solidFill>
                            <a:schemeClr val="lt1"/>
                          </a:solidFill>
                          <a:latin typeface="Calibri" panose="020F0502020204030204"/>
                          <a:ea typeface="Calibri" panose="020F0502020204030204"/>
                          <a:cs typeface="Arial"/>
                        </a:defRPr>
                      </a:lvl4pPr>
                      <a:lvl5pPr marL="1371600" algn="l" defTabSz="685800" rtl="0" eaLnBrk="1" latinLnBrk="0" hangingPunct="1">
                        <a:defRPr sz="1350" b="1" kern="1200">
                          <a:solidFill>
                            <a:schemeClr val="lt1"/>
                          </a:solidFill>
                          <a:latin typeface="Calibri" panose="020F0502020204030204"/>
                          <a:ea typeface="Calibri" panose="020F0502020204030204"/>
                          <a:cs typeface="Arial"/>
                        </a:defRPr>
                      </a:lvl5pPr>
                      <a:lvl6pPr marL="1714500" algn="l" defTabSz="685800" rtl="0" eaLnBrk="1" latinLnBrk="0" hangingPunct="1">
                        <a:defRPr sz="1350" b="1" kern="1200">
                          <a:solidFill>
                            <a:schemeClr val="lt1"/>
                          </a:solidFill>
                          <a:latin typeface="Calibri" panose="020F0502020204030204"/>
                          <a:ea typeface="Calibri" panose="020F0502020204030204"/>
                          <a:cs typeface="Arial"/>
                        </a:defRPr>
                      </a:lvl6pPr>
                      <a:lvl7pPr marL="2057400" algn="l" defTabSz="685800" rtl="0" eaLnBrk="1" latinLnBrk="0" hangingPunct="1">
                        <a:defRPr sz="1350" b="1" kern="1200">
                          <a:solidFill>
                            <a:schemeClr val="lt1"/>
                          </a:solidFill>
                          <a:latin typeface="Calibri" panose="020F0502020204030204"/>
                          <a:ea typeface="Calibri" panose="020F0502020204030204"/>
                          <a:cs typeface="Arial"/>
                        </a:defRPr>
                      </a:lvl7pPr>
                      <a:lvl8pPr marL="2400300" algn="l" defTabSz="685800" rtl="0" eaLnBrk="1" latinLnBrk="0" hangingPunct="1">
                        <a:defRPr sz="1350" b="1" kern="1200">
                          <a:solidFill>
                            <a:schemeClr val="lt1"/>
                          </a:solidFill>
                          <a:latin typeface="Calibri" panose="020F0502020204030204"/>
                          <a:ea typeface="Calibri" panose="020F0502020204030204"/>
                          <a:cs typeface="Arial"/>
                        </a:defRPr>
                      </a:lvl8pPr>
                      <a:lvl9pPr marL="2743200" algn="l" defTabSz="685800" rtl="0" eaLnBrk="1" latinLnBrk="0" hangingPunct="1">
                        <a:defRPr sz="1350" b="1" kern="1200">
                          <a:solidFill>
                            <a:schemeClr val="lt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1" i="0" u="none" strike="noStrike" cap="none" baseline="0">
                          <a:solidFill>
                            <a:srgbClr val="347475"/>
                          </a:solidFill>
                          <a:effectLst/>
                          <a:uFill>
                            <a:solidFill>
                              <a:prstClr val="black">
                                <a:alpha val="0"/>
                              </a:prstClr>
                            </a:solidFill>
                          </a:uFill>
                          <a:latin typeface="Arial"/>
                          <a:ea typeface="Arial"/>
                          <a:cs typeface="Arial"/>
                        </a:rPr>
                        <a:t>Frühe Ernährung</a:t>
                      </a:r>
                      <a:r>
                        <a:rPr lang="de" sz="1100" b="1" i="0" u="none" strike="noStrike" cap="none" baseline="0">
                          <a:solidFill>
                            <a:srgbClr val="FFFFFF"/>
                          </a:solidFill>
                          <a:effectLst/>
                          <a:uFill>
                            <a:solidFill>
                              <a:prstClr val="black">
                                <a:alpha val="0"/>
                              </a:prstClr>
                            </a:solidFill>
                          </a:uFill>
                          <a:latin typeface="Arial"/>
                          <a:ea typeface="Arial"/>
                          <a:cs typeface="Arial"/>
                        </a:rPr>
                        <a:t> </a:t>
                      </a:r>
                    </a:p>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Gluten</a:t>
                      </a:r>
                      <a:r>
                        <a:rPr lang="de" sz="1100" b="0" i="0" u="none" strike="noStrike" cap="none" baseline="30000">
                          <a:solidFill>
                            <a:srgbClr val="000000"/>
                          </a:solidFill>
                          <a:effectLst/>
                          <a:uFill>
                            <a:solidFill>
                              <a:prstClr val="black">
                                <a:alpha val="0"/>
                              </a:prstClr>
                            </a:solidFill>
                          </a:uFill>
                          <a:latin typeface="Arial"/>
                          <a:ea typeface="Arial"/>
                          <a:cs typeface="Arial"/>
                        </a:rPr>
                        <a:t>2</a:t>
                      </a:r>
                      <a:endParaRPr lang="en-US" sz="1100" b="0">
                        <a:solidFill>
                          <a:schemeClr val="tx1"/>
                        </a:solidFill>
                        <a:latin typeface="Arial" panose="020B0604020202020204" pitchFamily="34" charset="0"/>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347475">
                        <a:lumMod val="20000"/>
                        <a:lumOff val="80000"/>
                      </a:srgbClr>
                    </a:solidFill>
                  </a:tcPr>
                </a:tc>
                <a:tc>
                  <a:txBody>
                    <a:bodyPr/>
                    <a:lstStyle>
                      <a:lvl1pPr marL="0" algn="l" defTabSz="685800" rtl="0" eaLnBrk="1" latinLnBrk="0" hangingPunct="1">
                        <a:defRPr sz="1350" b="1" kern="1200">
                          <a:solidFill>
                            <a:schemeClr val="lt1"/>
                          </a:solidFill>
                          <a:latin typeface="Calibri" panose="020F0502020204030204"/>
                          <a:ea typeface="Calibri" panose="020F0502020204030204"/>
                          <a:cs typeface="Arial"/>
                        </a:defRPr>
                      </a:lvl1pPr>
                      <a:lvl2pPr marL="342900" algn="l" defTabSz="685800" rtl="0" eaLnBrk="1" latinLnBrk="0" hangingPunct="1">
                        <a:defRPr sz="1350" b="1" kern="1200">
                          <a:solidFill>
                            <a:schemeClr val="lt1"/>
                          </a:solidFill>
                          <a:latin typeface="Calibri" panose="020F0502020204030204"/>
                          <a:ea typeface="Calibri" panose="020F0502020204030204"/>
                          <a:cs typeface="Arial"/>
                        </a:defRPr>
                      </a:lvl2pPr>
                      <a:lvl3pPr marL="685800" algn="l" defTabSz="685800" rtl="0" eaLnBrk="1" latinLnBrk="0" hangingPunct="1">
                        <a:defRPr sz="1350" b="1" kern="1200">
                          <a:solidFill>
                            <a:schemeClr val="lt1"/>
                          </a:solidFill>
                          <a:latin typeface="Calibri" panose="020F0502020204030204"/>
                          <a:ea typeface="Calibri" panose="020F0502020204030204"/>
                          <a:cs typeface="Arial"/>
                        </a:defRPr>
                      </a:lvl3pPr>
                      <a:lvl4pPr marL="1028700" algn="l" defTabSz="685800" rtl="0" eaLnBrk="1" latinLnBrk="0" hangingPunct="1">
                        <a:defRPr sz="1350" b="1" kern="1200">
                          <a:solidFill>
                            <a:schemeClr val="lt1"/>
                          </a:solidFill>
                          <a:latin typeface="Calibri" panose="020F0502020204030204"/>
                          <a:ea typeface="Calibri" panose="020F0502020204030204"/>
                          <a:cs typeface="Arial"/>
                        </a:defRPr>
                      </a:lvl4pPr>
                      <a:lvl5pPr marL="1371600" algn="l" defTabSz="685800" rtl="0" eaLnBrk="1" latinLnBrk="0" hangingPunct="1">
                        <a:defRPr sz="1350" b="1" kern="1200">
                          <a:solidFill>
                            <a:schemeClr val="lt1"/>
                          </a:solidFill>
                          <a:latin typeface="Calibri" panose="020F0502020204030204"/>
                          <a:ea typeface="Calibri" panose="020F0502020204030204"/>
                          <a:cs typeface="Arial"/>
                        </a:defRPr>
                      </a:lvl5pPr>
                      <a:lvl6pPr marL="1714500" algn="l" defTabSz="685800" rtl="0" eaLnBrk="1" latinLnBrk="0" hangingPunct="1">
                        <a:defRPr sz="1350" b="1" kern="1200">
                          <a:solidFill>
                            <a:schemeClr val="lt1"/>
                          </a:solidFill>
                          <a:latin typeface="Calibri" panose="020F0502020204030204"/>
                          <a:ea typeface="Calibri" panose="020F0502020204030204"/>
                          <a:cs typeface="Arial"/>
                        </a:defRPr>
                      </a:lvl6pPr>
                      <a:lvl7pPr marL="2057400" algn="l" defTabSz="685800" rtl="0" eaLnBrk="1" latinLnBrk="0" hangingPunct="1">
                        <a:defRPr sz="1350" b="1" kern="1200">
                          <a:solidFill>
                            <a:schemeClr val="lt1"/>
                          </a:solidFill>
                          <a:latin typeface="Calibri" panose="020F0502020204030204"/>
                          <a:ea typeface="Calibri" panose="020F0502020204030204"/>
                          <a:cs typeface="Arial"/>
                        </a:defRPr>
                      </a:lvl7pPr>
                      <a:lvl8pPr marL="2400300" algn="l" defTabSz="685800" rtl="0" eaLnBrk="1" latinLnBrk="0" hangingPunct="1">
                        <a:defRPr sz="1350" b="1" kern="1200">
                          <a:solidFill>
                            <a:schemeClr val="lt1"/>
                          </a:solidFill>
                          <a:latin typeface="Calibri" panose="020F0502020204030204"/>
                          <a:ea typeface="Calibri" panose="020F0502020204030204"/>
                          <a:cs typeface="Arial"/>
                        </a:defRPr>
                      </a:lvl8pPr>
                      <a:lvl9pPr marL="2743200" algn="l" defTabSz="685800" rtl="0" eaLnBrk="1" latinLnBrk="0" hangingPunct="1">
                        <a:defRPr sz="1350" b="1" kern="1200">
                          <a:solidFill>
                            <a:schemeClr val="lt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1" i="0" u="none" strike="noStrike" cap="none" baseline="0" dirty="0">
                          <a:solidFill>
                            <a:srgbClr val="347475"/>
                          </a:solidFill>
                          <a:effectLst/>
                          <a:uFill>
                            <a:solidFill>
                              <a:prstClr val="black">
                                <a:alpha val="0"/>
                              </a:prstClr>
                            </a:solidFill>
                          </a:uFill>
                          <a:latin typeface="Arial"/>
                          <a:ea typeface="Arial"/>
                          <a:cs typeface="Arial"/>
                        </a:rPr>
                        <a:t>Mikrobiom</a:t>
                      </a:r>
                    </a:p>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dirty="0">
                          <a:solidFill>
                            <a:srgbClr val="000000"/>
                          </a:solidFill>
                          <a:effectLst/>
                          <a:uFill>
                            <a:solidFill>
                              <a:prstClr val="black">
                                <a:alpha val="0"/>
                              </a:prstClr>
                            </a:solidFill>
                          </a:uFill>
                          <a:latin typeface="Arial"/>
                          <a:ea typeface="Arial"/>
                          <a:cs typeface="Arial"/>
                        </a:rPr>
                        <a:t>Darmmikrobiom</a:t>
                      </a:r>
                      <a:r>
                        <a:rPr lang="de" sz="1100" b="0" i="0" u="none" strike="noStrike" cap="none" baseline="30000" dirty="0">
                          <a:solidFill>
                            <a:srgbClr val="000000"/>
                          </a:solidFill>
                          <a:effectLst/>
                          <a:uFill>
                            <a:solidFill>
                              <a:prstClr val="black">
                                <a:alpha val="0"/>
                              </a:prstClr>
                            </a:solidFill>
                          </a:uFill>
                          <a:latin typeface="Arial"/>
                          <a:ea typeface="Arial"/>
                          <a:cs typeface="Arial"/>
                        </a:rPr>
                        <a:t>3</a:t>
                      </a:r>
                      <a:endParaRPr lang="en-US" sz="1100" b="0" dirty="0">
                        <a:solidFill>
                          <a:schemeClr val="tx1"/>
                        </a:solidFill>
                        <a:latin typeface="Arial" panose="020B0604020202020204" pitchFamily="34" charset="0"/>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347475">
                        <a:lumMod val="20000"/>
                        <a:lumOff val="80000"/>
                      </a:srgbClr>
                    </a:solidFill>
                  </a:tcPr>
                </a:tc>
                <a:extLst>
                  <a:ext uri="{0D108BD9-81ED-4DB2-BD59-A6C34878D82A}">
                    <a16:rowId xmlns:a16="http://schemas.microsoft.com/office/drawing/2014/main" val="2439518279"/>
                  </a:ext>
                </a:extLst>
              </a:tr>
              <a:tr h="400130">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DAISY</a:t>
                      </a:r>
                      <a:r>
                        <a:rPr lang="de" sz="1100" b="0" i="0" u="none" strike="noStrike" cap="none" baseline="30000">
                          <a:solidFill>
                            <a:srgbClr val="000000"/>
                          </a:solidFill>
                          <a:effectLst/>
                          <a:uFill>
                            <a:solidFill>
                              <a:prstClr val="black">
                                <a:alpha val="0"/>
                              </a:prstClr>
                            </a:solidFill>
                          </a:uFill>
                          <a:latin typeface="Arial"/>
                          <a:ea typeface="Arial"/>
                          <a:cs typeface="Arial"/>
                        </a:rPr>
                        <a:t>1</a:t>
                      </a:r>
                      <a:endParaRPr lang="en-US" sz="1100" kern="1200">
                        <a:solidFill>
                          <a:schemeClr val="dk1"/>
                        </a:solidFill>
                        <a:latin typeface="Arial" panose="020B0604020202020204" pitchFamily="34" charset="0"/>
                        <a:ea typeface="+mn-ea"/>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75D72">
                        <a:lumMod val="20000"/>
                        <a:lumOff val="80000"/>
                      </a:srgbClr>
                    </a:solidFill>
                  </a:tcPr>
                </a:tc>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DIPP</a:t>
                      </a:r>
                      <a:r>
                        <a:rPr lang="de" sz="1100" b="0" i="0" u="none" strike="noStrike" cap="none" baseline="30000">
                          <a:solidFill>
                            <a:srgbClr val="000000"/>
                          </a:solidFill>
                          <a:effectLst/>
                          <a:uFill>
                            <a:solidFill>
                              <a:prstClr val="black">
                                <a:alpha val="0"/>
                              </a:prstClr>
                            </a:solidFill>
                          </a:uFill>
                          <a:latin typeface="Arial"/>
                          <a:ea typeface="Arial"/>
                          <a:cs typeface="Arial"/>
                        </a:rPr>
                        <a:t>2</a:t>
                      </a:r>
                      <a:endParaRPr lang="en-US" sz="1100" kern="1200">
                        <a:solidFill>
                          <a:schemeClr val="dk1"/>
                        </a:solidFill>
                        <a:latin typeface="Arial" panose="020B0604020202020204" pitchFamily="34" charset="0"/>
                        <a:ea typeface="+mn-ea"/>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75D72">
                        <a:lumMod val="20000"/>
                        <a:lumOff val="80000"/>
                      </a:srgbClr>
                    </a:solidFill>
                  </a:tcPr>
                </a:tc>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ABIS</a:t>
                      </a:r>
                      <a:r>
                        <a:rPr lang="de" sz="1100" b="0" i="0" u="none" strike="noStrike" cap="none" baseline="30000">
                          <a:solidFill>
                            <a:srgbClr val="000000"/>
                          </a:solidFill>
                          <a:effectLst/>
                          <a:uFill>
                            <a:solidFill>
                              <a:prstClr val="black">
                                <a:alpha val="0"/>
                              </a:prstClr>
                            </a:solidFill>
                          </a:uFill>
                          <a:latin typeface="Arial"/>
                          <a:ea typeface="Arial"/>
                          <a:cs typeface="Arial"/>
                        </a:rPr>
                        <a:t>3</a:t>
                      </a:r>
                      <a:endParaRPr lang="en-US" sz="1100" kern="1200">
                        <a:solidFill>
                          <a:schemeClr val="dk1"/>
                        </a:solidFill>
                        <a:latin typeface="Arial" panose="020B0604020202020204" pitchFamily="34" charset="0"/>
                        <a:ea typeface="+mn-ea"/>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75D72">
                        <a:lumMod val="20000"/>
                        <a:lumOff val="80000"/>
                      </a:srgbClr>
                    </a:solidFill>
                  </a:tcPr>
                </a:tc>
                <a:extLst>
                  <a:ext uri="{0D108BD9-81ED-4DB2-BD59-A6C34878D82A}">
                    <a16:rowId xmlns:a16="http://schemas.microsoft.com/office/drawing/2014/main" val="372883831"/>
                  </a:ext>
                </a:extLst>
              </a:tr>
              <a:tr h="708660">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algn="ctr"/>
                      <a:r>
                        <a:rPr lang="de" sz="1100" b="0" i="0" u="none" strike="noStrike" cap="none" baseline="0">
                          <a:solidFill>
                            <a:srgbClr val="000000"/>
                          </a:solidFill>
                          <a:effectLst/>
                          <a:uFill>
                            <a:solidFill>
                              <a:prstClr val="black">
                                <a:alpha val="0"/>
                              </a:prstClr>
                            </a:solidFill>
                          </a:uFill>
                          <a:latin typeface="Arial"/>
                          <a:ea typeface="Arial"/>
                          <a:cs typeface="Arial"/>
                        </a:rPr>
                        <a:t>1.835 Kinder mit erhöhtem T1D-Risiko (Genetik oder Geschwister/ Nachkommen von Menschen mit T1D)</a:t>
                      </a:r>
                      <a:r>
                        <a:rPr lang="de" sz="1100" b="0" i="0" u="none" strike="noStrike" cap="none" baseline="30000">
                          <a:solidFill>
                            <a:srgbClr val="000000"/>
                          </a:solidFill>
                          <a:effectLst/>
                          <a:uFill>
                            <a:solidFill>
                              <a:prstClr val="black">
                                <a:alpha val="0"/>
                              </a:prstClr>
                            </a:solidFill>
                          </a:uFill>
                          <a:latin typeface="Arial"/>
                          <a:ea typeface="Arial"/>
                          <a:cs typeface="Arial"/>
                        </a:rPr>
                        <a:t>1</a:t>
                      </a: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F3651">
                        <a:lumMod val="20000"/>
                        <a:lumOff val="80000"/>
                      </a:srgbClr>
                    </a:solidFill>
                  </a:tcPr>
                </a:tc>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5.915 Kinder mit erhöhtem genetischen Risiko für Autoimmun-T1D</a:t>
                      </a:r>
                      <a:r>
                        <a:rPr lang="de" sz="1100" b="0" i="0" u="none" strike="noStrike" cap="none" baseline="30000">
                          <a:solidFill>
                            <a:srgbClr val="000000"/>
                          </a:solidFill>
                          <a:effectLst/>
                          <a:uFill>
                            <a:solidFill>
                              <a:prstClr val="black">
                                <a:alpha val="0"/>
                              </a:prstClr>
                            </a:solidFill>
                          </a:uFill>
                          <a:latin typeface="Arial"/>
                          <a:ea typeface="Arial"/>
                          <a:cs typeface="Arial"/>
                        </a:rPr>
                        <a:t>2</a:t>
                      </a:r>
                      <a:endParaRPr lang="en-US" sz="1100" kern="1200">
                        <a:solidFill>
                          <a:schemeClr val="dk1"/>
                        </a:solidFill>
                        <a:latin typeface="Arial" panose="020B0604020202020204" pitchFamily="34" charset="0"/>
                        <a:ea typeface="+mn-ea"/>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F3651">
                        <a:lumMod val="20000"/>
                        <a:lumOff val="80000"/>
                      </a:srgbClr>
                    </a:solidFill>
                  </a:tcPr>
                </a:tc>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403 Kinder stratifiziert nach HLA-Genrisiko für Autoimmun-T1D</a:t>
                      </a:r>
                      <a:r>
                        <a:rPr lang="de" sz="1100" b="0" i="0" u="none" strike="noStrike" cap="none" baseline="30000">
                          <a:solidFill>
                            <a:srgbClr val="000000"/>
                          </a:solidFill>
                          <a:effectLst/>
                          <a:uFill>
                            <a:solidFill>
                              <a:prstClr val="black">
                                <a:alpha val="0"/>
                              </a:prstClr>
                            </a:solidFill>
                          </a:uFill>
                          <a:latin typeface="Arial"/>
                          <a:ea typeface="Arial"/>
                          <a:cs typeface="Arial"/>
                        </a:rPr>
                        <a:t>3</a:t>
                      </a:r>
                      <a:endParaRPr lang="en-US" sz="1100" kern="1200">
                        <a:solidFill>
                          <a:schemeClr val="dk1"/>
                        </a:solidFill>
                        <a:latin typeface="Arial" panose="020B0604020202020204" pitchFamily="34" charset="0"/>
                        <a:ea typeface="+mn-ea"/>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F3651">
                        <a:lumMod val="20000"/>
                        <a:lumOff val="80000"/>
                      </a:srgbClr>
                    </a:solidFill>
                  </a:tcPr>
                </a:tc>
                <a:extLst>
                  <a:ext uri="{0D108BD9-81ED-4DB2-BD59-A6C34878D82A}">
                    <a16:rowId xmlns:a16="http://schemas.microsoft.com/office/drawing/2014/main" val="993046660"/>
                  </a:ext>
                </a:extLst>
              </a:tr>
              <a:tr h="1508760">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dirty="0">
                          <a:solidFill>
                            <a:srgbClr val="000000"/>
                          </a:solidFill>
                          <a:effectLst/>
                          <a:uFill>
                            <a:solidFill>
                              <a:prstClr val="black">
                                <a:alpha val="0"/>
                              </a:prstClr>
                            </a:solidFill>
                          </a:uFill>
                          <a:latin typeface="Arial"/>
                          <a:ea typeface="Arial"/>
                          <a:cs typeface="Arial"/>
                        </a:rPr>
                        <a:t>Die Aufnahme von </a:t>
                      </a:r>
                      <a:r>
                        <a:rPr lang="de" sz="1100" b="1" i="0" u="none" strike="noStrike" cap="none" baseline="0" dirty="0">
                          <a:solidFill>
                            <a:srgbClr val="000000"/>
                          </a:solidFill>
                          <a:effectLst/>
                          <a:uFill>
                            <a:solidFill>
                              <a:prstClr val="black">
                                <a:alpha val="0"/>
                              </a:prstClr>
                            </a:solidFill>
                          </a:uFill>
                          <a:latin typeface="Arial"/>
                          <a:ea typeface="Arial"/>
                          <a:cs typeface="Arial"/>
                        </a:rPr>
                        <a:t>Kuhmilchprotein </a:t>
                      </a:r>
                      <a:r>
                        <a:rPr lang="de" sz="1100" b="0" i="0" u="none" strike="noStrike" cap="none" baseline="0" dirty="0">
                          <a:solidFill>
                            <a:srgbClr val="000000"/>
                          </a:solidFill>
                          <a:effectLst/>
                          <a:uFill>
                            <a:solidFill>
                              <a:prstClr val="black">
                                <a:alpha val="0"/>
                              </a:prstClr>
                            </a:solidFill>
                          </a:uFill>
                          <a:latin typeface="Arial"/>
                          <a:ea typeface="Arial"/>
                          <a:cs typeface="Arial"/>
                        </a:rPr>
                        <a:t>war bei Kindern mit </a:t>
                      </a:r>
                      <a:r>
                        <a:rPr lang="de" sz="1100" b="1" i="0" u="none" strike="noStrike" cap="none" baseline="0" dirty="0">
                          <a:solidFill>
                            <a:srgbClr val="000000"/>
                          </a:solidFill>
                          <a:effectLst/>
                          <a:uFill>
                            <a:solidFill>
                              <a:prstClr val="black">
                                <a:alpha val="0"/>
                              </a:prstClr>
                            </a:solidFill>
                          </a:uFill>
                          <a:latin typeface="Arial"/>
                          <a:ea typeface="Arial"/>
                          <a:cs typeface="Arial"/>
                        </a:rPr>
                        <a:t>niedrigem und mittlerem</a:t>
                      </a:r>
                      <a:r>
                        <a:rPr lang="de" sz="1100" b="0" i="0" u="none" strike="noStrike" cap="none" baseline="0" dirty="0">
                          <a:solidFill>
                            <a:srgbClr val="000000"/>
                          </a:solidFill>
                          <a:effectLst/>
                          <a:uFill>
                            <a:solidFill>
                              <a:prstClr val="black">
                                <a:alpha val="0"/>
                              </a:prstClr>
                            </a:solidFill>
                          </a:uFill>
                          <a:latin typeface="Arial"/>
                          <a:ea typeface="Arial"/>
                          <a:cs typeface="Arial"/>
                        </a:rPr>
                        <a:t>, aber nicht hohem </a:t>
                      </a:r>
                      <a:r>
                        <a:rPr lang="de" sz="1100" b="1" i="0" u="none" strike="noStrike" cap="none" baseline="0" dirty="0">
                          <a:solidFill>
                            <a:srgbClr val="000000"/>
                          </a:solidFill>
                          <a:effectLst/>
                          <a:uFill>
                            <a:solidFill>
                              <a:prstClr val="black">
                                <a:alpha val="0"/>
                              </a:prstClr>
                            </a:solidFill>
                          </a:uFill>
                          <a:latin typeface="Arial"/>
                          <a:ea typeface="Arial"/>
                          <a:cs typeface="Arial"/>
                        </a:rPr>
                        <a:t>genetischen T1D-Risiko mit Inselimmunität </a:t>
                      </a:r>
                      <a:r>
                        <a:rPr lang="de" sz="1100" b="0" i="0" u="none" strike="noStrike" cap="none" baseline="0" dirty="0">
                          <a:solidFill>
                            <a:srgbClr val="000000"/>
                          </a:solidFill>
                          <a:effectLst/>
                          <a:uFill>
                            <a:solidFill>
                              <a:prstClr val="black">
                                <a:alpha val="0"/>
                              </a:prstClr>
                            </a:solidFill>
                          </a:uFill>
                          <a:latin typeface="Arial"/>
                          <a:ea typeface="Arial"/>
                          <a:cs typeface="Arial"/>
                        </a:rPr>
                        <a:t>und bei allen Kindern mit Inselimmunität mit einer </a:t>
                      </a:r>
                      <a:r>
                        <a:rPr lang="de" sz="1100" b="1" i="0" u="none" strike="noStrike" cap="none" baseline="0" dirty="0">
                          <a:solidFill>
                            <a:srgbClr val="000000"/>
                          </a:solidFill>
                          <a:effectLst/>
                          <a:uFill>
                            <a:solidFill>
                              <a:prstClr val="black">
                                <a:alpha val="0"/>
                              </a:prstClr>
                            </a:solidFill>
                          </a:uFill>
                          <a:latin typeface="Arial"/>
                          <a:ea typeface="Arial"/>
                          <a:cs typeface="Arial"/>
                        </a:rPr>
                        <a:t>Progression zu autoimmunem T1D assoziiert</a:t>
                      </a:r>
                      <a:r>
                        <a:rPr lang="de" sz="1100" b="0" i="0" u="none" strike="noStrike" cap="none" baseline="30000" dirty="0">
                          <a:solidFill>
                            <a:srgbClr val="000000"/>
                          </a:solidFill>
                          <a:effectLst/>
                          <a:uFill>
                            <a:solidFill>
                              <a:prstClr val="black">
                                <a:alpha val="0"/>
                              </a:prstClr>
                            </a:solidFill>
                          </a:uFill>
                          <a:latin typeface="Arial"/>
                          <a:ea typeface="Arial"/>
                          <a:cs typeface="Arial"/>
                        </a:rPr>
                        <a:t>1</a:t>
                      </a:r>
                      <a:endParaRPr lang="en-US" sz="1100" dirty="0">
                        <a:latin typeface="Arial" panose="020B0604020202020204" pitchFamily="34" charset="0"/>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C9C50">
                        <a:lumMod val="20000"/>
                        <a:lumOff val="80000"/>
                      </a:srgbClr>
                    </a:solidFill>
                  </a:tcPr>
                </a:tc>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dirty="0">
                          <a:solidFill>
                            <a:srgbClr val="000000"/>
                          </a:solidFill>
                          <a:effectLst/>
                          <a:uFill>
                            <a:solidFill>
                              <a:prstClr val="black">
                                <a:alpha val="0"/>
                              </a:prstClr>
                            </a:solidFill>
                          </a:uFill>
                          <a:latin typeface="Arial"/>
                          <a:ea typeface="Arial"/>
                          <a:cs typeface="Arial"/>
                        </a:rPr>
                        <a:t>Die </a:t>
                      </a:r>
                      <a:r>
                        <a:rPr lang="de" sz="1100" b="1" i="0" u="none" strike="noStrike" cap="none" baseline="0" dirty="0">
                          <a:solidFill>
                            <a:srgbClr val="000000"/>
                          </a:solidFill>
                          <a:effectLst/>
                          <a:uFill>
                            <a:solidFill>
                              <a:prstClr val="black">
                                <a:alpha val="0"/>
                              </a:prstClr>
                            </a:solidFill>
                          </a:uFill>
                          <a:latin typeface="Arial"/>
                          <a:ea typeface="Arial"/>
                          <a:cs typeface="Arial"/>
                        </a:rPr>
                        <a:t>frühe Einführung </a:t>
                      </a:r>
                      <a:r>
                        <a:rPr lang="de" sz="1100" b="0" i="0" u="none" strike="noStrike" cap="none" baseline="0" dirty="0">
                          <a:solidFill>
                            <a:srgbClr val="000000"/>
                          </a:solidFill>
                          <a:effectLst/>
                          <a:uFill>
                            <a:solidFill>
                              <a:prstClr val="black">
                                <a:alpha val="0"/>
                              </a:prstClr>
                            </a:solidFill>
                          </a:uFill>
                          <a:latin typeface="Arial"/>
                          <a:ea typeface="Arial"/>
                          <a:cs typeface="Arial"/>
                        </a:rPr>
                        <a:t>von </a:t>
                      </a:r>
                      <a:r>
                        <a:rPr lang="de" sz="1100" b="1" i="0" u="none" strike="noStrike" cap="none" baseline="0" dirty="0">
                          <a:solidFill>
                            <a:srgbClr val="000000"/>
                          </a:solidFill>
                          <a:effectLst/>
                          <a:uFill>
                            <a:solidFill>
                              <a:prstClr val="black">
                                <a:alpha val="0"/>
                              </a:prstClr>
                            </a:solidFill>
                          </a:uFill>
                          <a:latin typeface="Arial"/>
                          <a:ea typeface="Arial"/>
                          <a:cs typeface="Arial"/>
                        </a:rPr>
                        <a:t>Weizen</a:t>
                      </a:r>
                      <a:r>
                        <a:rPr lang="de" sz="1100" b="0" i="0" u="none" strike="noStrike" cap="none" baseline="0" dirty="0">
                          <a:solidFill>
                            <a:srgbClr val="000000"/>
                          </a:solidFill>
                          <a:effectLst/>
                          <a:uFill>
                            <a:solidFill>
                              <a:prstClr val="black">
                                <a:alpha val="0"/>
                              </a:prstClr>
                            </a:solidFill>
                          </a:uFill>
                          <a:latin typeface="Arial"/>
                          <a:ea typeface="Arial"/>
                          <a:cs typeface="Arial"/>
                        </a:rPr>
                        <a:t>, </a:t>
                      </a:r>
                      <a:r>
                        <a:rPr lang="de" sz="1100" b="1" i="0" u="none" strike="noStrike" cap="none" baseline="0" dirty="0">
                          <a:solidFill>
                            <a:srgbClr val="000000"/>
                          </a:solidFill>
                          <a:effectLst/>
                          <a:uFill>
                            <a:solidFill>
                              <a:prstClr val="black">
                                <a:alpha val="0"/>
                              </a:prstClr>
                            </a:solidFill>
                          </a:uFill>
                          <a:latin typeface="Arial"/>
                          <a:ea typeface="Arial"/>
                          <a:cs typeface="Arial"/>
                        </a:rPr>
                        <a:t>Roggen</a:t>
                      </a:r>
                      <a:r>
                        <a:rPr lang="de" sz="1100" b="0" i="0" u="none" strike="noStrike" cap="none" baseline="0" dirty="0">
                          <a:solidFill>
                            <a:srgbClr val="000000"/>
                          </a:solidFill>
                          <a:effectLst/>
                          <a:uFill>
                            <a:solidFill>
                              <a:prstClr val="black">
                                <a:alpha val="0"/>
                              </a:prstClr>
                            </a:solidFill>
                          </a:uFill>
                          <a:latin typeface="Arial"/>
                          <a:ea typeface="Arial"/>
                          <a:cs typeface="Arial"/>
                        </a:rPr>
                        <a:t>, </a:t>
                      </a:r>
                      <a:r>
                        <a:rPr lang="de" sz="1100" b="1" i="0" u="none" strike="noStrike" cap="none" baseline="0" dirty="0">
                          <a:solidFill>
                            <a:srgbClr val="000000"/>
                          </a:solidFill>
                          <a:effectLst/>
                          <a:uFill>
                            <a:solidFill>
                              <a:prstClr val="black">
                                <a:alpha val="0"/>
                              </a:prstClr>
                            </a:solidFill>
                          </a:uFill>
                          <a:latin typeface="Arial"/>
                          <a:ea typeface="Arial"/>
                          <a:cs typeface="Arial"/>
                        </a:rPr>
                        <a:t>Hafer </a:t>
                      </a:r>
                      <a:r>
                        <a:rPr lang="de" sz="1100" b="0" i="0" u="none" strike="noStrike" cap="none" baseline="0" dirty="0">
                          <a:solidFill>
                            <a:srgbClr val="000000"/>
                          </a:solidFill>
                          <a:effectLst/>
                          <a:uFill>
                            <a:solidFill>
                              <a:prstClr val="black">
                                <a:alpha val="0"/>
                              </a:prstClr>
                            </a:solidFill>
                          </a:uFill>
                          <a:latin typeface="Arial"/>
                          <a:ea typeface="Arial"/>
                          <a:cs typeface="Arial"/>
                        </a:rPr>
                        <a:t>und </a:t>
                      </a:r>
                      <a:r>
                        <a:rPr lang="de" sz="1100" b="1" i="0" u="none" strike="noStrike" cap="none" baseline="0" dirty="0">
                          <a:solidFill>
                            <a:srgbClr val="000000"/>
                          </a:solidFill>
                          <a:effectLst/>
                          <a:uFill>
                            <a:solidFill>
                              <a:prstClr val="black">
                                <a:alpha val="0"/>
                              </a:prstClr>
                            </a:solidFill>
                          </a:uFill>
                          <a:latin typeface="Arial"/>
                          <a:ea typeface="Arial"/>
                          <a:cs typeface="Arial"/>
                        </a:rPr>
                        <a:t>Gerste</a:t>
                      </a:r>
                      <a:r>
                        <a:rPr lang="de" sz="1100" b="0" i="0" u="none" strike="noStrike" cap="none" baseline="0" dirty="0">
                          <a:solidFill>
                            <a:srgbClr val="000000"/>
                          </a:solidFill>
                          <a:effectLst/>
                          <a:uFill>
                            <a:solidFill>
                              <a:prstClr val="black">
                                <a:alpha val="0"/>
                              </a:prstClr>
                            </a:solidFill>
                          </a:uFill>
                          <a:latin typeface="Arial"/>
                          <a:ea typeface="Arial"/>
                          <a:cs typeface="Arial"/>
                        </a:rPr>
                        <a:t> war mit </a:t>
                      </a:r>
                      <a:r>
                        <a:rPr lang="de" sz="1100" b="1" i="0" u="none" strike="noStrike" cap="none" baseline="0" dirty="0">
                          <a:solidFill>
                            <a:srgbClr val="000000"/>
                          </a:solidFill>
                          <a:effectLst/>
                          <a:uFill>
                            <a:solidFill>
                              <a:prstClr val="black">
                                <a:alpha val="0"/>
                              </a:prstClr>
                            </a:solidFill>
                          </a:uFill>
                          <a:latin typeface="Arial"/>
                          <a:ea typeface="Arial"/>
                          <a:cs typeface="Arial"/>
                        </a:rPr>
                        <a:t>zwei oder mehr Inselautoantikörpern </a:t>
                      </a:r>
                      <a:r>
                        <a:rPr lang="de" sz="1100" b="0" i="0" u="none" strike="noStrike" cap="none" baseline="0" dirty="0">
                          <a:solidFill>
                            <a:srgbClr val="000000"/>
                          </a:solidFill>
                          <a:effectLst/>
                          <a:uFill>
                            <a:solidFill>
                              <a:prstClr val="black">
                                <a:alpha val="0"/>
                              </a:prstClr>
                            </a:solidFill>
                          </a:uFill>
                          <a:latin typeface="Arial"/>
                          <a:ea typeface="Arial"/>
                          <a:cs typeface="Arial"/>
                        </a:rPr>
                        <a:t>vor dem </a:t>
                      </a:r>
                      <a:r>
                        <a:rPr lang="de" sz="1100" b="1" i="0" u="none" strike="noStrike" cap="none" baseline="0" dirty="0">
                          <a:solidFill>
                            <a:srgbClr val="000000"/>
                          </a:solidFill>
                          <a:effectLst/>
                          <a:uFill>
                            <a:solidFill>
                              <a:prstClr val="black">
                                <a:alpha val="0"/>
                              </a:prstClr>
                            </a:solidFill>
                          </a:uFill>
                          <a:latin typeface="Arial"/>
                          <a:ea typeface="Arial"/>
                          <a:cs typeface="Arial"/>
                        </a:rPr>
                        <a:t>Alter von 3 Jahren </a:t>
                      </a:r>
                      <a:r>
                        <a:rPr lang="de" sz="1100" b="0" i="0" u="none" strike="noStrike" cap="none" baseline="0" dirty="0">
                          <a:solidFill>
                            <a:srgbClr val="000000"/>
                          </a:solidFill>
                          <a:effectLst/>
                          <a:uFill>
                            <a:solidFill>
                              <a:prstClr val="black">
                                <a:alpha val="0"/>
                              </a:prstClr>
                            </a:solidFill>
                          </a:uFill>
                          <a:latin typeface="Arial"/>
                          <a:ea typeface="Arial"/>
                          <a:cs typeface="Arial"/>
                        </a:rPr>
                        <a:t>assoziiert</a:t>
                      </a:r>
                      <a:r>
                        <a:rPr lang="de" sz="1100" b="0" i="0" u="none" strike="noStrike" cap="none" baseline="30000" dirty="0">
                          <a:solidFill>
                            <a:srgbClr val="000000"/>
                          </a:solidFill>
                          <a:effectLst/>
                          <a:uFill>
                            <a:solidFill>
                              <a:prstClr val="black">
                                <a:alpha val="0"/>
                              </a:prstClr>
                            </a:solidFill>
                          </a:uFill>
                          <a:latin typeface="Arial"/>
                          <a:ea typeface="Arial"/>
                          <a:cs typeface="Arial"/>
                        </a:rPr>
                        <a:t>2</a:t>
                      </a:r>
                      <a:endParaRPr lang="en-US" sz="1100" dirty="0">
                        <a:latin typeface="Arial" panose="020B0604020202020204" pitchFamily="34" charset="0"/>
                        <a:cs typeface="Arial" panose="020B0604020202020204" pitchFamily="34" charset="0"/>
                      </a:endParaRPr>
                    </a:p>
                    <a:p>
                      <a:pPr algn="ctr"/>
                      <a:endParaRPr lang="en-US" sz="1100" dirty="0">
                        <a:latin typeface="Arial" panose="020B0604020202020204" pitchFamily="34" charset="0"/>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C9C50">
                        <a:lumMod val="20000"/>
                        <a:lumOff val="80000"/>
                      </a:srgbClr>
                    </a:solidFill>
                  </a:tcPr>
                </a:tc>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1" i="0" u="none" strike="noStrike" cap="none" baseline="0" dirty="0">
                          <a:solidFill>
                            <a:srgbClr val="000000"/>
                          </a:solidFill>
                          <a:effectLst/>
                          <a:uFill>
                            <a:solidFill>
                              <a:prstClr val="black">
                                <a:alpha val="0"/>
                              </a:prstClr>
                            </a:solidFill>
                          </a:uFill>
                          <a:latin typeface="Arial"/>
                          <a:ea typeface="Arial"/>
                          <a:cs typeface="Arial"/>
                        </a:rPr>
                        <a:t>HLA-Genallele hatten einen signifikanten Einfluss auf die Zusammensetzung des Mikrobioms </a:t>
                      </a:r>
                      <a:r>
                        <a:rPr lang="de" sz="1100" b="0" i="0" u="none" strike="noStrike" cap="none" baseline="0" dirty="0">
                          <a:solidFill>
                            <a:srgbClr val="000000"/>
                          </a:solidFill>
                          <a:effectLst/>
                          <a:uFill>
                            <a:solidFill>
                              <a:prstClr val="black">
                                <a:alpha val="0"/>
                              </a:prstClr>
                            </a:solidFill>
                          </a:uFill>
                          <a:latin typeface="Arial"/>
                          <a:ea typeface="Arial"/>
                          <a:cs typeface="Arial"/>
                        </a:rPr>
                        <a:t>im Darm des Säuglings</a:t>
                      </a:r>
                      <a:r>
                        <a:rPr lang="de" sz="1100" b="0" i="0" u="none" strike="noStrike" cap="none" baseline="30000" dirty="0">
                          <a:solidFill>
                            <a:srgbClr val="000000"/>
                          </a:solidFill>
                          <a:effectLst/>
                          <a:uFill>
                            <a:solidFill>
                              <a:prstClr val="black">
                                <a:alpha val="0"/>
                              </a:prstClr>
                            </a:solidFill>
                          </a:uFill>
                          <a:latin typeface="Arial"/>
                          <a:ea typeface="Arial"/>
                          <a:cs typeface="Arial"/>
                        </a:rPr>
                        <a:t>3</a:t>
                      </a:r>
                      <a:endParaRPr lang="en-US" sz="1100" dirty="0">
                        <a:latin typeface="Arial" panose="020B0604020202020204" pitchFamily="34" charset="0"/>
                        <a:cs typeface="Arial" panose="020B0604020202020204" pitchFamily="34" charset="0"/>
                      </a:endParaRPr>
                    </a:p>
                    <a:p>
                      <a:pPr algn="ctr"/>
                      <a:endParaRPr lang="en-US" sz="1100" dirty="0">
                        <a:latin typeface="Arial" panose="020B0604020202020204" pitchFamily="34" charset="0"/>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C9C50">
                        <a:lumMod val="20000"/>
                        <a:lumOff val="80000"/>
                      </a:srgbClr>
                    </a:solidFill>
                  </a:tcPr>
                </a:tc>
                <a:extLst>
                  <a:ext uri="{0D108BD9-81ED-4DB2-BD59-A6C34878D82A}">
                    <a16:rowId xmlns:a16="http://schemas.microsoft.com/office/drawing/2014/main" val="2040111502"/>
                  </a:ext>
                </a:extLst>
              </a:tr>
            </a:tbl>
          </a:graphicData>
        </a:graphic>
      </p:graphicFrame>
      <p:pic>
        <p:nvPicPr>
          <p:cNvPr id="27" name="Graphic 14" descr="Dairy with solid fill">
            <a:extLst>
              <a:ext uri="{FF2B5EF4-FFF2-40B4-BE49-F238E27FC236}">
                <a16:creationId xmlns:a16="http://schemas.microsoft.com/office/drawing/2014/main" id="{6586018E-2B4E-0F84-43D7-556F32B8A1A0}"/>
              </a:ext>
            </a:extLst>
          </p:cNvPr>
          <p:cNvPicPr>
            <a:picLocks noChangeAspect="1"/>
          </p:cNvPicPr>
          <p:nvPr/>
        </p:nvPicPr>
        <p:blipFill>
          <a:blip r:embed="rId2"/>
          <a:stretch>
            <a:fillRect/>
          </a:stretch>
        </p:blipFill>
        <p:spPr>
          <a:xfrm>
            <a:off x="1759957" y="1282718"/>
            <a:ext cx="385475" cy="385475"/>
          </a:xfrm>
          <a:prstGeom prst="rect">
            <a:avLst/>
          </a:prstGeom>
        </p:spPr>
      </p:pic>
      <p:pic>
        <p:nvPicPr>
          <p:cNvPr id="28" name="Graphic 16" descr="Grain with solid fill">
            <a:extLst>
              <a:ext uri="{FF2B5EF4-FFF2-40B4-BE49-F238E27FC236}">
                <a16:creationId xmlns:a16="http://schemas.microsoft.com/office/drawing/2014/main" id="{325AFE17-EACE-494D-38A6-52EA22FF06E2}"/>
              </a:ext>
            </a:extLst>
          </p:cNvPr>
          <p:cNvPicPr>
            <a:picLocks noChangeAspect="1"/>
          </p:cNvPicPr>
          <p:nvPr/>
        </p:nvPicPr>
        <p:blipFill>
          <a:blip r:embed="rId3"/>
          <a:stretch>
            <a:fillRect/>
          </a:stretch>
        </p:blipFill>
        <p:spPr>
          <a:xfrm>
            <a:off x="4089710" y="1304006"/>
            <a:ext cx="342900" cy="342900"/>
          </a:xfrm>
          <a:prstGeom prst="rect">
            <a:avLst/>
          </a:prstGeom>
        </p:spPr>
      </p:pic>
      <p:pic>
        <p:nvPicPr>
          <p:cNvPr id="29" name="Graphic 18" descr="Germ with solid fill">
            <a:extLst>
              <a:ext uri="{FF2B5EF4-FFF2-40B4-BE49-F238E27FC236}">
                <a16:creationId xmlns:a16="http://schemas.microsoft.com/office/drawing/2014/main" id="{5A77D765-D4E5-F2FE-D3D5-BAB6598B0395}"/>
              </a:ext>
            </a:extLst>
          </p:cNvPr>
          <p:cNvPicPr>
            <a:picLocks noChangeAspect="1"/>
          </p:cNvPicPr>
          <p:nvPr/>
        </p:nvPicPr>
        <p:blipFill>
          <a:blip r:embed="rId4"/>
          <a:stretch>
            <a:fillRect/>
          </a:stretch>
        </p:blipFill>
        <p:spPr>
          <a:xfrm>
            <a:off x="6342926" y="1304006"/>
            <a:ext cx="342900" cy="342900"/>
          </a:xfrm>
          <a:prstGeom prst="rect">
            <a:avLst/>
          </a:prstGeom>
        </p:spPr>
      </p:pic>
    </p:spTree>
    <p:extLst>
      <p:ext uri="{BB962C8B-B14F-4D97-AF65-F5344CB8AC3E}">
        <p14:creationId xmlns:p14="http://schemas.microsoft.com/office/powerpoint/2010/main" val="927802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4E10D0-51B1-2647-435A-FCCEC5880F60}"/>
            </a:ext>
          </a:extLst>
        </p:cNvPr>
        <p:cNvGrpSpPr/>
        <p:nvPr/>
      </p:nvGrpSpPr>
      <p:grpSpPr>
        <a:xfrm>
          <a:off x="0" y="0"/>
          <a:ext cx="0" cy="0"/>
          <a:chOff x="0" y="0"/>
          <a:chExt cx="0" cy="0"/>
        </a:xfrm>
      </p:grpSpPr>
      <p:sp>
        <p:nvSpPr>
          <p:cNvPr id="5" name="Textplatzhalter 4">
            <a:extLst>
              <a:ext uri="{FF2B5EF4-FFF2-40B4-BE49-F238E27FC236}">
                <a16:creationId xmlns:a16="http://schemas.microsoft.com/office/drawing/2014/main" id="{7D4FA569-2141-BC9A-B480-BC05AF21F22E}"/>
              </a:ext>
            </a:extLst>
          </p:cNvPr>
          <p:cNvSpPr>
            <a:spLocks noGrp="1"/>
          </p:cNvSpPr>
          <p:nvPr>
            <p:ph type="body" sz="quarter" idx="17"/>
          </p:nvPr>
        </p:nvSpPr>
        <p:spPr>
          <a:xfrm>
            <a:off x="358270" y="117193"/>
            <a:ext cx="8561962" cy="463296"/>
          </a:xfrm>
        </p:spPr>
        <p:txBody>
          <a:bodyPr/>
          <a:lstStyle/>
          <a:p>
            <a:pPr>
              <a:lnSpc>
                <a:spcPct val="100000"/>
              </a:lnSpc>
            </a:pPr>
            <a:r>
              <a:rPr lang="de-DE" sz="2000" b="1" dirty="0">
                <a:solidFill>
                  <a:srgbClr val="7030A0"/>
                </a:solidFill>
                <a:latin typeface="+mj-lt"/>
              </a:rPr>
              <a:t>Beispiele für Studien zum Zusammenhang zwischen Umweltfaktoren und genetischer Prädisposition bei der T1D-Pathogenese</a:t>
            </a:r>
            <a:r>
              <a:rPr lang="de-DE" sz="2000" b="1" baseline="30000" dirty="0">
                <a:solidFill>
                  <a:srgbClr val="7030A0"/>
                </a:solidFill>
                <a:latin typeface="+mj-lt"/>
              </a:rPr>
              <a:t>1-3</a:t>
            </a:r>
          </a:p>
        </p:txBody>
      </p:sp>
      <p:sp>
        <p:nvSpPr>
          <p:cNvPr id="14" name="Textfeld 13">
            <a:extLst>
              <a:ext uri="{FF2B5EF4-FFF2-40B4-BE49-F238E27FC236}">
                <a16:creationId xmlns:a16="http://schemas.microsoft.com/office/drawing/2014/main" id="{5363BA77-A248-CE7F-64B8-DD2A426B02C8}"/>
              </a:ext>
            </a:extLst>
          </p:cNvPr>
          <p:cNvSpPr txBox="1"/>
          <p:nvPr/>
        </p:nvSpPr>
        <p:spPr>
          <a:xfrm>
            <a:off x="358270" y="4847855"/>
            <a:ext cx="842301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404040"/>
                </a:solidFill>
                <a:effectLst/>
                <a:uLnTx/>
                <a:uFillTx/>
                <a:latin typeface="Verdana"/>
                <a:ea typeface="+mn-ea"/>
                <a:cs typeface="Arial"/>
              </a:rPr>
              <a:t>NHIRD: National Health Insurance Research Database (Taiwan); TEDDY: The Environmental Determinants of Diabetes in the Young; T1D: Typ-1-Diabetes</a:t>
            </a:r>
            <a:r>
              <a:rPr kumimoji="0" lang="de-DE" sz="600" b="0" i="0" u="none" strike="noStrike" kern="1200" cap="none" spc="0" normalizeH="0" baseline="0" noProof="0" dirty="0">
                <a:ln>
                  <a:noFill/>
                </a:ln>
                <a:solidFill>
                  <a:srgbClr val="404040"/>
                </a:solidFill>
                <a:effectLst/>
                <a:uLnTx/>
                <a:uFillTx/>
                <a:latin typeface="Verdana"/>
                <a:ea typeface="+mn-ea"/>
                <a:cs typeface="Arial"/>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a-DK" sz="600" b="0" i="0" u="none" strike="noStrike" kern="1200" cap="none" spc="0" normalizeH="0" baseline="0" noProof="0" dirty="0">
                <a:ln>
                  <a:noFill/>
                </a:ln>
                <a:solidFill>
                  <a:srgbClr val="404040"/>
                </a:solidFill>
                <a:effectLst/>
                <a:uLnTx/>
                <a:uFillTx/>
                <a:latin typeface="Verdana"/>
                <a:ea typeface="+mn-ea"/>
                <a:cs typeface="Arial"/>
              </a:rPr>
              <a:t>Lönnrot M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Diabetes Care </a:t>
            </a:r>
            <a:r>
              <a:rPr kumimoji="0" lang="da-DK" sz="600" b="0" i="0" u="none" strike="noStrike" kern="1200" cap="none" spc="0" normalizeH="0" baseline="0" noProof="0" dirty="0">
                <a:ln>
                  <a:noFill/>
                </a:ln>
                <a:solidFill>
                  <a:srgbClr val="404040"/>
                </a:solidFill>
                <a:effectLst/>
                <a:uLnTx/>
                <a:uFillTx/>
                <a:latin typeface="Verdana"/>
                <a:ea typeface="+mn-ea"/>
                <a:cs typeface="Arial"/>
              </a:rPr>
              <a:t>2023; 46: 1908–15. </a:t>
            </a:r>
            <a:r>
              <a:rPr kumimoji="0" lang="da-DK" sz="600" b="1" i="0" u="none" strike="noStrike" kern="1200" cap="none" spc="0" normalizeH="0" baseline="0" noProof="0" dirty="0">
                <a:ln>
                  <a:noFill/>
                </a:ln>
                <a:solidFill>
                  <a:srgbClr val="404040"/>
                </a:solidFill>
                <a:effectLst/>
                <a:uLnTx/>
                <a:uFillTx/>
                <a:latin typeface="Verdana"/>
                <a:ea typeface="+mn-ea"/>
                <a:cs typeface="Arial"/>
              </a:rPr>
              <a:t>2.</a:t>
            </a:r>
            <a:r>
              <a:rPr kumimoji="0" lang="da-DK" sz="600" b="0" i="0" u="none" strike="noStrike" kern="1200" cap="none" spc="0" normalizeH="0" baseline="0" noProof="0" dirty="0">
                <a:ln>
                  <a:noFill/>
                </a:ln>
                <a:solidFill>
                  <a:srgbClr val="404040"/>
                </a:solidFill>
                <a:effectLst/>
                <a:uLnTx/>
                <a:uFillTx/>
                <a:latin typeface="Verdana"/>
                <a:ea typeface="+mn-ea"/>
                <a:cs typeface="Arial"/>
              </a:rPr>
              <a:t> Vehik K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Nat Med </a:t>
            </a:r>
            <a:r>
              <a:rPr kumimoji="0" lang="da-DK" sz="600" b="0" i="0" u="none" strike="noStrike" kern="1200" cap="none" spc="0" normalizeH="0" baseline="0" noProof="0" dirty="0">
                <a:ln>
                  <a:noFill/>
                </a:ln>
                <a:solidFill>
                  <a:srgbClr val="404040"/>
                </a:solidFill>
                <a:effectLst/>
                <a:uLnTx/>
                <a:uFillTx/>
                <a:latin typeface="Verdana"/>
                <a:ea typeface="+mn-ea"/>
                <a:cs typeface="Arial"/>
              </a:rPr>
              <a:t>2019; 25: 1865–72. </a:t>
            </a:r>
            <a:r>
              <a:rPr kumimoji="0" lang="da-DK" sz="600" b="1" i="0" u="none" strike="noStrike" kern="1200" cap="none" spc="0" normalizeH="0" baseline="0" noProof="0" dirty="0">
                <a:ln>
                  <a:noFill/>
                </a:ln>
                <a:solidFill>
                  <a:srgbClr val="404040"/>
                </a:solidFill>
                <a:effectLst/>
                <a:uLnTx/>
                <a:uFillTx/>
                <a:latin typeface="Verdana"/>
                <a:ea typeface="+mn-ea"/>
                <a:cs typeface="Arial"/>
              </a:rPr>
              <a:t>3.</a:t>
            </a:r>
            <a:r>
              <a:rPr kumimoji="0" lang="da-DK" sz="600" b="0" i="0" u="none" strike="noStrike" kern="1200" cap="none" spc="0" normalizeH="0" baseline="0" noProof="0" dirty="0">
                <a:ln>
                  <a:noFill/>
                </a:ln>
                <a:solidFill>
                  <a:srgbClr val="404040"/>
                </a:solidFill>
                <a:effectLst/>
                <a:uLnTx/>
                <a:uFillTx/>
                <a:latin typeface="Verdana"/>
                <a:ea typeface="+mn-ea"/>
                <a:cs typeface="Arial"/>
              </a:rPr>
              <a:t> Wang SC &amp; Liao JY</a:t>
            </a:r>
            <a:r>
              <a:rPr kumimoji="0" lang="da-DK" sz="600" b="0" i="1" u="none" strike="noStrike" kern="1200" cap="none" spc="0" normalizeH="0" baseline="0" noProof="0" dirty="0">
                <a:ln>
                  <a:noFill/>
                </a:ln>
                <a:solidFill>
                  <a:srgbClr val="404040"/>
                </a:solidFill>
                <a:effectLst/>
                <a:uLnTx/>
                <a:uFillTx/>
                <a:latin typeface="Verdana"/>
                <a:ea typeface="+mn-ea"/>
                <a:cs typeface="Arial"/>
              </a:rPr>
              <a:t>. Int J Environ Res Public Health </a:t>
            </a:r>
            <a:r>
              <a:rPr kumimoji="0" lang="da-DK" sz="600" b="0" i="0" u="none" strike="noStrike" kern="1200" cap="none" spc="0" normalizeH="0" baseline="0" noProof="0" dirty="0">
                <a:ln>
                  <a:noFill/>
                </a:ln>
                <a:solidFill>
                  <a:srgbClr val="404040"/>
                </a:solidFill>
                <a:effectLst/>
                <a:uLnTx/>
                <a:uFillTx/>
                <a:latin typeface="Verdana"/>
                <a:ea typeface="+mn-ea"/>
                <a:cs typeface="Arial"/>
              </a:rPr>
              <a:t>2022; 19: 7832.</a:t>
            </a:r>
            <a:endParaRPr kumimoji="0" lang="de-DE" sz="600" b="0" i="0" u="none" strike="noStrike" kern="1200" cap="none" spc="0" normalizeH="0" baseline="0" noProof="0" dirty="0">
              <a:ln>
                <a:noFill/>
              </a:ln>
              <a:solidFill>
                <a:srgbClr val="404040"/>
              </a:solidFill>
              <a:effectLst/>
              <a:uLnTx/>
              <a:uFillTx/>
              <a:latin typeface="Verdana"/>
              <a:ea typeface="+mn-ea"/>
              <a:cs typeface="Arial"/>
            </a:endParaRPr>
          </a:p>
        </p:txBody>
      </p:sp>
      <p:sp>
        <p:nvSpPr>
          <p:cNvPr id="15" name="Rectangle: Rounded Corners 5">
            <a:extLst>
              <a:ext uri="{FF2B5EF4-FFF2-40B4-BE49-F238E27FC236}">
                <a16:creationId xmlns:a16="http://schemas.microsoft.com/office/drawing/2014/main" id="{07C924F1-20FF-27CF-79C9-88947AD3C055}"/>
              </a:ext>
            </a:extLst>
          </p:cNvPr>
          <p:cNvSpPr/>
          <p:nvPr/>
        </p:nvSpPr>
        <p:spPr>
          <a:xfrm>
            <a:off x="266700" y="1377108"/>
            <a:ext cx="1280270" cy="292894"/>
          </a:xfrm>
          <a:prstGeom prst="roundRect">
            <a:avLst>
              <a:gd name="adj" fmla="val 50000"/>
            </a:avLst>
          </a:prstGeom>
          <a:solidFill>
            <a:srgbClr val="347475"/>
          </a:solidFill>
          <a:ln w="25400" cap="flat" cmpd="sng" algn="ctr">
            <a:noFill/>
            <a:prstDash val="solid"/>
          </a:ln>
          <a:effectLst/>
        </p:spPr>
        <p:txBody>
          <a:bodyPr lIns="0" rIns="0" rtlCol="0" anchor="ctr"/>
          <a:lstStyle/>
          <a:p>
            <a:pPr marL="0" marR="0" lvl="0" indent="0" algn="ctr" defTabSz="514337" eaLnBrk="1" fontAlgn="auto" latinLnBrk="0" hangingPunct="1">
              <a:lnSpc>
                <a:spcPct val="9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Potenzieller Auslöser</a:t>
            </a:r>
          </a:p>
        </p:txBody>
      </p:sp>
      <p:sp>
        <p:nvSpPr>
          <p:cNvPr id="16" name="Rectangle: Rounded Corners 5">
            <a:extLst>
              <a:ext uri="{FF2B5EF4-FFF2-40B4-BE49-F238E27FC236}">
                <a16:creationId xmlns:a16="http://schemas.microsoft.com/office/drawing/2014/main" id="{AE74E111-DE3C-7E11-8BC4-FC1A1B0CCBC5}"/>
              </a:ext>
            </a:extLst>
          </p:cNvPr>
          <p:cNvSpPr/>
          <p:nvPr/>
        </p:nvSpPr>
        <p:spPr>
          <a:xfrm>
            <a:off x="266700" y="1897163"/>
            <a:ext cx="1280269" cy="243000"/>
          </a:xfrm>
          <a:prstGeom prst="roundRect">
            <a:avLst>
              <a:gd name="adj" fmla="val 50000"/>
            </a:avLst>
          </a:prstGeom>
          <a:solidFill>
            <a:srgbClr val="575D72"/>
          </a:solidFill>
          <a:ln w="25400" cap="flat" cmpd="sng" algn="ctr">
            <a:noFill/>
            <a:prstDash val="solid"/>
          </a:ln>
          <a:effectLst/>
        </p:spPr>
        <p:txBody>
          <a:bodyPr lIns="0" rIns="0" rtlCol="0" anchor="ctr"/>
          <a:lstStyle/>
          <a:p>
            <a:pPr marL="0" marR="0" lvl="0" indent="0" algn="ctr" defTabSz="514337" eaLnBrk="1" fontAlgn="auto" latinLnBrk="0" hangingPunct="1">
              <a:lnSpc>
                <a:spcPct val="9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Name der Kohorte</a:t>
            </a:r>
            <a:endParaRPr kumimoji="0" lang="en-US" sz="1050" b="0" i="0" u="none" strike="noStrike" kern="0" cap="none" spc="0" normalizeH="0" baseline="3000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17" name="Rectangle: Rounded Corners 5">
            <a:extLst>
              <a:ext uri="{FF2B5EF4-FFF2-40B4-BE49-F238E27FC236}">
                <a16:creationId xmlns:a16="http://schemas.microsoft.com/office/drawing/2014/main" id="{318016C1-2A92-D9B4-99CE-E28B835E98C7}"/>
              </a:ext>
            </a:extLst>
          </p:cNvPr>
          <p:cNvSpPr/>
          <p:nvPr/>
        </p:nvSpPr>
        <p:spPr>
          <a:xfrm>
            <a:off x="266700" y="3818171"/>
            <a:ext cx="1280269" cy="243000"/>
          </a:xfrm>
          <a:prstGeom prst="roundRect">
            <a:avLst>
              <a:gd name="adj" fmla="val 50000"/>
            </a:avLst>
          </a:prstGeom>
          <a:solidFill>
            <a:srgbClr val="CC9C50"/>
          </a:solidFill>
          <a:ln w="25400" cap="flat" cmpd="sng" algn="ctr">
            <a:noFill/>
            <a:prstDash val="solid"/>
          </a:ln>
          <a:effectLst/>
        </p:spPr>
        <p:txBody>
          <a:bodyPr lIns="0" rIns="0" rtlCol="0" anchor="ctr"/>
          <a:lstStyle/>
          <a:p>
            <a:pPr marL="0" marR="0" lvl="0" indent="0" algn="ctr" defTabSz="514337" eaLnBrk="1" fontAlgn="auto" latinLnBrk="0" hangingPunct="1">
              <a:lnSpc>
                <a:spcPct val="9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Ergebnisse</a:t>
            </a:r>
            <a:endParaRPr kumimoji="0" lang="en-US" sz="1050" b="0" i="0" u="none" strike="noStrike" kern="0" cap="none" spc="0" normalizeH="0" baseline="3000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sp>
        <p:nvSpPr>
          <p:cNvPr id="18" name="Rectangle: Rounded Corners 5">
            <a:extLst>
              <a:ext uri="{FF2B5EF4-FFF2-40B4-BE49-F238E27FC236}">
                <a16:creationId xmlns:a16="http://schemas.microsoft.com/office/drawing/2014/main" id="{A6F35704-DFCF-7C40-68D3-47DAA1150D6F}"/>
              </a:ext>
            </a:extLst>
          </p:cNvPr>
          <p:cNvSpPr/>
          <p:nvPr/>
        </p:nvSpPr>
        <p:spPr>
          <a:xfrm>
            <a:off x="266700" y="2534014"/>
            <a:ext cx="1280269" cy="243000"/>
          </a:xfrm>
          <a:prstGeom prst="roundRect">
            <a:avLst>
              <a:gd name="adj" fmla="val 50000"/>
            </a:avLst>
          </a:prstGeom>
          <a:solidFill>
            <a:srgbClr val="2F3651"/>
          </a:solidFill>
          <a:ln w="25400" cap="flat" cmpd="sng" algn="ctr">
            <a:noFill/>
            <a:prstDash val="solid"/>
          </a:ln>
          <a:effectLst/>
        </p:spPr>
        <p:txBody>
          <a:bodyPr lIns="0" rIns="0" rtlCol="0" anchor="ctr"/>
          <a:lstStyle/>
          <a:p>
            <a:pPr marL="0" marR="0" lvl="0" indent="0" algn="ctr" defTabSz="514337" eaLnBrk="1" fontAlgn="auto" latinLnBrk="0" hangingPunct="1">
              <a:lnSpc>
                <a:spcPct val="90000"/>
              </a:lnSpc>
              <a:spcBef>
                <a:spcPct val="0"/>
              </a:spcBef>
              <a:spcAft>
                <a:spcPct val="0"/>
              </a:spcAft>
              <a:buClrTx/>
              <a:buSzTx/>
              <a:buFontTx/>
              <a:buNone/>
              <a:tabLst/>
              <a:defRPr/>
            </a:pPr>
            <a:r>
              <a:rPr kumimoji="0" lang="de" sz="1050" b="0" i="0" u="none" strike="noStrike" kern="0" cap="none" spc="0" normalizeH="0" baseline="0" noProof="0">
                <a:ln>
                  <a:noFill/>
                </a:ln>
                <a:solidFill>
                  <a:srgbClr val="FFFFFF"/>
                </a:solidFill>
                <a:effectLst/>
                <a:uLnTx/>
                <a:uFill>
                  <a:solidFill>
                    <a:prstClr val="black">
                      <a:alpha val="0"/>
                    </a:prstClr>
                  </a:solidFill>
                </a:uFill>
                <a:latin typeface="Arial"/>
                <a:ea typeface="Arial"/>
                <a:cs typeface="Arial"/>
              </a:rPr>
              <a:t>Studienteilnehmer</a:t>
            </a:r>
            <a:endParaRPr kumimoji="0" lang="en-US" sz="1050" b="0" i="0" u="none" strike="noStrike" kern="0" cap="none" spc="0" normalizeH="0" baseline="30000" noProof="0">
              <a:ln>
                <a:noFill/>
              </a:ln>
              <a:solidFill>
                <a:prstClr val="white"/>
              </a:solidFill>
              <a:effectLst/>
              <a:uLnTx/>
              <a:uFillTx/>
              <a:latin typeface="Arial" panose="020B0604020202020204" pitchFamily="34" charset="0"/>
              <a:ea typeface="Calibri" panose="020F0502020204030204"/>
              <a:cs typeface="Arial" panose="020B0604020202020204" pitchFamily="34" charset="0"/>
            </a:endParaRPr>
          </a:p>
        </p:txBody>
      </p:sp>
      <p:graphicFrame>
        <p:nvGraphicFramePr>
          <p:cNvPr id="19" name="Table 11">
            <a:extLst>
              <a:ext uri="{FF2B5EF4-FFF2-40B4-BE49-F238E27FC236}">
                <a16:creationId xmlns:a16="http://schemas.microsoft.com/office/drawing/2014/main" id="{73261CD3-91C1-2A7B-174A-3B6326567965}"/>
              </a:ext>
            </a:extLst>
          </p:cNvPr>
          <p:cNvGraphicFramePr>
            <a:graphicFrameLocks noGrp="1"/>
          </p:cNvGraphicFramePr>
          <p:nvPr>
            <p:extLst>
              <p:ext uri="{D42A27DB-BD31-4B8C-83A1-F6EECF244321}">
                <p14:modId xmlns:p14="http://schemas.microsoft.com/office/powerpoint/2010/main" val="1975370107"/>
              </p:ext>
            </p:extLst>
          </p:nvPr>
        </p:nvGraphicFramePr>
        <p:xfrm>
          <a:off x="1759958" y="1241187"/>
          <a:ext cx="6836187" cy="3455750"/>
        </p:xfrm>
        <a:graphic>
          <a:graphicData uri="http://schemas.openxmlformats.org/drawingml/2006/table">
            <a:tbl>
              <a:tblPr firstRow="1" bandRow="1"/>
              <a:tblGrid>
                <a:gridCol w="2257687">
                  <a:extLst>
                    <a:ext uri="{9D8B030D-6E8A-4147-A177-3AD203B41FA5}">
                      <a16:colId xmlns:a16="http://schemas.microsoft.com/office/drawing/2014/main" val="1384060042"/>
                    </a:ext>
                  </a:extLst>
                </a:gridCol>
                <a:gridCol w="2314575">
                  <a:extLst>
                    <a:ext uri="{9D8B030D-6E8A-4147-A177-3AD203B41FA5}">
                      <a16:colId xmlns:a16="http://schemas.microsoft.com/office/drawing/2014/main" val="3413645267"/>
                    </a:ext>
                  </a:extLst>
                </a:gridCol>
                <a:gridCol w="2263925">
                  <a:extLst>
                    <a:ext uri="{9D8B030D-6E8A-4147-A177-3AD203B41FA5}">
                      <a16:colId xmlns:a16="http://schemas.microsoft.com/office/drawing/2014/main" val="2932724263"/>
                    </a:ext>
                  </a:extLst>
                </a:gridCol>
              </a:tblGrid>
              <a:tr h="564890">
                <a:tc>
                  <a:txBody>
                    <a:bodyPr/>
                    <a:lstStyle>
                      <a:lvl1pPr marL="0" algn="l" defTabSz="685800" rtl="0" eaLnBrk="1" latinLnBrk="0" hangingPunct="1">
                        <a:defRPr sz="1350" b="1" kern="1200">
                          <a:solidFill>
                            <a:schemeClr val="lt1"/>
                          </a:solidFill>
                          <a:latin typeface="Calibri" panose="020F0502020204030204"/>
                          <a:ea typeface="Calibri" panose="020F0502020204030204"/>
                          <a:cs typeface="Arial"/>
                        </a:defRPr>
                      </a:lvl1pPr>
                      <a:lvl2pPr marL="342900" algn="l" defTabSz="685800" rtl="0" eaLnBrk="1" latinLnBrk="0" hangingPunct="1">
                        <a:defRPr sz="1350" b="1" kern="1200">
                          <a:solidFill>
                            <a:schemeClr val="lt1"/>
                          </a:solidFill>
                          <a:latin typeface="Calibri" panose="020F0502020204030204"/>
                          <a:ea typeface="Calibri" panose="020F0502020204030204"/>
                          <a:cs typeface="Arial"/>
                        </a:defRPr>
                      </a:lvl2pPr>
                      <a:lvl3pPr marL="685800" algn="l" defTabSz="685800" rtl="0" eaLnBrk="1" latinLnBrk="0" hangingPunct="1">
                        <a:defRPr sz="1350" b="1" kern="1200">
                          <a:solidFill>
                            <a:schemeClr val="lt1"/>
                          </a:solidFill>
                          <a:latin typeface="Calibri" panose="020F0502020204030204"/>
                          <a:ea typeface="Calibri" panose="020F0502020204030204"/>
                          <a:cs typeface="Arial"/>
                        </a:defRPr>
                      </a:lvl3pPr>
                      <a:lvl4pPr marL="1028700" algn="l" defTabSz="685800" rtl="0" eaLnBrk="1" latinLnBrk="0" hangingPunct="1">
                        <a:defRPr sz="1350" b="1" kern="1200">
                          <a:solidFill>
                            <a:schemeClr val="lt1"/>
                          </a:solidFill>
                          <a:latin typeface="Calibri" panose="020F0502020204030204"/>
                          <a:ea typeface="Calibri" panose="020F0502020204030204"/>
                          <a:cs typeface="Arial"/>
                        </a:defRPr>
                      </a:lvl4pPr>
                      <a:lvl5pPr marL="1371600" algn="l" defTabSz="685800" rtl="0" eaLnBrk="1" latinLnBrk="0" hangingPunct="1">
                        <a:defRPr sz="1350" b="1" kern="1200">
                          <a:solidFill>
                            <a:schemeClr val="lt1"/>
                          </a:solidFill>
                          <a:latin typeface="Calibri" panose="020F0502020204030204"/>
                          <a:ea typeface="Calibri" panose="020F0502020204030204"/>
                          <a:cs typeface="Arial"/>
                        </a:defRPr>
                      </a:lvl5pPr>
                      <a:lvl6pPr marL="1714500" algn="l" defTabSz="685800" rtl="0" eaLnBrk="1" latinLnBrk="0" hangingPunct="1">
                        <a:defRPr sz="1350" b="1" kern="1200">
                          <a:solidFill>
                            <a:schemeClr val="lt1"/>
                          </a:solidFill>
                          <a:latin typeface="Calibri" panose="020F0502020204030204"/>
                          <a:ea typeface="Calibri" panose="020F0502020204030204"/>
                          <a:cs typeface="Arial"/>
                        </a:defRPr>
                      </a:lvl6pPr>
                      <a:lvl7pPr marL="2057400" algn="l" defTabSz="685800" rtl="0" eaLnBrk="1" latinLnBrk="0" hangingPunct="1">
                        <a:defRPr sz="1350" b="1" kern="1200">
                          <a:solidFill>
                            <a:schemeClr val="lt1"/>
                          </a:solidFill>
                          <a:latin typeface="Calibri" panose="020F0502020204030204"/>
                          <a:ea typeface="Calibri" panose="020F0502020204030204"/>
                          <a:cs typeface="Arial"/>
                        </a:defRPr>
                      </a:lvl7pPr>
                      <a:lvl8pPr marL="2400300" algn="l" defTabSz="685800" rtl="0" eaLnBrk="1" latinLnBrk="0" hangingPunct="1">
                        <a:defRPr sz="1350" b="1" kern="1200">
                          <a:solidFill>
                            <a:schemeClr val="lt1"/>
                          </a:solidFill>
                          <a:latin typeface="Calibri" panose="020F0502020204030204"/>
                          <a:ea typeface="Calibri" panose="020F0502020204030204"/>
                          <a:cs typeface="Arial"/>
                        </a:defRPr>
                      </a:lvl8pPr>
                      <a:lvl9pPr marL="2743200" algn="l" defTabSz="685800" rtl="0" eaLnBrk="1" latinLnBrk="0" hangingPunct="1">
                        <a:defRPr sz="1350" b="1" kern="1200">
                          <a:solidFill>
                            <a:schemeClr val="lt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
                          <a:srgbClr val="2F3651"/>
                        </a:buClr>
                        <a:buSzTx/>
                        <a:buFont typeface="Arial" panose="020B0604020202020204" pitchFamily="34" charset="0"/>
                        <a:buNone/>
                        <a:defRPr/>
                      </a:pPr>
                      <a:r>
                        <a:rPr lang="de" sz="1100" b="1" i="0" u="none" strike="noStrike" cap="none" baseline="0">
                          <a:solidFill>
                            <a:srgbClr val="347475"/>
                          </a:solidFill>
                          <a:effectLst/>
                          <a:uFill>
                            <a:solidFill>
                              <a:prstClr val="black">
                                <a:alpha val="0"/>
                              </a:prstClr>
                            </a:solidFill>
                          </a:uFill>
                          <a:latin typeface="Arial"/>
                          <a:ea typeface="Arial"/>
                          <a:cs typeface="Arial"/>
                        </a:rPr>
                        <a:t>Gastrointestinale </a:t>
                      </a:r>
                      <a:br>
                        <a:rPr sz="1100"/>
                      </a:br>
                      <a:r>
                        <a:rPr lang="de" sz="1100" b="1" i="0" u="none" strike="noStrike" cap="none" baseline="0">
                          <a:solidFill>
                            <a:srgbClr val="347475"/>
                          </a:solidFill>
                          <a:effectLst/>
                          <a:uFill>
                            <a:solidFill>
                              <a:prstClr val="black">
                                <a:alpha val="0"/>
                              </a:prstClr>
                            </a:solidFill>
                          </a:uFill>
                          <a:latin typeface="Arial"/>
                          <a:ea typeface="Arial"/>
                          <a:cs typeface="Arial"/>
                        </a:rPr>
                        <a:t>Infektionsepisoden</a:t>
                      </a:r>
                      <a:r>
                        <a:rPr lang="de" sz="1100" b="0" i="0" u="none" strike="noStrike" cap="none" baseline="30000">
                          <a:solidFill>
                            <a:srgbClr val="347475"/>
                          </a:solidFill>
                          <a:effectLst/>
                          <a:uFill>
                            <a:solidFill>
                              <a:prstClr val="black">
                                <a:alpha val="0"/>
                              </a:prstClr>
                            </a:solidFill>
                          </a:uFill>
                          <a:latin typeface="Arial"/>
                          <a:ea typeface="Arial"/>
                          <a:cs typeface="Arial"/>
                        </a:rPr>
                        <a:t>1</a:t>
                      </a: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347475">
                        <a:lumMod val="20000"/>
                        <a:lumOff val="80000"/>
                      </a:srgbClr>
                    </a:solidFill>
                  </a:tcPr>
                </a:tc>
                <a:tc>
                  <a:txBody>
                    <a:bodyPr/>
                    <a:lstStyle>
                      <a:lvl1pPr marL="0" algn="l" defTabSz="685800" rtl="0" eaLnBrk="1" latinLnBrk="0" hangingPunct="1">
                        <a:defRPr sz="1350" b="1" kern="1200">
                          <a:solidFill>
                            <a:schemeClr val="lt1"/>
                          </a:solidFill>
                          <a:latin typeface="Calibri" panose="020F0502020204030204"/>
                          <a:ea typeface="Calibri" panose="020F0502020204030204"/>
                          <a:cs typeface="Arial"/>
                        </a:defRPr>
                      </a:lvl1pPr>
                      <a:lvl2pPr marL="342900" algn="l" defTabSz="685800" rtl="0" eaLnBrk="1" latinLnBrk="0" hangingPunct="1">
                        <a:defRPr sz="1350" b="1" kern="1200">
                          <a:solidFill>
                            <a:schemeClr val="lt1"/>
                          </a:solidFill>
                          <a:latin typeface="Calibri" panose="020F0502020204030204"/>
                          <a:ea typeface="Calibri" panose="020F0502020204030204"/>
                          <a:cs typeface="Arial"/>
                        </a:defRPr>
                      </a:lvl2pPr>
                      <a:lvl3pPr marL="685800" algn="l" defTabSz="685800" rtl="0" eaLnBrk="1" latinLnBrk="0" hangingPunct="1">
                        <a:defRPr sz="1350" b="1" kern="1200">
                          <a:solidFill>
                            <a:schemeClr val="lt1"/>
                          </a:solidFill>
                          <a:latin typeface="Calibri" panose="020F0502020204030204"/>
                          <a:ea typeface="Calibri" panose="020F0502020204030204"/>
                          <a:cs typeface="Arial"/>
                        </a:defRPr>
                      </a:lvl3pPr>
                      <a:lvl4pPr marL="1028700" algn="l" defTabSz="685800" rtl="0" eaLnBrk="1" latinLnBrk="0" hangingPunct="1">
                        <a:defRPr sz="1350" b="1" kern="1200">
                          <a:solidFill>
                            <a:schemeClr val="lt1"/>
                          </a:solidFill>
                          <a:latin typeface="Calibri" panose="020F0502020204030204"/>
                          <a:ea typeface="Calibri" panose="020F0502020204030204"/>
                          <a:cs typeface="Arial"/>
                        </a:defRPr>
                      </a:lvl4pPr>
                      <a:lvl5pPr marL="1371600" algn="l" defTabSz="685800" rtl="0" eaLnBrk="1" latinLnBrk="0" hangingPunct="1">
                        <a:defRPr sz="1350" b="1" kern="1200">
                          <a:solidFill>
                            <a:schemeClr val="lt1"/>
                          </a:solidFill>
                          <a:latin typeface="Calibri" panose="020F0502020204030204"/>
                          <a:ea typeface="Calibri" panose="020F0502020204030204"/>
                          <a:cs typeface="Arial"/>
                        </a:defRPr>
                      </a:lvl5pPr>
                      <a:lvl6pPr marL="1714500" algn="l" defTabSz="685800" rtl="0" eaLnBrk="1" latinLnBrk="0" hangingPunct="1">
                        <a:defRPr sz="1350" b="1" kern="1200">
                          <a:solidFill>
                            <a:schemeClr val="lt1"/>
                          </a:solidFill>
                          <a:latin typeface="Calibri" panose="020F0502020204030204"/>
                          <a:ea typeface="Calibri" panose="020F0502020204030204"/>
                          <a:cs typeface="Arial"/>
                        </a:defRPr>
                      </a:lvl6pPr>
                      <a:lvl7pPr marL="2057400" algn="l" defTabSz="685800" rtl="0" eaLnBrk="1" latinLnBrk="0" hangingPunct="1">
                        <a:defRPr sz="1350" b="1" kern="1200">
                          <a:solidFill>
                            <a:schemeClr val="lt1"/>
                          </a:solidFill>
                          <a:latin typeface="Calibri" panose="020F0502020204030204"/>
                          <a:ea typeface="Calibri" panose="020F0502020204030204"/>
                          <a:cs typeface="Arial"/>
                        </a:defRPr>
                      </a:lvl7pPr>
                      <a:lvl8pPr marL="2400300" algn="l" defTabSz="685800" rtl="0" eaLnBrk="1" latinLnBrk="0" hangingPunct="1">
                        <a:defRPr sz="1350" b="1" kern="1200">
                          <a:solidFill>
                            <a:schemeClr val="lt1"/>
                          </a:solidFill>
                          <a:latin typeface="Calibri" panose="020F0502020204030204"/>
                          <a:ea typeface="Calibri" panose="020F0502020204030204"/>
                          <a:cs typeface="Arial"/>
                        </a:defRPr>
                      </a:lvl8pPr>
                      <a:lvl9pPr marL="2743200" algn="l" defTabSz="685800" rtl="0" eaLnBrk="1" latinLnBrk="0" hangingPunct="1">
                        <a:defRPr sz="1350" b="1" kern="1200">
                          <a:solidFill>
                            <a:schemeClr val="lt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1" i="0" u="none" strike="noStrike" cap="none" baseline="0">
                          <a:solidFill>
                            <a:srgbClr val="347475"/>
                          </a:solidFill>
                          <a:effectLst/>
                          <a:uFill>
                            <a:solidFill>
                              <a:prstClr val="black">
                                <a:alpha val="0"/>
                              </a:prstClr>
                            </a:solidFill>
                          </a:uFill>
                          <a:latin typeface="Arial"/>
                          <a:ea typeface="Arial"/>
                          <a:cs typeface="Arial"/>
                        </a:rPr>
                        <a:t>Enteroviren</a:t>
                      </a:r>
                      <a:endParaRPr lang="en-US" sz="1100" b="0">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Enterovirus B </a:t>
                      </a:r>
                      <a:br>
                        <a:rPr sz="1100"/>
                      </a:br>
                      <a:r>
                        <a:rPr lang="de" sz="1100" b="0" i="0" u="none" strike="noStrike" cap="none" baseline="0">
                          <a:solidFill>
                            <a:srgbClr val="000000"/>
                          </a:solidFill>
                          <a:effectLst/>
                          <a:uFill>
                            <a:solidFill>
                              <a:prstClr val="black">
                                <a:alpha val="0"/>
                              </a:prstClr>
                            </a:solidFill>
                          </a:uFill>
                          <a:latin typeface="Arial"/>
                          <a:ea typeface="Arial"/>
                          <a:cs typeface="Arial"/>
                        </a:rPr>
                        <a:t>(einschließlich Coxsackie-B-Virus)</a:t>
                      </a:r>
                      <a:r>
                        <a:rPr lang="de" sz="1100" b="0" i="0" u="none" strike="noStrike" cap="none" baseline="30000">
                          <a:solidFill>
                            <a:srgbClr val="000000"/>
                          </a:solidFill>
                          <a:effectLst/>
                          <a:uFill>
                            <a:solidFill>
                              <a:prstClr val="black">
                                <a:alpha val="0"/>
                              </a:prstClr>
                            </a:solidFill>
                          </a:uFill>
                          <a:latin typeface="Arial"/>
                          <a:ea typeface="Arial"/>
                          <a:cs typeface="Arial"/>
                        </a:rPr>
                        <a:t>2</a:t>
                      </a:r>
                      <a:endParaRPr lang="en-US" sz="1100" b="0">
                        <a:solidFill>
                          <a:schemeClr val="tx1"/>
                        </a:solidFill>
                        <a:latin typeface="Arial" panose="020B0604020202020204" pitchFamily="34" charset="0"/>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347475">
                        <a:lumMod val="20000"/>
                        <a:lumOff val="80000"/>
                      </a:srgbClr>
                    </a:solidFill>
                  </a:tcPr>
                </a:tc>
                <a:tc>
                  <a:txBody>
                    <a:bodyPr/>
                    <a:lstStyle>
                      <a:lvl1pPr marL="0" algn="l" defTabSz="685800" rtl="0" eaLnBrk="1" latinLnBrk="0" hangingPunct="1">
                        <a:defRPr sz="1350" b="1" kern="1200">
                          <a:solidFill>
                            <a:schemeClr val="lt1"/>
                          </a:solidFill>
                          <a:latin typeface="Calibri" panose="020F0502020204030204"/>
                          <a:ea typeface="Calibri" panose="020F0502020204030204"/>
                          <a:cs typeface="Arial"/>
                        </a:defRPr>
                      </a:lvl1pPr>
                      <a:lvl2pPr marL="342900" algn="l" defTabSz="685800" rtl="0" eaLnBrk="1" latinLnBrk="0" hangingPunct="1">
                        <a:defRPr sz="1350" b="1" kern="1200">
                          <a:solidFill>
                            <a:schemeClr val="lt1"/>
                          </a:solidFill>
                          <a:latin typeface="Calibri" panose="020F0502020204030204"/>
                          <a:ea typeface="Calibri" panose="020F0502020204030204"/>
                          <a:cs typeface="Arial"/>
                        </a:defRPr>
                      </a:lvl2pPr>
                      <a:lvl3pPr marL="685800" algn="l" defTabSz="685800" rtl="0" eaLnBrk="1" latinLnBrk="0" hangingPunct="1">
                        <a:defRPr sz="1350" b="1" kern="1200">
                          <a:solidFill>
                            <a:schemeClr val="lt1"/>
                          </a:solidFill>
                          <a:latin typeface="Calibri" panose="020F0502020204030204"/>
                          <a:ea typeface="Calibri" panose="020F0502020204030204"/>
                          <a:cs typeface="Arial"/>
                        </a:defRPr>
                      </a:lvl3pPr>
                      <a:lvl4pPr marL="1028700" algn="l" defTabSz="685800" rtl="0" eaLnBrk="1" latinLnBrk="0" hangingPunct="1">
                        <a:defRPr sz="1350" b="1" kern="1200">
                          <a:solidFill>
                            <a:schemeClr val="lt1"/>
                          </a:solidFill>
                          <a:latin typeface="Calibri" panose="020F0502020204030204"/>
                          <a:ea typeface="Calibri" panose="020F0502020204030204"/>
                          <a:cs typeface="Arial"/>
                        </a:defRPr>
                      </a:lvl4pPr>
                      <a:lvl5pPr marL="1371600" algn="l" defTabSz="685800" rtl="0" eaLnBrk="1" latinLnBrk="0" hangingPunct="1">
                        <a:defRPr sz="1350" b="1" kern="1200">
                          <a:solidFill>
                            <a:schemeClr val="lt1"/>
                          </a:solidFill>
                          <a:latin typeface="Calibri" panose="020F0502020204030204"/>
                          <a:ea typeface="Calibri" panose="020F0502020204030204"/>
                          <a:cs typeface="Arial"/>
                        </a:defRPr>
                      </a:lvl5pPr>
                      <a:lvl6pPr marL="1714500" algn="l" defTabSz="685800" rtl="0" eaLnBrk="1" latinLnBrk="0" hangingPunct="1">
                        <a:defRPr sz="1350" b="1" kern="1200">
                          <a:solidFill>
                            <a:schemeClr val="lt1"/>
                          </a:solidFill>
                          <a:latin typeface="Calibri" panose="020F0502020204030204"/>
                          <a:ea typeface="Calibri" panose="020F0502020204030204"/>
                          <a:cs typeface="Arial"/>
                        </a:defRPr>
                      </a:lvl6pPr>
                      <a:lvl7pPr marL="2057400" algn="l" defTabSz="685800" rtl="0" eaLnBrk="1" latinLnBrk="0" hangingPunct="1">
                        <a:defRPr sz="1350" b="1" kern="1200">
                          <a:solidFill>
                            <a:schemeClr val="lt1"/>
                          </a:solidFill>
                          <a:latin typeface="Calibri" panose="020F0502020204030204"/>
                          <a:ea typeface="Calibri" panose="020F0502020204030204"/>
                          <a:cs typeface="Arial"/>
                        </a:defRPr>
                      </a:lvl7pPr>
                      <a:lvl8pPr marL="2400300" algn="l" defTabSz="685800" rtl="0" eaLnBrk="1" latinLnBrk="0" hangingPunct="1">
                        <a:defRPr sz="1350" b="1" kern="1200">
                          <a:solidFill>
                            <a:schemeClr val="lt1"/>
                          </a:solidFill>
                          <a:latin typeface="Calibri" panose="020F0502020204030204"/>
                          <a:ea typeface="Calibri" panose="020F0502020204030204"/>
                          <a:cs typeface="Arial"/>
                        </a:defRPr>
                      </a:lvl8pPr>
                      <a:lvl9pPr marL="2743200" algn="l" defTabSz="685800" rtl="0" eaLnBrk="1" latinLnBrk="0" hangingPunct="1">
                        <a:defRPr sz="1350" b="1" kern="1200">
                          <a:solidFill>
                            <a:schemeClr val="lt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1" i="0" u="none" strike="noStrike" cap="none" baseline="0">
                          <a:solidFill>
                            <a:srgbClr val="347475"/>
                          </a:solidFill>
                          <a:effectLst/>
                          <a:uFill>
                            <a:solidFill>
                              <a:prstClr val="black">
                                <a:alpha val="0"/>
                              </a:prstClr>
                            </a:solidFill>
                          </a:uFill>
                          <a:latin typeface="Arial"/>
                          <a:ea typeface="Arial"/>
                          <a:cs typeface="Arial"/>
                        </a:rPr>
                        <a:t>Herpesviren</a:t>
                      </a:r>
                      <a:r>
                        <a:rPr lang="de" sz="1100" b="0" i="0" u="none" strike="noStrike" cap="none" baseline="0">
                          <a:solidFill>
                            <a:srgbClr val="000000"/>
                          </a:solidFill>
                          <a:effectLst/>
                          <a:uFill>
                            <a:solidFill>
                              <a:prstClr val="black">
                                <a:alpha val="0"/>
                              </a:prstClr>
                            </a:solidFill>
                          </a:uFill>
                          <a:latin typeface="Arial"/>
                          <a:ea typeface="Arial"/>
                          <a:cs typeface="Arial"/>
                        </a:rPr>
                        <a:t> </a:t>
                      </a:r>
                    </a:p>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Herpes-simplex-Virus</a:t>
                      </a:r>
                      <a:r>
                        <a:rPr lang="de" sz="1100" b="0" i="0" u="none" strike="noStrike" cap="none" baseline="30000">
                          <a:solidFill>
                            <a:srgbClr val="000000"/>
                          </a:solidFill>
                          <a:effectLst/>
                          <a:uFill>
                            <a:solidFill>
                              <a:prstClr val="black">
                                <a:alpha val="0"/>
                              </a:prstClr>
                            </a:solidFill>
                          </a:uFill>
                          <a:latin typeface="Arial"/>
                          <a:ea typeface="Arial"/>
                          <a:cs typeface="Arial"/>
                        </a:rPr>
                        <a:t>3</a:t>
                      </a: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347475">
                        <a:lumMod val="20000"/>
                        <a:lumOff val="80000"/>
                      </a:srgbClr>
                    </a:solidFill>
                  </a:tcPr>
                </a:tc>
                <a:extLst>
                  <a:ext uri="{0D108BD9-81ED-4DB2-BD59-A6C34878D82A}">
                    <a16:rowId xmlns:a16="http://schemas.microsoft.com/office/drawing/2014/main" val="2439518279"/>
                  </a:ext>
                </a:extLst>
              </a:tr>
              <a:tr h="400130">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TEDDY</a:t>
                      </a:r>
                      <a:r>
                        <a:rPr lang="de" sz="1100" b="0" i="0" u="none" strike="noStrike" cap="none" baseline="30000">
                          <a:solidFill>
                            <a:srgbClr val="000000"/>
                          </a:solidFill>
                          <a:effectLst/>
                          <a:uFill>
                            <a:solidFill>
                              <a:prstClr val="black">
                                <a:alpha val="0"/>
                              </a:prstClr>
                            </a:solidFill>
                          </a:uFill>
                          <a:latin typeface="Arial"/>
                          <a:ea typeface="Arial"/>
                          <a:cs typeface="Arial"/>
                        </a:rPr>
                        <a:t>1</a:t>
                      </a:r>
                      <a:endParaRPr lang="en-US" sz="1100" kern="1200">
                        <a:solidFill>
                          <a:schemeClr val="dk1"/>
                        </a:solidFill>
                        <a:latin typeface="Arial" panose="020B0604020202020204" pitchFamily="34" charset="0"/>
                        <a:ea typeface="+mn-ea"/>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75D72">
                        <a:lumMod val="20000"/>
                        <a:lumOff val="80000"/>
                      </a:srgbClr>
                    </a:solidFill>
                  </a:tcPr>
                </a:tc>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TEDDY</a:t>
                      </a:r>
                      <a:r>
                        <a:rPr lang="de" sz="1100" b="0" i="0" u="none" strike="noStrike" cap="none" baseline="30000">
                          <a:solidFill>
                            <a:srgbClr val="000000"/>
                          </a:solidFill>
                          <a:effectLst/>
                          <a:uFill>
                            <a:solidFill>
                              <a:prstClr val="black">
                                <a:alpha val="0"/>
                              </a:prstClr>
                            </a:solidFill>
                          </a:uFill>
                          <a:latin typeface="Arial"/>
                          <a:ea typeface="Arial"/>
                          <a:cs typeface="Arial"/>
                        </a:rPr>
                        <a:t>2</a:t>
                      </a:r>
                      <a:endParaRPr lang="en-US" sz="1100" kern="1200">
                        <a:solidFill>
                          <a:schemeClr val="dk1"/>
                        </a:solidFill>
                        <a:latin typeface="Arial" panose="020B0604020202020204" pitchFamily="34" charset="0"/>
                        <a:ea typeface="+mn-ea"/>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75D72">
                        <a:lumMod val="20000"/>
                        <a:lumOff val="80000"/>
                      </a:srgbClr>
                    </a:solidFill>
                  </a:tcPr>
                </a:tc>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NHIRD</a:t>
                      </a:r>
                      <a:r>
                        <a:rPr lang="de" sz="1100" b="0" i="0" u="none" strike="noStrike" cap="none" baseline="30000">
                          <a:solidFill>
                            <a:srgbClr val="000000"/>
                          </a:solidFill>
                          <a:effectLst/>
                          <a:uFill>
                            <a:solidFill>
                              <a:prstClr val="black">
                                <a:alpha val="0"/>
                              </a:prstClr>
                            </a:solidFill>
                          </a:uFill>
                          <a:latin typeface="Arial"/>
                          <a:ea typeface="Arial"/>
                          <a:cs typeface="Arial"/>
                        </a:rPr>
                        <a:t>3</a:t>
                      </a:r>
                      <a:endParaRPr lang="en-US" sz="1100" kern="1200">
                        <a:solidFill>
                          <a:schemeClr val="dk1"/>
                        </a:solidFill>
                        <a:latin typeface="Arial" panose="020B0604020202020204" pitchFamily="34" charset="0"/>
                        <a:ea typeface="+mn-ea"/>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75D72">
                        <a:lumMod val="20000"/>
                        <a:lumOff val="80000"/>
                      </a:srgbClr>
                    </a:solidFill>
                  </a:tcPr>
                </a:tc>
                <a:extLst>
                  <a:ext uri="{0D108BD9-81ED-4DB2-BD59-A6C34878D82A}">
                    <a16:rowId xmlns:a16="http://schemas.microsoft.com/office/drawing/2014/main" val="372883831"/>
                  </a:ext>
                </a:extLst>
              </a:tr>
              <a:tr h="708660">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7.867 Kinder mit erhöhtem genetischen Risiko für Autoimmun-T1D</a:t>
                      </a:r>
                      <a:r>
                        <a:rPr lang="de" sz="1100" b="0" i="0" u="none" strike="noStrike" cap="none" baseline="30000">
                          <a:solidFill>
                            <a:srgbClr val="000000"/>
                          </a:solidFill>
                          <a:effectLst/>
                          <a:uFill>
                            <a:solidFill>
                              <a:prstClr val="black">
                                <a:alpha val="0"/>
                              </a:prstClr>
                            </a:solidFill>
                          </a:uFill>
                          <a:latin typeface="Arial"/>
                          <a:ea typeface="Arial"/>
                          <a:cs typeface="Arial"/>
                        </a:rPr>
                        <a:t>1</a:t>
                      </a:r>
                      <a:endParaRPr lang="en-US" sz="1100">
                        <a:latin typeface="Arial" panose="020B0604020202020204" pitchFamily="34" charset="0"/>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F3651">
                        <a:lumMod val="20000"/>
                        <a:lumOff val="80000"/>
                      </a:srgbClr>
                    </a:solidFill>
                  </a:tcPr>
                </a:tc>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383 Kinder mit erhöhtem T1D-Risiko, die positiv auf Insel-Autoimmunität getestet wurden, und 112 entsprechende Fallkontrollen</a:t>
                      </a:r>
                      <a:r>
                        <a:rPr lang="de" sz="1100" b="0" i="0" u="none" strike="noStrike" cap="none" baseline="30000">
                          <a:solidFill>
                            <a:srgbClr val="000000"/>
                          </a:solidFill>
                          <a:effectLst/>
                          <a:uFill>
                            <a:solidFill>
                              <a:prstClr val="black">
                                <a:alpha val="0"/>
                              </a:prstClr>
                            </a:solidFill>
                          </a:uFill>
                          <a:latin typeface="Arial"/>
                          <a:ea typeface="Arial"/>
                          <a:cs typeface="Arial"/>
                        </a:rPr>
                        <a:t>2</a:t>
                      </a:r>
                      <a:endParaRPr lang="en-US" sz="1100">
                        <a:latin typeface="Arial" panose="020B0604020202020204" pitchFamily="34" charset="0"/>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F3651">
                        <a:lumMod val="20000"/>
                        <a:lumOff val="80000"/>
                      </a:srgbClr>
                    </a:solidFill>
                  </a:tcPr>
                </a:tc>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3.382 Menschen ≤ 18 Jahre mit T1D und 13.528</a:t>
                      </a:r>
                      <a:br>
                        <a:rPr sz="1100"/>
                      </a:br>
                      <a:r>
                        <a:rPr lang="de" sz="1100" b="0" i="0" u="none" strike="noStrike" cap="none" baseline="0">
                          <a:solidFill>
                            <a:srgbClr val="000000"/>
                          </a:solidFill>
                          <a:effectLst/>
                          <a:uFill>
                            <a:solidFill>
                              <a:prstClr val="black">
                                <a:alpha val="0"/>
                              </a:prstClr>
                            </a:solidFill>
                          </a:uFill>
                          <a:latin typeface="Arial"/>
                          <a:ea typeface="Arial"/>
                          <a:cs typeface="Arial"/>
                        </a:rPr>
                        <a:t>geschlechtsspezifische Kontrollen</a:t>
                      </a:r>
                      <a:r>
                        <a:rPr lang="de" sz="1100" b="0" i="0" u="none" strike="noStrike" cap="none" baseline="30000">
                          <a:solidFill>
                            <a:srgbClr val="000000"/>
                          </a:solidFill>
                          <a:effectLst/>
                          <a:uFill>
                            <a:solidFill>
                              <a:prstClr val="black">
                                <a:alpha val="0"/>
                              </a:prstClr>
                            </a:solidFill>
                          </a:uFill>
                          <a:latin typeface="Arial"/>
                          <a:ea typeface="Arial"/>
                          <a:cs typeface="Arial"/>
                        </a:rPr>
                        <a:t>3</a:t>
                      </a:r>
                      <a:endParaRPr lang="en-US" sz="1100">
                        <a:latin typeface="Arial" panose="020B0604020202020204" pitchFamily="34" charset="0"/>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F3651">
                        <a:lumMod val="20000"/>
                        <a:lumOff val="80000"/>
                      </a:srgbClr>
                    </a:solidFill>
                  </a:tcPr>
                </a:tc>
                <a:extLst>
                  <a:ext uri="{0D108BD9-81ED-4DB2-BD59-A6C34878D82A}">
                    <a16:rowId xmlns:a16="http://schemas.microsoft.com/office/drawing/2014/main" val="993046660"/>
                  </a:ext>
                </a:extLst>
              </a:tr>
              <a:tr h="1388685">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dirty="0">
                          <a:solidFill>
                            <a:srgbClr val="000000"/>
                          </a:solidFill>
                          <a:effectLst/>
                          <a:uFill>
                            <a:solidFill>
                              <a:prstClr val="black">
                                <a:alpha val="0"/>
                              </a:prstClr>
                            </a:solidFill>
                          </a:uFill>
                          <a:latin typeface="Arial"/>
                          <a:ea typeface="Arial"/>
                          <a:cs typeface="Arial"/>
                        </a:rPr>
                        <a:t>Berichte über </a:t>
                      </a:r>
                      <a:r>
                        <a:rPr lang="de" sz="1100" b="1" i="0" u="none" strike="noStrike" cap="none" baseline="0" dirty="0">
                          <a:solidFill>
                            <a:srgbClr val="000000"/>
                          </a:solidFill>
                          <a:effectLst/>
                          <a:uFill>
                            <a:solidFill>
                              <a:prstClr val="black">
                                <a:alpha val="0"/>
                              </a:prstClr>
                            </a:solidFill>
                          </a:uFill>
                          <a:latin typeface="Arial"/>
                          <a:ea typeface="Arial"/>
                          <a:cs typeface="Arial"/>
                        </a:rPr>
                        <a:t>gastrointestinale (GI) Infektionen (</a:t>
                      </a:r>
                      <a:r>
                        <a:rPr lang="de" sz="1100" b="0" i="0" u="none" strike="noStrike" cap="none" baseline="0" dirty="0">
                          <a:solidFill>
                            <a:srgbClr val="000000"/>
                          </a:solidFill>
                          <a:effectLst/>
                          <a:uFill>
                            <a:solidFill>
                              <a:prstClr val="black">
                                <a:alpha val="0"/>
                              </a:prstClr>
                            </a:solidFill>
                          </a:uFill>
                          <a:latin typeface="Arial"/>
                          <a:ea typeface="Arial"/>
                          <a:cs typeface="Arial"/>
                        </a:rPr>
                        <a:t>z. B. Norwalk-Virus) im Alter von ≤ 1 Jahr waren mit einem </a:t>
                      </a:r>
                      <a:r>
                        <a:rPr lang="de" sz="1100" b="1" i="0" u="none" strike="noStrike" cap="none" baseline="0" dirty="0">
                          <a:solidFill>
                            <a:srgbClr val="000000"/>
                          </a:solidFill>
                          <a:effectLst/>
                          <a:uFill>
                            <a:solidFill>
                              <a:prstClr val="black">
                                <a:alpha val="0"/>
                              </a:prstClr>
                            </a:solidFill>
                          </a:uFill>
                          <a:latin typeface="Arial"/>
                          <a:ea typeface="Arial"/>
                          <a:cs typeface="Arial"/>
                        </a:rPr>
                        <a:t>erhöhten Risiko für Insulinautoantikörper (IAA)</a:t>
                      </a:r>
                      <a:r>
                        <a:rPr lang="de" sz="1100" b="0" i="0" u="none" strike="noStrike" cap="none" baseline="0" dirty="0">
                          <a:solidFill>
                            <a:srgbClr val="000000"/>
                          </a:solidFill>
                          <a:effectLst/>
                          <a:uFill>
                            <a:solidFill>
                              <a:prstClr val="black">
                                <a:alpha val="0"/>
                              </a:prstClr>
                            </a:solidFill>
                          </a:uFill>
                          <a:latin typeface="Arial"/>
                          <a:ea typeface="Arial"/>
                          <a:cs typeface="Arial"/>
                        </a:rPr>
                        <a:t> mit 2-4 Jahren assoziiert und GI-Infektionen mit ≥ 1-2 Jahren mit einem verringerten Risiko für IAA mit ≤ 10 Jahren</a:t>
                      </a:r>
                      <a:r>
                        <a:rPr lang="de" sz="1100" b="0" i="0" u="none" strike="noStrike" cap="none" baseline="30000" dirty="0">
                          <a:solidFill>
                            <a:srgbClr val="000000"/>
                          </a:solidFill>
                          <a:effectLst/>
                          <a:uFill>
                            <a:solidFill>
                              <a:prstClr val="black">
                                <a:alpha val="0"/>
                              </a:prstClr>
                            </a:solidFill>
                          </a:uFill>
                          <a:latin typeface="Arial"/>
                          <a:ea typeface="Arial"/>
                          <a:cs typeface="Arial"/>
                        </a:rPr>
                        <a:t>1</a:t>
                      </a:r>
                      <a:endParaRPr lang="en-US" sz="1100" i="0" dirty="0">
                        <a:latin typeface="Arial" panose="020B0604020202020204" pitchFamily="34" charset="0"/>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C9C50">
                        <a:lumMod val="20000"/>
                        <a:lumOff val="80000"/>
                      </a:srgbClr>
                    </a:solidFill>
                  </a:tcPr>
                </a:tc>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a:solidFill>
                            <a:srgbClr val="000000"/>
                          </a:solidFill>
                          <a:effectLst/>
                          <a:uFill>
                            <a:solidFill>
                              <a:prstClr val="black">
                                <a:alpha val="0"/>
                              </a:prstClr>
                            </a:solidFill>
                          </a:uFill>
                          <a:latin typeface="Arial"/>
                          <a:ea typeface="Arial"/>
                          <a:cs typeface="Arial"/>
                        </a:rPr>
                        <a:t>An </a:t>
                      </a:r>
                      <a:r>
                        <a:rPr lang="de" sz="1100" b="1" i="0" u="none" strike="noStrike" cap="none" baseline="0">
                          <a:solidFill>
                            <a:srgbClr val="000000"/>
                          </a:solidFill>
                          <a:effectLst/>
                          <a:uFill>
                            <a:solidFill>
                              <a:prstClr val="black">
                                <a:alpha val="0"/>
                              </a:prstClr>
                            </a:solidFill>
                          </a:uFill>
                          <a:latin typeface="Arial"/>
                          <a:ea typeface="Arial"/>
                          <a:cs typeface="Arial"/>
                        </a:rPr>
                        <a:t>der Entwicklung einer Inselimmunität kann eine längere Ausscheidung desselben Enterovirus-B</a:t>
                      </a:r>
                      <a:r>
                        <a:rPr lang="de" sz="1100" b="0" i="0" u="none" strike="noStrike" cap="none" baseline="0">
                          <a:solidFill>
                            <a:srgbClr val="000000"/>
                          </a:solidFill>
                          <a:effectLst/>
                          <a:uFill>
                            <a:solidFill>
                              <a:prstClr val="black">
                                <a:alpha val="0"/>
                              </a:prstClr>
                            </a:solidFill>
                          </a:uFill>
                          <a:latin typeface="Arial"/>
                          <a:ea typeface="Arial"/>
                          <a:cs typeface="Arial"/>
                        </a:rPr>
                        <a:t>-Serotyps beteiligt sein, anstatt kurze unabhängige Infektionen</a:t>
                      </a:r>
                      <a:r>
                        <a:rPr lang="de" sz="1100" b="0" i="0" u="none" strike="noStrike" cap="none" baseline="30000">
                          <a:solidFill>
                            <a:srgbClr val="000000"/>
                          </a:solidFill>
                          <a:effectLst/>
                          <a:uFill>
                            <a:solidFill>
                              <a:prstClr val="black">
                                <a:alpha val="0"/>
                              </a:prstClr>
                            </a:solidFill>
                          </a:uFill>
                          <a:latin typeface="Arial"/>
                          <a:ea typeface="Arial"/>
                          <a:cs typeface="Arial"/>
                        </a:rPr>
                        <a:t>2</a:t>
                      </a:r>
                      <a:r>
                        <a:rPr lang="de" sz="1100" b="0" i="0" u="none" strike="noStrike" cap="none" baseline="0">
                          <a:solidFill>
                            <a:srgbClr val="000000"/>
                          </a:solidFill>
                          <a:effectLst/>
                          <a:uFill>
                            <a:solidFill>
                              <a:prstClr val="black">
                                <a:alpha val="0"/>
                              </a:prstClr>
                            </a:solidFill>
                          </a:uFill>
                          <a:latin typeface="Arial"/>
                          <a:ea typeface="Arial"/>
                          <a:cs typeface="Arial"/>
                        </a:rPr>
                        <a:t> </a:t>
                      </a:r>
                      <a:endParaRPr lang="en-US" sz="1100">
                        <a:latin typeface="Arial" panose="020B0604020202020204" pitchFamily="34" charset="0"/>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C9C50">
                        <a:lumMod val="20000"/>
                        <a:lumOff val="80000"/>
                      </a:srgbClr>
                    </a:solidFill>
                  </a:tcPr>
                </a:tc>
                <a:tc>
                  <a:txBody>
                    <a:bodyPr/>
                    <a:lstStyle>
                      <a:lvl1pPr marL="0" algn="l" defTabSz="685800" rtl="0" eaLnBrk="1" latinLnBrk="0" hangingPunct="1">
                        <a:defRPr sz="1350" kern="1200">
                          <a:solidFill>
                            <a:schemeClr val="dk1"/>
                          </a:solidFill>
                          <a:latin typeface="Calibri" panose="020F0502020204030204"/>
                          <a:ea typeface="Calibri" panose="020F0502020204030204"/>
                          <a:cs typeface="Arial"/>
                        </a:defRPr>
                      </a:lvl1pPr>
                      <a:lvl2pPr marL="342900" algn="l" defTabSz="685800" rtl="0" eaLnBrk="1" latinLnBrk="0" hangingPunct="1">
                        <a:defRPr sz="1350" kern="1200">
                          <a:solidFill>
                            <a:schemeClr val="dk1"/>
                          </a:solidFill>
                          <a:latin typeface="Calibri" panose="020F0502020204030204"/>
                          <a:ea typeface="Calibri" panose="020F0502020204030204"/>
                          <a:cs typeface="Arial"/>
                        </a:defRPr>
                      </a:lvl2pPr>
                      <a:lvl3pPr marL="685800" algn="l" defTabSz="685800" rtl="0" eaLnBrk="1" latinLnBrk="0" hangingPunct="1">
                        <a:defRPr sz="1350" kern="1200">
                          <a:solidFill>
                            <a:schemeClr val="dk1"/>
                          </a:solidFill>
                          <a:latin typeface="Calibri" panose="020F0502020204030204"/>
                          <a:ea typeface="Calibri" panose="020F0502020204030204"/>
                          <a:cs typeface="Arial"/>
                        </a:defRPr>
                      </a:lvl3pPr>
                      <a:lvl4pPr marL="1028700" algn="l" defTabSz="685800" rtl="0" eaLnBrk="1" latinLnBrk="0" hangingPunct="1">
                        <a:defRPr sz="1350" kern="1200">
                          <a:solidFill>
                            <a:schemeClr val="dk1"/>
                          </a:solidFill>
                          <a:latin typeface="Calibri" panose="020F0502020204030204"/>
                          <a:ea typeface="Calibri" panose="020F0502020204030204"/>
                          <a:cs typeface="Arial"/>
                        </a:defRPr>
                      </a:lvl4pPr>
                      <a:lvl5pPr marL="1371600" algn="l" defTabSz="685800" rtl="0" eaLnBrk="1" latinLnBrk="0" hangingPunct="1">
                        <a:defRPr sz="1350" kern="1200">
                          <a:solidFill>
                            <a:schemeClr val="dk1"/>
                          </a:solidFill>
                          <a:latin typeface="Calibri" panose="020F0502020204030204"/>
                          <a:ea typeface="Calibri" panose="020F0502020204030204"/>
                          <a:cs typeface="Arial"/>
                        </a:defRPr>
                      </a:lvl5pPr>
                      <a:lvl6pPr marL="1714500" algn="l" defTabSz="685800" rtl="0" eaLnBrk="1" latinLnBrk="0" hangingPunct="1">
                        <a:defRPr sz="1350" kern="1200">
                          <a:solidFill>
                            <a:schemeClr val="dk1"/>
                          </a:solidFill>
                          <a:latin typeface="Calibri" panose="020F0502020204030204"/>
                          <a:ea typeface="Calibri" panose="020F0502020204030204"/>
                          <a:cs typeface="Arial"/>
                        </a:defRPr>
                      </a:lvl6pPr>
                      <a:lvl7pPr marL="2057400" algn="l" defTabSz="685800" rtl="0" eaLnBrk="1" latinLnBrk="0" hangingPunct="1">
                        <a:defRPr sz="1350" kern="1200">
                          <a:solidFill>
                            <a:schemeClr val="dk1"/>
                          </a:solidFill>
                          <a:latin typeface="Calibri" panose="020F0502020204030204"/>
                          <a:ea typeface="Calibri" panose="020F0502020204030204"/>
                          <a:cs typeface="Arial"/>
                        </a:defRPr>
                      </a:lvl7pPr>
                      <a:lvl8pPr marL="2400300" algn="l" defTabSz="685800" rtl="0" eaLnBrk="1" latinLnBrk="0" hangingPunct="1">
                        <a:defRPr sz="1350" kern="1200">
                          <a:solidFill>
                            <a:schemeClr val="dk1"/>
                          </a:solidFill>
                          <a:latin typeface="Calibri" panose="020F0502020204030204"/>
                          <a:ea typeface="Calibri" panose="020F0502020204030204"/>
                          <a:cs typeface="Arial"/>
                        </a:defRPr>
                      </a:lvl8pPr>
                      <a:lvl9pPr marL="2743200" algn="l" defTabSz="685800" rtl="0" eaLnBrk="1" latinLnBrk="0" hangingPunct="1">
                        <a:defRPr sz="1350" kern="1200">
                          <a:solidFill>
                            <a:schemeClr val="dk1"/>
                          </a:solidFill>
                          <a:latin typeface="Calibri" panose="020F0502020204030204"/>
                          <a:ea typeface="Calibri" panose="020F0502020204030204"/>
                          <a:cs typeface="Arial"/>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lang="de" sz="1100" b="0" i="0" u="none" strike="noStrike" cap="none" baseline="0" dirty="0">
                          <a:solidFill>
                            <a:srgbClr val="000000"/>
                          </a:solidFill>
                          <a:effectLst/>
                          <a:uFill>
                            <a:solidFill>
                              <a:prstClr val="black">
                                <a:alpha val="0"/>
                              </a:prstClr>
                            </a:solidFill>
                          </a:uFill>
                          <a:latin typeface="Arial"/>
                          <a:ea typeface="Arial"/>
                          <a:cs typeface="Arial"/>
                        </a:rPr>
                        <a:t>Junge Personen (≤ 18 Jahre) mit klinischem T1D hatten </a:t>
                      </a:r>
                      <a:r>
                        <a:rPr lang="de" sz="1100" b="1" i="0" u="none" strike="noStrike" cap="none" baseline="0" dirty="0">
                          <a:solidFill>
                            <a:srgbClr val="000000"/>
                          </a:solidFill>
                          <a:effectLst/>
                          <a:uFill>
                            <a:solidFill>
                              <a:prstClr val="black">
                                <a:alpha val="0"/>
                              </a:prstClr>
                            </a:solidFill>
                          </a:uFill>
                          <a:latin typeface="Arial"/>
                          <a:ea typeface="Arial"/>
                          <a:cs typeface="Arial"/>
                        </a:rPr>
                        <a:t>vor ihrer Diagnose eine höhere Häufigkeit von Herpes-simplex-Virusinfektionen </a:t>
                      </a:r>
                      <a:r>
                        <a:rPr lang="de" sz="1100" b="0" i="0" u="none" strike="noStrike" cap="none" baseline="0" dirty="0">
                          <a:solidFill>
                            <a:srgbClr val="000000"/>
                          </a:solidFill>
                          <a:effectLst/>
                          <a:uFill>
                            <a:solidFill>
                              <a:prstClr val="black">
                                <a:alpha val="0"/>
                              </a:prstClr>
                            </a:solidFill>
                          </a:uFill>
                          <a:latin typeface="Arial"/>
                          <a:ea typeface="Arial"/>
                          <a:cs typeface="Arial"/>
                        </a:rPr>
                        <a:t>als Kontrollpersonen in Taiwan</a:t>
                      </a:r>
                      <a:r>
                        <a:rPr lang="de" sz="1100" b="0" i="0" u="none" strike="noStrike" cap="none" baseline="30000" dirty="0">
                          <a:solidFill>
                            <a:srgbClr val="000000"/>
                          </a:solidFill>
                          <a:effectLst/>
                          <a:uFill>
                            <a:solidFill>
                              <a:prstClr val="black">
                                <a:alpha val="0"/>
                              </a:prstClr>
                            </a:solidFill>
                          </a:uFill>
                          <a:latin typeface="Arial"/>
                          <a:ea typeface="Arial"/>
                          <a:cs typeface="Arial"/>
                        </a:rPr>
                        <a:t>3</a:t>
                      </a:r>
                      <a:endParaRPr lang="en-US" sz="1100" b="0" i="0" dirty="0">
                        <a:latin typeface="Arial" panose="020B0604020202020204" pitchFamily="34" charset="0"/>
                        <a:cs typeface="Arial" panose="020B0604020202020204" pitchFamily="34" charset="0"/>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C9C50">
                        <a:lumMod val="20000"/>
                        <a:lumOff val="80000"/>
                      </a:srgbClr>
                    </a:solidFill>
                  </a:tcPr>
                </a:tc>
                <a:extLst>
                  <a:ext uri="{0D108BD9-81ED-4DB2-BD59-A6C34878D82A}">
                    <a16:rowId xmlns:a16="http://schemas.microsoft.com/office/drawing/2014/main" val="2040111502"/>
                  </a:ext>
                </a:extLst>
              </a:tr>
            </a:tbl>
          </a:graphicData>
        </a:graphic>
      </p:graphicFrame>
      <p:grpSp>
        <p:nvGrpSpPr>
          <p:cNvPr id="20" name="Group 21">
            <a:extLst>
              <a:ext uri="{FF2B5EF4-FFF2-40B4-BE49-F238E27FC236}">
                <a16:creationId xmlns:a16="http://schemas.microsoft.com/office/drawing/2014/main" id="{95086E50-9ED8-C2E7-55B6-E037E105676D}"/>
              </a:ext>
            </a:extLst>
          </p:cNvPr>
          <p:cNvGrpSpPr/>
          <p:nvPr/>
        </p:nvGrpSpPr>
        <p:grpSpPr>
          <a:xfrm>
            <a:off x="1828155" y="1361080"/>
            <a:ext cx="367358" cy="367358"/>
            <a:chOff x="2437540" y="2149312"/>
            <a:chExt cx="489810" cy="489810"/>
          </a:xfrm>
        </p:grpSpPr>
        <p:pic>
          <p:nvPicPr>
            <p:cNvPr id="21" name="Graphic 17" descr="Stomach with solid fill">
              <a:extLst>
                <a:ext uri="{FF2B5EF4-FFF2-40B4-BE49-F238E27FC236}">
                  <a16:creationId xmlns:a16="http://schemas.microsoft.com/office/drawing/2014/main" id="{A1D386BD-610C-8C37-AC38-0946449F7FC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37540" y="2149312"/>
              <a:ext cx="489810" cy="489810"/>
            </a:xfrm>
            <a:prstGeom prst="rect">
              <a:avLst/>
            </a:prstGeom>
          </p:spPr>
        </p:pic>
        <p:pic>
          <p:nvPicPr>
            <p:cNvPr id="22" name="Graphic 20" descr="Germ with solid fill">
              <a:extLst>
                <a:ext uri="{FF2B5EF4-FFF2-40B4-BE49-F238E27FC236}">
                  <a16:creationId xmlns:a16="http://schemas.microsoft.com/office/drawing/2014/main" id="{8943DFCD-BF30-86E8-5FAE-5C02CABF567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12182" y="2344920"/>
              <a:ext cx="152954" cy="152954"/>
            </a:xfrm>
            <a:prstGeom prst="rect">
              <a:avLst/>
            </a:prstGeom>
          </p:spPr>
        </p:pic>
      </p:grpSp>
      <p:pic>
        <p:nvPicPr>
          <p:cNvPr id="23" name="Graphic 23" descr="Covid-19 with solid fill">
            <a:extLst>
              <a:ext uri="{FF2B5EF4-FFF2-40B4-BE49-F238E27FC236}">
                <a16:creationId xmlns:a16="http://schemas.microsoft.com/office/drawing/2014/main" id="{869FCC11-AB75-FB42-F847-F83A66896532}"/>
              </a:ext>
            </a:extLst>
          </p:cNvPr>
          <p:cNvPicPr>
            <a:picLocks noChangeAspect="1"/>
          </p:cNvPicPr>
          <p:nvPr/>
        </p:nvPicPr>
        <p:blipFill>
          <a:blip r:embed="rId6"/>
          <a:stretch>
            <a:fillRect/>
          </a:stretch>
        </p:blipFill>
        <p:spPr>
          <a:xfrm>
            <a:off x="4067408" y="1327102"/>
            <a:ext cx="342900" cy="342900"/>
          </a:xfrm>
          <a:prstGeom prst="rect">
            <a:avLst/>
          </a:prstGeom>
        </p:spPr>
      </p:pic>
      <p:pic>
        <p:nvPicPr>
          <p:cNvPr id="24" name="Graphic 24" descr="Covid-19 with solid fill">
            <a:extLst>
              <a:ext uri="{FF2B5EF4-FFF2-40B4-BE49-F238E27FC236}">
                <a16:creationId xmlns:a16="http://schemas.microsoft.com/office/drawing/2014/main" id="{433ECF8F-FEB9-1D95-5138-5489C6D67388}"/>
              </a:ext>
            </a:extLst>
          </p:cNvPr>
          <p:cNvPicPr>
            <a:picLocks noChangeAspect="1"/>
          </p:cNvPicPr>
          <p:nvPr/>
        </p:nvPicPr>
        <p:blipFill>
          <a:blip r:embed="rId6"/>
          <a:stretch>
            <a:fillRect/>
          </a:stretch>
        </p:blipFill>
        <p:spPr>
          <a:xfrm>
            <a:off x="6392437" y="1327102"/>
            <a:ext cx="342900" cy="342900"/>
          </a:xfrm>
          <a:prstGeom prst="rect">
            <a:avLst/>
          </a:prstGeom>
        </p:spPr>
      </p:pic>
    </p:spTree>
    <p:extLst>
      <p:ext uri="{BB962C8B-B14F-4D97-AF65-F5344CB8AC3E}">
        <p14:creationId xmlns:p14="http://schemas.microsoft.com/office/powerpoint/2010/main" val="970925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78E29F-1113-DDBB-9B63-1A5030017FC8}"/>
            </a:ext>
          </a:extLst>
        </p:cNvPr>
        <p:cNvGrpSpPr/>
        <p:nvPr/>
      </p:nvGrpSpPr>
      <p:grpSpPr>
        <a:xfrm>
          <a:off x="0" y="0"/>
          <a:ext cx="0" cy="0"/>
          <a:chOff x="0" y="0"/>
          <a:chExt cx="0" cy="0"/>
        </a:xfrm>
      </p:grpSpPr>
      <p:sp>
        <p:nvSpPr>
          <p:cNvPr id="4" name="Textplatzhalter 9">
            <a:extLst>
              <a:ext uri="{FF2B5EF4-FFF2-40B4-BE49-F238E27FC236}">
                <a16:creationId xmlns:a16="http://schemas.microsoft.com/office/drawing/2014/main" id="{DBACDDB7-5F50-06F6-41AD-E09F325CE158}"/>
              </a:ext>
            </a:extLst>
          </p:cNvPr>
          <p:cNvSpPr txBox="1">
            <a:spLocks/>
          </p:cNvSpPr>
          <p:nvPr/>
        </p:nvSpPr>
        <p:spPr>
          <a:xfrm>
            <a:off x="330962" y="113397"/>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Zusammenfassung Ätiologie des T1D</a:t>
            </a:r>
          </a:p>
        </p:txBody>
      </p:sp>
      <p:sp>
        <p:nvSpPr>
          <p:cNvPr id="5" name="Text Placeholder 7">
            <a:extLst>
              <a:ext uri="{FF2B5EF4-FFF2-40B4-BE49-F238E27FC236}">
                <a16:creationId xmlns:a16="http://schemas.microsoft.com/office/drawing/2014/main" id="{91F49EA5-3E62-918A-0ACE-FC0033842A51}"/>
              </a:ext>
            </a:extLst>
          </p:cNvPr>
          <p:cNvSpPr txBox="1"/>
          <p:nvPr/>
        </p:nvSpPr>
        <p:spPr>
          <a:xfrm>
            <a:off x="330962" y="886162"/>
            <a:ext cx="8355837" cy="3140009"/>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15" indent="-285743"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457" indent="0" algn="l"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Die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Genetik spielt eine große, aber nicht allein ausreichende Rolle </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bei der Entwicklung der Autoimmunerkrankung T1D</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1</a:t>
            </a: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Weitere Faktoren, wie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Ernährung</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Infektionen</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und mögliche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andere Umwelt-faktoren </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müssen hinzu kommen, um tatsächlich das Immungeschehen auszulösen</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1</a:t>
            </a: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en-US" sz="14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Coxsackie-B-Virus, Enterovirus, Rotavirus, Influenza, Mumps, </a:t>
            </a:r>
            <a:r>
              <a:rPr kumimoji="0" lang="en-US" sz="14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Röteln</a:t>
            </a:r>
            <a:r>
              <a:rPr kumimoji="0" lang="en-US" sz="14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und SARS-CoV-2 </a:t>
            </a:r>
            <a:r>
              <a:rPr kumimoji="0" lang="en-US" sz="14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können</a:t>
            </a:r>
            <a:r>
              <a:rPr kumimoji="0" lang="en-US" sz="14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das </a:t>
            </a:r>
            <a:r>
              <a:rPr kumimoji="0" lang="en-US" sz="14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Autoimmungeschehen</a:t>
            </a:r>
            <a:r>
              <a:rPr kumimoji="0" lang="en-US" sz="14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4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bei</a:t>
            </a:r>
            <a:r>
              <a:rPr kumimoji="0" lang="en-US" sz="14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T1D auslösen</a:t>
            </a:r>
            <a:r>
              <a:rPr kumimoji="0" lang="en-US" sz="1400" b="0" i="0" u="none" strike="noStrike" kern="1200" cap="none" spc="0" normalizeH="0" baseline="3000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2-5 </a:t>
            </a: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de" sz="140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Einmal in Gang gesetzt, setzt sich der Vorgang der Betazell-Zerstörung dauerhaft fort. Um Symptome zu vermeiden, sind vermutlich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25 % funktionale Betazellmasse </a:t>
            </a:r>
            <a:r>
              <a:rPr kumimoji="0" lang="de" sz="140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notwendig</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6</a:t>
            </a:r>
            <a:endPar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endParaRPr>
          </a:p>
        </p:txBody>
      </p:sp>
      <p:sp>
        <p:nvSpPr>
          <p:cNvPr id="6" name="TextBox 3037">
            <a:extLst>
              <a:ext uri="{FF2B5EF4-FFF2-40B4-BE49-F238E27FC236}">
                <a16:creationId xmlns:a16="http://schemas.microsoft.com/office/drawing/2014/main" id="{3CAA96CA-9A8F-D434-F120-67CF2AA93309}"/>
              </a:ext>
            </a:extLst>
          </p:cNvPr>
          <p:cNvSpPr txBox="1"/>
          <p:nvPr/>
        </p:nvSpPr>
        <p:spPr>
          <a:xfrm>
            <a:off x="330962" y="4757482"/>
            <a:ext cx="8478000" cy="369332"/>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0" i="0" u="none" strike="noStrike" kern="1200" cap="none" spc="0" normalizeH="0" baseline="0" noProof="0" dirty="0">
                <a:ln>
                  <a:noFill/>
                </a:ln>
                <a:solidFill>
                  <a:srgbClr val="404040"/>
                </a:solidFill>
                <a:effectLst/>
                <a:uLnTx/>
                <a:uFillTx/>
                <a:latin typeface="Verdana"/>
                <a:ea typeface="Arial"/>
                <a:cs typeface="Arial"/>
              </a:rPr>
              <a:t>T1D: Typ-1-Diabetes.</a:t>
            </a:r>
          </a:p>
          <a:p>
            <a:pPr defTabSz="685766">
              <a:buClr>
                <a:srgbClr val="2F4B95"/>
              </a:buClr>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 </a:t>
            </a:r>
            <a:r>
              <a:rPr kumimoji="0" lang="de-DE" sz="600" b="0" i="0" u="none" strike="noStrike" kern="1200" cap="none" spc="0" normalizeH="0" baseline="0" noProof="0" dirty="0">
                <a:ln>
                  <a:noFill/>
                </a:ln>
                <a:solidFill>
                  <a:srgbClr val="404040"/>
                </a:solidFill>
                <a:effectLst/>
                <a:uLnTx/>
                <a:uFillTx/>
                <a:latin typeface="Verdana"/>
                <a:ea typeface="+mn-ea"/>
                <a:cs typeface="Arial"/>
              </a:rPr>
              <a:t>Primavera M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Front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mn-ea"/>
                <a:cs typeface="Arial"/>
              </a:rPr>
              <a:t> (Lausanne) </a:t>
            </a:r>
            <a:r>
              <a:rPr kumimoji="0" lang="de-DE" sz="600" b="0" i="0" u="none" strike="noStrike" kern="1200" cap="none" spc="0" normalizeH="0" baseline="0" noProof="0" dirty="0">
                <a:ln>
                  <a:noFill/>
                </a:ln>
                <a:solidFill>
                  <a:srgbClr val="404040"/>
                </a:solidFill>
                <a:effectLst/>
                <a:uLnTx/>
                <a:uFillTx/>
                <a:latin typeface="Verdana"/>
                <a:ea typeface="+mn-ea"/>
                <a:cs typeface="Arial"/>
              </a:rPr>
              <a:t>2020; 11: 248. </a:t>
            </a:r>
            <a:r>
              <a:rPr kumimoji="0" lang="de-DE" sz="600" b="1" i="0" u="none" strike="noStrike" kern="1200" cap="none" spc="0" normalizeH="0" baseline="0" noProof="0" dirty="0">
                <a:ln>
                  <a:noFill/>
                </a:ln>
                <a:solidFill>
                  <a:srgbClr val="404040"/>
                </a:solidFill>
                <a:effectLst/>
                <a:uLnTx/>
                <a:uFillTx/>
                <a:latin typeface="Verdana"/>
                <a:ea typeface="+mn-ea"/>
                <a:cs typeface="Arial"/>
              </a:rPr>
              <a:t>2.</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Smatti</a:t>
            </a:r>
            <a:r>
              <a:rPr kumimoji="0" lang="de-DE" sz="600" b="0" i="0" u="none" strike="noStrike" kern="1200" cap="none" spc="0" normalizeH="0" baseline="0" noProof="0" dirty="0">
                <a:ln>
                  <a:noFill/>
                </a:ln>
                <a:solidFill>
                  <a:srgbClr val="404040"/>
                </a:solidFill>
                <a:effectLst/>
                <a:uLnTx/>
                <a:uFillTx/>
                <a:latin typeface="Verdana"/>
                <a:ea typeface="+mn-ea"/>
                <a:cs typeface="Arial"/>
              </a:rPr>
              <a:t> MK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Viruses</a:t>
            </a:r>
            <a:r>
              <a:rPr kumimoji="0" lang="de-DE" sz="600" b="0" i="0" u="none" strike="noStrike" kern="1200" cap="none" spc="0" normalizeH="0" baseline="0" noProof="0" dirty="0">
                <a:ln>
                  <a:noFill/>
                </a:ln>
                <a:solidFill>
                  <a:srgbClr val="404040"/>
                </a:solidFill>
                <a:effectLst/>
                <a:uLnTx/>
                <a:uFillTx/>
                <a:latin typeface="Verdana"/>
                <a:ea typeface="+mn-ea"/>
                <a:cs typeface="Arial"/>
              </a:rPr>
              <a:t> 2019; 11: 1–18. </a:t>
            </a:r>
            <a:r>
              <a:rPr kumimoji="0" lang="de-DE" sz="600" b="1" i="0" u="none" strike="noStrike" kern="1200" cap="none" spc="0" normalizeH="0" baseline="0" noProof="0" dirty="0">
                <a:ln>
                  <a:noFill/>
                </a:ln>
                <a:solidFill>
                  <a:srgbClr val="404040"/>
                </a:solidFill>
                <a:effectLst/>
                <a:uLnTx/>
                <a:uFillTx/>
                <a:latin typeface="Verdana"/>
                <a:ea typeface="+mn-ea"/>
                <a:cs typeface="Arial"/>
              </a:rPr>
              <a:t>3.</a:t>
            </a:r>
            <a:r>
              <a:rPr kumimoji="0" lang="de-DE" sz="600" b="0" i="0" u="none" strike="noStrike" kern="1200" cap="none" spc="0" normalizeH="0" baseline="0" noProof="0" dirty="0">
                <a:ln>
                  <a:noFill/>
                </a:ln>
                <a:solidFill>
                  <a:srgbClr val="404040"/>
                </a:solidFill>
                <a:effectLst/>
                <a:uLnTx/>
                <a:uFillTx/>
                <a:latin typeface="Verdana"/>
                <a:ea typeface="+mn-ea"/>
                <a:cs typeface="Arial"/>
              </a:rPr>
              <a:t> Yang JK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Acta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Diabetol</a:t>
            </a:r>
            <a:r>
              <a:rPr kumimoji="0" lang="de-DE" sz="600" b="0" i="0" u="none" strike="noStrike" kern="1200" cap="none" spc="0" normalizeH="0" baseline="0" noProof="0" dirty="0">
                <a:ln>
                  <a:noFill/>
                </a:ln>
                <a:solidFill>
                  <a:srgbClr val="404040"/>
                </a:solidFill>
                <a:effectLst/>
                <a:uLnTx/>
                <a:uFillTx/>
                <a:latin typeface="Verdana"/>
                <a:ea typeface="+mn-ea"/>
                <a:cs typeface="Arial"/>
              </a:rPr>
              <a:t> 2019; 47: 193–9. </a:t>
            </a:r>
            <a:r>
              <a:rPr kumimoji="0" lang="de-DE" sz="600" b="1" i="0" u="none" strike="noStrike" kern="1200" cap="none" spc="0" normalizeH="0" baseline="0" noProof="0" dirty="0">
                <a:ln>
                  <a:noFill/>
                </a:ln>
                <a:solidFill>
                  <a:srgbClr val="404040"/>
                </a:solidFill>
                <a:effectLst/>
                <a:uLnTx/>
                <a:uFillTx/>
                <a:latin typeface="Verdana"/>
                <a:ea typeface="+mn-ea"/>
                <a:cs typeface="Arial"/>
              </a:rPr>
              <a:t>4.</a:t>
            </a:r>
            <a:r>
              <a:rPr kumimoji="0" lang="de-DE" sz="600" b="0" i="0" u="none" strike="noStrike" kern="1200" cap="none" spc="0" normalizeH="0" baseline="0" noProof="0" dirty="0">
                <a:ln>
                  <a:noFill/>
                </a:ln>
                <a:solidFill>
                  <a:srgbClr val="404040"/>
                </a:solidFill>
                <a:effectLst/>
                <a:uLnTx/>
                <a:uFillTx/>
                <a:latin typeface="Verdana"/>
                <a:ea typeface="+mn-ea"/>
                <a:cs typeface="Arial"/>
              </a:rPr>
              <a:t> Rubino F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N Engl J Med</a:t>
            </a:r>
            <a:r>
              <a:rPr kumimoji="0" lang="de-DE" sz="600" b="0" i="0" u="none" strike="noStrike" kern="1200" cap="none" spc="0" normalizeH="0" baseline="0" noProof="0" dirty="0">
                <a:ln>
                  <a:noFill/>
                </a:ln>
                <a:solidFill>
                  <a:srgbClr val="404040"/>
                </a:solidFill>
                <a:effectLst/>
                <a:uLnTx/>
                <a:uFillTx/>
                <a:latin typeface="Verdana"/>
                <a:ea typeface="+mn-ea"/>
                <a:cs typeface="Arial"/>
              </a:rPr>
              <a:t> 2020; 383: 789–90. </a:t>
            </a:r>
            <a:r>
              <a:rPr kumimoji="0" lang="de-DE" sz="600" b="1" i="0" u="none" strike="noStrike" kern="1200" cap="none" spc="0" normalizeH="0" baseline="0" noProof="0" dirty="0">
                <a:ln>
                  <a:noFill/>
                </a:ln>
                <a:solidFill>
                  <a:srgbClr val="404040"/>
                </a:solidFill>
                <a:effectLst/>
                <a:uLnTx/>
                <a:uFillTx/>
                <a:latin typeface="Verdana"/>
                <a:ea typeface="+mn-ea"/>
                <a:cs typeface="Arial"/>
              </a:rPr>
              <a:t>5.</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Qeadan</a:t>
            </a:r>
            <a:r>
              <a:rPr kumimoji="0" lang="de-DE" sz="600" b="0" i="0" u="none" strike="noStrike" kern="1200" cap="none" spc="0" normalizeH="0" baseline="0" noProof="0" dirty="0">
                <a:ln>
                  <a:noFill/>
                </a:ln>
                <a:solidFill>
                  <a:srgbClr val="404040"/>
                </a:solidFill>
                <a:effectLst/>
                <a:uLnTx/>
                <a:uFillTx/>
                <a:latin typeface="Verdana"/>
                <a:ea typeface="+mn-ea"/>
                <a:cs typeface="Arial"/>
              </a:rPr>
              <a:t> F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a:t>
            </a:r>
            <a:r>
              <a:rPr lang="de-DE" sz="600" i="1" dirty="0">
                <a:solidFill>
                  <a:srgbClr val="404040"/>
                </a:solidFill>
                <a:cs typeface="Arial"/>
              </a:rPr>
              <a:t>. PLoS </a:t>
            </a:r>
            <a:r>
              <a:rPr lang="de-DE" sz="600" i="1" dirty="0" err="1">
                <a:solidFill>
                  <a:srgbClr val="404040"/>
                </a:solidFill>
                <a:cs typeface="Arial"/>
              </a:rPr>
              <a:t>One</a:t>
            </a:r>
            <a:r>
              <a:rPr lang="de-DE" sz="600" i="1" dirty="0">
                <a:solidFill>
                  <a:srgbClr val="404040"/>
                </a:solidFill>
                <a:cs typeface="Arial"/>
              </a:rPr>
              <a:t> </a:t>
            </a:r>
            <a:r>
              <a:rPr lang="de-DE" sz="600" dirty="0">
                <a:solidFill>
                  <a:srgbClr val="404040"/>
                </a:solidFill>
                <a:cs typeface="Arial"/>
              </a:rPr>
              <a:t>2022; 17: e0266809.</a:t>
            </a:r>
            <a:r>
              <a:rPr lang="da-DK" sz="600" dirty="0">
                <a:solidFill>
                  <a:srgbClr val="404040"/>
                </a:solidFill>
              </a:rPr>
              <a:t> </a:t>
            </a:r>
            <a:r>
              <a:rPr lang="de-DE" sz="600" b="1" dirty="0">
                <a:solidFill>
                  <a:srgbClr val="404040"/>
                </a:solidFill>
              </a:rPr>
              <a:t>6</a:t>
            </a:r>
            <a:r>
              <a:rPr kumimoji="0" lang="da-DK" sz="600" b="1" i="0" u="none" strike="noStrike" kern="1200" cap="none" spc="0" normalizeH="0" baseline="0" noProof="0" dirty="0">
                <a:ln>
                  <a:noFill/>
                </a:ln>
                <a:solidFill>
                  <a:srgbClr val="404040"/>
                </a:solidFill>
                <a:effectLst/>
                <a:uLnTx/>
                <a:uFillTx/>
                <a:latin typeface="Verdana"/>
                <a:ea typeface="+mn-ea"/>
                <a:cs typeface="Arial"/>
              </a:rPr>
              <a:t>.</a:t>
            </a:r>
            <a:r>
              <a:rPr kumimoji="0" lang="da-DK" sz="600" b="0" i="0" u="none" strike="noStrike" kern="1200" cap="none" spc="0" normalizeH="0" baseline="0" noProof="0" dirty="0">
                <a:ln>
                  <a:noFill/>
                </a:ln>
                <a:solidFill>
                  <a:srgbClr val="404040"/>
                </a:solidFill>
                <a:effectLst/>
                <a:uLnTx/>
                <a:uFillTx/>
                <a:latin typeface="Verdana"/>
                <a:ea typeface="+mn-ea"/>
                <a:cs typeface="Arial"/>
              </a:rPr>
              <a:t> Flatt AJS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Ann NY Acad Sci</a:t>
            </a:r>
            <a:r>
              <a:rPr kumimoji="0" lang="da-DK" sz="600" b="0" i="0" u="none" strike="noStrike" kern="1200" cap="none" spc="0" normalizeH="0" baseline="0" noProof="0" dirty="0">
                <a:ln>
                  <a:noFill/>
                </a:ln>
                <a:solidFill>
                  <a:srgbClr val="404040"/>
                </a:solidFill>
                <a:effectLst/>
                <a:uLnTx/>
                <a:uFillTx/>
                <a:latin typeface="Verdana"/>
                <a:ea typeface="+mn-ea"/>
                <a:cs typeface="Arial"/>
              </a:rPr>
              <a:t> 2021; 1495: 40–54. </a:t>
            </a:r>
            <a:endParaRPr kumimoji="0" lang="da-DK" sz="600" b="0" i="0" u="none" strike="noStrike" kern="1200" cap="none" spc="0" normalizeH="0" baseline="0" noProof="0" dirty="0">
              <a:ln>
                <a:noFill/>
              </a:ln>
              <a:solidFill>
                <a:srgbClr val="404040"/>
              </a:solidFill>
              <a:effectLst/>
              <a:uLnTx/>
              <a:uFillTx/>
              <a:latin typeface="Verdana"/>
              <a:ea typeface="Arial"/>
              <a:cs typeface="Arial"/>
            </a:endParaRPr>
          </a:p>
        </p:txBody>
      </p:sp>
    </p:spTree>
    <p:extLst>
      <p:ext uri="{BB962C8B-B14F-4D97-AF65-F5344CB8AC3E}">
        <p14:creationId xmlns:p14="http://schemas.microsoft.com/office/powerpoint/2010/main" val="270916286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67C25-357E-6FBD-70D8-0B3F1D07E600}"/>
            </a:ext>
          </a:extLst>
        </p:cNvPr>
        <p:cNvGrpSpPr/>
        <p:nvPr/>
      </p:nvGrpSpPr>
      <p:grpSpPr>
        <a:xfrm>
          <a:off x="0" y="0"/>
          <a:ext cx="0" cy="0"/>
          <a:chOff x="0" y="0"/>
          <a:chExt cx="0" cy="0"/>
        </a:xfrm>
      </p:grpSpPr>
      <p:sp>
        <p:nvSpPr>
          <p:cNvPr id="3" name="SmartArt-Platzhalter 2">
            <a:extLst>
              <a:ext uri="{FF2B5EF4-FFF2-40B4-BE49-F238E27FC236}">
                <a16:creationId xmlns:a16="http://schemas.microsoft.com/office/drawing/2014/main" id="{8E84B563-5E21-8599-A376-A5E14D600682}"/>
              </a:ext>
            </a:extLst>
          </p:cNvPr>
          <p:cNvSpPr>
            <a:spLocks noGrp="1"/>
          </p:cNvSpPr>
          <p:nvPr>
            <p:ph type="dgm" sz="quarter" idx="13"/>
          </p:nvPr>
        </p:nvSpPr>
        <p:spPr/>
        <p:txBody>
          <a:bodyPr/>
          <a:lstStyle/>
          <a:p>
            <a:endParaRPr lang="de-DE"/>
          </a:p>
        </p:txBody>
      </p:sp>
      <p:sp>
        <p:nvSpPr>
          <p:cNvPr id="6" name="SmartArt-Platzhalter 5">
            <a:extLst>
              <a:ext uri="{FF2B5EF4-FFF2-40B4-BE49-F238E27FC236}">
                <a16:creationId xmlns:a16="http://schemas.microsoft.com/office/drawing/2014/main" id="{D48DD807-2399-E4E5-68E5-2A488D9A703E}"/>
              </a:ext>
            </a:extLst>
          </p:cNvPr>
          <p:cNvSpPr>
            <a:spLocks noGrp="1"/>
          </p:cNvSpPr>
          <p:nvPr>
            <p:ph type="dgm" sz="quarter" idx="14"/>
          </p:nvPr>
        </p:nvSpPr>
        <p:spPr/>
        <p:txBody>
          <a:bodyPr/>
          <a:lstStyle/>
          <a:p>
            <a:endParaRPr lang="de-DE"/>
          </a:p>
        </p:txBody>
      </p:sp>
      <p:sp>
        <p:nvSpPr>
          <p:cNvPr id="5" name="Text Placeholder 4">
            <a:extLst>
              <a:ext uri="{FF2B5EF4-FFF2-40B4-BE49-F238E27FC236}">
                <a16:creationId xmlns:a16="http://schemas.microsoft.com/office/drawing/2014/main" id="{CA074560-FAB6-491F-926D-E1F85EBB5513}"/>
              </a:ext>
            </a:extLst>
          </p:cNvPr>
          <p:cNvSpPr>
            <a:spLocks noGrp="1"/>
          </p:cNvSpPr>
          <p:nvPr>
            <p:ph type="body" sz="quarter" idx="21"/>
          </p:nvPr>
        </p:nvSpPr>
        <p:spPr/>
        <p:txBody>
          <a:bodyPr/>
          <a:lstStyle/>
          <a:p>
            <a:r>
              <a:rPr lang="de-DE" sz="2400" dirty="0">
                <a:latin typeface="Verdana"/>
                <a:ea typeface="Verdana"/>
              </a:rPr>
              <a:t>Andere Autoimmunerkrankungen und         Typ-1-Diabetes</a:t>
            </a:r>
          </a:p>
        </p:txBody>
      </p:sp>
      <p:pic>
        <p:nvPicPr>
          <p:cNvPr id="2" name="Grafik 1" descr="Start Silhouette">
            <a:hlinkClick r:id="rId2" action="ppaction://hlinksldjump"/>
            <a:extLst>
              <a:ext uri="{FF2B5EF4-FFF2-40B4-BE49-F238E27FC236}">
                <a16:creationId xmlns:a16="http://schemas.microsoft.com/office/drawing/2014/main" id="{F5BB024A-F5BD-3425-13B1-41B4097BF6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1917534233"/>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EA07DA53-20A0-8D31-52B8-807BA6BC6FCA}"/>
              </a:ext>
            </a:extLst>
          </p:cNvPr>
          <p:cNvSpPr txBox="1">
            <a:spLocks/>
          </p:cNvSpPr>
          <p:nvPr/>
        </p:nvSpPr>
        <p:spPr>
          <a:xfrm>
            <a:off x="334363" y="114109"/>
            <a:ext cx="8380816"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kann mit anderen Autoimmunerkrankungen assoziiert sein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1,2</a:t>
            </a:r>
          </a:p>
        </p:txBody>
      </p:sp>
      <p:sp>
        <p:nvSpPr>
          <p:cNvPr id="3" name="Textfeld 2">
            <a:extLst>
              <a:ext uri="{FF2B5EF4-FFF2-40B4-BE49-F238E27FC236}">
                <a16:creationId xmlns:a16="http://schemas.microsoft.com/office/drawing/2014/main" id="{0D4C0D2C-6989-ECF1-ED6A-8671AFB9FB36}"/>
              </a:ext>
            </a:extLst>
          </p:cNvPr>
          <p:cNvSpPr txBox="1"/>
          <p:nvPr/>
        </p:nvSpPr>
        <p:spPr>
          <a:xfrm>
            <a:off x="334363" y="4853081"/>
            <a:ext cx="8446925"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T1D: Typ-1-Diabetes.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a-DK" sz="600" b="0" i="0" u="none" strike="noStrike" kern="1200" cap="none" spc="0" normalizeH="0" baseline="0" noProof="0" dirty="0">
                <a:ln>
                  <a:noFill/>
                </a:ln>
                <a:solidFill>
                  <a:srgbClr val="404040"/>
                </a:solidFill>
                <a:effectLst/>
                <a:uLnTx/>
                <a:uFillTx/>
                <a:latin typeface="Verdana"/>
                <a:ea typeface="+mn-ea"/>
                <a:cs typeface="Arial"/>
              </a:rPr>
              <a:t>Frommer L &amp; Kahaly GJ</a:t>
            </a:r>
            <a:r>
              <a:rPr kumimoji="0" lang="da-DK" sz="600" b="0" i="1" u="none" strike="noStrike" kern="1200" cap="none" spc="0" normalizeH="0" baseline="0" noProof="0" dirty="0">
                <a:ln>
                  <a:noFill/>
                </a:ln>
                <a:solidFill>
                  <a:srgbClr val="404040"/>
                </a:solidFill>
                <a:effectLst/>
                <a:uLnTx/>
                <a:uFillTx/>
                <a:latin typeface="Verdana"/>
                <a:ea typeface="+mn-ea"/>
                <a:cs typeface="Arial"/>
              </a:rPr>
              <a:t>. World J Diabetes </a:t>
            </a:r>
            <a:r>
              <a:rPr kumimoji="0" lang="da-DK" sz="600" b="0" i="0" u="none" strike="noStrike" kern="1200" cap="none" spc="0" normalizeH="0" baseline="0" noProof="0" dirty="0">
                <a:ln>
                  <a:noFill/>
                </a:ln>
                <a:solidFill>
                  <a:srgbClr val="404040"/>
                </a:solidFill>
                <a:effectLst/>
                <a:uLnTx/>
                <a:uFillTx/>
                <a:latin typeface="Verdana"/>
                <a:ea typeface="+mn-ea"/>
                <a:cs typeface="Arial"/>
              </a:rPr>
              <a:t>2020; 11: 527–39. </a:t>
            </a:r>
            <a:r>
              <a:rPr kumimoji="0" lang="da-DK" sz="600" b="1" i="0" u="none" strike="noStrike" kern="1200" cap="none" spc="0" normalizeH="0" baseline="0" noProof="0" dirty="0">
                <a:ln>
                  <a:noFill/>
                </a:ln>
                <a:solidFill>
                  <a:srgbClr val="404040"/>
                </a:solidFill>
                <a:effectLst/>
                <a:uLnTx/>
                <a:uFillTx/>
                <a:latin typeface="Verdana"/>
                <a:ea typeface="+mn-ea"/>
                <a:cs typeface="Arial"/>
              </a:rPr>
              <a:t>2.</a:t>
            </a:r>
            <a:r>
              <a:rPr kumimoji="0" lang="da-DK" sz="600" b="0" i="0" u="none" strike="noStrike" kern="1200" cap="none" spc="0" normalizeH="0" baseline="0" noProof="0" dirty="0">
                <a:ln>
                  <a:noFill/>
                </a:ln>
                <a:solidFill>
                  <a:srgbClr val="404040"/>
                </a:solidFill>
                <a:effectLst/>
                <a:uLnTx/>
                <a:uFillTx/>
                <a:latin typeface="Verdana"/>
                <a:ea typeface="+mn-ea"/>
                <a:cs typeface="Arial"/>
              </a:rPr>
              <a:t> Popoviciu MS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J Pers Med </a:t>
            </a:r>
            <a:r>
              <a:rPr kumimoji="0" lang="da-DK" sz="600" b="0" i="0" u="none" strike="noStrike" kern="1200" cap="none" spc="0" normalizeH="0" baseline="0" noProof="0" dirty="0">
                <a:ln>
                  <a:noFill/>
                </a:ln>
                <a:solidFill>
                  <a:srgbClr val="404040"/>
                </a:solidFill>
                <a:effectLst/>
                <a:uLnTx/>
                <a:uFillTx/>
                <a:latin typeface="Verdana"/>
                <a:ea typeface="+mn-ea"/>
                <a:cs typeface="Arial"/>
              </a:rPr>
              <a:t>2023; 13: 422. </a:t>
            </a:r>
            <a:r>
              <a:rPr kumimoji="0" lang="da-DK" sz="600" b="1" i="0" u="none" strike="noStrike" kern="1200" cap="none" spc="0" normalizeH="0" baseline="0" noProof="0" dirty="0">
                <a:ln>
                  <a:noFill/>
                </a:ln>
                <a:solidFill>
                  <a:srgbClr val="404040"/>
                </a:solidFill>
                <a:effectLst/>
                <a:uLnTx/>
                <a:uFillTx/>
                <a:latin typeface="Verdana"/>
                <a:ea typeface="+mn-ea"/>
                <a:cs typeface="Arial"/>
              </a:rPr>
              <a:t>3.</a:t>
            </a:r>
            <a:r>
              <a:rPr kumimoji="0" lang="da-DK" sz="600" b="0" i="0" u="none" strike="noStrike" kern="1200" cap="none" spc="0" normalizeH="0" baseline="0" noProof="0" dirty="0">
                <a:ln>
                  <a:noFill/>
                </a:ln>
                <a:solidFill>
                  <a:srgbClr val="404040"/>
                </a:solidFill>
                <a:effectLst/>
                <a:uLnTx/>
                <a:uFillTx/>
                <a:latin typeface="Verdana"/>
                <a:ea typeface="+mn-ea"/>
                <a:cs typeface="Arial"/>
              </a:rPr>
              <a:t> Scherman MN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Front Pediatr </a:t>
            </a:r>
            <a:r>
              <a:rPr kumimoji="0" lang="da-DK" sz="600" b="0" i="0" u="none" strike="noStrike" kern="1200" cap="none" spc="0" normalizeH="0" baseline="0" noProof="0" dirty="0">
                <a:ln>
                  <a:noFill/>
                </a:ln>
                <a:solidFill>
                  <a:srgbClr val="404040"/>
                </a:solidFill>
                <a:effectLst/>
                <a:uLnTx/>
                <a:uFillTx/>
                <a:latin typeface="Verdana"/>
                <a:ea typeface="+mn-ea"/>
                <a:cs typeface="Arial"/>
              </a:rPr>
              <a:t>2024; 12: 1–10.</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p>
        </p:txBody>
      </p:sp>
      <p:sp>
        <p:nvSpPr>
          <p:cNvPr id="35" name="Text Placeholder 12">
            <a:extLst>
              <a:ext uri="{FF2B5EF4-FFF2-40B4-BE49-F238E27FC236}">
                <a16:creationId xmlns:a16="http://schemas.microsoft.com/office/drawing/2014/main" id="{26EC54B0-A2B2-3FD0-E23B-35E78ADB7221}"/>
              </a:ext>
            </a:extLst>
          </p:cNvPr>
          <p:cNvSpPr txBox="1">
            <a:spLocks/>
          </p:cNvSpPr>
          <p:nvPr/>
        </p:nvSpPr>
        <p:spPr>
          <a:xfrm>
            <a:off x="494110" y="1061564"/>
            <a:ext cx="7882476" cy="173743"/>
          </a:xfrm>
          <a:prstGeom prst="rect">
            <a:avLst/>
          </a:prstGeom>
        </p:spPr>
        <p:txBody>
          <a:bodyPr vert="horz" lIns="0" tIns="0" rIns="0" bIns="0" rtlCol="0">
            <a:noAutofit/>
          </a:bodyPr>
          <a:lstStyle>
            <a:lvl1pPr marL="0" indent="0" algn="l" defTabSz="685800" rtl="0" eaLnBrk="1" latinLnBrk="0" hangingPunct="1">
              <a:lnSpc>
                <a:spcPct val="90000"/>
              </a:lnSpc>
              <a:spcBef>
                <a:spcPts val="1800"/>
              </a:spcBef>
              <a:buFont typeface="Arial" panose="020B0604020202020204" pitchFamily="34" charset="0"/>
              <a:buNone/>
              <a:defRPr sz="1350" b="0" i="0" kern="1200">
                <a:solidFill>
                  <a:schemeClr val="accent2"/>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accent1"/>
              </a:buClr>
              <a:buFont typeface="Courier New" panose="02070309020205020404" pitchFamily="49" charset="0"/>
              <a:buChar char="o"/>
              <a:defRPr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Clr>
                <a:schemeClr val="accent1"/>
              </a:buClr>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r>
              <a:rPr kumimoji="0" lang="de" sz="1200" b="0" i="0" u="none" strike="noStrike" kern="1200" cap="none" spc="0" normalizeH="0" baseline="0" noProof="0">
                <a:ln>
                  <a:noFill/>
                </a:ln>
                <a:solidFill>
                  <a:srgbClr val="000000"/>
                </a:solidFill>
                <a:effectLst/>
                <a:uLnTx/>
                <a:uFillTx/>
                <a:latin typeface="+mn-lt"/>
                <a:ea typeface="Arial"/>
                <a:cs typeface="Arial"/>
              </a:rPr>
              <a:t>T1D ist häufig mit anderen endokrinen Autoimmunerkrankungen assoziiert, einschließlich:</a:t>
            </a:r>
            <a:r>
              <a:rPr kumimoji="0" lang="de" sz="1200" b="0" i="0" u="none" strike="noStrike" kern="1200" cap="none" spc="0" normalizeH="0" baseline="30000" noProof="0">
                <a:ln>
                  <a:noFill/>
                </a:ln>
                <a:solidFill>
                  <a:srgbClr val="000000"/>
                </a:solidFill>
                <a:effectLst/>
                <a:uLnTx/>
                <a:uFillTx/>
                <a:latin typeface="+mn-lt"/>
                <a:ea typeface="Arial"/>
                <a:cs typeface="Arial"/>
              </a:rPr>
              <a:t>1-3</a:t>
            </a:r>
            <a:endParaRPr kumimoji="0" lang="en-US" sz="1200" b="0" i="0" u="none" strike="noStrike" kern="1200" cap="none" spc="0" normalizeH="0" baseline="30000" noProof="0">
              <a:ln>
                <a:noFill/>
              </a:ln>
              <a:solidFill>
                <a:srgbClr val="000000"/>
              </a:solidFill>
              <a:effectLst/>
              <a:uLnTx/>
              <a:uFillTx/>
              <a:latin typeface="+mn-lt"/>
              <a:ea typeface="+mn-ea"/>
              <a:cs typeface="Arial" panose="020B0604020202020204" pitchFamily="34" charset="0"/>
            </a:endParaRPr>
          </a:p>
          <a:p>
            <a:pPr marL="0" marR="0" lvl="0" indent="0" algn="l" defTabSz="685800" rtl="0" eaLnBrk="1" fontAlgn="auto" latinLnBrk="0" hangingPunct="1">
              <a:lnSpc>
                <a:spcPct val="90000"/>
              </a:lnSpc>
              <a:spcBef>
                <a:spcPts val="1800"/>
              </a:spcBef>
              <a:spcAft>
                <a:spcPts val="0"/>
              </a:spcAft>
              <a:buClrTx/>
              <a:buSzTx/>
              <a:buFont typeface="Arial" panose="020B0604020202020204" pitchFamily="34" charset="0"/>
              <a:buNone/>
              <a:tabLst/>
              <a:defRPr/>
            </a:pPr>
            <a:endParaRPr kumimoji="0" lang="en-US" sz="1200" b="0" i="0" u="none" strike="noStrike" kern="1200" cap="none" spc="0" normalizeH="0" baseline="0" noProof="0">
              <a:ln>
                <a:noFill/>
              </a:ln>
              <a:solidFill>
                <a:srgbClr val="000000"/>
              </a:solidFill>
              <a:effectLst/>
              <a:uLnTx/>
              <a:uFillTx/>
              <a:latin typeface="+mn-lt"/>
              <a:ea typeface="+mn-ea"/>
              <a:cs typeface="Arial" panose="020B0604020202020204" pitchFamily="34" charset="0"/>
            </a:endParaRPr>
          </a:p>
        </p:txBody>
      </p:sp>
      <p:sp>
        <p:nvSpPr>
          <p:cNvPr id="36" name="Rectangle: Top Corners Rounded 15">
            <a:extLst>
              <a:ext uri="{FF2B5EF4-FFF2-40B4-BE49-F238E27FC236}">
                <a16:creationId xmlns:a16="http://schemas.microsoft.com/office/drawing/2014/main" id="{56D48626-765C-FE22-FBD2-10A536E8777A}"/>
              </a:ext>
            </a:extLst>
          </p:cNvPr>
          <p:cNvSpPr/>
          <p:nvPr/>
        </p:nvSpPr>
        <p:spPr>
          <a:xfrm rot="16200000">
            <a:off x="4391952" y="222577"/>
            <a:ext cx="360099" cy="6433259"/>
          </a:xfrm>
          <a:prstGeom prst="rect">
            <a:avLst/>
          </a:prstGeom>
          <a:noFill/>
          <a:ln w="25400" cap="flat" cmpd="sng" algn="ctr">
            <a:noFill/>
            <a:prstDash val="solid"/>
          </a:ln>
          <a:effectLst/>
        </p:spPr>
        <p:txBody>
          <a:bodyPr vert="vert" wrap="square" lIns="0" tIns="0" rIns="0" bIns="0" rtlCol="0" anchor="ctr">
            <a:spAutoFit/>
          </a:bodyPr>
          <a:lstStyle/>
          <a:p>
            <a:pPr marL="0" marR="0" lvl="0" indent="0" algn="ctr" defTabSz="685800" rtl="0" eaLnBrk="1" fontAlgn="auto" latinLnBrk="0" hangingPunct="1">
              <a:lnSpc>
                <a:spcPct val="90000"/>
              </a:lnSpc>
              <a:spcBef>
                <a:spcPct val="0"/>
              </a:spcBef>
              <a:spcAft>
                <a:spcPct val="0"/>
              </a:spcAft>
              <a:buClrTx/>
              <a:buSzTx/>
              <a:buFontTx/>
              <a:buNone/>
              <a:tabLst/>
              <a:defRPr/>
            </a:pPr>
            <a:r>
              <a:rPr kumimoji="0" lang="de" sz="1200" b="0" i="0" u="none" strike="noStrike" kern="0" cap="none" spc="0" normalizeH="0" baseline="0" noProof="0" dirty="0">
                <a:ln>
                  <a:noFill/>
                </a:ln>
                <a:solidFill>
                  <a:srgbClr val="000000"/>
                </a:solidFill>
                <a:effectLst/>
                <a:uLnTx/>
                <a:uFillTx/>
                <a:ea typeface="Arial"/>
                <a:cs typeface="Arial"/>
              </a:rPr>
              <a:t>Eine zweite Autoimmunerkrankung kann den Glukosestoffwechsel, die</a:t>
            </a:r>
            <a:br>
              <a:rPr kumimoji="0" sz="1200" b="0" i="0" u="none" strike="noStrike" kern="0" cap="none" spc="0" normalizeH="0" baseline="0" noProof="0" dirty="0">
                <a:ln>
                  <a:noFill/>
                </a:ln>
                <a:solidFill>
                  <a:prstClr val="white"/>
                </a:solidFill>
                <a:effectLst/>
                <a:uLnTx/>
                <a:uFillTx/>
                <a:ea typeface="+mn-ea"/>
                <a:cs typeface="Arial"/>
              </a:rPr>
            </a:br>
            <a:r>
              <a:rPr kumimoji="0" lang="de" sz="1200" b="0" i="0" u="none" strike="noStrike" kern="0" cap="none" spc="0" normalizeH="0" baseline="0" noProof="0" dirty="0">
                <a:ln>
                  <a:noFill/>
                </a:ln>
                <a:solidFill>
                  <a:srgbClr val="000000"/>
                </a:solidFill>
                <a:effectLst/>
                <a:uLnTx/>
                <a:uFillTx/>
                <a:ea typeface="Arial"/>
                <a:cs typeface="Arial"/>
              </a:rPr>
              <a:t>Insulintherapie und die </a:t>
            </a:r>
            <a:r>
              <a:rPr kumimoji="0" lang="de" sz="1400" b="1" i="0" u="none" strike="noStrike" kern="0" cap="none" spc="0" normalizeH="0" baseline="0" noProof="0" dirty="0">
                <a:ln>
                  <a:noFill/>
                </a:ln>
                <a:solidFill>
                  <a:schemeClr val="accent2"/>
                </a:solidFill>
                <a:effectLst/>
                <a:uLnTx/>
                <a:uFillTx/>
                <a:ea typeface="Arial"/>
                <a:cs typeface="Arial"/>
              </a:rPr>
              <a:t>Diabeteskontrolle insgesamt beeinträchtigen</a:t>
            </a:r>
            <a:r>
              <a:rPr kumimoji="0" lang="de" sz="1400" b="0" i="0" u="none" strike="noStrike" kern="0" cap="none" spc="0" normalizeH="0" baseline="30000" noProof="0" dirty="0">
                <a:ln>
                  <a:noFill/>
                </a:ln>
                <a:solidFill>
                  <a:srgbClr val="2F3651"/>
                </a:solidFill>
                <a:effectLst/>
                <a:uLnTx/>
                <a:uFillTx/>
                <a:ea typeface="Arial"/>
                <a:cs typeface="Arial"/>
              </a:rPr>
              <a:t>2</a:t>
            </a:r>
            <a:endParaRPr kumimoji="0" lang="en-US" sz="1200" b="0" i="0" u="none" strike="noStrike" kern="0" cap="none" spc="0" normalizeH="0" baseline="30000" noProof="0" dirty="0">
              <a:ln>
                <a:noFill/>
              </a:ln>
              <a:solidFill>
                <a:srgbClr val="2F3651"/>
              </a:solidFill>
              <a:effectLst/>
              <a:uLnTx/>
              <a:uFillTx/>
              <a:ea typeface="+mn-ea"/>
              <a:cs typeface="Arial"/>
            </a:endParaRPr>
          </a:p>
        </p:txBody>
      </p:sp>
      <p:grpSp>
        <p:nvGrpSpPr>
          <p:cNvPr id="37" name="Group 41">
            <a:extLst>
              <a:ext uri="{FF2B5EF4-FFF2-40B4-BE49-F238E27FC236}">
                <a16:creationId xmlns:a16="http://schemas.microsoft.com/office/drawing/2014/main" id="{C3E27DEB-D27E-B1ED-D520-6A027D74D7CE}"/>
              </a:ext>
            </a:extLst>
          </p:cNvPr>
          <p:cNvGrpSpPr/>
          <p:nvPr/>
        </p:nvGrpSpPr>
        <p:grpSpPr>
          <a:xfrm>
            <a:off x="5792245" y="1589258"/>
            <a:ext cx="2226541" cy="567000"/>
            <a:chOff x="7718731" y="2053050"/>
            <a:chExt cx="2721447" cy="756000"/>
          </a:xfrm>
        </p:grpSpPr>
        <p:sp>
          <p:nvSpPr>
            <p:cNvPr id="38" name="Rectangle: Top Corners Rounded 20">
              <a:extLst>
                <a:ext uri="{FF2B5EF4-FFF2-40B4-BE49-F238E27FC236}">
                  <a16:creationId xmlns:a16="http://schemas.microsoft.com/office/drawing/2014/main" id="{80A6BC90-DC19-AC98-D475-03E276753221}"/>
                </a:ext>
              </a:extLst>
            </p:cNvPr>
            <p:cNvSpPr/>
            <p:nvPr/>
          </p:nvSpPr>
          <p:spPr>
            <a:xfrm rot="5400000">
              <a:off x="8784178" y="1153050"/>
              <a:ext cx="756000" cy="2556000"/>
            </a:xfrm>
            <a:prstGeom prst="round2SameRect">
              <a:avLst>
                <a:gd name="adj1" fmla="val 50000"/>
                <a:gd name="adj2" fmla="val 50000"/>
              </a:avLst>
            </a:prstGeom>
            <a:solidFill>
              <a:srgbClr val="AFDDD9">
                <a:lumMod val="60000"/>
                <a:lumOff val="40000"/>
              </a:srgbClr>
            </a:solidFill>
            <a:ln w="25400" cap="flat" cmpd="sng" algn="ctr">
              <a:noFill/>
              <a:prstDash val="solid"/>
            </a:ln>
            <a:effectLst/>
          </p:spPr>
          <p:txBody>
            <a:bodyPr vert="vert270" lIns="27000" tIns="54000" rIns="27000" bIns="459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685800" rtl="0" eaLnBrk="1" fontAlgn="auto" latinLnBrk="0" hangingPunct="1">
                <a:lnSpc>
                  <a:spcPct val="90000"/>
                </a:lnSpc>
                <a:spcBef>
                  <a:spcPct val="0"/>
                </a:spcBef>
                <a:spcAft>
                  <a:spcPct val="0"/>
                </a:spcAft>
                <a:buClrTx/>
                <a:buSzTx/>
                <a:buFontTx/>
                <a:buNone/>
                <a:tabLst/>
                <a:defRPr/>
              </a:pPr>
              <a:r>
                <a:rPr kumimoji="0" lang="de" sz="1100" b="0" i="0" u="none" strike="noStrike" kern="1200" cap="none" spc="0" normalizeH="0" baseline="0" noProof="0">
                  <a:ln>
                    <a:noFill/>
                  </a:ln>
                  <a:solidFill>
                    <a:srgbClr val="2F3651"/>
                  </a:solidFill>
                  <a:effectLst/>
                  <a:uLnTx/>
                  <a:uFillTx/>
                  <a:ea typeface="Arial"/>
                  <a:cs typeface="Arial"/>
                </a:rPr>
                <a:t>Rheumatologische Erkrankungen</a:t>
              </a:r>
            </a:p>
          </p:txBody>
        </p:sp>
        <p:sp>
          <p:nvSpPr>
            <p:cNvPr id="39" name="Oval 28">
              <a:extLst>
                <a:ext uri="{FF2B5EF4-FFF2-40B4-BE49-F238E27FC236}">
                  <a16:creationId xmlns:a16="http://schemas.microsoft.com/office/drawing/2014/main" id="{918111CE-D592-E06C-B993-F3D44A16EF77}"/>
                </a:ext>
              </a:extLst>
            </p:cNvPr>
            <p:cNvSpPr/>
            <p:nvPr/>
          </p:nvSpPr>
          <p:spPr>
            <a:xfrm>
              <a:off x="7718731" y="2053050"/>
              <a:ext cx="756000" cy="7560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Arial"/>
              </a:endParaRPr>
            </a:p>
          </p:txBody>
        </p:sp>
        <p:pic>
          <p:nvPicPr>
            <p:cNvPr id="40" name="Graphic 27" descr="Bone outline">
              <a:extLst>
                <a:ext uri="{FF2B5EF4-FFF2-40B4-BE49-F238E27FC236}">
                  <a16:creationId xmlns:a16="http://schemas.microsoft.com/office/drawing/2014/main" id="{94321864-504E-317E-B431-D17806AACD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05272" y="2139592"/>
              <a:ext cx="582918" cy="582916"/>
            </a:xfrm>
            <a:prstGeom prst="rect">
              <a:avLst/>
            </a:prstGeom>
          </p:spPr>
        </p:pic>
      </p:grpSp>
      <p:grpSp>
        <p:nvGrpSpPr>
          <p:cNvPr id="41" name="Group 40">
            <a:extLst>
              <a:ext uri="{FF2B5EF4-FFF2-40B4-BE49-F238E27FC236}">
                <a16:creationId xmlns:a16="http://schemas.microsoft.com/office/drawing/2014/main" id="{88ABA80A-FE8B-81B5-E5CB-F4499D4F25ED}"/>
              </a:ext>
            </a:extLst>
          </p:cNvPr>
          <p:cNvGrpSpPr/>
          <p:nvPr/>
        </p:nvGrpSpPr>
        <p:grpSpPr>
          <a:xfrm>
            <a:off x="3559629" y="1589258"/>
            <a:ext cx="2027555" cy="567000"/>
            <a:chOff x="4665669" y="2056051"/>
            <a:chExt cx="2703407" cy="756000"/>
          </a:xfrm>
        </p:grpSpPr>
        <p:sp>
          <p:nvSpPr>
            <p:cNvPr id="42" name="Rectangle: Top Corners Rounded 19">
              <a:extLst>
                <a:ext uri="{FF2B5EF4-FFF2-40B4-BE49-F238E27FC236}">
                  <a16:creationId xmlns:a16="http://schemas.microsoft.com/office/drawing/2014/main" id="{5127775F-31D1-892B-42D0-69C967B2A3E2}"/>
                </a:ext>
              </a:extLst>
            </p:cNvPr>
            <p:cNvSpPr/>
            <p:nvPr/>
          </p:nvSpPr>
          <p:spPr>
            <a:xfrm rot="5400000">
              <a:off x="5713076" y="1156051"/>
              <a:ext cx="756000" cy="2556000"/>
            </a:xfrm>
            <a:prstGeom prst="round2SameRect">
              <a:avLst>
                <a:gd name="adj1" fmla="val 50000"/>
                <a:gd name="adj2" fmla="val 50000"/>
              </a:avLst>
            </a:prstGeom>
            <a:solidFill>
              <a:srgbClr val="AFDDD9">
                <a:lumMod val="60000"/>
                <a:lumOff val="40000"/>
              </a:srgbClr>
            </a:solidFill>
            <a:ln w="25400" cap="flat" cmpd="sng" algn="ctr">
              <a:noFill/>
              <a:prstDash val="solid"/>
            </a:ln>
            <a:effectLst/>
          </p:spPr>
          <p:txBody>
            <a:bodyPr vert="vert270" lIns="27000" tIns="54000" rIns="27000" bIns="459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685800" rtl="0" eaLnBrk="1" fontAlgn="auto" latinLnBrk="0" hangingPunct="1">
                <a:lnSpc>
                  <a:spcPct val="90000"/>
                </a:lnSpc>
                <a:spcBef>
                  <a:spcPct val="0"/>
                </a:spcBef>
                <a:spcAft>
                  <a:spcPct val="0"/>
                </a:spcAft>
                <a:buClrTx/>
                <a:buSzTx/>
                <a:buFontTx/>
                <a:buNone/>
                <a:tabLst/>
                <a:defRPr/>
              </a:pPr>
              <a:r>
                <a:rPr kumimoji="0" lang="de" sz="1100" b="0" i="0" u="none" strike="noStrike" kern="1200" cap="none" spc="0" normalizeH="0" baseline="0" noProof="0">
                  <a:ln>
                    <a:noFill/>
                  </a:ln>
                  <a:solidFill>
                    <a:srgbClr val="2F3651"/>
                  </a:solidFill>
                  <a:effectLst/>
                  <a:uLnTx/>
                  <a:uFillTx/>
                  <a:ea typeface="Arial"/>
                  <a:cs typeface="Arial"/>
                </a:rPr>
                <a:t>Zöliakie</a:t>
              </a:r>
            </a:p>
          </p:txBody>
        </p:sp>
        <p:sp>
          <p:nvSpPr>
            <p:cNvPr id="43" name="Oval 29">
              <a:extLst>
                <a:ext uri="{FF2B5EF4-FFF2-40B4-BE49-F238E27FC236}">
                  <a16:creationId xmlns:a16="http://schemas.microsoft.com/office/drawing/2014/main" id="{C8EF5759-A1DE-2FC8-C4FC-A3D8D7535E9F}"/>
                </a:ext>
              </a:extLst>
            </p:cNvPr>
            <p:cNvSpPr/>
            <p:nvPr/>
          </p:nvSpPr>
          <p:spPr>
            <a:xfrm>
              <a:off x="4665669" y="2056051"/>
              <a:ext cx="756000" cy="7560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Arial"/>
              </a:endParaRPr>
            </a:p>
          </p:txBody>
        </p:sp>
        <p:pic>
          <p:nvPicPr>
            <p:cNvPr id="44" name="Graphic 23" descr="Crops outline">
              <a:extLst>
                <a:ext uri="{FF2B5EF4-FFF2-40B4-BE49-F238E27FC236}">
                  <a16:creationId xmlns:a16="http://schemas.microsoft.com/office/drawing/2014/main" id="{5C3F5C66-3087-7089-DEA8-C42419432A4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74564" y="2160415"/>
              <a:ext cx="526726" cy="526724"/>
            </a:xfrm>
            <a:prstGeom prst="rect">
              <a:avLst/>
            </a:prstGeom>
          </p:spPr>
        </p:pic>
      </p:grpSp>
      <p:grpSp>
        <p:nvGrpSpPr>
          <p:cNvPr id="45" name="Group 43">
            <a:extLst>
              <a:ext uri="{FF2B5EF4-FFF2-40B4-BE49-F238E27FC236}">
                <a16:creationId xmlns:a16="http://schemas.microsoft.com/office/drawing/2014/main" id="{730925D1-3AB3-EE4A-D79E-7AB16AB8422D}"/>
              </a:ext>
            </a:extLst>
          </p:cNvPr>
          <p:cNvGrpSpPr/>
          <p:nvPr/>
        </p:nvGrpSpPr>
        <p:grpSpPr>
          <a:xfrm>
            <a:off x="4678558" y="2282627"/>
            <a:ext cx="2022314" cy="567000"/>
            <a:chOff x="6199152" y="2977542"/>
            <a:chExt cx="2696419" cy="756000"/>
          </a:xfrm>
        </p:grpSpPr>
        <p:sp>
          <p:nvSpPr>
            <p:cNvPr id="46" name="Rectangle: Top Corners Rounded 21">
              <a:extLst>
                <a:ext uri="{FF2B5EF4-FFF2-40B4-BE49-F238E27FC236}">
                  <a16:creationId xmlns:a16="http://schemas.microsoft.com/office/drawing/2014/main" id="{7507592C-C2CC-84E8-F46D-7DF758514CF2}"/>
                </a:ext>
              </a:extLst>
            </p:cNvPr>
            <p:cNvSpPr/>
            <p:nvPr/>
          </p:nvSpPr>
          <p:spPr>
            <a:xfrm rot="5400000">
              <a:off x="7239571" y="2077542"/>
              <a:ext cx="756000" cy="2556000"/>
            </a:xfrm>
            <a:prstGeom prst="round2SameRect">
              <a:avLst>
                <a:gd name="adj1" fmla="val 50000"/>
                <a:gd name="adj2" fmla="val 50000"/>
              </a:avLst>
            </a:prstGeom>
            <a:solidFill>
              <a:srgbClr val="AFDDD9">
                <a:lumMod val="60000"/>
                <a:lumOff val="40000"/>
              </a:srgbClr>
            </a:solidFill>
            <a:ln w="25400" cap="flat" cmpd="sng" algn="ctr">
              <a:noFill/>
              <a:prstDash val="solid"/>
            </a:ln>
            <a:effectLst/>
          </p:spPr>
          <p:txBody>
            <a:bodyPr vert="vert270" lIns="27000" tIns="54000" rIns="27000" bIns="459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685800" rtl="0" eaLnBrk="1" fontAlgn="auto" latinLnBrk="0" hangingPunct="1">
                <a:lnSpc>
                  <a:spcPct val="90000"/>
                </a:lnSpc>
                <a:spcBef>
                  <a:spcPct val="0"/>
                </a:spcBef>
                <a:spcAft>
                  <a:spcPct val="0"/>
                </a:spcAft>
                <a:buClrTx/>
                <a:buSzTx/>
                <a:buFontTx/>
                <a:buNone/>
                <a:tabLst/>
                <a:defRPr/>
              </a:pPr>
              <a:r>
                <a:rPr kumimoji="0" lang="de" sz="1100" b="0" i="0" u="none" strike="noStrike" kern="1200" cap="none" spc="0" normalizeH="0" baseline="0" noProof="0">
                  <a:ln>
                    <a:noFill/>
                  </a:ln>
                  <a:solidFill>
                    <a:srgbClr val="2F3651"/>
                  </a:solidFill>
                  <a:effectLst/>
                  <a:uLnTx/>
                  <a:uFillTx/>
                  <a:ea typeface="Arial"/>
                  <a:cs typeface="Arial"/>
                </a:rPr>
                <a:t>Dermatologische Autoimmun-erkrankungen</a:t>
              </a:r>
              <a:endParaRPr kumimoji="0" lang="en-US" sz="1100" b="0" i="0" u="none" strike="noStrike" kern="1200" cap="none" spc="0" normalizeH="0" baseline="30000" noProof="0">
                <a:ln>
                  <a:noFill/>
                </a:ln>
                <a:solidFill>
                  <a:srgbClr val="2F3651"/>
                </a:solidFill>
                <a:effectLst/>
                <a:uLnTx/>
                <a:uFillTx/>
                <a:ea typeface="+mn-ea"/>
                <a:cs typeface="Arial" panose="020B0604020202020204" pitchFamily="34" charset="0"/>
              </a:endParaRPr>
            </a:p>
          </p:txBody>
        </p:sp>
        <p:sp>
          <p:nvSpPr>
            <p:cNvPr id="47" name="Oval 30">
              <a:extLst>
                <a:ext uri="{FF2B5EF4-FFF2-40B4-BE49-F238E27FC236}">
                  <a16:creationId xmlns:a16="http://schemas.microsoft.com/office/drawing/2014/main" id="{BC33665B-A9E5-F292-6CE3-A7E34E083C13}"/>
                </a:ext>
              </a:extLst>
            </p:cNvPr>
            <p:cNvSpPr/>
            <p:nvPr/>
          </p:nvSpPr>
          <p:spPr>
            <a:xfrm>
              <a:off x="6199152" y="2977542"/>
              <a:ext cx="756000" cy="7560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Arial"/>
              </a:endParaRPr>
            </a:p>
          </p:txBody>
        </p:sp>
        <p:pic>
          <p:nvPicPr>
            <p:cNvPr id="48" name="Graphic 25" descr="Sign language outline">
              <a:extLst>
                <a:ext uri="{FF2B5EF4-FFF2-40B4-BE49-F238E27FC236}">
                  <a16:creationId xmlns:a16="http://schemas.microsoft.com/office/drawing/2014/main" id="{AFFD08B4-BEA0-9E04-10E0-F06102EB573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267521" y="3045912"/>
              <a:ext cx="619262" cy="619260"/>
            </a:xfrm>
            <a:prstGeom prst="rect">
              <a:avLst/>
            </a:prstGeom>
          </p:spPr>
        </p:pic>
      </p:grpSp>
      <p:grpSp>
        <p:nvGrpSpPr>
          <p:cNvPr id="49" name="Group 42">
            <a:extLst>
              <a:ext uri="{FF2B5EF4-FFF2-40B4-BE49-F238E27FC236}">
                <a16:creationId xmlns:a16="http://schemas.microsoft.com/office/drawing/2014/main" id="{5C5C0B42-88F2-AB94-78EF-90D351E525C0}"/>
              </a:ext>
            </a:extLst>
          </p:cNvPr>
          <p:cNvGrpSpPr/>
          <p:nvPr/>
        </p:nvGrpSpPr>
        <p:grpSpPr>
          <a:xfrm>
            <a:off x="837267" y="1589258"/>
            <a:ext cx="2517301" cy="567000"/>
            <a:chOff x="1562546" y="2053050"/>
            <a:chExt cx="2741964" cy="756000"/>
          </a:xfrm>
        </p:grpSpPr>
        <p:sp>
          <p:nvSpPr>
            <p:cNvPr id="50" name="Rectangle: Top Corners Rounded 15">
              <a:extLst>
                <a:ext uri="{FF2B5EF4-FFF2-40B4-BE49-F238E27FC236}">
                  <a16:creationId xmlns:a16="http://schemas.microsoft.com/office/drawing/2014/main" id="{F5D3C5B3-4D7E-C494-0856-E6693D537E38}"/>
                </a:ext>
              </a:extLst>
            </p:cNvPr>
            <p:cNvSpPr/>
            <p:nvPr/>
          </p:nvSpPr>
          <p:spPr>
            <a:xfrm rot="5400000">
              <a:off x="2648510" y="1153050"/>
              <a:ext cx="756000" cy="2556000"/>
            </a:xfrm>
            <a:prstGeom prst="round2SameRect">
              <a:avLst>
                <a:gd name="adj1" fmla="val 50000"/>
                <a:gd name="adj2" fmla="val 50000"/>
              </a:avLst>
            </a:prstGeom>
            <a:solidFill>
              <a:srgbClr val="AFDDD9">
                <a:lumMod val="60000"/>
                <a:lumOff val="40000"/>
              </a:srgbClr>
            </a:solidFill>
            <a:ln w="25400" cap="flat" cmpd="sng" algn="ctr">
              <a:noFill/>
              <a:prstDash val="solid"/>
            </a:ln>
            <a:effectLst/>
          </p:spPr>
          <p:txBody>
            <a:bodyPr vert="vert270" lIns="27000" tIns="54000" rIns="27000" bIns="459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685800" rtl="0" eaLnBrk="1" fontAlgn="auto" latinLnBrk="0" hangingPunct="1">
                <a:lnSpc>
                  <a:spcPct val="90000"/>
                </a:lnSpc>
                <a:spcBef>
                  <a:spcPct val="0"/>
                </a:spcBef>
                <a:spcAft>
                  <a:spcPct val="0"/>
                </a:spcAft>
                <a:buClrTx/>
                <a:buSzTx/>
                <a:buFontTx/>
                <a:buNone/>
                <a:tabLst/>
                <a:defRPr/>
              </a:pPr>
              <a:r>
                <a:rPr kumimoji="0" lang="de" sz="1100" b="0" i="0" u="none" strike="noStrike" kern="1200" cap="none" spc="0" normalizeH="0" baseline="0" noProof="0" dirty="0">
                  <a:ln>
                    <a:noFill/>
                  </a:ln>
                  <a:solidFill>
                    <a:srgbClr val="2F3651"/>
                  </a:solidFill>
                  <a:effectLst/>
                  <a:uLnTx/>
                  <a:uFillTx/>
                  <a:ea typeface="Arial"/>
                  <a:cs typeface="Arial"/>
                </a:rPr>
                <a:t>Autoimmunerkrankung der Schilddrüse</a:t>
              </a:r>
            </a:p>
          </p:txBody>
        </p:sp>
        <p:sp>
          <p:nvSpPr>
            <p:cNvPr id="51" name="Oval 31">
              <a:extLst>
                <a:ext uri="{FF2B5EF4-FFF2-40B4-BE49-F238E27FC236}">
                  <a16:creationId xmlns:a16="http://schemas.microsoft.com/office/drawing/2014/main" id="{1A43CD6F-3FB8-3DBA-7FF3-1C20D1EA64E0}"/>
                </a:ext>
              </a:extLst>
            </p:cNvPr>
            <p:cNvSpPr/>
            <p:nvPr/>
          </p:nvSpPr>
          <p:spPr>
            <a:xfrm>
              <a:off x="1562546" y="2053050"/>
              <a:ext cx="701134" cy="7560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Arial"/>
              </a:endParaRPr>
            </a:p>
          </p:txBody>
        </p:sp>
        <p:pic>
          <p:nvPicPr>
            <p:cNvPr id="52" name="Graphic 34" descr="Head with gears outline">
              <a:extLst>
                <a:ext uri="{FF2B5EF4-FFF2-40B4-BE49-F238E27FC236}">
                  <a16:creationId xmlns:a16="http://schemas.microsoft.com/office/drawing/2014/main" id="{82073ED8-09E9-9A47-2F57-EB005BA5574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615678" y="2106985"/>
              <a:ext cx="648000" cy="648000"/>
            </a:xfrm>
            <a:prstGeom prst="rect">
              <a:avLst/>
            </a:prstGeom>
          </p:spPr>
        </p:pic>
        <p:sp>
          <p:nvSpPr>
            <p:cNvPr id="53" name="Oval 35">
              <a:extLst>
                <a:ext uri="{FF2B5EF4-FFF2-40B4-BE49-F238E27FC236}">
                  <a16:creationId xmlns:a16="http://schemas.microsoft.com/office/drawing/2014/main" id="{C0F72A98-A83C-CD69-8FA2-4989AEE8BB38}"/>
                </a:ext>
              </a:extLst>
            </p:cNvPr>
            <p:cNvSpPr/>
            <p:nvPr/>
          </p:nvSpPr>
          <p:spPr>
            <a:xfrm>
              <a:off x="1831807" y="2172682"/>
              <a:ext cx="190424" cy="324333"/>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Arial"/>
              </a:endParaRPr>
            </a:p>
          </p:txBody>
        </p:sp>
        <p:sp>
          <p:nvSpPr>
            <p:cNvPr id="54" name="Oval 36">
              <a:extLst>
                <a:ext uri="{FF2B5EF4-FFF2-40B4-BE49-F238E27FC236}">
                  <a16:creationId xmlns:a16="http://schemas.microsoft.com/office/drawing/2014/main" id="{B47C9F8B-B967-58E8-E042-21D3E6BA8C9E}"/>
                </a:ext>
              </a:extLst>
            </p:cNvPr>
            <p:cNvSpPr/>
            <p:nvPr/>
          </p:nvSpPr>
          <p:spPr>
            <a:xfrm>
              <a:off x="1765596" y="2286000"/>
              <a:ext cx="156428" cy="211015"/>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Arial"/>
              </a:endParaRPr>
            </a:p>
          </p:txBody>
        </p:sp>
      </p:grpSp>
      <p:sp>
        <p:nvSpPr>
          <p:cNvPr id="58" name="Right Brace 39">
            <a:extLst>
              <a:ext uri="{FF2B5EF4-FFF2-40B4-BE49-F238E27FC236}">
                <a16:creationId xmlns:a16="http://schemas.microsoft.com/office/drawing/2014/main" id="{E93895B2-BF24-D657-BAEE-FAFADA4C549B}"/>
              </a:ext>
            </a:extLst>
          </p:cNvPr>
          <p:cNvSpPr/>
          <p:nvPr/>
        </p:nvSpPr>
        <p:spPr>
          <a:xfrm rot="5400000">
            <a:off x="4458848" y="-273481"/>
            <a:ext cx="231306" cy="6658225"/>
          </a:xfrm>
          <a:prstGeom prst="rightBrace">
            <a:avLst>
              <a:gd name="adj1" fmla="val 0"/>
              <a:gd name="adj2" fmla="val 50000"/>
            </a:avLst>
          </a:prstGeom>
          <a:noFill/>
          <a:ln w="9525" cap="flat" cmpd="sng" algn="ctr">
            <a:solidFill>
              <a:srgbClr val="347475">
                <a:shade val="95000"/>
                <a:satMod val="105000"/>
              </a:srgbClr>
            </a:solid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000000"/>
              </a:solidFill>
              <a:effectLst/>
              <a:uLnTx/>
              <a:uFillTx/>
              <a:ea typeface="+mn-ea"/>
              <a:cs typeface="Arial"/>
            </a:endParaRPr>
          </a:p>
        </p:txBody>
      </p:sp>
      <p:sp>
        <p:nvSpPr>
          <p:cNvPr id="59" name="Rectangle: Top Corners Rounded 15">
            <a:extLst>
              <a:ext uri="{FF2B5EF4-FFF2-40B4-BE49-F238E27FC236}">
                <a16:creationId xmlns:a16="http://schemas.microsoft.com/office/drawing/2014/main" id="{9FBCB80E-AFF5-39D2-66F1-2725EE9B3304}"/>
              </a:ext>
            </a:extLst>
          </p:cNvPr>
          <p:cNvSpPr/>
          <p:nvPr/>
        </p:nvSpPr>
        <p:spPr>
          <a:xfrm rot="16200000">
            <a:off x="4814750" y="83160"/>
            <a:ext cx="523509" cy="8134993"/>
          </a:xfrm>
          <a:prstGeom prst="round2SameRect">
            <a:avLst>
              <a:gd name="adj1" fmla="val 50000"/>
              <a:gd name="adj2" fmla="val 0"/>
            </a:avLst>
          </a:prstGeom>
          <a:solidFill>
            <a:schemeClr val="accent1">
              <a:lumMod val="10000"/>
              <a:lumOff val="90000"/>
            </a:schemeClr>
          </a:solidFill>
          <a:ln w="25400" cap="flat" cmpd="sng" algn="ctr">
            <a:noFill/>
            <a:prstDash val="solid"/>
          </a:ln>
          <a:effectLst/>
        </p:spPr>
        <p:txBody>
          <a:bodyPr vert="vert" tIns="162000" bIns="0" rtlCol="0" anchor="ctr"/>
          <a:lstStyle/>
          <a:p>
            <a:pPr marL="0" marR="0" lvl="0" indent="0" algn="l" defTabSz="685800" rtl="0" eaLnBrk="1" fontAlgn="auto" latinLnBrk="0" hangingPunct="1">
              <a:lnSpc>
                <a:spcPct val="90000"/>
              </a:lnSpc>
              <a:spcBef>
                <a:spcPct val="0"/>
              </a:spcBef>
              <a:spcAft>
                <a:spcPct val="0"/>
              </a:spcAft>
              <a:buClrTx/>
              <a:buSzTx/>
              <a:buFontTx/>
              <a:buNone/>
              <a:tabLst/>
              <a:defRPr/>
            </a:pPr>
            <a:r>
              <a:rPr kumimoji="0" lang="de" sz="1200" b="0" i="0" u="none" strike="noStrike" kern="0" cap="none" spc="0" normalizeH="0" baseline="0" noProof="0">
                <a:ln>
                  <a:noFill/>
                </a:ln>
                <a:solidFill>
                  <a:srgbClr val="000000"/>
                </a:solidFill>
                <a:effectLst/>
                <a:uLnTx/>
                <a:uFillTx/>
                <a:ea typeface="Arial"/>
                <a:cs typeface="Arial"/>
              </a:rPr>
              <a:t>Ein Screening auf weitere Autoimmunerkrankungen wird bei Manifestation von T1D empfohlen</a:t>
            </a:r>
            <a:r>
              <a:rPr kumimoji="0" lang="de" sz="1200" b="0" i="0" u="none" strike="noStrike" kern="0" cap="none" spc="0" normalizeH="0" baseline="30000" noProof="0">
                <a:ln>
                  <a:noFill/>
                </a:ln>
                <a:solidFill>
                  <a:srgbClr val="000000"/>
                </a:solidFill>
                <a:effectLst/>
                <a:uLnTx/>
                <a:uFillTx/>
                <a:ea typeface="Arial"/>
                <a:cs typeface="Arial"/>
              </a:rPr>
              <a:t>1,2</a:t>
            </a:r>
          </a:p>
        </p:txBody>
      </p:sp>
      <p:grpSp>
        <p:nvGrpSpPr>
          <p:cNvPr id="66" name="Gruppieren 65">
            <a:extLst>
              <a:ext uri="{FF2B5EF4-FFF2-40B4-BE49-F238E27FC236}">
                <a16:creationId xmlns:a16="http://schemas.microsoft.com/office/drawing/2014/main" id="{84669B21-89B0-A293-A239-004D7556F784}"/>
              </a:ext>
            </a:extLst>
          </p:cNvPr>
          <p:cNvGrpSpPr/>
          <p:nvPr/>
        </p:nvGrpSpPr>
        <p:grpSpPr>
          <a:xfrm>
            <a:off x="2076306" y="2281838"/>
            <a:ext cx="2124434" cy="567000"/>
            <a:chOff x="2433816" y="2168679"/>
            <a:chExt cx="2055063" cy="567000"/>
          </a:xfrm>
        </p:grpSpPr>
        <p:grpSp>
          <p:nvGrpSpPr>
            <p:cNvPr id="55" name="Group 44">
              <a:extLst>
                <a:ext uri="{FF2B5EF4-FFF2-40B4-BE49-F238E27FC236}">
                  <a16:creationId xmlns:a16="http://schemas.microsoft.com/office/drawing/2014/main" id="{1B322A8C-EFAF-2362-5BB6-9DD46CA3931D}"/>
                </a:ext>
              </a:extLst>
            </p:cNvPr>
            <p:cNvGrpSpPr/>
            <p:nvPr/>
          </p:nvGrpSpPr>
          <p:grpSpPr>
            <a:xfrm>
              <a:off x="2433816" y="2168679"/>
              <a:ext cx="2055063" cy="567000"/>
              <a:chOff x="3166058" y="2976490"/>
              <a:chExt cx="2687452" cy="756000"/>
            </a:xfrm>
          </p:grpSpPr>
          <p:sp>
            <p:nvSpPr>
              <p:cNvPr id="56" name="Rectangle: Top Corners Rounded 17">
                <a:extLst>
                  <a:ext uri="{FF2B5EF4-FFF2-40B4-BE49-F238E27FC236}">
                    <a16:creationId xmlns:a16="http://schemas.microsoft.com/office/drawing/2014/main" id="{0DA7F2A8-99C7-F451-DD29-836585AF02ED}"/>
                  </a:ext>
                </a:extLst>
              </p:cNvPr>
              <p:cNvSpPr/>
              <p:nvPr/>
            </p:nvSpPr>
            <p:spPr>
              <a:xfrm rot="5400000">
                <a:off x="4197511" y="2076490"/>
                <a:ext cx="756000" cy="2556000"/>
              </a:xfrm>
              <a:prstGeom prst="round2SameRect">
                <a:avLst>
                  <a:gd name="adj1" fmla="val 46362"/>
                  <a:gd name="adj2" fmla="val 50000"/>
                </a:avLst>
              </a:prstGeom>
              <a:solidFill>
                <a:srgbClr val="AFDDD9">
                  <a:lumMod val="60000"/>
                  <a:lumOff val="40000"/>
                </a:srgbClr>
              </a:solidFill>
              <a:ln w="25400" cap="flat" cmpd="sng" algn="ctr">
                <a:noFill/>
                <a:prstDash val="solid"/>
              </a:ln>
              <a:effectLst/>
            </p:spPr>
            <p:txBody>
              <a:bodyPr vert="vert270" lIns="27000" tIns="54000" rIns="27000" bIns="459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685800" rtl="0" eaLnBrk="1" fontAlgn="auto" latinLnBrk="0" hangingPunct="1">
                  <a:lnSpc>
                    <a:spcPct val="90000"/>
                  </a:lnSpc>
                  <a:spcBef>
                    <a:spcPct val="0"/>
                  </a:spcBef>
                  <a:spcAft>
                    <a:spcPct val="0"/>
                  </a:spcAft>
                  <a:buClrTx/>
                  <a:buSzTx/>
                  <a:buFontTx/>
                  <a:buNone/>
                  <a:tabLst/>
                  <a:defRPr/>
                </a:pPr>
                <a:r>
                  <a:rPr kumimoji="0" lang="de" sz="1100" b="0" i="0" u="none" strike="noStrike" kern="1200" cap="none" spc="0" normalizeH="0" baseline="0" noProof="0">
                    <a:ln>
                      <a:noFill/>
                    </a:ln>
                    <a:solidFill>
                      <a:srgbClr val="2F3651"/>
                    </a:solidFill>
                    <a:effectLst/>
                    <a:uLnTx/>
                    <a:uFillTx/>
                    <a:ea typeface="Arial"/>
                    <a:cs typeface="Arial"/>
                  </a:rPr>
                  <a:t>Autoimmun-erkrankungen der Nebennieren</a:t>
                </a:r>
              </a:p>
            </p:txBody>
          </p:sp>
          <p:sp>
            <p:nvSpPr>
              <p:cNvPr id="57" name="Oval 32">
                <a:extLst>
                  <a:ext uri="{FF2B5EF4-FFF2-40B4-BE49-F238E27FC236}">
                    <a16:creationId xmlns:a16="http://schemas.microsoft.com/office/drawing/2014/main" id="{95EE8EB1-DF73-F0FC-3778-A9D1D318D653}"/>
                  </a:ext>
                </a:extLst>
              </p:cNvPr>
              <p:cNvSpPr/>
              <p:nvPr/>
            </p:nvSpPr>
            <p:spPr>
              <a:xfrm>
                <a:off x="3166058" y="2976490"/>
                <a:ext cx="756000" cy="756000"/>
              </a:xfrm>
              <a:prstGeom prst="ellipse">
                <a:avLst/>
              </a:prstGeom>
              <a:solidFill>
                <a:srgbClr val="2F3651"/>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Arial"/>
                </a:endParaRPr>
              </a:p>
            </p:txBody>
          </p:sp>
        </p:grpSp>
        <p:pic>
          <p:nvPicPr>
            <p:cNvPr id="61" name="Graphic 5" descr="Kidneys outline">
              <a:extLst>
                <a:ext uri="{FF2B5EF4-FFF2-40B4-BE49-F238E27FC236}">
                  <a16:creationId xmlns:a16="http://schemas.microsoft.com/office/drawing/2014/main" id="{B2F5E122-355C-B072-C7D2-ABE92199BCE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512842" y="2220746"/>
              <a:ext cx="446647" cy="446647"/>
            </a:xfrm>
            <a:prstGeom prst="rect">
              <a:avLst/>
            </a:prstGeom>
          </p:spPr>
        </p:pic>
      </p:grpSp>
      <p:sp>
        <p:nvSpPr>
          <p:cNvPr id="4" name="Textfeld 3">
            <a:extLst>
              <a:ext uri="{FF2B5EF4-FFF2-40B4-BE49-F238E27FC236}">
                <a16:creationId xmlns:a16="http://schemas.microsoft.com/office/drawing/2014/main" id="{BD3AD104-574E-A398-3F67-5E30CCF9981A}"/>
              </a:ext>
            </a:extLst>
          </p:cNvPr>
          <p:cNvSpPr txBox="1"/>
          <p:nvPr/>
        </p:nvSpPr>
        <p:spPr>
          <a:xfrm rot="16200000">
            <a:off x="8348592" y="4348090"/>
            <a:ext cx="1406154" cy="184666"/>
          </a:xfrm>
          <a:prstGeom prst="rect">
            <a:avLst/>
          </a:prstGeom>
          <a:noFill/>
        </p:spPr>
        <p:txBody>
          <a:bodyPr wrap="none" rtlCol="0" anchor="ctr">
            <a:spAutoFit/>
          </a:bodyPr>
          <a:lstStyle/>
          <a:p>
            <a:pPr algn="l"/>
            <a:r>
              <a:rPr lang="de-DE" sz="600" b="0" i="0" dirty="0">
                <a:solidFill>
                  <a:srgbClr val="404040"/>
                </a:solidFill>
                <a:effectLst/>
              </a:rPr>
              <a:t>MAT-DE-2600042-1.0-01/2026</a:t>
            </a:r>
            <a:endParaRPr lang="de-DE" sz="600" dirty="0">
              <a:solidFill>
                <a:srgbClr val="404040"/>
              </a:solidFill>
            </a:endParaRPr>
          </a:p>
        </p:txBody>
      </p:sp>
    </p:spTree>
    <p:extLst>
      <p:ext uri="{BB962C8B-B14F-4D97-AF65-F5344CB8AC3E}">
        <p14:creationId xmlns:p14="http://schemas.microsoft.com/office/powerpoint/2010/main" val="1168765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94E029-7E8F-C65A-4981-D23B70700857}"/>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634028E9-DD3F-70C1-CB8C-0CDEF0C9901A}"/>
              </a:ext>
            </a:extLst>
          </p:cNvPr>
          <p:cNvSpPr txBox="1">
            <a:spLocks/>
          </p:cNvSpPr>
          <p:nvPr/>
        </p:nvSpPr>
        <p:spPr>
          <a:xfrm>
            <a:off x="334362" y="114109"/>
            <a:ext cx="863919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T1D und andere Autoimmunerkrankungen</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111" name="Footer Placeholder 4">
            <a:extLst>
              <a:ext uri="{FF2B5EF4-FFF2-40B4-BE49-F238E27FC236}">
                <a16:creationId xmlns:a16="http://schemas.microsoft.com/office/drawing/2014/main" id="{9D72853A-09A0-4683-3C26-8334B6D3FAF2}"/>
              </a:ext>
            </a:extLst>
          </p:cNvPr>
          <p:cNvSpPr txBox="1">
            <a:spLocks/>
          </p:cNvSpPr>
          <p:nvPr/>
        </p:nvSpPr>
        <p:spPr>
          <a:xfrm>
            <a:off x="361097" y="4938343"/>
            <a:ext cx="8410980" cy="19091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783">
              <a:lnSpc>
                <a:spcPct val="100000"/>
              </a:lnSpc>
              <a:spcBef>
                <a:spcPts val="300"/>
              </a:spcBef>
              <a:buClrTx/>
              <a:buNone/>
              <a:defRPr/>
            </a:pP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Grafiken modifiziert nach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Kalahy</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GJ 2026</a:t>
            </a:r>
            <a:r>
              <a:rPr kumimoji="0" lang="de-DE" sz="600" b="0" i="0" u="none" strike="noStrike" kern="1200" cap="none" spc="0" normalizeH="0" baseline="30000" dirty="0">
                <a:ln>
                  <a:noFill/>
                </a:ln>
                <a:solidFill>
                  <a:srgbClr val="404040"/>
                </a:solidFill>
                <a:effectLst/>
                <a:uLnTx/>
                <a:uFillTx/>
                <a:latin typeface="+mn-lt"/>
                <a:ea typeface="Verdana" panose="020B0604030504040204" pitchFamily="34" charset="0"/>
                <a:cs typeface="Verdana" panose="020B0604030504040204" pitchFamily="34" charset="0"/>
              </a:rPr>
              <a:t>1</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au: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arbitrary</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units</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willkürliche Einheiten; AIE: Autoimmunerkrankung(en); BACH2: BTB Domain and CNC Homolog 2 =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Transkriptionsregulatorprotein</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CTLA4: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cytotoxic</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T-</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lymphocyte</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associated</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protein</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4, zytotoxisches T-Lymphozyten-assoziiertes Protein 4;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IAk</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Inselautoantikörper; mind.: mindestens; PTPN22: Protein-Tyrosin-Phosphatase Nicht-Rezeptor Typ 22; TNF: Tumor-Nekrose-Faktor; T1D: Typ-1-Diabetes. </a:t>
            </a:r>
            <a:r>
              <a:rPr lang="de-DE" sz="600" b="1" dirty="0">
                <a:solidFill>
                  <a:srgbClr val="404040"/>
                </a:solidFill>
                <a:latin typeface="Verdana"/>
                <a:cs typeface="Arial"/>
              </a:rPr>
              <a:t>1.</a:t>
            </a:r>
            <a:r>
              <a:rPr lang="de-DE" sz="600" dirty="0">
                <a:solidFill>
                  <a:srgbClr val="404040"/>
                </a:solidFill>
                <a:latin typeface="Verdana"/>
                <a:cs typeface="Arial"/>
              </a:rPr>
              <a:t> </a:t>
            </a:r>
            <a:r>
              <a:rPr lang="da-DK" sz="600" dirty="0">
                <a:solidFill>
                  <a:srgbClr val="404040"/>
                </a:solidFill>
                <a:latin typeface="Verdana"/>
                <a:cs typeface="Arial"/>
              </a:rPr>
              <a:t>Kalahy GJ </a:t>
            </a:r>
            <a:r>
              <a:rPr lang="da-DK" sz="600" i="1" dirty="0">
                <a:solidFill>
                  <a:srgbClr val="404040"/>
                </a:solidFill>
                <a:latin typeface="Verdana"/>
                <a:cs typeface="Arial"/>
              </a:rPr>
              <a:t>et al. Endocrinol Diabetes Metab </a:t>
            </a:r>
            <a:r>
              <a:rPr lang="da-DK" sz="600" dirty="0">
                <a:solidFill>
                  <a:srgbClr val="404040"/>
                </a:solidFill>
                <a:latin typeface="Verdana"/>
                <a:cs typeface="Arial"/>
              </a:rPr>
              <a:t>2026; 9: e70119.</a:t>
            </a:r>
            <a:r>
              <a:rPr lang="de-DE" sz="600" dirty="0">
                <a:solidFill>
                  <a:srgbClr val="404040"/>
                </a:solidFill>
                <a:latin typeface="Verdana"/>
                <a:cs typeface="Arial"/>
              </a:rPr>
              <a:t> </a:t>
            </a:r>
          </a:p>
        </p:txBody>
      </p:sp>
      <p:sp>
        <p:nvSpPr>
          <p:cNvPr id="84" name="Rectangle: Rounded Corners 23">
            <a:extLst>
              <a:ext uri="{FF2B5EF4-FFF2-40B4-BE49-F238E27FC236}">
                <a16:creationId xmlns:a16="http://schemas.microsoft.com/office/drawing/2014/main" id="{05BBC113-AF0F-B9DB-C908-5399DFECBB63}"/>
              </a:ext>
            </a:extLst>
          </p:cNvPr>
          <p:cNvSpPr/>
          <p:nvPr/>
        </p:nvSpPr>
        <p:spPr>
          <a:xfrm>
            <a:off x="5590030" y="687785"/>
            <a:ext cx="3155312" cy="3994739"/>
          </a:xfrm>
          <a:prstGeom prst="roundRect">
            <a:avLst>
              <a:gd name="adj" fmla="val 908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36000" rtlCol="0" anchor="ctr"/>
          <a:lstStyle/>
          <a:p>
            <a:pPr marL="171450" indent="-171450"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Risikoerhöhung für T1D für das Kind bei </a:t>
            </a:r>
            <a:r>
              <a:rPr lang="de-DE" sz="1100" b="1" dirty="0">
                <a:solidFill>
                  <a:prstClr val="white"/>
                </a:solidFill>
                <a:latin typeface="Verdana"/>
                <a:sym typeface="Wingdings" panose="05000000000000000000" pitchFamily="2" charset="2"/>
              </a:rPr>
              <a:t>Eltern mit</a:t>
            </a:r>
            <a:r>
              <a:rPr lang="de-DE" sz="1100" dirty="0">
                <a:solidFill>
                  <a:prstClr val="white"/>
                </a:solidFill>
                <a:latin typeface="Verdana"/>
                <a:sym typeface="Wingdings" panose="05000000000000000000" pitchFamily="2" charset="2"/>
              </a:rPr>
              <a:t>:</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Zöliakie: </a:t>
            </a:r>
            <a:r>
              <a:rPr lang="de-DE" sz="1100" b="1" dirty="0">
                <a:solidFill>
                  <a:prstClr val="white"/>
                </a:solidFill>
                <a:latin typeface="Verdana"/>
                <a:sym typeface="Wingdings" panose="05000000000000000000" pitchFamily="2" charset="2"/>
              </a:rPr>
              <a:t>2,73</a:t>
            </a:r>
            <a:r>
              <a:rPr lang="de-DE" sz="1100" dirty="0">
                <a:solidFill>
                  <a:prstClr val="white"/>
                </a:solidFill>
                <a:latin typeface="Verdana"/>
                <a:sym typeface="Wingdings" panose="05000000000000000000" pitchFamily="2" charset="2"/>
              </a:rPr>
              <a:t>-fach</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Morbus Addison: </a:t>
            </a:r>
            <a:r>
              <a:rPr lang="de-DE" sz="1100" b="1" dirty="0">
                <a:solidFill>
                  <a:prstClr val="white"/>
                </a:solidFill>
                <a:latin typeface="Verdana"/>
                <a:sym typeface="Wingdings" panose="05000000000000000000" pitchFamily="2" charset="2"/>
              </a:rPr>
              <a:t>2,41</a:t>
            </a:r>
            <a:r>
              <a:rPr lang="de-DE" sz="1100" dirty="0">
                <a:solidFill>
                  <a:prstClr val="white"/>
                </a:solidFill>
                <a:latin typeface="Verdana"/>
                <a:sym typeface="Wingdings" panose="05000000000000000000" pitchFamily="2" charset="2"/>
              </a:rPr>
              <a:t>-fach</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Hashimoto: </a:t>
            </a:r>
            <a:r>
              <a:rPr lang="de-DE" sz="1100" b="1" dirty="0">
                <a:solidFill>
                  <a:prstClr val="white"/>
                </a:solidFill>
                <a:latin typeface="Verdana"/>
                <a:sym typeface="Wingdings" panose="05000000000000000000" pitchFamily="2" charset="2"/>
              </a:rPr>
              <a:t>2,35</a:t>
            </a:r>
            <a:r>
              <a:rPr lang="de-DE" sz="1100" dirty="0">
                <a:solidFill>
                  <a:prstClr val="white"/>
                </a:solidFill>
                <a:latin typeface="Verdana"/>
                <a:sym typeface="Wingdings" panose="05000000000000000000" pitchFamily="2" charset="2"/>
              </a:rPr>
              <a:t>-fach</a:t>
            </a:r>
          </a:p>
          <a:p>
            <a:pPr marL="171450" indent="-171450"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27,1 % der Menschen mit T1D entwickeln mind. eine weitere AIE</a:t>
            </a:r>
          </a:p>
          <a:p>
            <a:pPr marL="171450" indent="-171450"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Am häufigsten assoziiert sind:</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Hashimoto-Thyreoiditis (häufigste)</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Zöliakie</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Vitiligo</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Morbus Addison (seltenste, aber stark assoziiert)</a:t>
            </a:r>
          </a:p>
          <a:p>
            <a:pPr marL="171450" indent="-171450" defTabSz="685800">
              <a:spcBef>
                <a:spcPts val="300"/>
              </a:spcBef>
              <a:buClr>
                <a:schemeClr val="accent2"/>
              </a:buClr>
              <a:buSzPct val="120000"/>
              <a:buFont typeface="Arial" panose="020B0604020202020204" pitchFamily="34" charset="0"/>
              <a:buChar char="•"/>
              <a:defRPr/>
            </a:pPr>
            <a:r>
              <a:rPr lang="de-DE" sz="1100" dirty="0">
                <a:solidFill>
                  <a:prstClr val="white"/>
                </a:solidFill>
                <a:sym typeface="Wingdings" panose="05000000000000000000" pitchFamily="2" charset="2"/>
              </a:rPr>
              <a:t>Stärkster Genetischer Risikofaktor ist die HLA-Region auf Chromosom 6, weitere Gene sind PTPN22, CTLA4, BACH2 und TNF</a:t>
            </a:r>
            <a:r>
              <a:rPr lang="el-GR" sz="1100" dirty="0">
                <a:solidFill>
                  <a:prstClr val="white"/>
                </a:solidFill>
                <a:sym typeface="Wingdings" panose="05000000000000000000" pitchFamily="2" charset="2"/>
              </a:rPr>
              <a:t>α</a:t>
            </a:r>
            <a:endParaRPr lang="de-DE" sz="1100" dirty="0">
              <a:solidFill>
                <a:prstClr val="white"/>
              </a:solidFill>
              <a:sym typeface="Wingdings" panose="05000000000000000000" pitchFamily="2" charset="2"/>
            </a:endParaRPr>
          </a:p>
          <a:p>
            <a:pPr marL="171450" indent="-171450" defTabSz="685800">
              <a:spcBef>
                <a:spcPts val="300"/>
              </a:spcBef>
              <a:buClr>
                <a:schemeClr val="accent2"/>
              </a:buClr>
              <a:buSzPct val="120000"/>
              <a:buFont typeface="Arial" panose="020B0604020202020204" pitchFamily="34" charset="0"/>
              <a:buChar char="•"/>
              <a:defRPr/>
            </a:pPr>
            <a:r>
              <a:rPr lang="de-DE" sz="1100" dirty="0">
                <a:solidFill>
                  <a:prstClr val="white"/>
                </a:solidFill>
                <a:sym typeface="Wingdings" panose="05000000000000000000" pitchFamily="2" charset="2"/>
              </a:rPr>
              <a:t>Personen mit persönlicher </a:t>
            </a:r>
            <a:r>
              <a:rPr lang="de-DE" sz="1100" dirty="0" err="1">
                <a:solidFill>
                  <a:prstClr val="white"/>
                </a:solidFill>
                <a:sym typeface="Wingdings" panose="05000000000000000000" pitchFamily="2" charset="2"/>
              </a:rPr>
              <a:t>Vorge</a:t>
            </a:r>
            <a:r>
              <a:rPr lang="de-DE" sz="1100" dirty="0">
                <a:solidFill>
                  <a:prstClr val="white"/>
                </a:solidFill>
                <a:sym typeface="Wingdings" panose="05000000000000000000" pitchFamily="2" charset="2"/>
              </a:rPr>
              <a:t>-schichte oder Familienanamnese von AIE sollten auf </a:t>
            </a:r>
            <a:r>
              <a:rPr lang="de-DE" sz="1100" dirty="0" err="1">
                <a:solidFill>
                  <a:prstClr val="white"/>
                </a:solidFill>
                <a:sym typeface="Wingdings" panose="05000000000000000000" pitchFamily="2" charset="2"/>
              </a:rPr>
              <a:t>IAk</a:t>
            </a:r>
            <a:r>
              <a:rPr lang="de-DE" sz="1100" dirty="0">
                <a:solidFill>
                  <a:prstClr val="white"/>
                </a:solidFill>
                <a:sym typeface="Wingdings" panose="05000000000000000000" pitchFamily="2" charset="2"/>
              </a:rPr>
              <a:t> getestet werden</a:t>
            </a:r>
            <a:endParaRPr lang="de-DE" sz="1100" dirty="0">
              <a:solidFill>
                <a:prstClr val="white"/>
              </a:solidFill>
              <a:latin typeface="Verdana"/>
              <a:sym typeface="Wingdings" panose="05000000000000000000" pitchFamily="2" charset="2"/>
            </a:endParaRPr>
          </a:p>
        </p:txBody>
      </p:sp>
      <p:grpSp>
        <p:nvGrpSpPr>
          <p:cNvPr id="98" name="Gruppieren 97">
            <a:extLst>
              <a:ext uri="{FF2B5EF4-FFF2-40B4-BE49-F238E27FC236}">
                <a16:creationId xmlns:a16="http://schemas.microsoft.com/office/drawing/2014/main" id="{839219FA-68CA-9431-F2BB-8FF301334656}"/>
              </a:ext>
            </a:extLst>
          </p:cNvPr>
          <p:cNvGrpSpPr/>
          <p:nvPr/>
        </p:nvGrpSpPr>
        <p:grpSpPr>
          <a:xfrm>
            <a:off x="398658" y="603657"/>
            <a:ext cx="5039403" cy="4163344"/>
            <a:chOff x="398658" y="649377"/>
            <a:chExt cx="5039403" cy="4163344"/>
          </a:xfrm>
        </p:grpSpPr>
        <p:sp>
          <p:nvSpPr>
            <p:cNvPr id="74" name="Rechteck 73">
              <a:extLst>
                <a:ext uri="{FF2B5EF4-FFF2-40B4-BE49-F238E27FC236}">
                  <a16:creationId xmlns:a16="http://schemas.microsoft.com/office/drawing/2014/main" id="{8D310D0A-F4A1-A58A-81E4-85A821957BE9}"/>
                </a:ext>
              </a:extLst>
            </p:cNvPr>
            <p:cNvSpPr/>
            <p:nvPr/>
          </p:nvSpPr>
          <p:spPr>
            <a:xfrm>
              <a:off x="5201265" y="654886"/>
              <a:ext cx="236796" cy="41523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8" name="Grafik 17" descr="Ein Bild, das Diagramm, Text enthält.&#10;&#10;KI-generierte Inhalte können fehlerhaft sein.">
              <a:extLst>
                <a:ext uri="{FF2B5EF4-FFF2-40B4-BE49-F238E27FC236}">
                  <a16:creationId xmlns:a16="http://schemas.microsoft.com/office/drawing/2014/main" id="{725157C8-6D62-62AA-EBFF-C7126AC7FB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8658" y="649377"/>
              <a:ext cx="4845061" cy="4163344"/>
            </a:xfrm>
            <a:prstGeom prst="rect">
              <a:avLst/>
            </a:prstGeom>
          </p:spPr>
        </p:pic>
        <p:sp>
          <p:nvSpPr>
            <p:cNvPr id="19" name="Textfeld 18">
              <a:extLst>
                <a:ext uri="{FF2B5EF4-FFF2-40B4-BE49-F238E27FC236}">
                  <a16:creationId xmlns:a16="http://schemas.microsoft.com/office/drawing/2014/main" id="{70EF81A2-5A4A-38F5-59D9-BD8EBA6ED64A}"/>
                </a:ext>
              </a:extLst>
            </p:cNvPr>
            <p:cNvSpPr txBox="1"/>
            <p:nvPr/>
          </p:nvSpPr>
          <p:spPr>
            <a:xfrm>
              <a:off x="1582997" y="659209"/>
              <a:ext cx="2015295" cy="200055"/>
            </a:xfrm>
            <a:prstGeom prst="rect">
              <a:avLst/>
            </a:prstGeom>
            <a:solidFill>
              <a:schemeClr val="bg1"/>
            </a:solidFill>
          </p:spPr>
          <p:txBody>
            <a:bodyPr wrap="none" rtlCol="0">
              <a:spAutoFit/>
            </a:bodyPr>
            <a:lstStyle/>
            <a:p>
              <a:r>
                <a:rPr lang="de-DE" sz="700" b="1" dirty="0">
                  <a:solidFill>
                    <a:srgbClr val="404040"/>
                  </a:solidFill>
                </a:rPr>
                <a:t>Endokrine Autoimmunerkrankungen</a:t>
              </a:r>
            </a:p>
          </p:txBody>
        </p:sp>
        <p:sp>
          <p:nvSpPr>
            <p:cNvPr id="20" name="Textfeld 19">
              <a:extLst>
                <a:ext uri="{FF2B5EF4-FFF2-40B4-BE49-F238E27FC236}">
                  <a16:creationId xmlns:a16="http://schemas.microsoft.com/office/drawing/2014/main" id="{75F005A5-D688-5FCE-5E99-B10509E04C53}"/>
                </a:ext>
              </a:extLst>
            </p:cNvPr>
            <p:cNvSpPr txBox="1"/>
            <p:nvPr/>
          </p:nvSpPr>
          <p:spPr>
            <a:xfrm>
              <a:off x="1399452" y="2881744"/>
              <a:ext cx="2382383" cy="200055"/>
            </a:xfrm>
            <a:prstGeom prst="rect">
              <a:avLst/>
            </a:prstGeom>
            <a:solidFill>
              <a:schemeClr val="bg1"/>
            </a:solidFill>
          </p:spPr>
          <p:txBody>
            <a:bodyPr wrap="none" rtlCol="0">
              <a:spAutoFit/>
            </a:bodyPr>
            <a:lstStyle/>
            <a:p>
              <a:r>
                <a:rPr lang="de-DE" sz="700" b="1" dirty="0">
                  <a:solidFill>
                    <a:srgbClr val="404040"/>
                  </a:solidFill>
                </a:rPr>
                <a:t>Nicht-endokrine Autoimmunerkrankungen</a:t>
              </a:r>
            </a:p>
          </p:txBody>
        </p:sp>
        <p:sp>
          <p:nvSpPr>
            <p:cNvPr id="21" name="Textfeld 20">
              <a:extLst>
                <a:ext uri="{FF2B5EF4-FFF2-40B4-BE49-F238E27FC236}">
                  <a16:creationId xmlns:a16="http://schemas.microsoft.com/office/drawing/2014/main" id="{BBB8FCBA-E49F-A549-CAAE-21ABA83AAEE4}"/>
                </a:ext>
              </a:extLst>
            </p:cNvPr>
            <p:cNvSpPr txBox="1"/>
            <p:nvPr/>
          </p:nvSpPr>
          <p:spPr>
            <a:xfrm>
              <a:off x="425477" y="961014"/>
              <a:ext cx="425014" cy="184666"/>
            </a:xfrm>
            <a:prstGeom prst="rect">
              <a:avLst/>
            </a:prstGeom>
            <a:solidFill>
              <a:schemeClr val="bg1"/>
            </a:solidFill>
          </p:spPr>
          <p:txBody>
            <a:bodyPr wrap="square" lIns="0" tIns="0" rIns="0" bIns="0" rtlCol="0">
              <a:spAutoFit/>
            </a:bodyPr>
            <a:lstStyle/>
            <a:p>
              <a:pPr algn="ctr"/>
              <a:r>
                <a:rPr lang="de-DE" sz="600" dirty="0">
                  <a:solidFill>
                    <a:srgbClr val="404040"/>
                  </a:solidFill>
                </a:rPr>
                <a:t>Inzidenz-spitze</a:t>
              </a:r>
            </a:p>
          </p:txBody>
        </p:sp>
        <p:sp>
          <p:nvSpPr>
            <p:cNvPr id="22" name="Textfeld 21">
              <a:extLst>
                <a:ext uri="{FF2B5EF4-FFF2-40B4-BE49-F238E27FC236}">
                  <a16:creationId xmlns:a16="http://schemas.microsoft.com/office/drawing/2014/main" id="{C18E364B-41EC-AAA3-9189-70F06EAE44BB}"/>
                </a:ext>
              </a:extLst>
            </p:cNvPr>
            <p:cNvSpPr txBox="1"/>
            <p:nvPr/>
          </p:nvSpPr>
          <p:spPr>
            <a:xfrm>
              <a:off x="425477" y="3133943"/>
              <a:ext cx="425014" cy="184666"/>
            </a:xfrm>
            <a:prstGeom prst="rect">
              <a:avLst/>
            </a:prstGeom>
            <a:solidFill>
              <a:schemeClr val="bg1"/>
            </a:solidFill>
          </p:spPr>
          <p:txBody>
            <a:bodyPr wrap="square" lIns="0" tIns="0" rIns="0" bIns="0" rtlCol="0">
              <a:spAutoFit/>
            </a:bodyPr>
            <a:lstStyle/>
            <a:p>
              <a:pPr algn="ctr"/>
              <a:r>
                <a:rPr lang="de-DE" sz="600" dirty="0">
                  <a:solidFill>
                    <a:srgbClr val="404040"/>
                  </a:solidFill>
                </a:rPr>
                <a:t>Inzidenz-spitze</a:t>
              </a:r>
            </a:p>
          </p:txBody>
        </p:sp>
        <p:sp>
          <p:nvSpPr>
            <p:cNvPr id="23" name="Textfeld 22">
              <a:extLst>
                <a:ext uri="{FF2B5EF4-FFF2-40B4-BE49-F238E27FC236}">
                  <a16:creationId xmlns:a16="http://schemas.microsoft.com/office/drawing/2014/main" id="{31F7B866-A9FE-1FED-B79A-73F07B2D061A}"/>
                </a:ext>
              </a:extLst>
            </p:cNvPr>
            <p:cNvSpPr txBox="1"/>
            <p:nvPr/>
          </p:nvSpPr>
          <p:spPr>
            <a:xfrm rot="16200000">
              <a:off x="93614" y="1663949"/>
              <a:ext cx="1070322" cy="92333"/>
            </a:xfrm>
            <a:prstGeom prst="rect">
              <a:avLst/>
            </a:prstGeom>
            <a:solidFill>
              <a:schemeClr val="bg1"/>
            </a:solidFill>
          </p:spPr>
          <p:txBody>
            <a:bodyPr wrap="square" lIns="0" tIns="0" rIns="0" bIns="0" rtlCol="0">
              <a:spAutoFit/>
            </a:bodyPr>
            <a:lstStyle/>
            <a:p>
              <a:pPr algn="ctr"/>
              <a:r>
                <a:rPr lang="de-DE" sz="600" b="1" dirty="0">
                  <a:solidFill>
                    <a:srgbClr val="404040"/>
                  </a:solidFill>
                </a:rPr>
                <a:t>Relative Inzidenz [au]</a:t>
              </a:r>
            </a:p>
          </p:txBody>
        </p:sp>
        <p:sp>
          <p:nvSpPr>
            <p:cNvPr id="24" name="Textfeld 23">
              <a:extLst>
                <a:ext uri="{FF2B5EF4-FFF2-40B4-BE49-F238E27FC236}">
                  <a16:creationId xmlns:a16="http://schemas.microsoft.com/office/drawing/2014/main" id="{2F6C65C7-8223-4809-3B3A-F356A18348FA}"/>
                </a:ext>
              </a:extLst>
            </p:cNvPr>
            <p:cNvSpPr txBox="1"/>
            <p:nvPr/>
          </p:nvSpPr>
          <p:spPr>
            <a:xfrm rot="16200000">
              <a:off x="93615" y="3829864"/>
              <a:ext cx="1070322" cy="92333"/>
            </a:xfrm>
            <a:prstGeom prst="rect">
              <a:avLst/>
            </a:prstGeom>
            <a:solidFill>
              <a:schemeClr val="bg1"/>
            </a:solidFill>
          </p:spPr>
          <p:txBody>
            <a:bodyPr wrap="square" lIns="0" tIns="0" rIns="0" bIns="0" rtlCol="0">
              <a:spAutoFit/>
            </a:bodyPr>
            <a:lstStyle/>
            <a:p>
              <a:pPr algn="ctr"/>
              <a:r>
                <a:rPr lang="de-DE" sz="600" b="1" dirty="0">
                  <a:solidFill>
                    <a:srgbClr val="404040"/>
                  </a:solidFill>
                </a:rPr>
                <a:t>Relative Inzidenz [au]</a:t>
              </a:r>
            </a:p>
          </p:txBody>
        </p:sp>
        <p:sp>
          <p:nvSpPr>
            <p:cNvPr id="26" name="Textfeld 25">
              <a:extLst>
                <a:ext uri="{FF2B5EF4-FFF2-40B4-BE49-F238E27FC236}">
                  <a16:creationId xmlns:a16="http://schemas.microsoft.com/office/drawing/2014/main" id="{A949CC14-3240-6BBB-AB78-4E9A0C7087BA}"/>
                </a:ext>
              </a:extLst>
            </p:cNvPr>
            <p:cNvSpPr txBox="1"/>
            <p:nvPr/>
          </p:nvSpPr>
          <p:spPr>
            <a:xfrm>
              <a:off x="4223475" y="874593"/>
              <a:ext cx="777144" cy="76944"/>
            </a:xfrm>
            <a:prstGeom prst="rect">
              <a:avLst/>
            </a:prstGeom>
            <a:solidFill>
              <a:schemeClr val="bg1"/>
            </a:solidFill>
          </p:spPr>
          <p:txBody>
            <a:bodyPr wrap="square" lIns="0" tIns="0" rIns="0" bIns="0" rtlCol="0">
              <a:spAutoFit/>
            </a:bodyPr>
            <a:lstStyle/>
            <a:p>
              <a:r>
                <a:rPr lang="de-DE" sz="500" dirty="0">
                  <a:solidFill>
                    <a:srgbClr val="404040"/>
                  </a:solidFill>
                </a:rPr>
                <a:t>Typ-1-Diabetes</a:t>
              </a:r>
            </a:p>
          </p:txBody>
        </p:sp>
        <p:sp>
          <p:nvSpPr>
            <p:cNvPr id="27" name="Textfeld 26">
              <a:extLst>
                <a:ext uri="{FF2B5EF4-FFF2-40B4-BE49-F238E27FC236}">
                  <a16:creationId xmlns:a16="http://schemas.microsoft.com/office/drawing/2014/main" id="{7E8F59AF-3F32-3EC9-A9D2-70A191451D05}"/>
                </a:ext>
              </a:extLst>
            </p:cNvPr>
            <p:cNvSpPr txBox="1"/>
            <p:nvPr/>
          </p:nvSpPr>
          <p:spPr>
            <a:xfrm>
              <a:off x="4223475" y="986318"/>
              <a:ext cx="777144" cy="76944"/>
            </a:xfrm>
            <a:prstGeom prst="rect">
              <a:avLst/>
            </a:prstGeom>
            <a:solidFill>
              <a:schemeClr val="bg1"/>
            </a:solidFill>
          </p:spPr>
          <p:txBody>
            <a:bodyPr wrap="square" lIns="0" tIns="0" rIns="0" bIns="0" rtlCol="0">
              <a:spAutoFit/>
            </a:bodyPr>
            <a:lstStyle/>
            <a:p>
              <a:r>
                <a:rPr lang="de-DE" sz="500" dirty="0">
                  <a:solidFill>
                    <a:srgbClr val="404040"/>
                  </a:solidFill>
                </a:rPr>
                <a:t>Morbus Basedow</a:t>
              </a:r>
            </a:p>
          </p:txBody>
        </p:sp>
        <p:sp>
          <p:nvSpPr>
            <p:cNvPr id="29" name="Textfeld 28">
              <a:extLst>
                <a:ext uri="{FF2B5EF4-FFF2-40B4-BE49-F238E27FC236}">
                  <a16:creationId xmlns:a16="http://schemas.microsoft.com/office/drawing/2014/main" id="{45E1C35F-4DA2-E4B8-20F4-0F91887DD56E}"/>
                </a:ext>
              </a:extLst>
            </p:cNvPr>
            <p:cNvSpPr txBox="1"/>
            <p:nvPr/>
          </p:nvSpPr>
          <p:spPr>
            <a:xfrm>
              <a:off x="4223475" y="1088400"/>
              <a:ext cx="777144" cy="76944"/>
            </a:xfrm>
            <a:prstGeom prst="rect">
              <a:avLst/>
            </a:prstGeom>
            <a:solidFill>
              <a:schemeClr val="bg1"/>
            </a:solidFill>
          </p:spPr>
          <p:txBody>
            <a:bodyPr wrap="square" lIns="0" tIns="0" rIns="0" bIns="0" rtlCol="0">
              <a:spAutoFit/>
            </a:bodyPr>
            <a:lstStyle/>
            <a:p>
              <a:r>
                <a:rPr lang="de-DE" sz="500" dirty="0">
                  <a:solidFill>
                    <a:srgbClr val="404040"/>
                  </a:solidFill>
                </a:rPr>
                <a:t>Hashimoto-Thyreoiditis</a:t>
              </a:r>
            </a:p>
          </p:txBody>
        </p:sp>
        <p:sp>
          <p:nvSpPr>
            <p:cNvPr id="31" name="Textfeld 30">
              <a:extLst>
                <a:ext uri="{FF2B5EF4-FFF2-40B4-BE49-F238E27FC236}">
                  <a16:creationId xmlns:a16="http://schemas.microsoft.com/office/drawing/2014/main" id="{C87574FE-668C-072A-7CBF-FFA3C2A46B86}"/>
                </a:ext>
              </a:extLst>
            </p:cNvPr>
            <p:cNvSpPr txBox="1"/>
            <p:nvPr/>
          </p:nvSpPr>
          <p:spPr>
            <a:xfrm>
              <a:off x="4223475" y="1199102"/>
              <a:ext cx="777144" cy="76944"/>
            </a:xfrm>
            <a:prstGeom prst="rect">
              <a:avLst/>
            </a:prstGeom>
            <a:solidFill>
              <a:schemeClr val="bg1"/>
            </a:solidFill>
          </p:spPr>
          <p:txBody>
            <a:bodyPr wrap="square" lIns="0" tIns="0" rIns="0" bIns="0" rtlCol="0">
              <a:spAutoFit/>
            </a:bodyPr>
            <a:lstStyle/>
            <a:p>
              <a:r>
                <a:rPr lang="de-DE" sz="500" dirty="0">
                  <a:solidFill>
                    <a:srgbClr val="404040"/>
                  </a:solidFill>
                </a:rPr>
                <a:t>Morbus Addison</a:t>
              </a:r>
            </a:p>
          </p:txBody>
        </p:sp>
        <p:sp>
          <p:nvSpPr>
            <p:cNvPr id="43" name="Textfeld 42">
              <a:extLst>
                <a:ext uri="{FF2B5EF4-FFF2-40B4-BE49-F238E27FC236}">
                  <a16:creationId xmlns:a16="http://schemas.microsoft.com/office/drawing/2014/main" id="{8F19F452-CCBA-7C19-0579-16950834EA43}"/>
                </a:ext>
              </a:extLst>
            </p:cNvPr>
            <p:cNvSpPr txBox="1"/>
            <p:nvPr/>
          </p:nvSpPr>
          <p:spPr>
            <a:xfrm>
              <a:off x="4212296" y="3043327"/>
              <a:ext cx="777144" cy="76944"/>
            </a:xfrm>
            <a:prstGeom prst="rect">
              <a:avLst/>
            </a:prstGeom>
            <a:solidFill>
              <a:schemeClr val="bg1"/>
            </a:solidFill>
          </p:spPr>
          <p:txBody>
            <a:bodyPr wrap="square" lIns="0" tIns="0" rIns="0" bIns="0" rtlCol="0">
              <a:spAutoFit/>
            </a:bodyPr>
            <a:lstStyle/>
            <a:p>
              <a:r>
                <a:rPr lang="de-DE" sz="500" dirty="0">
                  <a:solidFill>
                    <a:srgbClr val="404040"/>
                  </a:solidFill>
                </a:rPr>
                <a:t>Zöliakie</a:t>
              </a:r>
            </a:p>
          </p:txBody>
        </p:sp>
        <p:sp>
          <p:nvSpPr>
            <p:cNvPr id="48" name="Textfeld 47">
              <a:extLst>
                <a:ext uri="{FF2B5EF4-FFF2-40B4-BE49-F238E27FC236}">
                  <a16:creationId xmlns:a16="http://schemas.microsoft.com/office/drawing/2014/main" id="{87F4E3A8-A893-A601-3F51-50306CAD4239}"/>
                </a:ext>
              </a:extLst>
            </p:cNvPr>
            <p:cNvSpPr txBox="1"/>
            <p:nvPr/>
          </p:nvSpPr>
          <p:spPr>
            <a:xfrm>
              <a:off x="4219277" y="3163306"/>
              <a:ext cx="777144" cy="76944"/>
            </a:xfrm>
            <a:prstGeom prst="rect">
              <a:avLst/>
            </a:prstGeom>
            <a:solidFill>
              <a:schemeClr val="bg1"/>
            </a:solidFill>
          </p:spPr>
          <p:txBody>
            <a:bodyPr wrap="square" lIns="0" tIns="0" rIns="0" bIns="0" rtlCol="0">
              <a:spAutoFit/>
            </a:bodyPr>
            <a:lstStyle/>
            <a:p>
              <a:r>
                <a:rPr lang="de-DE" sz="500" dirty="0">
                  <a:solidFill>
                    <a:srgbClr val="404040"/>
                  </a:solidFill>
                </a:rPr>
                <a:t>Vitiligo</a:t>
              </a:r>
            </a:p>
          </p:txBody>
        </p:sp>
        <p:sp>
          <p:nvSpPr>
            <p:cNvPr id="58" name="Textfeld 57">
              <a:extLst>
                <a:ext uri="{FF2B5EF4-FFF2-40B4-BE49-F238E27FC236}">
                  <a16:creationId xmlns:a16="http://schemas.microsoft.com/office/drawing/2014/main" id="{2B6AC60A-3859-CD61-CBCC-C8B9F0BC5C64}"/>
                </a:ext>
              </a:extLst>
            </p:cNvPr>
            <p:cNvSpPr txBox="1"/>
            <p:nvPr/>
          </p:nvSpPr>
          <p:spPr>
            <a:xfrm>
              <a:off x="4219277" y="3263926"/>
              <a:ext cx="777144" cy="76944"/>
            </a:xfrm>
            <a:prstGeom prst="rect">
              <a:avLst/>
            </a:prstGeom>
            <a:solidFill>
              <a:schemeClr val="bg1"/>
            </a:solidFill>
          </p:spPr>
          <p:txBody>
            <a:bodyPr wrap="square" lIns="0" tIns="0" rIns="0" bIns="0" rtlCol="0">
              <a:spAutoFit/>
            </a:bodyPr>
            <a:lstStyle/>
            <a:p>
              <a:r>
                <a:rPr lang="de-DE" sz="500" dirty="0">
                  <a:solidFill>
                    <a:srgbClr val="404040"/>
                  </a:solidFill>
                </a:rPr>
                <a:t>Psoriasis</a:t>
              </a:r>
            </a:p>
          </p:txBody>
        </p:sp>
        <p:sp>
          <p:nvSpPr>
            <p:cNvPr id="59" name="Textfeld 58">
              <a:extLst>
                <a:ext uri="{FF2B5EF4-FFF2-40B4-BE49-F238E27FC236}">
                  <a16:creationId xmlns:a16="http://schemas.microsoft.com/office/drawing/2014/main" id="{3661387E-00B0-FAE8-8B91-5A5EB32CF405}"/>
                </a:ext>
              </a:extLst>
            </p:cNvPr>
            <p:cNvSpPr txBox="1"/>
            <p:nvPr/>
          </p:nvSpPr>
          <p:spPr>
            <a:xfrm>
              <a:off x="4219277" y="3365448"/>
              <a:ext cx="777144" cy="76944"/>
            </a:xfrm>
            <a:prstGeom prst="rect">
              <a:avLst/>
            </a:prstGeom>
            <a:solidFill>
              <a:schemeClr val="bg1"/>
            </a:solidFill>
          </p:spPr>
          <p:txBody>
            <a:bodyPr wrap="square" lIns="0" tIns="0" rIns="0" bIns="0" rtlCol="0">
              <a:spAutoFit/>
            </a:bodyPr>
            <a:lstStyle/>
            <a:p>
              <a:r>
                <a:rPr lang="de-DE" sz="500" dirty="0">
                  <a:solidFill>
                    <a:srgbClr val="404040"/>
                  </a:solidFill>
                </a:rPr>
                <a:t>Morbus Crohn</a:t>
              </a:r>
            </a:p>
          </p:txBody>
        </p:sp>
        <p:sp>
          <p:nvSpPr>
            <p:cNvPr id="63" name="Textfeld 62">
              <a:extLst>
                <a:ext uri="{FF2B5EF4-FFF2-40B4-BE49-F238E27FC236}">
                  <a16:creationId xmlns:a16="http://schemas.microsoft.com/office/drawing/2014/main" id="{28E5328C-18FB-DF93-F11B-C60A4884EB58}"/>
                </a:ext>
              </a:extLst>
            </p:cNvPr>
            <p:cNvSpPr txBox="1"/>
            <p:nvPr/>
          </p:nvSpPr>
          <p:spPr>
            <a:xfrm>
              <a:off x="4213014" y="3476190"/>
              <a:ext cx="1201422" cy="76944"/>
            </a:xfrm>
            <a:prstGeom prst="rect">
              <a:avLst/>
            </a:prstGeom>
            <a:solidFill>
              <a:schemeClr val="bg1"/>
            </a:solidFill>
          </p:spPr>
          <p:txBody>
            <a:bodyPr wrap="square" lIns="0" tIns="0" rIns="0" bIns="0" rtlCol="0">
              <a:spAutoFit/>
            </a:bodyPr>
            <a:lstStyle/>
            <a:p>
              <a:r>
                <a:rPr lang="de-DE" sz="500" dirty="0">
                  <a:solidFill>
                    <a:srgbClr val="404040"/>
                  </a:solidFill>
                </a:rPr>
                <a:t>Systemischer Lupus erythematodes</a:t>
              </a:r>
            </a:p>
          </p:txBody>
        </p:sp>
        <p:sp>
          <p:nvSpPr>
            <p:cNvPr id="66" name="Textfeld 65">
              <a:extLst>
                <a:ext uri="{FF2B5EF4-FFF2-40B4-BE49-F238E27FC236}">
                  <a16:creationId xmlns:a16="http://schemas.microsoft.com/office/drawing/2014/main" id="{82AFDA01-BB07-497B-DFA6-CD521CDAB98F}"/>
                </a:ext>
              </a:extLst>
            </p:cNvPr>
            <p:cNvSpPr txBox="1"/>
            <p:nvPr/>
          </p:nvSpPr>
          <p:spPr>
            <a:xfrm>
              <a:off x="4219277" y="3581976"/>
              <a:ext cx="877968" cy="76944"/>
            </a:xfrm>
            <a:prstGeom prst="rect">
              <a:avLst/>
            </a:prstGeom>
            <a:solidFill>
              <a:schemeClr val="bg1"/>
            </a:solidFill>
          </p:spPr>
          <p:txBody>
            <a:bodyPr wrap="square" lIns="0" tIns="0" rIns="0" bIns="0" rtlCol="0">
              <a:spAutoFit/>
            </a:bodyPr>
            <a:lstStyle/>
            <a:p>
              <a:r>
                <a:rPr lang="de-DE" sz="500" dirty="0">
                  <a:solidFill>
                    <a:srgbClr val="404040"/>
                  </a:solidFill>
                </a:rPr>
                <a:t>Rheumatoide Arthritis</a:t>
              </a:r>
            </a:p>
          </p:txBody>
        </p:sp>
        <p:sp>
          <p:nvSpPr>
            <p:cNvPr id="69" name="Textfeld 68">
              <a:extLst>
                <a:ext uri="{FF2B5EF4-FFF2-40B4-BE49-F238E27FC236}">
                  <a16:creationId xmlns:a16="http://schemas.microsoft.com/office/drawing/2014/main" id="{670C8A24-4663-440F-4458-0EFB02D727E7}"/>
                </a:ext>
              </a:extLst>
            </p:cNvPr>
            <p:cNvSpPr txBox="1"/>
            <p:nvPr/>
          </p:nvSpPr>
          <p:spPr>
            <a:xfrm>
              <a:off x="2390397" y="2462146"/>
              <a:ext cx="630548" cy="92333"/>
            </a:xfrm>
            <a:prstGeom prst="rect">
              <a:avLst/>
            </a:prstGeom>
            <a:solidFill>
              <a:schemeClr val="bg1"/>
            </a:solidFill>
          </p:spPr>
          <p:txBody>
            <a:bodyPr wrap="none" lIns="36000" tIns="0" rIns="36000" bIns="0" rtlCol="0">
              <a:spAutoFit/>
            </a:bodyPr>
            <a:lstStyle/>
            <a:p>
              <a:r>
                <a:rPr lang="de-DE" sz="600" b="1" dirty="0">
                  <a:solidFill>
                    <a:srgbClr val="404040"/>
                  </a:solidFill>
                </a:rPr>
                <a:t>Alter [Jahre]</a:t>
              </a:r>
            </a:p>
          </p:txBody>
        </p:sp>
        <p:sp>
          <p:nvSpPr>
            <p:cNvPr id="73" name="Textfeld 72">
              <a:extLst>
                <a:ext uri="{FF2B5EF4-FFF2-40B4-BE49-F238E27FC236}">
                  <a16:creationId xmlns:a16="http://schemas.microsoft.com/office/drawing/2014/main" id="{2018A69D-3F33-D604-05E1-33B8A742803E}"/>
                </a:ext>
              </a:extLst>
            </p:cNvPr>
            <p:cNvSpPr txBox="1"/>
            <p:nvPr/>
          </p:nvSpPr>
          <p:spPr>
            <a:xfrm>
              <a:off x="2390397" y="4672485"/>
              <a:ext cx="630548" cy="92333"/>
            </a:xfrm>
            <a:prstGeom prst="rect">
              <a:avLst/>
            </a:prstGeom>
            <a:solidFill>
              <a:schemeClr val="bg1"/>
            </a:solidFill>
          </p:spPr>
          <p:txBody>
            <a:bodyPr wrap="none" lIns="36000" tIns="0" rIns="36000" bIns="0" rtlCol="0">
              <a:spAutoFit/>
            </a:bodyPr>
            <a:lstStyle/>
            <a:p>
              <a:r>
                <a:rPr lang="de-DE" sz="600" b="1" dirty="0">
                  <a:solidFill>
                    <a:srgbClr val="404040"/>
                  </a:solidFill>
                </a:rPr>
                <a:t>Alter [Jahre]</a:t>
              </a:r>
            </a:p>
          </p:txBody>
        </p:sp>
        <p:sp>
          <p:nvSpPr>
            <p:cNvPr id="85" name="Rechteck 84">
              <a:extLst>
                <a:ext uri="{FF2B5EF4-FFF2-40B4-BE49-F238E27FC236}">
                  <a16:creationId xmlns:a16="http://schemas.microsoft.com/office/drawing/2014/main" id="{8902D324-977B-4934-B26C-A832E0DAD09C}"/>
                </a:ext>
              </a:extLst>
            </p:cNvPr>
            <p:cNvSpPr/>
            <p:nvPr/>
          </p:nvSpPr>
          <p:spPr>
            <a:xfrm>
              <a:off x="398658" y="654712"/>
              <a:ext cx="5039403" cy="4152326"/>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grpSp>
    </p:spTree>
    <p:extLst>
      <p:ext uri="{BB962C8B-B14F-4D97-AF65-F5344CB8AC3E}">
        <p14:creationId xmlns:p14="http://schemas.microsoft.com/office/powerpoint/2010/main" val="1694687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F82C06-9DD3-52F8-9391-A6A18C0F4DAD}"/>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9D7A3185-4935-6D09-3B0B-4F584CB09185}"/>
              </a:ext>
            </a:extLst>
          </p:cNvPr>
          <p:cNvSpPr txBox="1">
            <a:spLocks/>
          </p:cNvSpPr>
          <p:nvPr/>
        </p:nvSpPr>
        <p:spPr>
          <a:xfrm>
            <a:off x="312974" y="114109"/>
            <a:ext cx="863919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Risiko für T1D bei eigenen AIE oder AIE bei FDR</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r>
              <a:rPr kumimoji="0" lang="de-DE" sz="2000" b="1" i="0" u="none" strike="noStrike" kern="1200" cap="none" spc="0" normalizeH="0" noProof="0" dirty="0">
                <a:ln>
                  <a:noFill/>
                </a:ln>
                <a:solidFill>
                  <a:srgbClr val="7030A0"/>
                </a:solidFill>
                <a:effectLst/>
                <a:uLnTx/>
                <a:uFillTx/>
                <a:latin typeface="Verdana"/>
                <a:ea typeface="+mn-ea"/>
                <a:cs typeface="+mn-cs"/>
              </a:rPr>
              <a:t>*</a:t>
            </a:r>
          </a:p>
        </p:txBody>
      </p:sp>
      <p:sp>
        <p:nvSpPr>
          <p:cNvPr id="3" name="Textfeld 2">
            <a:extLst>
              <a:ext uri="{FF2B5EF4-FFF2-40B4-BE49-F238E27FC236}">
                <a16:creationId xmlns:a16="http://schemas.microsoft.com/office/drawing/2014/main" id="{A467F3AF-6CE4-78B2-9A61-A8EB6516E9FB}"/>
              </a:ext>
            </a:extLst>
          </p:cNvPr>
          <p:cNvSpPr txBox="1"/>
          <p:nvPr/>
        </p:nvSpPr>
        <p:spPr>
          <a:xfrm>
            <a:off x="312974" y="4973012"/>
            <a:ext cx="8726696" cy="184666"/>
          </a:xfrm>
          <a:prstGeom prst="rect">
            <a:avLst/>
          </a:prstGeom>
          <a:noFill/>
        </p:spPr>
        <p:txBody>
          <a:bodyPr wrap="square">
            <a:spAutoFit/>
          </a:bodyPr>
          <a:lstStyle/>
          <a:p>
            <a:pPr lvl="0">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a-DK" sz="600" b="0" i="0" u="none" strike="noStrike" kern="1200" cap="none" spc="0" normalizeH="0" baseline="0" noProof="0" dirty="0">
                <a:ln>
                  <a:noFill/>
                </a:ln>
                <a:solidFill>
                  <a:srgbClr val="404040"/>
                </a:solidFill>
                <a:effectLst/>
                <a:uLnTx/>
                <a:uFillTx/>
                <a:latin typeface="Verdana"/>
                <a:ea typeface="+mn-ea"/>
                <a:cs typeface="Arial"/>
              </a:rPr>
              <a:t>Thomas N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Diabetes Metab Res Rev </a:t>
            </a:r>
            <a:r>
              <a:rPr kumimoji="0" lang="da-DK" sz="600" b="0" i="0" u="none" strike="noStrike" kern="1200" cap="none" spc="0" normalizeH="0" baseline="0" noProof="0" dirty="0">
                <a:ln>
                  <a:noFill/>
                </a:ln>
                <a:solidFill>
                  <a:srgbClr val="404040"/>
                </a:solidFill>
                <a:effectLst/>
                <a:uLnTx/>
                <a:uFillTx/>
                <a:latin typeface="Verdana"/>
                <a:ea typeface="+mn-ea"/>
                <a:cs typeface="Arial"/>
              </a:rPr>
              <a:t>2026; 42: e70110.</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p>
        </p:txBody>
      </p:sp>
      <p:sp>
        <p:nvSpPr>
          <p:cNvPr id="111" name="Footer Placeholder 4">
            <a:extLst>
              <a:ext uri="{FF2B5EF4-FFF2-40B4-BE49-F238E27FC236}">
                <a16:creationId xmlns:a16="http://schemas.microsoft.com/office/drawing/2014/main" id="{B6DF9868-C1AF-78BA-8E3B-A0B6D999D188}"/>
              </a:ext>
            </a:extLst>
          </p:cNvPr>
          <p:cNvSpPr txBox="1">
            <a:spLocks/>
          </p:cNvSpPr>
          <p:nvPr/>
        </p:nvSpPr>
        <p:spPr>
          <a:xfrm>
            <a:off x="339710" y="4717780"/>
            <a:ext cx="8726696" cy="32743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Tabelle modifiziert nach Thomas N 2026</a:t>
            </a:r>
            <a:r>
              <a:rPr kumimoji="0" lang="de-DE" sz="600" b="0" i="0" u="none" strike="noStrike" kern="1200" cap="none" spc="0" normalizeH="0" baseline="30000" dirty="0">
                <a:ln>
                  <a:noFill/>
                </a:ln>
                <a:solidFill>
                  <a:srgbClr val="404040"/>
                </a:solidFill>
                <a:effectLst/>
                <a:uLnTx/>
                <a:uFillTx/>
                <a:latin typeface="+mn-lt"/>
                <a:ea typeface="Verdana" panose="020B0604030504040204" pitchFamily="34" charset="0"/>
                <a:cs typeface="Verdana" panose="020B0604030504040204" pitchFamily="34" charset="0"/>
              </a:rPr>
              <a:t>1</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 Literaturrecherche von August 2024, Das Risiko im Vergleich zur Allgemeinbevölkerung oder einer Kontrollgruppe ist angegeben; mehrere Angaben stammen aus unterschied-</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lichen</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Quellen (siehe Originalpublikation). AIE: Autoimmunerkrankung(en); APS: Autoimmunes polyendokrines Syndrom; FDR: First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degree</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relative, Verwandte/r ersten Grades; GADA: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Glutamatdecarboxylase</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-Antikörper; HR: Hazard Ratio, Risikoverhältnis;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Hyperthyr</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Hyperthyreose; IA-2A: Insulinoma-assoziiertes Antigen 2-Antikörper; IRR: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Incidence</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Rate Ratio, Inzidenz-Ratenverhältnis; J: Jahre; RR: Relatives Risiko; SIR: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Standardized</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incidence</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a:t>
            </a:r>
            <a:r>
              <a:rPr kumimoji="0" lang="de-DE" sz="600" b="0" i="0" u="none" strike="noStrike" kern="1200" cap="none" spc="0" normalizeH="0" baseline="0" dirty="0" err="1">
                <a:ln>
                  <a:noFill/>
                </a:ln>
                <a:solidFill>
                  <a:srgbClr val="404040"/>
                </a:solidFill>
                <a:effectLst/>
                <a:uLnTx/>
                <a:uFillTx/>
                <a:latin typeface="+mn-lt"/>
                <a:ea typeface="Verdana" panose="020B0604030504040204" pitchFamily="34" charset="0"/>
                <a:cs typeface="Verdana" panose="020B0604030504040204" pitchFamily="34" charset="0"/>
              </a:rPr>
              <a:t>ratio</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standardisiertes Inzidenz-Verhältnis; </a:t>
            </a:r>
            <a:r>
              <a:rPr lang="de-DE" sz="600" dirty="0" err="1">
                <a:solidFill>
                  <a:srgbClr val="404040"/>
                </a:solidFill>
                <a:latin typeface="+mn-lt"/>
                <a:ea typeface="Verdana" panose="020B0604030504040204" pitchFamily="34" charset="0"/>
                <a:cs typeface="Verdana" panose="020B0604030504040204" pitchFamily="34" charset="0"/>
              </a:rPr>
              <a:t>system</a:t>
            </a:r>
            <a:r>
              <a:rPr lang="de-DE" sz="600" dirty="0">
                <a:solidFill>
                  <a:srgbClr val="404040"/>
                </a:solidFill>
                <a:latin typeface="+mn-lt"/>
                <a:ea typeface="Verdana" panose="020B0604030504040204" pitchFamily="34" charset="0"/>
                <a:cs typeface="Verdana" panose="020B0604030504040204" pitchFamily="34" charset="0"/>
              </a:rPr>
              <a:t>.: systemischer; </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T1D: Typ-1-Diabetes</a:t>
            </a:r>
            <a:endParaRPr kumimoji="0" lang="de-DE" sz="600" b="0" i="0" u="none" strike="noStrike" kern="1200" cap="none" spc="0" normalizeH="0" baseline="0" dirty="0">
              <a:ln>
                <a:noFill/>
              </a:ln>
              <a:solidFill>
                <a:srgbClr val="404040"/>
              </a:solidFill>
              <a:effectLst/>
              <a:uLnTx/>
              <a:uFillTx/>
              <a:latin typeface="+mn-lt"/>
              <a:ea typeface="+mn-ea"/>
              <a:cs typeface="Arial" panose="020B0604020202020204" pitchFamily="34" charset="0"/>
            </a:endParaRPr>
          </a:p>
        </p:txBody>
      </p:sp>
      <p:sp>
        <p:nvSpPr>
          <p:cNvPr id="84" name="Rectangle: Rounded Corners 23">
            <a:extLst>
              <a:ext uri="{FF2B5EF4-FFF2-40B4-BE49-F238E27FC236}">
                <a16:creationId xmlns:a16="http://schemas.microsoft.com/office/drawing/2014/main" id="{B85CAE42-936F-4D12-6435-73D249D40221}"/>
              </a:ext>
            </a:extLst>
          </p:cNvPr>
          <p:cNvSpPr/>
          <p:nvPr/>
        </p:nvSpPr>
        <p:spPr>
          <a:xfrm>
            <a:off x="5590030" y="625155"/>
            <a:ext cx="3155312" cy="3994739"/>
          </a:xfrm>
          <a:prstGeom prst="roundRect">
            <a:avLst>
              <a:gd name="adj" fmla="val 908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36000" rtlCol="0" anchor="ctr"/>
          <a:lstStyle/>
          <a:p>
            <a:pPr marL="171450" indent="-171450" defTabSz="685800">
              <a:spcBef>
                <a:spcPts val="300"/>
              </a:spcBef>
              <a:buClr>
                <a:schemeClr val="accent2"/>
              </a:buClr>
              <a:buSzPct val="120000"/>
              <a:buFont typeface="Arial" panose="020B0604020202020204" pitchFamily="34" charset="0"/>
              <a:buChar char="•"/>
              <a:defRPr/>
            </a:pPr>
            <a:r>
              <a:rPr lang="de-DE" sz="1100" b="1" dirty="0">
                <a:solidFill>
                  <a:prstClr val="white"/>
                </a:solidFill>
                <a:latin typeface="Verdana"/>
                <a:sym typeface="Wingdings" panose="05000000000000000000" pitchFamily="2" charset="2"/>
              </a:rPr>
              <a:t>Risikoerhöhung für T1D </a:t>
            </a:r>
            <a:r>
              <a:rPr lang="de-DE" sz="1100" dirty="0">
                <a:solidFill>
                  <a:prstClr val="white"/>
                </a:solidFill>
                <a:latin typeface="Verdana"/>
                <a:sym typeface="Wingdings" panose="05000000000000000000" pitchFamily="2" charset="2"/>
              </a:rPr>
              <a:t>bei bestehenden AIE:</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Morbus Addison: </a:t>
            </a:r>
            <a:r>
              <a:rPr lang="de-DE" sz="1100" b="1" dirty="0">
                <a:solidFill>
                  <a:prstClr val="white"/>
                </a:solidFill>
                <a:latin typeface="Verdana"/>
                <a:sym typeface="Wingdings" panose="05000000000000000000" pitchFamily="2" charset="2"/>
              </a:rPr>
              <a:t>11,7</a:t>
            </a:r>
            <a:r>
              <a:rPr lang="de-DE" sz="1100" dirty="0">
                <a:solidFill>
                  <a:prstClr val="white"/>
                </a:solidFill>
                <a:latin typeface="Verdana"/>
                <a:sym typeface="Wingdings" panose="05000000000000000000" pitchFamily="2" charset="2"/>
              </a:rPr>
              <a:t>-fach</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Morbus Basedow: </a:t>
            </a:r>
            <a:r>
              <a:rPr lang="de-DE" sz="1100" b="1" dirty="0">
                <a:solidFill>
                  <a:prstClr val="white"/>
                </a:solidFill>
                <a:latin typeface="Verdana"/>
                <a:sym typeface="Wingdings" panose="05000000000000000000" pitchFamily="2" charset="2"/>
              </a:rPr>
              <a:t>9,9</a:t>
            </a:r>
            <a:r>
              <a:rPr lang="de-DE" sz="1100" dirty="0">
                <a:solidFill>
                  <a:prstClr val="white"/>
                </a:solidFill>
                <a:latin typeface="Verdana"/>
                <a:sym typeface="Wingdings" panose="05000000000000000000" pitchFamily="2" charset="2"/>
              </a:rPr>
              <a:t>-fach</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Myasthenia </a:t>
            </a:r>
            <a:r>
              <a:rPr lang="de-DE" sz="1100" dirty="0" err="1">
                <a:solidFill>
                  <a:prstClr val="white"/>
                </a:solidFill>
                <a:latin typeface="Verdana"/>
                <a:sym typeface="Wingdings" panose="05000000000000000000" pitchFamily="2" charset="2"/>
              </a:rPr>
              <a:t>gravis</a:t>
            </a:r>
            <a:r>
              <a:rPr lang="de-DE" sz="1100" dirty="0">
                <a:solidFill>
                  <a:prstClr val="white"/>
                </a:solidFill>
                <a:latin typeface="Verdana"/>
                <a:sym typeface="Wingdings" panose="05000000000000000000" pitchFamily="2" charset="2"/>
              </a:rPr>
              <a:t>: </a:t>
            </a:r>
            <a:r>
              <a:rPr lang="de-DE" sz="1100" b="1" dirty="0">
                <a:solidFill>
                  <a:prstClr val="white"/>
                </a:solidFill>
                <a:latin typeface="Verdana"/>
                <a:sym typeface="Wingdings" panose="05000000000000000000" pitchFamily="2" charset="2"/>
              </a:rPr>
              <a:t>7,6</a:t>
            </a:r>
            <a:r>
              <a:rPr lang="de-DE" sz="1100" dirty="0">
                <a:solidFill>
                  <a:prstClr val="white"/>
                </a:solidFill>
                <a:latin typeface="Verdana"/>
                <a:sym typeface="Wingdings" panose="05000000000000000000" pitchFamily="2" charset="2"/>
              </a:rPr>
              <a:t>-fach</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Primär biliäre Cholangitis: </a:t>
            </a:r>
            <a:r>
              <a:rPr lang="de-DE" sz="1100" b="1" dirty="0">
                <a:solidFill>
                  <a:prstClr val="white"/>
                </a:solidFill>
                <a:latin typeface="Verdana"/>
                <a:sym typeface="Wingdings" panose="05000000000000000000" pitchFamily="2" charset="2"/>
              </a:rPr>
              <a:t>7,5</a:t>
            </a:r>
            <a:r>
              <a:rPr lang="de-DE" sz="1100" dirty="0">
                <a:solidFill>
                  <a:prstClr val="white"/>
                </a:solidFill>
                <a:latin typeface="Verdana"/>
                <a:sym typeface="Wingdings" panose="05000000000000000000" pitchFamily="2" charset="2"/>
              </a:rPr>
              <a:t>-fach</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Hashimoto-Thyreoiditis: </a:t>
            </a:r>
            <a:r>
              <a:rPr lang="de-DE" sz="1100" b="1" dirty="0">
                <a:solidFill>
                  <a:prstClr val="white"/>
                </a:solidFill>
                <a:latin typeface="Verdana"/>
                <a:sym typeface="Wingdings" panose="05000000000000000000" pitchFamily="2" charset="2"/>
              </a:rPr>
              <a:t>6,1</a:t>
            </a:r>
            <a:r>
              <a:rPr lang="de-DE" sz="1100" dirty="0">
                <a:solidFill>
                  <a:prstClr val="white"/>
                </a:solidFill>
                <a:latin typeface="Verdana"/>
                <a:sym typeface="Wingdings" panose="05000000000000000000" pitchFamily="2" charset="2"/>
              </a:rPr>
              <a:t>-fach</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Zöliakie: </a:t>
            </a:r>
            <a:r>
              <a:rPr lang="de-DE" sz="1100" b="1" dirty="0">
                <a:solidFill>
                  <a:prstClr val="white"/>
                </a:solidFill>
                <a:latin typeface="Verdana"/>
                <a:sym typeface="Wingdings" panose="05000000000000000000" pitchFamily="2" charset="2"/>
              </a:rPr>
              <a:t>4,1</a:t>
            </a:r>
            <a:r>
              <a:rPr lang="de-DE" sz="1100" dirty="0">
                <a:solidFill>
                  <a:prstClr val="white"/>
                </a:solidFill>
                <a:latin typeface="Verdana"/>
                <a:sym typeface="Wingdings" panose="05000000000000000000" pitchFamily="2" charset="2"/>
              </a:rPr>
              <a:t>-fach</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Colitis ulcerosa: 2,0-fach</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Vitiligo: 2,0-fach</a:t>
            </a:r>
          </a:p>
          <a:p>
            <a:pPr marL="358775" lvl="1" indent="-176213"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Juvenile idiopathische Arthritis: 1,8-fach</a:t>
            </a:r>
          </a:p>
          <a:p>
            <a:pPr marL="171450" indent="-171450"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Personen mit </a:t>
            </a:r>
            <a:r>
              <a:rPr lang="de-DE" sz="1100" b="1" dirty="0">
                <a:solidFill>
                  <a:prstClr val="white"/>
                </a:solidFill>
                <a:latin typeface="Verdana"/>
                <a:sym typeface="Wingdings" panose="05000000000000000000" pitchFamily="2" charset="2"/>
              </a:rPr>
              <a:t>Zöliakie</a:t>
            </a:r>
            <a:r>
              <a:rPr lang="de-DE" sz="1100" dirty="0">
                <a:solidFill>
                  <a:prstClr val="white"/>
                </a:solidFill>
                <a:latin typeface="Verdana"/>
                <a:sym typeface="Wingdings" panose="05000000000000000000" pitchFamily="2" charset="2"/>
              </a:rPr>
              <a:t> und </a:t>
            </a:r>
            <a:r>
              <a:rPr lang="de-DE" sz="1100" b="1" dirty="0">
                <a:solidFill>
                  <a:prstClr val="white"/>
                </a:solidFill>
                <a:latin typeface="Verdana"/>
                <a:sym typeface="Wingdings" panose="05000000000000000000" pitchFamily="2" charset="2"/>
              </a:rPr>
              <a:t>AI-Thy-</a:t>
            </a:r>
            <a:r>
              <a:rPr lang="de-DE" sz="1100" b="1" dirty="0" err="1">
                <a:solidFill>
                  <a:prstClr val="white"/>
                </a:solidFill>
                <a:latin typeface="Verdana"/>
                <a:sym typeface="Wingdings" panose="05000000000000000000" pitchFamily="2" charset="2"/>
              </a:rPr>
              <a:t>reoiditis</a:t>
            </a:r>
            <a:r>
              <a:rPr lang="de-DE" sz="1100" dirty="0">
                <a:solidFill>
                  <a:prstClr val="white"/>
                </a:solidFill>
                <a:latin typeface="Verdana"/>
                <a:sym typeface="Wingdings" panose="05000000000000000000" pitchFamily="2" charset="2"/>
              </a:rPr>
              <a:t> hatten </a:t>
            </a:r>
            <a:r>
              <a:rPr lang="de-DE" sz="1100" b="1" dirty="0">
                <a:solidFill>
                  <a:prstClr val="white"/>
                </a:solidFill>
                <a:latin typeface="Verdana"/>
                <a:sym typeface="Wingdings" panose="05000000000000000000" pitchFamily="2" charset="2"/>
              </a:rPr>
              <a:t>höhere Prävalenz </a:t>
            </a:r>
            <a:r>
              <a:rPr lang="de-DE" sz="1100" dirty="0">
                <a:solidFill>
                  <a:prstClr val="white"/>
                </a:solidFill>
                <a:latin typeface="Verdana"/>
                <a:sym typeface="Wingdings" panose="05000000000000000000" pitchFamily="2" charset="2"/>
              </a:rPr>
              <a:t>von </a:t>
            </a:r>
            <a:r>
              <a:rPr lang="de-DE" sz="1100" b="1" dirty="0">
                <a:solidFill>
                  <a:prstClr val="white"/>
                </a:solidFill>
                <a:latin typeface="Verdana"/>
                <a:sym typeface="Wingdings" panose="05000000000000000000" pitchFamily="2" charset="2"/>
              </a:rPr>
              <a:t>GADA</a:t>
            </a:r>
            <a:r>
              <a:rPr lang="de-DE" sz="1100" dirty="0">
                <a:solidFill>
                  <a:prstClr val="white"/>
                </a:solidFill>
                <a:latin typeface="Verdana"/>
                <a:sym typeface="Wingdings" panose="05000000000000000000" pitchFamily="2" charset="2"/>
              </a:rPr>
              <a:t> und </a:t>
            </a:r>
            <a:r>
              <a:rPr lang="de-DE" sz="1100" b="1" dirty="0">
                <a:solidFill>
                  <a:prstClr val="white"/>
                </a:solidFill>
                <a:latin typeface="Verdana"/>
                <a:sym typeface="Wingdings" panose="05000000000000000000" pitchFamily="2" charset="2"/>
              </a:rPr>
              <a:t>IA-2A</a:t>
            </a:r>
            <a:r>
              <a:rPr lang="de-DE" sz="1100" dirty="0">
                <a:solidFill>
                  <a:prstClr val="white"/>
                </a:solidFill>
                <a:latin typeface="Verdana"/>
                <a:sym typeface="Wingdings" panose="05000000000000000000" pitchFamily="2" charset="2"/>
              </a:rPr>
              <a:t> vs. Kontrollen</a:t>
            </a:r>
          </a:p>
          <a:p>
            <a:pPr marL="171450" indent="-171450" defTabSz="685800">
              <a:spcBef>
                <a:spcPts val="300"/>
              </a:spcBef>
              <a:buClr>
                <a:schemeClr val="accent2"/>
              </a:buClr>
              <a:buSzPct val="120000"/>
              <a:buFont typeface="Arial" panose="020B0604020202020204" pitchFamily="34" charset="0"/>
              <a:buChar char="•"/>
              <a:defRPr/>
            </a:pPr>
            <a:r>
              <a:rPr lang="de-DE" sz="1100" b="1" dirty="0">
                <a:solidFill>
                  <a:prstClr val="white"/>
                </a:solidFill>
                <a:latin typeface="Verdana"/>
                <a:sym typeface="Wingdings" panose="05000000000000000000" pitchFamily="2" charset="2"/>
              </a:rPr>
              <a:t>AIE treten gehäuft auf bei Individuen und in Familien</a:t>
            </a:r>
          </a:p>
          <a:p>
            <a:pPr marL="171450" indent="-171450" defTabSz="685800">
              <a:spcBef>
                <a:spcPts val="300"/>
              </a:spcBef>
              <a:buClr>
                <a:schemeClr val="accent2"/>
              </a:buClr>
              <a:buSzPct val="120000"/>
              <a:buFont typeface="Arial" panose="020B0604020202020204" pitchFamily="34" charset="0"/>
              <a:buChar char="•"/>
              <a:defRPr/>
            </a:pPr>
            <a:r>
              <a:rPr lang="de-DE" sz="1100" dirty="0">
                <a:solidFill>
                  <a:prstClr val="white"/>
                </a:solidFill>
                <a:latin typeface="Verdana"/>
                <a:sym typeface="Wingdings" panose="05000000000000000000" pitchFamily="2" charset="2"/>
              </a:rPr>
              <a:t>APS: T1D kann Teil von APS-2 zusammen mit Schilddrüsen- oder Nebennierenerkrankungen sein</a:t>
            </a:r>
          </a:p>
        </p:txBody>
      </p:sp>
      <p:pic>
        <p:nvPicPr>
          <p:cNvPr id="5" name="Grafik 4" descr="Ein Bild, das Text, Screenshot, Schrift, parallel enthält.&#10;&#10;KI-generierte Inhalte können fehlerhaft sein.">
            <a:extLst>
              <a:ext uri="{FF2B5EF4-FFF2-40B4-BE49-F238E27FC236}">
                <a16:creationId xmlns:a16="http://schemas.microsoft.com/office/drawing/2014/main" id="{26D2F5A8-B2C8-1467-97B3-8F76BB633D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280" y="625155"/>
            <a:ext cx="5193617" cy="3994738"/>
          </a:xfrm>
          <a:prstGeom prst="rect">
            <a:avLst/>
          </a:prstGeom>
        </p:spPr>
      </p:pic>
      <p:sp>
        <p:nvSpPr>
          <p:cNvPr id="6" name="Rechteck 5">
            <a:extLst>
              <a:ext uri="{FF2B5EF4-FFF2-40B4-BE49-F238E27FC236}">
                <a16:creationId xmlns:a16="http://schemas.microsoft.com/office/drawing/2014/main" id="{32D1DF81-B12D-5155-4BD0-694AD75C3C5F}"/>
              </a:ext>
            </a:extLst>
          </p:cNvPr>
          <p:cNvSpPr/>
          <p:nvPr/>
        </p:nvSpPr>
        <p:spPr>
          <a:xfrm>
            <a:off x="302280" y="569396"/>
            <a:ext cx="5193617" cy="4050497"/>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7" name="Textfeld 6">
            <a:extLst>
              <a:ext uri="{FF2B5EF4-FFF2-40B4-BE49-F238E27FC236}">
                <a16:creationId xmlns:a16="http://schemas.microsoft.com/office/drawing/2014/main" id="{536D0623-41D7-2134-E158-19EF27AA05CD}"/>
              </a:ext>
            </a:extLst>
          </p:cNvPr>
          <p:cNvSpPr txBox="1"/>
          <p:nvPr/>
        </p:nvSpPr>
        <p:spPr>
          <a:xfrm>
            <a:off x="745299" y="655091"/>
            <a:ext cx="2073057" cy="369332"/>
          </a:xfrm>
          <a:prstGeom prst="rect">
            <a:avLst/>
          </a:prstGeom>
          <a:solidFill>
            <a:srgbClr val="F2F2F2"/>
          </a:solidFill>
        </p:spPr>
        <p:txBody>
          <a:bodyPr wrap="square" lIns="0" tIns="0" rIns="0" bIns="0" rtlCol="0">
            <a:spAutoFit/>
          </a:bodyPr>
          <a:lstStyle/>
          <a:p>
            <a:r>
              <a:rPr lang="de-DE" sz="800" dirty="0">
                <a:solidFill>
                  <a:srgbClr val="404040"/>
                </a:solidFill>
              </a:rPr>
              <a:t>Risiko einer späteren T1D-Erkrankung bei Personen, die von diesen Krankheiten betroffen sind</a:t>
            </a:r>
          </a:p>
        </p:txBody>
      </p:sp>
      <p:sp>
        <p:nvSpPr>
          <p:cNvPr id="8" name="Textfeld 7">
            <a:extLst>
              <a:ext uri="{FF2B5EF4-FFF2-40B4-BE49-F238E27FC236}">
                <a16:creationId xmlns:a16="http://schemas.microsoft.com/office/drawing/2014/main" id="{0800CBA1-218B-80C1-FEA5-E0C5867A3D81}"/>
              </a:ext>
            </a:extLst>
          </p:cNvPr>
          <p:cNvSpPr txBox="1"/>
          <p:nvPr/>
        </p:nvSpPr>
        <p:spPr>
          <a:xfrm>
            <a:off x="3233803" y="655091"/>
            <a:ext cx="2073057" cy="369332"/>
          </a:xfrm>
          <a:prstGeom prst="rect">
            <a:avLst/>
          </a:prstGeom>
          <a:solidFill>
            <a:srgbClr val="F2F2F2"/>
          </a:solidFill>
        </p:spPr>
        <p:txBody>
          <a:bodyPr wrap="square" lIns="0" tIns="0" rIns="0" bIns="0" rtlCol="0">
            <a:spAutoFit/>
          </a:bodyPr>
          <a:lstStyle/>
          <a:p>
            <a:r>
              <a:rPr lang="de-DE" sz="800" dirty="0">
                <a:solidFill>
                  <a:srgbClr val="404040"/>
                </a:solidFill>
              </a:rPr>
              <a:t>Risiko für T1D bei Verwandten ersten Grades von Personen, die von diesen Krankheiten betroffen sind</a:t>
            </a:r>
          </a:p>
        </p:txBody>
      </p:sp>
      <p:sp>
        <p:nvSpPr>
          <p:cNvPr id="11" name="Textfeld 10">
            <a:extLst>
              <a:ext uri="{FF2B5EF4-FFF2-40B4-BE49-F238E27FC236}">
                <a16:creationId xmlns:a16="http://schemas.microsoft.com/office/drawing/2014/main" id="{04B01D49-3256-CAF4-87C0-7662469B108E}"/>
              </a:ext>
            </a:extLst>
          </p:cNvPr>
          <p:cNvSpPr txBox="1"/>
          <p:nvPr/>
        </p:nvSpPr>
        <p:spPr>
          <a:xfrm>
            <a:off x="513158" y="1213659"/>
            <a:ext cx="485062" cy="253128"/>
          </a:xfrm>
          <a:prstGeom prst="rect">
            <a:avLst/>
          </a:prstGeom>
          <a:solidFill>
            <a:schemeClr val="bg1"/>
          </a:solidFill>
        </p:spPr>
        <p:txBody>
          <a:bodyPr wrap="square" lIns="0" tIns="72000" rIns="0" bIns="72000" rtlCol="0">
            <a:spAutoFit/>
          </a:bodyPr>
          <a:lstStyle/>
          <a:p>
            <a:r>
              <a:rPr lang="de-DE" sz="700" dirty="0">
                <a:solidFill>
                  <a:srgbClr val="404040"/>
                </a:solidFill>
              </a:rPr>
              <a:t>Zöliakie</a:t>
            </a:r>
          </a:p>
        </p:txBody>
      </p:sp>
      <p:sp>
        <p:nvSpPr>
          <p:cNvPr id="12" name="Textfeld 11">
            <a:extLst>
              <a:ext uri="{FF2B5EF4-FFF2-40B4-BE49-F238E27FC236}">
                <a16:creationId xmlns:a16="http://schemas.microsoft.com/office/drawing/2014/main" id="{21A412F0-A92F-640B-4269-CCDBCD455C50}"/>
              </a:ext>
            </a:extLst>
          </p:cNvPr>
          <p:cNvSpPr txBox="1"/>
          <p:nvPr/>
        </p:nvSpPr>
        <p:spPr>
          <a:xfrm>
            <a:off x="513157" y="1836829"/>
            <a:ext cx="689341" cy="215444"/>
          </a:xfrm>
          <a:prstGeom prst="rect">
            <a:avLst/>
          </a:prstGeom>
          <a:solidFill>
            <a:schemeClr val="bg1"/>
          </a:solidFill>
        </p:spPr>
        <p:txBody>
          <a:bodyPr wrap="square" lIns="0" tIns="0" rIns="0" bIns="0" rtlCol="0">
            <a:spAutoFit/>
          </a:bodyPr>
          <a:lstStyle/>
          <a:p>
            <a:r>
              <a:rPr lang="de-DE" sz="700" dirty="0">
                <a:solidFill>
                  <a:srgbClr val="404040"/>
                </a:solidFill>
              </a:rPr>
              <a:t>Schilddrüsen-erkrankung</a:t>
            </a:r>
          </a:p>
        </p:txBody>
      </p:sp>
      <p:sp>
        <p:nvSpPr>
          <p:cNvPr id="14" name="Textfeld 13">
            <a:extLst>
              <a:ext uri="{FF2B5EF4-FFF2-40B4-BE49-F238E27FC236}">
                <a16:creationId xmlns:a16="http://schemas.microsoft.com/office/drawing/2014/main" id="{95C40929-46EB-E62C-5AA1-8FD737C5DAD1}"/>
              </a:ext>
            </a:extLst>
          </p:cNvPr>
          <p:cNvSpPr txBox="1"/>
          <p:nvPr/>
        </p:nvSpPr>
        <p:spPr>
          <a:xfrm>
            <a:off x="513156" y="2472603"/>
            <a:ext cx="758235" cy="107722"/>
          </a:xfrm>
          <a:prstGeom prst="rect">
            <a:avLst/>
          </a:prstGeom>
          <a:solidFill>
            <a:schemeClr val="bg1"/>
          </a:solidFill>
        </p:spPr>
        <p:txBody>
          <a:bodyPr wrap="square" lIns="0" tIns="0" rIns="0" bIns="0" rtlCol="0">
            <a:spAutoFit/>
          </a:bodyPr>
          <a:lstStyle/>
          <a:p>
            <a:r>
              <a:rPr lang="de-DE" sz="700" dirty="0">
                <a:solidFill>
                  <a:srgbClr val="404040"/>
                </a:solidFill>
              </a:rPr>
              <a:t>Morbus Addison</a:t>
            </a:r>
          </a:p>
        </p:txBody>
      </p:sp>
      <p:sp>
        <p:nvSpPr>
          <p:cNvPr id="15" name="Textfeld 14">
            <a:extLst>
              <a:ext uri="{FF2B5EF4-FFF2-40B4-BE49-F238E27FC236}">
                <a16:creationId xmlns:a16="http://schemas.microsoft.com/office/drawing/2014/main" id="{C63C1BCF-137F-1E5C-56A6-13504F387BC2}"/>
              </a:ext>
            </a:extLst>
          </p:cNvPr>
          <p:cNvSpPr txBox="1"/>
          <p:nvPr/>
        </p:nvSpPr>
        <p:spPr>
          <a:xfrm>
            <a:off x="513156" y="3016044"/>
            <a:ext cx="758235" cy="215444"/>
          </a:xfrm>
          <a:prstGeom prst="rect">
            <a:avLst/>
          </a:prstGeom>
          <a:solidFill>
            <a:schemeClr val="bg1"/>
          </a:solidFill>
        </p:spPr>
        <p:txBody>
          <a:bodyPr wrap="square" lIns="0" tIns="0" rIns="0" bIns="0" rtlCol="0">
            <a:spAutoFit/>
          </a:bodyPr>
          <a:lstStyle/>
          <a:p>
            <a:r>
              <a:rPr lang="de-DE" sz="700" dirty="0">
                <a:solidFill>
                  <a:srgbClr val="404040"/>
                </a:solidFill>
              </a:rPr>
              <a:t>Entzündliche Darmerkrankung</a:t>
            </a:r>
          </a:p>
        </p:txBody>
      </p:sp>
      <p:sp>
        <p:nvSpPr>
          <p:cNvPr id="16" name="Textfeld 15">
            <a:extLst>
              <a:ext uri="{FF2B5EF4-FFF2-40B4-BE49-F238E27FC236}">
                <a16:creationId xmlns:a16="http://schemas.microsoft.com/office/drawing/2014/main" id="{C9640E33-6EAD-503B-A110-5411FDEF009F}"/>
              </a:ext>
            </a:extLst>
          </p:cNvPr>
          <p:cNvSpPr txBox="1"/>
          <p:nvPr/>
        </p:nvSpPr>
        <p:spPr>
          <a:xfrm>
            <a:off x="513156" y="3557641"/>
            <a:ext cx="689341" cy="323165"/>
          </a:xfrm>
          <a:prstGeom prst="rect">
            <a:avLst/>
          </a:prstGeom>
          <a:solidFill>
            <a:schemeClr val="bg1"/>
          </a:solidFill>
        </p:spPr>
        <p:txBody>
          <a:bodyPr wrap="square" lIns="0" tIns="0" rIns="0" bIns="0" rtlCol="0">
            <a:spAutoFit/>
          </a:bodyPr>
          <a:lstStyle/>
          <a:p>
            <a:r>
              <a:rPr lang="de-DE" sz="700" dirty="0">
                <a:solidFill>
                  <a:srgbClr val="404040"/>
                </a:solidFill>
              </a:rPr>
              <a:t>Juvenile idiopathische Arthritis</a:t>
            </a:r>
          </a:p>
        </p:txBody>
      </p:sp>
      <p:sp>
        <p:nvSpPr>
          <p:cNvPr id="17" name="Textfeld 16">
            <a:extLst>
              <a:ext uri="{FF2B5EF4-FFF2-40B4-BE49-F238E27FC236}">
                <a16:creationId xmlns:a16="http://schemas.microsoft.com/office/drawing/2014/main" id="{24A473AB-8DF4-9379-EA38-B492259E1B5C}"/>
              </a:ext>
            </a:extLst>
          </p:cNvPr>
          <p:cNvSpPr txBox="1"/>
          <p:nvPr/>
        </p:nvSpPr>
        <p:spPr>
          <a:xfrm>
            <a:off x="512007" y="4191571"/>
            <a:ext cx="758235" cy="215444"/>
          </a:xfrm>
          <a:prstGeom prst="rect">
            <a:avLst/>
          </a:prstGeom>
          <a:solidFill>
            <a:schemeClr val="bg1"/>
          </a:solidFill>
        </p:spPr>
        <p:txBody>
          <a:bodyPr wrap="square" lIns="0" tIns="0" rIns="0" bIns="0" rtlCol="0">
            <a:spAutoFit/>
          </a:bodyPr>
          <a:lstStyle/>
          <a:p>
            <a:r>
              <a:rPr lang="de-DE" sz="700" dirty="0">
                <a:solidFill>
                  <a:srgbClr val="404040"/>
                </a:solidFill>
              </a:rPr>
              <a:t>Autoimmune Lebererkrankung</a:t>
            </a:r>
          </a:p>
        </p:txBody>
      </p:sp>
      <p:sp>
        <p:nvSpPr>
          <p:cNvPr id="25" name="Textfeld 24">
            <a:extLst>
              <a:ext uri="{FF2B5EF4-FFF2-40B4-BE49-F238E27FC236}">
                <a16:creationId xmlns:a16="http://schemas.microsoft.com/office/drawing/2014/main" id="{42922E07-776B-5511-974E-B11428414B26}"/>
              </a:ext>
            </a:extLst>
          </p:cNvPr>
          <p:cNvSpPr txBox="1"/>
          <p:nvPr/>
        </p:nvSpPr>
        <p:spPr>
          <a:xfrm>
            <a:off x="3035007" y="1129263"/>
            <a:ext cx="584494" cy="253128"/>
          </a:xfrm>
          <a:prstGeom prst="rect">
            <a:avLst/>
          </a:prstGeom>
          <a:solidFill>
            <a:schemeClr val="bg1"/>
          </a:solidFill>
        </p:spPr>
        <p:txBody>
          <a:bodyPr wrap="square" lIns="0" tIns="72000" rIns="0" bIns="72000" rtlCol="0">
            <a:spAutoFit/>
          </a:bodyPr>
          <a:lstStyle/>
          <a:p>
            <a:r>
              <a:rPr lang="de-DE" sz="700" dirty="0">
                <a:solidFill>
                  <a:srgbClr val="404040"/>
                </a:solidFill>
              </a:rPr>
              <a:t>Zöliakie</a:t>
            </a:r>
          </a:p>
        </p:txBody>
      </p:sp>
      <p:sp>
        <p:nvSpPr>
          <p:cNvPr id="28" name="Textfeld 27">
            <a:extLst>
              <a:ext uri="{FF2B5EF4-FFF2-40B4-BE49-F238E27FC236}">
                <a16:creationId xmlns:a16="http://schemas.microsoft.com/office/drawing/2014/main" id="{F90891A3-AC49-B829-A9CB-D0986CA56DC7}"/>
              </a:ext>
            </a:extLst>
          </p:cNvPr>
          <p:cNvSpPr txBox="1"/>
          <p:nvPr/>
        </p:nvSpPr>
        <p:spPr>
          <a:xfrm>
            <a:off x="3035007" y="1595637"/>
            <a:ext cx="689341" cy="215444"/>
          </a:xfrm>
          <a:prstGeom prst="rect">
            <a:avLst/>
          </a:prstGeom>
          <a:solidFill>
            <a:schemeClr val="bg1"/>
          </a:solidFill>
        </p:spPr>
        <p:txBody>
          <a:bodyPr wrap="square" lIns="0" tIns="0" rIns="0" bIns="0" rtlCol="0">
            <a:spAutoFit/>
          </a:bodyPr>
          <a:lstStyle/>
          <a:p>
            <a:r>
              <a:rPr lang="de-DE" sz="700" dirty="0">
                <a:solidFill>
                  <a:srgbClr val="404040"/>
                </a:solidFill>
              </a:rPr>
              <a:t>Schilddrüsen-erkrankung</a:t>
            </a:r>
          </a:p>
        </p:txBody>
      </p:sp>
      <p:sp>
        <p:nvSpPr>
          <p:cNvPr id="30" name="Textfeld 29">
            <a:extLst>
              <a:ext uri="{FF2B5EF4-FFF2-40B4-BE49-F238E27FC236}">
                <a16:creationId xmlns:a16="http://schemas.microsoft.com/office/drawing/2014/main" id="{D9563F5B-086F-2252-7CCC-E6983E58418F}"/>
              </a:ext>
            </a:extLst>
          </p:cNvPr>
          <p:cNvSpPr txBox="1"/>
          <p:nvPr/>
        </p:nvSpPr>
        <p:spPr>
          <a:xfrm>
            <a:off x="3035007" y="2025369"/>
            <a:ext cx="758235" cy="253128"/>
          </a:xfrm>
          <a:prstGeom prst="rect">
            <a:avLst/>
          </a:prstGeom>
          <a:solidFill>
            <a:schemeClr val="bg1"/>
          </a:solidFill>
        </p:spPr>
        <p:txBody>
          <a:bodyPr wrap="square" lIns="0" tIns="72000" rIns="0" bIns="72000" rtlCol="0">
            <a:spAutoFit/>
          </a:bodyPr>
          <a:lstStyle/>
          <a:p>
            <a:r>
              <a:rPr lang="de-DE" sz="700" dirty="0">
                <a:solidFill>
                  <a:srgbClr val="404040"/>
                </a:solidFill>
              </a:rPr>
              <a:t>Morbus Addison</a:t>
            </a:r>
          </a:p>
        </p:txBody>
      </p:sp>
      <p:sp>
        <p:nvSpPr>
          <p:cNvPr id="32" name="Textfeld 31">
            <a:extLst>
              <a:ext uri="{FF2B5EF4-FFF2-40B4-BE49-F238E27FC236}">
                <a16:creationId xmlns:a16="http://schemas.microsoft.com/office/drawing/2014/main" id="{AD4FE4EF-C103-257E-7D99-BBB5BBCF7A13}"/>
              </a:ext>
            </a:extLst>
          </p:cNvPr>
          <p:cNvSpPr txBox="1"/>
          <p:nvPr/>
        </p:nvSpPr>
        <p:spPr>
          <a:xfrm>
            <a:off x="3035007" y="2409018"/>
            <a:ext cx="758235" cy="215444"/>
          </a:xfrm>
          <a:prstGeom prst="rect">
            <a:avLst/>
          </a:prstGeom>
          <a:solidFill>
            <a:schemeClr val="bg1"/>
          </a:solidFill>
        </p:spPr>
        <p:txBody>
          <a:bodyPr wrap="square" lIns="0" tIns="0" rIns="0" bIns="0" rtlCol="0">
            <a:spAutoFit/>
          </a:bodyPr>
          <a:lstStyle/>
          <a:p>
            <a:r>
              <a:rPr lang="de-DE" sz="700" dirty="0">
                <a:solidFill>
                  <a:srgbClr val="404040"/>
                </a:solidFill>
              </a:rPr>
              <a:t>Entzündliche Darmerkrankung</a:t>
            </a:r>
          </a:p>
        </p:txBody>
      </p:sp>
      <p:sp>
        <p:nvSpPr>
          <p:cNvPr id="33" name="Textfeld 32">
            <a:extLst>
              <a:ext uri="{FF2B5EF4-FFF2-40B4-BE49-F238E27FC236}">
                <a16:creationId xmlns:a16="http://schemas.microsoft.com/office/drawing/2014/main" id="{815EE605-788B-7815-A3FB-D57327269BCA}"/>
              </a:ext>
            </a:extLst>
          </p:cNvPr>
          <p:cNvSpPr txBox="1"/>
          <p:nvPr/>
        </p:nvSpPr>
        <p:spPr>
          <a:xfrm>
            <a:off x="3035006" y="3506835"/>
            <a:ext cx="758235" cy="215444"/>
          </a:xfrm>
          <a:prstGeom prst="rect">
            <a:avLst/>
          </a:prstGeom>
          <a:solidFill>
            <a:schemeClr val="bg1"/>
          </a:solidFill>
        </p:spPr>
        <p:txBody>
          <a:bodyPr wrap="square" lIns="0" tIns="0" rIns="0" bIns="0" rtlCol="0">
            <a:spAutoFit/>
          </a:bodyPr>
          <a:lstStyle/>
          <a:p>
            <a:r>
              <a:rPr lang="de-DE" sz="700" dirty="0">
                <a:solidFill>
                  <a:srgbClr val="404040"/>
                </a:solidFill>
              </a:rPr>
              <a:t>Autoimmune Lebererkrankung</a:t>
            </a:r>
          </a:p>
        </p:txBody>
      </p:sp>
      <p:sp>
        <p:nvSpPr>
          <p:cNvPr id="34" name="Textfeld 33">
            <a:extLst>
              <a:ext uri="{FF2B5EF4-FFF2-40B4-BE49-F238E27FC236}">
                <a16:creationId xmlns:a16="http://schemas.microsoft.com/office/drawing/2014/main" id="{08AC65CF-D3C2-CEFC-3F0B-FBD296E875C4}"/>
              </a:ext>
            </a:extLst>
          </p:cNvPr>
          <p:cNvSpPr txBox="1"/>
          <p:nvPr/>
        </p:nvSpPr>
        <p:spPr>
          <a:xfrm>
            <a:off x="3035006" y="2777324"/>
            <a:ext cx="758235" cy="215444"/>
          </a:xfrm>
          <a:prstGeom prst="rect">
            <a:avLst/>
          </a:prstGeom>
          <a:solidFill>
            <a:schemeClr val="bg1"/>
          </a:solidFill>
        </p:spPr>
        <p:txBody>
          <a:bodyPr wrap="square" lIns="0" tIns="0" rIns="0" bIns="0" rtlCol="0">
            <a:spAutoFit/>
          </a:bodyPr>
          <a:lstStyle/>
          <a:p>
            <a:r>
              <a:rPr lang="de-DE" sz="700" dirty="0">
                <a:solidFill>
                  <a:srgbClr val="404040"/>
                </a:solidFill>
              </a:rPr>
              <a:t>Rheumatoide Arthritis</a:t>
            </a:r>
          </a:p>
        </p:txBody>
      </p:sp>
      <p:sp>
        <p:nvSpPr>
          <p:cNvPr id="35" name="Textfeld 34">
            <a:extLst>
              <a:ext uri="{FF2B5EF4-FFF2-40B4-BE49-F238E27FC236}">
                <a16:creationId xmlns:a16="http://schemas.microsoft.com/office/drawing/2014/main" id="{8C8D890B-051C-97F0-621C-FFFEEFACFEEE}"/>
              </a:ext>
            </a:extLst>
          </p:cNvPr>
          <p:cNvSpPr txBox="1"/>
          <p:nvPr/>
        </p:nvSpPr>
        <p:spPr>
          <a:xfrm>
            <a:off x="3035006" y="3135059"/>
            <a:ext cx="758235" cy="215444"/>
          </a:xfrm>
          <a:prstGeom prst="rect">
            <a:avLst/>
          </a:prstGeom>
          <a:solidFill>
            <a:schemeClr val="bg1"/>
          </a:solidFill>
        </p:spPr>
        <p:txBody>
          <a:bodyPr wrap="square" lIns="0" tIns="0" rIns="0" bIns="0" rtlCol="0">
            <a:spAutoFit/>
          </a:bodyPr>
          <a:lstStyle/>
          <a:p>
            <a:r>
              <a:rPr lang="de-DE" sz="700" dirty="0">
                <a:solidFill>
                  <a:srgbClr val="404040"/>
                </a:solidFill>
              </a:rPr>
              <a:t>System. Lupus erythematodes</a:t>
            </a:r>
          </a:p>
        </p:txBody>
      </p:sp>
      <p:sp>
        <p:nvSpPr>
          <p:cNvPr id="36" name="Textfeld 35">
            <a:extLst>
              <a:ext uri="{FF2B5EF4-FFF2-40B4-BE49-F238E27FC236}">
                <a16:creationId xmlns:a16="http://schemas.microsoft.com/office/drawing/2014/main" id="{B09BB750-AA92-E953-DD85-48D39C9E7F32}"/>
              </a:ext>
            </a:extLst>
          </p:cNvPr>
          <p:cNvSpPr txBox="1"/>
          <p:nvPr/>
        </p:nvSpPr>
        <p:spPr>
          <a:xfrm>
            <a:off x="3035006" y="3870991"/>
            <a:ext cx="689341" cy="215444"/>
          </a:xfrm>
          <a:prstGeom prst="rect">
            <a:avLst/>
          </a:prstGeom>
          <a:solidFill>
            <a:schemeClr val="bg1"/>
          </a:solidFill>
        </p:spPr>
        <p:txBody>
          <a:bodyPr wrap="square" lIns="0" tIns="0" rIns="0" bIns="0" rtlCol="0">
            <a:spAutoFit/>
          </a:bodyPr>
          <a:lstStyle/>
          <a:p>
            <a:r>
              <a:rPr lang="de-DE" sz="700" dirty="0">
                <a:solidFill>
                  <a:srgbClr val="404040"/>
                </a:solidFill>
              </a:rPr>
              <a:t>Perniziöse Anämie</a:t>
            </a:r>
          </a:p>
        </p:txBody>
      </p:sp>
      <p:sp>
        <p:nvSpPr>
          <p:cNvPr id="37" name="Textfeld 36">
            <a:extLst>
              <a:ext uri="{FF2B5EF4-FFF2-40B4-BE49-F238E27FC236}">
                <a16:creationId xmlns:a16="http://schemas.microsoft.com/office/drawing/2014/main" id="{46AADA62-F793-46F2-ACA0-3C292997537D}"/>
              </a:ext>
            </a:extLst>
          </p:cNvPr>
          <p:cNvSpPr txBox="1"/>
          <p:nvPr/>
        </p:nvSpPr>
        <p:spPr>
          <a:xfrm>
            <a:off x="3035005" y="4237822"/>
            <a:ext cx="689341" cy="215444"/>
          </a:xfrm>
          <a:prstGeom prst="rect">
            <a:avLst/>
          </a:prstGeom>
          <a:solidFill>
            <a:schemeClr val="bg1"/>
          </a:solidFill>
        </p:spPr>
        <p:txBody>
          <a:bodyPr wrap="square" lIns="0" tIns="0" rIns="0" bIns="0" rtlCol="0">
            <a:spAutoFit/>
          </a:bodyPr>
          <a:lstStyle/>
          <a:p>
            <a:r>
              <a:rPr lang="de-DE" sz="700" dirty="0">
                <a:solidFill>
                  <a:srgbClr val="404040"/>
                </a:solidFill>
              </a:rPr>
              <a:t>Multiple Sklerose</a:t>
            </a:r>
          </a:p>
        </p:txBody>
      </p:sp>
      <p:sp>
        <p:nvSpPr>
          <p:cNvPr id="38" name="Textfeld 37">
            <a:extLst>
              <a:ext uri="{FF2B5EF4-FFF2-40B4-BE49-F238E27FC236}">
                <a16:creationId xmlns:a16="http://schemas.microsoft.com/office/drawing/2014/main" id="{928498B6-DD51-2DBE-3DC3-3E99F5F86D5A}"/>
              </a:ext>
            </a:extLst>
          </p:cNvPr>
          <p:cNvSpPr txBox="1"/>
          <p:nvPr/>
        </p:nvSpPr>
        <p:spPr>
          <a:xfrm>
            <a:off x="1424940" y="1280137"/>
            <a:ext cx="1317217" cy="100027"/>
          </a:xfrm>
          <a:prstGeom prst="rect">
            <a:avLst/>
          </a:prstGeom>
          <a:solidFill>
            <a:srgbClr val="E6E6E6"/>
          </a:solidFill>
        </p:spPr>
        <p:txBody>
          <a:bodyPr wrap="square" lIns="0" tIns="0" rIns="0" bIns="0" rtlCol="0">
            <a:spAutoFit/>
          </a:bodyPr>
          <a:lstStyle/>
          <a:p>
            <a:pPr algn="r"/>
            <a:r>
              <a:rPr lang="de-DE" sz="650" dirty="0">
                <a:solidFill>
                  <a:srgbClr val="404040"/>
                </a:solidFill>
              </a:rPr>
              <a:t>IRR = 4,1; HR = 2,4 (&lt; 20 J.)</a:t>
            </a:r>
          </a:p>
        </p:txBody>
      </p:sp>
      <p:sp>
        <p:nvSpPr>
          <p:cNvPr id="39" name="Textfeld 38">
            <a:extLst>
              <a:ext uri="{FF2B5EF4-FFF2-40B4-BE49-F238E27FC236}">
                <a16:creationId xmlns:a16="http://schemas.microsoft.com/office/drawing/2014/main" id="{BD730D29-1A71-02D0-1D61-593F26E9F1BC}"/>
              </a:ext>
            </a:extLst>
          </p:cNvPr>
          <p:cNvSpPr txBox="1"/>
          <p:nvPr/>
        </p:nvSpPr>
        <p:spPr>
          <a:xfrm>
            <a:off x="1332352" y="1836829"/>
            <a:ext cx="1409805" cy="200055"/>
          </a:xfrm>
          <a:prstGeom prst="rect">
            <a:avLst/>
          </a:prstGeom>
          <a:solidFill>
            <a:srgbClr val="E6E6E6"/>
          </a:solidFill>
        </p:spPr>
        <p:txBody>
          <a:bodyPr wrap="square" lIns="0" tIns="0" rIns="0" bIns="0" rtlCol="0">
            <a:spAutoFit/>
          </a:bodyPr>
          <a:lstStyle/>
          <a:p>
            <a:pPr algn="r"/>
            <a:r>
              <a:rPr lang="de-DE" sz="650" dirty="0">
                <a:solidFill>
                  <a:srgbClr val="404040"/>
                </a:solidFill>
              </a:rPr>
              <a:t>Hashimoto: IRR = 6,1 (&lt; 20 J.)</a:t>
            </a:r>
          </a:p>
          <a:p>
            <a:pPr algn="r"/>
            <a:r>
              <a:rPr lang="de-DE" sz="650" dirty="0">
                <a:solidFill>
                  <a:srgbClr val="404040"/>
                </a:solidFill>
              </a:rPr>
              <a:t>Basedow: IRR = 9,9 (&lt; 20 J.)</a:t>
            </a:r>
          </a:p>
        </p:txBody>
      </p:sp>
      <p:sp>
        <p:nvSpPr>
          <p:cNvPr id="40" name="Textfeld 39">
            <a:extLst>
              <a:ext uri="{FF2B5EF4-FFF2-40B4-BE49-F238E27FC236}">
                <a16:creationId xmlns:a16="http://schemas.microsoft.com/office/drawing/2014/main" id="{73199B47-3FCC-065B-2B09-1E5DE5868970}"/>
              </a:ext>
            </a:extLst>
          </p:cNvPr>
          <p:cNvSpPr txBox="1"/>
          <p:nvPr/>
        </p:nvSpPr>
        <p:spPr>
          <a:xfrm>
            <a:off x="1424940" y="2466726"/>
            <a:ext cx="1317217" cy="100027"/>
          </a:xfrm>
          <a:prstGeom prst="rect">
            <a:avLst/>
          </a:prstGeom>
          <a:solidFill>
            <a:srgbClr val="E6E6E6"/>
          </a:solidFill>
        </p:spPr>
        <p:txBody>
          <a:bodyPr wrap="square" lIns="0" tIns="0" rIns="0" bIns="0" rtlCol="0">
            <a:spAutoFit/>
          </a:bodyPr>
          <a:lstStyle/>
          <a:p>
            <a:pPr algn="r"/>
            <a:r>
              <a:rPr lang="de-DE" sz="650" dirty="0">
                <a:solidFill>
                  <a:srgbClr val="404040"/>
                </a:solidFill>
              </a:rPr>
              <a:t>IRR = 11,7 (&lt; 20 J.)</a:t>
            </a:r>
          </a:p>
        </p:txBody>
      </p:sp>
      <p:sp>
        <p:nvSpPr>
          <p:cNvPr id="41" name="Textfeld 40">
            <a:extLst>
              <a:ext uri="{FF2B5EF4-FFF2-40B4-BE49-F238E27FC236}">
                <a16:creationId xmlns:a16="http://schemas.microsoft.com/office/drawing/2014/main" id="{BD6DCA05-8617-9BA3-F8AA-5C8C62B94A7C}"/>
              </a:ext>
            </a:extLst>
          </p:cNvPr>
          <p:cNvSpPr txBox="1"/>
          <p:nvPr/>
        </p:nvSpPr>
        <p:spPr>
          <a:xfrm>
            <a:off x="1332349" y="3012172"/>
            <a:ext cx="1409807" cy="200055"/>
          </a:xfrm>
          <a:prstGeom prst="rect">
            <a:avLst/>
          </a:prstGeom>
          <a:solidFill>
            <a:srgbClr val="E6E6E6"/>
          </a:solidFill>
        </p:spPr>
        <p:txBody>
          <a:bodyPr wrap="square" lIns="0" tIns="0" rIns="0" bIns="0" rtlCol="0">
            <a:spAutoFit/>
          </a:bodyPr>
          <a:lstStyle/>
          <a:p>
            <a:pPr algn="r"/>
            <a:r>
              <a:rPr lang="de-DE" sz="650" dirty="0">
                <a:solidFill>
                  <a:srgbClr val="404040"/>
                </a:solidFill>
              </a:rPr>
              <a:t>Colitis ulcerosa: HR = 2,02</a:t>
            </a:r>
          </a:p>
          <a:p>
            <a:pPr algn="r"/>
            <a:r>
              <a:rPr lang="de-DE" sz="650" dirty="0">
                <a:solidFill>
                  <a:srgbClr val="404040"/>
                </a:solidFill>
              </a:rPr>
              <a:t>(≤ 28 J.)</a:t>
            </a:r>
          </a:p>
        </p:txBody>
      </p:sp>
      <p:sp>
        <p:nvSpPr>
          <p:cNvPr id="42" name="Textfeld 41">
            <a:extLst>
              <a:ext uri="{FF2B5EF4-FFF2-40B4-BE49-F238E27FC236}">
                <a16:creationId xmlns:a16="http://schemas.microsoft.com/office/drawing/2014/main" id="{3080EC08-DE15-B999-E446-B3E6B8F08235}"/>
              </a:ext>
            </a:extLst>
          </p:cNvPr>
          <p:cNvSpPr txBox="1"/>
          <p:nvPr/>
        </p:nvSpPr>
        <p:spPr>
          <a:xfrm>
            <a:off x="1424940" y="3639133"/>
            <a:ext cx="1317217" cy="100027"/>
          </a:xfrm>
          <a:prstGeom prst="rect">
            <a:avLst/>
          </a:prstGeom>
          <a:solidFill>
            <a:srgbClr val="E6E6E6"/>
          </a:solidFill>
        </p:spPr>
        <p:txBody>
          <a:bodyPr wrap="square" lIns="0" tIns="0" rIns="0" bIns="0" rtlCol="0">
            <a:spAutoFit/>
          </a:bodyPr>
          <a:lstStyle/>
          <a:p>
            <a:pPr algn="r"/>
            <a:r>
              <a:rPr lang="de-DE" sz="650" dirty="0">
                <a:solidFill>
                  <a:srgbClr val="404040"/>
                </a:solidFill>
              </a:rPr>
              <a:t>HR = 1,81</a:t>
            </a:r>
          </a:p>
        </p:txBody>
      </p:sp>
      <p:sp>
        <p:nvSpPr>
          <p:cNvPr id="44" name="Textfeld 43">
            <a:extLst>
              <a:ext uri="{FF2B5EF4-FFF2-40B4-BE49-F238E27FC236}">
                <a16:creationId xmlns:a16="http://schemas.microsoft.com/office/drawing/2014/main" id="{6DF26021-83CD-916D-0652-3E06C3DB046D}"/>
              </a:ext>
            </a:extLst>
          </p:cNvPr>
          <p:cNvSpPr txBox="1"/>
          <p:nvPr/>
        </p:nvSpPr>
        <p:spPr>
          <a:xfrm>
            <a:off x="1433268" y="4193030"/>
            <a:ext cx="1308888" cy="200055"/>
          </a:xfrm>
          <a:prstGeom prst="rect">
            <a:avLst/>
          </a:prstGeom>
          <a:solidFill>
            <a:srgbClr val="E6E6E6"/>
          </a:solidFill>
        </p:spPr>
        <p:txBody>
          <a:bodyPr wrap="square" lIns="0" tIns="0" rIns="0" bIns="0" rtlCol="0">
            <a:spAutoFit/>
          </a:bodyPr>
          <a:lstStyle/>
          <a:p>
            <a:pPr algn="r"/>
            <a:r>
              <a:rPr lang="de-DE" sz="650" dirty="0">
                <a:solidFill>
                  <a:srgbClr val="404040"/>
                </a:solidFill>
              </a:rPr>
              <a:t>Primäre biliäre Cholangitis:</a:t>
            </a:r>
          </a:p>
          <a:p>
            <a:pPr algn="r"/>
            <a:r>
              <a:rPr lang="de-DE" sz="650" dirty="0">
                <a:solidFill>
                  <a:srgbClr val="404040"/>
                </a:solidFill>
              </a:rPr>
              <a:t>IRR = 7,5 (&lt; 20 J.)</a:t>
            </a:r>
          </a:p>
        </p:txBody>
      </p:sp>
      <p:sp>
        <p:nvSpPr>
          <p:cNvPr id="45" name="Textfeld 44">
            <a:extLst>
              <a:ext uri="{FF2B5EF4-FFF2-40B4-BE49-F238E27FC236}">
                <a16:creationId xmlns:a16="http://schemas.microsoft.com/office/drawing/2014/main" id="{B5E41EBF-E2BD-0F68-2BE9-0C85EEF5C018}"/>
              </a:ext>
            </a:extLst>
          </p:cNvPr>
          <p:cNvSpPr txBox="1"/>
          <p:nvPr/>
        </p:nvSpPr>
        <p:spPr>
          <a:xfrm>
            <a:off x="3885229" y="1154362"/>
            <a:ext cx="1394922" cy="200055"/>
          </a:xfrm>
          <a:prstGeom prst="rect">
            <a:avLst/>
          </a:prstGeom>
          <a:solidFill>
            <a:srgbClr val="E6E6E6"/>
          </a:solidFill>
        </p:spPr>
        <p:txBody>
          <a:bodyPr wrap="square" lIns="0" tIns="0" rIns="0" bIns="0" rtlCol="0">
            <a:spAutoFit/>
          </a:bodyPr>
          <a:lstStyle/>
          <a:p>
            <a:pPr algn="r"/>
            <a:r>
              <a:rPr lang="de-DE" sz="650" dirty="0">
                <a:solidFill>
                  <a:srgbClr val="404040"/>
                </a:solidFill>
              </a:rPr>
              <a:t>SIR = 2,73 oder 1,92;</a:t>
            </a:r>
          </a:p>
          <a:p>
            <a:pPr algn="r"/>
            <a:r>
              <a:rPr lang="de-DE" sz="650" dirty="0">
                <a:solidFill>
                  <a:srgbClr val="404040"/>
                </a:solidFill>
              </a:rPr>
              <a:t>HR = 1,65; SIR = 3,2</a:t>
            </a:r>
          </a:p>
        </p:txBody>
      </p:sp>
      <p:sp>
        <p:nvSpPr>
          <p:cNvPr id="46" name="Textfeld 45">
            <a:extLst>
              <a:ext uri="{FF2B5EF4-FFF2-40B4-BE49-F238E27FC236}">
                <a16:creationId xmlns:a16="http://schemas.microsoft.com/office/drawing/2014/main" id="{A31468B4-8676-9874-00BA-893525E36947}"/>
              </a:ext>
            </a:extLst>
          </p:cNvPr>
          <p:cNvSpPr txBox="1"/>
          <p:nvPr/>
        </p:nvSpPr>
        <p:spPr>
          <a:xfrm>
            <a:off x="3870346" y="1504063"/>
            <a:ext cx="1409805" cy="400110"/>
          </a:xfrm>
          <a:prstGeom prst="rect">
            <a:avLst/>
          </a:prstGeom>
          <a:solidFill>
            <a:srgbClr val="E6E6E6"/>
          </a:solidFill>
        </p:spPr>
        <p:txBody>
          <a:bodyPr wrap="square" lIns="0" tIns="0" rIns="0" bIns="0" rtlCol="0">
            <a:spAutoFit/>
          </a:bodyPr>
          <a:lstStyle/>
          <a:p>
            <a:pPr algn="r"/>
            <a:r>
              <a:rPr lang="de-DE" sz="650" dirty="0">
                <a:solidFill>
                  <a:srgbClr val="404040"/>
                </a:solidFill>
              </a:rPr>
              <a:t>Hashimoto: HR = 3,73</a:t>
            </a:r>
          </a:p>
          <a:p>
            <a:pPr algn="r"/>
            <a:r>
              <a:rPr lang="de-DE" sz="650" dirty="0">
                <a:solidFill>
                  <a:srgbClr val="404040"/>
                </a:solidFill>
              </a:rPr>
              <a:t>Hypothyreose: SIR = 2,35</a:t>
            </a:r>
          </a:p>
          <a:p>
            <a:pPr algn="r"/>
            <a:r>
              <a:rPr lang="de-DE" sz="650" dirty="0" err="1">
                <a:solidFill>
                  <a:srgbClr val="404040"/>
                </a:solidFill>
              </a:rPr>
              <a:t>Hyperthyr</a:t>
            </a:r>
            <a:r>
              <a:rPr lang="de-DE" sz="650" dirty="0">
                <a:solidFill>
                  <a:srgbClr val="404040"/>
                </a:solidFill>
              </a:rPr>
              <a:t>.: SIR = 1,86 oder 1,83</a:t>
            </a:r>
          </a:p>
          <a:p>
            <a:pPr algn="r"/>
            <a:r>
              <a:rPr lang="de-DE" sz="650" dirty="0">
                <a:solidFill>
                  <a:srgbClr val="404040"/>
                </a:solidFill>
              </a:rPr>
              <a:t>Basedow: SIR = 2,08 oder 2,17</a:t>
            </a:r>
          </a:p>
        </p:txBody>
      </p:sp>
      <p:sp>
        <p:nvSpPr>
          <p:cNvPr id="47" name="Textfeld 46">
            <a:extLst>
              <a:ext uri="{FF2B5EF4-FFF2-40B4-BE49-F238E27FC236}">
                <a16:creationId xmlns:a16="http://schemas.microsoft.com/office/drawing/2014/main" id="{90D6C0CB-78DD-17C6-6CBE-D92B9CEBCC36}"/>
              </a:ext>
            </a:extLst>
          </p:cNvPr>
          <p:cNvSpPr txBox="1"/>
          <p:nvPr/>
        </p:nvSpPr>
        <p:spPr>
          <a:xfrm>
            <a:off x="3841078" y="2094635"/>
            <a:ext cx="1439073" cy="100027"/>
          </a:xfrm>
          <a:prstGeom prst="rect">
            <a:avLst/>
          </a:prstGeom>
          <a:solidFill>
            <a:srgbClr val="E6E6E6"/>
          </a:solidFill>
        </p:spPr>
        <p:txBody>
          <a:bodyPr wrap="square" lIns="0" tIns="0" rIns="0" bIns="0" rtlCol="0">
            <a:spAutoFit/>
          </a:bodyPr>
          <a:lstStyle/>
          <a:p>
            <a:pPr algn="r"/>
            <a:r>
              <a:rPr lang="de-DE" sz="650" dirty="0">
                <a:solidFill>
                  <a:srgbClr val="404040"/>
                </a:solidFill>
              </a:rPr>
              <a:t>SIR = 2,40 oder 3,91; SIR = 2,38</a:t>
            </a:r>
          </a:p>
        </p:txBody>
      </p:sp>
      <p:sp>
        <p:nvSpPr>
          <p:cNvPr id="50" name="Textfeld 49">
            <a:extLst>
              <a:ext uri="{FF2B5EF4-FFF2-40B4-BE49-F238E27FC236}">
                <a16:creationId xmlns:a16="http://schemas.microsoft.com/office/drawing/2014/main" id="{3524311B-312E-F3DF-D9CD-80793B7A9CA7}"/>
              </a:ext>
            </a:extLst>
          </p:cNvPr>
          <p:cNvSpPr txBox="1"/>
          <p:nvPr/>
        </p:nvSpPr>
        <p:spPr>
          <a:xfrm>
            <a:off x="3885229" y="2823580"/>
            <a:ext cx="1394921" cy="100027"/>
          </a:xfrm>
          <a:prstGeom prst="rect">
            <a:avLst/>
          </a:prstGeom>
          <a:solidFill>
            <a:srgbClr val="E6E6E6"/>
          </a:solidFill>
        </p:spPr>
        <p:txBody>
          <a:bodyPr wrap="square" lIns="0" tIns="0" rIns="0" bIns="0" rtlCol="0">
            <a:spAutoFit/>
          </a:bodyPr>
          <a:lstStyle/>
          <a:p>
            <a:pPr algn="r"/>
            <a:r>
              <a:rPr lang="de-DE" sz="650" dirty="0">
                <a:solidFill>
                  <a:srgbClr val="404040"/>
                </a:solidFill>
              </a:rPr>
              <a:t>SIR = 2,12; RR = 1,96</a:t>
            </a:r>
          </a:p>
        </p:txBody>
      </p:sp>
      <p:sp>
        <p:nvSpPr>
          <p:cNvPr id="51" name="Textfeld 50">
            <a:extLst>
              <a:ext uri="{FF2B5EF4-FFF2-40B4-BE49-F238E27FC236}">
                <a16:creationId xmlns:a16="http://schemas.microsoft.com/office/drawing/2014/main" id="{B3C34621-DC73-F6E6-40FA-FDBDB793CD2B}"/>
              </a:ext>
            </a:extLst>
          </p:cNvPr>
          <p:cNvSpPr txBox="1"/>
          <p:nvPr/>
        </p:nvSpPr>
        <p:spPr>
          <a:xfrm>
            <a:off x="3841078" y="2365343"/>
            <a:ext cx="1439073" cy="300082"/>
          </a:xfrm>
          <a:prstGeom prst="rect">
            <a:avLst/>
          </a:prstGeom>
          <a:solidFill>
            <a:srgbClr val="E6E6E6"/>
          </a:solidFill>
        </p:spPr>
        <p:txBody>
          <a:bodyPr wrap="square" lIns="0" tIns="0" rIns="0" bIns="0" rtlCol="0">
            <a:spAutoFit/>
          </a:bodyPr>
          <a:lstStyle/>
          <a:p>
            <a:pPr algn="r"/>
            <a:r>
              <a:rPr lang="de-DE" sz="650" dirty="0">
                <a:solidFill>
                  <a:srgbClr val="404040"/>
                </a:solidFill>
              </a:rPr>
              <a:t>Entzündliche Darmerkrankung: HR = 2,00</a:t>
            </a:r>
          </a:p>
          <a:p>
            <a:pPr algn="r"/>
            <a:r>
              <a:rPr lang="de-DE" sz="650" dirty="0">
                <a:solidFill>
                  <a:srgbClr val="404040"/>
                </a:solidFill>
              </a:rPr>
              <a:t>Colitis ulcerosa: SIR = 1,23</a:t>
            </a:r>
          </a:p>
        </p:txBody>
      </p:sp>
      <p:sp>
        <p:nvSpPr>
          <p:cNvPr id="52" name="Textfeld 51">
            <a:extLst>
              <a:ext uri="{FF2B5EF4-FFF2-40B4-BE49-F238E27FC236}">
                <a16:creationId xmlns:a16="http://schemas.microsoft.com/office/drawing/2014/main" id="{6741713C-24C3-441A-A4B0-03630FA04299}"/>
              </a:ext>
            </a:extLst>
          </p:cNvPr>
          <p:cNvSpPr txBox="1"/>
          <p:nvPr/>
        </p:nvSpPr>
        <p:spPr>
          <a:xfrm>
            <a:off x="3855720" y="3148952"/>
            <a:ext cx="1424430" cy="200055"/>
          </a:xfrm>
          <a:prstGeom prst="rect">
            <a:avLst/>
          </a:prstGeom>
          <a:solidFill>
            <a:srgbClr val="E6E6E6"/>
          </a:solidFill>
        </p:spPr>
        <p:txBody>
          <a:bodyPr wrap="square" lIns="0" tIns="0" rIns="0" bIns="0" rtlCol="0">
            <a:spAutoFit/>
          </a:bodyPr>
          <a:lstStyle/>
          <a:p>
            <a:pPr algn="r"/>
            <a:r>
              <a:rPr lang="de-DE" sz="650" dirty="0">
                <a:solidFill>
                  <a:srgbClr val="404040"/>
                </a:solidFill>
              </a:rPr>
              <a:t>RR = 1,68; HR = 1,23; </a:t>
            </a:r>
          </a:p>
          <a:p>
            <a:pPr algn="r"/>
            <a:r>
              <a:rPr lang="de-DE" sz="650" dirty="0">
                <a:solidFill>
                  <a:srgbClr val="404040"/>
                </a:solidFill>
              </a:rPr>
              <a:t>SIR = 2,04</a:t>
            </a:r>
          </a:p>
        </p:txBody>
      </p:sp>
      <p:sp>
        <p:nvSpPr>
          <p:cNvPr id="53" name="Textfeld 52">
            <a:extLst>
              <a:ext uri="{FF2B5EF4-FFF2-40B4-BE49-F238E27FC236}">
                <a16:creationId xmlns:a16="http://schemas.microsoft.com/office/drawing/2014/main" id="{31F72136-AA93-B562-949B-B6F9F4E7D8F2}"/>
              </a:ext>
            </a:extLst>
          </p:cNvPr>
          <p:cNvSpPr txBox="1"/>
          <p:nvPr/>
        </p:nvSpPr>
        <p:spPr>
          <a:xfrm>
            <a:off x="3935222" y="3511796"/>
            <a:ext cx="1344927" cy="200055"/>
          </a:xfrm>
          <a:prstGeom prst="rect">
            <a:avLst/>
          </a:prstGeom>
          <a:solidFill>
            <a:srgbClr val="E6E6E6"/>
          </a:solidFill>
        </p:spPr>
        <p:txBody>
          <a:bodyPr wrap="square" lIns="0" tIns="0" rIns="0" bIns="0" rtlCol="0">
            <a:spAutoFit/>
          </a:bodyPr>
          <a:lstStyle/>
          <a:p>
            <a:pPr algn="r"/>
            <a:r>
              <a:rPr lang="de-DE" sz="650" dirty="0">
                <a:solidFill>
                  <a:srgbClr val="404040"/>
                </a:solidFill>
              </a:rPr>
              <a:t>Primäre biliäre Zirrhose: </a:t>
            </a:r>
          </a:p>
          <a:p>
            <a:pPr algn="r"/>
            <a:r>
              <a:rPr lang="de-DE" sz="650" dirty="0">
                <a:solidFill>
                  <a:srgbClr val="404040"/>
                </a:solidFill>
              </a:rPr>
              <a:t>SIR = 3,63</a:t>
            </a:r>
          </a:p>
        </p:txBody>
      </p:sp>
      <p:sp>
        <p:nvSpPr>
          <p:cNvPr id="54" name="Textfeld 53">
            <a:extLst>
              <a:ext uri="{FF2B5EF4-FFF2-40B4-BE49-F238E27FC236}">
                <a16:creationId xmlns:a16="http://schemas.microsoft.com/office/drawing/2014/main" id="{135E3835-7059-FDD4-9850-BD23B166BD1E}"/>
              </a:ext>
            </a:extLst>
          </p:cNvPr>
          <p:cNvSpPr txBox="1"/>
          <p:nvPr/>
        </p:nvSpPr>
        <p:spPr>
          <a:xfrm>
            <a:off x="3885229" y="3928699"/>
            <a:ext cx="1394921" cy="100027"/>
          </a:xfrm>
          <a:prstGeom prst="rect">
            <a:avLst/>
          </a:prstGeom>
          <a:solidFill>
            <a:srgbClr val="E6E6E6"/>
          </a:solidFill>
        </p:spPr>
        <p:txBody>
          <a:bodyPr wrap="square" lIns="0" tIns="0" rIns="0" bIns="0" rtlCol="0">
            <a:spAutoFit/>
          </a:bodyPr>
          <a:lstStyle/>
          <a:p>
            <a:pPr algn="r"/>
            <a:r>
              <a:rPr lang="de-DE" sz="650" dirty="0">
                <a:solidFill>
                  <a:srgbClr val="404040"/>
                </a:solidFill>
              </a:rPr>
              <a:t>SIR = 3,09</a:t>
            </a:r>
          </a:p>
        </p:txBody>
      </p:sp>
      <p:sp>
        <p:nvSpPr>
          <p:cNvPr id="55" name="Textfeld 54">
            <a:extLst>
              <a:ext uri="{FF2B5EF4-FFF2-40B4-BE49-F238E27FC236}">
                <a16:creationId xmlns:a16="http://schemas.microsoft.com/office/drawing/2014/main" id="{B1B1BEAF-95CB-434C-37C1-983CE65D4B0F}"/>
              </a:ext>
            </a:extLst>
          </p:cNvPr>
          <p:cNvSpPr txBox="1"/>
          <p:nvPr/>
        </p:nvSpPr>
        <p:spPr>
          <a:xfrm>
            <a:off x="3885228" y="4303830"/>
            <a:ext cx="1394921" cy="100027"/>
          </a:xfrm>
          <a:prstGeom prst="rect">
            <a:avLst/>
          </a:prstGeom>
          <a:solidFill>
            <a:srgbClr val="E6E6E6"/>
          </a:solidFill>
        </p:spPr>
        <p:txBody>
          <a:bodyPr wrap="square" lIns="0" tIns="0" rIns="0" bIns="0" rtlCol="0">
            <a:spAutoFit/>
          </a:bodyPr>
          <a:lstStyle/>
          <a:p>
            <a:pPr algn="r"/>
            <a:r>
              <a:rPr lang="de-DE" sz="650" dirty="0">
                <a:solidFill>
                  <a:srgbClr val="404040"/>
                </a:solidFill>
              </a:rPr>
              <a:t>RR = 1,51</a:t>
            </a:r>
          </a:p>
        </p:txBody>
      </p:sp>
    </p:spTree>
    <p:extLst>
      <p:ext uri="{BB962C8B-B14F-4D97-AF65-F5344CB8AC3E}">
        <p14:creationId xmlns:p14="http://schemas.microsoft.com/office/powerpoint/2010/main" val="1995611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4">
            <a:extLst>
              <a:ext uri="{FF2B5EF4-FFF2-40B4-BE49-F238E27FC236}">
                <a16:creationId xmlns:a16="http://schemas.microsoft.com/office/drawing/2014/main" id="{C02937C1-9096-3C3C-A6C2-217494D0DEE5}"/>
              </a:ext>
            </a:extLst>
          </p:cNvPr>
          <p:cNvSpPr>
            <a:spLocks noGrp="1"/>
          </p:cNvSpPr>
          <p:nvPr>
            <p:ph type="body" sz="quarter" idx="17"/>
          </p:nvPr>
        </p:nvSpPr>
        <p:spPr>
          <a:xfrm>
            <a:off x="380376" y="116650"/>
            <a:ext cx="8476488" cy="463296"/>
          </a:xfrm>
        </p:spPr>
        <p:txBody>
          <a:bodyPr/>
          <a:lstStyle/>
          <a:p>
            <a:r>
              <a:rPr lang="de-DE" sz="2000" b="1" dirty="0">
                <a:solidFill>
                  <a:srgbClr val="7030A0"/>
                </a:solidFill>
                <a:latin typeface="+mj-lt"/>
              </a:rPr>
              <a:t>Autoimmuner T1D hat eine komplexe, multifaktorielle Ätiologie</a:t>
            </a:r>
            <a:r>
              <a:rPr lang="de-DE" sz="2000" b="1" baseline="30000" dirty="0">
                <a:solidFill>
                  <a:srgbClr val="7030A0"/>
                </a:solidFill>
                <a:latin typeface="+mj-lt"/>
              </a:rPr>
              <a:t>1-3</a:t>
            </a:r>
          </a:p>
        </p:txBody>
      </p:sp>
      <p:sp>
        <p:nvSpPr>
          <p:cNvPr id="14" name="Textfeld 13">
            <a:extLst>
              <a:ext uri="{FF2B5EF4-FFF2-40B4-BE49-F238E27FC236}">
                <a16:creationId xmlns:a16="http://schemas.microsoft.com/office/drawing/2014/main" id="{ED81BD12-72DB-B3D1-457B-C5B5D4F43EC3}"/>
              </a:ext>
            </a:extLst>
          </p:cNvPr>
          <p:cNvSpPr txBox="1"/>
          <p:nvPr/>
        </p:nvSpPr>
        <p:spPr>
          <a:xfrm>
            <a:off x="380375" y="4759262"/>
            <a:ext cx="8488259"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HLA</a:t>
            </a:r>
            <a:r>
              <a:rPr lang="de-DE" sz="600" dirty="0">
                <a:solidFill>
                  <a:srgbClr val="404040"/>
                </a:solidFill>
                <a:latin typeface="Verdana"/>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 humanes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Leukozytenantigen</a:t>
            </a:r>
            <a:r>
              <a:rPr kumimoji="0" lang="de-DE" sz="600" b="0" i="0" u="none" strike="noStrike" kern="1200" cap="none" spc="0" normalizeH="0" baseline="0" noProof="0" dirty="0">
                <a:ln>
                  <a:noFill/>
                </a:ln>
                <a:solidFill>
                  <a:srgbClr val="404040"/>
                </a:solidFill>
                <a:effectLst/>
                <a:uLnTx/>
                <a:uFillTx/>
                <a:latin typeface="Verdana"/>
                <a:ea typeface="+mn-ea"/>
                <a:cs typeface="Arial"/>
              </a:rPr>
              <a:t>.</a:t>
            </a:r>
          </a:p>
          <a:p>
            <a:pPr lvl="0">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Primavera M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Front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mn-ea"/>
                <a:cs typeface="Arial"/>
              </a:rPr>
              <a:t> (Lausanne) </a:t>
            </a:r>
            <a:r>
              <a:rPr kumimoji="0" lang="de-DE" sz="600" b="0" i="0" u="none" strike="noStrike" kern="1200" cap="none" spc="0" normalizeH="0" baseline="0" noProof="0" dirty="0">
                <a:ln>
                  <a:noFill/>
                </a:ln>
                <a:solidFill>
                  <a:srgbClr val="404040"/>
                </a:solidFill>
                <a:effectLst/>
                <a:uLnTx/>
                <a:uFillTx/>
                <a:latin typeface="Verdana"/>
                <a:ea typeface="+mn-ea"/>
                <a:cs typeface="Arial"/>
              </a:rPr>
              <a:t>2020; 11: 248. </a:t>
            </a:r>
            <a:r>
              <a:rPr kumimoji="0" lang="de-DE" sz="600" b="1" i="0" u="none" strike="noStrike" kern="1200" cap="none" spc="0" normalizeH="0" baseline="0" noProof="0" dirty="0">
                <a:ln>
                  <a:noFill/>
                </a:ln>
                <a:solidFill>
                  <a:srgbClr val="404040"/>
                </a:solidFill>
                <a:effectLst/>
                <a:uLnTx/>
                <a:uFillTx/>
                <a:latin typeface="Verdana"/>
                <a:ea typeface="+mn-ea"/>
                <a:cs typeface="Arial"/>
              </a:rPr>
              <a:t>2.</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Verduci</a:t>
            </a:r>
            <a:r>
              <a:rPr kumimoji="0" lang="de-DE" sz="600" b="0" i="0" u="none" strike="noStrike" kern="1200" cap="none" spc="0" normalizeH="0" baseline="0" noProof="0" dirty="0">
                <a:ln>
                  <a:noFill/>
                </a:ln>
                <a:solidFill>
                  <a:srgbClr val="404040"/>
                </a:solidFill>
                <a:effectLst/>
                <a:uLnTx/>
                <a:uFillTx/>
                <a:latin typeface="Verdana"/>
                <a:ea typeface="+mn-ea"/>
                <a:cs typeface="Arial"/>
              </a:rPr>
              <a:t> E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Front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Nutr</a:t>
            </a:r>
            <a:r>
              <a:rPr kumimoji="0" lang="de-DE" sz="600" b="0" i="1"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a:ln>
                  <a:noFill/>
                </a:ln>
                <a:solidFill>
                  <a:srgbClr val="404040"/>
                </a:solidFill>
                <a:effectLst/>
                <a:uLnTx/>
                <a:uFillTx/>
                <a:latin typeface="Verdana"/>
                <a:ea typeface="+mn-ea"/>
                <a:cs typeface="Arial"/>
              </a:rPr>
              <a:t>2020; 7:612377. </a:t>
            </a:r>
            <a:r>
              <a:rPr kumimoji="0" lang="de-DE" sz="600" b="1" i="0" u="none" strike="noStrike" kern="1200" cap="none" spc="0" normalizeH="0" baseline="0" noProof="0" dirty="0">
                <a:ln>
                  <a:noFill/>
                </a:ln>
                <a:solidFill>
                  <a:srgbClr val="404040"/>
                </a:solidFill>
                <a:effectLst/>
                <a:uLnTx/>
                <a:uFillTx/>
                <a:latin typeface="Verdana"/>
                <a:ea typeface="+mn-ea"/>
                <a:cs typeface="Arial"/>
              </a:rPr>
              <a:t>3.</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lang="de-DE" sz="600" dirty="0">
                <a:solidFill>
                  <a:srgbClr val="404040"/>
                </a:solidFill>
                <a:ea typeface="Arial"/>
                <a:cs typeface="Arial"/>
              </a:rPr>
              <a:t>American Diabetes </a:t>
            </a:r>
            <a:r>
              <a:rPr lang="de-DE" sz="600" dirty="0" err="1">
                <a:solidFill>
                  <a:srgbClr val="404040"/>
                </a:solidFill>
                <a:ea typeface="Arial"/>
                <a:cs typeface="Arial"/>
              </a:rPr>
              <a:t>Association</a:t>
            </a:r>
            <a:r>
              <a:rPr lang="de-DE" sz="600" dirty="0">
                <a:solidFill>
                  <a:srgbClr val="404040"/>
                </a:solidFill>
                <a:ea typeface="Arial"/>
                <a:cs typeface="Arial"/>
              </a:rPr>
              <a:t> Professional Practice Committee. </a:t>
            </a:r>
            <a:r>
              <a:rPr lang="de-DE" sz="600" i="1" dirty="0">
                <a:solidFill>
                  <a:srgbClr val="404040"/>
                </a:solidFill>
                <a:ea typeface="Arial"/>
                <a:cs typeface="Arial"/>
              </a:rPr>
              <a:t>Diabetes Care </a:t>
            </a:r>
            <a:r>
              <a:rPr lang="de-DE" sz="600" dirty="0">
                <a:solidFill>
                  <a:srgbClr val="404040"/>
                </a:solidFill>
                <a:ea typeface="Arial"/>
                <a:cs typeface="Arial"/>
              </a:rPr>
              <a:t>2026; 49 (</a:t>
            </a:r>
            <a:r>
              <a:rPr lang="de-DE" sz="600" dirty="0" err="1">
                <a:solidFill>
                  <a:srgbClr val="404040"/>
                </a:solidFill>
                <a:ea typeface="Arial"/>
                <a:cs typeface="Arial"/>
              </a:rPr>
              <a:t>Suppl</a:t>
            </a:r>
            <a:r>
              <a:rPr lang="de-DE" sz="600" dirty="0">
                <a:solidFill>
                  <a:srgbClr val="404040"/>
                </a:solidFill>
                <a:ea typeface="Arial"/>
                <a:cs typeface="Arial"/>
              </a:rPr>
              <a:t>. 1): S27–S49</a:t>
            </a:r>
            <a:r>
              <a:rPr kumimoji="0" lang="de-DE" sz="600" b="0" i="0" u="none" strike="noStrike" kern="1200" cap="none" spc="0" normalizeH="0" baseline="0" noProof="0" dirty="0">
                <a:ln>
                  <a:noFill/>
                </a:ln>
                <a:solidFill>
                  <a:srgbClr val="404040"/>
                </a:solidFill>
                <a:effectLst/>
                <a:uLnTx/>
                <a:uFillTx/>
                <a:latin typeface="Verdana"/>
                <a:ea typeface="+mn-ea"/>
                <a:cs typeface="Arial"/>
              </a:rPr>
              <a:t>.</a:t>
            </a:r>
          </a:p>
        </p:txBody>
      </p:sp>
      <p:sp>
        <p:nvSpPr>
          <p:cNvPr id="50" name="Oval 123">
            <a:extLst>
              <a:ext uri="{FF2B5EF4-FFF2-40B4-BE49-F238E27FC236}">
                <a16:creationId xmlns:a16="http://schemas.microsoft.com/office/drawing/2014/main" id="{B495EE4A-4077-46AE-0482-3543DD25468A}"/>
              </a:ext>
            </a:extLst>
          </p:cNvPr>
          <p:cNvSpPr/>
          <p:nvPr/>
        </p:nvSpPr>
        <p:spPr>
          <a:xfrm>
            <a:off x="4086391" y="2401822"/>
            <a:ext cx="972000" cy="972000"/>
          </a:xfrm>
          <a:prstGeom prst="ellipse">
            <a:avLst/>
          </a:prstGeom>
          <a:solidFill>
            <a:srgbClr val="2F3651">
              <a:lumMod val="20000"/>
              <a:lumOff val="80000"/>
            </a:srgbClr>
          </a:solidFill>
          <a:ln w="25400" cap="flat" cmpd="sng" algn="ctr">
            <a:noFill/>
            <a:prstDash val="solid"/>
          </a:ln>
          <a:effectLst/>
        </p:spPr>
        <p:txBody>
          <a:bodyPr lIns="0" rIns="0"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1" name="TextBox 170">
            <a:extLst>
              <a:ext uri="{FF2B5EF4-FFF2-40B4-BE49-F238E27FC236}">
                <a16:creationId xmlns:a16="http://schemas.microsoft.com/office/drawing/2014/main" id="{BC526375-3A0C-4CBD-759F-14BBED72BA40}"/>
              </a:ext>
            </a:extLst>
          </p:cNvPr>
          <p:cNvSpPr txBox="1"/>
          <p:nvPr/>
        </p:nvSpPr>
        <p:spPr>
          <a:xfrm>
            <a:off x="643235" y="3966901"/>
            <a:ext cx="7857530" cy="519616"/>
          </a:xfrm>
          <a:prstGeom prst="roundRect">
            <a:avLst>
              <a:gd name="adj" fmla="val 50000"/>
            </a:avLst>
          </a:prstGeom>
          <a:solidFill>
            <a:schemeClr val="accent1"/>
          </a:solidFill>
        </p:spPr>
        <p:txBody>
          <a:bodyPr wrap="square" lIns="27000" tIns="27000" rIns="27000" bIns="27000" rtlCol="0" anchor="ctr">
            <a:noAutofit/>
          </a:bodyPr>
          <a:lstStyle/>
          <a:p>
            <a:pPr marL="0" marR="0" lvl="0" indent="0" algn="ctr" defTabSz="685783" eaLnBrk="1" fontAlgn="auto" latinLnBrk="0" hangingPunct="1">
              <a:lnSpc>
                <a:spcPct val="90000"/>
              </a:lnSpc>
              <a:spcBef>
                <a:spcPts val="0"/>
              </a:spcBef>
              <a:spcAft>
                <a:spcPts val="0"/>
              </a:spcAft>
              <a:buClrTx/>
              <a:buSzTx/>
              <a:buFontTx/>
              <a:buNone/>
              <a:tabLst/>
              <a:defRPr/>
            </a:pPr>
            <a:r>
              <a:rPr kumimoji="0" lang="de-DE" sz="1100" b="0" i="0" u="none" strike="noStrike" kern="0" cap="none" spc="0" normalizeH="0" baseline="0" noProof="0">
                <a:ln>
                  <a:noFill/>
                </a:ln>
                <a:solidFill>
                  <a:prstClr val="white"/>
                </a:solidFill>
                <a:effectLst/>
                <a:uLnTx/>
                <a:uFillTx/>
                <a:cs typeface="Segoe UI"/>
              </a:rPr>
              <a:t>Es wird angenommen, dass all diese potenziellen Faktoren zu (früher) Autoimmunität und einem immunvermittelten Angriff durch autoreaktive T-Zellen auf die Betazellen der Bauchspeicheldrüse führen</a:t>
            </a:r>
            <a:r>
              <a:rPr kumimoji="0" lang="en-US" sz="1100" b="0" i="0" u="none" strike="noStrike" kern="0" cap="none" spc="0" normalizeH="0" baseline="30000" noProof="0">
                <a:ln>
                  <a:noFill/>
                </a:ln>
                <a:solidFill>
                  <a:prstClr val="white"/>
                </a:solidFill>
                <a:effectLst/>
                <a:uLnTx/>
                <a:uFillTx/>
                <a:cs typeface="Segoe UI"/>
              </a:rPr>
              <a:t>1-3</a:t>
            </a:r>
            <a:endParaRPr kumimoji="0" lang="en-US" sz="1050" b="0" i="0" u="none" strike="noStrike" kern="0" cap="none" spc="0" normalizeH="0" baseline="30000" noProof="0">
              <a:ln>
                <a:noFill/>
              </a:ln>
              <a:solidFill>
                <a:prstClr val="white"/>
              </a:solidFill>
              <a:effectLst/>
              <a:uLnTx/>
              <a:uFillTx/>
              <a:cs typeface="Arial" panose="020B0604020202020204" pitchFamily="34" charset="0"/>
            </a:endParaRPr>
          </a:p>
        </p:txBody>
      </p:sp>
      <p:sp>
        <p:nvSpPr>
          <p:cNvPr id="52" name="Freeform: Shape 40">
            <a:extLst>
              <a:ext uri="{FF2B5EF4-FFF2-40B4-BE49-F238E27FC236}">
                <a16:creationId xmlns:a16="http://schemas.microsoft.com/office/drawing/2014/main" id="{1CCD113A-2D7F-7B76-3837-E0BB3C076D0D}"/>
              </a:ext>
            </a:extLst>
          </p:cNvPr>
          <p:cNvSpPr/>
          <p:nvPr/>
        </p:nvSpPr>
        <p:spPr>
          <a:xfrm>
            <a:off x="2896001" y="1176599"/>
            <a:ext cx="3383307" cy="2184728"/>
          </a:xfrm>
          <a:custGeom>
            <a:avLst/>
            <a:gdLst>
              <a:gd name="connsiteX0" fmla="*/ 2255538 w 4511076"/>
              <a:gd name="connsiteY0" fmla="*/ 0 h 2912971"/>
              <a:gd name="connsiteX1" fmla="*/ 4511076 w 4511076"/>
              <a:gd name="connsiteY1" fmla="*/ 2255538 h 2912971"/>
              <a:gd name="connsiteX2" fmla="*/ 4465251 w 4511076"/>
              <a:gd name="connsiteY2" fmla="*/ 2710108 h 2912971"/>
              <a:gd name="connsiteX3" fmla="*/ 4413090 w 4511076"/>
              <a:gd name="connsiteY3" fmla="*/ 2912971 h 2912971"/>
              <a:gd name="connsiteX4" fmla="*/ 3574735 w 4511076"/>
              <a:gd name="connsiteY4" fmla="*/ 2912971 h 2912971"/>
              <a:gd name="connsiteX5" fmla="*/ 3614821 w 4511076"/>
              <a:gd name="connsiteY5" fmla="*/ 2829757 h 2912971"/>
              <a:gd name="connsiteX6" fmla="*/ 3730750 w 4511076"/>
              <a:gd name="connsiteY6" fmla="*/ 2255538 h 2912971"/>
              <a:gd name="connsiteX7" fmla="*/ 2255538 w 4511076"/>
              <a:gd name="connsiteY7" fmla="*/ 780326 h 2912971"/>
              <a:gd name="connsiteX8" fmla="*/ 780326 w 4511076"/>
              <a:gd name="connsiteY8" fmla="*/ 2255538 h 2912971"/>
              <a:gd name="connsiteX9" fmla="*/ 896255 w 4511076"/>
              <a:gd name="connsiteY9" fmla="*/ 2829757 h 2912971"/>
              <a:gd name="connsiteX10" fmla="*/ 936342 w 4511076"/>
              <a:gd name="connsiteY10" fmla="*/ 2912971 h 2912971"/>
              <a:gd name="connsiteX11" fmla="*/ 97987 w 4511076"/>
              <a:gd name="connsiteY11" fmla="*/ 2912971 h 2912971"/>
              <a:gd name="connsiteX12" fmla="*/ 45825 w 4511076"/>
              <a:gd name="connsiteY12" fmla="*/ 2710108 h 2912971"/>
              <a:gd name="connsiteX13" fmla="*/ 0 w 4511076"/>
              <a:gd name="connsiteY13" fmla="*/ 2255538 h 2912971"/>
              <a:gd name="connsiteX14" fmla="*/ 2255538 w 4511076"/>
              <a:gd name="connsiteY14" fmla="*/ 0 h 2912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11076" h="2912971">
                <a:moveTo>
                  <a:pt x="2255538" y="0"/>
                </a:moveTo>
                <a:cubicBezTo>
                  <a:pt x="3501237" y="0"/>
                  <a:pt x="4511076" y="1009839"/>
                  <a:pt x="4511076" y="2255538"/>
                </a:cubicBezTo>
                <a:cubicBezTo>
                  <a:pt x="4511076" y="2411251"/>
                  <a:pt x="4495298" y="2563278"/>
                  <a:pt x="4465251" y="2710108"/>
                </a:cubicBezTo>
                <a:lnTo>
                  <a:pt x="4413090" y="2912971"/>
                </a:lnTo>
                <a:lnTo>
                  <a:pt x="3574735" y="2912971"/>
                </a:lnTo>
                <a:lnTo>
                  <a:pt x="3614821" y="2829757"/>
                </a:lnTo>
                <a:cubicBezTo>
                  <a:pt x="3689471" y="2653265"/>
                  <a:pt x="3730750" y="2459222"/>
                  <a:pt x="3730750" y="2255538"/>
                </a:cubicBezTo>
                <a:cubicBezTo>
                  <a:pt x="3730750" y="1440801"/>
                  <a:pt x="3070275" y="780326"/>
                  <a:pt x="2255538" y="780326"/>
                </a:cubicBezTo>
                <a:cubicBezTo>
                  <a:pt x="1440801" y="780326"/>
                  <a:pt x="780326" y="1440801"/>
                  <a:pt x="780326" y="2255538"/>
                </a:cubicBezTo>
                <a:cubicBezTo>
                  <a:pt x="780326" y="2459222"/>
                  <a:pt x="821606" y="2653265"/>
                  <a:pt x="896255" y="2829757"/>
                </a:cubicBezTo>
                <a:lnTo>
                  <a:pt x="936342" y="2912971"/>
                </a:lnTo>
                <a:lnTo>
                  <a:pt x="97987" y="2912971"/>
                </a:lnTo>
                <a:lnTo>
                  <a:pt x="45825" y="2710108"/>
                </a:lnTo>
                <a:cubicBezTo>
                  <a:pt x="15779" y="2563278"/>
                  <a:pt x="0" y="2411251"/>
                  <a:pt x="0" y="2255538"/>
                </a:cubicBezTo>
                <a:cubicBezTo>
                  <a:pt x="0" y="1009839"/>
                  <a:pt x="1009839" y="0"/>
                  <a:pt x="2255538" y="0"/>
                </a:cubicBezTo>
                <a:close/>
              </a:path>
            </a:pathLst>
          </a:custGeom>
          <a:solidFill>
            <a:srgbClr val="AFDDD9">
              <a:alpha val="69804"/>
            </a:srgbClr>
          </a:solidFill>
          <a:ln w="25400" cap="flat" cmpd="sng" algn="ctr">
            <a:noFill/>
            <a:prstDash val="solid"/>
          </a:ln>
          <a:effectLst/>
        </p:spPr>
        <p:txBody>
          <a:bodyPr wrap="square" rtlCol="0" anchor="ctr">
            <a:noAutofit/>
          </a:bodyP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3" name="Isosceles Triangle 43">
            <a:extLst>
              <a:ext uri="{FF2B5EF4-FFF2-40B4-BE49-F238E27FC236}">
                <a16:creationId xmlns:a16="http://schemas.microsoft.com/office/drawing/2014/main" id="{B0778EAF-CC71-DB7F-F884-1858125BAB1A}"/>
              </a:ext>
            </a:extLst>
          </p:cNvPr>
          <p:cNvSpPr/>
          <p:nvPr/>
        </p:nvSpPr>
        <p:spPr>
          <a:xfrm rot="15973695">
            <a:off x="5431858" y="2827009"/>
            <a:ext cx="185531" cy="159940"/>
          </a:xfrm>
          <a:prstGeom prst="triangle">
            <a:avLst/>
          </a:prstGeom>
          <a:solidFill>
            <a:srgbClr val="347475"/>
          </a:solidFill>
          <a:ln w="25400" cap="flat" cmpd="sng" algn="ctr">
            <a:noFill/>
            <a:prstDash val="solid"/>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54" name="Isosceles Triangle 48">
            <a:extLst>
              <a:ext uri="{FF2B5EF4-FFF2-40B4-BE49-F238E27FC236}">
                <a16:creationId xmlns:a16="http://schemas.microsoft.com/office/drawing/2014/main" id="{F6E1CFD5-696C-B266-9141-E983A42225CC}"/>
              </a:ext>
            </a:extLst>
          </p:cNvPr>
          <p:cNvSpPr/>
          <p:nvPr/>
        </p:nvSpPr>
        <p:spPr>
          <a:xfrm rot="14006267">
            <a:off x="5208615" y="2178148"/>
            <a:ext cx="185531" cy="159940"/>
          </a:xfrm>
          <a:prstGeom prst="triangle">
            <a:avLst/>
          </a:prstGeom>
          <a:solidFill>
            <a:srgbClr val="2F3651"/>
          </a:solidFill>
          <a:ln w="25400" cap="flat" cmpd="sng" algn="ctr">
            <a:noFill/>
            <a:prstDash val="solid"/>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55" name="Isosceles Triangle 51">
            <a:extLst>
              <a:ext uri="{FF2B5EF4-FFF2-40B4-BE49-F238E27FC236}">
                <a16:creationId xmlns:a16="http://schemas.microsoft.com/office/drawing/2014/main" id="{EA35F033-3E55-7014-894F-C7DF29D3118F}"/>
              </a:ext>
            </a:extLst>
          </p:cNvPr>
          <p:cNvSpPr/>
          <p:nvPr/>
        </p:nvSpPr>
        <p:spPr>
          <a:xfrm rot="5400000">
            <a:off x="3509498" y="2776375"/>
            <a:ext cx="185531" cy="159940"/>
          </a:xfrm>
          <a:prstGeom prst="triangle">
            <a:avLst/>
          </a:prstGeom>
          <a:solidFill>
            <a:srgbClr val="AFDDD9">
              <a:lumMod val="75000"/>
            </a:srgbClr>
          </a:solidFill>
          <a:ln w="25400" cap="flat" cmpd="sng" algn="ctr">
            <a:noFill/>
            <a:prstDash val="solid"/>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56" name="Rectangle: Rounded Corners 52">
            <a:extLst>
              <a:ext uri="{FF2B5EF4-FFF2-40B4-BE49-F238E27FC236}">
                <a16:creationId xmlns:a16="http://schemas.microsoft.com/office/drawing/2014/main" id="{BF61C567-9A5A-6C37-35D2-56842F532ABC}"/>
              </a:ext>
            </a:extLst>
          </p:cNvPr>
          <p:cNvSpPr/>
          <p:nvPr/>
        </p:nvSpPr>
        <p:spPr>
          <a:xfrm>
            <a:off x="3911434" y="3234055"/>
            <a:ext cx="1296049" cy="388880"/>
          </a:xfrm>
          <a:prstGeom prst="roundRect">
            <a:avLst>
              <a:gd name="adj" fmla="val 50000"/>
            </a:avLst>
          </a:prstGeom>
          <a:solidFill>
            <a:srgbClr val="2F3651"/>
          </a:solidFill>
          <a:ln w="25400" cap="flat" cmpd="sng" algn="ctr">
            <a:noFill/>
            <a:prstDash val="solid"/>
          </a:ln>
          <a:effectLst/>
        </p:spPr>
        <p:txBody>
          <a:bodyPr rtlCol="0" anchor="ctr"/>
          <a:lstStyle/>
          <a:p>
            <a:pPr marL="0" marR="0" lvl="0" indent="0" algn="ctr" defTabSz="514337"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err="1">
                <a:ln>
                  <a:noFill/>
                </a:ln>
                <a:solidFill>
                  <a:prstClr val="white"/>
                </a:solidFill>
                <a:effectLst/>
                <a:uLnTx/>
                <a:uFillTx/>
                <a:ea typeface="+mn-ea"/>
                <a:cs typeface="Arial" panose="020B0604020202020204" pitchFamily="34" charset="0"/>
              </a:rPr>
              <a:t>Autoimmunität</a:t>
            </a:r>
            <a:endParaRPr kumimoji="0" lang="en-US" sz="700" b="0" i="0" u="none" strike="noStrike" kern="0" cap="none" spc="0" normalizeH="0" baseline="0" noProof="0">
              <a:ln>
                <a:noFill/>
              </a:ln>
              <a:solidFill>
                <a:prstClr val="white"/>
              </a:solidFill>
              <a:effectLst/>
              <a:uLnTx/>
              <a:uFillTx/>
              <a:ea typeface="+mn-ea"/>
              <a:cs typeface="Arial" panose="020B0604020202020204" pitchFamily="34" charset="0"/>
            </a:endParaRPr>
          </a:p>
        </p:txBody>
      </p:sp>
      <p:sp>
        <p:nvSpPr>
          <p:cNvPr id="57" name="TextBox 56">
            <a:extLst>
              <a:ext uri="{FF2B5EF4-FFF2-40B4-BE49-F238E27FC236}">
                <a16:creationId xmlns:a16="http://schemas.microsoft.com/office/drawing/2014/main" id="{8BC424EF-330A-5F4E-62AC-9C1AF74DF6DC}"/>
              </a:ext>
            </a:extLst>
          </p:cNvPr>
          <p:cNvSpPr txBox="1"/>
          <p:nvPr/>
        </p:nvSpPr>
        <p:spPr>
          <a:xfrm>
            <a:off x="6517793" y="2735457"/>
            <a:ext cx="1969590" cy="581698"/>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defTabSz="685783">
              <a:lnSpc>
                <a:spcPct val="90000"/>
              </a:lnSpc>
              <a:defRPr/>
            </a:pPr>
            <a:r>
              <a:rPr lang="en-US" sz="1050" b="1" err="1">
                <a:solidFill>
                  <a:srgbClr val="2F3651"/>
                </a:solidFill>
                <a:latin typeface="+mn-lt"/>
                <a:cs typeface="Arial" panose="020B0604020202020204" pitchFamily="34" charset="0"/>
              </a:rPr>
              <a:t>Andere</a:t>
            </a:r>
            <a:r>
              <a:rPr lang="en-US" sz="1050" b="1">
                <a:solidFill>
                  <a:srgbClr val="2F3651"/>
                </a:solidFill>
                <a:latin typeface="+mn-lt"/>
                <a:cs typeface="Arial" panose="020B0604020202020204" pitchFamily="34" charset="0"/>
              </a:rPr>
              <a:t> </a:t>
            </a:r>
            <a:r>
              <a:rPr lang="en-US" sz="1050" b="1" err="1">
                <a:solidFill>
                  <a:srgbClr val="2F3651"/>
                </a:solidFill>
                <a:latin typeface="+mn-lt"/>
                <a:cs typeface="Arial" panose="020B0604020202020204" pitchFamily="34" charset="0"/>
              </a:rPr>
              <a:t>potenzielle</a:t>
            </a:r>
            <a:r>
              <a:rPr lang="en-US" sz="1050" b="1">
                <a:solidFill>
                  <a:srgbClr val="2F3651"/>
                </a:solidFill>
                <a:latin typeface="+mn-lt"/>
                <a:cs typeface="Arial" panose="020B0604020202020204" pitchFamily="34" charset="0"/>
              </a:rPr>
              <a:t> Trigger, </a:t>
            </a:r>
            <a:r>
              <a:rPr lang="en-US" sz="1050">
                <a:solidFill>
                  <a:srgbClr val="2F3651"/>
                </a:solidFill>
                <a:latin typeface="+mn-lt"/>
                <a:cs typeface="Arial" panose="020B0604020202020204" pitchFamily="34" charset="0"/>
              </a:rPr>
              <a:t>z. B. </a:t>
            </a:r>
            <a:r>
              <a:rPr lang="en-US" sz="1050" err="1">
                <a:solidFill>
                  <a:srgbClr val="2F3651"/>
                </a:solidFill>
                <a:latin typeface="+mn-lt"/>
                <a:cs typeface="Arial" panose="020B0604020202020204" pitchFamily="34" charset="0"/>
              </a:rPr>
              <a:t>frühe</a:t>
            </a:r>
            <a:r>
              <a:rPr lang="en-US" sz="1050">
                <a:solidFill>
                  <a:srgbClr val="2F3651"/>
                </a:solidFill>
                <a:latin typeface="+mn-lt"/>
                <a:cs typeface="Arial" panose="020B0604020202020204" pitchFamily="34" charset="0"/>
              </a:rPr>
              <a:t> </a:t>
            </a:r>
            <a:r>
              <a:rPr lang="en-US" sz="1050" err="1">
                <a:solidFill>
                  <a:srgbClr val="2F3651"/>
                </a:solidFill>
                <a:latin typeface="+mn-lt"/>
                <a:cs typeface="Arial" panose="020B0604020202020204" pitchFamily="34" charset="0"/>
              </a:rPr>
              <a:t>Ernährung</a:t>
            </a:r>
            <a:r>
              <a:rPr lang="en-US" sz="1050">
                <a:solidFill>
                  <a:srgbClr val="2F3651"/>
                </a:solidFill>
                <a:latin typeface="+mn-lt"/>
                <a:cs typeface="Arial" panose="020B0604020202020204" pitchFamily="34" charset="0"/>
              </a:rPr>
              <a:t>, Darm-Mikrobiom</a:t>
            </a:r>
            <a:r>
              <a:rPr lang="en-US" sz="1050" baseline="30000">
                <a:solidFill>
                  <a:srgbClr val="2F3651"/>
                </a:solidFill>
                <a:latin typeface="+mn-lt"/>
                <a:cs typeface="Arial" panose="020B0604020202020204" pitchFamily="34" charset="0"/>
              </a:rPr>
              <a:t>1,2</a:t>
            </a:r>
          </a:p>
        </p:txBody>
      </p:sp>
      <p:grpSp>
        <p:nvGrpSpPr>
          <p:cNvPr id="58" name="Group 62">
            <a:extLst>
              <a:ext uri="{FF2B5EF4-FFF2-40B4-BE49-F238E27FC236}">
                <a16:creationId xmlns:a16="http://schemas.microsoft.com/office/drawing/2014/main" id="{FA382EDB-8249-2514-E950-0FF687F35AC5}"/>
              </a:ext>
            </a:extLst>
          </p:cNvPr>
          <p:cNvGrpSpPr/>
          <p:nvPr/>
        </p:nvGrpSpPr>
        <p:grpSpPr>
          <a:xfrm>
            <a:off x="5371745" y="1708723"/>
            <a:ext cx="578906" cy="578906"/>
            <a:chOff x="4322906" y="2429178"/>
            <a:chExt cx="771875" cy="771875"/>
          </a:xfrm>
        </p:grpSpPr>
        <p:sp>
          <p:nvSpPr>
            <p:cNvPr id="59" name="Oval 44">
              <a:extLst>
                <a:ext uri="{FF2B5EF4-FFF2-40B4-BE49-F238E27FC236}">
                  <a16:creationId xmlns:a16="http://schemas.microsoft.com/office/drawing/2014/main" id="{22645B8B-3E5F-25E5-F771-3958B4130FD2}"/>
                </a:ext>
              </a:extLst>
            </p:cNvPr>
            <p:cNvSpPr/>
            <p:nvPr/>
          </p:nvSpPr>
          <p:spPr>
            <a:xfrm>
              <a:off x="4322906" y="2429178"/>
              <a:ext cx="771875" cy="771875"/>
            </a:xfrm>
            <a:prstGeom prst="ellipse">
              <a:avLst/>
            </a:prstGeom>
            <a:solidFill>
              <a:srgbClr val="2F3651"/>
            </a:solidFill>
            <a:ln w="25400" cap="flat" cmpd="sng" algn="ctr">
              <a:noFill/>
              <a:prstDash val="solid"/>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60" name="Graphic 61" descr="Germ outline">
              <a:extLst>
                <a:ext uri="{FF2B5EF4-FFF2-40B4-BE49-F238E27FC236}">
                  <a16:creationId xmlns:a16="http://schemas.microsoft.com/office/drawing/2014/main" id="{2D5AD2BD-077F-0650-DBB3-118B34C231D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38175" y="2532904"/>
              <a:ext cx="555909" cy="555909"/>
            </a:xfrm>
            <a:prstGeom prst="rect">
              <a:avLst/>
            </a:prstGeom>
          </p:spPr>
        </p:pic>
      </p:grpSp>
      <p:grpSp>
        <p:nvGrpSpPr>
          <p:cNvPr id="61" name="Group 65">
            <a:extLst>
              <a:ext uri="{FF2B5EF4-FFF2-40B4-BE49-F238E27FC236}">
                <a16:creationId xmlns:a16="http://schemas.microsoft.com/office/drawing/2014/main" id="{7E57BD71-197C-1BFD-ED48-7037BED5A1FE}"/>
              </a:ext>
            </a:extLst>
          </p:cNvPr>
          <p:cNvGrpSpPr/>
          <p:nvPr/>
        </p:nvGrpSpPr>
        <p:grpSpPr>
          <a:xfrm>
            <a:off x="2884708" y="2583359"/>
            <a:ext cx="578906" cy="578906"/>
            <a:chOff x="3846275" y="3783053"/>
            <a:chExt cx="771875" cy="771875"/>
          </a:xfrm>
          <a:solidFill>
            <a:srgbClr val="AFDDD9">
              <a:lumMod val="75000"/>
            </a:srgbClr>
          </a:solidFill>
        </p:grpSpPr>
        <p:sp>
          <p:nvSpPr>
            <p:cNvPr id="62" name="Oval 47">
              <a:extLst>
                <a:ext uri="{FF2B5EF4-FFF2-40B4-BE49-F238E27FC236}">
                  <a16:creationId xmlns:a16="http://schemas.microsoft.com/office/drawing/2014/main" id="{6DAF310B-FC7E-A7DE-4D91-2681D1DEB060}"/>
                </a:ext>
              </a:extLst>
            </p:cNvPr>
            <p:cNvSpPr/>
            <p:nvPr/>
          </p:nvSpPr>
          <p:spPr>
            <a:xfrm>
              <a:off x="3846275" y="3783053"/>
              <a:ext cx="771875" cy="771875"/>
            </a:xfrm>
            <a:prstGeom prst="ellipse">
              <a:avLst/>
            </a:prstGeom>
            <a:grpFill/>
            <a:ln w="25400" cap="flat" cmpd="sng" algn="ctr">
              <a:noFill/>
              <a:prstDash val="solid"/>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63" name="Graphic 64" descr="DNA outline">
              <a:extLst>
                <a:ext uri="{FF2B5EF4-FFF2-40B4-BE49-F238E27FC236}">
                  <a16:creationId xmlns:a16="http://schemas.microsoft.com/office/drawing/2014/main" id="{E3F74300-88AF-C1F9-7A41-D1FDF2F6D45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806439">
              <a:off x="3925823" y="3866079"/>
              <a:ext cx="583318" cy="583318"/>
            </a:xfrm>
            <a:prstGeom prst="rect">
              <a:avLst/>
            </a:prstGeom>
          </p:spPr>
        </p:pic>
      </p:grpSp>
      <p:sp>
        <p:nvSpPr>
          <p:cNvPr id="64" name="TextBox 66">
            <a:extLst>
              <a:ext uri="{FF2B5EF4-FFF2-40B4-BE49-F238E27FC236}">
                <a16:creationId xmlns:a16="http://schemas.microsoft.com/office/drawing/2014/main" id="{FEE24DEA-F140-4DFA-F780-EA6216EB4BB2}"/>
              </a:ext>
            </a:extLst>
          </p:cNvPr>
          <p:cNvSpPr txBox="1"/>
          <p:nvPr/>
        </p:nvSpPr>
        <p:spPr>
          <a:xfrm>
            <a:off x="6140508" y="1830047"/>
            <a:ext cx="1903810" cy="145424"/>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defTabSz="685783">
              <a:lnSpc>
                <a:spcPct val="90000"/>
              </a:lnSpc>
              <a:defRPr/>
            </a:pPr>
            <a:r>
              <a:rPr lang="en-US" sz="1050" b="1" err="1">
                <a:solidFill>
                  <a:srgbClr val="2F3651"/>
                </a:solidFill>
                <a:latin typeface="+mn-lt"/>
                <a:cs typeface="Arial" panose="020B0604020202020204" pitchFamily="34" charset="0"/>
              </a:rPr>
              <a:t>Infektionen</a:t>
            </a:r>
            <a:r>
              <a:rPr lang="en-US" sz="1050" b="1">
                <a:solidFill>
                  <a:srgbClr val="2F3651"/>
                </a:solidFill>
                <a:latin typeface="+mn-lt"/>
                <a:cs typeface="Arial" panose="020B0604020202020204" pitchFamily="34" charset="0"/>
              </a:rPr>
              <a:t>, </a:t>
            </a:r>
            <a:r>
              <a:rPr lang="en-US" sz="1050">
                <a:solidFill>
                  <a:srgbClr val="2F3651"/>
                </a:solidFill>
                <a:latin typeface="+mn-lt"/>
                <a:cs typeface="Arial" panose="020B0604020202020204" pitchFamily="34" charset="0"/>
              </a:rPr>
              <a:t>z. B. Viren</a:t>
            </a:r>
            <a:r>
              <a:rPr lang="en-US" sz="1050" baseline="30000">
                <a:solidFill>
                  <a:srgbClr val="000000"/>
                </a:solidFill>
                <a:latin typeface="+mn-lt"/>
                <a:cs typeface="Arial" panose="020B0604020202020204" pitchFamily="34" charset="0"/>
              </a:rPr>
              <a:t>1,3</a:t>
            </a:r>
          </a:p>
        </p:txBody>
      </p:sp>
      <p:cxnSp>
        <p:nvCxnSpPr>
          <p:cNvPr id="65" name="Straight Connector 67">
            <a:extLst>
              <a:ext uri="{FF2B5EF4-FFF2-40B4-BE49-F238E27FC236}">
                <a16:creationId xmlns:a16="http://schemas.microsoft.com/office/drawing/2014/main" id="{E5C4BB6F-1FFB-36F5-36D0-479648D73262}"/>
              </a:ext>
            </a:extLst>
          </p:cNvPr>
          <p:cNvCxnSpPr>
            <a:cxnSpLocks/>
          </p:cNvCxnSpPr>
          <p:nvPr/>
        </p:nvCxnSpPr>
        <p:spPr>
          <a:xfrm>
            <a:off x="1240278" y="1773087"/>
            <a:ext cx="1889716" cy="0"/>
          </a:xfrm>
          <a:prstGeom prst="line">
            <a:avLst/>
          </a:prstGeom>
          <a:noFill/>
          <a:ln w="9525" cap="flat" cmpd="sng" algn="ctr">
            <a:solidFill>
              <a:srgbClr val="2F3651"/>
            </a:solidFill>
            <a:prstDash val="solid"/>
          </a:ln>
          <a:effectLst/>
        </p:spPr>
      </p:cxnSp>
      <p:sp>
        <p:nvSpPr>
          <p:cNvPr id="66" name="TextBox 68">
            <a:extLst>
              <a:ext uri="{FF2B5EF4-FFF2-40B4-BE49-F238E27FC236}">
                <a16:creationId xmlns:a16="http://schemas.microsoft.com/office/drawing/2014/main" id="{E1A659D4-417E-17BE-0007-F38160D03103}"/>
              </a:ext>
            </a:extLst>
          </p:cNvPr>
          <p:cNvSpPr txBox="1"/>
          <p:nvPr/>
        </p:nvSpPr>
        <p:spPr>
          <a:xfrm>
            <a:off x="1260102" y="1849712"/>
            <a:ext cx="1986609" cy="290849"/>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defTabSz="685783">
              <a:lnSpc>
                <a:spcPct val="90000"/>
              </a:lnSpc>
              <a:defRPr/>
            </a:pPr>
            <a:r>
              <a:rPr lang="en-US" sz="1050" b="1">
                <a:solidFill>
                  <a:srgbClr val="000000"/>
                </a:solidFill>
                <a:latin typeface="+mn-lt"/>
                <a:cs typeface="Arial" panose="020B0604020202020204" pitchFamily="34" charset="0"/>
              </a:rPr>
              <a:t>HLA-Gene</a:t>
            </a:r>
          </a:p>
          <a:p>
            <a:pPr defTabSz="685783">
              <a:lnSpc>
                <a:spcPct val="90000"/>
              </a:lnSpc>
              <a:defRPr/>
            </a:pPr>
            <a:r>
              <a:rPr lang="en-US" sz="1050">
                <a:solidFill>
                  <a:srgbClr val="000000"/>
                </a:solidFill>
                <a:latin typeface="+mn-lt"/>
                <a:cs typeface="Arial" panose="020B0604020202020204" pitchFamily="34" charset="0"/>
              </a:rPr>
              <a:t>(</a:t>
            </a:r>
            <a:r>
              <a:rPr lang="en-US" sz="1050" err="1">
                <a:solidFill>
                  <a:srgbClr val="000000"/>
                </a:solidFill>
                <a:latin typeface="+mn-lt"/>
                <a:cs typeface="Arial" panose="020B0604020202020204" pitchFamily="34" charset="0"/>
              </a:rPr>
              <a:t>Chromosom</a:t>
            </a:r>
            <a:r>
              <a:rPr lang="en-US" sz="1050">
                <a:solidFill>
                  <a:srgbClr val="000000"/>
                </a:solidFill>
                <a:latin typeface="+mn-lt"/>
                <a:cs typeface="Arial" panose="020B0604020202020204" pitchFamily="34" charset="0"/>
              </a:rPr>
              <a:t> 6)</a:t>
            </a:r>
            <a:r>
              <a:rPr lang="en-US" sz="1050" baseline="30000">
                <a:solidFill>
                  <a:srgbClr val="000000"/>
                </a:solidFill>
                <a:latin typeface="+mn-lt"/>
                <a:cs typeface="Arial" panose="020B0604020202020204" pitchFamily="34" charset="0"/>
              </a:rPr>
              <a:t>1</a:t>
            </a:r>
          </a:p>
        </p:txBody>
      </p:sp>
      <p:cxnSp>
        <p:nvCxnSpPr>
          <p:cNvPr id="67" name="Straight Connector 69">
            <a:extLst>
              <a:ext uri="{FF2B5EF4-FFF2-40B4-BE49-F238E27FC236}">
                <a16:creationId xmlns:a16="http://schemas.microsoft.com/office/drawing/2014/main" id="{0A12EAAA-EBA7-F7A8-DF0F-B6EA8A72FC4B}"/>
              </a:ext>
            </a:extLst>
          </p:cNvPr>
          <p:cNvCxnSpPr>
            <a:cxnSpLocks/>
          </p:cNvCxnSpPr>
          <p:nvPr/>
        </p:nvCxnSpPr>
        <p:spPr>
          <a:xfrm>
            <a:off x="423153" y="2612806"/>
            <a:ext cx="2358327" cy="0"/>
          </a:xfrm>
          <a:prstGeom prst="line">
            <a:avLst/>
          </a:prstGeom>
          <a:noFill/>
          <a:ln w="9525" cap="flat" cmpd="sng" algn="ctr">
            <a:solidFill>
              <a:srgbClr val="2F3651"/>
            </a:solidFill>
            <a:prstDash val="solid"/>
          </a:ln>
          <a:effectLst/>
        </p:spPr>
      </p:cxnSp>
      <p:grpSp>
        <p:nvGrpSpPr>
          <p:cNvPr id="68" name="Group 75">
            <a:extLst>
              <a:ext uri="{FF2B5EF4-FFF2-40B4-BE49-F238E27FC236}">
                <a16:creationId xmlns:a16="http://schemas.microsoft.com/office/drawing/2014/main" id="{64066000-5682-4758-BA60-15E6F0208E04}"/>
              </a:ext>
            </a:extLst>
          </p:cNvPr>
          <p:cNvGrpSpPr/>
          <p:nvPr/>
        </p:nvGrpSpPr>
        <p:grpSpPr>
          <a:xfrm>
            <a:off x="5701088" y="2559272"/>
            <a:ext cx="578906" cy="578906"/>
            <a:chOff x="7097221" y="2429178"/>
            <a:chExt cx="771875" cy="771875"/>
          </a:xfrm>
        </p:grpSpPr>
        <p:sp>
          <p:nvSpPr>
            <p:cNvPr id="69" name="Oval 45">
              <a:extLst>
                <a:ext uri="{FF2B5EF4-FFF2-40B4-BE49-F238E27FC236}">
                  <a16:creationId xmlns:a16="http://schemas.microsoft.com/office/drawing/2014/main" id="{7F46B0D5-5B29-D986-9758-426BB7FA0FFC}"/>
                </a:ext>
              </a:extLst>
            </p:cNvPr>
            <p:cNvSpPr/>
            <p:nvPr/>
          </p:nvSpPr>
          <p:spPr>
            <a:xfrm>
              <a:off x="7097221" y="2429178"/>
              <a:ext cx="771875" cy="771875"/>
            </a:xfrm>
            <a:prstGeom prst="ellipse">
              <a:avLst/>
            </a:prstGeom>
            <a:solidFill>
              <a:srgbClr val="347475"/>
            </a:solidFill>
            <a:ln w="25400" cap="flat" cmpd="sng" algn="ctr">
              <a:noFill/>
              <a:prstDash val="solid"/>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70" name="Graphic 74">
              <a:extLst>
                <a:ext uri="{FF2B5EF4-FFF2-40B4-BE49-F238E27FC236}">
                  <a16:creationId xmlns:a16="http://schemas.microsoft.com/office/drawing/2014/main" id="{2C49B156-E063-1E61-2976-A929594A765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247965" y="2590922"/>
              <a:ext cx="455561" cy="470839"/>
            </a:xfrm>
            <a:prstGeom prst="rect">
              <a:avLst/>
            </a:prstGeom>
          </p:spPr>
        </p:pic>
      </p:grpSp>
      <p:cxnSp>
        <p:nvCxnSpPr>
          <p:cNvPr id="71" name="Straight Connector 77">
            <a:extLst>
              <a:ext uri="{FF2B5EF4-FFF2-40B4-BE49-F238E27FC236}">
                <a16:creationId xmlns:a16="http://schemas.microsoft.com/office/drawing/2014/main" id="{8FB73F4F-5D08-3D0B-9A29-14B173EC860F}"/>
              </a:ext>
            </a:extLst>
          </p:cNvPr>
          <p:cNvCxnSpPr>
            <a:cxnSpLocks/>
          </p:cNvCxnSpPr>
          <p:nvPr/>
        </p:nvCxnSpPr>
        <p:spPr>
          <a:xfrm>
            <a:off x="5950651" y="1755672"/>
            <a:ext cx="1958196" cy="0"/>
          </a:xfrm>
          <a:prstGeom prst="line">
            <a:avLst/>
          </a:prstGeom>
          <a:noFill/>
          <a:ln w="9525" cap="flat" cmpd="sng" algn="ctr">
            <a:solidFill>
              <a:srgbClr val="2F3651"/>
            </a:solidFill>
            <a:prstDash val="solid"/>
          </a:ln>
          <a:effectLst/>
        </p:spPr>
      </p:cxnSp>
      <p:cxnSp>
        <p:nvCxnSpPr>
          <p:cNvPr id="72" name="Straight Connector 78">
            <a:extLst>
              <a:ext uri="{FF2B5EF4-FFF2-40B4-BE49-F238E27FC236}">
                <a16:creationId xmlns:a16="http://schemas.microsoft.com/office/drawing/2014/main" id="{506FFED2-2187-8C8B-535A-33F66358B9FF}"/>
              </a:ext>
            </a:extLst>
          </p:cNvPr>
          <p:cNvCxnSpPr>
            <a:cxnSpLocks/>
          </p:cNvCxnSpPr>
          <p:nvPr/>
        </p:nvCxnSpPr>
        <p:spPr>
          <a:xfrm>
            <a:off x="6358612" y="2612806"/>
            <a:ext cx="2128771" cy="0"/>
          </a:xfrm>
          <a:prstGeom prst="line">
            <a:avLst/>
          </a:prstGeom>
          <a:noFill/>
          <a:ln w="9525" cap="flat" cmpd="sng" algn="ctr">
            <a:solidFill>
              <a:srgbClr val="2F3651"/>
            </a:solidFill>
            <a:prstDash val="solid"/>
          </a:ln>
          <a:effectLst/>
        </p:spPr>
      </p:cxnSp>
      <p:sp>
        <p:nvSpPr>
          <p:cNvPr id="73" name="TextBox 5">
            <a:extLst>
              <a:ext uri="{FF2B5EF4-FFF2-40B4-BE49-F238E27FC236}">
                <a16:creationId xmlns:a16="http://schemas.microsoft.com/office/drawing/2014/main" id="{23400DAA-EC90-8A8E-4DDC-83A469472B75}"/>
              </a:ext>
            </a:extLst>
          </p:cNvPr>
          <p:cNvSpPr txBox="1"/>
          <p:nvPr/>
        </p:nvSpPr>
        <p:spPr>
          <a:xfrm>
            <a:off x="308362" y="1122931"/>
            <a:ext cx="3383307" cy="249299"/>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algn="ctr" defTabSz="685783">
              <a:lnSpc>
                <a:spcPct val="90000"/>
              </a:lnSpc>
              <a:defRPr/>
            </a:pPr>
            <a:r>
              <a:rPr lang="en-US" sz="1800" b="1" err="1">
                <a:solidFill>
                  <a:srgbClr val="2F3651"/>
                </a:solidFill>
                <a:latin typeface="+mn-lt"/>
                <a:cs typeface="Arial" panose="020B0604020202020204" pitchFamily="34" charset="0"/>
              </a:rPr>
              <a:t>Genetische</a:t>
            </a:r>
            <a:r>
              <a:rPr lang="en-US" sz="1800" b="1">
                <a:solidFill>
                  <a:srgbClr val="2F3651"/>
                </a:solidFill>
                <a:latin typeface="+mn-lt"/>
                <a:cs typeface="Arial" panose="020B0604020202020204" pitchFamily="34" charset="0"/>
              </a:rPr>
              <a:t> </a:t>
            </a:r>
            <a:r>
              <a:rPr lang="en-US" sz="1800" b="1" err="1">
                <a:solidFill>
                  <a:srgbClr val="2F3651"/>
                </a:solidFill>
                <a:latin typeface="+mn-lt"/>
                <a:cs typeface="Arial" panose="020B0604020202020204" pitchFamily="34" charset="0"/>
              </a:rPr>
              <a:t>Prädisposition</a:t>
            </a:r>
            <a:endParaRPr lang="en-US" sz="1800" baseline="30000">
              <a:solidFill>
                <a:srgbClr val="2F3651"/>
              </a:solidFill>
              <a:latin typeface="+mn-lt"/>
              <a:cs typeface="Arial" panose="020B0604020202020204" pitchFamily="34" charset="0"/>
            </a:endParaRPr>
          </a:p>
        </p:txBody>
      </p:sp>
      <p:sp>
        <p:nvSpPr>
          <p:cNvPr id="74" name="TextBox 9">
            <a:extLst>
              <a:ext uri="{FF2B5EF4-FFF2-40B4-BE49-F238E27FC236}">
                <a16:creationId xmlns:a16="http://schemas.microsoft.com/office/drawing/2014/main" id="{9F7D0F5C-6192-7785-161F-294D7BF8B4B3}"/>
              </a:ext>
            </a:extLst>
          </p:cNvPr>
          <p:cNvSpPr txBox="1"/>
          <p:nvPr/>
        </p:nvSpPr>
        <p:spPr>
          <a:xfrm>
            <a:off x="5452332" y="1124554"/>
            <a:ext cx="2932972" cy="249299"/>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algn="ctr" defTabSz="685783">
              <a:lnSpc>
                <a:spcPct val="90000"/>
              </a:lnSpc>
              <a:defRPr/>
            </a:pPr>
            <a:r>
              <a:rPr lang="en-US" sz="1800" b="1" err="1">
                <a:solidFill>
                  <a:srgbClr val="347475"/>
                </a:solidFill>
                <a:latin typeface="+mn-lt"/>
                <a:cs typeface="Arial" panose="020B0604020202020204" pitchFamily="34" charset="0"/>
              </a:rPr>
              <a:t>Umweltfaktoren</a:t>
            </a:r>
            <a:endParaRPr lang="en-US" sz="1800" baseline="30000">
              <a:solidFill>
                <a:srgbClr val="347475"/>
              </a:solidFill>
              <a:latin typeface="+mn-lt"/>
              <a:cs typeface="Arial" panose="020B0604020202020204" pitchFamily="34" charset="0"/>
            </a:endParaRPr>
          </a:p>
        </p:txBody>
      </p:sp>
      <p:pic>
        <p:nvPicPr>
          <p:cNvPr id="75" name="Graphic 10">
            <a:extLst>
              <a:ext uri="{FF2B5EF4-FFF2-40B4-BE49-F238E27FC236}">
                <a16:creationId xmlns:a16="http://schemas.microsoft.com/office/drawing/2014/main" id="{EFDD76AC-4F0F-81C7-4DE1-5D73F73BD1F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14873583">
            <a:off x="4375324" y="2670369"/>
            <a:ext cx="166785" cy="177014"/>
          </a:xfrm>
          <a:prstGeom prst="rect">
            <a:avLst/>
          </a:prstGeom>
        </p:spPr>
      </p:pic>
      <p:pic>
        <p:nvPicPr>
          <p:cNvPr id="76" name="Graphic 11">
            <a:extLst>
              <a:ext uri="{FF2B5EF4-FFF2-40B4-BE49-F238E27FC236}">
                <a16:creationId xmlns:a16="http://schemas.microsoft.com/office/drawing/2014/main" id="{01B14160-DB04-131B-73E1-115E03F939D9}"/>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19745087">
            <a:off x="4582467" y="2700075"/>
            <a:ext cx="134540" cy="126766"/>
          </a:xfrm>
          <a:prstGeom prst="rect">
            <a:avLst/>
          </a:prstGeom>
        </p:spPr>
      </p:pic>
      <p:pic>
        <p:nvPicPr>
          <p:cNvPr id="77" name="Graphic 13">
            <a:extLst>
              <a:ext uri="{FF2B5EF4-FFF2-40B4-BE49-F238E27FC236}">
                <a16:creationId xmlns:a16="http://schemas.microsoft.com/office/drawing/2014/main" id="{B2A91105-2856-E2DF-C915-B15567EE6C96}"/>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rot="11423421">
            <a:off x="4556067" y="2906038"/>
            <a:ext cx="190567" cy="179555"/>
          </a:xfrm>
          <a:prstGeom prst="rect">
            <a:avLst/>
          </a:prstGeom>
        </p:spPr>
      </p:pic>
      <p:sp>
        <p:nvSpPr>
          <p:cNvPr id="78" name="TextBox 14">
            <a:extLst>
              <a:ext uri="{FF2B5EF4-FFF2-40B4-BE49-F238E27FC236}">
                <a16:creationId xmlns:a16="http://schemas.microsoft.com/office/drawing/2014/main" id="{13E89BB3-583D-9733-269D-8F4C62A20035}"/>
              </a:ext>
            </a:extLst>
          </p:cNvPr>
          <p:cNvSpPr txBox="1"/>
          <p:nvPr/>
        </p:nvSpPr>
        <p:spPr>
          <a:xfrm>
            <a:off x="423153" y="2695290"/>
            <a:ext cx="2337378" cy="290849"/>
          </a:xfrm>
          <a:prstGeom prst="rect">
            <a:avLst/>
          </a:prstGeom>
          <a:noFill/>
        </p:spPr>
        <p:txBody>
          <a:bodyPr wrap="square" lIns="0" tIns="0" rIns="0" bIns="0" rtlCol="0" anchor="t" anchorCtr="0">
            <a:spAutoFit/>
          </a:bodyPr>
          <a:lstStyle>
            <a:defPPr>
              <a:defRPr lang="en-US"/>
            </a:defPPr>
            <a:lvl1pPr marR="0" lvl="0" indent="0" fontAlgn="auto">
              <a:lnSpc>
                <a:spcPct val="100000"/>
              </a:lnSpc>
              <a:spcBef>
                <a:spcPts val="0"/>
              </a:spcBef>
              <a:spcAft>
                <a:spcPts val="0"/>
              </a:spcAft>
              <a:buClrTx/>
              <a:buSzTx/>
              <a:buFontTx/>
              <a:buNone/>
              <a:tabLst/>
              <a:defRPr kumimoji="0" sz="1400" b="0" i="0" u="none" strike="noStrike" cap="none" spc="0" normalizeH="0" baseline="0">
                <a:ln>
                  <a:noFill/>
                </a:ln>
                <a:solidFill>
                  <a:schemeClr val="accent1"/>
                </a:solidFill>
                <a:effectLst/>
                <a:uLnTx/>
                <a:uFillTx/>
                <a:latin typeface="Verdana"/>
              </a:defRPr>
            </a:lvl1pPr>
          </a:lstStyle>
          <a:p>
            <a:pPr algn="r" defTabSz="685783">
              <a:lnSpc>
                <a:spcPct val="90000"/>
              </a:lnSpc>
              <a:defRPr/>
            </a:pPr>
            <a:r>
              <a:rPr lang="en-US" sz="1050" b="1" err="1">
                <a:solidFill>
                  <a:srgbClr val="000000"/>
                </a:solidFill>
                <a:latin typeface="+mn-lt"/>
                <a:cs typeface="Arial" panose="020B0604020202020204" pitchFamily="34" charset="0"/>
              </a:rPr>
              <a:t>Genetische</a:t>
            </a:r>
            <a:r>
              <a:rPr lang="en-US" sz="1050" b="1">
                <a:solidFill>
                  <a:srgbClr val="000000"/>
                </a:solidFill>
                <a:latin typeface="+mn-lt"/>
                <a:cs typeface="Arial" panose="020B0604020202020204" pitchFamily="34" charset="0"/>
              </a:rPr>
              <a:t> </a:t>
            </a:r>
            <a:r>
              <a:rPr lang="en-US" sz="1050" b="1" err="1">
                <a:solidFill>
                  <a:srgbClr val="000000"/>
                </a:solidFill>
                <a:latin typeface="+mn-lt"/>
                <a:cs typeface="Arial" panose="020B0604020202020204" pitchFamily="34" charset="0"/>
              </a:rPr>
              <a:t>Regionen</a:t>
            </a:r>
            <a:r>
              <a:rPr lang="en-US" sz="1050" b="1">
                <a:solidFill>
                  <a:srgbClr val="000000"/>
                </a:solidFill>
                <a:latin typeface="+mn-lt"/>
                <a:cs typeface="Arial" panose="020B0604020202020204" pitchFamily="34" charset="0"/>
              </a:rPr>
              <a:t>, die </a:t>
            </a:r>
            <a:r>
              <a:rPr lang="en-US" sz="1050" b="1" err="1">
                <a:solidFill>
                  <a:srgbClr val="000000"/>
                </a:solidFill>
                <a:latin typeface="+mn-lt"/>
                <a:cs typeface="Arial" panose="020B0604020202020204" pitchFamily="34" charset="0"/>
              </a:rPr>
              <a:t>nicht</a:t>
            </a:r>
            <a:r>
              <a:rPr lang="en-US" sz="1050" b="1">
                <a:solidFill>
                  <a:srgbClr val="000000"/>
                </a:solidFill>
                <a:latin typeface="+mn-lt"/>
                <a:cs typeface="Arial" panose="020B0604020202020204" pitchFamily="34" charset="0"/>
              </a:rPr>
              <a:t> </a:t>
            </a:r>
            <a:r>
              <a:rPr lang="en-US" sz="1050" b="1" err="1">
                <a:solidFill>
                  <a:srgbClr val="000000"/>
                </a:solidFill>
                <a:latin typeface="+mn-lt"/>
                <a:cs typeface="Arial" panose="020B0604020202020204" pitchFamily="34" charset="0"/>
              </a:rPr>
              <a:t>zum</a:t>
            </a:r>
            <a:r>
              <a:rPr lang="en-US" sz="1050" b="1">
                <a:solidFill>
                  <a:srgbClr val="000000"/>
                </a:solidFill>
                <a:latin typeface="+mn-lt"/>
                <a:cs typeface="Arial" panose="020B0604020202020204" pitchFamily="34" charset="0"/>
              </a:rPr>
              <a:t> HLA-Gen </a:t>
            </a:r>
            <a:r>
              <a:rPr lang="en-US" sz="1050">
                <a:solidFill>
                  <a:srgbClr val="000000"/>
                </a:solidFill>
                <a:latin typeface="+mn-lt"/>
                <a:cs typeface="Arial" panose="020B0604020202020204" pitchFamily="34" charset="0"/>
              </a:rPr>
              <a:t>gehören</a:t>
            </a:r>
            <a:r>
              <a:rPr lang="en-US" sz="1050" baseline="30000">
                <a:solidFill>
                  <a:srgbClr val="000000"/>
                </a:solidFill>
                <a:latin typeface="+mn-lt"/>
                <a:cs typeface="Arial" panose="020B0604020202020204" pitchFamily="34" charset="0"/>
              </a:rPr>
              <a:t>1</a:t>
            </a:r>
          </a:p>
        </p:txBody>
      </p:sp>
      <p:sp>
        <p:nvSpPr>
          <p:cNvPr id="79" name="Oval 16">
            <a:extLst>
              <a:ext uri="{FF2B5EF4-FFF2-40B4-BE49-F238E27FC236}">
                <a16:creationId xmlns:a16="http://schemas.microsoft.com/office/drawing/2014/main" id="{71B286E3-49BB-A572-2436-DA2396C19909}"/>
              </a:ext>
            </a:extLst>
          </p:cNvPr>
          <p:cNvSpPr/>
          <p:nvPr/>
        </p:nvSpPr>
        <p:spPr>
          <a:xfrm>
            <a:off x="3237526" y="1609729"/>
            <a:ext cx="578906" cy="578906"/>
          </a:xfrm>
          <a:prstGeom prst="ellipse">
            <a:avLst/>
          </a:prstGeom>
          <a:solidFill>
            <a:srgbClr val="AFDDD9">
              <a:lumMod val="75000"/>
            </a:srgbClr>
          </a:solidFill>
          <a:ln w="25400" cap="flat" cmpd="sng" algn="ctr">
            <a:noFill/>
            <a:prstDash val="solid"/>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80" name="Isosceles Triangle 18">
            <a:extLst>
              <a:ext uri="{FF2B5EF4-FFF2-40B4-BE49-F238E27FC236}">
                <a16:creationId xmlns:a16="http://schemas.microsoft.com/office/drawing/2014/main" id="{C8167D2C-6282-F072-B1D4-2CF05E8A6ABB}"/>
              </a:ext>
            </a:extLst>
          </p:cNvPr>
          <p:cNvSpPr/>
          <p:nvPr/>
        </p:nvSpPr>
        <p:spPr>
          <a:xfrm rot="7977430">
            <a:off x="3772040" y="2142145"/>
            <a:ext cx="185531" cy="159940"/>
          </a:xfrm>
          <a:prstGeom prst="triangle">
            <a:avLst/>
          </a:prstGeom>
          <a:solidFill>
            <a:srgbClr val="AFDDD9">
              <a:lumMod val="75000"/>
            </a:srgbClr>
          </a:solidFill>
          <a:ln w="25400" cap="flat" cmpd="sng" algn="ctr">
            <a:noFill/>
            <a:prstDash val="solid"/>
          </a:ln>
          <a:effectLst/>
        </p:spPr>
        <p:txBody>
          <a:bodyPr rtlCol="0" anchor="ctr"/>
          <a:lstStyle/>
          <a:p>
            <a:pPr marL="0" marR="0" lvl="0" indent="0" algn="ctr" defTabSz="685783"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81" name="Picture 21">
            <a:extLst>
              <a:ext uri="{FF2B5EF4-FFF2-40B4-BE49-F238E27FC236}">
                <a16:creationId xmlns:a16="http://schemas.microsoft.com/office/drawing/2014/main" id="{DCCE7310-408B-33D8-B5DC-F0FE7D32A13D}"/>
              </a:ext>
            </a:extLst>
          </p:cNvPr>
          <p:cNvPicPr>
            <a:picLocks noChangeAspect="1"/>
          </p:cNvPicPr>
          <p:nvPr/>
        </p:nvPicPr>
        <p:blipFill>
          <a:blip r:embed="rId14"/>
          <a:stretch>
            <a:fillRect/>
          </a:stretch>
        </p:blipFill>
        <p:spPr>
          <a:xfrm rot="1850598">
            <a:off x="3403641" y="1700003"/>
            <a:ext cx="238959" cy="378999"/>
          </a:xfrm>
          <a:prstGeom prst="rect">
            <a:avLst/>
          </a:prstGeom>
        </p:spPr>
      </p:pic>
      <p:pic>
        <p:nvPicPr>
          <p:cNvPr id="82" name="T-Cells infiltrate 4">
            <a:extLst>
              <a:ext uri="{FF2B5EF4-FFF2-40B4-BE49-F238E27FC236}">
                <a16:creationId xmlns:a16="http://schemas.microsoft.com/office/drawing/2014/main" id="{6481F3EA-B940-2A1B-EE2D-59E5BFF77CF9}"/>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p:blipFill>
        <p:spPr>
          <a:xfrm>
            <a:off x="4304005" y="2923498"/>
            <a:ext cx="179582" cy="176434"/>
          </a:xfrm>
          <a:prstGeom prst="rect">
            <a:avLst/>
          </a:prstGeom>
        </p:spPr>
      </p:pic>
      <p:pic>
        <p:nvPicPr>
          <p:cNvPr id="83" name="T-Cells infiltrate 4">
            <a:extLst>
              <a:ext uri="{FF2B5EF4-FFF2-40B4-BE49-F238E27FC236}">
                <a16:creationId xmlns:a16="http://schemas.microsoft.com/office/drawing/2014/main" id="{77671D6E-078A-8823-B205-2B3600F17CDF}"/>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p:blipFill>
        <p:spPr>
          <a:xfrm>
            <a:off x="4770104" y="2754200"/>
            <a:ext cx="192420" cy="189047"/>
          </a:xfrm>
          <a:prstGeom prst="rect">
            <a:avLst/>
          </a:prstGeom>
        </p:spPr>
      </p:pic>
    </p:spTree>
    <p:extLst>
      <p:ext uri="{BB962C8B-B14F-4D97-AF65-F5344CB8AC3E}">
        <p14:creationId xmlns:p14="http://schemas.microsoft.com/office/powerpoint/2010/main" val="2726385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1CDDD6-FC58-0D6A-58DD-8CBF0BD852C5}"/>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536A9CDD-3BC5-BDCF-9408-5E8923AB71D3}"/>
              </a:ext>
            </a:extLst>
          </p:cNvPr>
          <p:cNvSpPr txBox="1">
            <a:spLocks/>
          </p:cNvSpPr>
          <p:nvPr/>
        </p:nvSpPr>
        <p:spPr>
          <a:xfrm>
            <a:off x="329015" y="145962"/>
            <a:ext cx="8706708"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lang="de-DE" b="1" dirty="0">
                <a:solidFill>
                  <a:srgbClr val="7030A0"/>
                </a:solidFill>
                <a:latin typeface="Verdana"/>
              </a:rPr>
              <a:t>Zusammenhang der Risiken für verschiedene AIE inklusive T1D</a:t>
            </a:r>
            <a:r>
              <a:rPr kumimoji="0" lang="de-DE" b="1" i="0" u="none" strike="noStrike" kern="1200" cap="none" spc="0" normalizeH="0" baseline="30000" noProof="0" dirty="0">
                <a:ln>
                  <a:noFill/>
                </a:ln>
                <a:solidFill>
                  <a:srgbClr val="7030A0"/>
                </a:solidFill>
                <a:effectLst/>
                <a:uLnTx/>
                <a:uFillTx/>
                <a:latin typeface="Verdana"/>
                <a:ea typeface="+mn-ea"/>
                <a:cs typeface="+mn-cs"/>
              </a:rPr>
              <a:t>1,</a:t>
            </a:r>
            <a:r>
              <a:rPr kumimoji="0" lang="de-DE" b="1" i="0" u="none" strike="noStrike" kern="1200" cap="none" spc="0" normalizeH="0" noProof="0" dirty="0">
                <a:ln>
                  <a:noFill/>
                </a:ln>
                <a:solidFill>
                  <a:srgbClr val="7030A0"/>
                </a:solidFill>
                <a:effectLst/>
                <a:uLnTx/>
                <a:uFillTx/>
                <a:latin typeface="Verdana"/>
                <a:ea typeface="+mn-ea"/>
                <a:cs typeface="+mn-cs"/>
              </a:rPr>
              <a:t>*</a:t>
            </a:r>
          </a:p>
        </p:txBody>
      </p:sp>
      <p:sp>
        <p:nvSpPr>
          <p:cNvPr id="3" name="Textfeld 2">
            <a:extLst>
              <a:ext uri="{FF2B5EF4-FFF2-40B4-BE49-F238E27FC236}">
                <a16:creationId xmlns:a16="http://schemas.microsoft.com/office/drawing/2014/main" id="{2A4182B0-9FF4-A63B-EC60-6263E430EEA7}"/>
              </a:ext>
            </a:extLst>
          </p:cNvPr>
          <p:cNvSpPr txBox="1"/>
          <p:nvPr/>
        </p:nvSpPr>
        <p:spPr>
          <a:xfrm>
            <a:off x="329015" y="4579286"/>
            <a:ext cx="8612463" cy="553998"/>
          </a:xfrm>
          <a:prstGeom prst="rect">
            <a:avLst/>
          </a:prstGeom>
          <a:noFill/>
        </p:spPr>
        <p:txBody>
          <a:bodyPr wrap="square">
            <a:spAutoFit/>
          </a:bodyPr>
          <a:lstStyle/>
          <a:p>
            <a:pPr lvl="0">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 Studie basiert auf einer Analyse der Clinical Practice Research Datalink-Datenbank der Jahre 2000-2019. </a:t>
            </a:r>
            <a:r>
              <a:rPr lang="de-DE" sz="600" dirty="0">
                <a:solidFill>
                  <a:srgbClr val="404040"/>
                </a:solidFill>
                <a:cs typeface="Arial"/>
              </a:rPr>
              <a:t>Die IRR wurden für die Entwicklung einer zweiten (komorbiden) Autoimmunerkrankung bei Populationen mit vorbestehender Autoimmunerkrankung (Indexerkrankung) im Vergleich zur Allgemeinbevölkerung unter Verwendung negativer </a:t>
            </a:r>
            <a:r>
              <a:rPr lang="de-DE" sz="600" dirty="0" err="1">
                <a:solidFill>
                  <a:srgbClr val="404040"/>
                </a:solidFill>
                <a:cs typeface="Arial"/>
              </a:rPr>
              <a:t>binomialer</a:t>
            </a:r>
            <a:r>
              <a:rPr lang="de-DE" sz="600" dirty="0">
                <a:solidFill>
                  <a:srgbClr val="404040"/>
                </a:solidFill>
                <a:cs typeface="Arial"/>
              </a:rPr>
              <a:t> Regressionsmodelle berechnet, die hinsichtlich Alter und Geschlecht angepasst wurden. T1D </a:t>
            </a:r>
            <a:r>
              <a:rPr kumimoji="0" lang="de-DE" sz="600" b="0" i="0" u="none" strike="noStrike" kern="1200" cap="none" spc="0" normalizeH="0" baseline="0" noProof="0" dirty="0">
                <a:ln>
                  <a:noFill/>
                </a:ln>
                <a:solidFill>
                  <a:srgbClr val="404040"/>
                </a:solidFill>
                <a:effectLst/>
                <a:uLnTx/>
                <a:uFillTx/>
                <a:latin typeface="Verdana"/>
                <a:ea typeface="+mn-ea"/>
                <a:cs typeface="Arial"/>
              </a:rPr>
              <a:t>bezieht sich auf Menschen mit T1D-Diagnose </a:t>
            </a:r>
            <a:r>
              <a:rPr lang="de-DE" sz="600" dirty="0">
                <a:solidFill>
                  <a:srgbClr val="404040"/>
                </a:solidFill>
                <a:latin typeface="Verdana"/>
                <a:cs typeface="Arial"/>
              </a:rPr>
              <a:t>im Alter von &lt; 20 Jahren. </a:t>
            </a:r>
            <a:r>
              <a:rPr kumimoji="0" lang="de-DE" sz="600" b="0" i="0" u="none" strike="noStrike" kern="1200" cap="none" spc="0" normalizeH="0" baseline="0" noProof="0" dirty="0">
                <a:ln>
                  <a:noFill/>
                </a:ln>
                <a:solidFill>
                  <a:srgbClr val="404040"/>
                </a:solidFill>
                <a:effectLst/>
                <a:uLnTx/>
                <a:uFillTx/>
                <a:latin typeface="Verdana"/>
                <a:ea typeface="+mn-ea"/>
                <a:cs typeface="Arial"/>
              </a:rPr>
              <a:t>Zahlen in eckigen Klammern repräsentieren Konfidenzintervalle. Abbildung modifiziert nach Conrad N 2023</a:t>
            </a:r>
            <a:r>
              <a:rPr kumimoji="0" lang="de-DE" sz="600" b="0" i="0" u="none" strike="noStrike" kern="1200" cap="none" spc="0" normalizeH="0" baseline="3000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lang="de-DE" sz="600" dirty="0">
                <a:solidFill>
                  <a:srgbClr val="404040"/>
                </a:solidFill>
                <a:latin typeface="Verdana"/>
                <a:cs typeface="Arial"/>
              </a:rPr>
              <a:t>AIE: Autoimmunerkrankung(en); IRR: </a:t>
            </a:r>
            <a:r>
              <a:rPr lang="de-DE" sz="600" dirty="0" err="1">
                <a:solidFill>
                  <a:srgbClr val="404040"/>
                </a:solidFill>
                <a:latin typeface="Verdana"/>
                <a:cs typeface="Arial"/>
              </a:rPr>
              <a:t>Incidence</a:t>
            </a:r>
            <a:r>
              <a:rPr lang="de-DE" sz="600" dirty="0">
                <a:solidFill>
                  <a:srgbClr val="404040"/>
                </a:solidFill>
                <a:latin typeface="Verdana"/>
                <a:cs typeface="Arial"/>
              </a:rPr>
              <a:t> Rate Ratio, Inzidenz-Ratenverhältnis; </a:t>
            </a:r>
            <a:r>
              <a:rPr kumimoji="0" lang="de-DE" sz="600" b="0" i="0" u="none" strike="noStrike" kern="1200" cap="none" spc="0" normalizeH="0" baseline="0" noProof="0" dirty="0">
                <a:ln>
                  <a:noFill/>
                </a:ln>
                <a:solidFill>
                  <a:srgbClr val="404040"/>
                </a:solidFill>
                <a:effectLst/>
                <a:uLnTx/>
                <a:uFillTx/>
                <a:latin typeface="Verdana"/>
                <a:ea typeface="+mn-ea"/>
                <a:cs typeface="Arial"/>
              </a:rPr>
              <a:t>T1D: Typ-1-Diabetes.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a-DK" sz="600" b="0" i="0" u="none" strike="noStrike" kern="1200" cap="none" spc="0" normalizeH="0" baseline="0" noProof="0" dirty="0">
                <a:ln>
                  <a:noFill/>
                </a:ln>
                <a:solidFill>
                  <a:srgbClr val="404040"/>
                </a:solidFill>
                <a:effectLst/>
                <a:uLnTx/>
                <a:uFillTx/>
                <a:latin typeface="Verdana"/>
                <a:ea typeface="+mn-ea"/>
                <a:cs typeface="Arial"/>
              </a:rPr>
              <a:t>Conrad N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Lancet </a:t>
            </a:r>
            <a:r>
              <a:rPr kumimoji="0" lang="da-DK" sz="600" b="0" i="0" u="none" strike="noStrike" kern="1200" cap="none" spc="0" normalizeH="0" baseline="0" noProof="0" dirty="0">
                <a:ln>
                  <a:noFill/>
                </a:ln>
                <a:solidFill>
                  <a:srgbClr val="404040"/>
                </a:solidFill>
                <a:effectLst/>
                <a:uLnTx/>
                <a:uFillTx/>
                <a:latin typeface="Verdana"/>
                <a:ea typeface="+mn-ea"/>
                <a:cs typeface="Arial"/>
              </a:rPr>
              <a:t>2023; 401: 1878–90.</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p>
        </p:txBody>
      </p:sp>
      <p:pic>
        <p:nvPicPr>
          <p:cNvPr id="5" name="Grafik 4" descr="Ein Bild, das Text, Screenshot, Diagramm, Quadrat enthält.&#10;&#10;KI-generierte Inhalte können fehlerhaft sein.">
            <a:extLst>
              <a:ext uri="{FF2B5EF4-FFF2-40B4-BE49-F238E27FC236}">
                <a16:creationId xmlns:a16="http://schemas.microsoft.com/office/drawing/2014/main" id="{D7F09FBA-6BB5-2AC7-A659-FAAED3D7BF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2713" y="615580"/>
            <a:ext cx="5301657" cy="3915813"/>
          </a:xfrm>
          <a:prstGeom prst="rect">
            <a:avLst/>
          </a:prstGeom>
        </p:spPr>
      </p:pic>
      <p:sp>
        <p:nvSpPr>
          <p:cNvPr id="6" name="Rectangle: Rounded Corners 23">
            <a:extLst>
              <a:ext uri="{FF2B5EF4-FFF2-40B4-BE49-F238E27FC236}">
                <a16:creationId xmlns:a16="http://schemas.microsoft.com/office/drawing/2014/main" id="{9D3CB061-3AD6-A122-9615-B7EF0383709D}"/>
              </a:ext>
            </a:extLst>
          </p:cNvPr>
          <p:cNvSpPr/>
          <p:nvPr/>
        </p:nvSpPr>
        <p:spPr>
          <a:xfrm>
            <a:off x="5780972" y="880841"/>
            <a:ext cx="3056180" cy="3381818"/>
          </a:xfrm>
          <a:prstGeom prst="roundRect">
            <a:avLst>
              <a:gd name="adj" fmla="val 908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defTabSz="685800">
              <a:spcAft>
                <a:spcPts val="1000"/>
              </a:spcAft>
              <a:defRPr/>
            </a:pPr>
            <a:r>
              <a:rPr lang="de-DE" sz="1000" b="1" dirty="0">
                <a:solidFill>
                  <a:srgbClr val="FFC000"/>
                </a:solidFill>
                <a:latin typeface="Verdana"/>
              </a:rPr>
              <a:t>IRR für andere AIE </a:t>
            </a:r>
            <a:r>
              <a:rPr lang="de-DE" sz="1000" dirty="0">
                <a:solidFill>
                  <a:srgbClr val="FFC000"/>
                </a:solidFill>
                <a:latin typeface="Verdana"/>
              </a:rPr>
              <a:t>bei vorliegendem T1D:</a:t>
            </a:r>
          </a:p>
          <a:p>
            <a:pPr marL="171450" indent="-171450" defTabSz="685800">
              <a:spcAft>
                <a:spcPts val="1000"/>
              </a:spcAft>
              <a:buClr>
                <a:schemeClr val="accent2"/>
              </a:buClr>
              <a:buSzPct val="120000"/>
              <a:buFont typeface="Arial" panose="020B0604020202020204" pitchFamily="34" charset="0"/>
              <a:buChar char="•"/>
              <a:defRPr/>
            </a:pPr>
            <a:r>
              <a:rPr lang="de-DE" sz="1000" dirty="0">
                <a:solidFill>
                  <a:prstClr val="white"/>
                </a:solidFill>
                <a:latin typeface="Verdana"/>
              </a:rPr>
              <a:t>Morbus Addison 26,5 [17,3; 40,7]</a:t>
            </a:r>
          </a:p>
          <a:p>
            <a:pPr marL="171450" indent="-171450" defTabSz="685800">
              <a:spcAft>
                <a:spcPts val="1000"/>
              </a:spcAft>
              <a:buClr>
                <a:schemeClr val="accent2"/>
              </a:buClr>
              <a:buSzPct val="120000"/>
              <a:buFont typeface="Arial" panose="020B0604020202020204" pitchFamily="34" charset="0"/>
              <a:buChar char="•"/>
              <a:defRPr/>
            </a:pPr>
            <a:r>
              <a:rPr lang="de-DE" sz="1000" dirty="0">
                <a:solidFill>
                  <a:prstClr val="white"/>
                </a:solidFill>
                <a:latin typeface="Verdana"/>
              </a:rPr>
              <a:t>Zöliakie 28,4 [25,2; 32,0]</a:t>
            </a:r>
          </a:p>
          <a:p>
            <a:pPr marL="171450" indent="-171450" defTabSz="685800">
              <a:spcAft>
                <a:spcPts val="1000"/>
              </a:spcAft>
              <a:buClr>
                <a:schemeClr val="accent2"/>
              </a:buClr>
              <a:buSzPct val="120000"/>
              <a:buFont typeface="Arial" panose="020B0604020202020204" pitchFamily="34" charset="0"/>
              <a:buChar char="•"/>
              <a:defRPr/>
            </a:pPr>
            <a:r>
              <a:rPr lang="de-DE" sz="1000" dirty="0">
                <a:solidFill>
                  <a:prstClr val="white"/>
                </a:solidFill>
                <a:latin typeface="Verdana"/>
              </a:rPr>
              <a:t>Morbus Basedow 6,7 [5,1; 8,8]</a:t>
            </a:r>
          </a:p>
          <a:p>
            <a:pPr marL="171450" indent="-171450" defTabSz="685800">
              <a:spcAft>
                <a:spcPts val="1000"/>
              </a:spcAft>
              <a:buClr>
                <a:schemeClr val="accent2"/>
              </a:buClr>
              <a:buSzPct val="120000"/>
              <a:buFont typeface="Arial" panose="020B0604020202020204" pitchFamily="34" charset="0"/>
              <a:buChar char="•"/>
              <a:defRPr/>
            </a:pPr>
            <a:r>
              <a:rPr lang="de-DE" sz="1000" dirty="0">
                <a:solidFill>
                  <a:prstClr val="white"/>
                </a:solidFill>
                <a:latin typeface="Verdana"/>
              </a:rPr>
              <a:t>Hashimoto-Thyreoiditis 13,3 [11,8; 14,9]</a:t>
            </a:r>
          </a:p>
          <a:p>
            <a:pPr marL="171450" indent="-171450" defTabSz="685800">
              <a:spcAft>
                <a:spcPts val="1000"/>
              </a:spcAft>
              <a:buClr>
                <a:schemeClr val="accent2"/>
              </a:buClr>
              <a:buSzPct val="120000"/>
              <a:buFont typeface="Arial" panose="020B0604020202020204" pitchFamily="34" charset="0"/>
              <a:buChar char="•"/>
              <a:defRPr/>
            </a:pPr>
            <a:r>
              <a:rPr lang="de-DE" sz="1000" dirty="0">
                <a:solidFill>
                  <a:prstClr val="white"/>
                </a:solidFill>
                <a:latin typeface="Verdana"/>
              </a:rPr>
              <a:t>Rheumatoide Arthritis 5,4 [3,7; 7,9]</a:t>
            </a:r>
          </a:p>
          <a:p>
            <a:pPr marL="171450" indent="-171450" defTabSz="685800">
              <a:spcAft>
                <a:spcPts val="1000"/>
              </a:spcAft>
              <a:buFont typeface="Arial" panose="020B0604020202020204" pitchFamily="34" charset="0"/>
              <a:buChar char="•"/>
              <a:defRPr/>
            </a:pPr>
            <a:endParaRPr lang="de-DE" sz="1000" dirty="0">
              <a:solidFill>
                <a:prstClr val="white"/>
              </a:solidFill>
              <a:latin typeface="Verdana"/>
            </a:endParaRPr>
          </a:p>
          <a:p>
            <a:pPr defTabSz="685800">
              <a:spcAft>
                <a:spcPts val="1000"/>
              </a:spcAft>
              <a:defRPr/>
            </a:pPr>
            <a:r>
              <a:rPr lang="de-DE" sz="1000" b="1" dirty="0">
                <a:solidFill>
                  <a:schemeClr val="accent3"/>
                </a:solidFill>
                <a:latin typeface="Verdana"/>
              </a:rPr>
              <a:t>IRR für T1D </a:t>
            </a:r>
            <a:r>
              <a:rPr lang="de-DE" sz="1000" dirty="0">
                <a:solidFill>
                  <a:schemeClr val="accent3"/>
                </a:solidFill>
                <a:latin typeface="Verdana"/>
              </a:rPr>
              <a:t>bei Vorliegen anderer AIE:</a:t>
            </a:r>
          </a:p>
          <a:p>
            <a:pPr marL="171450" indent="-171450" defTabSz="685800">
              <a:spcAft>
                <a:spcPts val="1000"/>
              </a:spcAft>
              <a:buClr>
                <a:schemeClr val="accent2"/>
              </a:buClr>
              <a:buSzPct val="120000"/>
              <a:buFont typeface="Arial" panose="020B0604020202020204" pitchFamily="34" charset="0"/>
              <a:buChar char="•"/>
              <a:defRPr/>
            </a:pPr>
            <a:r>
              <a:rPr lang="de-DE" sz="1000" dirty="0">
                <a:solidFill>
                  <a:prstClr val="white"/>
                </a:solidFill>
                <a:latin typeface="Verdana"/>
              </a:rPr>
              <a:t>Zöliakie 4,1 [2,8; 6,2]</a:t>
            </a:r>
          </a:p>
          <a:p>
            <a:pPr marL="171450" indent="-171450" defTabSz="685800">
              <a:spcAft>
                <a:spcPts val="1000"/>
              </a:spcAft>
              <a:buClr>
                <a:schemeClr val="accent2"/>
              </a:buClr>
              <a:buSzPct val="120000"/>
              <a:buFont typeface="Arial" panose="020B0604020202020204" pitchFamily="34" charset="0"/>
              <a:buChar char="•"/>
              <a:defRPr/>
            </a:pPr>
            <a:r>
              <a:rPr lang="de-DE" sz="1000" dirty="0">
                <a:solidFill>
                  <a:prstClr val="white"/>
                </a:solidFill>
                <a:latin typeface="Verdana"/>
              </a:rPr>
              <a:t>Morbus Basedow 9,9 [5,6; 17,5] </a:t>
            </a:r>
          </a:p>
          <a:p>
            <a:pPr marL="171450" indent="-171450" defTabSz="685800">
              <a:spcAft>
                <a:spcPts val="1000"/>
              </a:spcAft>
              <a:buClr>
                <a:schemeClr val="accent2"/>
              </a:buClr>
              <a:buSzPct val="120000"/>
              <a:buFont typeface="Arial" panose="020B0604020202020204" pitchFamily="34" charset="0"/>
              <a:buChar char="•"/>
              <a:defRPr/>
            </a:pPr>
            <a:r>
              <a:rPr lang="de-DE" sz="1000" dirty="0">
                <a:solidFill>
                  <a:prstClr val="white"/>
                </a:solidFill>
              </a:rPr>
              <a:t>Hashimoto Thyreoiditis 6,1 [4,6; 8,1]</a:t>
            </a:r>
            <a:endParaRPr lang="de-DE" sz="1000" dirty="0">
              <a:solidFill>
                <a:prstClr val="white"/>
              </a:solidFill>
              <a:latin typeface="Verdana"/>
            </a:endParaRPr>
          </a:p>
        </p:txBody>
      </p:sp>
      <p:sp>
        <p:nvSpPr>
          <p:cNvPr id="7" name="Rechteck: abgerundete Ecken 6">
            <a:extLst>
              <a:ext uri="{FF2B5EF4-FFF2-40B4-BE49-F238E27FC236}">
                <a16:creationId xmlns:a16="http://schemas.microsoft.com/office/drawing/2014/main" id="{030214B9-BA04-E119-292C-77D2EF41AB30}"/>
              </a:ext>
            </a:extLst>
          </p:cNvPr>
          <p:cNvSpPr/>
          <p:nvPr/>
        </p:nvSpPr>
        <p:spPr>
          <a:xfrm>
            <a:off x="1527175" y="3869644"/>
            <a:ext cx="4069689" cy="122738"/>
          </a:xfrm>
          <a:prstGeom prst="roundRect">
            <a:avLst/>
          </a:prstGeom>
          <a:noFill/>
          <a:ln w="1905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abgerundete Ecken 7">
            <a:extLst>
              <a:ext uri="{FF2B5EF4-FFF2-40B4-BE49-F238E27FC236}">
                <a16:creationId xmlns:a16="http://schemas.microsoft.com/office/drawing/2014/main" id="{FC456440-DCC3-961E-5AE7-286BB03C01E0}"/>
              </a:ext>
            </a:extLst>
          </p:cNvPr>
          <p:cNvSpPr/>
          <p:nvPr/>
        </p:nvSpPr>
        <p:spPr>
          <a:xfrm>
            <a:off x="1939265" y="1988360"/>
            <a:ext cx="220928" cy="2221562"/>
          </a:xfrm>
          <a:prstGeom prst="roundRect">
            <a:avLst/>
          </a:prstGeom>
          <a:noFill/>
          <a:ln w="19050">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a:extLst>
              <a:ext uri="{FF2B5EF4-FFF2-40B4-BE49-F238E27FC236}">
                <a16:creationId xmlns:a16="http://schemas.microsoft.com/office/drawing/2014/main" id="{23695ADD-4EA9-55B3-D2BD-871644FED624}"/>
              </a:ext>
            </a:extLst>
          </p:cNvPr>
          <p:cNvSpPr/>
          <p:nvPr/>
        </p:nvSpPr>
        <p:spPr>
          <a:xfrm>
            <a:off x="362713" y="586328"/>
            <a:ext cx="5301657" cy="3941592"/>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11" name="Textfeld 10">
            <a:extLst>
              <a:ext uri="{FF2B5EF4-FFF2-40B4-BE49-F238E27FC236}">
                <a16:creationId xmlns:a16="http://schemas.microsoft.com/office/drawing/2014/main" id="{0D57CBA3-4B86-ACE3-4DE1-C8E9F6BAA2BA}"/>
              </a:ext>
            </a:extLst>
          </p:cNvPr>
          <p:cNvSpPr txBox="1"/>
          <p:nvPr/>
        </p:nvSpPr>
        <p:spPr>
          <a:xfrm>
            <a:off x="2744436" y="651152"/>
            <a:ext cx="1643209" cy="84639"/>
          </a:xfrm>
          <a:prstGeom prst="rect">
            <a:avLst/>
          </a:prstGeom>
          <a:solidFill>
            <a:schemeClr val="bg1"/>
          </a:solidFill>
        </p:spPr>
        <p:txBody>
          <a:bodyPr wrap="square" lIns="0" tIns="0" rIns="0" bIns="0">
            <a:spAutoFit/>
          </a:bodyPr>
          <a:lstStyle/>
          <a:p>
            <a:pPr algn="ctr"/>
            <a:r>
              <a:rPr lang="de-DE" sz="550">
                <a:solidFill>
                  <a:srgbClr val="404040"/>
                </a:solidFill>
                <a:cs typeface="Arial"/>
              </a:rPr>
              <a:t>Zweite (komorbide) Autoimmunerkrankung </a:t>
            </a:r>
            <a:endParaRPr lang="de-DE" sz="550"/>
          </a:p>
        </p:txBody>
      </p:sp>
      <p:sp>
        <p:nvSpPr>
          <p:cNvPr id="12" name="Textfeld 11">
            <a:extLst>
              <a:ext uri="{FF2B5EF4-FFF2-40B4-BE49-F238E27FC236}">
                <a16:creationId xmlns:a16="http://schemas.microsoft.com/office/drawing/2014/main" id="{776E536F-EFF4-C2BF-387A-8525791F8737}"/>
              </a:ext>
            </a:extLst>
          </p:cNvPr>
          <p:cNvSpPr txBox="1"/>
          <p:nvPr/>
        </p:nvSpPr>
        <p:spPr>
          <a:xfrm>
            <a:off x="2226858" y="843070"/>
            <a:ext cx="1239013" cy="84639"/>
          </a:xfrm>
          <a:prstGeom prst="rect">
            <a:avLst/>
          </a:prstGeom>
          <a:solidFill>
            <a:schemeClr val="bg1"/>
          </a:solidFill>
        </p:spPr>
        <p:txBody>
          <a:bodyPr wrap="square" lIns="0" tIns="0" rIns="0" bIns="0">
            <a:spAutoFit/>
          </a:bodyPr>
          <a:lstStyle/>
          <a:p>
            <a:pPr algn="ctr"/>
            <a:r>
              <a:rPr lang="de-DE" sz="550">
                <a:solidFill>
                  <a:srgbClr val="404040"/>
                </a:solidFill>
                <a:cs typeface="Arial"/>
              </a:rPr>
              <a:t>Organ-spezifische Erkrankungen</a:t>
            </a:r>
            <a:endParaRPr lang="de-DE" sz="550"/>
          </a:p>
        </p:txBody>
      </p:sp>
      <p:sp>
        <p:nvSpPr>
          <p:cNvPr id="13" name="Textfeld 12">
            <a:extLst>
              <a:ext uri="{FF2B5EF4-FFF2-40B4-BE49-F238E27FC236}">
                <a16:creationId xmlns:a16="http://schemas.microsoft.com/office/drawing/2014/main" id="{0B02F83D-7841-A320-F80C-251BF3CCDE2E}"/>
              </a:ext>
            </a:extLst>
          </p:cNvPr>
          <p:cNvSpPr txBox="1"/>
          <p:nvPr/>
        </p:nvSpPr>
        <p:spPr>
          <a:xfrm>
            <a:off x="4245253" y="847280"/>
            <a:ext cx="1239013" cy="84639"/>
          </a:xfrm>
          <a:prstGeom prst="rect">
            <a:avLst/>
          </a:prstGeom>
          <a:solidFill>
            <a:schemeClr val="bg1"/>
          </a:solidFill>
        </p:spPr>
        <p:txBody>
          <a:bodyPr wrap="square" lIns="0" tIns="0" rIns="0" bIns="0">
            <a:spAutoFit/>
          </a:bodyPr>
          <a:lstStyle/>
          <a:p>
            <a:pPr algn="ctr"/>
            <a:r>
              <a:rPr lang="de-DE" sz="550">
                <a:solidFill>
                  <a:srgbClr val="404040"/>
                </a:solidFill>
                <a:cs typeface="Arial"/>
              </a:rPr>
              <a:t>Bindegewebserkrankungen</a:t>
            </a:r>
            <a:endParaRPr lang="de-DE" sz="550"/>
          </a:p>
        </p:txBody>
      </p:sp>
      <p:sp>
        <p:nvSpPr>
          <p:cNvPr id="14" name="Textfeld 13">
            <a:extLst>
              <a:ext uri="{FF2B5EF4-FFF2-40B4-BE49-F238E27FC236}">
                <a16:creationId xmlns:a16="http://schemas.microsoft.com/office/drawing/2014/main" id="{8D4D3758-634A-9C7C-8842-1D8C96E491D5}"/>
              </a:ext>
            </a:extLst>
          </p:cNvPr>
          <p:cNvSpPr txBox="1"/>
          <p:nvPr/>
        </p:nvSpPr>
        <p:spPr>
          <a:xfrm>
            <a:off x="1010264" y="1991439"/>
            <a:ext cx="457497"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Vaskulitis</a:t>
            </a:r>
            <a:endParaRPr lang="de-DE" sz="550"/>
          </a:p>
        </p:txBody>
      </p:sp>
      <p:sp>
        <p:nvSpPr>
          <p:cNvPr id="15" name="Textfeld 14">
            <a:extLst>
              <a:ext uri="{FF2B5EF4-FFF2-40B4-BE49-F238E27FC236}">
                <a16:creationId xmlns:a16="http://schemas.microsoft.com/office/drawing/2014/main" id="{5D5E2543-1D4F-3533-9065-A23FF1B49E9A}"/>
              </a:ext>
            </a:extLst>
          </p:cNvPr>
          <p:cNvSpPr txBox="1"/>
          <p:nvPr/>
        </p:nvSpPr>
        <p:spPr>
          <a:xfrm>
            <a:off x="664864" y="2111584"/>
            <a:ext cx="802897"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Systemische Sklerose</a:t>
            </a:r>
            <a:endParaRPr lang="de-DE" sz="550"/>
          </a:p>
        </p:txBody>
      </p:sp>
      <p:sp>
        <p:nvSpPr>
          <p:cNvPr id="16" name="Textfeld 15">
            <a:extLst>
              <a:ext uri="{FF2B5EF4-FFF2-40B4-BE49-F238E27FC236}">
                <a16:creationId xmlns:a16="http://schemas.microsoft.com/office/drawing/2014/main" id="{A075DDAF-3F58-E152-90CF-712841B8CDB2}"/>
              </a:ext>
            </a:extLst>
          </p:cNvPr>
          <p:cNvSpPr txBox="1"/>
          <p:nvPr/>
        </p:nvSpPr>
        <p:spPr>
          <a:xfrm>
            <a:off x="423967" y="2208222"/>
            <a:ext cx="1055549" cy="135422"/>
          </a:xfrm>
          <a:prstGeom prst="rect">
            <a:avLst/>
          </a:prstGeom>
          <a:solidFill>
            <a:schemeClr val="bg1"/>
          </a:solidFill>
        </p:spPr>
        <p:txBody>
          <a:bodyPr wrap="square" lIns="0" tIns="0" rIns="0" bIns="0">
            <a:spAutoFit/>
          </a:bodyPr>
          <a:lstStyle/>
          <a:p>
            <a:pPr algn="r">
              <a:lnSpc>
                <a:spcPct val="80000"/>
              </a:lnSpc>
            </a:pPr>
            <a:r>
              <a:rPr lang="de-DE" sz="550">
                <a:solidFill>
                  <a:srgbClr val="404040"/>
                </a:solidFill>
                <a:cs typeface="Arial"/>
              </a:rPr>
              <a:t>Systemischer Lupus erythematodes</a:t>
            </a:r>
            <a:endParaRPr lang="de-DE" sz="550"/>
          </a:p>
        </p:txBody>
      </p:sp>
      <p:sp>
        <p:nvSpPr>
          <p:cNvPr id="17" name="Textfeld 16">
            <a:extLst>
              <a:ext uri="{FF2B5EF4-FFF2-40B4-BE49-F238E27FC236}">
                <a16:creationId xmlns:a16="http://schemas.microsoft.com/office/drawing/2014/main" id="{3AC04C39-43D5-AA95-6DEF-6D6F492BAFAD}"/>
              </a:ext>
            </a:extLst>
          </p:cNvPr>
          <p:cNvSpPr txBox="1"/>
          <p:nvPr/>
        </p:nvSpPr>
        <p:spPr>
          <a:xfrm>
            <a:off x="664863" y="2343108"/>
            <a:ext cx="802897"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Sjögren-Syndrom</a:t>
            </a:r>
            <a:endParaRPr lang="de-DE" sz="550"/>
          </a:p>
        </p:txBody>
      </p:sp>
      <p:sp>
        <p:nvSpPr>
          <p:cNvPr id="30" name="Textfeld 29">
            <a:extLst>
              <a:ext uri="{FF2B5EF4-FFF2-40B4-BE49-F238E27FC236}">
                <a16:creationId xmlns:a16="http://schemas.microsoft.com/office/drawing/2014/main" id="{A7501D8B-82AC-BA94-827B-CAF2A6F66010}"/>
              </a:ext>
            </a:extLst>
          </p:cNvPr>
          <p:cNvSpPr txBox="1"/>
          <p:nvPr/>
        </p:nvSpPr>
        <p:spPr>
          <a:xfrm>
            <a:off x="676619" y="2458118"/>
            <a:ext cx="802897"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Rheumatoide Arthritis</a:t>
            </a:r>
            <a:endParaRPr lang="de-DE" sz="550"/>
          </a:p>
        </p:txBody>
      </p:sp>
      <p:sp>
        <p:nvSpPr>
          <p:cNvPr id="32" name="Textfeld 31">
            <a:extLst>
              <a:ext uri="{FF2B5EF4-FFF2-40B4-BE49-F238E27FC236}">
                <a16:creationId xmlns:a16="http://schemas.microsoft.com/office/drawing/2014/main" id="{447971DD-D879-BD8A-0C48-1D614CCA80A7}"/>
              </a:ext>
            </a:extLst>
          </p:cNvPr>
          <p:cNvSpPr txBox="1"/>
          <p:nvPr/>
        </p:nvSpPr>
        <p:spPr>
          <a:xfrm>
            <a:off x="595945" y="2574504"/>
            <a:ext cx="883571" cy="84639"/>
          </a:xfrm>
          <a:prstGeom prst="rect">
            <a:avLst/>
          </a:prstGeom>
          <a:solidFill>
            <a:schemeClr val="bg1"/>
          </a:solidFill>
        </p:spPr>
        <p:txBody>
          <a:bodyPr wrap="square" lIns="0" tIns="0" rIns="0" bIns="0">
            <a:spAutoFit/>
          </a:bodyPr>
          <a:lstStyle/>
          <a:p>
            <a:pPr algn="r"/>
            <a:r>
              <a:rPr lang="de-DE" sz="550" err="1">
                <a:solidFill>
                  <a:srgbClr val="404040"/>
                </a:solidFill>
                <a:cs typeface="Arial"/>
              </a:rPr>
              <a:t>Polymyalgia</a:t>
            </a:r>
            <a:r>
              <a:rPr lang="de-DE" sz="550">
                <a:solidFill>
                  <a:srgbClr val="404040"/>
                </a:solidFill>
                <a:cs typeface="Arial"/>
              </a:rPr>
              <a:t> rheumatica</a:t>
            </a:r>
            <a:endParaRPr lang="de-DE" sz="550"/>
          </a:p>
        </p:txBody>
      </p:sp>
      <p:sp>
        <p:nvSpPr>
          <p:cNvPr id="33" name="Textfeld 32">
            <a:extLst>
              <a:ext uri="{FF2B5EF4-FFF2-40B4-BE49-F238E27FC236}">
                <a16:creationId xmlns:a16="http://schemas.microsoft.com/office/drawing/2014/main" id="{DEF956FF-F759-C726-C592-50843FDCED41}"/>
              </a:ext>
            </a:extLst>
          </p:cNvPr>
          <p:cNvSpPr txBox="1"/>
          <p:nvPr/>
        </p:nvSpPr>
        <p:spPr>
          <a:xfrm>
            <a:off x="584189" y="2692523"/>
            <a:ext cx="883571"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Spondylitis ankylosans</a:t>
            </a:r>
            <a:endParaRPr lang="de-DE" sz="550"/>
          </a:p>
        </p:txBody>
      </p:sp>
      <p:sp>
        <p:nvSpPr>
          <p:cNvPr id="34" name="Textfeld 33">
            <a:extLst>
              <a:ext uri="{FF2B5EF4-FFF2-40B4-BE49-F238E27FC236}">
                <a16:creationId xmlns:a16="http://schemas.microsoft.com/office/drawing/2014/main" id="{F2E638C0-D828-C9E7-9429-EE7A8F29ACC7}"/>
              </a:ext>
            </a:extLst>
          </p:cNvPr>
          <p:cNvSpPr txBox="1"/>
          <p:nvPr/>
        </p:nvSpPr>
        <p:spPr>
          <a:xfrm>
            <a:off x="595944" y="2849220"/>
            <a:ext cx="883571"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Vitiligo</a:t>
            </a:r>
            <a:endParaRPr lang="de-DE" sz="550"/>
          </a:p>
        </p:txBody>
      </p:sp>
      <p:sp>
        <p:nvSpPr>
          <p:cNvPr id="35" name="Textfeld 34">
            <a:extLst>
              <a:ext uri="{FF2B5EF4-FFF2-40B4-BE49-F238E27FC236}">
                <a16:creationId xmlns:a16="http://schemas.microsoft.com/office/drawing/2014/main" id="{D1F73891-3C25-BCCC-5F15-5DE0250CBD12}"/>
              </a:ext>
            </a:extLst>
          </p:cNvPr>
          <p:cNvSpPr txBox="1"/>
          <p:nvPr/>
        </p:nvSpPr>
        <p:spPr>
          <a:xfrm>
            <a:off x="521710" y="2966679"/>
            <a:ext cx="957805"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Primäre biliäre Cholangitis</a:t>
            </a:r>
            <a:endParaRPr lang="de-DE" sz="550"/>
          </a:p>
        </p:txBody>
      </p:sp>
      <p:sp>
        <p:nvSpPr>
          <p:cNvPr id="36" name="Textfeld 35">
            <a:extLst>
              <a:ext uri="{FF2B5EF4-FFF2-40B4-BE49-F238E27FC236}">
                <a16:creationId xmlns:a16="http://schemas.microsoft.com/office/drawing/2014/main" id="{5F501832-726A-7257-5733-8CC2DA39A0DF}"/>
              </a:ext>
            </a:extLst>
          </p:cNvPr>
          <p:cNvSpPr txBox="1"/>
          <p:nvPr/>
        </p:nvSpPr>
        <p:spPr>
          <a:xfrm>
            <a:off x="584188" y="3076811"/>
            <a:ext cx="883571"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Psoriasis</a:t>
            </a:r>
            <a:endParaRPr lang="de-DE" sz="550"/>
          </a:p>
        </p:txBody>
      </p:sp>
      <p:sp>
        <p:nvSpPr>
          <p:cNvPr id="37" name="Textfeld 36">
            <a:extLst>
              <a:ext uri="{FF2B5EF4-FFF2-40B4-BE49-F238E27FC236}">
                <a16:creationId xmlns:a16="http://schemas.microsoft.com/office/drawing/2014/main" id="{7018FEE4-95B6-1DA4-E527-A6FFD96C7565}"/>
              </a:ext>
            </a:extLst>
          </p:cNvPr>
          <p:cNvSpPr txBox="1"/>
          <p:nvPr/>
        </p:nvSpPr>
        <p:spPr>
          <a:xfrm>
            <a:off x="595943" y="3196860"/>
            <a:ext cx="883571"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Perniziöse Anämie</a:t>
            </a:r>
            <a:endParaRPr lang="de-DE" sz="550"/>
          </a:p>
        </p:txBody>
      </p:sp>
      <p:sp>
        <p:nvSpPr>
          <p:cNvPr id="38" name="Textfeld 37">
            <a:extLst>
              <a:ext uri="{FF2B5EF4-FFF2-40B4-BE49-F238E27FC236}">
                <a16:creationId xmlns:a16="http://schemas.microsoft.com/office/drawing/2014/main" id="{92CEF563-73FF-2E56-A684-1B9D8BB65C36}"/>
              </a:ext>
            </a:extLst>
          </p:cNvPr>
          <p:cNvSpPr txBox="1"/>
          <p:nvPr/>
        </p:nvSpPr>
        <p:spPr>
          <a:xfrm>
            <a:off x="584187" y="3309985"/>
            <a:ext cx="883571"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Myasthenia </a:t>
            </a:r>
            <a:r>
              <a:rPr lang="de-DE" sz="550" err="1">
                <a:solidFill>
                  <a:srgbClr val="404040"/>
                </a:solidFill>
                <a:cs typeface="Arial"/>
              </a:rPr>
              <a:t>gravis</a:t>
            </a:r>
            <a:endParaRPr lang="de-DE" sz="550"/>
          </a:p>
        </p:txBody>
      </p:sp>
      <p:sp>
        <p:nvSpPr>
          <p:cNvPr id="39" name="Textfeld 38">
            <a:extLst>
              <a:ext uri="{FF2B5EF4-FFF2-40B4-BE49-F238E27FC236}">
                <a16:creationId xmlns:a16="http://schemas.microsoft.com/office/drawing/2014/main" id="{02FD9CCC-FF94-36C7-8914-177D03059774}"/>
              </a:ext>
            </a:extLst>
          </p:cNvPr>
          <p:cNvSpPr txBox="1"/>
          <p:nvPr/>
        </p:nvSpPr>
        <p:spPr>
          <a:xfrm>
            <a:off x="595942" y="3428190"/>
            <a:ext cx="883571"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Multiple Sklerose</a:t>
            </a:r>
            <a:endParaRPr lang="de-DE" sz="550"/>
          </a:p>
        </p:txBody>
      </p:sp>
      <p:sp>
        <p:nvSpPr>
          <p:cNvPr id="40" name="Textfeld 39">
            <a:extLst>
              <a:ext uri="{FF2B5EF4-FFF2-40B4-BE49-F238E27FC236}">
                <a16:creationId xmlns:a16="http://schemas.microsoft.com/office/drawing/2014/main" id="{6EB8C86C-E203-33E3-991B-856834AC287B}"/>
              </a:ext>
            </a:extLst>
          </p:cNvPr>
          <p:cNvSpPr txBox="1"/>
          <p:nvPr/>
        </p:nvSpPr>
        <p:spPr>
          <a:xfrm>
            <a:off x="635000" y="3537574"/>
            <a:ext cx="832758" cy="84639"/>
          </a:xfrm>
          <a:prstGeom prst="rect">
            <a:avLst/>
          </a:prstGeom>
          <a:solidFill>
            <a:schemeClr val="accent3"/>
          </a:solidFill>
        </p:spPr>
        <p:txBody>
          <a:bodyPr wrap="square" lIns="0" tIns="0" rIns="0" bIns="0">
            <a:spAutoFit/>
          </a:bodyPr>
          <a:lstStyle/>
          <a:p>
            <a:pPr algn="r"/>
            <a:r>
              <a:rPr lang="de-DE" sz="550">
                <a:solidFill>
                  <a:srgbClr val="404040"/>
                </a:solidFill>
                <a:cs typeface="Arial"/>
              </a:rPr>
              <a:t>Hashimoto-Thyreoiditis</a:t>
            </a:r>
            <a:endParaRPr lang="de-DE" sz="550"/>
          </a:p>
        </p:txBody>
      </p:sp>
      <p:sp>
        <p:nvSpPr>
          <p:cNvPr id="41" name="Textfeld 40">
            <a:extLst>
              <a:ext uri="{FF2B5EF4-FFF2-40B4-BE49-F238E27FC236}">
                <a16:creationId xmlns:a16="http://schemas.microsoft.com/office/drawing/2014/main" id="{B07980F6-61FF-7D02-CFB8-246B266CE8E0}"/>
              </a:ext>
            </a:extLst>
          </p:cNvPr>
          <p:cNvSpPr txBox="1"/>
          <p:nvPr/>
        </p:nvSpPr>
        <p:spPr>
          <a:xfrm>
            <a:off x="857250" y="3653344"/>
            <a:ext cx="620063" cy="84639"/>
          </a:xfrm>
          <a:prstGeom prst="rect">
            <a:avLst/>
          </a:prstGeom>
          <a:solidFill>
            <a:schemeClr val="accent3"/>
          </a:solidFill>
        </p:spPr>
        <p:txBody>
          <a:bodyPr wrap="square" lIns="0" tIns="0" rIns="0" bIns="0">
            <a:spAutoFit/>
          </a:bodyPr>
          <a:lstStyle/>
          <a:p>
            <a:pPr algn="r"/>
            <a:r>
              <a:rPr lang="de-DE" sz="550">
                <a:solidFill>
                  <a:srgbClr val="404040"/>
                </a:solidFill>
                <a:cs typeface="Arial"/>
              </a:rPr>
              <a:t>Morbus Basedow</a:t>
            </a:r>
            <a:endParaRPr lang="de-DE" sz="550"/>
          </a:p>
        </p:txBody>
      </p:sp>
      <p:sp>
        <p:nvSpPr>
          <p:cNvPr id="42" name="Textfeld 41">
            <a:extLst>
              <a:ext uri="{FF2B5EF4-FFF2-40B4-BE49-F238E27FC236}">
                <a16:creationId xmlns:a16="http://schemas.microsoft.com/office/drawing/2014/main" id="{A4B17A3A-6D68-4864-3ADF-1AA4FFC3D60C}"/>
              </a:ext>
            </a:extLst>
          </p:cNvPr>
          <p:cNvSpPr txBox="1"/>
          <p:nvPr/>
        </p:nvSpPr>
        <p:spPr>
          <a:xfrm>
            <a:off x="400471" y="3767312"/>
            <a:ext cx="1067287"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Entzündliche Darmerkrankung</a:t>
            </a:r>
            <a:endParaRPr lang="de-DE" sz="550"/>
          </a:p>
        </p:txBody>
      </p:sp>
      <p:sp>
        <p:nvSpPr>
          <p:cNvPr id="43" name="Textfeld 42">
            <a:extLst>
              <a:ext uri="{FF2B5EF4-FFF2-40B4-BE49-F238E27FC236}">
                <a16:creationId xmlns:a16="http://schemas.microsoft.com/office/drawing/2014/main" id="{6CA4AF1B-3633-9C03-EE4A-BF05776BB08F}"/>
              </a:ext>
            </a:extLst>
          </p:cNvPr>
          <p:cNvSpPr txBox="1"/>
          <p:nvPr/>
        </p:nvSpPr>
        <p:spPr>
          <a:xfrm>
            <a:off x="593741" y="3888501"/>
            <a:ext cx="883571"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Typ-1-Diabetes</a:t>
            </a:r>
            <a:endParaRPr lang="de-DE" sz="550"/>
          </a:p>
        </p:txBody>
      </p:sp>
      <p:sp>
        <p:nvSpPr>
          <p:cNvPr id="44" name="Textfeld 43">
            <a:extLst>
              <a:ext uri="{FF2B5EF4-FFF2-40B4-BE49-F238E27FC236}">
                <a16:creationId xmlns:a16="http://schemas.microsoft.com/office/drawing/2014/main" id="{FED93CAD-EAFB-0438-2A7A-D3AAE7BAF9DC}"/>
              </a:ext>
            </a:extLst>
          </p:cNvPr>
          <p:cNvSpPr txBox="1"/>
          <p:nvPr/>
        </p:nvSpPr>
        <p:spPr>
          <a:xfrm>
            <a:off x="1010264" y="4000572"/>
            <a:ext cx="467049" cy="84639"/>
          </a:xfrm>
          <a:prstGeom prst="rect">
            <a:avLst/>
          </a:prstGeom>
          <a:solidFill>
            <a:schemeClr val="accent3"/>
          </a:solidFill>
        </p:spPr>
        <p:txBody>
          <a:bodyPr wrap="square" lIns="0" tIns="0" rIns="0" bIns="0">
            <a:spAutoFit/>
          </a:bodyPr>
          <a:lstStyle/>
          <a:p>
            <a:pPr algn="r"/>
            <a:r>
              <a:rPr lang="de-DE" sz="550">
                <a:solidFill>
                  <a:srgbClr val="404040"/>
                </a:solidFill>
                <a:cs typeface="Arial"/>
              </a:rPr>
              <a:t>Zöliakie</a:t>
            </a:r>
            <a:endParaRPr lang="de-DE" sz="550"/>
          </a:p>
        </p:txBody>
      </p:sp>
      <p:sp>
        <p:nvSpPr>
          <p:cNvPr id="45" name="Textfeld 44">
            <a:extLst>
              <a:ext uri="{FF2B5EF4-FFF2-40B4-BE49-F238E27FC236}">
                <a16:creationId xmlns:a16="http://schemas.microsoft.com/office/drawing/2014/main" id="{A6A3CC22-CB25-85A5-FFA5-41204FC1C236}"/>
              </a:ext>
            </a:extLst>
          </p:cNvPr>
          <p:cNvSpPr txBox="1"/>
          <p:nvPr/>
        </p:nvSpPr>
        <p:spPr>
          <a:xfrm>
            <a:off x="593741" y="4113879"/>
            <a:ext cx="883571" cy="84639"/>
          </a:xfrm>
          <a:prstGeom prst="rect">
            <a:avLst/>
          </a:prstGeom>
          <a:solidFill>
            <a:schemeClr val="bg1"/>
          </a:solidFill>
        </p:spPr>
        <p:txBody>
          <a:bodyPr wrap="square" lIns="0" tIns="0" rIns="0" bIns="0">
            <a:spAutoFit/>
          </a:bodyPr>
          <a:lstStyle/>
          <a:p>
            <a:pPr algn="r"/>
            <a:r>
              <a:rPr lang="de-DE" sz="550">
                <a:solidFill>
                  <a:srgbClr val="404040"/>
                </a:solidFill>
                <a:cs typeface="Arial"/>
              </a:rPr>
              <a:t>Morbus Addison</a:t>
            </a:r>
            <a:endParaRPr lang="de-DE" sz="550"/>
          </a:p>
        </p:txBody>
      </p:sp>
      <p:sp>
        <p:nvSpPr>
          <p:cNvPr id="46" name="Textfeld 45">
            <a:extLst>
              <a:ext uri="{FF2B5EF4-FFF2-40B4-BE49-F238E27FC236}">
                <a16:creationId xmlns:a16="http://schemas.microsoft.com/office/drawing/2014/main" id="{27C91171-2ADA-45AF-67C7-45634490149B}"/>
              </a:ext>
            </a:extLst>
          </p:cNvPr>
          <p:cNvSpPr txBox="1"/>
          <p:nvPr/>
        </p:nvSpPr>
        <p:spPr>
          <a:xfrm rot="16200000">
            <a:off x="5277823" y="1678064"/>
            <a:ext cx="457497" cy="84639"/>
          </a:xfrm>
          <a:prstGeom prst="rect">
            <a:avLst/>
          </a:prstGeom>
          <a:solidFill>
            <a:schemeClr val="bg1"/>
          </a:solidFill>
        </p:spPr>
        <p:txBody>
          <a:bodyPr wrap="square" lIns="0" tIns="0" rIns="0" bIns="0">
            <a:spAutoFit/>
          </a:bodyPr>
          <a:lstStyle/>
          <a:p>
            <a:r>
              <a:rPr lang="de-DE" sz="550">
                <a:solidFill>
                  <a:srgbClr val="404040"/>
                </a:solidFill>
                <a:cs typeface="Arial"/>
              </a:rPr>
              <a:t>Vaskulitis</a:t>
            </a:r>
            <a:endParaRPr lang="de-DE" sz="550"/>
          </a:p>
        </p:txBody>
      </p:sp>
      <p:sp>
        <p:nvSpPr>
          <p:cNvPr id="48" name="Textfeld 47">
            <a:extLst>
              <a:ext uri="{FF2B5EF4-FFF2-40B4-BE49-F238E27FC236}">
                <a16:creationId xmlns:a16="http://schemas.microsoft.com/office/drawing/2014/main" id="{AC0486D7-BDA3-60C3-AE0A-D04304ACADAD}"/>
              </a:ext>
            </a:extLst>
          </p:cNvPr>
          <p:cNvSpPr txBox="1"/>
          <p:nvPr/>
        </p:nvSpPr>
        <p:spPr>
          <a:xfrm rot="16200000">
            <a:off x="4603151" y="1401324"/>
            <a:ext cx="960195" cy="135422"/>
          </a:xfrm>
          <a:prstGeom prst="rect">
            <a:avLst/>
          </a:prstGeom>
          <a:solidFill>
            <a:schemeClr val="bg1"/>
          </a:solidFill>
        </p:spPr>
        <p:txBody>
          <a:bodyPr wrap="square" lIns="0" tIns="0" rIns="0" bIns="0">
            <a:spAutoFit/>
          </a:bodyPr>
          <a:lstStyle/>
          <a:p>
            <a:pPr>
              <a:lnSpc>
                <a:spcPct val="80000"/>
              </a:lnSpc>
            </a:pPr>
            <a:r>
              <a:rPr lang="de-DE" sz="550">
                <a:solidFill>
                  <a:srgbClr val="404040"/>
                </a:solidFill>
                <a:cs typeface="Arial"/>
              </a:rPr>
              <a:t>Systemischer Lupus erythematodes</a:t>
            </a:r>
            <a:endParaRPr lang="de-DE" sz="550"/>
          </a:p>
        </p:txBody>
      </p:sp>
      <p:sp>
        <p:nvSpPr>
          <p:cNvPr id="49" name="Textfeld 48">
            <a:extLst>
              <a:ext uri="{FF2B5EF4-FFF2-40B4-BE49-F238E27FC236}">
                <a16:creationId xmlns:a16="http://schemas.microsoft.com/office/drawing/2014/main" id="{3F5992F3-5E94-3504-72C7-87639CFEFAE7}"/>
              </a:ext>
            </a:extLst>
          </p:cNvPr>
          <p:cNvSpPr txBox="1"/>
          <p:nvPr/>
        </p:nvSpPr>
        <p:spPr>
          <a:xfrm rot="16200000">
            <a:off x="4470815" y="1505230"/>
            <a:ext cx="802897" cy="84639"/>
          </a:xfrm>
          <a:prstGeom prst="rect">
            <a:avLst/>
          </a:prstGeom>
          <a:solidFill>
            <a:schemeClr val="bg1"/>
          </a:solidFill>
        </p:spPr>
        <p:txBody>
          <a:bodyPr wrap="square" lIns="0" tIns="0" rIns="0" bIns="0">
            <a:spAutoFit/>
          </a:bodyPr>
          <a:lstStyle/>
          <a:p>
            <a:r>
              <a:rPr lang="de-DE" sz="550">
                <a:solidFill>
                  <a:srgbClr val="404040"/>
                </a:solidFill>
                <a:cs typeface="Arial"/>
              </a:rPr>
              <a:t>Sjögren-Syndrom</a:t>
            </a:r>
            <a:endParaRPr lang="de-DE" sz="550"/>
          </a:p>
        </p:txBody>
      </p:sp>
      <p:sp>
        <p:nvSpPr>
          <p:cNvPr id="50" name="Textfeld 49">
            <a:extLst>
              <a:ext uri="{FF2B5EF4-FFF2-40B4-BE49-F238E27FC236}">
                <a16:creationId xmlns:a16="http://schemas.microsoft.com/office/drawing/2014/main" id="{A426980E-51B9-3F53-9593-7053D454CE26}"/>
              </a:ext>
            </a:extLst>
          </p:cNvPr>
          <p:cNvSpPr txBox="1"/>
          <p:nvPr/>
        </p:nvSpPr>
        <p:spPr>
          <a:xfrm rot="16200000">
            <a:off x="4263367" y="1505229"/>
            <a:ext cx="802897" cy="84639"/>
          </a:xfrm>
          <a:prstGeom prst="rect">
            <a:avLst/>
          </a:prstGeom>
          <a:solidFill>
            <a:srgbClr val="FFC000"/>
          </a:solidFill>
        </p:spPr>
        <p:txBody>
          <a:bodyPr wrap="square" lIns="0" tIns="0" rIns="0" bIns="0">
            <a:spAutoFit/>
          </a:bodyPr>
          <a:lstStyle/>
          <a:p>
            <a:r>
              <a:rPr lang="de-DE" sz="550">
                <a:solidFill>
                  <a:srgbClr val="404040"/>
                </a:solidFill>
                <a:cs typeface="Arial"/>
              </a:rPr>
              <a:t>Rheumatoide Arthritis</a:t>
            </a:r>
            <a:endParaRPr lang="de-DE" sz="550"/>
          </a:p>
        </p:txBody>
      </p:sp>
      <p:sp>
        <p:nvSpPr>
          <p:cNvPr id="51" name="Textfeld 50">
            <a:extLst>
              <a:ext uri="{FF2B5EF4-FFF2-40B4-BE49-F238E27FC236}">
                <a16:creationId xmlns:a16="http://schemas.microsoft.com/office/drawing/2014/main" id="{82AE2802-F505-976F-A9DC-0E8B09A77739}"/>
              </a:ext>
            </a:extLst>
          </p:cNvPr>
          <p:cNvSpPr txBox="1"/>
          <p:nvPr/>
        </p:nvSpPr>
        <p:spPr>
          <a:xfrm rot="16200000">
            <a:off x="4012503" y="1464892"/>
            <a:ext cx="883571" cy="84639"/>
          </a:xfrm>
          <a:prstGeom prst="rect">
            <a:avLst/>
          </a:prstGeom>
          <a:solidFill>
            <a:schemeClr val="bg1"/>
          </a:solidFill>
        </p:spPr>
        <p:txBody>
          <a:bodyPr wrap="square" lIns="0" tIns="0" rIns="0" bIns="0">
            <a:spAutoFit/>
          </a:bodyPr>
          <a:lstStyle/>
          <a:p>
            <a:r>
              <a:rPr lang="de-DE" sz="550" err="1">
                <a:solidFill>
                  <a:srgbClr val="404040"/>
                </a:solidFill>
                <a:cs typeface="Arial"/>
              </a:rPr>
              <a:t>Polymyalgia</a:t>
            </a:r>
            <a:r>
              <a:rPr lang="de-DE" sz="550">
                <a:solidFill>
                  <a:srgbClr val="404040"/>
                </a:solidFill>
                <a:cs typeface="Arial"/>
              </a:rPr>
              <a:t> rheumatica</a:t>
            </a:r>
            <a:endParaRPr lang="de-DE" sz="550"/>
          </a:p>
        </p:txBody>
      </p:sp>
      <p:sp>
        <p:nvSpPr>
          <p:cNvPr id="52" name="Textfeld 51">
            <a:extLst>
              <a:ext uri="{FF2B5EF4-FFF2-40B4-BE49-F238E27FC236}">
                <a16:creationId xmlns:a16="http://schemas.microsoft.com/office/drawing/2014/main" id="{37977A05-959C-1561-0113-5D00E8A22194}"/>
              </a:ext>
            </a:extLst>
          </p:cNvPr>
          <p:cNvSpPr txBox="1"/>
          <p:nvPr/>
        </p:nvSpPr>
        <p:spPr>
          <a:xfrm rot="16200000">
            <a:off x="3803468" y="1464892"/>
            <a:ext cx="883571" cy="84639"/>
          </a:xfrm>
          <a:prstGeom prst="rect">
            <a:avLst/>
          </a:prstGeom>
          <a:solidFill>
            <a:schemeClr val="bg1"/>
          </a:solidFill>
        </p:spPr>
        <p:txBody>
          <a:bodyPr wrap="square" lIns="0" tIns="0" rIns="0" bIns="0">
            <a:spAutoFit/>
          </a:bodyPr>
          <a:lstStyle/>
          <a:p>
            <a:r>
              <a:rPr lang="de-DE" sz="550">
                <a:solidFill>
                  <a:srgbClr val="404040"/>
                </a:solidFill>
                <a:cs typeface="Arial"/>
              </a:rPr>
              <a:t>Spondylitis ankylosans</a:t>
            </a:r>
            <a:endParaRPr lang="de-DE" sz="550"/>
          </a:p>
        </p:txBody>
      </p:sp>
      <p:sp>
        <p:nvSpPr>
          <p:cNvPr id="53" name="Textfeld 52">
            <a:extLst>
              <a:ext uri="{FF2B5EF4-FFF2-40B4-BE49-F238E27FC236}">
                <a16:creationId xmlns:a16="http://schemas.microsoft.com/office/drawing/2014/main" id="{F2F2BCC5-7EA6-4634-895B-2C763C0AEF37}"/>
              </a:ext>
            </a:extLst>
          </p:cNvPr>
          <p:cNvSpPr txBox="1"/>
          <p:nvPr/>
        </p:nvSpPr>
        <p:spPr>
          <a:xfrm rot="16200000">
            <a:off x="3523918" y="1464892"/>
            <a:ext cx="883571" cy="84639"/>
          </a:xfrm>
          <a:prstGeom prst="rect">
            <a:avLst/>
          </a:prstGeom>
          <a:solidFill>
            <a:schemeClr val="bg1"/>
          </a:solidFill>
        </p:spPr>
        <p:txBody>
          <a:bodyPr wrap="square" lIns="0" tIns="0" rIns="0" bIns="0">
            <a:spAutoFit/>
          </a:bodyPr>
          <a:lstStyle/>
          <a:p>
            <a:r>
              <a:rPr lang="de-DE" sz="550">
                <a:solidFill>
                  <a:srgbClr val="404040"/>
                </a:solidFill>
                <a:cs typeface="Arial"/>
              </a:rPr>
              <a:t>Vitiligo</a:t>
            </a:r>
            <a:endParaRPr lang="de-DE" sz="550"/>
          </a:p>
        </p:txBody>
      </p:sp>
      <p:sp>
        <p:nvSpPr>
          <p:cNvPr id="54" name="Textfeld 53">
            <a:extLst>
              <a:ext uri="{FF2B5EF4-FFF2-40B4-BE49-F238E27FC236}">
                <a16:creationId xmlns:a16="http://schemas.microsoft.com/office/drawing/2014/main" id="{684B7836-2F27-9BA8-302B-D916B277E72E}"/>
              </a:ext>
            </a:extLst>
          </p:cNvPr>
          <p:cNvSpPr txBox="1"/>
          <p:nvPr/>
        </p:nvSpPr>
        <p:spPr>
          <a:xfrm rot="16200000">
            <a:off x="3276205" y="1425520"/>
            <a:ext cx="957805" cy="84639"/>
          </a:xfrm>
          <a:prstGeom prst="rect">
            <a:avLst/>
          </a:prstGeom>
          <a:solidFill>
            <a:schemeClr val="bg1"/>
          </a:solidFill>
        </p:spPr>
        <p:txBody>
          <a:bodyPr wrap="square" lIns="0" tIns="0" rIns="0" bIns="0">
            <a:spAutoFit/>
          </a:bodyPr>
          <a:lstStyle/>
          <a:p>
            <a:r>
              <a:rPr lang="de-DE" sz="550">
                <a:solidFill>
                  <a:srgbClr val="404040"/>
                </a:solidFill>
                <a:cs typeface="Arial"/>
              </a:rPr>
              <a:t>Primäre biliäre Cholangitis</a:t>
            </a:r>
            <a:endParaRPr lang="de-DE" sz="550"/>
          </a:p>
        </p:txBody>
      </p:sp>
      <p:sp>
        <p:nvSpPr>
          <p:cNvPr id="55" name="Textfeld 54">
            <a:extLst>
              <a:ext uri="{FF2B5EF4-FFF2-40B4-BE49-F238E27FC236}">
                <a16:creationId xmlns:a16="http://schemas.microsoft.com/office/drawing/2014/main" id="{45DF0C91-1817-895C-6995-2D5E5D4B9842}"/>
              </a:ext>
            </a:extLst>
          </p:cNvPr>
          <p:cNvSpPr txBox="1"/>
          <p:nvPr/>
        </p:nvSpPr>
        <p:spPr>
          <a:xfrm rot="16200000">
            <a:off x="3098766" y="1462637"/>
            <a:ext cx="883571" cy="84639"/>
          </a:xfrm>
          <a:prstGeom prst="rect">
            <a:avLst/>
          </a:prstGeom>
          <a:solidFill>
            <a:schemeClr val="bg1"/>
          </a:solidFill>
        </p:spPr>
        <p:txBody>
          <a:bodyPr wrap="square" lIns="0" tIns="0" rIns="0" bIns="0">
            <a:spAutoFit/>
          </a:bodyPr>
          <a:lstStyle/>
          <a:p>
            <a:r>
              <a:rPr lang="de-DE" sz="550">
                <a:solidFill>
                  <a:srgbClr val="404040"/>
                </a:solidFill>
                <a:cs typeface="Arial"/>
              </a:rPr>
              <a:t>Psoriasis</a:t>
            </a:r>
            <a:endParaRPr lang="de-DE" sz="550"/>
          </a:p>
        </p:txBody>
      </p:sp>
      <p:sp>
        <p:nvSpPr>
          <p:cNvPr id="56" name="Textfeld 55">
            <a:extLst>
              <a:ext uri="{FF2B5EF4-FFF2-40B4-BE49-F238E27FC236}">
                <a16:creationId xmlns:a16="http://schemas.microsoft.com/office/drawing/2014/main" id="{06191D41-9D71-C761-B072-9F668E5A8904}"/>
              </a:ext>
            </a:extLst>
          </p:cNvPr>
          <p:cNvSpPr txBox="1"/>
          <p:nvPr/>
        </p:nvSpPr>
        <p:spPr>
          <a:xfrm rot="16200000">
            <a:off x="2887719" y="1462636"/>
            <a:ext cx="883571" cy="84639"/>
          </a:xfrm>
          <a:prstGeom prst="rect">
            <a:avLst/>
          </a:prstGeom>
          <a:solidFill>
            <a:schemeClr val="bg1"/>
          </a:solidFill>
        </p:spPr>
        <p:txBody>
          <a:bodyPr wrap="square" lIns="0" tIns="0" rIns="0" bIns="0">
            <a:spAutoFit/>
          </a:bodyPr>
          <a:lstStyle/>
          <a:p>
            <a:r>
              <a:rPr lang="de-DE" sz="550">
                <a:solidFill>
                  <a:srgbClr val="404040"/>
                </a:solidFill>
                <a:cs typeface="Arial"/>
              </a:rPr>
              <a:t>Perniziöse Anämie</a:t>
            </a:r>
            <a:endParaRPr lang="de-DE" sz="550"/>
          </a:p>
        </p:txBody>
      </p:sp>
      <p:sp>
        <p:nvSpPr>
          <p:cNvPr id="57" name="Textfeld 56">
            <a:extLst>
              <a:ext uri="{FF2B5EF4-FFF2-40B4-BE49-F238E27FC236}">
                <a16:creationId xmlns:a16="http://schemas.microsoft.com/office/drawing/2014/main" id="{6EE2BF20-F203-1E34-8A43-CDA2BAAF89EC}"/>
              </a:ext>
            </a:extLst>
          </p:cNvPr>
          <p:cNvSpPr txBox="1"/>
          <p:nvPr/>
        </p:nvSpPr>
        <p:spPr>
          <a:xfrm rot="16200000">
            <a:off x="2672064" y="1468763"/>
            <a:ext cx="883571" cy="84639"/>
          </a:xfrm>
          <a:prstGeom prst="rect">
            <a:avLst/>
          </a:prstGeom>
          <a:solidFill>
            <a:schemeClr val="bg1"/>
          </a:solidFill>
        </p:spPr>
        <p:txBody>
          <a:bodyPr wrap="square" lIns="0" tIns="0" rIns="0" bIns="0">
            <a:spAutoFit/>
          </a:bodyPr>
          <a:lstStyle/>
          <a:p>
            <a:r>
              <a:rPr lang="de-DE" sz="550">
                <a:solidFill>
                  <a:srgbClr val="404040"/>
                </a:solidFill>
                <a:cs typeface="Arial"/>
              </a:rPr>
              <a:t>Myasthenia </a:t>
            </a:r>
            <a:r>
              <a:rPr lang="de-DE" sz="550" err="1">
                <a:solidFill>
                  <a:srgbClr val="404040"/>
                </a:solidFill>
                <a:cs typeface="Arial"/>
              </a:rPr>
              <a:t>gravis</a:t>
            </a:r>
            <a:endParaRPr lang="de-DE" sz="550"/>
          </a:p>
        </p:txBody>
      </p:sp>
      <p:sp>
        <p:nvSpPr>
          <p:cNvPr id="58" name="Textfeld 57">
            <a:extLst>
              <a:ext uri="{FF2B5EF4-FFF2-40B4-BE49-F238E27FC236}">
                <a16:creationId xmlns:a16="http://schemas.microsoft.com/office/drawing/2014/main" id="{9067013E-5DF8-FF16-F7C5-14A651679B17}"/>
              </a:ext>
            </a:extLst>
          </p:cNvPr>
          <p:cNvSpPr txBox="1"/>
          <p:nvPr/>
        </p:nvSpPr>
        <p:spPr>
          <a:xfrm rot="16200000">
            <a:off x="2459712" y="1462635"/>
            <a:ext cx="883571" cy="84639"/>
          </a:xfrm>
          <a:prstGeom prst="rect">
            <a:avLst/>
          </a:prstGeom>
          <a:solidFill>
            <a:schemeClr val="bg1"/>
          </a:solidFill>
        </p:spPr>
        <p:txBody>
          <a:bodyPr wrap="square" lIns="0" tIns="0" rIns="0" bIns="0">
            <a:spAutoFit/>
          </a:bodyPr>
          <a:lstStyle/>
          <a:p>
            <a:r>
              <a:rPr lang="de-DE" sz="550">
                <a:solidFill>
                  <a:srgbClr val="404040"/>
                </a:solidFill>
                <a:cs typeface="Arial"/>
              </a:rPr>
              <a:t>Multiple Sklerose</a:t>
            </a:r>
            <a:endParaRPr lang="de-DE" sz="550"/>
          </a:p>
        </p:txBody>
      </p:sp>
      <p:sp>
        <p:nvSpPr>
          <p:cNvPr id="59" name="Textfeld 58">
            <a:extLst>
              <a:ext uri="{FF2B5EF4-FFF2-40B4-BE49-F238E27FC236}">
                <a16:creationId xmlns:a16="http://schemas.microsoft.com/office/drawing/2014/main" id="{D137C08E-1B95-EF7B-F55B-E5235B9DC417}"/>
              </a:ext>
            </a:extLst>
          </p:cNvPr>
          <p:cNvSpPr txBox="1"/>
          <p:nvPr/>
        </p:nvSpPr>
        <p:spPr>
          <a:xfrm rot="16200000">
            <a:off x="2273980" y="1485936"/>
            <a:ext cx="834219" cy="87385"/>
          </a:xfrm>
          <a:prstGeom prst="rect">
            <a:avLst/>
          </a:prstGeom>
          <a:solidFill>
            <a:srgbClr val="FFC000"/>
          </a:solidFill>
        </p:spPr>
        <p:txBody>
          <a:bodyPr wrap="square" lIns="0" tIns="0" rIns="0" bIns="0">
            <a:spAutoFit/>
          </a:bodyPr>
          <a:lstStyle/>
          <a:p>
            <a:r>
              <a:rPr lang="de-DE" sz="550">
                <a:solidFill>
                  <a:srgbClr val="404040"/>
                </a:solidFill>
                <a:cs typeface="Arial"/>
              </a:rPr>
              <a:t>Hashimoto-Thyreoiditis</a:t>
            </a:r>
            <a:endParaRPr lang="de-DE" sz="550"/>
          </a:p>
        </p:txBody>
      </p:sp>
      <p:sp>
        <p:nvSpPr>
          <p:cNvPr id="60" name="Textfeld 59">
            <a:extLst>
              <a:ext uri="{FF2B5EF4-FFF2-40B4-BE49-F238E27FC236}">
                <a16:creationId xmlns:a16="http://schemas.microsoft.com/office/drawing/2014/main" id="{889F4B45-4769-3D75-FB8F-17651735521E}"/>
              </a:ext>
            </a:extLst>
          </p:cNvPr>
          <p:cNvSpPr txBox="1"/>
          <p:nvPr/>
        </p:nvSpPr>
        <p:spPr>
          <a:xfrm rot="16200000">
            <a:off x="2178406" y="1597841"/>
            <a:ext cx="606968" cy="84639"/>
          </a:xfrm>
          <a:prstGeom prst="rect">
            <a:avLst/>
          </a:prstGeom>
          <a:solidFill>
            <a:srgbClr val="FFC000"/>
          </a:solidFill>
        </p:spPr>
        <p:txBody>
          <a:bodyPr wrap="square" lIns="0" tIns="0" rIns="0" bIns="0">
            <a:spAutoFit/>
          </a:bodyPr>
          <a:lstStyle/>
          <a:p>
            <a:r>
              <a:rPr lang="de-DE" sz="550">
                <a:solidFill>
                  <a:srgbClr val="404040"/>
                </a:solidFill>
                <a:cs typeface="Arial"/>
              </a:rPr>
              <a:t>Morbus Basedow</a:t>
            </a:r>
            <a:endParaRPr lang="de-DE" sz="550"/>
          </a:p>
        </p:txBody>
      </p:sp>
      <p:sp>
        <p:nvSpPr>
          <p:cNvPr id="61" name="Textfeld 60">
            <a:extLst>
              <a:ext uri="{FF2B5EF4-FFF2-40B4-BE49-F238E27FC236}">
                <a16:creationId xmlns:a16="http://schemas.microsoft.com/office/drawing/2014/main" id="{EE25F4AB-1C29-2991-C61F-91C3FAC86775}"/>
              </a:ext>
            </a:extLst>
          </p:cNvPr>
          <p:cNvSpPr txBox="1"/>
          <p:nvPr/>
        </p:nvSpPr>
        <p:spPr>
          <a:xfrm rot="16200000">
            <a:off x="1821626" y="1417220"/>
            <a:ext cx="883573" cy="169277"/>
          </a:xfrm>
          <a:prstGeom prst="rect">
            <a:avLst/>
          </a:prstGeom>
          <a:solidFill>
            <a:schemeClr val="bg1"/>
          </a:solidFill>
        </p:spPr>
        <p:txBody>
          <a:bodyPr wrap="square" lIns="0" tIns="0" rIns="0" bIns="0">
            <a:spAutoFit/>
          </a:bodyPr>
          <a:lstStyle/>
          <a:p>
            <a:r>
              <a:rPr lang="de-DE" sz="550">
                <a:solidFill>
                  <a:srgbClr val="404040"/>
                </a:solidFill>
                <a:cs typeface="Arial"/>
              </a:rPr>
              <a:t>Entzündliche Darmerkrankung</a:t>
            </a:r>
            <a:endParaRPr lang="de-DE" sz="550"/>
          </a:p>
        </p:txBody>
      </p:sp>
      <p:sp>
        <p:nvSpPr>
          <p:cNvPr id="62" name="Textfeld 61">
            <a:extLst>
              <a:ext uri="{FF2B5EF4-FFF2-40B4-BE49-F238E27FC236}">
                <a16:creationId xmlns:a16="http://schemas.microsoft.com/office/drawing/2014/main" id="{BB99AB1D-39B3-E9FD-3E9B-745423A260C8}"/>
              </a:ext>
            </a:extLst>
          </p:cNvPr>
          <p:cNvSpPr txBox="1"/>
          <p:nvPr/>
        </p:nvSpPr>
        <p:spPr>
          <a:xfrm rot="16200000">
            <a:off x="1611222" y="1464892"/>
            <a:ext cx="883571" cy="84639"/>
          </a:xfrm>
          <a:prstGeom prst="rect">
            <a:avLst/>
          </a:prstGeom>
          <a:solidFill>
            <a:schemeClr val="bg1"/>
          </a:solidFill>
        </p:spPr>
        <p:txBody>
          <a:bodyPr wrap="square" lIns="0" tIns="0" rIns="0" bIns="0">
            <a:spAutoFit/>
          </a:bodyPr>
          <a:lstStyle/>
          <a:p>
            <a:r>
              <a:rPr lang="de-DE" sz="550">
                <a:solidFill>
                  <a:srgbClr val="404040"/>
                </a:solidFill>
                <a:cs typeface="Arial"/>
              </a:rPr>
              <a:t>Typ-1-Diabetes</a:t>
            </a:r>
            <a:endParaRPr lang="de-DE" sz="550"/>
          </a:p>
        </p:txBody>
      </p:sp>
      <p:sp>
        <p:nvSpPr>
          <p:cNvPr id="63" name="Textfeld 62">
            <a:extLst>
              <a:ext uri="{FF2B5EF4-FFF2-40B4-BE49-F238E27FC236}">
                <a16:creationId xmlns:a16="http://schemas.microsoft.com/office/drawing/2014/main" id="{1D54327C-E41B-28F5-D9F8-D5710FE399D1}"/>
              </a:ext>
            </a:extLst>
          </p:cNvPr>
          <p:cNvSpPr txBox="1"/>
          <p:nvPr/>
        </p:nvSpPr>
        <p:spPr>
          <a:xfrm rot="16200000">
            <a:off x="1605441" y="1675321"/>
            <a:ext cx="452012" cy="84639"/>
          </a:xfrm>
          <a:prstGeom prst="rect">
            <a:avLst/>
          </a:prstGeom>
          <a:solidFill>
            <a:srgbClr val="FFC000"/>
          </a:solidFill>
        </p:spPr>
        <p:txBody>
          <a:bodyPr wrap="square" lIns="0" tIns="0" rIns="0" bIns="0">
            <a:spAutoFit/>
          </a:bodyPr>
          <a:lstStyle/>
          <a:p>
            <a:r>
              <a:rPr lang="de-DE" sz="550">
                <a:solidFill>
                  <a:srgbClr val="404040"/>
                </a:solidFill>
                <a:cs typeface="Arial"/>
              </a:rPr>
              <a:t>Zöliakie</a:t>
            </a:r>
            <a:endParaRPr lang="de-DE" sz="550"/>
          </a:p>
        </p:txBody>
      </p:sp>
      <p:sp>
        <p:nvSpPr>
          <p:cNvPr id="64" name="Textfeld 63">
            <a:extLst>
              <a:ext uri="{FF2B5EF4-FFF2-40B4-BE49-F238E27FC236}">
                <a16:creationId xmlns:a16="http://schemas.microsoft.com/office/drawing/2014/main" id="{71F66DBD-1CB8-6CDB-E319-C3467E837C72}"/>
              </a:ext>
            </a:extLst>
          </p:cNvPr>
          <p:cNvSpPr txBox="1"/>
          <p:nvPr/>
        </p:nvSpPr>
        <p:spPr>
          <a:xfrm rot="16200000">
            <a:off x="1330976" y="1614198"/>
            <a:ext cx="592697" cy="84639"/>
          </a:xfrm>
          <a:prstGeom prst="rect">
            <a:avLst/>
          </a:prstGeom>
          <a:solidFill>
            <a:srgbClr val="FFC000"/>
          </a:solidFill>
        </p:spPr>
        <p:txBody>
          <a:bodyPr wrap="square" lIns="0" tIns="0" rIns="0" bIns="0">
            <a:spAutoFit/>
          </a:bodyPr>
          <a:lstStyle/>
          <a:p>
            <a:r>
              <a:rPr lang="de-DE" sz="550">
                <a:solidFill>
                  <a:srgbClr val="404040"/>
                </a:solidFill>
                <a:cs typeface="Arial"/>
              </a:rPr>
              <a:t>Morbus Addison</a:t>
            </a:r>
            <a:endParaRPr lang="de-DE" sz="550"/>
          </a:p>
        </p:txBody>
      </p:sp>
      <p:sp>
        <p:nvSpPr>
          <p:cNvPr id="65" name="Textfeld 64">
            <a:extLst>
              <a:ext uri="{FF2B5EF4-FFF2-40B4-BE49-F238E27FC236}">
                <a16:creationId xmlns:a16="http://schemas.microsoft.com/office/drawing/2014/main" id="{F764280F-629B-8D32-37C7-CEF261230BE2}"/>
              </a:ext>
            </a:extLst>
          </p:cNvPr>
          <p:cNvSpPr txBox="1"/>
          <p:nvPr/>
        </p:nvSpPr>
        <p:spPr>
          <a:xfrm rot="16200000">
            <a:off x="-99441" y="2921184"/>
            <a:ext cx="1112277" cy="84639"/>
          </a:xfrm>
          <a:prstGeom prst="rect">
            <a:avLst/>
          </a:prstGeom>
          <a:solidFill>
            <a:schemeClr val="bg1"/>
          </a:solidFill>
        </p:spPr>
        <p:txBody>
          <a:bodyPr wrap="square" lIns="0" tIns="0" rIns="0" bIns="0">
            <a:spAutoFit/>
          </a:bodyPr>
          <a:lstStyle/>
          <a:p>
            <a:pPr algn="ctr"/>
            <a:r>
              <a:rPr lang="de-DE" sz="550">
                <a:solidFill>
                  <a:srgbClr val="404040"/>
                </a:solidFill>
                <a:cs typeface="Arial"/>
              </a:rPr>
              <a:t>Index-Autoimmunerkrankung</a:t>
            </a:r>
            <a:endParaRPr lang="de-DE" sz="550"/>
          </a:p>
        </p:txBody>
      </p:sp>
      <p:sp>
        <p:nvSpPr>
          <p:cNvPr id="66" name="Textfeld 65">
            <a:extLst>
              <a:ext uri="{FF2B5EF4-FFF2-40B4-BE49-F238E27FC236}">
                <a16:creationId xmlns:a16="http://schemas.microsoft.com/office/drawing/2014/main" id="{6D47F86F-918C-5DE7-1861-25DC0509C95F}"/>
              </a:ext>
            </a:extLst>
          </p:cNvPr>
          <p:cNvSpPr txBox="1"/>
          <p:nvPr/>
        </p:nvSpPr>
        <p:spPr>
          <a:xfrm>
            <a:off x="1955028" y="4401351"/>
            <a:ext cx="549858" cy="76944"/>
          </a:xfrm>
          <a:prstGeom prst="rect">
            <a:avLst/>
          </a:prstGeom>
          <a:solidFill>
            <a:schemeClr val="bg1"/>
          </a:solidFill>
        </p:spPr>
        <p:txBody>
          <a:bodyPr wrap="square" lIns="0" tIns="0" rIns="0" bIns="0">
            <a:spAutoFit/>
          </a:bodyPr>
          <a:lstStyle/>
          <a:p>
            <a:pPr algn="ctr"/>
            <a:r>
              <a:rPr lang="de-DE" sz="500">
                <a:solidFill>
                  <a:srgbClr val="404040"/>
                </a:solidFill>
                <a:cs typeface="Arial"/>
              </a:rPr>
              <a:t>Nicht signifikant</a:t>
            </a:r>
            <a:endParaRPr lang="de-DE" sz="500"/>
          </a:p>
        </p:txBody>
      </p:sp>
      <p:sp>
        <p:nvSpPr>
          <p:cNvPr id="67" name="Textfeld 66">
            <a:extLst>
              <a:ext uri="{FF2B5EF4-FFF2-40B4-BE49-F238E27FC236}">
                <a16:creationId xmlns:a16="http://schemas.microsoft.com/office/drawing/2014/main" id="{CD19300B-D498-1828-E803-15D4126E072D}"/>
              </a:ext>
            </a:extLst>
          </p:cNvPr>
          <p:cNvSpPr txBox="1"/>
          <p:nvPr/>
        </p:nvSpPr>
        <p:spPr>
          <a:xfrm rot="16200000">
            <a:off x="4890627" y="1505364"/>
            <a:ext cx="802897" cy="84639"/>
          </a:xfrm>
          <a:prstGeom prst="rect">
            <a:avLst/>
          </a:prstGeom>
          <a:solidFill>
            <a:schemeClr val="bg1"/>
          </a:solidFill>
        </p:spPr>
        <p:txBody>
          <a:bodyPr wrap="square" lIns="0" tIns="0" rIns="0" bIns="0">
            <a:spAutoFit/>
          </a:bodyPr>
          <a:lstStyle/>
          <a:p>
            <a:r>
              <a:rPr lang="de-DE" sz="550">
                <a:solidFill>
                  <a:srgbClr val="404040"/>
                </a:solidFill>
                <a:cs typeface="Arial"/>
              </a:rPr>
              <a:t>Systemische Sklerose</a:t>
            </a:r>
            <a:endParaRPr lang="de-DE" sz="550"/>
          </a:p>
        </p:txBody>
      </p:sp>
      <p:sp>
        <p:nvSpPr>
          <p:cNvPr id="68" name="Rechteck: abgerundete Ecken 67">
            <a:extLst>
              <a:ext uri="{FF2B5EF4-FFF2-40B4-BE49-F238E27FC236}">
                <a16:creationId xmlns:a16="http://schemas.microsoft.com/office/drawing/2014/main" id="{226CC186-1EA5-8FCE-E1D3-6B09B7BDE249}"/>
              </a:ext>
            </a:extLst>
          </p:cNvPr>
          <p:cNvSpPr/>
          <p:nvPr/>
        </p:nvSpPr>
        <p:spPr>
          <a:xfrm>
            <a:off x="1939265" y="3528607"/>
            <a:ext cx="220928" cy="116293"/>
          </a:xfrm>
          <a:prstGeom prst="round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Rechteck: abgerundete Ecken 68">
            <a:extLst>
              <a:ext uri="{FF2B5EF4-FFF2-40B4-BE49-F238E27FC236}">
                <a16:creationId xmlns:a16="http://schemas.microsoft.com/office/drawing/2014/main" id="{7F230DF2-3516-C4E7-CACA-2A64B928C8F0}"/>
              </a:ext>
            </a:extLst>
          </p:cNvPr>
          <p:cNvSpPr/>
          <p:nvPr/>
        </p:nvSpPr>
        <p:spPr>
          <a:xfrm>
            <a:off x="1939265" y="3643659"/>
            <a:ext cx="220928" cy="116293"/>
          </a:xfrm>
          <a:prstGeom prst="round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0" name="Rechteck: abgerundete Ecken 69">
            <a:extLst>
              <a:ext uri="{FF2B5EF4-FFF2-40B4-BE49-F238E27FC236}">
                <a16:creationId xmlns:a16="http://schemas.microsoft.com/office/drawing/2014/main" id="{BD7FA0BD-A4AC-866C-AC2B-51756D595FA4}"/>
              </a:ext>
            </a:extLst>
          </p:cNvPr>
          <p:cNvSpPr/>
          <p:nvPr/>
        </p:nvSpPr>
        <p:spPr>
          <a:xfrm>
            <a:off x="1939265" y="3992382"/>
            <a:ext cx="220928" cy="112893"/>
          </a:xfrm>
          <a:prstGeom prst="round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1" name="Rechteck: abgerundete Ecken 70">
            <a:extLst>
              <a:ext uri="{FF2B5EF4-FFF2-40B4-BE49-F238E27FC236}">
                <a16:creationId xmlns:a16="http://schemas.microsoft.com/office/drawing/2014/main" id="{B7ACAB3C-2D4B-BB8E-4929-AFDD4C745C4F}"/>
              </a:ext>
            </a:extLst>
          </p:cNvPr>
          <p:cNvSpPr/>
          <p:nvPr/>
        </p:nvSpPr>
        <p:spPr>
          <a:xfrm>
            <a:off x="1527174" y="3874373"/>
            <a:ext cx="207299" cy="112893"/>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2" name="Rechteck: abgerundete Ecken 71">
            <a:extLst>
              <a:ext uri="{FF2B5EF4-FFF2-40B4-BE49-F238E27FC236}">
                <a16:creationId xmlns:a16="http://schemas.microsoft.com/office/drawing/2014/main" id="{0F20A80F-A09A-3F5A-2E03-8CF0F9EE046A}"/>
              </a:ext>
            </a:extLst>
          </p:cNvPr>
          <p:cNvSpPr/>
          <p:nvPr/>
        </p:nvSpPr>
        <p:spPr>
          <a:xfrm>
            <a:off x="1733220" y="3874372"/>
            <a:ext cx="207299" cy="112893"/>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3" name="Rechteck: abgerundete Ecken 72">
            <a:extLst>
              <a:ext uri="{FF2B5EF4-FFF2-40B4-BE49-F238E27FC236}">
                <a16:creationId xmlns:a16="http://schemas.microsoft.com/office/drawing/2014/main" id="{0EB11C14-DFB2-CC63-DE98-CEA54390F7E3}"/>
              </a:ext>
            </a:extLst>
          </p:cNvPr>
          <p:cNvSpPr/>
          <p:nvPr/>
        </p:nvSpPr>
        <p:spPr>
          <a:xfrm>
            <a:off x="2373246" y="3874372"/>
            <a:ext cx="207299" cy="112893"/>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4" name="Rechteck: abgerundete Ecken 73">
            <a:extLst>
              <a:ext uri="{FF2B5EF4-FFF2-40B4-BE49-F238E27FC236}">
                <a16:creationId xmlns:a16="http://schemas.microsoft.com/office/drawing/2014/main" id="{3767CE24-5047-2B11-5713-9AAE693521AD}"/>
              </a:ext>
            </a:extLst>
          </p:cNvPr>
          <p:cNvSpPr/>
          <p:nvPr/>
        </p:nvSpPr>
        <p:spPr>
          <a:xfrm>
            <a:off x="2586299" y="3874372"/>
            <a:ext cx="207299" cy="112893"/>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5" name="Rechteck: abgerundete Ecken 74">
            <a:extLst>
              <a:ext uri="{FF2B5EF4-FFF2-40B4-BE49-F238E27FC236}">
                <a16:creationId xmlns:a16="http://schemas.microsoft.com/office/drawing/2014/main" id="{9B4220B2-73A3-BF8A-215F-AECE65542568}"/>
              </a:ext>
            </a:extLst>
          </p:cNvPr>
          <p:cNvSpPr/>
          <p:nvPr/>
        </p:nvSpPr>
        <p:spPr>
          <a:xfrm>
            <a:off x="4555159" y="3873070"/>
            <a:ext cx="207299" cy="112893"/>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84355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1698DE-902B-E0B5-B4BB-7DF4B858D5B9}"/>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A3292B1A-167A-3591-3374-2AF4BC590157}"/>
              </a:ext>
            </a:extLst>
          </p:cNvPr>
          <p:cNvSpPr txBox="1">
            <a:spLocks/>
          </p:cNvSpPr>
          <p:nvPr/>
        </p:nvSpPr>
        <p:spPr>
          <a:xfrm>
            <a:off x="312974" y="114109"/>
            <a:ext cx="863919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Menschen mit </a:t>
            </a:r>
            <a:r>
              <a:rPr lang="de-DE" sz="2000" b="1" dirty="0">
                <a:solidFill>
                  <a:srgbClr val="7030A0"/>
                </a:solidFill>
                <a:latin typeface="Verdana"/>
              </a:rPr>
              <a:t>anderen </a:t>
            </a:r>
            <a:r>
              <a:rPr kumimoji="0" lang="de-DE" sz="2000" b="1" i="0" u="none" strike="noStrike" kern="1200" cap="none" spc="0" normalizeH="0" baseline="0" noProof="0" dirty="0">
                <a:ln>
                  <a:noFill/>
                </a:ln>
                <a:solidFill>
                  <a:srgbClr val="7030A0"/>
                </a:solidFill>
                <a:effectLst/>
                <a:uLnTx/>
                <a:uFillTx/>
                <a:latin typeface="Verdana"/>
                <a:ea typeface="+mn-ea"/>
                <a:cs typeface="+mn-cs"/>
              </a:rPr>
              <a:t>Autoimmunerkrankungen hatten ein erhöhtes Risiko für T1D</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3" name="Textfeld 2">
            <a:extLst>
              <a:ext uri="{FF2B5EF4-FFF2-40B4-BE49-F238E27FC236}">
                <a16:creationId xmlns:a16="http://schemas.microsoft.com/office/drawing/2014/main" id="{B6A4918D-73E6-E7DB-D54A-0EB9541B98A5}"/>
              </a:ext>
            </a:extLst>
          </p:cNvPr>
          <p:cNvSpPr txBox="1"/>
          <p:nvPr/>
        </p:nvSpPr>
        <p:spPr>
          <a:xfrm>
            <a:off x="312974" y="4762274"/>
            <a:ext cx="8468314"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 Studie basiert auf einer Analyse der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Optum</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Clinformatics</a:t>
            </a:r>
            <a:r>
              <a:rPr kumimoji="0" lang="de-DE" sz="600" b="0" i="0" u="none" strike="noStrike" kern="1200" cap="none" spc="0" normalizeH="0" baseline="0" noProof="0" dirty="0">
                <a:ln>
                  <a:noFill/>
                </a:ln>
                <a:solidFill>
                  <a:srgbClr val="404040"/>
                </a:solidFill>
                <a:effectLst/>
                <a:uLnTx/>
                <a:uFillTx/>
                <a:latin typeface="Verdana"/>
                <a:ea typeface="+mn-ea"/>
                <a:cs typeface="Arial"/>
              </a:rPr>
              <a:t> US Health Claims-Datenbank der Jahre 2017-2023. </a:t>
            </a:r>
            <a:r>
              <a:rPr kumimoji="0" lang="de-DE" sz="600" b="0" i="0" u="none" strike="noStrike" kern="1200" cap="none" spc="0" normalizeH="0" baseline="30000" noProof="0" dirty="0">
                <a:ln>
                  <a:noFill/>
                </a:ln>
                <a:solidFill>
                  <a:srgbClr val="404040"/>
                </a:solidFill>
                <a:effectLst/>
                <a:uLnTx/>
                <a:uFillTx/>
                <a:latin typeface="Verdana"/>
                <a:ea typeface="+mn-ea"/>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 Das 95 %-KI der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Hyperthyreoidose</a:t>
            </a:r>
            <a:r>
              <a:rPr kumimoji="0" lang="de-DE" sz="600" b="0" i="0" u="none" strike="noStrike" kern="1200" cap="none" spc="0" normalizeH="0" baseline="0" noProof="0" dirty="0">
                <a:ln>
                  <a:noFill/>
                </a:ln>
                <a:solidFill>
                  <a:srgbClr val="404040"/>
                </a:solidFill>
                <a:effectLst/>
                <a:uLnTx/>
                <a:uFillTx/>
                <a:latin typeface="Verdana"/>
                <a:ea typeface="+mn-ea"/>
                <a:cs typeface="Arial"/>
              </a:rPr>
              <a:t>-Gruppe &lt; 18 Jahre war 1,0014-64,0202.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KI: Konfidenzintervall; T1D: Typ-1-Diabetes.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a-DK" sz="600" b="0" i="0" u="none" strike="noStrike" kern="1200" cap="none" spc="0" normalizeH="0" baseline="0" noProof="0" dirty="0">
                <a:ln>
                  <a:noFill/>
                </a:ln>
                <a:solidFill>
                  <a:srgbClr val="404040"/>
                </a:solidFill>
                <a:effectLst/>
                <a:uLnTx/>
                <a:uFillTx/>
                <a:latin typeface="Verdana"/>
                <a:ea typeface="+mn-ea"/>
                <a:cs typeface="Arial"/>
              </a:rPr>
              <a:t>Edelman SV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Diabetes Obes Metab </a:t>
            </a:r>
            <a:r>
              <a:rPr kumimoji="0" lang="da-DK" sz="600" b="0" i="0" u="none" strike="noStrike" kern="1200" cap="none" spc="0" normalizeH="0" baseline="0" noProof="0" dirty="0">
                <a:ln>
                  <a:noFill/>
                </a:ln>
                <a:solidFill>
                  <a:srgbClr val="404040"/>
                </a:solidFill>
                <a:effectLst/>
                <a:uLnTx/>
                <a:uFillTx/>
                <a:latin typeface="Verdana"/>
                <a:ea typeface="+mn-ea"/>
                <a:cs typeface="Arial"/>
              </a:rPr>
              <a:t>2025; 27: 4229–38.</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p>
        </p:txBody>
      </p:sp>
      <p:graphicFrame>
        <p:nvGraphicFramePr>
          <p:cNvPr id="18" name="Chart 2">
            <a:extLst>
              <a:ext uri="{FF2B5EF4-FFF2-40B4-BE49-F238E27FC236}">
                <a16:creationId xmlns:a16="http://schemas.microsoft.com/office/drawing/2014/main" id="{BBA0B6E3-B711-8121-2C03-E3ECF5042BC9}"/>
              </a:ext>
            </a:extLst>
          </p:cNvPr>
          <p:cNvGraphicFramePr/>
          <p:nvPr>
            <p:extLst>
              <p:ext uri="{D42A27DB-BD31-4B8C-83A1-F6EECF244321}">
                <p14:modId xmlns:p14="http://schemas.microsoft.com/office/powerpoint/2010/main" val="2518301333"/>
              </p:ext>
            </p:extLst>
          </p:nvPr>
        </p:nvGraphicFramePr>
        <p:xfrm>
          <a:off x="359568" y="985510"/>
          <a:ext cx="4212432" cy="299799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Chart 4">
            <a:extLst>
              <a:ext uri="{FF2B5EF4-FFF2-40B4-BE49-F238E27FC236}">
                <a16:creationId xmlns:a16="http://schemas.microsoft.com/office/drawing/2014/main" id="{41B23E3A-10AD-BF81-B001-1A5214436E44}"/>
              </a:ext>
            </a:extLst>
          </p:cNvPr>
          <p:cNvGraphicFramePr/>
          <p:nvPr>
            <p:extLst>
              <p:ext uri="{D42A27DB-BD31-4B8C-83A1-F6EECF244321}">
                <p14:modId xmlns:p14="http://schemas.microsoft.com/office/powerpoint/2010/main" val="2977844077"/>
              </p:ext>
            </p:extLst>
          </p:nvPr>
        </p:nvGraphicFramePr>
        <p:xfrm>
          <a:off x="4572000" y="985510"/>
          <a:ext cx="4212432" cy="2997994"/>
        </p:xfrm>
        <a:graphic>
          <a:graphicData uri="http://schemas.openxmlformats.org/drawingml/2006/chart">
            <c:chart xmlns:c="http://schemas.openxmlformats.org/drawingml/2006/chart" xmlns:r="http://schemas.openxmlformats.org/officeDocument/2006/relationships" r:id="rId5"/>
          </a:graphicData>
        </a:graphic>
      </p:graphicFrame>
      <p:grpSp>
        <p:nvGrpSpPr>
          <p:cNvPr id="20" name="Gruppo 22">
            <a:extLst>
              <a:ext uri="{FF2B5EF4-FFF2-40B4-BE49-F238E27FC236}">
                <a16:creationId xmlns:a16="http://schemas.microsoft.com/office/drawing/2014/main" id="{A71D9DA0-B4C7-429E-1157-0BBBD7BB47CC}"/>
              </a:ext>
            </a:extLst>
          </p:cNvPr>
          <p:cNvGrpSpPr/>
          <p:nvPr/>
        </p:nvGrpSpPr>
        <p:grpSpPr>
          <a:xfrm>
            <a:off x="1466429" y="3440547"/>
            <a:ext cx="2436786" cy="298928"/>
            <a:chOff x="1955238" y="4865646"/>
            <a:chExt cx="3249048" cy="398571"/>
          </a:xfrm>
        </p:grpSpPr>
        <p:sp>
          <p:nvSpPr>
            <p:cNvPr id="21" name="TextBox 10">
              <a:extLst>
                <a:ext uri="{FF2B5EF4-FFF2-40B4-BE49-F238E27FC236}">
                  <a16:creationId xmlns:a16="http://schemas.microsoft.com/office/drawing/2014/main" id="{97BA2E45-7343-63D1-0EEF-2241749C7942}"/>
                </a:ext>
              </a:extLst>
            </p:cNvPr>
            <p:cNvSpPr txBox="1"/>
            <p:nvPr/>
          </p:nvSpPr>
          <p:spPr>
            <a:xfrm>
              <a:off x="1955238" y="4865646"/>
              <a:ext cx="360000" cy="398571"/>
            </a:xfrm>
            <a:prstGeom prst="rect">
              <a:avLst/>
            </a:prstGeom>
            <a:noFill/>
            <a:ln>
              <a:noFill/>
            </a:ln>
          </p:spPr>
          <p:txBody>
            <a:bodyPr wrap="none" lIns="0" tIns="0" rIns="0" bIns="0" rtlCol="0" anchor="ctr">
              <a:noAutofit/>
            </a:bodyPr>
            <a:lstStyle/>
            <a:p>
              <a:pPr algn="ctr" defTabSz="685800">
                <a:lnSpc>
                  <a:spcPct val="110000"/>
                </a:lnSpc>
                <a:defRPr/>
              </a:pPr>
              <a:r>
                <a:rPr lang="en-US" sz="900" b="1" err="1">
                  <a:solidFill>
                    <a:srgbClr val="030F3B"/>
                  </a:solidFill>
                </a:rPr>
                <a:t>Zöliakie</a:t>
              </a:r>
              <a:endParaRPr lang="en-US" sz="900" b="1">
                <a:solidFill>
                  <a:srgbClr val="030F3B"/>
                </a:solidFill>
              </a:endParaRPr>
            </a:p>
            <a:p>
              <a:pPr algn="ctr" defTabSz="685800">
                <a:lnSpc>
                  <a:spcPct val="110000"/>
                </a:lnSpc>
                <a:defRPr/>
              </a:pPr>
              <a:r>
                <a:rPr lang="en-US" sz="900">
                  <a:solidFill>
                    <a:srgbClr val="030F3B"/>
                  </a:solidFill>
                </a:rPr>
                <a:t>(p = 0,0132)</a:t>
              </a:r>
            </a:p>
          </p:txBody>
        </p:sp>
        <p:sp>
          <p:nvSpPr>
            <p:cNvPr id="22" name="TextBox 12">
              <a:extLst>
                <a:ext uri="{FF2B5EF4-FFF2-40B4-BE49-F238E27FC236}">
                  <a16:creationId xmlns:a16="http://schemas.microsoft.com/office/drawing/2014/main" id="{0D49D583-EF95-9879-EE1F-567F58CF7367}"/>
                </a:ext>
              </a:extLst>
            </p:cNvPr>
            <p:cNvSpPr txBox="1"/>
            <p:nvPr/>
          </p:nvSpPr>
          <p:spPr>
            <a:xfrm>
              <a:off x="3401305" y="4865646"/>
              <a:ext cx="360000" cy="398571"/>
            </a:xfrm>
            <a:prstGeom prst="rect">
              <a:avLst/>
            </a:prstGeom>
            <a:noFill/>
            <a:ln>
              <a:noFill/>
            </a:ln>
          </p:spPr>
          <p:txBody>
            <a:bodyPr wrap="none" lIns="0" tIns="0" rIns="0" bIns="0" rtlCol="0" anchor="ctr">
              <a:noAutofit/>
            </a:bodyPr>
            <a:lstStyle/>
            <a:p>
              <a:pPr algn="ctr" defTabSz="685800">
                <a:lnSpc>
                  <a:spcPct val="110000"/>
                </a:lnSpc>
                <a:defRPr/>
              </a:pPr>
              <a:r>
                <a:rPr lang="en-US" sz="900" b="1" err="1">
                  <a:solidFill>
                    <a:srgbClr val="030F3B"/>
                  </a:solidFill>
                </a:rPr>
                <a:t>Hyperthyreose</a:t>
              </a:r>
              <a:r>
                <a:rPr lang="en-US" sz="900" baseline="30000">
                  <a:solidFill>
                    <a:srgbClr val="030F3B"/>
                  </a:solidFill>
                </a:rPr>
                <a:t>†‡</a:t>
              </a:r>
              <a:endParaRPr lang="en-US" sz="900">
                <a:solidFill>
                  <a:srgbClr val="030F3B"/>
                </a:solidFill>
              </a:endParaRPr>
            </a:p>
            <a:p>
              <a:pPr algn="ctr" defTabSz="685800">
                <a:lnSpc>
                  <a:spcPct val="110000"/>
                </a:lnSpc>
                <a:defRPr/>
              </a:pPr>
              <a:r>
                <a:rPr lang="en-US" sz="900">
                  <a:solidFill>
                    <a:srgbClr val="030F3B"/>
                  </a:solidFill>
                </a:rPr>
                <a:t>(p = 0,0498)</a:t>
              </a:r>
            </a:p>
          </p:txBody>
        </p:sp>
        <p:sp>
          <p:nvSpPr>
            <p:cNvPr id="23" name="TextBox 15">
              <a:extLst>
                <a:ext uri="{FF2B5EF4-FFF2-40B4-BE49-F238E27FC236}">
                  <a16:creationId xmlns:a16="http://schemas.microsoft.com/office/drawing/2014/main" id="{7BB27FA4-F847-FA0F-7488-AD8AECC46B33}"/>
                </a:ext>
              </a:extLst>
            </p:cNvPr>
            <p:cNvSpPr txBox="1"/>
            <p:nvPr/>
          </p:nvSpPr>
          <p:spPr>
            <a:xfrm>
              <a:off x="4844286" y="4865646"/>
              <a:ext cx="360000" cy="398571"/>
            </a:xfrm>
            <a:prstGeom prst="rect">
              <a:avLst/>
            </a:prstGeom>
            <a:noFill/>
            <a:ln>
              <a:noFill/>
            </a:ln>
          </p:spPr>
          <p:txBody>
            <a:bodyPr wrap="none" lIns="0" tIns="0" rIns="0" bIns="0" rtlCol="0" anchor="ctr">
              <a:noAutofit/>
            </a:bodyPr>
            <a:lstStyle/>
            <a:p>
              <a:pPr algn="ctr" defTabSz="685800">
                <a:lnSpc>
                  <a:spcPct val="110000"/>
                </a:lnSpc>
                <a:defRPr/>
              </a:pPr>
              <a:r>
                <a:rPr lang="en-US" sz="900" b="1" err="1">
                  <a:solidFill>
                    <a:srgbClr val="030F3B"/>
                  </a:solidFill>
                </a:rPr>
                <a:t>Hypothyreose</a:t>
              </a:r>
              <a:r>
                <a:rPr lang="en-US" sz="900" baseline="30000">
                  <a:solidFill>
                    <a:srgbClr val="030F3B"/>
                  </a:solidFill>
                </a:rPr>
                <a:t>‡</a:t>
              </a:r>
            </a:p>
            <a:p>
              <a:pPr algn="ctr" defTabSz="685800">
                <a:lnSpc>
                  <a:spcPct val="110000"/>
                </a:lnSpc>
                <a:defRPr/>
              </a:pPr>
              <a:r>
                <a:rPr lang="en-US" sz="900">
                  <a:solidFill>
                    <a:srgbClr val="030F3B"/>
                  </a:solidFill>
                </a:rPr>
                <a:t>(p &lt; 0,001)</a:t>
              </a:r>
            </a:p>
          </p:txBody>
        </p:sp>
      </p:grpSp>
      <p:grpSp>
        <p:nvGrpSpPr>
          <p:cNvPr id="24" name="Gruppo 21">
            <a:extLst>
              <a:ext uri="{FF2B5EF4-FFF2-40B4-BE49-F238E27FC236}">
                <a16:creationId xmlns:a16="http://schemas.microsoft.com/office/drawing/2014/main" id="{8DEF99BE-9BD1-A532-80E0-759C0BA916B7}"/>
              </a:ext>
            </a:extLst>
          </p:cNvPr>
          <p:cNvGrpSpPr/>
          <p:nvPr/>
        </p:nvGrpSpPr>
        <p:grpSpPr>
          <a:xfrm>
            <a:off x="5790634" y="3440547"/>
            <a:ext cx="2429321" cy="298928"/>
            <a:chOff x="7720845" y="4865646"/>
            <a:chExt cx="3239094" cy="398571"/>
          </a:xfrm>
        </p:grpSpPr>
        <p:sp>
          <p:nvSpPr>
            <p:cNvPr id="25" name="TextBox 11">
              <a:extLst>
                <a:ext uri="{FF2B5EF4-FFF2-40B4-BE49-F238E27FC236}">
                  <a16:creationId xmlns:a16="http://schemas.microsoft.com/office/drawing/2014/main" id="{2D1CDA7A-8B96-16E0-B046-28FB221E646F}"/>
                </a:ext>
              </a:extLst>
            </p:cNvPr>
            <p:cNvSpPr txBox="1"/>
            <p:nvPr/>
          </p:nvSpPr>
          <p:spPr>
            <a:xfrm>
              <a:off x="7720845" y="4865646"/>
              <a:ext cx="360000" cy="398571"/>
            </a:xfrm>
            <a:prstGeom prst="rect">
              <a:avLst/>
            </a:prstGeom>
            <a:noFill/>
            <a:ln>
              <a:noFill/>
            </a:ln>
          </p:spPr>
          <p:txBody>
            <a:bodyPr wrap="none" lIns="0" tIns="0" rIns="0" bIns="0" rtlCol="0" anchor="ctr">
              <a:noAutofit/>
            </a:bodyPr>
            <a:lstStyle/>
            <a:p>
              <a:pPr algn="ctr" defTabSz="685800">
                <a:lnSpc>
                  <a:spcPct val="110000"/>
                </a:lnSpc>
                <a:defRPr/>
              </a:pPr>
              <a:r>
                <a:rPr lang="en-US" sz="900" b="1" err="1">
                  <a:solidFill>
                    <a:srgbClr val="030F3B"/>
                  </a:solidFill>
                </a:rPr>
                <a:t>Zöliakie</a:t>
              </a:r>
              <a:endParaRPr lang="en-US" sz="900" b="1">
                <a:solidFill>
                  <a:srgbClr val="030F3B"/>
                </a:solidFill>
              </a:endParaRPr>
            </a:p>
            <a:p>
              <a:pPr algn="ctr" defTabSz="685800">
                <a:lnSpc>
                  <a:spcPct val="110000"/>
                </a:lnSpc>
                <a:defRPr/>
              </a:pPr>
              <a:r>
                <a:rPr lang="en-US" sz="900">
                  <a:solidFill>
                    <a:srgbClr val="030F3B"/>
                  </a:solidFill>
                </a:rPr>
                <a:t>(p = 0,0006)</a:t>
              </a:r>
            </a:p>
          </p:txBody>
        </p:sp>
        <p:sp>
          <p:nvSpPr>
            <p:cNvPr id="26" name="TextBox 13">
              <a:extLst>
                <a:ext uri="{FF2B5EF4-FFF2-40B4-BE49-F238E27FC236}">
                  <a16:creationId xmlns:a16="http://schemas.microsoft.com/office/drawing/2014/main" id="{82EFA500-BB1B-0A62-D65B-E54542A2A5A0}"/>
                </a:ext>
              </a:extLst>
            </p:cNvPr>
            <p:cNvSpPr txBox="1"/>
            <p:nvPr/>
          </p:nvSpPr>
          <p:spPr>
            <a:xfrm>
              <a:off x="9152559" y="4865646"/>
              <a:ext cx="360000" cy="398571"/>
            </a:xfrm>
            <a:prstGeom prst="rect">
              <a:avLst/>
            </a:prstGeom>
            <a:noFill/>
            <a:ln>
              <a:noFill/>
            </a:ln>
          </p:spPr>
          <p:txBody>
            <a:bodyPr wrap="none" lIns="0" tIns="0" rIns="0" bIns="0" rtlCol="0" anchor="ctr">
              <a:noAutofit/>
            </a:bodyPr>
            <a:lstStyle/>
            <a:p>
              <a:pPr algn="ctr" defTabSz="685800">
                <a:lnSpc>
                  <a:spcPct val="110000"/>
                </a:lnSpc>
                <a:defRPr/>
              </a:pPr>
              <a:r>
                <a:rPr lang="en-US" sz="900" b="1" err="1">
                  <a:solidFill>
                    <a:srgbClr val="030F3B"/>
                  </a:solidFill>
                </a:rPr>
                <a:t>Hyperthyreose</a:t>
              </a:r>
              <a:r>
                <a:rPr lang="en-US" sz="900">
                  <a:solidFill>
                    <a:srgbClr val="030F3B"/>
                  </a:solidFill>
                </a:rPr>
                <a:t>*</a:t>
              </a:r>
            </a:p>
            <a:p>
              <a:pPr algn="ctr" defTabSz="685800">
                <a:lnSpc>
                  <a:spcPct val="110000"/>
                </a:lnSpc>
                <a:defRPr/>
              </a:pPr>
              <a:r>
                <a:rPr lang="en-US" sz="900">
                  <a:solidFill>
                    <a:srgbClr val="030F3B"/>
                  </a:solidFill>
                </a:rPr>
                <a:t>(p &lt; 0,0001)</a:t>
              </a:r>
            </a:p>
          </p:txBody>
        </p:sp>
        <p:sp>
          <p:nvSpPr>
            <p:cNvPr id="27" name="TextBox 16">
              <a:extLst>
                <a:ext uri="{FF2B5EF4-FFF2-40B4-BE49-F238E27FC236}">
                  <a16:creationId xmlns:a16="http://schemas.microsoft.com/office/drawing/2014/main" id="{4A0FFECF-1EEE-67CD-A3E4-4315457F0952}"/>
                </a:ext>
              </a:extLst>
            </p:cNvPr>
            <p:cNvSpPr txBox="1"/>
            <p:nvPr/>
          </p:nvSpPr>
          <p:spPr>
            <a:xfrm>
              <a:off x="10599939" y="4865646"/>
              <a:ext cx="360000" cy="398571"/>
            </a:xfrm>
            <a:prstGeom prst="rect">
              <a:avLst/>
            </a:prstGeom>
            <a:noFill/>
            <a:ln>
              <a:noFill/>
            </a:ln>
          </p:spPr>
          <p:txBody>
            <a:bodyPr wrap="none" lIns="0" tIns="0" rIns="0" bIns="0" rtlCol="0" anchor="ctr">
              <a:noAutofit/>
            </a:bodyPr>
            <a:lstStyle/>
            <a:p>
              <a:pPr algn="ctr" defTabSz="685800">
                <a:lnSpc>
                  <a:spcPct val="110000"/>
                </a:lnSpc>
                <a:defRPr/>
              </a:pPr>
              <a:r>
                <a:rPr lang="en-US" sz="900" b="1" err="1">
                  <a:solidFill>
                    <a:srgbClr val="030F3B"/>
                  </a:solidFill>
                </a:rPr>
                <a:t>Hypothyreose</a:t>
              </a:r>
              <a:r>
                <a:rPr lang="en-US" sz="900">
                  <a:solidFill>
                    <a:srgbClr val="353A3D"/>
                  </a:solidFill>
                </a:rPr>
                <a:t>*</a:t>
              </a:r>
            </a:p>
            <a:p>
              <a:pPr algn="ctr" defTabSz="685800">
                <a:lnSpc>
                  <a:spcPct val="110000"/>
                </a:lnSpc>
                <a:defRPr/>
              </a:pPr>
              <a:r>
                <a:rPr lang="en-US" sz="900">
                  <a:solidFill>
                    <a:srgbClr val="353A3D"/>
                  </a:solidFill>
                </a:rPr>
                <a:t>(p &lt; 0,0001)</a:t>
              </a:r>
            </a:p>
          </p:txBody>
        </p:sp>
      </p:grpSp>
      <p:sp>
        <p:nvSpPr>
          <p:cNvPr id="28" name="TextBox 6">
            <a:extLst>
              <a:ext uri="{FF2B5EF4-FFF2-40B4-BE49-F238E27FC236}">
                <a16:creationId xmlns:a16="http://schemas.microsoft.com/office/drawing/2014/main" id="{9E913565-BF65-2819-E073-F5BE73744E56}"/>
              </a:ext>
            </a:extLst>
          </p:cNvPr>
          <p:cNvSpPr txBox="1"/>
          <p:nvPr/>
        </p:nvSpPr>
        <p:spPr>
          <a:xfrm>
            <a:off x="1062038" y="883343"/>
            <a:ext cx="3239691" cy="219868"/>
          </a:xfrm>
          <a:prstGeom prst="rect">
            <a:avLst/>
          </a:prstGeom>
          <a:noFill/>
          <a:ln>
            <a:noFill/>
          </a:ln>
        </p:spPr>
        <p:txBody>
          <a:bodyPr wrap="none" lIns="0" tIns="0" rIns="0" bIns="0" rtlCol="0" anchor="ctr">
            <a:noAutofit/>
          </a:bodyPr>
          <a:lstStyle/>
          <a:p>
            <a:pPr algn="ctr" defTabSz="685800">
              <a:lnSpc>
                <a:spcPct val="110000"/>
              </a:lnSpc>
              <a:spcAft>
                <a:spcPts val="450"/>
              </a:spcAft>
              <a:defRPr/>
            </a:pPr>
            <a:r>
              <a:rPr lang="en-US" sz="1200" b="1">
                <a:solidFill>
                  <a:srgbClr val="404040"/>
                </a:solidFill>
                <a:latin typeface="+mj-lt"/>
              </a:rPr>
              <a:t>T1D-Inzidenz </a:t>
            </a:r>
            <a:r>
              <a:rPr lang="en-US" sz="1200" b="1" err="1">
                <a:solidFill>
                  <a:srgbClr val="404040"/>
                </a:solidFill>
                <a:latin typeface="+mj-lt"/>
              </a:rPr>
              <a:t>bei</a:t>
            </a:r>
            <a:r>
              <a:rPr lang="en-US" sz="1200" b="1">
                <a:solidFill>
                  <a:srgbClr val="404040"/>
                </a:solidFill>
                <a:latin typeface="+mj-lt"/>
              </a:rPr>
              <a:t> </a:t>
            </a:r>
            <a:r>
              <a:rPr lang="en-US" sz="1200" b="1" err="1">
                <a:solidFill>
                  <a:srgbClr val="404040"/>
                </a:solidFill>
                <a:latin typeface="+mj-lt"/>
              </a:rPr>
              <a:t>Teilnehmern</a:t>
            </a:r>
            <a:r>
              <a:rPr lang="en-US" sz="1200" b="1">
                <a:solidFill>
                  <a:srgbClr val="404040"/>
                </a:solidFill>
                <a:latin typeface="+mj-lt"/>
              </a:rPr>
              <a:t> &lt; 18 Jahre</a:t>
            </a:r>
          </a:p>
        </p:txBody>
      </p:sp>
      <p:sp>
        <p:nvSpPr>
          <p:cNvPr id="29" name="TextBox 8">
            <a:extLst>
              <a:ext uri="{FF2B5EF4-FFF2-40B4-BE49-F238E27FC236}">
                <a16:creationId xmlns:a16="http://schemas.microsoft.com/office/drawing/2014/main" id="{D8A084A2-61C5-A41C-F4BC-0957BAA4551B}"/>
              </a:ext>
            </a:extLst>
          </p:cNvPr>
          <p:cNvSpPr txBox="1"/>
          <p:nvPr/>
        </p:nvSpPr>
        <p:spPr>
          <a:xfrm>
            <a:off x="5381625" y="883343"/>
            <a:ext cx="3240881" cy="219868"/>
          </a:xfrm>
          <a:prstGeom prst="rect">
            <a:avLst/>
          </a:prstGeom>
          <a:noFill/>
          <a:ln>
            <a:noFill/>
          </a:ln>
        </p:spPr>
        <p:txBody>
          <a:bodyPr wrap="none" lIns="0" tIns="0" rIns="0" bIns="0" rtlCol="0" anchor="ctr">
            <a:noAutofit/>
          </a:bodyPr>
          <a:lstStyle/>
          <a:p>
            <a:pPr algn="ctr" defTabSz="685800">
              <a:lnSpc>
                <a:spcPct val="110000"/>
              </a:lnSpc>
              <a:spcAft>
                <a:spcPts val="450"/>
              </a:spcAft>
              <a:defRPr/>
            </a:pPr>
            <a:r>
              <a:rPr lang="en-US" sz="1350" b="1">
                <a:solidFill>
                  <a:srgbClr val="404040"/>
                </a:solidFill>
              </a:rPr>
              <a:t>T1D-Inzidenz </a:t>
            </a:r>
            <a:r>
              <a:rPr lang="en-US" sz="1350" b="1" err="1">
                <a:solidFill>
                  <a:srgbClr val="404040"/>
                </a:solidFill>
              </a:rPr>
              <a:t>bei</a:t>
            </a:r>
            <a:r>
              <a:rPr lang="en-US" sz="1350" b="1">
                <a:solidFill>
                  <a:srgbClr val="404040"/>
                </a:solidFill>
              </a:rPr>
              <a:t> </a:t>
            </a:r>
            <a:r>
              <a:rPr lang="en-US" sz="1350" b="1" err="1">
                <a:solidFill>
                  <a:srgbClr val="404040"/>
                </a:solidFill>
              </a:rPr>
              <a:t>Teilnehmern</a:t>
            </a:r>
            <a:r>
              <a:rPr lang="en-US" sz="1350" b="1">
                <a:solidFill>
                  <a:srgbClr val="404040"/>
                </a:solidFill>
              </a:rPr>
              <a:t> ≥18 Jahre</a:t>
            </a:r>
          </a:p>
        </p:txBody>
      </p:sp>
      <p:sp>
        <p:nvSpPr>
          <p:cNvPr id="31" name="Graphic 14">
            <a:extLst>
              <a:ext uri="{FF2B5EF4-FFF2-40B4-BE49-F238E27FC236}">
                <a16:creationId xmlns:a16="http://schemas.microsoft.com/office/drawing/2014/main" id="{621AF01C-2FA3-C5A0-1DEB-DECA16C41E0A}"/>
              </a:ext>
            </a:extLst>
          </p:cNvPr>
          <p:cNvSpPr/>
          <p:nvPr/>
        </p:nvSpPr>
        <p:spPr>
          <a:xfrm>
            <a:off x="329400" y="4019305"/>
            <a:ext cx="8485200" cy="592252"/>
          </a:xfrm>
          <a:prstGeom prst="roundRect">
            <a:avLst>
              <a:gd name="adj" fmla="val 50000"/>
            </a:avLst>
          </a:prstGeom>
          <a:solidFill>
            <a:schemeClr val="accent1"/>
          </a:solidFill>
          <a:ln w="5782" cap="flat">
            <a:noFill/>
            <a:prstDash val="solid"/>
            <a:miter/>
          </a:ln>
        </p:spPr>
        <p:txBody>
          <a:bodyPr rtlCol="0" anchor="ctr"/>
          <a:lstStyle/>
          <a:p>
            <a:pPr algn="ctr" defTabSz="914355">
              <a:defRPr/>
            </a:pPr>
            <a:r>
              <a:rPr lang="de-DE" sz="1200" b="1" dirty="0">
                <a:solidFill>
                  <a:prstClr val="white"/>
                </a:solidFill>
              </a:rPr>
              <a:t>T1D-Inzidenz</a:t>
            </a:r>
            <a:r>
              <a:rPr lang="de-DE" sz="1200" dirty="0">
                <a:solidFill>
                  <a:prstClr val="white"/>
                </a:solidFill>
              </a:rPr>
              <a:t> war </a:t>
            </a:r>
            <a:r>
              <a:rPr lang="de-DE" sz="1200" b="1" dirty="0">
                <a:solidFill>
                  <a:prstClr val="white"/>
                </a:solidFill>
              </a:rPr>
              <a:t>2-3-fach höher </a:t>
            </a:r>
            <a:r>
              <a:rPr lang="de-DE" sz="1200" dirty="0">
                <a:solidFill>
                  <a:prstClr val="white"/>
                </a:solidFill>
              </a:rPr>
              <a:t>in den Gruppen mit einer anderen Autoimmunerkrankung als in den Kontrollgruppen, insbesondere bei Teilnehmern unter 18 Jahre.</a:t>
            </a:r>
            <a:endParaRPr lang="en-GB" sz="1200" dirty="0">
              <a:solidFill>
                <a:prstClr val="white"/>
              </a:solidFill>
              <a:latin typeface="Verdana"/>
            </a:endParaRPr>
          </a:p>
        </p:txBody>
      </p:sp>
      <p:sp>
        <p:nvSpPr>
          <p:cNvPr id="4" name="Footer Placeholder 4">
            <a:extLst>
              <a:ext uri="{FF2B5EF4-FFF2-40B4-BE49-F238E27FC236}">
                <a16:creationId xmlns:a16="http://schemas.microsoft.com/office/drawing/2014/main" id="{4C6A644B-87EA-E115-CD59-477280752002}"/>
              </a:ext>
            </a:extLst>
          </p:cNvPr>
          <p:cNvSpPr txBox="1">
            <a:spLocks/>
          </p:cNvSpPr>
          <p:nvPr/>
        </p:nvSpPr>
        <p:spPr>
          <a:xfrm>
            <a:off x="329400" y="4641209"/>
            <a:ext cx="8345642" cy="19091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Grafiken modifiziert nach Edelman SV 2025</a:t>
            </a:r>
            <a:r>
              <a:rPr kumimoji="0" lang="de-DE" sz="600" b="0" i="0" u="none" strike="noStrike" kern="1200" cap="none" spc="0" normalizeH="0" baseline="30000" dirty="0">
                <a:ln>
                  <a:noFill/>
                </a:ln>
                <a:solidFill>
                  <a:srgbClr val="404040"/>
                </a:solidFill>
                <a:effectLst/>
                <a:uLnTx/>
                <a:uFillTx/>
                <a:latin typeface="+mn-lt"/>
                <a:ea typeface="Verdana" panose="020B0604030504040204" pitchFamily="34" charset="0"/>
                <a:cs typeface="Verdana" panose="020B0604030504040204" pitchFamily="34" charset="0"/>
              </a:rPr>
              <a:t>1</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a:t>
            </a:r>
            <a:endParaRPr kumimoji="0" lang="de-DE" sz="600" b="0" i="0" u="none" strike="noStrike" kern="1200" cap="none" spc="0" normalizeH="0" baseline="0" dirty="0">
              <a:ln>
                <a:noFill/>
              </a:ln>
              <a:solidFill>
                <a:srgbClr val="404040"/>
              </a:solidFill>
              <a:effectLst/>
              <a:uLnTx/>
              <a:uFillTx/>
              <a:latin typeface="+mn-lt"/>
              <a:ea typeface="+mn-ea"/>
              <a:cs typeface="Arial" panose="020B0604020202020204" pitchFamily="34" charset="0"/>
            </a:endParaRPr>
          </a:p>
        </p:txBody>
      </p:sp>
    </p:spTree>
    <p:extLst>
      <p:ext uri="{BB962C8B-B14F-4D97-AF65-F5344CB8AC3E}">
        <p14:creationId xmlns:p14="http://schemas.microsoft.com/office/powerpoint/2010/main" val="3298255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160AE9-1350-65FC-E7C1-471BBA1530DB}"/>
            </a:ext>
          </a:extLst>
        </p:cNvPr>
        <p:cNvGrpSpPr/>
        <p:nvPr/>
      </p:nvGrpSpPr>
      <p:grpSpPr>
        <a:xfrm>
          <a:off x="0" y="0"/>
          <a:ext cx="0" cy="0"/>
          <a:chOff x="0" y="0"/>
          <a:chExt cx="0" cy="0"/>
        </a:xfrm>
      </p:grpSpPr>
      <p:sp>
        <p:nvSpPr>
          <p:cNvPr id="2" name="Textplatzhalter 9">
            <a:extLst>
              <a:ext uri="{FF2B5EF4-FFF2-40B4-BE49-F238E27FC236}">
                <a16:creationId xmlns:a16="http://schemas.microsoft.com/office/drawing/2014/main" id="{DA73C557-07F8-A630-D2CB-C43DE15F02E2}"/>
              </a:ext>
            </a:extLst>
          </p:cNvPr>
          <p:cNvSpPr txBox="1">
            <a:spLocks/>
          </p:cNvSpPr>
          <p:nvPr/>
        </p:nvSpPr>
        <p:spPr>
          <a:xfrm>
            <a:off x="334362" y="114109"/>
            <a:ext cx="8639199"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Jugendliche mit </a:t>
            </a:r>
            <a:r>
              <a:rPr lang="de-DE" sz="2000" b="1" dirty="0">
                <a:solidFill>
                  <a:srgbClr val="7030A0"/>
                </a:solidFill>
                <a:latin typeface="Verdana"/>
              </a:rPr>
              <a:t>anderen </a:t>
            </a:r>
            <a:r>
              <a:rPr kumimoji="0" lang="de-DE" sz="2000" b="1" i="0" u="none" strike="noStrike" kern="1200" cap="none" spc="0" normalizeH="0" baseline="0" noProof="0" dirty="0">
                <a:ln>
                  <a:noFill/>
                </a:ln>
                <a:solidFill>
                  <a:srgbClr val="7030A0"/>
                </a:solidFill>
                <a:effectLst/>
                <a:uLnTx/>
                <a:uFillTx/>
                <a:latin typeface="Verdana"/>
                <a:ea typeface="+mn-ea"/>
                <a:cs typeface="+mn-cs"/>
              </a:rPr>
              <a:t>Autoimmunerkrankungen hatten ein erhöhtes Risiko für T1D</a:t>
            </a:r>
            <a:r>
              <a:rPr kumimoji="0" lang="de-DE" sz="2000" b="1" i="0" u="none" strike="noStrike" kern="1200" cap="none" spc="0" normalizeH="0" baseline="30000" noProof="0" dirty="0">
                <a:ln>
                  <a:noFill/>
                </a:ln>
                <a:solidFill>
                  <a:srgbClr val="7030A0"/>
                </a:solidFill>
                <a:effectLst/>
                <a:uLnTx/>
                <a:uFillTx/>
                <a:latin typeface="Verdana"/>
                <a:ea typeface="+mn-ea"/>
                <a:cs typeface="+mn-cs"/>
              </a:rPr>
              <a:t>1,*</a:t>
            </a:r>
          </a:p>
        </p:txBody>
      </p:sp>
      <p:sp>
        <p:nvSpPr>
          <p:cNvPr id="3" name="Textfeld 2">
            <a:extLst>
              <a:ext uri="{FF2B5EF4-FFF2-40B4-BE49-F238E27FC236}">
                <a16:creationId xmlns:a16="http://schemas.microsoft.com/office/drawing/2014/main" id="{80DBBDC9-FEBC-FACB-EEB5-4AF8038F806B}"/>
              </a:ext>
            </a:extLst>
          </p:cNvPr>
          <p:cNvSpPr txBox="1"/>
          <p:nvPr/>
        </p:nvSpPr>
        <p:spPr>
          <a:xfrm>
            <a:off x="334362" y="4485333"/>
            <a:ext cx="8448541"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 Studie basiert auf einer Analyse aller israelischer Jugendlicher ohne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Dysglykämie</a:t>
            </a:r>
            <a:r>
              <a:rPr kumimoji="0" lang="de-DE" sz="600" b="0" i="0" u="none" strike="noStrike" kern="1200" cap="none" spc="0" normalizeH="0" baseline="0" noProof="0" dirty="0">
                <a:ln>
                  <a:noFill/>
                </a:ln>
                <a:solidFill>
                  <a:srgbClr val="404040"/>
                </a:solidFill>
                <a:effectLst/>
                <a:uLnTx/>
                <a:uFillTx/>
                <a:latin typeface="Verdana"/>
                <a:ea typeface="+mn-ea"/>
                <a:cs typeface="Arial"/>
              </a:rPr>
              <a:t> in der Anamnese bei der medizinischen Untersuchung vor dem verpflichtenden Militärdienst, 16-19 Jahre, Jan 1996-Dez 2016. Die Daten wurden mit Informationen zu T1D mit Beginn im Erwachsenenalter des israelischen National Diabetes Registry verknüpft und die Kohorte dichotomisiert nach Vorhandensein von AIE. Die schattierten Flächen in der linken Abbildung repräsentieren 95 %-KI. Das minimal adjustierte Modell bezog Alter bei Studienbeginn, Geburtsjahr und Geschlecht mit ein, das adjustierte Modell zusätzlich BMI, kognitive Leistung, Geburtsland und Land, wo die Person aufwuchs.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Adj.: adjustiert; AIE: Autoimmunerkrankung(en); KI: Konfidenzintervall; min.: minimal; T1D: Typ-1-Diabetes.</a:t>
            </a:r>
          </a:p>
          <a:p>
            <a:pPr lvl="0">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a-DK" sz="600" b="0" i="0" u="none" strike="noStrike" kern="1200" cap="none" spc="0" normalizeH="0" baseline="0" noProof="0" dirty="0">
                <a:ln>
                  <a:noFill/>
                </a:ln>
                <a:solidFill>
                  <a:srgbClr val="404040"/>
                </a:solidFill>
                <a:effectLst/>
                <a:uLnTx/>
                <a:uFillTx/>
                <a:latin typeface="Verdana"/>
                <a:ea typeface="+mn-ea"/>
                <a:cs typeface="Arial"/>
              </a:rPr>
              <a:t>Twig G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Diabetes Care </a:t>
            </a:r>
            <a:r>
              <a:rPr kumimoji="0" lang="da-DK" sz="600" b="0" i="0" u="none" strike="noStrike" kern="1200" cap="none" spc="0" normalizeH="0" baseline="0" noProof="0" dirty="0">
                <a:ln>
                  <a:noFill/>
                </a:ln>
                <a:solidFill>
                  <a:srgbClr val="404040"/>
                </a:solidFill>
                <a:effectLst/>
                <a:uLnTx/>
                <a:uFillTx/>
                <a:latin typeface="Verdana"/>
                <a:ea typeface="+mn-ea"/>
                <a:cs typeface="Arial"/>
              </a:rPr>
              <a:t>2025; 48: am 15.10.2025 </a:t>
            </a:r>
            <a:r>
              <a:rPr lang="da-DK" sz="600" dirty="0">
                <a:solidFill>
                  <a:srgbClr val="404040"/>
                </a:solidFill>
                <a:cs typeface="Arial"/>
              </a:rPr>
              <a:t>vorab online publiziert; erhältlich unter </a:t>
            </a:r>
            <a:r>
              <a:rPr lang="da-DK" sz="600" dirty="0">
                <a:solidFill>
                  <a:srgbClr val="404040"/>
                </a:solidFill>
                <a:cs typeface="Arial"/>
                <a:hlinkClick r:id="rId4">
                  <a:extLst>
                    <a:ext uri="{A12FA001-AC4F-418D-AE19-62706E023703}">
                      <ahyp:hlinkClr xmlns:ahyp="http://schemas.microsoft.com/office/drawing/2018/hyperlinkcolor" val="tx"/>
                    </a:ext>
                  </a:extLst>
                </a:hlinkClick>
              </a:rPr>
              <a:t>https://doi.org/10.2337/dc25-1423</a:t>
            </a:r>
            <a:r>
              <a:rPr lang="da-DK" sz="600" dirty="0">
                <a:solidFill>
                  <a:srgbClr val="404040"/>
                </a:solidFill>
                <a:cs typeface="Arial"/>
              </a:rPr>
              <a:t>. Zuletzt abgerufen am 12.01.2026</a:t>
            </a:r>
            <a:r>
              <a:rPr kumimoji="0" lang="da-DK" sz="600" b="0" i="0" u="none" strike="noStrike" kern="1200" cap="none" spc="0" normalizeH="0" baseline="0" noProof="0" dirty="0">
                <a:ln>
                  <a:noFill/>
                </a:ln>
                <a:solidFill>
                  <a:srgbClr val="404040"/>
                </a:solidFill>
                <a:effectLst/>
                <a:uLnTx/>
                <a:uFillTx/>
                <a:latin typeface="Verdana"/>
                <a:ea typeface="+mn-ea"/>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p>
        </p:txBody>
      </p:sp>
      <p:grpSp>
        <p:nvGrpSpPr>
          <p:cNvPr id="50" name="Gruppieren 49">
            <a:extLst>
              <a:ext uri="{FF2B5EF4-FFF2-40B4-BE49-F238E27FC236}">
                <a16:creationId xmlns:a16="http://schemas.microsoft.com/office/drawing/2014/main" id="{C6C7D00F-69A0-4C5F-2768-76B238085273}"/>
              </a:ext>
            </a:extLst>
          </p:cNvPr>
          <p:cNvGrpSpPr/>
          <p:nvPr/>
        </p:nvGrpSpPr>
        <p:grpSpPr>
          <a:xfrm>
            <a:off x="404552" y="898906"/>
            <a:ext cx="4269719" cy="3396648"/>
            <a:chOff x="302280" y="898906"/>
            <a:chExt cx="4269719" cy="3396648"/>
          </a:xfrm>
        </p:grpSpPr>
        <p:grpSp>
          <p:nvGrpSpPr>
            <p:cNvPr id="46" name="Gruppieren 45">
              <a:extLst>
                <a:ext uri="{FF2B5EF4-FFF2-40B4-BE49-F238E27FC236}">
                  <a16:creationId xmlns:a16="http://schemas.microsoft.com/office/drawing/2014/main" id="{A7EC9EC9-55A2-D814-7DD0-6C0F0134E2F7}"/>
                </a:ext>
              </a:extLst>
            </p:cNvPr>
            <p:cNvGrpSpPr/>
            <p:nvPr/>
          </p:nvGrpSpPr>
          <p:grpSpPr>
            <a:xfrm>
              <a:off x="302280" y="898906"/>
              <a:ext cx="4269719" cy="3396648"/>
              <a:chOff x="82549" y="898906"/>
              <a:chExt cx="4269719" cy="3396648"/>
            </a:xfrm>
          </p:grpSpPr>
          <p:sp>
            <p:nvSpPr>
              <p:cNvPr id="45" name="Rechteck 44">
                <a:extLst>
                  <a:ext uri="{FF2B5EF4-FFF2-40B4-BE49-F238E27FC236}">
                    <a16:creationId xmlns:a16="http://schemas.microsoft.com/office/drawing/2014/main" id="{8A44BB41-043D-84C9-4253-97C8D7BB0FAE}"/>
                  </a:ext>
                </a:extLst>
              </p:cNvPr>
              <p:cNvSpPr/>
              <p:nvPr/>
            </p:nvSpPr>
            <p:spPr>
              <a:xfrm>
                <a:off x="82549" y="898906"/>
                <a:ext cx="4269719" cy="3396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Diagramm, Reihe enthält.&#10;&#10;KI-generierte Inhalte können fehlerhaft sein.">
                <a:extLst>
                  <a:ext uri="{FF2B5EF4-FFF2-40B4-BE49-F238E27FC236}">
                    <a16:creationId xmlns:a16="http://schemas.microsoft.com/office/drawing/2014/main" id="{ED16A13B-F92E-F71B-B770-56E7154372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4648" y="1432841"/>
                <a:ext cx="3839304" cy="2810435"/>
              </a:xfrm>
              <a:prstGeom prst="rect">
                <a:avLst/>
              </a:prstGeom>
              <a:solidFill>
                <a:schemeClr val="bg1"/>
              </a:solidFill>
            </p:spPr>
          </p:pic>
          <p:sp>
            <p:nvSpPr>
              <p:cNvPr id="6" name="Textfeld 5">
                <a:extLst>
                  <a:ext uri="{FF2B5EF4-FFF2-40B4-BE49-F238E27FC236}">
                    <a16:creationId xmlns:a16="http://schemas.microsoft.com/office/drawing/2014/main" id="{896EB7C1-665A-7E49-E8C8-D63EF040DF85}"/>
                  </a:ext>
                </a:extLst>
              </p:cNvPr>
              <p:cNvSpPr txBox="1"/>
              <p:nvPr/>
            </p:nvSpPr>
            <p:spPr>
              <a:xfrm rot="16200000">
                <a:off x="-796972" y="2627545"/>
                <a:ext cx="2117887" cy="246221"/>
              </a:xfrm>
              <a:prstGeom prst="rect">
                <a:avLst/>
              </a:prstGeom>
              <a:solidFill>
                <a:schemeClr val="bg1"/>
              </a:solidFill>
            </p:spPr>
            <p:txBody>
              <a:bodyPr wrap="none" rtlCol="0">
                <a:spAutoFit/>
              </a:bodyPr>
              <a:lstStyle/>
              <a:p>
                <a:r>
                  <a:rPr lang="de-DE" sz="1000"/>
                  <a:t>Kumulative T1D-Inzidenz [%]</a:t>
                </a:r>
              </a:p>
            </p:txBody>
          </p:sp>
          <p:sp>
            <p:nvSpPr>
              <p:cNvPr id="7" name="Textfeld 6">
                <a:extLst>
                  <a:ext uri="{FF2B5EF4-FFF2-40B4-BE49-F238E27FC236}">
                    <a16:creationId xmlns:a16="http://schemas.microsoft.com/office/drawing/2014/main" id="{C845C975-89D3-BA58-F9F6-474A7141791C}"/>
                  </a:ext>
                </a:extLst>
              </p:cNvPr>
              <p:cNvSpPr txBox="1"/>
              <p:nvPr/>
            </p:nvSpPr>
            <p:spPr>
              <a:xfrm>
                <a:off x="379208" y="1425753"/>
                <a:ext cx="234038" cy="123111"/>
              </a:xfrm>
              <a:prstGeom prst="rect">
                <a:avLst/>
              </a:prstGeom>
              <a:solidFill>
                <a:schemeClr val="bg1"/>
              </a:solidFill>
            </p:spPr>
            <p:txBody>
              <a:bodyPr wrap="none" lIns="0" tIns="0" rIns="0" bIns="0" rtlCol="0">
                <a:spAutoFit/>
              </a:bodyPr>
              <a:lstStyle/>
              <a:p>
                <a:pPr algn="ctr"/>
                <a:r>
                  <a:rPr lang="de-DE" sz="800"/>
                  <a:t>0,25</a:t>
                </a:r>
              </a:p>
            </p:txBody>
          </p:sp>
          <p:sp>
            <p:nvSpPr>
              <p:cNvPr id="8" name="Textfeld 7">
                <a:extLst>
                  <a:ext uri="{FF2B5EF4-FFF2-40B4-BE49-F238E27FC236}">
                    <a16:creationId xmlns:a16="http://schemas.microsoft.com/office/drawing/2014/main" id="{32130C2A-4EA8-3BA6-D6FE-C0E7B4B82F40}"/>
                  </a:ext>
                </a:extLst>
              </p:cNvPr>
              <p:cNvSpPr txBox="1"/>
              <p:nvPr/>
            </p:nvSpPr>
            <p:spPr>
              <a:xfrm>
                <a:off x="377994" y="1794112"/>
                <a:ext cx="234038" cy="123111"/>
              </a:xfrm>
              <a:prstGeom prst="rect">
                <a:avLst/>
              </a:prstGeom>
              <a:solidFill>
                <a:schemeClr val="bg1"/>
              </a:solidFill>
            </p:spPr>
            <p:txBody>
              <a:bodyPr wrap="none" lIns="0" tIns="0" rIns="0" bIns="0" rtlCol="0">
                <a:spAutoFit/>
              </a:bodyPr>
              <a:lstStyle/>
              <a:p>
                <a:pPr algn="ctr"/>
                <a:r>
                  <a:rPr lang="de-DE" sz="800"/>
                  <a:t>0,20</a:t>
                </a:r>
              </a:p>
            </p:txBody>
          </p:sp>
          <p:sp>
            <p:nvSpPr>
              <p:cNvPr id="9" name="Textfeld 8">
                <a:extLst>
                  <a:ext uri="{FF2B5EF4-FFF2-40B4-BE49-F238E27FC236}">
                    <a16:creationId xmlns:a16="http://schemas.microsoft.com/office/drawing/2014/main" id="{32B28237-B96E-B9F0-9F2D-0769976D8C62}"/>
                  </a:ext>
                </a:extLst>
              </p:cNvPr>
              <p:cNvSpPr txBox="1"/>
              <p:nvPr/>
            </p:nvSpPr>
            <p:spPr>
              <a:xfrm>
                <a:off x="377994" y="2161506"/>
                <a:ext cx="234038" cy="123111"/>
              </a:xfrm>
              <a:prstGeom prst="rect">
                <a:avLst/>
              </a:prstGeom>
              <a:solidFill>
                <a:schemeClr val="bg1"/>
              </a:solidFill>
            </p:spPr>
            <p:txBody>
              <a:bodyPr wrap="none" lIns="0" tIns="0" rIns="0" bIns="0" rtlCol="0">
                <a:spAutoFit/>
              </a:bodyPr>
              <a:lstStyle/>
              <a:p>
                <a:pPr algn="ctr"/>
                <a:r>
                  <a:rPr lang="de-DE" sz="800"/>
                  <a:t>0,15</a:t>
                </a:r>
              </a:p>
            </p:txBody>
          </p:sp>
          <p:sp>
            <p:nvSpPr>
              <p:cNvPr id="10" name="Textfeld 9">
                <a:extLst>
                  <a:ext uri="{FF2B5EF4-FFF2-40B4-BE49-F238E27FC236}">
                    <a16:creationId xmlns:a16="http://schemas.microsoft.com/office/drawing/2014/main" id="{A71EA64D-307A-6861-4B71-856C96D71F89}"/>
                  </a:ext>
                </a:extLst>
              </p:cNvPr>
              <p:cNvSpPr txBox="1"/>
              <p:nvPr/>
            </p:nvSpPr>
            <p:spPr>
              <a:xfrm>
                <a:off x="377994" y="2528900"/>
                <a:ext cx="234038" cy="123111"/>
              </a:xfrm>
              <a:prstGeom prst="rect">
                <a:avLst/>
              </a:prstGeom>
              <a:solidFill>
                <a:schemeClr val="bg1"/>
              </a:solidFill>
            </p:spPr>
            <p:txBody>
              <a:bodyPr wrap="none" lIns="0" tIns="0" rIns="0" bIns="0" rtlCol="0">
                <a:spAutoFit/>
              </a:bodyPr>
              <a:lstStyle/>
              <a:p>
                <a:pPr algn="ctr"/>
                <a:r>
                  <a:rPr lang="de-DE" sz="800"/>
                  <a:t>0,10</a:t>
                </a:r>
              </a:p>
            </p:txBody>
          </p:sp>
          <p:sp>
            <p:nvSpPr>
              <p:cNvPr id="11" name="Textfeld 10">
                <a:extLst>
                  <a:ext uri="{FF2B5EF4-FFF2-40B4-BE49-F238E27FC236}">
                    <a16:creationId xmlns:a16="http://schemas.microsoft.com/office/drawing/2014/main" id="{7AC8CAEA-D249-9576-0DE6-F8B3ED51AB54}"/>
                  </a:ext>
                </a:extLst>
              </p:cNvPr>
              <p:cNvSpPr txBox="1"/>
              <p:nvPr/>
            </p:nvSpPr>
            <p:spPr>
              <a:xfrm>
                <a:off x="377994" y="2896294"/>
                <a:ext cx="234038" cy="123111"/>
              </a:xfrm>
              <a:prstGeom prst="rect">
                <a:avLst/>
              </a:prstGeom>
              <a:solidFill>
                <a:schemeClr val="bg1"/>
              </a:solidFill>
            </p:spPr>
            <p:txBody>
              <a:bodyPr wrap="none" lIns="0" tIns="0" rIns="0" bIns="0" rtlCol="0">
                <a:spAutoFit/>
              </a:bodyPr>
              <a:lstStyle/>
              <a:p>
                <a:pPr algn="ctr"/>
                <a:r>
                  <a:rPr lang="de-DE" sz="800"/>
                  <a:t>0,05</a:t>
                </a:r>
              </a:p>
            </p:txBody>
          </p:sp>
          <p:sp>
            <p:nvSpPr>
              <p:cNvPr id="12" name="Textfeld 11">
                <a:extLst>
                  <a:ext uri="{FF2B5EF4-FFF2-40B4-BE49-F238E27FC236}">
                    <a16:creationId xmlns:a16="http://schemas.microsoft.com/office/drawing/2014/main" id="{D3DEF753-7225-7DEB-0F72-CAA8D6530DEC}"/>
                  </a:ext>
                </a:extLst>
              </p:cNvPr>
              <p:cNvSpPr txBox="1"/>
              <p:nvPr/>
            </p:nvSpPr>
            <p:spPr>
              <a:xfrm>
                <a:off x="400471" y="3256600"/>
                <a:ext cx="234038" cy="123111"/>
              </a:xfrm>
              <a:prstGeom prst="rect">
                <a:avLst/>
              </a:prstGeom>
              <a:solidFill>
                <a:schemeClr val="bg1"/>
              </a:solidFill>
            </p:spPr>
            <p:txBody>
              <a:bodyPr wrap="none" lIns="0" tIns="0" rIns="0" bIns="0" rtlCol="0">
                <a:spAutoFit/>
              </a:bodyPr>
              <a:lstStyle/>
              <a:p>
                <a:pPr algn="ctr"/>
                <a:r>
                  <a:rPr lang="de-DE" sz="800"/>
                  <a:t>0,00</a:t>
                </a:r>
              </a:p>
            </p:txBody>
          </p:sp>
          <p:sp>
            <p:nvSpPr>
              <p:cNvPr id="13" name="Textfeld 12">
                <a:extLst>
                  <a:ext uri="{FF2B5EF4-FFF2-40B4-BE49-F238E27FC236}">
                    <a16:creationId xmlns:a16="http://schemas.microsoft.com/office/drawing/2014/main" id="{05042C70-3C05-47DB-0C89-632655CF9C7C}"/>
                  </a:ext>
                </a:extLst>
              </p:cNvPr>
              <p:cNvSpPr txBox="1"/>
              <p:nvPr/>
            </p:nvSpPr>
            <p:spPr>
              <a:xfrm>
                <a:off x="770496" y="3400975"/>
                <a:ext cx="65723" cy="123111"/>
              </a:xfrm>
              <a:prstGeom prst="rect">
                <a:avLst/>
              </a:prstGeom>
              <a:solidFill>
                <a:schemeClr val="bg1"/>
              </a:solidFill>
            </p:spPr>
            <p:txBody>
              <a:bodyPr wrap="none" lIns="0" tIns="0" rIns="0" bIns="0" rtlCol="0">
                <a:spAutoFit/>
              </a:bodyPr>
              <a:lstStyle/>
              <a:p>
                <a:pPr algn="ctr"/>
                <a:r>
                  <a:rPr lang="de-DE" sz="800"/>
                  <a:t>0</a:t>
                </a:r>
              </a:p>
            </p:txBody>
          </p:sp>
          <p:sp>
            <p:nvSpPr>
              <p:cNvPr id="14" name="Textfeld 13">
                <a:extLst>
                  <a:ext uri="{FF2B5EF4-FFF2-40B4-BE49-F238E27FC236}">
                    <a16:creationId xmlns:a16="http://schemas.microsoft.com/office/drawing/2014/main" id="{C375B13C-E679-0731-36AF-93169A0E04DF}"/>
                  </a:ext>
                </a:extLst>
              </p:cNvPr>
              <p:cNvSpPr txBox="1"/>
              <p:nvPr/>
            </p:nvSpPr>
            <p:spPr>
              <a:xfrm>
                <a:off x="1518319" y="3400975"/>
                <a:ext cx="65723" cy="123111"/>
              </a:xfrm>
              <a:prstGeom prst="rect">
                <a:avLst/>
              </a:prstGeom>
              <a:solidFill>
                <a:schemeClr val="bg1"/>
              </a:solidFill>
            </p:spPr>
            <p:txBody>
              <a:bodyPr wrap="none" lIns="0" tIns="0" rIns="0" bIns="0" rtlCol="0">
                <a:spAutoFit/>
              </a:bodyPr>
              <a:lstStyle/>
              <a:p>
                <a:pPr algn="ctr"/>
                <a:r>
                  <a:rPr lang="de-DE" sz="800"/>
                  <a:t>5</a:t>
                </a:r>
              </a:p>
            </p:txBody>
          </p:sp>
          <p:sp>
            <p:nvSpPr>
              <p:cNvPr id="15" name="Textfeld 14">
                <a:extLst>
                  <a:ext uri="{FF2B5EF4-FFF2-40B4-BE49-F238E27FC236}">
                    <a16:creationId xmlns:a16="http://schemas.microsoft.com/office/drawing/2014/main" id="{3565B898-19DF-B464-159F-742B61C13A4E}"/>
                  </a:ext>
                </a:extLst>
              </p:cNvPr>
              <p:cNvSpPr txBox="1"/>
              <p:nvPr/>
            </p:nvSpPr>
            <p:spPr>
              <a:xfrm>
                <a:off x="2247061" y="3400974"/>
                <a:ext cx="131446" cy="123111"/>
              </a:xfrm>
              <a:prstGeom prst="rect">
                <a:avLst/>
              </a:prstGeom>
              <a:solidFill>
                <a:schemeClr val="bg1"/>
              </a:solidFill>
            </p:spPr>
            <p:txBody>
              <a:bodyPr wrap="none" lIns="0" tIns="0" rIns="0" bIns="0" rtlCol="0">
                <a:spAutoFit/>
              </a:bodyPr>
              <a:lstStyle/>
              <a:p>
                <a:pPr algn="ctr"/>
                <a:r>
                  <a:rPr lang="de-DE" sz="800"/>
                  <a:t>10</a:t>
                </a:r>
              </a:p>
            </p:txBody>
          </p:sp>
          <p:sp>
            <p:nvSpPr>
              <p:cNvPr id="16" name="Textfeld 15">
                <a:extLst>
                  <a:ext uri="{FF2B5EF4-FFF2-40B4-BE49-F238E27FC236}">
                    <a16:creationId xmlns:a16="http://schemas.microsoft.com/office/drawing/2014/main" id="{BF9A70C6-B9BF-4120-24E1-9A8EEB660B41}"/>
                  </a:ext>
                </a:extLst>
              </p:cNvPr>
              <p:cNvSpPr txBox="1"/>
              <p:nvPr/>
            </p:nvSpPr>
            <p:spPr>
              <a:xfrm>
                <a:off x="2994884" y="3400974"/>
                <a:ext cx="131446" cy="123111"/>
              </a:xfrm>
              <a:prstGeom prst="rect">
                <a:avLst/>
              </a:prstGeom>
              <a:solidFill>
                <a:schemeClr val="bg1"/>
              </a:solidFill>
            </p:spPr>
            <p:txBody>
              <a:bodyPr wrap="none" lIns="0" tIns="0" rIns="0" bIns="0" rtlCol="0">
                <a:spAutoFit/>
              </a:bodyPr>
              <a:lstStyle/>
              <a:p>
                <a:pPr algn="ctr"/>
                <a:r>
                  <a:rPr lang="de-DE" sz="800"/>
                  <a:t>15</a:t>
                </a:r>
              </a:p>
            </p:txBody>
          </p:sp>
          <p:sp>
            <p:nvSpPr>
              <p:cNvPr id="17" name="Textfeld 16">
                <a:extLst>
                  <a:ext uri="{FF2B5EF4-FFF2-40B4-BE49-F238E27FC236}">
                    <a16:creationId xmlns:a16="http://schemas.microsoft.com/office/drawing/2014/main" id="{44F4252A-E323-306E-D8F0-1726A46E2777}"/>
                  </a:ext>
                </a:extLst>
              </p:cNvPr>
              <p:cNvSpPr txBox="1"/>
              <p:nvPr/>
            </p:nvSpPr>
            <p:spPr>
              <a:xfrm>
                <a:off x="3742707" y="3400974"/>
                <a:ext cx="131446" cy="123111"/>
              </a:xfrm>
              <a:prstGeom prst="rect">
                <a:avLst/>
              </a:prstGeom>
              <a:solidFill>
                <a:schemeClr val="bg1"/>
              </a:solidFill>
            </p:spPr>
            <p:txBody>
              <a:bodyPr wrap="none" lIns="0" tIns="0" rIns="0" bIns="0" rtlCol="0">
                <a:spAutoFit/>
              </a:bodyPr>
              <a:lstStyle/>
              <a:p>
                <a:pPr algn="ctr"/>
                <a:r>
                  <a:rPr lang="de-DE" sz="800"/>
                  <a:t>20</a:t>
                </a:r>
              </a:p>
            </p:txBody>
          </p:sp>
          <p:sp>
            <p:nvSpPr>
              <p:cNvPr id="30" name="Textfeld 29">
                <a:extLst>
                  <a:ext uri="{FF2B5EF4-FFF2-40B4-BE49-F238E27FC236}">
                    <a16:creationId xmlns:a16="http://schemas.microsoft.com/office/drawing/2014/main" id="{E92CF9B7-1F06-4CAB-6938-095704A28936}"/>
                  </a:ext>
                </a:extLst>
              </p:cNvPr>
              <p:cNvSpPr txBox="1"/>
              <p:nvPr/>
            </p:nvSpPr>
            <p:spPr>
              <a:xfrm>
                <a:off x="1840539" y="3514349"/>
                <a:ext cx="944489" cy="246221"/>
              </a:xfrm>
              <a:prstGeom prst="rect">
                <a:avLst/>
              </a:prstGeom>
              <a:solidFill>
                <a:schemeClr val="bg1"/>
              </a:solidFill>
            </p:spPr>
            <p:txBody>
              <a:bodyPr wrap="none" rtlCol="0">
                <a:spAutoFit/>
              </a:bodyPr>
              <a:lstStyle/>
              <a:p>
                <a:r>
                  <a:rPr lang="de-DE" sz="1000"/>
                  <a:t>Zeit [Jahre]</a:t>
                </a:r>
              </a:p>
            </p:txBody>
          </p:sp>
          <p:sp>
            <p:nvSpPr>
              <p:cNvPr id="32" name="Textfeld 31">
                <a:extLst>
                  <a:ext uri="{FF2B5EF4-FFF2-40B4-BE49-F238E27FC236}">
                    <a16:creationId xmlns:a16="http://schemas.microsoft.com/office/drawing/2014/main" id="{CCF87A0F-544D-5575-DA46-EA5AF6A41063}"/>
                  </a:ext>
                </a:extLst>
              </p:cNvPr>
              <p:cNvSpPr txBox="1"/>
              <p:nvPr/>
            </p:nvSpPr>
            <p:spPr>
              <a:xfrm>
                <a:off x="692217" y="3819871"/>
                <a:ext cx="476092" cy="123111"/>
              </a:xfrm>
              <a:prstGeom prst="rect">
                <a:avLst/>
              </a:prstGeom>
              <a:solidFill>
                <a:schemeClr val="bg1"/>
              </a:solidFill>
            </p:spPr>
            <p:txBody>
              <a:bodyPr wrap="none" lIns="0" tIns="0" rIns="0" bIns="0" rtlCol="0">
                <a:spAutoFit/>
              </a:bodyPr>
              <a:lstStyle/>
              <a:p>
                <a:pPr algn="r"/>
                <a:r>
                  <a:rPr lang="de-DE" sz="800"/>
                  <a:t>   38.766</a:t>
                </a:r>
              </a:p>
            </p:txBody>
          </p:sp>
          <p:sp>
            <p:nvSpPr>
              <p:cNvPr id="33" name="Textfeld 32">
                <a:extLst>
                  <a:ext uri="{FF2B5EF4-FFF2-40B4-BE49-F238E27FC236}">
                    <a16:creationId xmlns:a16="http://schemas.microsoft.com/office/drawing/2014/main" id="{781001DC-1D9C-03D2-4D15-0E30A9386352}"/>
                  </a:ext>
                </a:extLst>
              </p:cNvPr>
              <p:cNvSpPr txBox="1"/>
              <p:nvPr/>
            </p:nvSpPr>
            <p:spPr>
              <a:xfrm>
                <a:off x="634509" y="4117509"/>
                <a:ext cx="533800" cy="123111"/>
              </a:xfrm>
              <a:prstGeom prst="rect">
                <a:avLst/>
              </a:prstGeom>
              <a:solidFill>
                <a:schemeClr val="bg1"/>
              </a:solidFill>
            </p:spPr>
            <p:txBody>
              <a:bodyPr wrap="none" lIns="0" tIns="0" rIns="0" bIns="0" rtlCol="0">
                <a:spAutoFit/>
              </a:bodyPr>
              <a:lstStyle/>
              <a:p>
                <a:pPr algn="r"/>
                <a:r>
                  <a:rPr lang="de-DE" sz="800"/>
                  <a:t>1.387.596</a:t>
                </a:r>
              </a:p>
            </p:txBody>
          </p:sp>
          <p:sp>
            <p:nvSpPr>
              <p:cNvPr id="34" name="Textfeld 33">
                <a:extLst>
                  <a:ext uri="{FF2B5EF4-FFF2-40B4-BE49-F238E27FC236}">
                    <a16:creationId xmlns:a16="http://schemas.microsoft.com/office/drawing/2014/main" id="{FE5E2990-89C3-A0F4-A188-BD40EF849456}"/>
                  </a:ext>
                </a:extLst>
              </p:cNvPr>
              <p:cNvSpPr txBox="1"/>
              <p:nvPr/>
            </p:nvSpPr>
            <p:spPr>
              <a:xfrm>
                <a:off x="1298111" y="3819871"/>
                <a:ext cx="476092" cy="123111"/>
              </a:xfrm>
              <a:prstGeom prst="rect">
                <a:avLst/>
              </a:prstGeom>
              <a:solidFill>
                <a:schemeClr val="bg1"/>
              </a:solidFill>
            </p:spPr>
            <p:txBody>
              <a:bodyPr wrap="none" lIns="0" tIns="0" rIns="0" bIns="0" rtlCol="0">
                <a:spAutoFit/>
              </a:bodyPr>
              <a:lstStyle/>
              <a:p>
                <a:pPr algn="r"/>
                <a:r>
                  <a:rPr lang="de-DE" sz="800"/>
                  <a:t>   28.608</a:t>
                </a:r>
              </a:p>
            </p:txBody>
          </p:sp>
          <p:sp>
            <p:nvSpPr>
              <p:cNvPr id="35" name="Textfeld 34">
                <a:extLst>
                  <a:ext uri="{FF2B5EF4-FFF2-40B4-BE49-F238E27FC236}">
                    <a16:creationId xmlns:a16="http://schemas.microsoft.com/office/drawing/2014/main" id="{A25A8B68-9F5F-CB04-BCC7-FF0D161CF2A3}"/>
                  </a:ext>
                </a:extLst>
              </p:cNvPr>
              <p:cNvSpPr txBox="1"/>
              <p:nvPr/>
            </p:nvSpPr>
            <p:spPr>
              <a:xfrm>
                <a:off x="1240403" y="4117509"/>
                <a:ext cx="533800" cy="123111"/>
              </a:xfrm>
              <a:prstGeom prst="rect">
                <a:avLst/>
              </a:prstGeom>
              <a:solidFill>
                <a:schemeClr val="bg1"/>
              </a:solidFill>
            </p:spPr>
            <p:txBody>
              <a:bodyPr wrap="none" lIns="0" tIns="0" rIns="0" bIns="0" rtlCol="0">
                <a:spAutoFit/>
              </a:bodyPr>
              <a:lstStyle/>
              <a:p>
                <a:pPr algn="r"/>
                <a:r>
                  <a:rPr lang="de-DE" sz="800"/>
                  <a:t>1.091.878</a:t>
                </a:r>
              </a:p>
            </p:txBody>
          </p:sp>
          <p:sp>
            <p:nvSpPr>
              <p:cNvPr id="36" name="Textfeld 35">
                <a:extLst>
                  <a:ext uri="{FF2B5EF4-FFF2-40B4-BE49-F238E27FC236}">
                    <a16:creationId xmlns:a16="http://schemas.microsoft.com/office/drawing/2014/main" id="{599725B2-5AFB-783D-4835-34845E53459C}"/>
                  </a:ext>
                </a:extLst>
              </p:cNvPr>
              <p:cNvSpPr txBox="1"/>
              <p:nvPr/>
            </p:nvSpPr>
            <p:spPr>
              <a:xfrm>
                <a:off x="2073309" y="3823846"/>
                <a:ext cx="476092" cy="123111"/>
              </a:xfrm>
              <a:prstGeom prst="rect">
                <a:avLst/>
              </a:prstGeom>
              <a:solidFill>
                <a:schemeClr val="bg1"/>
              </a:solidFill>
            </p:spPr>
            <p:txBody>
              <a:bodyPr wrap="none" lIns="0" tIns="0" rIns="0" bIns="0" rtlCol="0">
                <a:spAutoFit/>
              </a:bodyPr>
              <a:lstStyle/>
              <a:p>
                <a:pPr algn="r"/>
                <a:r>
                  <a:rPr lang="de-DE" sz="800"/>
                  <a:t>   17.997</a:t>
                </a:r>
              </a:p>
            </p:txBody>
          </p:sp>
          <p:sp>
            <p:nvSpPr>
              <p:cNvPr id="37" name="Textfeld 36">
                <a:extLst>
                  <a:ext uri="{FF2B5EF4-FFF2-40B4-BE49-F238E27FC236}">
                    <a16:creationId xmlns:a16="http://schemas.microsoft.com/office/drawing/2014/main" id="{D418FC50-D5F9-4B8F-DFA0-4DD49042C3CF}"/>
                  </a:ext>
                </a:extLst>
              </p:cNvPr>
              <p:cNvSpPr txBox="1"/>
              <p:nvPr/>
            </p:nvSpPr>
            <p:spPr>
              <a:xfrm>
                <a:off x="2118193" y="4121484"/>
                <a:ext cx="431208" cy="123111"/>
              </a:xfrm>
              <a:prstGeom prst="rect">
                <a:avLst/>
              </a:prstGeom>
              <a:solidFill>
                <a:schemeClr val="bg1"/>
              </a:solidFill>
            </p:spPr>
            <p:txBody>
              <a:bodyPr wrap="none" lIns="0" tIns="0" rIns="0" bIns="0" rtlCol="0">
                <a:spAutoFit/>
              </a:bodyPr>
              <a:lstStyle/>
              <a:p>
                <a:pPr algn="r"/>
                <a:r>
                  <a:rPr lang="de-DE" sz="800"/>
                  <a:t>770.362</a:t>
                </a:r>
              </a:p>
            </p:txBody>
          </p:sp>
          <p:sp>
            <p:nvSpPr>
              <p:cNvPr id="38" name="Textfeld 37">
                <a:extLst>
                  <a:ext uri="{FF2B5EF4-FFF2-40B4-BE49-F238E27FC236}">
                    <a16:creationId xmlns:a16="http://schemas.microsoft.com/office/drawing/2014/main" id="{18375019-B22A-B488-CFF1-5D7E7F39DCB6}"/>
                  </a:ext>
                </a:extLst>
              </p:cNvPr>
              <p:cNvSpPr txBox="1"/>
              <p:nvPr/>
            </p:nvSpPr>
            <p:spPr>
              <a:xfrm>
                <a:off x="2986768" y="3813874"/>
                <a:ext cx="299762" cy="123111"/>
              </a:xfrm>
              <a:prstGeom prst="rect">
                <a:avLst/>
              </a:prstGeom>
              <a:solidFill>
                <a:schemeClr val="bg1"/>
              </a:solidFill>
            </p:spPr>
            <p:txBody>
              <a:bodyPr wrap="none" lIns="0" tIns="0" rIns="0" bIns="0" rtlCol="0">
                <a:spAutoFit/>
              </a:bodyPr>
              <a:lstStyle/>
              <a:p>
                <a:pPr algn="r"/>
                <a:r>
                  <a:rPr lang="de-DE" sz="800"/>
                  <a:t>9.314</a:t>
                </a:r>
              </a:p>
            </p:txBody>
          </p:sp>
          <p:sp>
            <p:nvSpPr>
              <p:cNvPr id="39" name="Textfeld 38">
                <a:extLst>
                  <a:ext uri="{FF2B5EF4-FFF2-40B4-BE49-F238E27FC236}">
                    <a16:creationId xmlns:a16="http://schemas.microsoft.com/office/drawing/2014/main" id="{06E1E387-F31D-A80E-3925-A020A5D0FC8F}"/>
                  </a:ext>
                </a:extLst>
              </p:cNvPr>
              <p:cNvSpPr txBox="1"/>
              <p:nvPr/>
            </p:nvSpPr>
            <p:spPr>
              <a:xfrm>
                <a:off x="2855322" y="4111512"/>
                <a:ext cx="431208" cy="123111"/>
              </a:xfrm>
              <a:prstGeom prst="rect">
                <a:avLst/>
              </a:prstGeom>
              <a:solidFill>
                <a:schemeClr val="bg1"/>
              </a:solidFill>
            </p:spPr>
            <p:txBody>
              <a:bodyPr wrap="none" lIns="0" tIns="0" rIns="0" bIns="0" rtlCol="0">
                <a:spAutoFit/>
              </a:bodyPr>
              <a:lstStyle/>
              <a:p>
                <a:pPr algn="r"/>
                <a:r>
                  <a:rPr lang="de-DE" sz="800"/>
                  <a:t>437.586</a:t>
                </a:r>
              </a:p>
            </p:txBody>
          </p:sp>
          <p:sp>
            <p:nvSpPr>
              <p:cNvPr id="40" name="Textfeld 39">
                <a:extLst>
                  <a:ext uri="{FF2B5EF4-FFF2-40B4-BE49-F238E27FC236}">
                    <a16:creationId xmlns:a16="http://schemas.microsoft.com/office/drawing/2014/main" id="{770324BC-0291-7D6C-326E-961B8177DE68}"/>
                  </a:ext>
                </a:extLst>
              </p:cNvPr>
              <p:cNvSpPr txBox="1"/>
              <p:nvPr/>
            </p:nvSpPr>
            <p:spPr>
              <a:xfrm>
                <a:off x="3653017" y="3809599"/>
                <a:ext cx="299762" cy="123111"/>
              </a:xfrm>
              <a:prstGeom prst="rect">
                <a:avLst/>
              </a:prstGeom>
              <a:solidFill>
                <a:schemeClr val="bg1"/>
              </a:solidFill>
            </p:spPr>
            <p:txBody>
              <a:bodyPr wrap="none" lIns="0" tIns="0" rIns="0" bIns="0" rtlCol="0">
                <a:spAutoFit/>
              </a:bodyPr>
              <a:lstStyle/>
              <a:p>
                <a:pPr algn="r"/>
                <a:r>
                  <a:rPr lang="de-DE" sz="800"/>
                  <a:t>1.736</a:t>
                </a:r>
              </a:p>
            </p:txBody>
          </p:sp>
          <p:sp>
            <p:nvSpPr>
              <p:cNvPr id="41" name="Textfeld 40">
                <a:extLst>
                  <a:ext uri="{FF2B5EF4-FFF2-40B4-BE49-F238E27FC236}">
                    <a16:creationId xmlns:a16="http://schemas.microsoft.com/office/drawing/2014/main" id="{4453C86F-5DC7-2BAF-1F52-4D2883F76FA8}"/>
                  </a:ext>
                </a:extLst>
              </p:cNvPr>
              <p:cNvSpPr txBox="1"/>
              <p:nvPr/>
            </p:nvSpPr>
            <p:spPr>
              <a:xfrm>
                <a:off x="3587294" y="4107237"/>
                <a:ext cx="365485" cy="123111"/>
              </a:xfrm>
              <a:prstGeom prst="rect">
                <a:avLst/>
              </a:prstGeom>
              <a:solidFill>
                <a:schemeClr val="bg1"/>
              </a:solidFill>
            </p:spPr>
            <p:txBody>
              <a:bodyPr wrap="none" lIns="0" tIns="0" rIns="0" bIns="0" rtlCol="0">
                <a:spAutoFit/>
              </a:bodyPr>
              <a:lstStyle/>
              <a:p>
                <a:pPr algn="r"/>
                <a:r>
                  <a:rPr lang="de-DE" sz="800"/>
                  <a:t>84.976</a:t>
                </a:r>
              </a:p>
            </p:txBody>
          </p:sp>
          <p:sp>
            <p:nvSpPr>
              <p:cNvPr id="42" name="Textfeld 41">
                <a:extLst>
                  <a:ext uri="{FF2B5EF4-FFF2-40B4-BE49-F238E27FC236}">
                    <a16:creationId xmlns:a16="http://schemas.microsoft.com/office/drawing/2014/main" id="{ACF220E6-9163-7F57-A52A-5256954CAAB0}"/>
                  </a:ext>
                </a:extLst>
              </p:cNvPr>
              <p:cNvSpPr txBox="1"/>
              <p:nvPr/>
            </p:nvSpPr>
            <p:spPr>
              <a:xfrm>
                <a:off x="1473399" y="1548864"/>
                <a:ext cx="960199" cy="92333"/>
              </a:xfrm>
              <a:prstGeom prst="rect">
                <a:avLst/>
              </a:prstGeom>
              <a:solidFill>
                <a:schemeClr val="bg1"/>
              </a:solidFill>
            </p:spPr>
            <p:txBody>
              <a:bodyPr wrap="none" lIns="0" tIns="0" rIns="0" bIns="0" rtlCol="0">
                <a:spAutoFit/>
              </a:bodyPr>
              <a:lstStyle/>
              <a:p>
                <a:r>
                  <a:rPr lang="de-DE" sz="600"/>
                  <a:t>Mit jeglicher anderer AIE</a:t>
                </a:r>
              </a:p>
            </p:txBody>
          </p:sp>
          <p:sp>
            <p:nvSpPr>
              <p:cNvPr id="44" name="Textfeld 43">
                <a:extLst>
                  <a:ext uri="{FF2B5EF4-FFF2-40B4-BE49-F238E27FC236}">
                    <a16:creationId xmlns:a16="http://schemas.microsoft.com/office/drawing/2014/main" id="{80639FF8-F1C9-7CE7-4972-0BD5E933CDDA}"/>
                  </a:ext>
                </a:extLst>
              </p:cNvPr>
              <p:cNvSpPr txBox="1"/>
              <p:nvPr/>
            </p:nvSpPr>
            <p:spPr>
              <a:xfrm>
                <a:off x="1473399" y="1664887"/>
                <a:ext cx="984244" cy="92333"/>
              </a:xfrm>
              <a:prstGeom prst="rect">
                <a:avLst/>
              </a:prstGeom>
              <a:solidFill>
                <a:schemeClr val="bg1"/>
              </a:solidFill>
            </p:spPr>
            <p:txBody>
              <a:bodyPr wrap="none" lIns="0" tIns="0" rIns="0" bIns="0" rtlCol="0">
                <a:spAutoFit/>
              </a:bodyPr>
              <a:lstStyle/>
              <a:p>
                <a:r>
                  <a:rPr lang="de-DE" sz="600"/>
                  <a:t>Ohne jegliche andere AIE</a:t>
                </a:r>
              </a:p>
            </p:txBody>
          </p:sp>
        </p:grpSp>
        <p:sp>
          <p:nvSpPr>
            <p:cNvPr id="47" name="Textfeld 46">
              <a:extLst>
                <a:ext uri="{FF2B5EF4-FFF2-40B4-BE49-F238E27FC236}">
                  <a16:creationId xmlns:a16="http://schemas.microsoft.com/office/drawing/2014/main" id="{298D68E0-FDB1-6D53-06FE-503A9F364156}"/>
                </a:ext>
              </a:extLst>
            </p:cNvPr>
            <p:cNvSpPr txBox="1"/>
            <p:nvPr/>
          </p:nvSpPr>
          <p:spPr>
            <a:xfrm>
              <a:off x="705511" y="3583788"/>
              <a:ext cx="485710" cy="123111"/>
            </a:xfrm>
            <a:prstGeom prst="rect">
              <a:avLst/>
            </a:prstGeom>
            <a:solidFill>
              <a:schemeClr val="bg1"/>
            </a:solidFill>
          </p:spPr>
          <p:txBody>
            <a:bodyPr wrap="none" lIns="0" tIns="0" rIns="0" bIns="0" rtlCol="0">
              <a:spAutoFit/>
            </a:bodyPr>
            <a:lstStyle/>
            <a:p>
              <a:pPr algn="ctr"/>
              <a:r>
                <a:rPr lang="de-DE" sz="800"/>
                <a:t>Im Risiko</a:t>
              </a:r>
            </a:p>
          </p:txBody>
        </p:sp>
        <p:sp>
          <p:nvSpPr>
            <p:cNvPr id="28" name="TextBox 6">
              <a:extLst>
                <a:ext uri="{FF2B5EF4-FFF2-40B4-BE49-F238E27FC236}">
                  <a16:creationId xmlns:a16="http://schemas.microsoft.com/office/drawing/2014/main" id="{560B4576-7276-A6AF-830A-D33566AF0794}"/>
                </a:ext>
              </a:extLst>
            </p:cNvPr>
            <p:cNvSpPr txBox="1"/>
            <p:nvPr/>
          </p:nvSpPr>
          <p:spPr>
            <a:xfrm>
              <a:off x="556302" y="930688"/>
              <a:ext cx="3563244" cy="400110"/>
            </a:xfrm>
            <a:prstGeom prst="rect">
              <a:avLst/>
            </a:prstGeom>
            <a:noFill/>
            <a:ln>
              <a:noFill/>
            </a:ln>
          </p:spPr>
          <p:txBody>
            <a:bodyPr wrap="square" lIns="0" tIns="0" rIns="0" bIns="0" rtlCol="0" anchor="ctr">
              <a:noAutofit/>
            </a:bodyPr>
            <a:lstStyle/>
            <a:p>
              <a:pPr algn="ctr" defTabSz="685800">
                <a:lnSpc>
                  <a:spcPct val="110000"/>
                </a:lnSpc>
                <a:spcAft>
                  <a:spcPts val="450"/>
                </a:spcAft>
                <a:defRPr/>
              </a:pPr>
              <a:r>
                <a:rPr lang="en-US" sz="1200" b="1">
                  <a:solidFill>
                    <a:srgbClr val="404040"/>
                  </a:solidFill>
                  <a:latin typeface="+mj-lt"/>
                </a:rPr>
                <a:t>Kaplan-Meier-Kurven für T1D-Inzidenz </a:t>
              </a:r>
              <a:r>
                <a:rPr lang="en-US" sz="1200" b="1" err="1">
                  <a:solidFill>
                    <a:srgbClr val="404040"/>
                  </a:solidFill>
                  <a:latin typeface="+mj-lt"/>
                </a:rPr>
                <a:t>mit</a:t>
              </a:r>
              <a:r>
                <a:rPr lang="en-US" sz="1200" b="1">
                  <a:solidFill>
                    <a:srgbClr val="404040"/>
                  </a:solidFill>
                  <a:latin typeface="+mj-lt"/>
                </a:rPr>
                <a:t> und </a:t>
              </a:r>
              <a:r>
                <a:rPr lang="en-US" sz="1200" b="1" err="1">
                  <a:solidFill>
                    <a:srgbClr val="404040"/>
                  </a:solidFill>
                  <a:latin typeface="+mj-lt"/>
                </a:rPr>
                <a:t>ohne</a:t>
              </a:r>
              <a:r>
                <a:rPr lang="en-US" sz="1200" b="1">
                  <a:solidFill>
                    <a:srgbClr val="404040"/>
                  </a:solidFill>
                  <a:latin typeface="+mj-lt"/>
                </a:rPr>
                <a:t> </a:t>
              </a:r>
              <a:r>
                <a:rPr lang="en-US" sz="1200" b="1" err="1">
                  <a:solidFill>
                    <a:srgbClr val="404040"/>
                  </a:solidFill>
                  <a:latin typeface="+mj-lt"/>
                </a:rPr>
                <a:t>andere</a:t>
              </a:r>
              <a:r>
                <a:rPr lang="en-US" sz="1200" b="1">
                  <a:solidFill>
                    <a:srgbClr val="404040"/>
                  </a:solidFill>
                  <a:latin typeface="+mj-lt"/>
                </a:rPr>
                <a:t> AIE</a:t>
              </a:r>
            </a:p>
          </p:txBody>
        </p:sp>
      </p:grpSp>
      <p:grpSp>
        <p:nvGrpSpPr>
          <p:cNvPr id="108" name="Gruppieren 107">
            <a:extLst>
              <a:ext uri="{FF2B5EF4-FFF2-40B4-BE49-F238E27FC236}">
                <a16:creationId xmlns:a16="http://schemas.microsoft.com/office/drawing/2014/main" id="{FAFE6205-E503-6877-5D41-A603BEBE6DAB}"/>
              </a:ext>
            </a:extLst>
          </p:cNvPr>
          <p:cNvGrpSpPr/>
          <p:nvPr/>
        </p:nvGrpSpPr>
        <p:grpSpPr>
          <a:xfrm>
            <a:off x="5267929" y="898906"/>
            <a:ext cx="3366530" cy="3396648"/>
            <a:chOff x="5267929" y="898906"/>
            <a:chExt cx="3366530" cy="3396648"/>
          </a:xfrm>
        </p:grpSpPr>
        <p:pic>
          <p:nvPicPr>
            <p:cNvPr id="49" name="Grafik 48">
              <a:extLst>
                <a:ext uri="{FF2B5EF4-FFF2-40B4-BE49-F238E27FC236}">
                  <a16:creationId xmlns:a16="http://schemas.microsoft.com/office/drawing/2014/main" id="{66F4ABEC-1010-36EF-CCC5-45E882914A58}"/>
                </a:ext>
              </a:extLst>
            </p:cNvPr>
            <p:cNvPicPr>
              <a:picLocks noChangeAspect="1"/>
            </p:cNvPicPr>
            <p:nvPr/>
          </p:nvPicPr>
          <p:blipFill>
            <a:blip r:embed="rId6"/>
            <a:stretch>
              <a:fillRect/>
            </a:stretch>
          </p:blipFill>
          <p:spPr>
            <a:xfrm>
              <a:off x="5267929" y="898906"/>
              <a:ext cx="3366530" cy="3396648"/>
            </a:xfrm>
            <a:prstGeom prst="rect">
              <a:avLst/>
            </a:prstGeom>
          </p:spPr>
        </p:pic>
        <p:sp>
          <p:nvSpPr>
            <p:cNvPr id="51" name="Textfeld 50">
              <a:extLst>
                <a:ext uri="{FF2B5EF4-FFF2-40B4-BE49-F238E27FC236}">
                  <a16:creationId xmlns:a16="http://schemas.microsoft.com/office/drawing/2014/main" id="{90C916C2-D157-EC5B-71EE-AC473D002831}"/>
                </a:ext>
              </a:extLst>
            </p:cNvPr>
            <p:cNvSpPr txBox="1"/>
            <p:nvPr/>
          </p:nvSpPr>
          <p:spPr>
            <a:xfrm>
              <a:off x="5346759" y="1338142"/>
              <a:ext cx="868828" cy="76944"/>
            </a:xfrm>
            <a:prstGeom prst="rect">
              <a:avLst/>
            </a:prstGeom>
            <a:solidFill>
              <a:srgbClr val="DBDBDB"/>
            </a:solidFill>
            <a:ln>
              <a:noFill/>
            </a:ln>
          </p:spPr>
          <p:txBody>
            <a:bodyPr wrap="none" lIns="0" tIns="0" rIns="0" bIns="0" rtlCol="0">
              <a:spAutoFit/>
            </a:bodyPr>
            <a:lstStyle/>
            <a:p>
              <a:pPr algn="r"/>
              <a:r>
                <a:rPr lang="de-DE" sz="500" b="1" err="1"/>
                <a:t>Gesamtpopulation</a:t>
              </a:r>
              <a:r>
                <a:rPr lang="de-DE" sz="500" b="1" baseline="-25000" err="1"/>
                <a:t>min</a:t>
              </a:r>
              <a:r>
                <a:rPr lang="de-DE" sz="500" b="1" baseline="-25000"/>
                <a:t>. </a:t>
              </a:r>
              <a:r>
                <a:rPr lang="de-DE" sz="500" b="1" baseline="-25000" err="1"/>
                <a:t>adj.</a:t>
              </a:r>
              <a:endParaRPr lang="de-DE" sz="500" b="1" baseline="-25000"/>
            </a:p>
          </p:txBody>
        </p:sp>
        <p:sp>
          <p:nvSpPr>
            <p:cNvPr id="52" name="Textfeld 51">
              <a:extLst>
                <a:ext uri="{FF2B5EF4-FFF2-40B4-BE49-F238E27FC236}">
                  <a16:creationId xmlns:a16="http://schemas.microsoft.com/office/drawing/2014/main" id="{49E8B166-331D-C84C-6550-FABCB145B01E}"/>
                </a:ext>
              </a:extLst>
            </p:cNvPr>
            <p:cNvSpPr txBox="1"/>
            <p:nvPr/>
          </p:nvSpPr>
          <p:spPr>
            <a:xfrm>
              <a:off x="5346759" y="2597799"/>
              <a:ext cx="868828" cy="76944"/>
            </a:xfrm>
            <a:prstGeom prst="rect">
              <a:avLst/>
            </a:prstGeom>
            <a:solidFill>
              <a:srgbClr val="DBDBDB"/>
            </a:solidFill>
            <a:ln>
              <a:noFill/>
            </a:ln>
          </p:spPr>
          <p:txBody>
            <a:bodyPr wrap="none" lIns="0" tIns="0" rIns="0" bIns="0" rtlCol="0">
              <a:spAutoFit/>
            </a:bodyPr>
            <a:lstStyle/>
            <a:p>
              <a:pPr algn="r"/>
              <a:r>
                <a:rPr lang="de-DE" sz="500" b="1" err="1"/>
                <a:t>Gesamtpopulation</a:t>
              </a:r>
              <a:r>
                <a:rPr lang="de-DE" sz="500" b="1" baseline="-25000" err="1"/>
                <a:t>min</a:t>
              </a:r>
              <a:r>
                <a:rPr lang="de-DE" sz="500" b="1" baseline="-25000"/>
                <a:t>. </a:t>
              </a:r>
              <a:r>
                <a:rPr lang="de-DE" sz="500" b="1" baseline="-25000" err="1"/>
                <a:t>adj.</a:t>
              </a:r>
              <a:endParaRPr lang="de-DE" sz="500" b="1" baseline="-25000"/>
            </a:p>
          </p:txBody>
        </p:sp>
        <p:sp>
          <p:nvSpPr>
            <p:cNvPr id="53" name="Textfeld 52">
              <a:extLst>
                <a:ext uri="{FF2B5EF4-FFF2-40B4-BE49-F238E27FC236}">
                  <a16:creationId xmlns:a16="http://schemas.microsoft.com/office/drawing/2014/main" id="{7FACCF0D-D614-9BC6-08E3-0B61ACC35DA0}"/>
                </a:ext>
              </a:extLst>
            </p:cNvPr>
            <p:cNvSpPr txBox="1"/>
            <p:nvPr/>
          </p:nvSpPr>
          <p:spPr>
            <a:xfrm>
              <a:off x="5346759" y="3706899"/>
              <a:ext cx="868828" cy="76944"/>
            </a:xfrm>
            <a:prstGeom prst="rect">
              <a:avLst/>
            </a:prstGeom>
            <a:solidFill>
              <a:srgbClr val="DBDBDB"/>
            </a:solidFill>
            <a:ln>
              <a:noFill/>
            </a:ln>
          </p:spPr>
          <p:txBody>
            <a:bodyPr wrap="none" lIns="0" tIns="0" rIns="0" bIns="0" rtlCol="0">
              <a:spAutoFit/>
            </a:bodyPr>
            <a:lstStyle/>
            <a:p>
              <a:pPr algn="r"/>
              <a:r>
                <a:rPr lang="de-DE" sz="500" b="1" err="1"/>
                <a:t>Gesamtpopulation</a:t>
              </a:r>
              <a:r>
                <a:rPr lang="de-DE" sz="500" b="1" baseline="-25000" err="1"/>
                <a:t>min</a:t>
              </a:r>
              <a:r>
                <a:rPr lang="de-DE" sz="500" b="1" baseline="-25000"/>
                <a:t>. </a:t>
              </a:r>
              <a:r>
                <a:rPr lang="de-DE" sz="500" b="1" baseline="-25000" err="1"/>
                <a:t>adj.</a:t>
              </a:r>
              <a:endParaRPr lang="de-DE" sz="500" b="1" baseline="-25000"/>
            </a:p>
          </p:txBody>
        </p:sp>
        <p:sp>
          <p:nvSpPr>
            <p:cNvPr id="54" name="Textfeld 53">
              <a:extLst>
                <a:ext uri="{FF2B5EF4-FFF2-40B4-BE49-F238E27FC236}">
                  <a16:creationId xmlns:a16="http://schemas.microsoft.com/office/drawing/2014/main" id="{8F1898FA-4F9A-7DF1-C1E1-A1F6A7583E92}"/>
                </a:ext>
              </a:extLst>
            </p:cNvPr>
            <p:cNvSpPr txBox="1"/>
            <p:nvPr/>
          </p:nvSpPr>
          <p:spPr>
            <a:xfrm>
              <a:off x="5346759" y="1530237"/>
              <a:ext cx="726161" cy="76944"/>
            </a:xfrm>
            <a:prstGeom prst="rect">
              <a:avLst/>
            </a:prstGeom>
            <a:solidFill>
              <a:srgbClr val="DBDBDB"/>
            </a:solidFill>
            <a:ln>
              <a:noFill/>
            </a:ln>
          </p:spPr>
          <p:txBody>
            <a:bodyPr wrap="none" lIns="0" tIns="0" rIns="0" bIns="0" rtlCol="0">
              <a:spAutoFit/>
            </a:bodyPr>
            <a:lstStyle/>
            <a:p>
              <a:pPr algn="r"/>
              <a:r>
                <a:rPr lang="de-DE" sz="500" b="1" err="1"/>
                <a:t>IAk</a:t>
              </a:r>
              <a:r>
                <a:rPr lang="de-DE" sz="500" b="1"/>
                <a:t> </a:t>
              </a:r>
              <a:r>
                <a:rPr lang="de-DE" sz="500" b="1" err="1"/>
                <a:t>bestätigt</a:t>
              </a:r>
              <a:r>
                <a:rPr lang="de-DE" sz="500" b="1" baseline="-25000" err="1"/>
                <a:t>adjustiert</a:t>
              </a:r>
              <a:r>
                <a:rPr lang="de-DE" sz="500" b="1" baseline="-25000"/>
                <a:t>.</a:t>
              </a:r>
            </a:p>
          </p:txBody>
        </p:sp>
        <p:sp>
          <p:nvSpPr>
            <p:cNvPr id="55" name="Textfeld 54">
              <a:extLst>
                <a:ext uri="{FF2B5EF4-FFF2-40B4-BE49-F238E27FC236}">
                  <a16:creationId xmlns:a16="http://schemas.microsoft.com/office/drawing/2014/main" id="{D20FD3A7-C676-6C86-9F2C-B9C41914AA6F}"/>
                </a:ext>
              </a:extLst>
            </p:cNvPr>
            <p:cNvSpPr txBox="1"/>
            <p:nvPr/>
          </p:nvSpPr>
          <p:spPr>
            <a:xfrm>
              <a:off x="5346759" y="1436513"/>
              <a:ext cx="767838" cy="76944"/>
            </a:xfrm>
            <a:prstGeom prst="rect">
              <a:avLst/>
            </a:prstGeom>
            <a:solidFill>
              <a:schemeClr val="bg1"/>
            </a:solidFill>
            <a:ln>
              <a:noFill/>
            </a:ln>
          </p:spPr>
          <p:txBody>
            <a:bodyPr wrap="none" lIns="0" tIns="0" rIns="0" bIns="0" rtlCol="0">
              <a:spAutoFit/>
            </a:bodyPr>
            <a:lstStyle/>
            <a:p>
              <a:pPr algn="r"/>
              <a:r>
                <a:rPr lang="de-DE" sz="500" b="1" err="1"/>
                <a:t>Gesamtpopulation</a:t>
              </a:r>
              <a:r>
                <a:rPr lang="de-DE" sz="500" b="1" baseline="-25000" err="1"/>
                <a:t>adj</a:t>
              </a:r>
              <a:r>
                <a:rPr lang="de-DE" sz="500" b="1" baseline="-25000"/>
                <a:t>.</a:t>
              </a:r>
            </a:p>
          </p:txBody>
        </p:sp>
        <p:sp>
          <p:nvSpPr>
            <p:cNvPr id="56" name="Textfeld 55">
              <a:extLst>
                <a:ext uri="{FF2B5EF4-FFF2-40B4-BE49-F238E27FC236}">
                  <a16:creationId xmlns:a16="http://schemas.microsoft.com/office/drawing/2014/main" id="{C8F4FF41-8474-3629-C153-BE0D39A47D02}"/>
                </a:ext>
              </a:extLst>
            </p:cNvPr>
            <p:cNvSpPr txBox="1"/>
            <p:nvPr/>
          </p:nvSpPr>
          <p:spPr>
            <a:xfrm>
              <a:off x="5346759" y="2698262"/>
              <a:ext cx="767838" cy="76944"/>
            </a:xfrm>
            <a:prstGeom prst="rect">
              <a:avLst/>
            </a:prstGeom>
            <a:solidFill>
              <a:schemeClr val="bg1"/>
            </a:solidFill>
            <a:ln>
              <a:noFill/>
            </a:ln>
          </p:spPr>
          <p:txBody>
            <a:bodyPr wrap="none" lIns="0" tIns="0" rIns="0" bIns="0" rtlCol="0">
              <a:spAutoFit/>
            </a:bodyPr>
            <a:lstStyle/>
            <a:p>
              <a:pPr algn="r"/>
              <a:r>
                <a:rPr lang="de-DE" sz="500" b="1" err="1"/>
                <a:t>Gesamtpopulation</a:t>
              </a:r>
              <a:r>
                <a:rPr lang="de-DE" sz="500" b="1" baseline="-25000" err="1"/>
                <a:t>adj</a:t>
              </a:r>
              <a:r>
                <a:rPr lang="de-DE" sz="500" b="1" baseline="-25000"/>
                <a:t>.</a:t>
              </a:r>
            </a:p>
          </p:txBody>
        </p:sp>
        <p:sp>
          <p:nvSpPr>
            <p:cNvPr id="57" name="Textfeld 56">
              <a:extLst>
                <a:ext uri="{FF2B5EF4-FFF2-40B4-BE49-F238E27FC236}">
                  <a16:creationId xmlns:a16="http://schemas.microsoft.com/office/drawing/2014/main" id="{21B40BC7-9AFB-DC38-7E54-3E642116A2D4}"/>
                </a:ext>
              </a:extLst>
            </p:cNvPr>
            <p:cNvSpPr txBox="1"/>
            <p:nvPr/>
          </p:nvSpPr>
          <p:spPr>
            <a:xfrm>
              <a:off x="5346759" y="3806530"/>
              <a:ext cx="767838" cy="76944"/>
            </a:xfrm>
            <a:prstGeom prst="rect">
              <a:avLst/>
            </a:prstGeom>
            <a:solidFill>
              <a:schemeClr val="bg1"/>
            </a:solidFill>
            <a:ln>
              <a:noFill/>
            </a:ln>
          </p:spPr>
          <p:txBody>
            <a:bodyPr wrap="none" lIns="0" tIns="0" rIns="0" bIns="0" rtlCol="0">
              <a:spAutoFit/>
            </a:bodyPr>
            <a:lstStyle/>
            <a:p>
              <a:pPr algn="r"/>
              <a:r>
                <a:rPr lang="de-DE" sz="500" b="1" err="1"/>
                <a:t>Gesamtpopulation</a:t>
              </a:r>
              <a:r>
                <a:rPr lang="de-DE" sz="500" b="1" baseline="-25000" err="1"/>
                <a:t>adj</a:t>
              </a:r>
              <a:r>
                <a:rPr lang="de-DE" sz="500" b="1" baseline="-25000"/>
                <a:t>.</a:t>
              </a:r>
            </a:p>
          </p:txBody>
        </p:sp>
        <p:sp>
          <p:nvSpPr>
            <p:cNvPr id="60" name="Textfeld 59">
              <a:extLst>
                <a:ext uri="{FF2B5EF4-FFF2-40B4-BE49-F238E27FC236}">
                  <a16:creationId xmlns:a16="http://schemas.microsoft.com/office/drawing/2014/main" id="{E1A68A7A-543A-C22B-18E7-F93DE22F7295}"/>
                </a:ext>
              </a:extLst>
            </p:cNvPr>
            <p:cNvSpPr txBox="1"/>
            <p:nvPr/>
          </p:nvSpPr>
          <p:spPr>
            <a:xfrm>
              <a:off x="6215587" y="986682"/>
              <a:ext cx="381661" cy="230832"/>
            </a:xfrm>
            <a:prstGeom prst="rect">
              <a:avLst/>
            </a:prstGeom>
            <a:solidFill>
              <a:schemeClr val="bg1"/>
            </a:solidFill>
            <a:ln>
              <a:noFill/>
            </a:ln>
          </p:spPr>
          <p:txBody>
            <a:bodyPr wrap="square" lIns="0" tIns="0" rIns="0" bIns="0" rtlCol="0">
              <a:spAutoFit/>
            </a:bodyPr>
            <a:lstStyle/>
            <a:p>
              <a:pPr algn="ctr"/>
              <a:r>
                <a:rPr lang="de-DE" sz="500" b="1"/>
                <a:t>Mit jeglicher AIE</a:t>
              </a:r>
              <a:endParaRPr lang="de-DE" sz="500" b="1" baseline="-25000"/>
            </a:p>
          </p:txBody>
        </p:sp>
        <p:sp>
          <p:nvSpPr>
            <p:cNvPr id="61" name="Textfeld 60">
              <a:extLst>
                <a:ext uri="{FF2B5EF4-FFF2-40B4-BE49-F238E27FC236}">
                  <a16:creationId xmlns:a16="http://schemas.microsoft.com/office/drawing/2014/main" id="{54F40ED0-A233-FE34-939E-7C3842AF078A}"/>
                </a:ext>
              </a:extLst>
            </p:cNvPr>
            <p:cNvSpPr txBox="1"/>
            <p:nvPr/>
          </p:nvSpPr>
          <p:spPr>
            <a:xfrm>
              <a:off x="6672788" y="986682"/>
              <a:ext cx="381661" cy="230832"/>
            </a:xfrm>
            <a:prstGeom prst="rect">
              <a:avLst/>
            </a:prstGeom>
            <a:solidFill>
              <a:schemeClr val="bg1"/>
            </a:solidFill>
            <a:ln>
              <a:noFill/>
            </a:ln>
          </p:spPr>
          <p:txBody>
            <a:bodyPr wrap="square" lIns="0" tIns="0" rIns="0" bIns="0" rtlCol="0">
              <a:spAutoFit/>
            </a:bodyPr>
            <a:lstStyle/>
            <a:p>
              <a:pPr algn="ctr"/>
              <a:r>
                <a:rPr lang="de-DE" sz="500" b="1"/>
                <a:t>Ohne jegliche AIE</a:t>
              </a:r>
              <a:endParaRPr lang="de-DE" sz="500" b="1" baseline="-25000"/>
            </a:p>
          </p:txBody>
        </p:sp>
        <p:sp>
          <p:nvSpPr>
            <p:cNvPr id="62" name="Textfeld 61">
              <a:extLst>
                <a:ext uri="{FF2B5EF4-FFF2-40B4-BE49-F238E27FC236}">
                  <a16:creationId xmlns:a16="http://schemas.microsoft.com/office/drawing/2014/main" id="{8E654DFA-9E3E-374A-C2EA-C49C4060E916}"/>
                </a:ext>
              </a:extLst>
            </p:cNvPr>
            <p:cNvSpPr txBox="1"/>
            <p:nvPr/>
          </p:nvSpPr>
          <p:spPr>
            <a:xfrm>
              <a:off x="6114597" y="2216410"/>
              <a:ext cx="508118" cy="230832"/>
            </a:xfrm>
            <a:prstGeom prst="rect">
              <a:avLst/>
            </a:prstGeom>
            <a:solidFill>
              <a:schemeClr val="bg1"/>
            </a:solidFill>
            <a:ln>
              <a:noFill/>
            </a:ln>
          </p:spPr>
          <p:txBody>
            <a:bodyPr wrap="square" lIns="0" tIns="0" rIns="0" bIns="0" rtlCol="0">
              <a:spAutoFit/>
            </a:bodyPr>
            <a:lstStyle/>
            <a:p>
              <a:pPr algn="ctr"/>
              <a:r>
                <a:rPr lang="de-DE" sz="500" b="1"/>
                <a:t>Mit Schilddrüsen-erkrankung</a:t>
              </a:r>
              <a:endParaRPr lang="de-DE" sz="500" b="1" baseline="-25000"/>
            </a:p>
          </p:txBody>
        </p:sp>
        <p:sp>
          <p:nvSpPr>
            <p:cNvPr id="64" name="Textfeld 63">
              <a:extLst>
                <a:ext uri="{FF2B5EF4-FFF2-40B4-BE49-F238E27FC236}">
                  <a16:creationId xmlns:a16="http://schemas.microsoft.com/office/drawing/2014/main" id="{0F25078F-6770-7ABF-53D8-FB8324F162AC}"/>
                </a:ext>
              </a:extLst>
            </p:cNvPr>
            <p:cNvSpPr txBox="1"/>
            <p:nvPr/>
          </p:nvSpPr>
          <p:spPr>
            <a:xfrm>
              <a:off x="6622954" y="2223061"/>
              <a:ext cx="508118" cy="230832"/>
            </a:xfrm>
            <a:prstGeom prst="rect">
              <a:avLst/>
            </a:prstGeom>
            <a:solidFill>
              <a:schemeClr val="bg1"/>
            </a:solidFill>
            <a:ln>
              <a:noFill/>
            </a:ln>
          </p:spPr>
          <p:txBody>
            <a:bodyPr wrap="square" lIns="0" tIns="0" rIns="0" bIns="0" rtlCol="0">
              <a:spAutoFit/>
            </a:bodyPr>
            <a:lstStyle/>
            <a:p>
              <a:pPr algn="ctr"/>
              <a:r>
                <a:rPr lang="de-DE" sz="500" b="1"/>
                <a:t>Ohne Schilddrüsen-erkrankung</a:t>
              </a:r>
              <a:endParaRPr lang="de-DE" sz="500" b="1" baseline="-25000"/>
            </a:p>
          </p:txBody>
        </p:sp>
        <p:sp>
          <p:nvSpPr>
            <p:cNvPr id="65" name="Textfeld 64">
              <a:extLst>
                <a:ext uri="{FF2B5EF4-FFF2-40B4-BE49-F238E27FC236}">
                  <a16:creationId xmlns:a16="http://schemas.microsoft.com/office/drawing/2014/main" id="{C7C8047D-A069-9424-999A-6F0FC99F7B51}"/>
                </a:ext>
              </a:extLst>
            </p:cNvPr>
            <p:cNvSpPr txBox="1"/>
            <p:nvPr/>
          </p:nvSpPr>
          <p:spPr>
            <a:xfrm>
              <a:off x="6169001" y="3437405"/>
              <a:ext cx="399310" cy="153888"/>
            </a:xfrm>
            <a:prstGeom prst="rect">
              <a:avLst/>
            </a:prstGeom>
            <a:solidFill>
              <a:schemeClr val="bg1"/>
            </a:solidFill>
            <a:ln>
              <a:noFill/>
            </a:ln>
          </p:spPr>
          <p:txBody>
            <a:bodyPr wrap="square" lIns="0" tIns="0" rIns="0" bIns="0" rtlCol="0">
              <a:spAutoFit/>
            </a:bodyPr>
            <a:lstStyle/>
            <a:p>
              <a:pPr algn="ctr"/>
              <a:r>
                <a:rPr lang="de-DE" sz="500" b="1"/>
                <a:t>Mit Zöliakie</a:t>
              </a:r>
              <a:endParaRPr lang="de-DE" sz="500" b="1" baseline="-25000"/>
            </a:p>
          </p:txBody>
        </p:sp>
        <p:sp>
          <p:nvSpPr>
            <p:cNvPr id="67" name="Textfeld 66">
              <a:extLst>
                <a:ext uri="{FF2B5EF4-FFF2-40B4-BE49-F238E27FC236}">
                  <a16:creationId xmlns:a16="http://schemas.microsoft.com/office/drawing/2014/main" id="{8FA83A6A-07F7-E144-6585-204F4624FED3}"/>
                </a:ext>
              </a:extLst>
            </p:cNvPr>
            <p:cNvSpPr txBox="1"/>
            <p:nvPr/>
          </p:nvSpPr>
          <p:spPr>
            <a:xfrm>
              <a:off x="6655139" y="3429694"/>
              <a:ext cx="399310" cy="153888"/>
            </a:xfrm>
            <a:prstGeom prst="rect">
              <a:avLst/>
            </a:prstGeom>
            <a:solidFill>
              <a:schemeClr val="bg1"/>
            </a:solidFill>
            <a:ln>
              <a:noFill/>
            </a:ln>
          </p:spPr>
          <p:txBody>
            <a:bodyPr wrap="square" lIns="0" tIns="0" rIns="0" bIns="0" rtlCol="0">
              <a:spAutoFit/>
            </a:bodyPr>
            <a:lstStyle/>
            <a:p>
              <a:pPr algn="ctr"/>
              <a:r>
                <a:rPr lang="de-DE" sz="500" b="1"/>
                <a:t>Ohne Zöliakie</a:t>
              </a:r>
              <a:endParaRPr lang="de-DE" sz="500" b="1" baseline="-25000"/>
            </a:p>
          </p:txBody>
        </p:sp>
        <p:sp>
          <p:nvSpPr>
            <p:cNvPr id="68" name="Textfeld 67">
              <a:extLst>
                <a:ext uri="{FF2B5EF4-FFF2-40B4-BE49-F238E27FC236}">
                  <a16:creationId xmlns:a16="http://schemas.microsoft.com/office/drawing/2014/main" id="{EF26A890-F89C-1BB8-D12D-D8EF40BFE8D8}"/>
                </a:ext>
              </a:extLst>
            </p:cNvPr>
            <p:cNvSpPr txBox="1"/>
            <p:nvPr/>
          </p:nvSpPr>
          <p:spPr>
            <a:xfrm>
              <a:off x="6132700" y="1250722"/>
              <a:ext cx="969506" cy="61555"/>
            </a:xfrm>
            <a:prstGeom prst="rect">
              <a:avLst/>
            </a:prstGeom>
            <a:solidFill>
              <a:schemeClr val="bg1"/>
            </a:solidFill>
            <a:ln>
              <a:noFill/>
            </a:ln>
          </p:spPr>
          <p:txBody>
            <a:bodyPr wrap="square" lIns="0" tIns="0" rIns="0" bIns="0" rtlCol="0">
              <a:spAutoFit/>
            </a:bodyPr>
            <a:lstStyle/>
            <a:p>
              <a:pPr algn="ctr"/>
              <a:r>
                <a:rPr lang="de-DE" sz="400" i="1"/>
                <a:t>Anz. Fälle/Gesamt-Anz. Teilnehmer</a:t>
              </a:r>
              <a:endParaRPr lang="de-DE" sz="400" i="1" baseline="-25000"/>
            </a:p>
          </p:txBody>
        </p:sp>
        <p:sp>
          <p:nvSpPr>
            <p:cNvPr id="70" name="Textfeld 69">
              <a:extLst>
                <a:ext uri="{FF2B5EF4-FFF2-40B4-BE49-F238E27FC236}">
                  <a16:creationId xmlns:a16="http://schemas.microsoft.com/office/drawing/2014/main" id="{6728D593-D52B-63C2-5C74-80F06A21F4ED}"/>
                </a:ext>
              </a:extLst>
            </p:cNvPr>
            <p:cNvSpPr txBox="1"/>
            <p:nvPr/>
          </p:nvSpPr>
          <p:spPr>
            <a:xfrm>
              <a:off x="6132700" y="2511511"/>
              <a:ext cx="969506" cy="61555"/>
            </a:xfrm>
            <a:prstGeom prst="rect">
              <a:avLst/>
            </a:prstGeom>
            <a:solidFill>
              <a:schemeClr val="bg1"/>
            </a:solidFill>
            <a:ln>
              <a:noFill/>
            </a:ln>
          </p:spPr>
          <p:txBody>
            <a:bodyPr wrap="square" lIns="0" tIns="0" rIns="0" bIns="0" rtlCol="0">
              <a:spAutoFit/>
            </a:bodyPr>
            <a:lstStyle/>
            <a:p>
              <a:pPr algn="ctr"/>
              <a:r>
                <a:rPr lang="de-DE" sz="400" i="1"/>
                <a:t>Anz. Fälle/Gesamt-Anz. Teilnehmer</a:t>
              </a:r>
              <a:endParaRPr lang="de-DE" sz="400" i="1" baseline="-25000"/>
            </a:p>
          </p:txBody>
        </p:sp>
        <p:sp>
          <p:nvSpPr>
            <p:cNvPr id="71" name="Textfeld 70">
              <a:extLst>
                <a:ext uri="{FF2B5EF4-FFF2-40B4-BE49-F238E27FC236}">
                  <a16:creationId xmlns:a16="http://schemas.microsoft.com/office/drawing/2014/main" id="{B25B40D7-4DD7-453D-DEF3-883BCFD9CB55}"/>
                </a:ext>
              </a:extLst>
            </p:cNvPr>
            <p:cNvSpPr txBox="1"/>
            <p:nvPr/>
          </p:nvSpPr>
          <p:spPr>
            <a:xfrm>
              <a:off x="6132700" y="3621990"/>
              <a:ext cx="969506" cy="61555"/>
            </a:xfrm>
            <a:prstGeom prst="rect">
              <a:avLst/>
            </a:prstGeom>
            <a:solidFill>
              <a:schemeClr val="bg1"/>
            </a:solidFill>
            <a:ln>
              <a:noFill/>
            </a:ln>
          </p:spPr>
          <p:txBody>
            <a:bodyPr wrap="square" lIns="0" tIns="0" rIns="0" bIns="0" rtlCol="0">
              <a:spAutoFit/>
            </a:bodyPr>
            <a:lstStyle/>
            <a:p>
              <a:pPr algn="ctr"/>
              <a:r>
                <a:rPr lang="de-DE" sz="400" i="1"/>
                <a:t>Anz. Fälle/Gesamt-Anz. Teilnehmer</a:t>
              </a:r>
              <a:endParaRPr lang="de-DE" sz="400" i="1" baseline="-25000"/>
            </a:p>
          </p:txBody>
        </p:sp>
        <p:sp>
          <p:nvSpPr>
            <p:cNvPr id="72" name="Textfeld 71">
              <a:extLst>
                <a:ext uri="{FF2B5EF4-FFF2-40B4-BE49-F238E27FC236}">
                  <a16:creationId xmlns:a16="http://schemas.microsoft.com/office/drawing/2014/main" id="{896336E0-5FFA-3803-595E-44C599DA8F7B}"/>
                </a:ext>
              </a:extLst>
            </p:cNvPr>
            <p:cNvSpPr txBox="1"/>
            <p:nvPr/>
          </p:nvSpPr>
          <p:spPr>
            <a:xfrm>
              <a:off x="7311745" y="1250722"/>
              <a:ext cx="1009662" cy="61555"/>
            </a:xfrm>
            <a:prstGeom prst="rect">
              <a:avLst/>
            </a:prstGeom>
            <a:solidFill>
              <a:schemeClr val="bg1"/>
            </a:solidFill>
            <a:ln>
              <a:noFill/>
            </a:ln>
          </p:spPr>
          <p:txBody>
            <a:bodyPr wrap="square" lIns="0" tIns="0" rIns="0" bIns="0" rtlCol="0">
              <a:spAutoFit/>
            </a:bodyPr>
            <a:lstStyle/>
            <a:p>
              <a:pPr algn="ctr"/>
              <a:r>
                <a:rPr lang="de-DE" sz="400" i="1"/>
                <a:t>HR für inzidenten T1D (95 %-KI)</a:t>
              </a:r>
              <a:endParaRPr lang="de-DE" sz="400" i="1" baseline="-25000"/>
            </a:p>
          </p:txBody>
        </p:sp>
        <p:sp>
          <p:nvSpPr>
            <p:cNvPr id="75" name="Textfeld 74">
              <a:extLst>
                <a:ext uri="{FF2B5EF4-FFF2-40B4-BE49-F238E27FC236}">
                  <a16:creationId xmlns:a16="http://schemas.microsoft.com/office/drawing/2014/main" id="{ABA0F281-4A71-380C-6450-F9E8A4F7509A}"/>
                </a:ext>
              </a:extLst>
            </p:cNvPr>
            <p:cNvSpPr txBox="1"/>
            <p:nvPr/>
          </p:nvSpPr>
          <p:spPr>
            <a:xfrm>
              <a:off x="7311745" y="2511511"/>
              <a:ext cx="1009662" cy="61555"/>
            </a:xfrm>
            <a:prstGeom prst="rect">
              <a:avLst/>
            </a:prstGeom>
            <a:solidFill>
              <a:schemeClr val="bg1"/>
            </a:solidFill>
            <a:ln>
              <a:noFill/>
            </a:ln>
          </p:spPr>
          <p:txBody>
            <a:bodyPr wrap="square" lIns="0" tIns="0" rIns="0" bIns="0" rtlCol="0">
              <a:spAutoFit/>
            </a:bodyPr>
            <a:lstStyle/>
            <a:p>
              <a:pPr algn="ctr"/>
              <a:r>
                <a:rPr lang="de-DE" sz="400" i="1"/>
                <a:t>HR für inzidenten T1D (95 %-KI)</a:t>
              </a:r>
              <a:endParaRPr lang="de-DE" sz="400" i="1" baseline="-25000"/>
            </a:p>
          </p:txBody>
        </p:sp>
        <p:sp>
          <p:nvSpPr>
            <p:cNvPr id="76" name="Textfeld 75">
              <a:extLst>
                <a:ext uri="{FF2B5EF4-FFF2-40B4-BE49-F238E27FC236}">
                  <a16:creationId xmlns:a16="http://schemas.microsoft.com/office/drawing/2014/main" id="{8E2D23AA-51A9-5594-FB57-3BAA56F6391D}"/>
                </a:ext>
              </a:extLst>
            </p:cNvPr>
            <p:cNvSpPr txBox="1"/>
            <p:nvPr/>
          </p:nvSpPr>
          <p:spPr>
            <a:xfrm>
              <a:off x="7311745" y="3621989"/>
              <a:ext cx="1009662" cy="61555"/>
            </a:xfrm>
            <a:prstGeom prst="rect">
              <a:avLst/>
            </a:prstGeom>
            <a:solidFill>
              <a:schemeClr val="bg1"/>
            </a:solidFill>
            <a:ln>
              <a:noFill/>
            </a:ln>
          </p:spPr>
          <p:txBody>
            <a:bodyPr wrap="square" lIns="0" tIns="0" rIns="0" bIns="0" rtlCol="0">
              <a:spAutoFit/>
            </a:bodyPr>
            <a:lstStyle/>
            <a:p>
              <a:pPr algn="ctr"/>
              <a:r>
                <a:rPr lang="de-DE" sz="400" i="1"/>
                <a:t>HR für inzidenten T1D (95 %-KI)</a:t>
              </a:r>
              <a:endParaRPr lang="de-DE" sz="400" i="1" baseline="-25000"/>
            </a:p>
          </p:txBody>
        </p:sp>
        <p:sp>
          <p:nvSpPr>
            <p:cNvPr id="77" name="Textfeld 76">
              <a:extLst>
                <a:ext uri="{FF2B5EF4-FFF2-40B4-BE49-F238E27FC236}">
                  <a16:creationId xmlns:a16="http://schemas.microsoft.com/office/drawing/2014/main" id="{62C9AC72-D3C4-39A0-A5BF-32DEDAB45F54}"/>
                </a:ext>
              </a:extLst>
            </p:cNvPr>
            <p:cNvSpPr txBox="1"/>
            <p:nvPr/>
          </p:nvSpPr>
          <p:spPr>
            <a:xfrm>
              <a:off x="7054449" y="1841007"/>
              <a:ext cx="1009662" cy="230832"/>
            </a:xfrm>
            <a:prstGeom prst="rect">
              <a:avLst/>
            </a:prstGeom>
            <a:solidFill>
              <a:schemeClr val="bg1"/>
            </a:solidFill>
            <a:ln>
              <a:noFill/>
            </a:ln>
          </p:spPr>
          <p:txBody>
            <a:bodyPr wrap="square" lIns="0" tIns="0" rIns="0" bIns="0" rtlCol="0">
              <a:spAutoFit/>
            </a:bodyPr>
            <a:lstStyle/>
            <a:p>
              <a:pPr algn="ctr"/>
              <a:r>
                <a:rPr lang="de-DE" sz="500"/>
                <a:t>Wahrscheinlicher mit jeglicher anderer AIE vs. ohne jegliche andere AIE</a:t>
              </a:r>
              <a:endParaRPr lang="de-DE" sz="500" baseline="-25000"/>
            </a:p>
          </p:txBody>
        </p:sp>
        <p:sp>
          <p:nvSpPr>
            <p:cNvPr id="78" name="Textfeld 77">
              <a:extLst>
                <a:ext uri="{FF2B5EF4-FFF2-40B4-BE49-F238E27FC236}">
                  <a16:creationId xmlns:a16="http://schemas.microsoft.com/office/drawing/2014/main" id="{1CCDE411-9C09-E59C-6D2E-0D715BA4B4BF}"/>
                </a:ext>
              </a:extLst>
            </p:cNvPr>
            <p:cNvSpPr txBox="1"/>
            <p:nvPr/>
          </p:nvSpPr>
          <p:spPr>
            <a:xfrm>
              <a:off x="7076763" y="3005346"/>
              <a:ext cx="1009662" cy="230832"/>
            </a:xfrm>
            <a:prstGeom prst="rect">
              <a:avLst/>
            </a:prstGeom>
            <a:solidFill>
              <a:schemeClr val="bg1"/>
            </a:solidFill>
            <a:ln>
              <a:noFill/>
            </a:ln>
          </p:spPr>
          <p:txBody>
            <a:bodyPr wrap="square" lIns="0" tIns="0" rIns="0" bIns="0" rtlCol="0">
              <a:spAutoFit/>
            </a:bodyPr>
            <a:lstStyle/>
            <a:p>
              <a:pPr algn="ctr"/>
              <a:r>
                <a:rPr lang="de-DE" sz="500"/>
                <a:t>Wahrscheinlicher mit Schilddrüsenerkrankung vs. ohne Schilddrüsenerkrankung</a:t>
              </a:r>
              <a:endParaRPr lang="de-DE" sz="500" baseline="-25000"/>
            </a:p>
          </p:txBody>
        </p:sp>
        <p:sp>
          <p:nvSpPr>
            <p:cNvPr id="79" name="Textfeld 78">
              <a:extLst>
                <a:ext uri="{FF2B5EF4-FFF2-40B4-BE49-F238E27FC236}">
                  <a16:creationId xmlns:a16="http://schemas.microsoft.com/office/drawing/2014/main" id="{D195FCA9-C9AD-9583-83F1-DB351ABE6DB5}"/>
                </a:ext>
              </a:extLst>
            </p:cNvPr>
            <p:cNvSpPr txBox="1"/>
            <p:nvPr/>
          </p:nvSpPr>
          <p:spPr>
            <a:xfrm>
              <a:off x="7076763" y="4102120"/>
              <a:ext cx="1009662" cy="153888"/>
            </a:xfrm>
            <a:prstGeom prst="rect">
              <a:avLst/>
            </a:prstGeom>
            <a:solidFill>
              <a:schemeClr val="bg1"/>
            </a:solidFill>
            <a:ln>
              <a:noFill/>
            </a:ln>
          </p:spPr>
          <p:txBody>
            <a:bodyPr wrap="square" lIns="0" tIns="0" rIns="0" bIns="0" rtlCol="0">
              <a:spAutoFit/>
            </a:bodyPr>
            <a:lstStyle/>
            <a:p>
              <a:pPr algn="ctr"/>
              <a:r>
                <a:rPr lang="de-DE" sz="500"/>
                <a:t>Wahrscheinlicher mit Zöliakie vs. ohne Zöliakie</a:t>
              </a:r>
              <a:endParaRPr lang="de-DE" sz="500" baseline="-25000"/>
            </a:p>
          </p:txBody>
        </p:sp>
        <p:sp>
          <p:nvSpPr>
            <p:cNvPr id="80" name="Textfeld 79">
              <a:extLst>
                <a:ext uri="{FF2B5EF4-FFF2-40B4-BE49-F238E27FC236}">
                  <a16:creationId xmlns:a16="http://schemas.microsoft.com/office/drawing/2014/main" id="{AF1FF35D-C230-E98D-E62F-37FDF42CF7F3}"/>
                </a:ext>
              </a:extLst>
            </p:cNvPr>
            <p:cNvSpPr txBox="1"/>
            <p:nvPr/>
          </p:nvSpPr>
          <p:spPr>
            <a:xfrm>
              <a:off x="6246563" y="1345768"/>
              <a:ext cx="349441" cy="61555"/>
            </a:xfrm>
            <a:prstGeom prst="rect">
              <a:avLst/>
            </a:prstGeom>
            <a:solidFill>
              <a:srgbClr val="DBDBDB"/>
            </a:solidFill>
            <a:ln>
              <a:noFill/>
            </a:ln>
          </p:spPr>
          <p:txBody>
            <a:bodyPr wrap="square" lIns="0" tIns="0" rIns="0" bIns="0" rtlCol="0">
              <a:spAutoFit/>
            </a:bodyPr>
            <a:lstStyle/>
            <a:p>
              <a:pPr algn="ctr"/>
              <a:r>
                <a:rPr lang="de-DE" sz="400"/>
                <a:t>37/38.766</a:t>
              </a:r>
              <a:endParaRPr lang="de-DE" sz="400" baseline="-25000"/>
            </a:p>
          </p:txBody>
        </p:sp>
        <p:sp>
          <p:nvSpPr>
            <p:cNvPr id="81" name="Textfeld 80">
              <a:extLst>
                <a:ext uri="{FF2B5EF4-FFF2-40B4-BE49-F238E27FC236}">
                  <a16:creationId xmlns:a16="http://schemas.microsoft.com/office/drawing/2014/main" id="{DD616E56-E557-881C-9043-88B290052896}"/>
                </a:ext>
              </a:extLst>
            </p:cNvPr>
            <p:cNvSpPr txBox="1"/>
            <p:nvPr/>
          </p:nvSpPr>
          <p:spPr>
            <a:xfrm>
              <a:off x="6246563" y="1451101"/>
              <a:ext cx="349441" cy="61555"/>
            </a:xfrm>
            <a:prstGeom prst="rect">
              <a:avLst/>
            </a:prstGeom>
            <a:solidFill>
              <a:schemeClr val="bg1"/>
            </a:solidFill>
            <a:ln>
              <a:noFill/>
            </a:ln>
          </p:spPr>
          <p:txBody>
            <a:bodyPr wrap="square" lIns="0" tIns="0" rIns="0" bIns="0" rtlCol="0">
              <a:spAutoFit/>
            </a:bodyPr>
            <a:lstStyle/>
            <a:p>
              <a:pPr algn="ctr"/>
              <a:r>
                <a:rPr lang="de-DE" sz="400"/>
                <a:t>36/38.277</a:t>
              </a:r>
              <a:endParaRPr lang="de-DE" sz="400" baseline="-25000"/>
            </a:p>
          </p:txBody>
        </p:sp>
        <p:sp>
          <p:nvSpPr>
            <p:cNvPr id="82" name="Textfeld 81">
              <a:extLst>
                <a:ext uri="{FF2B5EF4-FFF2-40B4-BE49-F238E27FC236}">
                  <a16:creationId xmlns:a16="http://schemas.microsoft.com/office/drawing/2014/main" id="{6F00175B-66F8-9A58-485B-794D0DE5720D}"/>
                </a:ext>
              </a:extLst>
            </p:cNvPr>
            <p:cNvSpPr txBox="1"/>
            <p:nvPr/>
          </p:nvSpPr>
          <p:spPr>
            <a:xfrm>
              <a:off x="6246563" y="1548856"/>
              <a:ext cx="349441" cy="61555"/>
            </a:xfrm>
            <a:prstGeom prst="rect">
              <a:avLst/>
            </a:prstGeom>
            <a:solidFill>
              <a:srgbClr val="DBDBDB"/>
            </a:solidFill>
            <a:ln>
              <a:noFill/>
            </a:ln>
          </p:spPr>
          <p:txBody>
            <a:bodyPr wrap="square" lIns="0" tIns="0" rIns="0" bIns="0" rtlCol="0">
              <a:spAutoFit/>
            </a:bodyPr>
            <a:lstStyle/>
            <a:p>
              <a:pPr algn="ctr"/>
              <a:r>
                <a:rPr lang="de-DE" sz="400"/>
                <a:t>9/16.539</a:t>
              </a:r>
              <a:endParaRPr lang="de-DE" sz="400" baseline="-25000"/>
            </a:p>
          </p:txBody>
        </p:sp>
        <p:sp>
          <p:nvSpPr>
            <p:cNvPr id="83" name="Textfeld 82">
              <a:extLst>
                <a:ext uri="{FF2B5EF4-FFF2-40B4-BE49-F238E27FC236}">
                  <a16:creationId xmlns:a16="http://schemas.microsoft.com/office/drawing/2014/main" id="{BDB18C06-C5C9-45D0-7532-40465980B3E1}"/>
                </a:ext>
              </a:extLst>
            </p:cNvPr>
            <p:cNvSpPr txBox="1"/>
            <p:nvPr/>
          </p:nvSpPr>
          <p:spPr>
            <a:xfrm>
              <a:off x="6655139" y="1345017"/>
              <a:ext cx="431734" cy="61555"/>
            </a:xfrm>
            <a:prstGeom prst="rect">
              <a:avLst/>
            </a:prstGeom>
            <a:solidFill>
              <a:srgbClr val="DBDBDB"/>
            </a:solidFill>
            <a:ln>
              <a:noFill/>
            </a:ln>
          </p:spPr>
          <p:txBody>
            <a:bodyPr wrap="square" lIns="0" tIns="0" rIns="0" bIns="0" rtlCol="0">
              <a:spAutoFit/>
            </a:bodyPr>
            <a:lstStyle/>
            <a:p>
              <a:pPr algn="ctr"/>
              <a:r>
                <a:rPr lang="de-DE" sz="400"/>
                <a:t>740/1.387.596</a:t>
              </a:r>
              <a:endParaRPr lang="de-DE" sz="400" baseline="-25000"/>
            </a:p>
          </p:txBody>
        </p:sp>
        <p:sp>
          <p:nvSpPr>
            <p:cNvPr id="86" name="Textfeld 85">
              <a:extLst>
                <a:ext uri="{FF2B5EF4-FFF2-40B4-BE49-F238E27FC236}">
                  <a16:creationId xmlns:a16="http://schemas.microsoft.com/office/drawing/2014/main" id="{7471E05A-1FD2-91E6-CF69-B62A95F4979A}"/>
                </a:ext>
              </a:extLst>
            </p:cNvPr>
            <p:cNvSpPr txBox="1"/>
            <p:nvPr/>
          </p:nvSpPr>
          <p:spPr>
            <a:xfrm>
              <a:off x="6647751" y="1443210"/>
              <a:ext cx="431734" cy="61555"/>
            </a:xfrm>
            <a:prstGeom prst="rect">
              <a:avLst/>
            </a:prstGeom>
            <a:solidFill>
              <a:schemeClr val="bg1"/>
            </a:solidFill>
            <a:ln>
              <a:noFill/>
            </a:ln>
          </p:spPr>
          <p:txBody>
            <a:bodyPr wrap="square" lIns="0" tIns="0" rIns="0" bIns="0" rtlCol="0">
              <a:spAutoFit/>
            </a:bodyPr>
            <a:lstStyle/>
            <a:p>
              <a:pPr algn="ctr"/>
              <a:r>
                <a:rPr lang="de-DE" sz="400"/>
                <a:t>737/1.377.801</a:t>
              </a:r>
              <a:endParaRPr lang="de-DE" sz="400" baseline="-25000"/>
            </a:p>
          </p:txBody>
        </p:sp>
        <p:sp>
          <p:nvSpPr>
            <p:cNvPr id="87" name="Textfeld 86">
              <a:extLst>
                <a:ext uri="{FF2B5EF4-FFF2-40B4-BE49-F238E27FC236}">
                  <a16:creationId xmlns:a16="http://schemas.microsoft.com/office/drawing/2014/main" id="{613E1A47-7010-AEB4-77F2-56594D33886D}"/>
                </a:ext>
              </a:extLst>
            </p:cNvPr>
            <p:cNvSpPr txBox="1"/>
            <p:nvPr/>
          </p:nvSpPr>
          <p:spPr>
            <a:xfrm>
              <a:off x="6655139" y="1544399"/>
              <a:ext cx="431734" cy="61555"/>
            </a:xfrm>
            <a:prstGeom prst="rect">
              <a:avLst/>
            </a:prstGeom>
            <a:solidFill>
              <a:srgbClr val="DBDBDB"/>
            </a:solidFill>
            <a:ln>
              <a:noFill/>
            </a:ln>
          </p:spPr>
          <p:txBody>
            <a:bodyPr wrap="square" lIns="0" tIns="0" rIns="0" bIns="0" rtlCol="0">
              <a:spAutoFit/>
            </a:bodyPr>
            <a:lstStyle/>
            <a:p>
              <a:pPr algn="ctr"/>
              <a:r>
                <a:rPr lang="de-DE" sz="400"/>
                <a:t>158/554.348</a:t>
              </a:r>
              <a:endParaRPr lang="de-DE" sz="400" baseline="-25000"/>
            </a:p>
          </p:txBody>
        </p:sp>
        <p:sp>
          <p:nvSpPr>
            <p:cNvPr id="88" name="Textfeld 87">
              <a:extLst>
                <a:ext uri="{FF2B5EF4-FFF2-40B4-BE49-F238E27FC236}">
                  <a16:creationId xmlns:a16="http://schemas.microsoft.com/office/drawing/2014/main" id="{FF05C545-EF5E-1DAC-F275-63B9D509634C}"/>
                </a:ext>
              </a:extLst>
            </p:cNvPr>
            <p:cNvSpPr txBox="1"/>
            <p:nvPr/>
          </p:nvSpPr>
          <p:spPr>
            <a:xfrm>
              <a:off x="6246563" y="2609686"/>
              <a:ext cx="349441" cy="61555"/>
            </a:xfrm>
            <a:prstGeom prst="rect">
              <a:avLst/>
            </a:prstGeom>
            <a:solidFill>
              <a:srgbClr val="DBDBDB"/>
            </a:solidFill>
            <a:ln>
              <a:noFill/>
            </a:ln>
          </p:spPr>
          <p:txBody>
            <a:bodyPr wrap="square" lIns="0" tIns="0" rIns="0" bIns="0" rtlCol="0">
              <a:spAutoFit/>
            </a:bodyPr>
            <a:lstStyle/>
            <a:p>
              <a:pPr algn="ctr"/>
              <a:r>
                <a:rPr lang="de-DE" sz="400"/>
                <a:t>18/10.333</a:t>
              </a:r>
              <a:endParaRPr lang="de-DE" sz="400" baseline="-25000"/>
            </a:p>
          </p:txBody>
        </p:sp>
        <p:sp>
          <p:nvSpPr>
            <p:cNvPr id="89" name="Textfeld 88">
              <a:extLst>
                <a:ext uri="{FF2B5EF4-FFF2-40B4-BE49-F238E27FC236}">
                  <a16:creationId xmlns:a16="http://schemas.microsoft.com/office/drawing/2014/main" id="{44BECF31-85BB-2ADB-E6D3-A30B18343411}"/>
                </a:ext>
              </a:extLst>
            </p:cNvPr>
            <p:cNvSpPr txBox="1"/>
            <p:nvPr/>
          </p:nvSpPr>
          <p:spPr>
            <a:xfrm>
              <a:off x="6246563" y="2715019"/>
              <a:ext cx="349441" cy="61555"/>
            </a:xfrm>
            <a:prstGeom prst="rect">
              <a:avLst/>
            </a:prstGeom>
            <a:solidFill>
              <a:schemeClr val="bg1"/>
            </a:solidFill>
            <a:ln>
              <a:noFill/>
            </a:ln>
          </p:spPr>
          <p:txBody>
            <a:bodyPr wrap="square" lIns="0" tIns="0" rIns="0" bIns="0" rtlCol="0">
              <a:spAutoFit/>
            </a:bodyPr>
            <a:lstStyle/>
            <a:p>
              <a:pPr algn="ctr"/>
              <a:r>
                <a:rPr lang="de-DE" sz="400"/>
                <a:t>17/10.286</a:t>
              </a:r>
              <a:endParaRPr lang="de-DE" sz="400" baseline="-25000"/>
            </a:p>
          </p:txBody>
        </p:sp>
        <p:sp>
          <p:nvSpPr>
            <p:cNvPr id="90" name="Textfeld 89">
              <a:extLst>
                <a:ext uri="{FF2B5EF4-FFF2-40B4-BE49-F238E27FC236}">
                  <a16:creationId xmlns:a16="http://schemas.microsoft.com/office/drawing/2014/main" id="{908FC5ED-A013-75D0-0DDC-70000C558DED}"/>
                </a:ext>
              </a:extLst>
            </p:cNvPr>
            <p:cNvSpPr txBox="1"/>
            <p:nvPr/>
          </p:nvSpPr>
          <p:spPr>
            <a:xfrm>
              <a:off x="6655139" y="2608935"/>
              <a:ext cx="431734" cy="61555"/>
            </a:xfrm>
            <a:prstGeom prst="rect">
              <a:avLst/>
            </a:prstGeom>
            <a:solidFill>
              <a:srgbClr val="DBDBDB"/>
            </a:solidFill>
            <a:ln>
              <a:noFill/>
            </a:ln>
          </p:spPr>
          <p:txBody>
            <a:bodyPr wrap="square" lIns="0" tIns="0" rIns="0" bIns="0" rtlCol="0">
              <a:spAutoFit/>
            </a:bodyPr>
            <a:lstStyle/>
            <a:p>
              <a:pPr algn="ctr"/>
              <a:r>
                <a:rPr lang="de-DE" sz="400"/>
                <a:t>759/1.416.029</a:t>
              </a:r>
              <a:endParaRPr lang="de-DE" sz="400" baseline="-25000"/>
            </a:p>
          </p:txBody>
        </p:sp>
        <p:sp>
          <p:nvSpPr>
            <p:cNvPr id="91" name="Textfeld 90">
              <a:extLst>
                <a:ext uri="{FF2B5EF4-FFF2-40B4-BE49-F238E27FC236}">
                  <a16:creationId xmlns:a16="http://schemas.microsoft.com/office/drawing/2014/main" id="{4CC85250-3D5B-BD0B-6685-85D06D3C4DA3}"/>
                </a:ext>
              </a:extLst>
            </p:cNvPr>
            <p:cNvSpPr txBox="1"/>
            <p:nvPr/>
          </p:nvSpPr>
          <p:spPr>
            <a:xfrm>
              <a:off x="6647751" y="2707128"/>
              <a:ext cx="431734" cy="61555"/>
            </a:xfrm>
            <a:prstGeom prst="rect">
              <a:avLst/>
            </a:prstGeom>
            <a:solidFill>
              <a:schemeClr val="bg1"/>
            </a:solidFill>
            <a:ln>
              <a:noFill/>
            </a:ln>
          </p:spPr>
          <p:txBody>
            <a:bodyPr wrap="square" lIns="0" tIns="0" rIns="0" bIns="0" rtlCol="0">
              <a:spAutoFit/>
            </a:bodyPr>
            <a:lstStyle/>
            <a:p>
              <a:pPr algn="ctr"/>
              <a:r>
                <a:rPr lang="de-DE" sz="400"/>
                <a:t>756/1.405.792</a:t>
              </a:r>
              <a:endParaRPr lang="de-DE" sz="400" baseline="-25000"/>
            </a:p>
          </p:txBody>
        </p:sp>
        <p:sp>
          <p:nvSpPr>
            <p:cNvPr id="92" name="Textfeld 91">
              <a:extLst>
                <a:ext uri="{FF2B5EF4-FFF2-40B4-BE49-F238E27FC236}">
                  <a16:creationId xmlns:a16="http://schemas.microsoft.com/office/drawing/2014/main" id="{8E84A68D-B380-5F19-C0B2-721A219BA461}"/>
                </a:ext>
              </a:extLst>
            </p:cNvPr>
            <p:cNvSpPr txBox="1"/>
            <p:nvPr/>
          </p:nvSpPr>
          <p:spPr>
            <a:xfrm>
              <a:off x="6243841" y="3716697"/>
              <a:ext cx="349441" cy="61555"/>
            </a:xfrm>
            <a:prstGeom prst="rect">
              <a:avLst/>
            </a:prstGeom>
            <a:solidFill>
              <a:srgbClr val="DBDBDB"/>
            </a:solidFill>
            <a:ln>
              <a:noFill/>
            </a:ln>
          </p:spPr>
          <p:txBody>
            <a:bodyPr wrap="square" lIns="0" tIns="0" rIns="0" bIns="0" rtlCol="0">
              <a:spAutoFit/>
            </a:bodyPr>
            <a:lstStyle/>
            <a:p>
              <a:pPr algn="ctr"/>
              <a:r>
                <a:rPr lang="de-DE" sz="400"/>
                <a:t>9/9.603</a:t>
              </a:r>
              <a:endParaRPr lang="de-DE" sz="400" baseline="-25000"/>
            </a:p>
          </p:txBody>
        </p:sp>
        <p:sp>
          <p:nvSpPr>
            <p:cNvPr id="93" name="Textfeld 92">
              <a:extLst>
                <a:ext uri="{FF2B5EF4-FFF2-40B4-BE49-F238E27FC236}">
                  <a16:creationId xmlns:a16="http://schemas.microsoft.com/office/drawing/2014/main" id="{CEC8D3BE-C95E-6FAE-C8DB-C847A9F36933}"/>
                </a:ext>
              </a:extLst>
            </p:cNvPr>
            <p:cNvSpPr txBox="1"/>
            <p:nvPr/>
          </p:nvSpPr>
          <p:spPr>
            <a:xfrm>
              <a:off x="6243841" y="3822030"/>
              <a:ext cx="349441" cy="61555"/>
            </a:xfrm>
            <a:prstGeom prst="rect">
              <a:avLst/>
            </a:prstGeom>
            <a:solidFill>
              <a:schemeClr val="bg1"/>
            </a:solidFill>
            <a:ln>
              <a:noFill/>
            </a:ln>
          </p:spPr>
          <p:txBody>
            <a:bodyPr wrap="square" lIns="0" tIns="0" rIns="0" bIns="0" rtlCol="0">
              <a:spAutoFit/>
            </a:bodyPr>
            <a:lstStyle/>
            <a:p>
              <a:pPr algn="ctr"/>
              <a:r>
                <a:rPr lang="de-DE" sz="400"/>
                <a:t>8/9.464</a:t>
              </a:r>
              <a:endParaRPr lang="de-DE" sz="400" baseline="-25000"/>
            </a:p>
          </p:txBody>
        </p:sp>
        <p:sp>
          <p:nvSpPr>
            <p:cNvPr id="94" name="Textfeld 93">
              <a:extLst>
                <a:ext uri="{FF2B5EF4-FFF2-40B4-BE49-F238E27FC236}">
                  <a16:creationId xmlns:a16="http://schemas.microsoft.com/office/drawing/2014/main" id="{896B799C-DDBB-DBE5-19E0-07FE38E44934}"/>
                </a:ext>
              </a:extLst>
            </p:cNvPr>
            <p:cNvSpPr txBox="1"/>
            <p:nvPr/>
          </p:nvSpPr>
          <p:spPr>
            <a:xfrm>
              <a:off x="6652417" y="3715946"/>
              <a:ext cx="431734" cy="61555"/>
            </a:xfrm>
            <a:prstGeom prst="rect">
              <a:avLst/>
            </a:prstGeom>
            <a:solidFill>
              <a:srgbClr val="DBDBDB"/>
            </a:solidFill>
            <a:ln>
              <a:noFill/>
            </a:ln>
          </p:spPr>
          <p:txBody>
            <a:bodyPr wrap="square" lIns="0" tIns="0" rIns="0" bIns="0" rtlCol="0">
              <a:spAutoFit/>
            </a:bodyPr>
            <a:lstStyle/>
            <a:p>
              <a:pPr algn="ctr"/>
              <a:r>
                <a:rPr lang="de-DE" sz="400"/>
                <a:t>768/1.416.759</a:t>
              </a:r>
              <a:endParaRPr lang="de-DE" sz="400" baseline="-25000"/>
            </a:p>
          </p:txBody>
        </p:sp>
        <p:sp>
          <p:nvSpPr>
            <p:cNvPr id="95" name="Textfeld 94">
              <a:extLst>
                <a:ext uri="{FF2B5EF4-FFF2-40B4-BE49-F238E27FC236}">
                  <a16:creationId xmlns:a16="http://schemas.microsoft.com/office/drawing/2014/main" id="{91725392-5662-3156-104E-9267BDC70699}"/>
                </a:ext>
              </a:extLst>
            </p:cNvPr>
            <p:cNvSpPr txBox="1"/>
            <p:nvPr/>
          </p:nvSpPr>
          <p:spPr>
            <a:xfrm>
              <a:off x="6645029" y="3814139"/>
              <a:ext cx="431734" cy="61555"/>
            </a:xfrm>
            <a:prstGeom prst="rect">
              <a:avLst/>
            </a:prstGeom>
            <a:solidFill>
              <a:schemeClr val="bg1"/>
            </a:solidFill>
            <a:ln>
              <a:noFill/>
            </a:ln>
          </p:spPr>
          <p:txBody>
            <a:bodyPr wrap="square" lIns="0" tIns="0" rIns="0" bIns="0" rtlCol="0">
              <a:spAutoFit/>
            </a:bodyPr>
            <a:lstStyle/>
            <a:p>
              <a:pPr algn="ctr"/>
              <a:r>
                <a:rPr lang="de-DE" sz="400"/>
                <a:t>765/1.406.614</a:t>
              </a:r>
              <a:endParaRPr lang="de-DE" sz="400" baseline="-25000"/>
            </a:p>
          </p:txBody>
        </p:sp>
        <p:sp>
          <p:nvSpPr>
            <p:cNvPr id="96" name="Textfeld 95">
              <a:extLst>
                <a:ext uri="{FF2B5EF4-FFF2-40B4-BE49-F238E27FC236}">
                  <a16:creationId xmlns:a16="http://schemas.microsoft.com/office/drawing/2014/main" id="{C18D26E6-7C0B-4EE6-F050-EA6207D379D9}"/>
                </a:ext>
              </a:extLst>
            </p:cNvPr>
            <p:cNvSpPr txBox="1"/>
            <p:nvPr/>
          </p:nvSpPr>
          <p:spPr>
            <a:xfrm>
              <a:off x="8053376" y="1348655"/>
              <a:ext cx="495715" cy="61555"/>
            </a:xfrm>
            <a:prstGeom prst="rect">
              <a:avLst/>
            </a:prstGeom>
            <a:solidFill>
              <a:srgbClr val="DBDBDB"/>
            </a:solidFill>
            <a:ln>
              <a:noFill/>
            </a:ln>
          </p:spPr>
          <p:txBody>
            <a:bodyPr wrap="square" lIns="0" tIns="0" rIns="0" bIns="0" rtlCol="0">
              <a:spAutoFit/>
            </a:bodyPr>
            <a:lstStyle/>
            <a:p>
              <a:pPr algn="ctr"/>
              <a:r>
                <a:rPr lang="de-DE" sz="400"/>
                <a:t>2,03 [1,46; 2,83]</a:t>
              </a:r>
              <a:endParaRPr lang="de-DE" sz="400" baseline="-25000"/>
            </a:p>
          </p:txBody>
        </p:sp>
        <p:sp>
          <p:nvSpPr>
            <p:cNvPr id="97" name="Textfeld 96">
              <a:extLst>
                <a:ext uri="{FF2B5EF4-FFF2-40B4-BE49-F238E27FC236}">
                  <a16:creationId xmlns:a16="http://schemas.microsoft.com/office/drawing/2014/main" id="{D968D13F-5698-A98C-2669-C55BCB573136}"/>
                </a:ext>
              </a:extLst>
            </p:cNvPr>
            <p:cNvSpPr txBox="1"/>
            <p:nvPr/>
          </p:nvSpPr>
          <p:spPr>
            <a:xfrm>
              <a:off x="8100931" y="1446644"/>
              <a:ext cx="431734" cy="61555"/>
            </a:xfrm>
            <a:prstGeom prst="rect">
              <a:avLst/>
            </a:prstGeom>
            <a:solidFill>
              <a:schemeClr val="bg1"/>
            </a:solidFill>
            <a:ln>
              <a:noFill/>
            </a:ln>
          </p:spPr>
          <p:txBody>
            <a:bodyPr wrap="square" lIns="0" tIns="0" rIns="0" bIns="0" rtlCol="0">
              <a:spAutoFit/>
            </a:bodyPr>
            <a:lstStyle/>
            <a:p>
              <a:pPr algn="ctr"/>
              <a:r>
                <a:rPr lang="de-DE" sz="400"/>
                <a:t>36/38.277</a:t>
              </a:r>
              <a:endParaRPr lang="de-DE" sz="400" baseline="-25000"/>
            </a:p>
          </p:txBody>
        </p:sp>
        <p:sp>
          <p:nvSpPr>
            <p:cNvPr id="99" name="Textfeld 98">
              <a:extLst>
                <a:ext uri="{FF2B5EF4-FFF2-40B4-BE49-F238E27FC236}">
                  <a16:creationId xmlns:a16="http://schemas.microsoft.com/office/drawing/2014/main" id="{975D8296-9ACA-E04F-B9FD-226CD88613F9}"/>
                </a:ext>
              </a:extLst>
            </p:cNvPr>
            <p:cNvSpPr txBox="1"/>
            <p:nvPr/>
          </p:nvSpPr>
          <p:spPr>
            <a:xfrm>
              <a:off x="8053376" y="1442336"/>
              <a:ext cx="495715" cy="61555"/>
            </a:xfrm>
            <a:prstGeom prst="rect">
              <a:avLst/>
            </a:prstGeom>
            <a:solidFill>
              <a:schemeClr val="bg1"/>
            </a:solidFill>
            <a:ln>
              <a:noFill/>
            </a:ln>
          </p:spPr>
          <p:txBody>
            <a:bodyPr wrap="square" lIns="0" tIns="0" rIns="0" bIns="0" rtlCol="0">
              <a:spAutoFit/>
            </a:bodyPr>
            <a:lstStyle/>
            <a:p>
              <a:pPr algn="ctr"/>
              <a:r>
                <a:rPr lang="de-DE" sz="400">
                  <a:highlight>
                    <a:srgbClr val="FCC299"/>
                  </a:highlight>
                </a:rPr>
                <a:t>2,19</a:t>
              </a:r>
              <a:r>
                <a:rPr lang="de-DE" sz="400"/>
                <a:t> [1,57; 3,04]</a:t>
              </a:r>
              <a:endParaRPr lang="de-DE" sz="400" baseline="-25000"/>
            </a:p>
          </p:txBody>
        </p:sp>
        <p:sp>
          <p:nvSpPr>
            <p:cNvPr id="100" name="Textfeld 99">
              <a:extLst>
                <a:ext uri="{FF2B5EF4-FFF2-40B4-BE49-F238E27FC236}">
                  <a16:creationId xmlns:a16="http://schemas.microsoft.com/office/drawing/2014/main" id="{FCE51898-458D-0671-E529-9022F999FFC3}"/>
                </a:ext>
              </a:extLst>
            </p:cNvPr>
            <p:cNvSpPr txBox="1"/>
            <p:nvPr/>
          </p:nvSpPr>
          <p:spPr>
            <a:xfrm>
              <a:off x="8048767" y="1549126"/>
              <a:ext cx="495715" cy="61555"/>
            </a:xfrm>
            <a:prstGeom prst="rect">
              <a:avLst/>
            </a:prstGeom>
            <a:solidFill>
              <a:srgbClr val="DBDBDB"/>
            </a:solidFill>
            <a:ln>
              <a:noFill/>
            </a:ln>
          </p:spPr>
          <p:txBody>
            <a:bodyPr wrap="square" lIns="0" tIns="0" rIns="0" bIns="0" rtlCol="0">
              <a:spAutoFit/>
            </a:bodyPr>
            <a:lstStyle/>
            <a:p>
              <a:pPr algn="ctr"/>
              <a:r>
                <a:rPr lang="de-DE" sz="400"/>
                <a:t>2,22 [1,13; 4,35]</a:t>
              </a:r>
              <a:endParaRPr lang="de-DE" sz="400" baseline="-25000"/>
            </a:p>
          </p:txBody>
        </p:sp>
        <p:sp>
          <p:nvSpPr>
            <p:cNvPr id="101" name="Textfeld 100">
              <a:extLst>
                <a:ext uri="{FF2B5EF4-FFF2-40B4-BE49-F238E27FC236}">
                  <a16:creationId xmlns:a16="http://schemas.microsoft.com/office/drawing/2014/main" id="{F66A7E6C-A4AF-79EA-0C90-1E5C286FB019}"/>
                </a:ext>
              </a:extLst>
            </p:cNvPr>
            <p:cNvSpPr txBox="1"/>
            <p:nvPr/>
          </p:nvSpPr>
          <p:spPr>
            <a:xfrm>
              <a:off x="8048765" y="2609599"/>
              <a:ext cx="495715" cy="61555"/>
            </a:xfrm>
            <a:prstGeom prst="rect">
              <a:avLst/>
            </a:prstGeom>
            <a:solidFill>
              <a:srgbClr val="DBDBDB"/>
            </a:solidFill>
            <a:ln>
              <a:noFill/>
            </a:ln>
          </p:spPr>
          <p:txBody>
            <a:bodyPr wrap="square" lIns="0" tIns="0" rIns="0" bIns="0" rtlCol="0">
              <a:spAutoFit/>
            </a:bodyPr>
            <a:lstStyle/>
            <a:p>
              <a:pPr algn="ctr"/>
              <a:r>
                <a:rPr lang="de-DE" sz="400"/>
                <a:t>3,66 [2,29; 5,84]</a:t>
              </a:r>
              <a:endParaRPr lang="de-DE" sz="400" baseline="-25000"/>
            </a:p>
          </p:txBody>
        </p:sp>
        <p:sp>
          <p:nvSpPr>
            <p:cNvPr id="102" name="Textfeld 101">
              <a:extLst>
                <a:ext uri="{FF2B5EF4-FFF2-40B4-BE49-F238E27FC236}">
                  <a16:creationId xmlns:a16="http://schemas.microsoft.com/office/drawing/2014/main" id="{B3BE7AE0-F8A0-1137-C167-9D2C52C6076E}"/>
                </a:ext>
              </a:extLst>
            </p:cNvPr>
            <p:cNvSpPr txBox="1"/>
            <p:nvPr/>
          </p:nvSpPr>
          <p:spPr>
            <a:xfrm>
              <a:off x="8048766" y="2709756"/>
              <a:ext cx="495715" cy="61555"/>
            </a:xfrm>
            <a:prstGeom prst="rect">
              <a:avLst/>
            </a:prstGeom>
            <a:solidFill>
              <a:schemeClr val="bg1"/>
            </a:solidFill>
            <a:ln>
              <a:noFill/>
            </a:ln>
          </p:spPr>
          <p:txBody>
            <a:bodyPr wrap="square" lIns="0" tIns="0" rIns="0" bIns="0" rtlCol="0">
              <a:spAutoFit/>
            </a:bodyPr>
            <a:lstStyle/>
            <a:p>
              <a:pPr algn="ctr"/>
              <a:r>
                <a:rPr lang="de-DE" sz="400">
                  <a:highlight>
                    <a:srgbClr val="FCC299"/>
                  </a:highlight>
                </a:rPr>
                <a:t>3,99</a:t>
              </a:r>
              <a:r>
                <a:rPr lang="de-DE" sz="400"/>
                <a:t> [2,50; 6,40]</a:t>
              </a:r>
              <a:endParaRPr lang="de-DE" sz="400" baseline="-25000"/>
            </a:p>
          </p:txBody>
        </p:sp>
        <p:sp>
          <p:nvSpPr>
            <p:cNvPr id="106" name="Textfeld 105">
              <a:extLst>
                <a:ext uri="{FF2B5EF4-FFF2-40B4-BE49-F238E27FC236}">
                  <a16:creationId xmlns:a16="http://schemas.microsoft.com/office/drawing/2014/main" id="{BDDF5AE1-8A3E-F555-4287-ADEDD949B41D}"/>
                </a:ext>
              </a:extLst>
            </p:cNvPr>
            <p:cNvSpPr txBox="1"/>
            <p:nvPr/>
          </p:nvSpPr>
          <p:spPr>
            <a:xfrm>
              <a:off x="8048764" y="3715870"/>
              <a:ext cx="495715" cy="61555"/>
            </a:xfrm>
            <a:prstGeom prst="rect">
              <a:avLst/>
            </a:prstGeom>
            <a:solidFill>
              <a:srgbClr val="DBDBDB"/>
            </a:solidFill>
            <a:ln>
              <a:noFill/>
            </a:ln>
          </p:spPr>
          <p:txBody>
            <a:bodyPr wrap="square" lIns="0" tIns="0" rIns="0" bIns="0" rtlCol="0">
              <a:spAutoFit/>
            </a:bodyPr>
            <a:lstStyle/>
            <a:p>
              <a:pPr algn="ctr"/>
              <a:r>
                <a:rPr lang="de-DE" sz="400"/>
                <a:t>2,43 [1,26; 4,70]</a:t>
              </a:r>
              <a:endParaRPr lang="de-DE" sz="400" baseline="-25000"/>
            </a:p>
          </p:txBody>
        </p:sp>
        <p:sp>
          <p:nvSpPr>
            <p:cNvPr id="107" name="Textfeld 106">
              <a:extLst>
                <a:ext uri="{FF2B5EF4-FFF2-40B4-BE49-F238E27FC236}">
                  <a16:creationId xmlns:a16="http://schemas.microsoft.com/office/drawing/2014/main" id="{3BDF4A8B-F9B3-E09E-537B-196C438E78BD}"/>
                </a:ext>
              </a:extLst>
            </p:cNvPr>
            <p:cNvSpPr txBox="1"/>
            <p:nvPr/>
          </p:nvSpPr>
          <p:spPr>
            <a:xfrm>
              <a:off x="8048763" y="3814502"/>
              <a:ext cx="495715" cy="61555"/>
            </a:xfrm>
            <a:prstGeom prst="rect">
              <a:avLst/>
            </a:prstGeom>
            <a:solidFill>
              <a:schemeClr val="bg1"/>
            </a:solidFill>
            <a:ln>
              <a:noFill/>
            </a:ln>
          </p:spPr>
          <p:txBody>
            <a:bodyPr wrap="square" lIns="0" tIns="0" rIns="0" bIns="0" rtlCol="0">
              <a:spAutoFit/>
            </a:bodyPr>
            <a:lstStyle/>
            <a:p>
              <a:pPr algn="ctr"/>
              <a:r>
                <a:rPr lang="de-DE" sz="400">
                  <a:highlight>
                    <a:srgbClr val="FCC299"/>
                  </a:highlight>
                </a:rPr>
                <a:t>2,82</a:t>
              </a:r>
              <a:r>
                <a:rPr lang="de-DE" sz="400"/>
                <a:t> [1,46; 5,45]</a:t>
              </a:r>
              <a:endParaRPr lang="de-DE" sz="400" baseline="-25000"/>
            </a:p>
          </p:txBody>
        </p:sp>
      </p:grpSp>
      <p:sp>
        <p:nvSpPr>
          <p:cNvPr id="109" name="Rechteck 108">
            <a:extLst>
              <a:ext uri="{FF2B5EF4-FFF2-40B4-BE49-F238E27FC236}">
                <a16:creationId xmlns:a16="http://schemas.microsoft.com/office/drawing/2014/main" id="{6D6C43CC-1FDE-5D0E-6727-39A5AB1B05F2}"/>
              </a:ext>
            </a:extLst>
          </p:cNvPr>
          <p:cNvSpPr/>
          <p:nvPr/>
        </p:nvSpPr>
        <p:spPr>
          <a:xfrm>
            <a:off x="398658" y="898905"/>
            <a:ext cx="4275614" cy="3396648"/>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110" name="Rechteck 109">
            <a:extLst>
              <a:ext uri="{FF2B5EF4-FFF2-40B4-BE49-F238E27FC236}">
                <a16:creationId xmlns:a16="http://schemas.microsoft.com/office/drawing/2014/main" id="{51512DFB-871C-787E-8357-DC0937C96C98}"/>
              </a:ext>
            </a:extLst>
          </p:cNvPr>
          <p:cNvSpPr/>
          <p:nvPr/>
        </p:nvSpPr>
        <p:spPr>
          <a:xfrm>
            <a:off x="5267929" y="892131"/>
            <a:ext cx="3366530" cy="3403422"/>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
        <p:nvSpPr>
          <p:cNvPr id="111" name="Footer Placeholder 4">
            <a:extLst>
              <a:ext uri="{FF2B5EF4-FFF2-40B4-BE49-F238E27FC236}">
                <a16:creationId xmlns:a16="http://schemas.microsoft.com/office/drawing/2014/main" id="{20948F35-3D91-CFD7-4C66-5A616FB2791D}"/>
              </a:ext>
            </a:extLst>
          </p:cNvPr>
          <p:cNvSpPr txBox="1">
            <a:spLocks/>
          </p:cNvSpPr>
          <p:nvPr/>
        </p:nvSpPr>
        <p:spPr>
          <a:xfrm>
            <a:off x="361097" y="4342392"/>
            <a:ext cx="8340680" cy="19091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300"/>
              </a:spcBef>
              <a:spcAft>
                <a:spcPts val="0"/>
              </a:spcAft>
              <a:buClrTx/>
              <a:buSzTx/>
              <a:buFontTx/>
              <a:buNone/>
              <a:tabLst/>
              <a:defRPr/>
            </a:pP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Abbildungen modifiziert nach Twig G 2025</a:t>
            </a:r>
            <a:r>
              <a:rPr kumimoji="0" lang="de-DE" sz="600" b="0" i="0" u="none" strike="noStrike" kern="1200" cap="none" spc="0" normalizeH="0" baseline="30000" dirty="0">
                <a:ln>
                  <a:noFill/>
                </a:ln>
                <a:solidFill>
                  <a:srgbClr val="404040"/>
                </a:solidFill>
                <a:effectLst/>
                <a:uLnTx/>
                <a:uFillTx/>
                <a:latin typeface="+mn-lt"/>
                <a:ea typeface="Verdana" panose="020B0604030504040204" pitchFamily="34" charset="0"/>
                <a:cs typeface="Verdana" panose="020B0604030504040204" pitchFamily="34" charset="0"/>
              </a:rPr>
              <a:t>1</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a:t>
            </a:r>
            <a:endParaRPr kumimoji="0" lang="de-DE" sz="600" b="0" i="0" u="none" strike="noStrike" kern="1200" cap="none" spc="0" normalizeH="0" baseline="0" dirty="0">
              <a:ln>
                <a:noFill/>
              </a:ln>
              <a:solidFill>
                <a:srgbClr val="404040"/>
              </a:solidFill>
              <a:effectLst/>
              <a:uLnTx/>
              <a:uFillTx/>
              <a:latin typeface="+mn-lt"/>
              <a:ea typeface="+mn-ea"/>
              <a:cs typeface="Arial" panose="020B0604020202020204" pitchFamily="34" charset="0"/>
            </a:endParaRPr>
          </a:p>
        </p:txBody>
      </p:sp>
    </p:spTree>
    <p:extLst>
      <p:ext uri="{BB962C8B-B14F-4D97-AF65-F5344CB8AC3E}">
        <p14:creationId xmlns:p14="http://schemas.microsoft.com/office/powerpoint/2010/main" val="103260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4F755F-0FE2-DF13-2C3C-84A4CF0421FB}"/>
            </a:ext>
          </a:extLst>
        </p:cNvPr>
        <p:cNvGrpSpPr/>
        <p:nvPr/>
      </p:nvGrpSpPr>
      <p:grpSpPr>
        <a:xfrm>
          <a:off x="0" y="0"/>
          <a:ext cx="0" cy="0"/>
          <a:chOff x="0" y="0"/>
          <a:chExt cx="0" cy="0"/>
        </a:xfrm>
      </p:grpSpPr>
      <p:sp>
        <p:nvSpPr>
          <p:cNvPr id="4" name="Textplatzhalter 9">
            <a:extLst>
              <a:ext uri="{FF2B5EF4-FFF2-40B4-BE49-F238E27FC236}">
                <a16:creationId xmlns:a16="http://schemas.microsoft.com/office/drawing/2014/main" id="{2E280A10-D45F-3EB3-0223-A74B09D5D29F}"/>
              </a:ext>
            </a:extLst>
          </p:cNvPr>
          <p:cNvSpPr txBox="1">
            <a:spLocks/>
          </p:cNvSpPr>
          <p:nvPr/>
        </p:nvSpPr>
        <p:spPr>
          <a:xfrm>
            <a:off x="320268" y="113397"/>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7030A0"/>
                </a:solidFill>
                <a:effectLst/>
                <a:uLnTx/>
                <a:uFillTx/>
                <a:latin typeface="Verdana"/>
                <a:ea typeface="+mn-ea"/>
                <a:cs typeface="+mn-cs"/>
              </a:rPr>
              <a:t>Zusammenfassung andere AIE und T1D</a:t>
            </a:r>
          </a:p>
        </p:txBody>
      </p:sp>
      <p:sp>
        <p:nvSpPr>
          <p:cNvPr id="5" name="Text Placeholder 7">
            <a:extLst>
              <a:ext uri="{FF2B5EF4-FFF2-40B4-BE49-F238E27FC236}">
                <a16:creationId xmlns:a16="http://schemas.microsoft.com/office/drawing/2014/main" id="{B8E68B2A-69BC-566C-5C82-F8BCDF48F089}"/>
              </a:ext>
            </a:extLst>
          </p:cNvPr>
          <p:cNvSpPr txBox="1"/>
          <p:nvPr/>
        </p:nvSpPr>
        <p:spPr>
          <a:xfrm>
            <a:off x="400472" y="811006"/>
            <a:ext cx="8286327" cy="3140009"/>
          </a:xfrm>
          <a:prstGeom prst="rect">
            <a:avLst/>
          </a:prstGeom>
        </p:spPr>
        <p:txBody>
          <a:bodyPr/>
          <a:lstStyle>
            <a:lvl1pPr marL="0" indent="0" algn="l" defTabSz="685783" rtl="0" eaLnBrk="1" latinLnBrk="0" hangingPunct="1">
              <a:lnSpc>
                <a:spcPct val="125000"/>
              </a:lnSpc>
              <a:spcBef>
                <a:spcPct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794"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189"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3983" indent="-226794"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15" indent="-285743" algn="l" defTabSz="685783" rtl="0" eaLnBrk="1" latinLnBrk="0" hangingPunct="1">
              <a:lnSpc>
                <a:spcPct val="125000"/>
              </a:lnSpc>
              <a:spcBef>
                <a:spcPct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457" indent="0" algn="l"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60363" lvl="1" indent="-268288" defTabSz="457200">
              <a:lnSpc>
                <a:spcPct val="100000"/>
              </a:lnSpc>
              <a:spcBef>
                <a:spcPts val="1800"/>
              </a:spcBef>
              <a:spcAft>
                <a:spcPts val="300"/>
              </a:spcAft>
              <a:buClr>
                <a:srgbClr val="7A00E6"/>
              </a:buClr>
              <a:buSzPct val="120000"/>
              <a:defRPr/>
            </a:pPr>
            <a:r>
              <a:rPr lang="de" b="1" dirty="0">
                <a:solidFill>
                  <a:srgbClr val="404040"/>
                </a:solidFill>
                <a:latin typeface="Verdana"/>
                <a:cs typeface="+mn-cs"/>
              </a:rPr>
              <a:t>Andere Autoimmunerkrankungen </a:t>
            </a:r>
            <a:r>
              <a:rPr lang="de" dirty="0">
                <a:solidFill>
                  <a:srgbClr val="404040"/>
                </a:solidFill>
                <a:latin typeface="Verdana"/>
                <a:cs typeface="+mn-cs"/>
              </a:rPr>
              <a:t>führen zu einem </a:t>
            </a:r>
            <a:r>
              <a:rPr lang="de" b="1" dirty="0">
                <a:solidFill>
                  <a:srgbClr val="404040"/>
                </a:solidFill>
                <a:latin typeface="Verdana"/>
                <a:cs typeface="+mn-cs"/>
              </a:rPr>
              <a:t>2-12-fach erhöhten Risiko </a:t>
            </a:r>
            <a:r>
              <a:rPr lang="de" dirty="0">
                <a:solidFill>
                  <a:srgbClr val="404040"/>
                </a:solidFill>
                <a:latin typeface="Verdana"/>
                <a:cs typeface="+mn-cs"/>
              </a:rPr>
              <a:t>für das Auftreten von </a:t>
            </a:r>
            <a:r>
              <a:rPr lang="de" b="1" dirty="0">
                <a:solidFill>
                  <a:srgbClr val="404040"/>
                </a:solidFill>
                <a:latin typeface="Verdana"/>
                <a:cs typeface="+mn-cs"/>
              </a:rPr>
              <a:t>T1D</a:t>
            </a:r>
            <a:r>
              <a:rPr lang="de" baseline="30000" dirty="0">
                <a:solidFill>
                  <a:srgbClr val="404040"/>
                </a:solidFill>
                <a:latin typeface="Verdana"/>
                <a:cs typeface="+mn-cs"/>
              </a:rPr>
              <a:t>1-5</a:t>
            </a: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Eine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weitere AIE </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neben T1D kann den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Glukosestoffwechsel</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die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Insulintherapie</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und die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Diabeteskontrolle</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insgesamt </a:t>
            </a:r>
            <a:r>
              <a:rPr kumimoji="0" lang="de" sz="1400" b="1"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beeinträchtigen</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6</a:t>
            </a: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de" sz="140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T1D</a:t>
            </a:r>
            <a:r>
              <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 und Zöliakie treten am frühesten auf, Vitiligo in der Jugend, alle anderen AIE haben ihre Peak-Inzidenz im Erwachsenenalter</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1</a:t>
            </a: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en-US" sz="14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AIE</a:t>
            </a:r>
            <a:r>
              <a:rPr kumimoji="0" lang="en-US" sz="14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4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treten</a:t>
            </a:r>
            <a:r>
              <a:rPr kumimoji="0" lang="en-US" sz="14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400" b="1"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gehäuft</a:t>
            </a:r>
            <a:r>
              <a:rPr kumimoji="0" lang="en-US" sz="14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auf </a:t>
            </a:r>
            <a:r>
              <a:rPr kumimoji="0" lang="en-US" sz="1400" b="0"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bei</a:t>
            </a:r>
            <a:r>
              <a:rPr kumimoji="0" lang="en-US" sz="14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400" b="1" i="0" u="none" strike="noStrike" kern="1200" cap="none" spc="0" normalizeH="0" baseline="0" noProof="0" dirty="0" err="1">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Individuen</a:t>
            </a:r>
            <a:r>
              <a:rPr kumimoji="0" lang="en-US" sz="14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und in </a:t>
            </a:r>
            <a:r>
              <a:rPr kumimoji="0" lang="en-US" sz="1400" b="1"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Familien</a:t>
            </a:r>
            <a:r>
              <a:rPr kumimoji="0" lang="en-US" sz="1400" b="0" i="0" u="none" strike="noStrike" kern="1200" cap="none" spc="0" normalizeH="0" baseline="3000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2 </a:t>
            </a: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r>
              <a:rPr kumimoji="0" lang="de" sz="140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rPr>
              <a:t>Menschen mit Zöliakie und autoimmuner Thyreoiditis hatten eine höhere Prävalenz von GADA und IA-2A vs. Kontrollpersonen</a:t>
            </a:r>
            <a:r>
              <a:rPr kumimoji="0" lang="de" sz="1400" b="0" i="0" u="none" strike="noStrike" kern="1200" cap="none" spc="0" normalizeH="0" baseline="30000" noProof="0" dirty="0">
                <a:ln>
                  <a:noFill/>
                </a:ln>
                <a:solidFill>
                  <a:srgbClr val="404040"/>
                </a:solidFill>
                <a:effectLst/>
                <a:uLnTx/>
                <a:uFillTx/>
                <a:latin typeface="Verdana"/>
                <a:ea typeface="Verdana" panose="020B0604030504040204" pitchFamily="34" charset="0"/>
                <a:cs typeface="+mn-cs"/>
              </a:rPr>
              <a:t>2</a:t>
            </a:r>
          </a:p>
          <a:p>
            <a:pPr marL="360363" lvl="1" indent="-268288" defTabSz="457200">
              <a:lnSpc>
                <a:spcPct val="100000"/>
              </a:lnSpc>
              <a:spcBef>
                <a:spcPts val="1800"/>
              </a:spcBef>
              <a:spcAft>
                <a:spcPts val="300"/>
              </a:spcAft>
              <a:buClr>
                <a:srgbClr val="7A00E6"/>
              </a:buClr>
              <a:buSzPct val="120000"/>
              <a:defRPr/>
            </a:pPr>
            <a:r>
              <a:rPr lang="de" dirty="0">
                <a:solidFill>
                  <a:srgbClr val="404040"/>
                </a:solidFill>
                <a:latin typeface="Verdana"/>
              </a:rPr>
              <a:t>Ein </a:t>
            </a:r>
            <a:r>
              <a:rPr lang="de" b="1" dirty="0">
                <a:solidFill>
                  <a:srgbClr val="404040"/>
                </a:solidFill>
                <a:latin typeface="Verdana"/>
              </a:rPr>
              <a:t>Screening auf weitere AIE </a:t>
            </a:r>
            <a:r>
              <a:rPr lang="de" dirty="0">
                <a:solidFill>
                  <a:srgbClr val="404040"/>
                </a:solidFill>
                <a:latin typeface="Verdana"/>
              </a:rPr>
              <a:t>wird bei </a:t>
            </a:r>
            <a:r>
              <a:rPr lang="de" b="1" dirty="0">
                <a:solidFill>
                  <a:srgbClr val="404040"/>
                </a:solidFill>
                <a:latin typeface="Verdana"/>
              </a:rPr>
              <a:t>Manifestation von T1D </a:t>
            </a:r>
            <a:r>
              <a:rPr lang="de" dirty="0">
                <a:solidFill>
                  <a:srgbClr val="404040"/>
                </a:solidFill>
                <a:latin typeface="Verdana"/>
              </a:rPr>
              <a:t>empfohlen</a:t>
            </a:r>
            <a:r>
              <a:rPr lang="de" baseline="30000" dirty="0">
                <a:solidFill>
                  <a:srgbClr val="404040"/>
                </a:solidFill>
                <a:latin typeface="Verdana"/>
              </a:rPr>
              <a:t>2,7</a:t>
            </a:r>
            <a:r>
              <a:rPr lang="de" dirty="0">
                <a:solidFill>
                  <a:srgbClr val="404040"/>
                </a:solidFill>
                <a:latin typeface="Verdana"/>
              </a:rPr>
              <a:t>, wie auch die </a:t>
            </a:r>
            <a:r>
              <a:rPr lang="de" b="1" dirty="0">
                <a:solidFill>
                  <a:srgbClr val="404040"/>
                </a:solidFill>
                <a:latin typeface="Verdana"/>
              </a:rPr>
              <a:t>Früherkennung auf T1D-IAk </a:t>
            </a:r>
            <a:r>
              <a:rPr lang="de" dirty="0">
                <a:solidFill>
                  <a:srgbClr val="404040"/>
                </a:solidFill>
                <a:latin typeface="Verdana"/>
              </a:rPr>
              <a:t>bei Personen mit </a:t>
            </a:r>
            <a:r>
              <a:rPr lang="de" b="1" dirty="0">
                <a:solidFill>
                  <a:srgbClr val="404040"/>
                </a:solidFill>
                <a:latin typeface="Verdana"/>
              </a:rPr>
              <a:t>anderen AIE</a:t>
            </a:r>
            <a:r>
              <a:rPr lang="de" baseline="30000" dirty="0">
                <a:solidFill>
                  <a:srgbClr val="404040"/>
                </a:solidFill>
                <a:latin typeface="Verdana"/>
              </a:rPr>
              <a:t>1,2,4</a:t>
            </a:r>
            <a:endParaRPr lang="de" dirty="0">
              <a:solidFill>
                <a:srgbClr val="404040"/>
              </a:solidFill>
              <a:latin typeface="Verdana"/>
            </a:endParaRPr>
          </a:p>
          <a:p>
            <a:pPr marL="360363" marR="0" lvl="1" indent="-268288" algn="l" defTabSz="457200" rtl="0" eaLnBrk="1" fontAlgn="auto" latinLnBrk="0" hangingPunct="1">
              <a:lnSpc>
                <a:spcPct val="100000"/>
              </a:lnSpc>
              <a:spcBef>
                <a:spcPts val="1800"/>
              </a:spcBef>
              <a:spcAft>
                <a:spcPts val="300"/>
              </a:spcAft>
              <a:buClr>
                <a:srgbClr val="7A00E6"/>
              </a:buClr>
              <a:buSzPct val="120000"/>
              <a:buFont typeface="Arial" panose="020B0604020202020204" pitchFamily="34" charset="0"/>
              <a:buChar char="•"/>
              <a:tabLst/>
              <a:defRPr/>
            </a:pPr>
            <a:endParaRPr kumimoji="0" lang="de" sz="1400" b="0" i="0" u="none" strike="noStrike" kern="1200" cap="none" spc="0" normalizeH="0" baseline="0" noProof="0" dirty="0">
              <a:ln>
                <a:noFill/>
              </a:ln>
              <a:solidFill>
                <a:srgbClr val="404040"/>
              </a:solidFill>
              <a:effectLst/>
              <a:uLnTx/>
              <a:uFillTx/>
              <a:latin typeface="Verdana"/>
              <a:ea typeface="Verdana" panose="020B0604030504040204" pitchFamily="34" charset="0"/>
              <a:cs typeface="+mn-cs"/>
            </a:endParaRPr>
          </a:p>
        </p:txBody>
      </p:sp>
      <p:sp>
        <p:nvSpPr>
          <p:cNvPr id="6" name="TextBox 3037">
            <a:extLst>
              <a:ext uri="{FF2B5EF4-FFF2-40B4-BE49-F238E27FC236}">
                <a16:creationId xmlns:a16="http://schemas.microsoft.com/office/drawing/2014/main" id="{E105F67F-DA7A-34E0-964F-B1CAB02701C0}"/>
              </a:ext>
            </a:extLst>
          </p:cNvPr>
          <p:cNvSpPr txBox="1"/>
          <p:nvPr/>
        </p:nvSpPr>
        <p:spPr>
          <a:xfrm>
            <a:off x="320268" y="4665149"/>
            <a:ext cx="8478000" cy="461665"/>
          </a:xfrm>
          <a:prstGeom prst="rect">
            <a:avLst/>
          </a:prstGeom>
          <a:noFill/>
        </p:spPr>
        <p:txBody>
          <a:bodyPr wrap="square" rtlCol="0" anchor="b">
            <a:spAutoFit/>
          </a:bodyPr>
          <a:lstStyle/>
          <a:p>
            <a:pPr marL="0" marR="0" lvl="0" indent="0" algn="l" defTabSz="685766" rtl="0" eaLnBrk="1" fontAlgn="auto" latinLnBrk="0" hangingPunct="1">
              <a:lnSpc>
                <a:spcPct val="100000"/>
              </a:lnSpc>
              <a:spcBef>
                <a:spcPts val="0"/>
              </a:spcBef>
              <a:spcAft>
                <a:spcPts val="0"/>
              </a:spcAft>
              <a:buClr>
                <a:srgbClr val="2F4B95"/>
              </a:buClr>
              <a:buSzTx/>
              <a:buFontTx/>
              <a:buNone/>
              <a:tabLst/>
              <a:defRPr/>
            </a:pPr>
            <a:r>
              <a:rPr kumimoji="0" lang="da-DK" sz="600" b="0" i="0" u="none" strike="noStrike" kern="1200" cap="none" spc="0" normalizeH="0" baseline="0" noProof="0" dirty="0">
                <a:ln>
                  <a:noFill/>
                </a:ln>
                <a:solidFill>
                  <a:srgbClr val="404040"/>
                </a:solidFill>
                <a:effectLst/>
                <a:uLnTx/>
                <a:uFillTx/>
                <a:latin typeface="Verdana"/>
                <a:ea typeface="Arial"/>
                <a:cs typeface="Arial"/>
              </a:rPr>
              <a:t>AIE: Autoimmunerkrankung(en); GADA: Glutamatdecarboxylase-Antikörper; IA-2A: Insulinoma-assoziiertes Antigen-2-Antikörper; IAk: Inselautoantikörper; T1D: Typ-1-Diabetes.</a:t>
            </a:r>
          </a:p>
          <a:p>
            <a:pPr defTabSz="685766">
              <a:buClr>
                <a:srgbClr val="2F4B95"/>
              </a:buClr>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lang="de-DE" sz="600" dirty="0">
                <a:solidFill>
                  <a:srgbClr val="404040"/>
                </a:solidFill>
              </a:rPr>
              <a:t> </a:t>
            </a:r>
            <a:r>
              <a:rPr lang="da-DK" sz="600" dirty="0">
                <a:solidFill>
                  <a:srgbClr val="404040"/>
                </a:solidFill>
              </a:rPr>
              <a:t>Kalahy GJ </a:t>
            </a:r>
            <a:r>
              <a:rPr lang="da-DK" sz="600" i="1" dirty="0">
                <a:solidFill>
                  <a:srgbClr val="404040"/>
                </a:solidFill>
              </a:rPr>
              <a:t>et al. Endocrinol Diabetes Metab </a:t>
            </a:r>
            <a:r>
              <a:rPr lang="da-DK" sz="600" dirty="0">
                <a:solidFill>
                  <a:srgbClr val="404040"/>
                </a:solidFill>
              </a:rPr>
              <a:t>2026; 9: e70119. </a:t>
            </a:r>
            <a:r>
              <a:rPr lang="de-DE" sz="600" b="1" dirty="0">
                <a:solidFill>
                  <a:srgbClr val="404040"/>
                </a:solidFill>
              </a:rPr>
              <a:t>2.</a:t>
            </a:r>
            <a:r>
              <a:rPr lang="de-DE" sz="600" dirty="0">
                <a:solidFill>
                  <a:srgbClr val="404040"/>
                </a:solidFill>
              </a:rPr>
              <a:t> </a:t>
            </a:r>
            <a:r>
              <a:rPr lang="da-DK" sz="600" dirty="0">
                <a:solidFill>
                  <a:srgbClr val="404040"/>
                </a:solidFill>
              </a:rPr>
              <a:t>Thomas N </a:t>
            </a:r>
            <a:r>
              <a:rPr lang="da-DK" sz="600" i="1" dirty="0">
                <a:solidFill>
                  <a:srgbClr val="404040"/>
                </a:solidFill>
              </a:rPr>
              <a:t>et al. Diabetes Metab Res Rev </a:t>
            </a:r>
            <a:r>
              <a:rPr lang="da-DK" sz="600" dirty="0">
                <a:solidFill>
                  <a:srgbClr val="404040"/>
                </a:solidFill>
              </a:rPr>
              <a:t>2026; 42: e70110.</a:t>
            </a:r>
            <a:r>
              <a:rPr lang="de-DE" sz="600" dirty="0">
                <a:solidFill>
                  <a:srgbClr val="404040"/>
                </a:solidFill>
              </a:rPr>
              <a:t> </a:t>
            </a:r>
            <a:r>
              <a:rPr lang="de-DE" sz="600" b="1" dirty="0">
                <a:solidFill>
                  <a:srgbClr val="404040"/>
                </a:solidFill>
              </a:rPr>
              <a:t>3.</a:t>
            </a:r>
            <a:r>
              <a:rPr lang="de-DE" sz="600" dirty="0">
                <a:solidFill>
                  <a:srgbClr val="404040"/>
                </a:solidFill>
              </a:rPr>
              <a:t> </a:t>
            </a:r>
            <a:r>
              <a:rPr lang="da-DK" sz="600" dirty="0">
                <a:solidFill>
                  <a:srgbClr val="404040"/>
                </a:solidFill>
              </a:rPr>
              <a:t>Conrad N </a:t>
            </a:r>
            <a:r>
              <a:rPr lang="da-DK" sz="600" i="1" dirty="0">
                <a:solidFill>
                  <a:srgbClr val="404040"/>
                </a:solidFill>
              </a:rPr>
              <a:t>et al. Lancet </a:t>
            </a:r>
            <a:r>
              <a:rPr lang="da-DK" sz="600" dirty="0">
                <a:solidFill>
                  <a:srgbClr val="404040"/>
                </a:solidFill>
              </a:rPr>
              <a:t>2023; 401: 1878–90.</a:t>
            </a:r>
            <a:r>
              <a:rPr lang="de-DE" sz="600" dirty="0">
                <a:solidFill>
                  <a:srgbClr val="404040"/>
                </a:solidFill>
              </a:rPr>
              <a:t> </a:t>
            </a:r>
            <a:r>
              <a:rPr lang="de-DE" sz="600" b="1" dirty="0">
                <a:solidFill>
                  <a:srgbClr val="404040"/>
                </a:solidFill>
              </a:rPr>
              <a:t>4.</a:t>
            </a:r>
            <a:r>
              <a:rPr lang="de-DE" sz="600" dirty="0">
                <a:solidFill>
                  <a:srgbClr val="404040"/>
                </a:solidFill>
              </a:rPr>
              <a:t> </a:t>
            </a:r>
            <a:r>
              <a:rPr lang="da-DK" sz="600" dirty="0">
                <a:solidFill>
                  <a:srgbClr val="404040"/>
                </a:solidFill>
              </a:rPr>
              <a:t>Edelman SV </a:t>
            </a:r>
            <a:r>
              <a:rPr lang="da-DK" sz="600" i="1" dirty="0">
                <a:solidFill>
                  <a:srgbClr val="404040"/>
                </a:solidFill>
              </a:rPr>
              <a:t>et al. Diabetes Obes Metab </a:t>
            </a:r>
            <a:r>
              <a:rPr lang="da-DK" sz="600" dirty="0">
                <a:solidFill>
                  <a:srgbClr val="404040"/>
                </a:solidFill>
              </a:rPr>
              <a:t>2025; 27: 4229–38.</a:t>
            </a:r>
            <a:r>
              <a:rPr lang="de-DE" sz="600" dirty="0">
                <a:solidFill>
                  <a:srgbClr val="404040"/>
                </a:solidFill>
              </a:rPr>
              <a:t> </a:t>
            </a:r>
            <a:r>
              <a:rPr lang="de-DE" sz="600" b="1" dirty="0">
                <a:solidFill>
                  <a:srgbClr val="404040"/>
                </a:solidFill>
              </a:rPr>
              <a:t>5.</a:t>
            </a:r>
            <a:r>
              <a:rPr lang="de-DE" sz="600" dirty="0">
                <a:solidFill>
                  <a:srgbClr val="404040"/>
                </a:solidFill>
              </a:rPr>
              <a:t> </a:t>
            </a:r>
            <a:r>
              <a:rPr lang="da-DK" sz="600" dirty="0">
                <a:solidFill>
                  <a:srgbClr val="404040"/>
                </a:solidFill>
              </a:rPr>
              <a:t>Twig G </a:t>
            </a:r>
            <a:r>
              <a:rPr lang="da-DK" sz="600" i="1" dirty="0">
                <a:solidFill>
                  <a:srgbClr val="404040"/>
                </a:solidFill>
              </a:rPr>
              <a:t>et al. Diabetes Care </a:t>
            </a:r>
            <a:r>
              <a:rPr lang="da-DK" sz="600" dirty="0">
                <a:solidFill>
                  <a:srgbClr val="404040"/>
                </a:solidFill>
              </a:rPr>
              <a:t>2025; 48: am 15.10.2025 vorab online publiziert; erhältlich unter </a:t>
            </a:r>
            <a:r>
              <a:rPr lang="da-DK" sz="600" dirty="0">
                <a:solidFill>
                  <a:srgbClr val="404040"/>
                </a:solidFill>
                <a:hlinkClick r:id="rId4">
                  <a:extLst>
                    <a:ext uri="{A12FA001-AC4F-418D-AE19-62706E023703}">
                      <ahyp:hlinkClr xmlns:ahyp="http://schemas.microsoft.com/office/drawing/2018/hyperlinkcolor" val="tx"/>
                    </a:ext>
                  </a:extLst>
                </a:hlinkClick>
              </a:rPr>
              <a:t>https://doi.org/10.2337/dc25-1423</a:t>
            </a:r>
            <a:r>
              <a:rPr lang="da-DK" sz="600" dirty="0">
                <a:solidFill>
                  <a:srgbClr val="404040"/>
                </a:solidFill>
              </a:rPr>
              <a:t>. Zuletzt abgerufen am 12.01.2026</a:t>
            </a:r>
            <a:r>
              <a:rPr kumimoji="0" lang="da-DK" sz="600" b="0" i="0" u="none" strike="noStrike" kern="1200" cap="none" spc="0" normalizeH="0" baseline="0" noProof="0" dirty="0">
                <a:ln>
                  <a:noFill/>
                </a:ln>
                <a:solidFill>
                  <a:srgbClr val="404040"/>
                </a:solidFill>
                <a:effectLst/>
                <a:uLnTx/>
                <a:uFillTx/>
                <a:latin typeface="Verdana"/>
                <a:ea typeface="+mn-ea"/>
                <a:cs typeface="Arial"/>
              </a:rPr>
              <a:t>. </a:t>
            </a:r>
            <a:r>
              <a:rPr lang="da-DK" sz="600" b="1" dirty="0">
                <a:solidFill>
                  <a:srgbClr val="404040"/>
                </a:solidFill>
              </a:rPr>
              <a:t>6.</a:t>
            </a:r>
            <a:r>
              <a:rPr lang="da-DK" sz="600" dirty="0">
                <a:solidFill>
                  <a:srgbClr val="404040"/>
                </a:solidFill>
              </a:rPr>
              <a:t> Popoviciu MS </a:t>
            </a:r>
            <a:r>
              <a:rPr lang="da-DK" sz="600" i="1" dirty="0">
                <a:solidFill>
                  <a:srgbClr val="404040"/>
                </a:solidFill>
              </a:rPr>
              <a:t>et al. J Pers Med </a:t>
            </a:r>
            <a:r>
              <a:rPr lang="da-DK" sz="600" dirty="0">
                <a:solidFill>
                  <a:srgbClr val="404040"/>
                </a:solidFill>
              </a:rPr>
              <a:t>2023; 13: 422. </a:t>
            </a:r>
            <a:r>
              <a:rPr lang="de-DE" sz="600" b="1" dirty="0">
                <a:solidFill>
                  <a:srgbClr val="404040"/>
                </a:solidFill>
              </a:rPr>
              <a:t>7.</a:t>
            </a:r>
            <a:r>
              <a:rPr lang="de-DE" sz="600" dirty="0">
                <a:solidFill>
                  <a:srgbClr val="404040"/>
                </a:solidFill>
              </a:rPr>
              <a:t> </a:t>
            </a:r>
            <a:r>
              <a:rPr lang="da-DK" sz="600" dirty="0">
                <a:solidFill>
                  <a:srgbClr val="404040"/>
                </a:solidFill>
              </a:rPr>
              <a:t>Frommer L &amp; Kahaly GJ</a:t>
            </a:r>
            <a:r>
              <a:rPr lang="da-DK" sz="600" i="1" dirty="0">
                <a:solidFill>
                  <a:srgbClr val="404040"/>
                </a:solidFill>
              </a:rPr>
              <a:t>. World J Diabetes </a:t>
            </a:r>
            <a:r>
              <a:rPr lang="da-DK" sz="600" dirty="0">
                <a:solidFill>
                  <a:srgbClr val="404040"/>
                </a:solidFill>
              </a:rPr>
              <a:t>2020; 11: 527–39. </a:t>
            </a:r>
            <a:endParaRPr kumimoji="0" lang="da-DK" sz="600" b="0" i="0" u="none" strike="noStrike" kern="1200" cap="none" spc="0" normalizeH="0" baseline="0" noProof="0" dirty="0">
              <a:ln>
                <a:noFill/>
              </a:ln>
              <a:solidFill>
                <a:srgbClr val="404040"/>
              </a:solidFill>
              <a:effectLst/>
              <a:uLnTx/>
              <a:uFillTx/>
              <a:latin typeface="Verdana"/>
              <a:ea typeface="Arial"/>
              <a:cs typeface="Arial"/>
            </a:endParaRPr>
          </a:p>
        </p:txBody>
      </p:sp>
    </p:spTree>
    <p:extLst>
      <p:ext uri="{BB962C8B-B14F-4D97-AF65-F5344CB8AC3E}">
        <p14:creationId xmlns:p14="http://schemas.microsoft.com/office/powerpoint/2010/main" val="3245141951"/>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martArt-Platzhalter 2">
            <a:extLst>
              <a:ext uri="{FF2B5EF4-FFF2-40B4-BE49-F238E27FC236}">
                <a16:creationId xmlns:a16="http://schemas.microsoft.com/office/drawing/2014/main" id="{4D90A5CC-2833-A3B7-4830-E69DF909895D}"/>
              </a:ext>
            </a:extLst>
          </p:cNvPr>
          <p:cNvSpPr>
            <a:spLocks noGrp="1"/>
          </p:cNvSpPr>
          <p:nvPr>
            <p:ph type="dgm" sz="quarter" idx="13"/>
          </p:nvPr>
        </p:nvSpPr>
        <p:spPr/>
        <p:txBody>
          <a:bodyPr/>
          <a:lstStyle/>
          <a:p>
            <a:endParaRPr lang="de-DE"/>
          </a:p>
        </p:txBody>
      </p:sp>
      <p:sp>
        <p:nvSpPr>
          <p:cNvPr id="8" name="SmartArt-Platzhalter 7">
            <a:extLst>
              <a:ext uri="{FF2B5EF4-FFF2-40B4-BE49-F238E27FC236}">
                <a16:creationId xmlns:a16="http://schemas.microsoft.com/office/drawing/2014/main" id="{7526D9B7-C59F-2576-C09B-4FB5A6CFA385}"/>
              </a:ext>
            </a:extLst>
          </p:cNvPr>
          <p:cNvSpPr>
            <a:spLocks noGrp="1"/>
          </p:cNvSpPr>
          <p:nvPr>
            <p:ph type="dgm" sz="quarter" idx="14"/>
          </p:nvPr>
        </p:nvSpPr>
        <p:spPr/>
        <p:txBody>
          <a:bodyPr/>
          <a:lstStyle/>
          <a:p>
            <a:endParaRPr lang="de-DE"/>
          </a:p>
        </p:txBody>
      </p:sp>
      <p:sp>
        <p:nvSpPr>
          <p:cNvPr id="2" name="Textfeld 1">
            <a:extLst>
              <a:ext uri="{FF2B5EF4-FFF2-40B4-BE49-F238E27FC236}">
                <a16:creationId xmlns:a16="http://schemas.microsoft.com/office/drawing/2014/main" id="{30572CD0-AEC8-B944-1B4E-95069F5B3DC4}"/>
              </a:ext>
            </a:extLst>
          </p:cNvPr>
          <p:cNvSpPr txBox="1"/>
          <p:nvPr/>
        </p:nvSpPr>
        <p:spPr>
          <a:xfrm>
            <a:off x="2344467" y="4790364"/>
            <a:ext cx="4455066" cy="246221"/>
          </a:xfrm>
          <a:prstGeom prst="rect">
            <a:avLst/>
          </a:prstGeom>
          <a:noFill/>
        </p:spPr>
        <p:txBody>
          <a:bodyPr wrap="none" rtlCol="0">
            <a:spAutoFit/>
          </a:bodyPr>
          <a:lstStyle/>
          <a:p>
            <a:pPr algn="ctr"/>
            <a:r>
              <a:rPr lang="de-DE" sz="1000" dirty="0">
                <a:solidFill>
                  <a:schemeClr val="bg1"/>
                </a:solidFill>
              </a:rPr>
              <a:t>Sanofi-Aventis Deutschland GmbH l </a:t>
            </a:r>
            <a:r>
              <a:rPr lang="de-DE" sz="1000" dirty="0" err="1">
                <a:solidFill>
                  <a:schemeClr val="bg1"/>
                </a:solidFill>
              </a:rPr>
              <a:t>Lützowstr</a:t>
            </a:r>
            <a:r>
              <a:rPr lang="de-DE" sz="1000" dirty="0">
                <a:solidFill>
                  <a:schemeClr val="bg1"/>
                </a:solidFill>
              </a:rPr>
              <a:t>. 107 l 10785 Berlin</a:t>
            </a:r>
          </a:p>
        </p:txBody>
      </p:sp>
      <p:pic>
        <p:nvPicPr>
          <p:cNvPr id="4" name="Grafik 3" descr="Start Silhouette">
            <a:hlinkClick r:id="rId2" action="ppaction://hlinksldjump"/>
            <a:extLst>
              <a:ext uri="{FF2B5EF4-FFF2-40B4-BE49-F238E27FC236}">
                <a16:creationId xmlns:a16="http://schemas.microsoft.com/office/drawing/2014/main" id="{5C5E6788-80F6-A19C-B596-47FB9B88F20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733" y="4486442"/>
            <a:ext cx="558465" cy="558465"/>
          </a:xfrm>
          <a:prstGeom prst="rect">
            <a:avLst/>
          </a:prstGeom>
        </p:spPr>
      </p:pic>
    </p:spTree>
    <p:extLst>
      <p:ext uri="{BB962C8B-B14F-4D97-AF65-F5344CB8AC3E}">
        <p14:creationId xmlns:p14="http://schemas.microsoft.com/office/powerpoint/2010/main" val="771031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4">
            <a:extLst>
              <a:ext uri="{FF2B5EF4-FFF2-40B4-BE49-F238E27FC236}">
                <a16:creationId xmlns:a16="http://schemas.microsoft.com/office/drawing/2014/main" id="{0BE74550-DDF5-5564-767E-764496D53B34}"/>
              </a:ext>
            </a:extLst>
          </p:cNvPr>
          <p:cNvSpPr>
            <a:spLocks noGrp="1"/>
          </p:cNvSpPr>
          <p:nvPr>
            <p:ph type="body" sz="quarter" idx="17"/>
          </p:nvPr>
        </p:nvSpPr>
        <p:spPr>
          <a:xfrm>
            <a:off x="365777" y="115043"/>
            <a:ext cx="8476488" cy="463296"/>
          </a:xfrm>
        </p:spPr>
        <p:txBody>
          <a:bodyPr/>
          <a:lstStyle/>
          <a:p>
            <a:pPr>
              <a:lnSpc>
                <a:spcPct val="100000"/>
              </a:lnSpc>
            </a:pPr>
            <a:r>
              <a:rPr lang="de-DE" sz="2000" b="1" dirty="0">
                <a:solidFill>
                  <a:srgbClr val="7030A0"/>
                </a:solidFill>
                <a:latin typeface="+mj-lt"/>
              </a:rPr>
              <a:t>Bei genetisch prädisponierten Personen können Umweltfaktoren Auslöser für T1D-Autoimmunität und -Pathogenese sein</a:t>
            </a:r>
            <a:r>
              <a:rPr lang="de-DE" sz="2000" b="1" baseline="30000" dirty="0">
                <a:solidFill>
                  <a:srgbClr val="7030A0"/>
                </a:solidFill>
                <a:latin typeface="+mj-lt"/>
              </a:rPr>
              <a:t>1,2</a:t>
            </a:r>
          </a:p>
        </p:txBody>
      </p:sp>
      <p:sp>
        <p:nvSpPr>
          <p:cNvPr id="102" name="Segnaposto testo 38">
            <a:extLst>
              <a:ext uri="{FF2B5EF4-FFF2-40B4-BE49-F238E27FC236}">
                <a16:creationId xmlns:a16="http://schemas.microsoft.com/office/drawing/2014/main" id="{76F938F7-7871-DF0D-B537-096BCCAF17FD}"/>
              </a:ext>
            </a:extLst>
          </p:cNvPr>
          <p:cNvSpPr txBox="1">
            <a:spLocks/>
          </p:cNvSpPr>
          <p:nvPr/>
        </p:nvSpPr>
        <p:spPr>
          <a:xfrm>
            <a:off x="6246836" y="2119110"/>
            <a:ext cx="2534452" cy="2290619"/>
          </a:xfrm>
          <a:prstGeom prst="rect">
            <a:avLst/>
          </a:prstGeom>
        </p:spPr>
        <p:txBody>
          <a:bodyPr vert="horz" lIns="0" tIns="0" rIns="0" bIns="0" rtlCol="0" anchor="t">
            <a:noAutofit/>
          </a:bodyPr>
          <a:lstStyle>
            <a:lvl1pPr marL="0" indent="0" algn="l" defTabSz="685800" rtl="0" eaLnBrk="1" latinLnBrk="0" hangingPunct="1">
              <a:lnSpc>
                <a:spcPct val="90000"/>
              </a:lnSpc>
              <a:spcBef>
                <a:spcPts val="1800"/>
              </a:spcBef>
              <a:buFont typeface="Arial" panose="020B0604020202020204" pitchFamily="34" charset="0"/>
              <a:buNone/>
              <a:defRPr sz="1500" b="1" i="0" kern="1200">
                <a:solidFill>
                  <a:schemeClr val="tx1"/>
                </a:solidFill>
                <a:latin typeface="Arial" panose="020B0604020202020204" pitchFamily="34" charset="0"/>
                <a:ea typeface="+mn-ea"/>
                <a:cs typeface="Arial" panose="020B0604020202020204" pitchFamily="34" charset="0"/>
              </a:defRPr>
            </a:lvl1pPr>
            <a:lvl2pPr marL="204788" indent="-204788" algn="l" defTabSz="685800" rtl="0" eaLnBrk="1" latinLnBrk="0" hangingPunct="1">
              <a:lnSpc>
                <a:spcPct val="90000"/>
              </a:lnSpc>
              <a:spcBef>
                <a:spcPts val="900"/>
              </a:spcBef>
              <a:buClr>
                <a:schemeClr val="accent1"/>
              </a:buClr>
              <a:buSzPct val="80000"/>
              <a:buFont typeface="Wingdings" panose="05000000000000000000" pitchFamily="2" charset="2"/>
              <a:buChar char=""/>
              <a:defRPr sz="1350" kern="1200">
                <a:solidFill>
                  <a:schemeClr val="tx1"/>
                </a:solidFill>
                <a:latin typeface="Arial" panose="020B0604020202020204" pitchFamily="34" charset="0"/>
                <a:ea typeface="+mn-ea"/>
                <a:cs typeface="Arial" panose="020B0604020202020204" pitchFamily="34" charset="0"/>
              </a:defRPr>
            </a:lvl2pPr>
            <a:lvl3pPr marL="376238" indent="-147638" algn="l" defTabSz="685800" rtl="0" eaLnBrk="1" latinLnBrk="0" hangingPunct="1">
              <a:lnSpc>
                <a:spcPct val="90000"/>
              </a:lnSpc>
              <a:spcBef>
                <a:spcPts val="450"/>
              </a:spcBef>
              <a:buClr>
                <a:schemeClr val="tx1"/>
              </a:buClr>
              <a:buFont typeface="Courier New" panose="02070309020205020404" pitchFamily="49" charset="0"/>
              <a:buChar char="o"/>
              <a:defRPr lang="it-IT" sz="1050" kern="1200">
                <a:solidFill>
                  <a:schemeClr val="tx1"/>
                </a:solidFill>
                <a:latin typeface="Arial" panose="020B0604020202020204" pitchFamily="34" charset="0"/>
                <a:ea typeface="+mn-ea"/>
                <a:cs typeface="Arial" panose="020B0604020202020204" pitchFamily="34" charset="0"/>
              </a:defRPr>
            </a:lvl3pPr>
            <a:lvl4pPr marL="514350" indent="-142875" algn="l" defTabSz="685800" rtl="0" eaLnBrk="1" latinLnBrk="0" hangingPunct="1">
              <a:lnSpc>
                <a:spcPct val="90000"/>
              </a:lnSpc>
              <a:spcBef>
                <a:spcPts val="450"/>
              </a:spcBef>
              <a:buFont typeface="Arial" panose="020B0604020202020204" pitchFamily="34" charset="0"/>
              <a:buChar char="–"/>
              <a:defRPr sz="900" kern="1200">
                <a:solidFill>
                  <a:schemeClr val="tx1"/>
                </a:solidFill>
                <a:latin typeface="Arial" panose="020B0604020202020204" pitchFamily="34" charset="0"/>
                <a:ea typeface="+mn-ea"/>
                <a:cs typeface="Arial" panose="020B0604020202020204" pitchFamily="34" charset="0"/>
              </a:defRPr>
            </a:lvl4pPr>
            <a:lvl5pPr marL="324000" indent="-108000" algn="l" defTabSz="685800" rtl="0" eaLnBrk="1" latinLnBrk="0" hangingPunct="1">
              <a:lnSpc>
                <a:spcPct val="80000"/>
              </a:lnSpc>
              <a:spcBef>
                <a:spcPts val="450"/>
              </a:spcBef>
              <a:buFont typeface="Arial" panose="020B0604020202020204" pitchFamily="34" charset="0"/>
              <a:buChar char="–"/>
              <a:defRPr sz="9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204788" marR="0" lvl="1" indent="-204788" algn="l" defTabSz="685800" rtl="0" eaLnBrk="1" fontAlgn="auto" latinLnBrk="0" hangingPunct="1">
              <a:lnSpc>
                <a:spcPct val="90000"/>
              </a:lnSpc>
              <a:spcBef>
                <a:spcPts val="900"/>
              </a:spcBef>
              <a:spcAft>
                <a:spcPts val="0"/>
              </a:spcAft>
              <a:buClr>
                <a:srgbClr val="347475"/>
              </a:buClr>
              <a:buSzPct val="80000"/>
              <a:buFont typeface="Wingdings" panose="05000000000000000000" pitchFamily="2" charset="2"/>
              <a:buChar char=""/>
              <a:tabLst/>
              <a:defRPr/>
            </a:pPr>
            <a:r>
              <a:rPr kumimoji="0" lang="de-DE" sz="1200" b="0" i="0" u="none" strike="noStrike" kern="1200" cap="none" spc="0" normalizeH="0" baseline="0" noProof="0">
                <a:ln>
                  <a:noFill/>
                </a:ln>
                <a:solidFill>
                  <a:srgbClr val="000000"/>
                </a:solidFill>
                <a:effectLst/>
                <a:uLnTx/>
                <a:uFill>
                  <a:solidFill>
                    <a:prstClr val="black">
                      <a:alpha val="0"/>
                    </a:prstClr>
                  </a:solidFill>
                </a:uFill>
                <a:latin typeface="+mn-lt"/>
                <a:ea typeface="Arial"/>
                <a:cs typeface="Arial"/>
              </a:rPr>
              <a:t>Andere externe/umwelt-bedingte Faktoren können zur Entwicklung von T1D </a:t>
            </a:r>
            <a:r>
              <a:rPr kumimoji="0" lang="de-DE" sz="1200" b="0" i="0" u="none" strike="noStrike" kern="1200" cap="none" spc="0" normalizeH="0" baseline="0" noProof="0" err="1">
                <a:ln>
                  <a:noFill/>
                </a:ln>
                <a:solidFill>
                  <a:srgbClr val="000000"/>
                </a:solidFill>
                <a:effectLst/>
                <a:uLnTx/>
                <a:uFill>
                  <a:solidFill>
                    <a:prstClr val="black">
                      <a:alpha val="0"/>
                    </a:prstClr>
                  </a:solidFill>
                </a:uFill>
                <a:latin typeface="+mn-lt"/>
                <a:ea typeface="Arial"/>
                <a:cs typeface="Arial"/>
              </a:rPr>
              <a:t>beitra</a:t>
            </a:r>
            <a:r>
              <a:rPr kumimoji="0" lang="de-DE" sz="1200" b="0" i="0" u="none" strike="noStrike" kern="1200" cap="none" spc="0" normalizeH="0" baseline="0" noProof="0">
                <a:ln>
                  <a:noFill/>
                </a:ln>
                <a:solidFill>
                  <a:srgbClr val="000000"/>
                </a:solidFill>
                <a:effectLst/>
                <a:uLnTx/>
                <a:uFill>
                  <a:solidFill>
                    <a:prstClr val="black">
                      <a:alpha val="0"/>
                    </a:prstClr>
                  </a:solidFill>
                </a:uFill>
                <a:latin typeface="+mn-lt"/>
                <a:ea typeface="Arial"/>
                <a:cs typeface="Arial"/>
              </a:rPr>
              <a:t>-gen; der Zusammenhang ist jedoch nicht bestätigt: </a:t>
            </a:r>
            <a:endParaRPr kumimoji="0" lang="de-DE" sz="1200" b="0" i="0" u="none" strike="noStrike" kern="1200" cap="none" spc="0" normalizeH="0" baseline="0" noProof="0">
              <a:ln>
                <a:noFill/>
              </a:ln>
              <a:solidFill>
                <a:srgbClr val="000000"/>
              </a:solidFill>
              <a:effectLst/>
              <a:uLnTx/>
              <a:uFillTx/>
              <a:latin typeface="+mn-lt"/>
              <a:ea typeface="Calibri" panose="020F0502020204030204"/>
              <a:cs typeface="Arial" panose="020B0604020202020204" pitchFamily="34" charset="0"/>
            </a:endParaRPr>
          </a:p>
          <a:p>
            <a:pPr marL="376238" marR="0" lvl="2" indent="-147638" algn="l" defTabSz="685800" rtl="0" eaLnBrk="1" fontAlgn="auto" latinLnBrk="0" hangingPunct="1">
              <a:lnSpc>
                <a:spcPct val="90000"/>
              </a:lnSpc>
              <a:spcBef>
                <a:spcPts val="450"/>
              </a:spcBef>
              <a:spcAft>
                <a:spcPts val="0"/>
              </a:spcAft>
              <a:buClr>
                <a:srgbClr val="000000"/>
              </a:buClr>
              <a:buSzTx/>
              <a:buFont typeface="Courier New" panose="02070309020205020404" pitchFamily="49" charset="0"/>
              <a:buChar char="o"/>
              <a:tabLst/>
              <a:defRPr/>
            </a:pPr>
            <a:r>
              <a:rPr kumimoji="0" lang="de-DE" sz="1100" b="1" i="0" u="none" strike="noStrike" kern="1200" cap="none" spc="0" normalizeH="0" baseline="0" noProof="0">
                <a:ln>
                  <a:noFill/>
                </a:ln>
                <a:solidFill>
                  <a:srgbClr val="000000"/>
                </a:solidFill>
                <a:effectLst/>
                <a:uLnTx/>
                <a:uFill>
                  <a:solidFill>
                    <a:prstClr val="black">
                      <a:alpha val="0"/>
                    </a:prstClr>
                  </a:solidFill>
                </a:uFill>
                <a:latin typeface="+mn-lt"/>
                <a:ea typeface="Arial"/>
                <a:cs typeface="Arial"/>
              </a:rPr>
              <a:t>Lebensstil-Faktoren:</a:t>
            </a:r>
          </a:p>
          <a:p>
            <a:pPr marL="514350" marR="0" lvl="3" indent="-142875" algn="l" defTabSz="685800" rtl="0" eaLnBrk="1" fontAlgn="auto" latinLnBrk="0" hangingPunct="1">
              <a:lnSpc>
                <a:spcPct val="90000"/>
              </a:lnSpc>
              <a:spcBef>
                <a:spcPts val="450"/>
              </a:spcBef>
              <a:spcAft>
                <a:spcPts val="0"/>
              </a:spcAft>
              <a:buClrTx/>
              <a:buSzTx/>
              <a:buFont typeface="Arial" panose="020B0604020202020204" pitchFamily="34" charset="0"/>
              <a:buChar char="–"/>
              <a:tabLst/>
              <a:defRPr/>
            </a:pPr>
            <a:r>
              <a:rPr kumimoji="0" lang="de-DE" sz="1000" b="1" i="0" u="none" strike="noStrike" kern="1200" cap="none" spc="0" normalizeH="0" baseline="0" noProof="0">
                <a:ln>
                  <a:noFill/>
                </a:ln>
                <a:solidFill>
                  <a:srgbClr val="347475"/>
                </a:solidFill>
                <a:effectLst/>
                <a:uLnTx/>
                <a:uFill>
                  <a:solidFill>
                    <a:prstClr val="black">
                      <a:alpha val="0"/>
                    </a:prstClr>
                  </a:solidFill>
                </a:uFill>
                <a:latin typeface="+mn-lt"/>
                <a:ea typeface="Arial"/>
                <a:cs typeface="Arial"/>
              </a:rPr>
              <a:t>Frühzeitige Ernährung</a:t>
            </a:r>
            <a:r>
              <a:rPr kumimoji="0" lang="de-DE" sz="1000" b="0" i="0" u="none" strike="noStrike" kern="1200" cap="none" spc="0" normalizeH="0" baseline="0" noProof="0">
                <a:ln>
                  <a:noFill/>
                </a:ln>
                <a:solidFill>
                  <a:srgbClr val="000000"/>
                </a:solidFill>
                <a:effectLst/>
                <a:uLnTx/>
                <a:uFill>
                  <a:solidFill>
                    <a:prstClr val="black">
                      <a:alpha val="0"/>
                    </a:prstClr>
                  </a:solidFill>
                </a:uFill>
                <a:latin typeface="+mn-lt"/>
                <a:ea typeface="Arial"/>
                <a:cs typeface="Arial"/>
              </a:rPr>
              <a:t> (z. B. Kuhmilch-Proteine, Gluten)</a:t>
            </a:r>
            <a:r>
              <a:rPr kumimoji="0" lang="de-DE" sz="1000" b="0" i="0" u="none" strike="noStrike" kern="1200" cap="none" spc="0" normalizeH="0" baseline="30000" noProof="0">
                <a:ln>
                  <a:noFill/>
                </a:ln>
                <a:solidFill>
                  <a:srgbClr val="000000"/>
                </a:solidFill>
                <a:effectLst/>
                <a:uLnTx/>
                <a:uFill>
                  <a:solidFill>
                    <a:prstClr val="black">
                      <a:alpha val="0"/>
                    </a:prstClr>
                  </a:solidFill>
                </a:uFill>
                <a:latin typeface="+mn-lt"/>
                <a:ea typeface="Arial"/>
                <a:cs typeface="Arial"/>
              </a:rPr>
              <a:t>1-3</a:t>
            </a:r>
          </a:p>
          <a:p>
            <a:pPr marL="514350" marR="0" lvl="3" indent="-142875" algn="l" defTabSz="685800" rtl="0" eaLnBrk="1" fontAlgn="auto" latinLnBrk="0" hangingPunct="1">
              <a:lnSpc>
                <a:spcPct val="90000"/>
              </a:lnSpc>
              <a:spcBef>
                <a:spcPts val="450"/>
              </a:spcBef>
              <a:spcAft>
                <a:spcPts val="0"/>
              </a:spcAft>
              <a:buClrTx/>
              <a:buSzTx/>
              <a:buFont typeface="Arial" panose="020B0604020202020204" pitchFamily="34" charset="0"/>
              <a:buChar char="–"/>
              <a:tabLst/>
              <a:defRPr/>
            </a:pPr>
            <a:r>
              <a:rPr kumimoji="0" lang="de-DE" sz="1000" b="1" i="0" u="none" strike="noStrike" kern="1200" cap="none" spc="0" normalizeH="0" baseline="0" noProof="0">
                <a:ln>
                  <a:noFill/>
                </a:ln>
                <a:solidFill>
                  <a:srgbClr val="347475"/>
                </a:solidFill>
                <a:effectLst/>
                <a:uLnTx/>
                <a:uFill>
                  <a:solidFill>
                    <a:prstClr val="black">
                      <a:alpha val="0"/>
                    </a:prstClr>
                  </a:solidFill>
                </a:uFill>
                <a:latin typeface="+mn-lt"/>
                <a:ea typeface="Arial"/>
                <a:cs typeface="Arial"/>
              </a:rPr>
              <a:t>Mikrobiota/Mikrobiom</a:t>
            </a:r>
            <a:r>
              <a:rPr kumimoji="0" lang="de-DE" sz="1000" b="0" i="0" u="none" strike="noStrike" kern="1200" cap="none" spc="0" normalizeH="0" baseline="30000" noProof="0">
                <a:ln>
                  <a:noFill/>
                </a:ln>
                <a:solidFill>
                  <a:srgbClr val="000000"/>
                </a:solidFill>
                <a:effectLst/>
                <a:uLnTx/>
                <a:uFill>
                  <a:solidFill>
                    <a:prstClr val="black">
                      <a:alpha val="0"/>
                    </a:prstClr>
                  </a:solidFill>
                </a:uFill>
                <a:latin typeface="+mn-lt"/>
                <a:ea typeface="Arial"/>
                <a:cs typeface="Arial"/>
              </a:rPr>
              <a:t>1-3</a:t>
            </a:r>
          </a:p>
          <a:p>
            <a:pPr marL="514350" marR="0" lvl="3" indent="-142875" algn="l" defTabSz="685800" rtl="0" eaLnBrk="1" fontAlgn="auto" latinLnBrk="0" hangingPunct="1">
              <a:lnSpc>
                <a:spcPct val="90000"/>
              </a:lnSpc>
              <a:spcBef>
                <a:spcPts val="450"/>
              </a:spcBef>
              <a:spcAft>
                <a:spcPts val="0"/>
              </a:spcAft>
              <a:buClrTx/>
              <a:buSzTx/>
              <a:buFont typeface="Arial" panose="020B0604020202020204" pitchFamily="34" charset="0"/>
              <a:buChar char="–"/>
              <a:tabLst/>
              <a:defRPr/>
            </a:pPr>
            <a:r>
              <a:rPr kumimoji="0" lang="de-DE" sz="1000" b="1" i="0" u="none" strike="noStrike" kern="1200" cap="none" spc="0" normalizeH="0" baseline="0" noProof="0">
                <a:ln>
                  <a:noFill/>
                </a:ln>
                <a:solidFill>
                  <a:srgbClr val="347475"/>
                </a:solidFill>
                <a:effectLst/>
                <a:uLnTx/>
                <a:uFill>
                  <a:solidFill>
                    <a:prstClr val="black">
                      <a:alpha val="0"/>
                    </a:prstClr>
                  </a:solidFill>
                </a:uFill>
                <a:latin typeface="+mn-lt"/>
                <a:ea typeface="Arial"/>
                <a:cs typeface="Arial"/>
              </a:rPr>
              <a:t>Körperfett, Ernährung, Gewichtszunahme, körperliche Inaktivität</a:t>
            </a:r>
            <a:r>
              <a:rPr kumimoji="0" lang="de-DE" sz="1000" b="0" i="0" u="none" strike="noStrike" kern="1200" cap="none" spc="0" normalizeH="0" baseline="30000" noProof="0">
                <a:ln>
                  <a:noFill/>
                </a:ln>
                <a:solidFill>
                  <a:srgbClr val="000000"/>
                </a:solidFill>
                <a:effectLst/>
                <a:uLnTx/>
                <a:uFill>
                  <a:solidFill>
                    <a:prstClr val="black">
                      <a:alpha val="0"/>
                    </a:prstClr>
                  </a:solidFill>
                </a:uFill>
                <a:latin typeface="+mn-lt"/>
                <a:ea typeface="Arial"/>
                <a:cs typeface="Arial"/>
              </a:rPr>
              <a:t>1,5</a:t>
            </a:r>
          </a:p>
          <a:p>
            <a:pPr marL="514350" marR="0" lvl="3" indent="-142875" algn="l" defTabSz="685800" rtl="0" eaLnBrk="1" fontAlgn="auto" latinLnBrk="0" hangingPunct="1">
              <a:lnSpc>
                <a:spcPct val="90000"/>
              </a:lnSpc>
              <a:spcBef>
                <a:spcPts val="450"/>
              </a:spcBef>
              <a:spcAft>
                <a:spcPts val="0"/>
              </a:spcAft>
              <a:buClrTx/>
              <a:buSzTx/>
              <a:buFont typeface="Arial" panose="020B0604020202020204" pitchFamily="34" charset="0"/>
              <a:buChar char="–"/>
              <a:tabLst/>
              <a:defRPr/>
            </a:pPr>
            <a:r>
              <a:rPr kumimoji="0" lang="de-DE" sz="1000" b="1" i="0" u="none" strike="noStrike" kern="1200" cap="none" spc="0" normalizeH="0" baseline="0" noProof="0">
                <a:ln>
                  <a:noFill/>
                </a:ln>
                <a:solidFill>
                  <a:srgbClr val="347475"/>
                </a:solidFill>
                <a:effectLst/>
                <a:uLnTx/>
                <a:uFill>
                  <a:solidFill>
                    <a:prstClr val="black">
                      <a:alpha val="0"/>
                    </a:prstClr>
                  </a:solidFill>
                </a:uFill>
                <a:latin typeface="+mn-lt"/>
                <a:ea typeface="Arial"/>
                <a:cs typeface="Arial"/>
              </a:rPr>
              <a:t>Sozioökonomische Faktoren</a:t>
            </a:r>
            <a:r>
              <a:rPr kumimoji="0" lang="de-DE" sz="1000" b="0" i="0" u="none" strike="noStrike" kern="1200" cap="none" spc="0" normalizeH="0" baseline="30000" noProof="0">
                <a:ln>
                  <a:noFill/>
                </a:ln>
                <a:solidFill>
                  <a:srgbClr val="000000"/>
                </a:solidFill>
                <a:effectLst/>
                <a:uLnTx/>
                <a:uFill>
                  <a:solidFill>
                    <a:prstClr val="black">
                      <a:alpha val="0"/>
                    </a:prstClr>
                  </a:solidFill>
                </a:uFill>
                <a:latin typeface="+mn-lt"/>
                <a:ea typeface="Arial"/>
                <a:cs typeface="Arial"/>
              </a:rPr>
              <a:t>6,7</a:t>
            </a:r>
            <a:r>
              <a:rPr kumimoji="0" lang="de-DE" sz="1000" b="1" i="0" u="none" strike="noStrike" kern="1200" cap="none" spc="0" normalizeH="0" baseline="0" noProof="0">
                <a:ln>
                  <a:noFill/>
                </a:ln>
                <a:solidFill>
                  <a:srgbClr val="000000"/>
                </a:solidFill>
                <a:effectLst/>
                <a:uLnTx/>
                <a:uFill>
                  <a:solidFill>
                    <a:prstClr val="black">
                      <a:alpha val="0"/>
                    </a:prstClr>
                  </a:solidFill>
                </a:uFill>
                <a:latin typeface="+mn-lt"/>
                <a:ea typeface="Arial"/>
                <a:cs typeface="Arial"/>
              </a:rPr>
              <a:t> </a:t>
            </a:r>
          </a:p>
        </p:txBody>
      </p:sp>
      <p:grpSp>
        <p:nvGrpSpPr>
          <p:cNvPr id="104" name="Gruppo 40">
            <a:extLst>
              <a:ext uri="{FF2B5EF4-FFF2-40B4-BE49-F238E27FC236}">
                <a16:creationId xmlns:a16="http://schemas.microsoft.com/office/drawing/2014/main" id="{AF5DC6E9-0F57-FCB4-5504-81D4D8E7B06A}"/>
              </a:ext>
            </a:extLst>
          </p:cNvPr>
          <p:cNvGrpSpPr/>
          <p:nvPr/>
        </p:nvGrpSpPr>
        <p:grpSpPr>
          <a:xfrm>
            <a:off x="3383719" y="2200540"/>
            <a:ext cx="2432358" cy="1949937"/>
            <a:chOff x="4511625" y="2736515"/>
            <a:chExt cx="3243144" cy="2599916"/>
          </a:xfrm>
        </p:grpSpPr>
        <p:sp>
          <p:nvSpPr>
            <p:cNvPr id="105" name="Rectangle 10">
              <a:extLst>
                <a:ext uri="{FF2B5EF4-FFF2-40B4-BE49-F238E27FC236}">
                  <a16:creationId xmlns:a16="http://schemas.microsoft.com/office/drawing/2014/main" id="{25B02FA0-34D7-15F2-3C97-F19533BDDBE8}"/>
                </a:ext>
              </a:extLst>
            </p:cNvPr>
            <p:cNvSpPr/>
            <p:nvPr/>
          </p:nvSpPr>
          <p:spPr>
            <a:xfrm>
              <a:off x="4511625" y="2736515"/>
              <a:ext cx="3243144" cy="627864"/>
            </a:xfrm>
            <a:prstGeom prst="rect">
              <a:avLst/>
            </a:prstGeom>
          </p:spPr>
          <p:txBody>
            <a:bodyPr wrap="square" lIns="0" tIns="0" rIns="0" bIns="0">
              <a:spAutoFit/>
            </a:bodyPr>
            <a:lstStyle/>
            <a:p>
              <a:pPr algn="ctr" defTabSz="685783">
                <a:lnSpc>
                  <a:spcPct val="90000"/>
                </a:lnSpc>
                <a:spcBef>
                  <a:spcPct val="0"/>
                </a:spcBef>
                <a:spcAft>
                  <a:spcPct val="0"/>
                </a:spcAft>
                <a:defRPr/>
              </a:pPr>
              <a:r>
                <a:rPr lang="de" sz="1200" b="1">
                  <a:solidFill>
                    <a:srgbClr val="B68538"/>
                  </a:solidFill>
                  <a:uFill>
                    <a:solidFill>
                      <a:prstClr val="black">
                        <a:alpha val="0"/>
                      </a:prstClr>
                    </a:solidFill>
                  </a:uFill>
                  <a:ea typeface="Arial"/>
                  <a:cs typeface="Arial"/>
                </a:rPr>
                <a:t>Betazelle</a:t>
              </a:r>
            </a:p>
            <a:p>
              <a:pPr algn="ctr" defTabSz="685783">
                <a:lnSpc>
                  <a:spcPct val="90000"/>
                </a:lnSpc>
                <a:spcBef>
                  <a:spcPct val="0"/>
                </a:spcBef>
                <a:spcAft>
                  <a:spcPct val="0"/>
                </a:spcAft>
                <a:defRPr/>
              </a:pPr>
              <a:r>
                <a:rPr lang="de" sz="1100">
                  <a:solidFill>
                    <a:srgbClr val="000000"/>
                  </a:solidFill>
                  <a:uFill>
                    <a:solidFill>
                      <a:prstClr val="black">
                        <a:alpha val="0"/>
                      </a:prstClr>
                    </a:solidFill>
                  </a:uFill>
                  <a:ea typeface="Arial"/>
                  <a:cs typeface="Arial"/>
                </a:rPr>
                <a:t>mit genetischer </a:t>
              </a:r>
            </a:p>
            <a:p>
              <a:pPr algn="ctr" defTabSz="685783">
                <a:lnSpc>
                  <a:spcPct val="90000"/>
                </a:lnSpc>
                <a:spcBef>
                  <a:spcPct val="0"/>
                </a:spcBef>
                <a:spcAft>
                  <a:spcPct val="0"/>
                </a:spcAft>
                <a:defRPr/>
              </a:pPr>
              <a:r>
                <a:rPr lang="de" sz="1100">
                  <a:solidFill>
                    <a:srgbClr val="000000"/>
                  </a:solidFill>
                  <a:uFill>
                    <a:solidFill>
                      <a:prstClr val="black">
                        <a:alpha val="0"/>
                      </a:prstClr>
                    </a:solidFill>
                  </a:uFill>
                  <a:ea typeface="Arial"/>
                  <a:cs typeface="Arial"/>
                </a:rPr>
                <a:t>Veranlagung</a:t>
              </a:r>
            </a:p>
          </p:txBody>
        </p:sp>
        <p:grpSp>
          <p:nvGrpSpPr>
            <p:cNvPr id="106" name="Gruppo 27">
              <a:extLst>
                <a:ext uri="{FF2B5EF4-FFF2-40B4-BE49-F238E27FC236}">
                  <a16:creationId xmlns:a16="http://schemas.microsoft.com/office/drawing/2014/main" id="{2E9063ED-3ED8-B8E9-3DA9-44F3ED9A63E6}"/>
                </a:ext>
              </a:extLst>
            </p:cNvPr>
            <p:cNvGrpSpPr/>
            <p:nvPr/>
          </p:nvGrpSpPr>
          <p:grpSpPr>
            <a:xfrm>
              <a:off x="4962946" y="3676353"/>
              <a:ext cx="2109395" cy="1660078"/>
              <a:chOff x="4666216" y="3676353"/>
              <a:chExt cx="2109395" cy="1660078"/>
            </a:xfrm>
          </p:grpSpPr>
          <p:pic>
            <p:nvPicPr>
              <p:cNvPr id="107" name="Graphic 12">
                <a:extLst>
                  <a:ext uri="{FF2B5EF4-FFF2-40B4-BE49-F238E27FC236}">
                    <a16:creationId xmlns:a16="http://schemas.microsoft.com/office/drawing/2014/main" id="{3F1B88B2-0736-EA97-B914-059E3581152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66216" y="3676353"/>
                <a:ext cx="2109395" cy="1660078"/>
              </a:xfrm>
              <a:prstGeom prst="rect">
                <a:avLst/>
              </a:prstGeom>
            </p:spPr>
          </p:pic>
          <p:grpSp>
            <p:nvGrpSpPr>
              <p:cNvPr id="108" name="Group 19">
                <a:extLst>
                  <a:ext uri="{FF2B5EF4-FFF2-40B4-BE49-F238E27FC236}">
                    <a16:creationId xmlns:a16="http://schemas.microsoft.com/office/drawing/2014/main" id="{F74B76FC-AB19-D399-87B9-296955FAF8FC}"/>
                  </a:ext>
                </a:extLst>
              </p:cNvPr>
              <p:cNvGrpSpPr/>
              <p:nvPr/>
            </p:nvGrpSpPr>
            <p:grpSpPr>
              <a:xfrm>
                <a:off x="4761671" y="4535695"/>
                <a:ext cx="1737799" cy="737120"/>
                <a:chOff x="7851709" y="2288299"/>
                <a:chExt cx="1378904" cy="584888"/>
              </a:xfrm>
            </p:grpSpPr>
            <p:pic>
              <p:nvPicPr>
                <p:cNvPr id="117" name="Graphic 20">
                  <a:extLst>
                    <a:ext uri="{FF2B5EF4-FFF2-40B4-BE49-F238E27FC236}">
                      <a16:creationId xmlns:a16="http://schemas.microsoft.com/office/drawing/2014/main" id="{5D2E2158-3E1A-149C-3290-27EA7640090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470927">
                  <a:off x="7959625" y="2446590"/>
                  <a:ext cx="335598" cy="210399"/>
                </a:xfrm>
                <a:prstGeom prst="rect">
                  <a:avLst/>
                </a:prstGeom>
              </p:spPr>
            </p:pic>
            <p:pic>
              <p:nvPicPr>
                <p:cNvPr id="118" name="Graphic 21">
                  <a:extLst>
                    <a:ext uri="{FF2B5EF4-FFF2-40B4-BE49-F238E27FC236}">
                      <a16:creationId xmlns:a16="http://schemas.microsoft.com/office/drawing/2014/main" id="{F7556B92-FF82-E29B-D83B-CEF48739E05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470927">
                  <a:off x="8895015" y="2466074"/>
                  <a:ext cx="335598" cy="210399"/>
                </a:xfrm>
                <a:prstGeom prst="rect">
                  <a:avLst/>
                </a:prstGeom>
              </p:spPr>
            </p:pic>
            <p:pic>
              <p:nvPicPr>
                <p:cNvPr id="119" name="Graphic 22">
                  <a:extLst>
                    <a:ext uri="{FF2B5EF4-FFF2-40B4-BE49-F238E27FC236}">
                      <a16:creationId xmlns:a16="http://schemas.microsoft.com/office/drawing/2014/main" id="{6D53C672-D4E5-8377-407E-B0D0DEAD81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8186456" y="2662788"/>
                  <a:ext cx="335598" cy="210399"/>
                </a:xfrm>
                <a:prstGeom prst="rect">
                  <a:avLst/>
                </a:prstGeom>
              </p:spPr>
            </p:pic>
            <p:pic>
              <p:nvPicPr>
                <p:cNvPr id="120" name="Graphic 23">
                  <a:extLst>
                    <a:ext uri="{FF2B5EF4-FFF2-40B4-BE49-F238E27FC236}">
                      <a16:creationId xmlns:a16="http://schemas.microsoft.com/office/drawing/2014/main" id="{2FDC23EB-433C-79EB-C7F7-9375E9732E0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2629067">
                  <a:off x="7851709" y="2288299"/>
                  <a:ext cx="333333" cy="208979"/>
                </a:xfrm>
                <a:prstGeom prst="rect">
                  <a:avLst/>
                </a:prstGeom>
              </p:spPr>
            </p:pic>
          </p:grpSp>
          <p:pic>
            <p:nvPicPr>
              <p:cNvPr id="109" name="Graphic 14">
                <a:extLst>
                  <a:ext uri="{FF2B5EF4-FFF2-40B4-BE49-F238E27FC236}">
                    <a16:creationId xmlns:a16="http://schemas.microsoft.com/office/drawing/2014/main" id="{8209B19F-447B-C88C-A77A-27BEAA67AC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5572696" y="5008113"/>
                <a:ext cx="422946" cy="265161"/>
              </a:xfrm>
              <a:prstGeom prst="rect">
                <a:avLst/>
              </a:prstGeom>
            </p:spPr>
          </p:pic>
          <p:grpSp>
            <p:nvGrpSpPr>
              <p:cNvPr id="110" name="Group 25">
                <a:extLst>
                  <a:ext uri="{FF2B5EF4-FFF2-40B4-BE49-F238E27FC236}">
                    <a16:creationId xmlns:a16="http://schemas.microsoft.com/office/drawing/2014/main" id="{34DDF522-D24E-8182-9312-645F7AECA21C}"/>
                  </a:ext>
                </a:extLst>
              </p:cNvPr>
              <p:cNvGrpSpPr>
                <a:grpSpLocks noChangeAspect="1"/>
              </p:cNvGrpSpPr>
              <p:nvPr/>
            </p:nvGrpSpPr>
            <p:grpSpPr>
              <a:xfrm>
                <a:off x="4844912" y="3951601"/>
                <a:ext cx="1704399" cy="1224479"/>
                <a:chOff x="8275555" y="3861691"/>
                <a:chExt cx="1327240" cy="953523"/>
              </a:xfrm>
            </p:grpSpPr>
            <p:grpSp>
              <p:nvGrpSpPr>
                <p:cNvPr id="111" name="Group 28">
                  <a:extLst>
                    <a:ext uri="{FF2B5EF4-FFF2-40B4-BE49-F238E27FC236}">
                      <a16:creationId xmlns:a16="http://schemas.microsoft.com/office/drawing/2014/main" id="{DBAE65BE-8D2F-F2DA-96C8-11DF2381D166}"/>
                    </a:ext>
                  </a:extLst>
                </p:cNvPr>
                <p:cNvGrpSpPr/>
                <p:nvPr/>
              </p:nvGrpSpPr>
              <p:grpSpPr>
                <a:xfrm>
                  <a:off x="8275555" y="4435449"/>
                  <a:ext cx="1292415" cy="379765"/>
                  <a:chOff x="7937076" y="2465589"/>
                  <a:chExt cx="1292415" cy="379765"/>
                </a:xfrm>
              </p:grpSpPr>
              <p:pic>
                <p:nvPicPr>
                  <p:cNvPr id="115" name="Graphic 1931">
                    <a:extLst>
                      <a:ext uri="{FF2B5EF4-FFF2-40B4-BE49-F238E27FC236}">
                        <a16:creationId xmlns:a16="http://schemas.microsoft.com/office/drawing/2014/main" id="{9D30B047-23BD-992D-5FB1-C263CDA9F1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470927">
                    <a:off x="7937076" y="2480824"/>
                    <a:ext cx="379763" cy="291945"/>
                  </a:xfrm>
                  <a:prstGeom prst="rect">
                    <a:avLst/>
                  </a:prstGeom>
                </p:spPr>
              </p:pic>
              <p:pic>
                <p:nvPicPr>
                  <p:cNvPr id="116" name="Graphic 1932">
                    <a:extLst>
                      <a:ext uri="{FF2B5EF4-FFF2-40B4-BE49-F238E27FC236}">
                        <a16:creationId xmlns:a16="http://schemas.microsoft.com/office/drawing/2014/main" id="{BD3E0E6D-C535-5642-1717-5AEA1489100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7070215">
                    <a:off x="8893636" y="2509500"/>
                    <a:ext cx="379765" cy="291944"/>
                  </a:xfrm>
                  <a:prstGeom prst="rect">
                    <a:avLst/>
                  </a:prstGeom>
                </p:spPr>
              </p:pic>
            </p:grpSp>
            <p:grpSp>
              <p:nvGrpSpPr>
                <p:cNvPr id="112" name="Graphic 1922">
                  <a:extLst>
                    <a:ext uri="{FF2B5EF4-FFF2-40B4-BE49-F238E27FC236}">
                      <a16:creationId xmlns:a16="http://schemas.microsoft.com/office/drawing/2014/main" id="{1C369B0F-6FF2-17CD-E025-3DDB9C0D04E8}"/>
                    </a:ext>
                  </a:extLst>
                </p:cNvPr>
                <p:cNvGrpSpPr/>
                <p:nvPr/>
              </p:nvGrpSpPr>
              <p:grpSpPr>
                <a:xfrm>
                  <a:off x="8584404" y="3861691"/>
                  <a:ext cx="1018391" cy="789982"/>
                  <a:chOff x="8584404" y="3861691"/>
                  <a:chExt cx="1018391" cy="789982"/>
                </a:xfrm>
              </p:grpSpPr>
              <p:sp>
                <p:nvSpPr>
                  <p:cNvPr id="113" name="Freeform 56">
                    <a:extLst>
                      <a:ext uri="{FF2B5EF4-FFF2-40B4-BE49-F238E27FC236}">
                        <a16:creationId xmlns:a16="http://schemas.microsoft.com/office/drawing/2014/main" id="{6DA53E11-5ACA-A47E-6617-8FC5E4ADFD59}"/>
                      </a:ext>
                    </a:extLst>
                  </p:cNvPr>
                  <p:cNvSpPr/>
                  <p:nvPr/>
                </p:nvSpPr>
                <p:spPr>
                  <a:xfrm>
                    <a:off x="9203114" y="3861691"/>
                    <a:ext cx="399681" cy="555929"/>
                  </a:xfrm>
                  <a:custGeom>
                    <a:avLst/>
                    <a:gdLst>
                      <a:gd name="connsiteX0" fmla="*/ 307893 w 399681"/>
                      <a:gd name="connsiteY0" fmla="*/ 116809 h 555929"/>
                      <a:gd name="connsiteX1" fmla="*/ 388704 w 399681"/>
                      <a:gd name="connsiteY1" fmla="*/ 171020 h 555929"/>
                      <a:gd name="connsiteX2" fmla="*/ 398335 w 399681"/>
                      <a:gd name="connsiteY2" fmla="*/ 221759 h 555929"/>
                      <a:gd name="connsiteX3" fmla="*/ 362674 w 399681"/>
                      <a:gd name="connsiteY3" fmla="*/ 555930 h 555929"/>
                      <a:gd name="connsiteX4" fmla="*/ 324990 w 399681"/>
                      <a:gd name="connsiteY4" fmla="*/ 286209 h 555929"/>
                      <a:gd name="connsiteX5" fmla="*/ 174463 w 399681"/>
                      <a:gd name="connsiteY5" fmla="*/ 138447 h 555929"/>
                      <a:gd name="connsiteX6" fmla="*/ 0 w 399681"/>
                      <a:gd name="connsiteY6" fmla="*/ 0 h 555929"/>
                      <a:gd name="connsiteX7" fmla="*/ 307893 w 399681"/>
                      <a:gd name="connsiteY7" fmla="*/ 116809 h 555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9681" h="555929">
                        <a:moveTo>
                          <a:pt x="307893" y="116809"/>
                        </a:moveTo>
                        <a:cubicBezTo>
                          <a:pt x="339785" y="129480"/>
                          <a:pt x="374049" y="144291"/>
                          <a:pt x="388704" y="171020"/>
                        </a:cubicBezTo>
                        <a:cubicBezTo>
                          <a:pt x="397288" y="186698"/>
                          <a:pt x="397916" y="204518"/>
                          <a:pt x="398335" y="221759"/>
                        </a:cubicBezTo>
                        <a:cubicBezTo>
                          <a:pt x="401126" y="334113"/>
                          <a:pt x="403499" y="448782"/>
                          <a:pt x="362674" y="555930"/>
                        </a:cubicBezTo>
                        <a:cubicBezTo>
                          <a:pt x="327782" y="469668"/>
                          <a:pt x="362674" y="371661"/>
                          <a:pt x="324990" y="286209"/>
                        </a:cubicBezTo>
                        <a:cubicBezTo>
                          <a:pt x="297355" y="223494"/>
                          <a:pt x="235665" y="178946"/>
                          <a:pt x="174463" y="138447"/>
                        </a:cubicBezTo>
                        <a:cubicBezTo>
                          <a:pt x="120798" y="102982"/>
                          <a:pt x="20936" y="56351"/>
                          <a:pt x="0" y="0"/>
                        </a:cubicBezTo>
                        <a:cubicBezTo>
                          <a:pt x="103701" y="21291"/>
                          <a:pt x="211031" y="78162"/>
                          <a:pt x="307893" y="116809"/>
                        </a:cubicBezTo>
                        <a:close/>
                      </a:path>
                    </a:pathLst>
                  </a:custGeom>
                  <a:solidFill>
                    <a:srgbClr val="FFFFFF"/>
                  </a:solidFill>
                  <a:ln w="6684" cap="flat">
                    <a:noFill/>
                    <a:prstDash val="solid"/>
                    <a:miter/>
                  </a:ln>
                </p:spPr>
                <p:txBody>
                  <a:bodyPr rtlCol="0" anchor="ctr"/>
                  <a:lstStyle/>
                  <a:p>
                    <a:pPr defTabSz="914355">
                      <a:spcBef>
                        <a:spcPct val="0"/>
                      </a:spcBef>
                      <a:spcAft>
                        <a:spcPct val="0"/>
                      </a:spcAft>
                      <a:defRPr/>
                    </a:pPr>
                    <a:endParaRPr lang="en-US" sz="1600">
                      <a:solidFill>
                        <a:srgbClr val="000000"/>
                      </a:solidFill>
                      <a:ea typeface="Calibri" panose="020F0502020204030204"/>
                      <a:cs typeface="Arial"/>
                    </a:endParaRPr>
                  </a:p>
                </p:txBody>
              </p:sp>
              <p:sp>
                <p:nvSpPr>
                  <p:cNvPr id="114" name="Freeform 55">
                    <a:extLst>
                      <a:ext uri="{FF2B5EF4-FFF2-40B4-BE49-F238E27FC236}">
                        <a16:creationId xmlns:a16="http://schemas.microsoft.com/office/drawing/2014/main" id="{C8A3A8DF-AD5B-52AD-FBA6-AF235CA30407}"/>
                      </a:ext>
                    </a:extLst>
                  </p:cNvPr>
                  <p:cNvSpPr/>
                  <p:nvPr/>
                </p:nvSpPr>
                <p:spPr>
                  <a:xfrm>
                    <a:off x="8584404" y="4015267"/>
                    <a:ext cx="690874" cy="636406"/>
                  </a:xfrm>
                  <a:custGeom>
                    <a:avLst/>
                    <a:gdLst>
                      <a:gd name="connsiteX0" fmla="*/ 690875 w 690874"/>
                      <a:gd name="connsiteY0" fmla="*/ 318203 h 636406"/>
                      <a:gd name="connsiteX1" fmla="*/ 345437 w 690874"/>
                      <a:gd name="connsiteY1" fmla="*/ 636406 h 636406"/>
                      <a:gd name="connsiteX2" fmla="*/ 0 w 690874"/>
                      <a:gd name="connsiteY2" fmla="*/ 318203 h 636406"/>
                      <a:gd name="connsiteX3" fmla="*/ 345437 w 690874"/>
                      <a:gd name="connsiteY3" fmla="*/ 0 h 636406"/>
                      <a:gd name="connsiteX4" fmla="*/ 690875 w 690874"/>
                      <a:gd name="connsiteY4" fmla="*/ 318203 h 636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874" h="636406">
                        <a:moveTo>
                          <a:pt x="690875" y="318203"/>
                        </a:moveTo>
                        <a:cubicBezTo>
                          <a:pt x="690875" y="493942"/>
                          <a:pt x="536217" y="636406"/>
                          <a:pt x="345437" y="636406"/>
                        </a:cubicBezTo>
                        <a:cubicBezTo>
                          <a:pt x="154658" y="636406"/>
                          <a:pt x="0" y="493942"/>
                          <a:pt x="0" y="318203"/>
                        </a:cubicBezTo>
                        <a:cubicBezTo>
                          <a:pt x="0" y="142464"/>
                          <a:pt x="154658" y="0"/>
                          <a:pt x="345437" y="0"/>
                        </a:cubicBezTo>
                        <a:cubicBezTo>
                          <a:pt x="536217" y="0"/>
                          <a:pt x="690875" y="142464"/>
                          <a:pt x="690875" y="318203"/>
                        </a:cubicBezTo>
                        <a:close/>
                      </a:path>
                    </a:pathLst>
                  </a:custGeom>
                  <a:solidFill>
                    <a:srgbClr val="E3E7F7">
                      <a:alpha val="48000"/>
                    </a:srgbClr>
                  </a:solidFill>
                  <a:ln w="6684" cap="flat">
                    <a:noFill/>
                    <a:prstDash val="solid"/>
                    <a:miter/>
                  </a:ln>
                </p:spPr>
                <p:txBody>
                  <a:bodyPr rtlCol="0" anchor="ctr"/>
                  <a:lstStyle/>
                  <a:p>
                    <a:pPr defTabSz="914355">
                      <a:spcBef>
                        <a:spcPct val="0"/>
                      </a:spcBef>
                      <a:spcAft>
                        <a:spcPct val="0"/>
                      </a:spcAft>
                      <a:defRPr/>
                    </a:pPr>
                    <a:endParaRPr lang="en-US" sz="1600">
                      <a:solidFill>
                        <a:srgbClr val="000000"/>
                      </a:solidFill>
                      <a:ea typeface="Calibri" panose="020F0502020204030204"/>
                      <a:cs typeface="Arial"/>
                    </a:endParaRPr>
                  </a:p>
                </p:txBody>
              </p:sp>
            </p:grpSp>
          </p:grpSp>
        </p:grpSp>
      </p:grpSp>
      <p:sp>
        <p:nvSpPr>
          <p:cNvPr id="121" name="Segnaposto testo 39">
            <a:extLst>
              <a:ext uri="{FF2B5EF4-FFF2-40B4-BE49-F238E27FC236}">
                <a16:creationId xmlns:a16="http://schemas.microsoft.com/office/drawing/2014/main" id="{CDD441F2-68E5-BE7D-A27F-270E16C093A7}"/>
              </a:ext>
            </a:extLst>
          </p:cNvPr>
          <p:cNvSpPr txBox="1"/>
          <p:nvPr/>
        </p:nvSpPr>
        <p:spPr>
          <a:xfrm>
            <a:off x="703548" y="2121418"/>
            <a:ext cx="2541942" cy="2295525"/>
          </a:xfrm>
          <a:prstGeom prst="rect">
            <a:avLst/>
          </a:prstGeom>
        </p:spPr>
        <p:txBody>
          <a:bodyPr vert="horz" lIns="0" tIns="0" rIns="0" bIns="0" rtlCol="0">
            <a:noAutofit/>
          </a:bodyPr>
          <a:lstStyle>
            <a:lvl1pPr marL="0" indent="0" algn="l" defTabSz="914400" rtl="0" eaLnBrk="1" latinLnBrk="0" hangingPunct="1">
              <a:lnSpc>
                <a:spcPct val="90000"/>
              </a:lnSpc>
              <a:spcBef>
                <a:spcPts val="2400"/>
              </a:spcBef>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1pPr>
            <a:lvl2pPr marL="273050" indent="-273050" algn="l" defTabSz="914400" rtl="0" eaLnBrk="1" latinLnBrk="0" hangingPunct="1">
              <a:lnSpc>
                <a:spcPct val="90000"/>
              </a:lnSpc>
              <a:spcBef>
                <a:spcPts val="1200"/>
              </a:spcBef>
              <a:buClr>
                <a:srgbClr val="4C939A"/>
              </a:buClr>
              <a:buSzPct val="80000"/>
              <a:buFont typeface="Wingdings" panose="05000000000000000000"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501650" indent="-196850" algn="l" defTabSz="914400" rtl="0" eaLnBrk="1" latinLnBrk="0" hangingPunct="1">
              <a:lnSpc>
                <a:spcPct val="90000"/>
              </a:lnSpc>
              <a:spcBef>
                <a:spcPts val="600"/>
              </a:spcBef>
              <a:buClr>
                <a:schemeClr val="accent1"/>
              </a:buClr>
              <a:buFont typeface="Courier New" panose="02070309020205020404" pitchFamily="49" charset="0"/>
              <a:buChar char="o"/>
              <a:defRPr sz="1400" kern="1200">
                <a:solidFill>
                  <a:schemeClr val="tx1"/>
                </a:solidFill>
                <a:latin typeface="Arial" panose="020B0604020202020204" pitchFamily="34" charset="0"/>
                <a:ea typeface="+mn-ea"/>
                <a:cs typeface="Arial" panose="020B0604020202020204" pitchFamily="34" charset="0"/>
              </a:defRPr>
            </a:lvl3pPr>
            <a:lvl4pPr marL="685800" indent="-190500" algn="l" defTabSz="914400" rtl="0" eaLnBrk="1" latinLnBrk="0" hangingPunct="1">
              <a:lnSpc>
                <a:spcPct val="90000"/>
              </a:lnSpc>
              <a:spcBef>
                <a:spcPts val="600"/>
              </a:spcBef>
              <a:buClr>
                <a:schemeClr val="accent1"/>
              </a:buClr>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432000" indent="-144000" algn="l" defTabSz="914400" rtl="0" eaLnBrk="1" latinLnBrk="0" hangingPunct="1">
              <a:lnSpc>
                <a:spcPct val="80000"/>
              </a:lnSpc>
              <a:spcBef>
                <a:spcPts val="600"/>
              </a:spcBef>
              <a:buFont typeface="Arial" panose="020B0604020202020204" pitchFamily="34" charset="0"/>
              <a:buChar char="–"/>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04788" lvl="1" indent="-204788" defTabSz="685800">
              <a:spcBef>
                <a:spcPts val="900"/>
              </a:spcBef>
              <a:spcAft>
                <a:spcPct val="0"/>
              </a:spcAft>
              <a:defRPr/>
            </a:pPr>
            <a:r>
              <a:rPr lang="de" sz="1200">
                <a:solidFill>
                  <a:srgbClr val="000000"/>
                </a:solidFill>
                <a:uFill>
                  <a:solidFill>
                    <a:prstClr val="black">
                      <a:alpha val="0"/>
                    </a:prstClr>
                  </a:solidFill>
                </a:uFill>
                <a:latin typeface="+mn-lt"/>
                <a:ea typeface="Arial"/>
                <a:cs typeface="Arial"/>
              </a:rPr>
              <a:t>Mehrere potenzielle Viren</a:t>
            </a:r>
            <a:br>
              <a:rPr sz="1200">
                <a:solidFill>
                  <a:srgbClr val="000000"/>
                </a:solidFill>
                <a:latin typeface="+mn-lt"/>
                <a:ea typeface="Calibri" panose="020F0502020204030204"/>
              </a:rPr>
            </a:br>
            <a:r>
              <a:rPr lang="de" sz="1200">
                <a:solidFill>
                  <a:srgbClr val="000000"/>
                </a:solidFill>
                <a:uFill>
                  <a:solidFill>
                    <a:prstClr val="black">
                      <a:alpha val="0"/>
                    </a:prstClr>
                  </a:solidFill>
                </a:uFill>
                <a:latin typeface="+mn-lt"/>
                <a:ea typeface="Arial"/>
                <a:cs typeface="Arial"/>
              </a:rPr>
              <a:t>wurden mit der Pathogenese von Autoimmun-T1D in Verbindung gebracht:</a:t>
            </a:r>
            <a:r>
              <a:rPr lang="de" sz="1200" baseline="30000">
                <a:solidFill>
                  <a:srgbClr val="000000"/>
                </a:solidFill>
                <a:uFill>
                  <a:solidFill>
                    <a:prstClr val="black">
                      <a:alpha val="0"/>
                    </a:prstClr>
                  </a:solidFill>
                </a:uFill>
                <a:latin typeface="+mn-lt"/>
                <a:ea typeface="Arial"/>
                <a:cs typeface="Arial"/>
              </a:rPr>
              <a:t>1,2</a:t>
            </a:r>
          </a:p>
          <a:p>
            <a:pPr marL="376238" lvl="2" indent="-147638" defTabSz="685800">
              <a:spcBef>
                <a:spcPts val="450"/>
              </a:spcBef>
              <a:spcAft>
                <a:spcPct val="0"/>
              </a:spcAft>
              <a:buClr>
                <a:srgbClr val="347475"/>
              </a:buClr>
              <a:defRPr/>
            </a:pPr>
            <a:r>
              <a:rPr lang="de" sz="1100" b="1">
                <a:solidFill>
                  <a:srgbClr val="000000"/>
                </a:solidFill>
                <a:uFill>
                  <a:solidFill>
                    <a:prstClr val="black">
                      <a:alpha val="0"/>
                    </a:prstClr>
                  </a:solidFill>
                </a:uFill>
                <a:latin typeface="+mn-lt"/>
                <a:ea typeface="Arial"/>
                <a:cs typeface="Arial"/>
              </a:rPr>
              <a:t>Enteroviren</a:t>
            </a:r>
            <a:r>
              <a:rPr lang="de" sz="1100">
                <a:solidFill>
                  <a:srgbClr val="000000"/>
                </a:solidFill>
                <a:uFill>
                  <a:solidFill>
                    <a:prstClr val="black">
                      <a:alpha val="0"/>
                    </a:prstClr>
                  </a:solidFill>
                </a:uFill>
                <a:latin typeface="+mn-lt"/>
                <a:ea typeface="Arial"/>
                <a:cs typeface="Arial"/>
              </a:rPr>
              <a:t> </a:t>
            </a:r>
            <a:br>
              <a:rPr sz="1100">
                <a:solidFill>
                  <a:srgbClr val="000000"/>
                </a:solidFill>
                <a:latin typeface="+mn-lt"/>
                <a:ea typeface="Calibri" panose="020F0502020204030204"/>
              </a:rPr>
            </a:br>
            <a:r>
              <a:rPr lang="de" sz="1100">
                <a:solidFill>
                  <a:srgbClr val="000000"/>
                </a:solidFill>
                <a:uFill>
                  <a:solidFill>
                    <a:prstClr val="black">
                      <a:alpha val="0"/>
                    </a:prstClr>
                  </a:solidFill>
                </a:uFill>
                <a:latin typeface="+mn-lt"/>
                <a:ea typeface="Arial"/>
                <a:cs typeface="Arial"/>
              </a:rPr>
              <a:t>(z. B. Coxsackie-B-Virus)</a:t>
            </a:r>
            <a:r>
              <a:rPr lang="de" sz="1100" baseline="30000">
                <a:solidFill>
                  <a:srgbClr val="000000"/>
                </a:solidFill>
                <a:uFill>
                  <a:solidFill>
                    <a:prstClr val="black">
                      <a:alpha val="0"/>
                    </a:prstClr>
                  </a:solidFill>
                </a:uFill>
                <a:latin typeface="+mn-lt"/>
                <a:ea typeface="Arial"/>
                <a:cs typeface="Arial"/>
              </a:rPr>
              <a:t>1,2,4</a:t>
            </a:r>
          </a:p>
          <a:p>
            <a:pPr marL="376238" lvl="2" indent="-147638" defTabSz="685800">
              <a:spcBef>
                <a:spcPts val="450"/>
              </a:spcBef>
              <a:spcAft>
                <a:spcPct val="0"/>
              </a:spcAft>
              <a:buClr>
                <a:srgbClr val="347475"/>
              </a:buClr>
              <a:defRPr/>
            </a:pPr>
            <a:r>
              <a:rPr lang="de" sz="1100" b="1">
                <a:solidFill>
                  <a:srgbClr val="000000"/>
                </a:solidFill>
                <a:uFill>
                  <a:solidFill>
                    <a:prstClr val="black">
                      <a:alpha val="0"/>
                    </a:prstClr>
                  </a:solidFill>
                </a:uFill>
                <a:latin typeface="+mn-lt"/>
                <a:ea typeface="Arial"/>
                <a:cs typeface="Arial"/>
              </a:rPr>
              <a:t>Rotaviren</a:t>
            </a:r>
            <a:r>
              <a:rPr lang="de" sz="1100" baseline="30000">
                <a:solidFill>
                  <a:srgbClr val="000000"/>
                </a:solidFill>
                <a:uFill>
                  <a:solidFill>
                    <a:prstClr val="black">
                      <a:alpha val="0"/>
                    </a:prstClr>
                  </a:solidFill>
                </a:uFill>
                <a:latin typeface="+mn-lt"/>
                <a:ea typeface="Arial"/>
                <a:cs typeface="Arial"/>
              </a:rPr>
              <a:t>1,4</a:t>
            </a:r>
          </a:p>
          <a:p>
            <a:pPr marL="376238" lvl="2" indent="-147638" defTabSz="685800">
              <a:spcBef>
                <a:spcPts val="450"/>
              </a:spcBef>
              <a:spcAft>
                <a:spcPct val="0"/>
              </a:spcAft>
              <a:buClr>
                <a:srgbClr val="347475"/>
              </a:buClr>
              <a:defRPr/>
            </a:pPr>
            <a:r>
              <a:rPr lang="de" sz="1100" b="1">
                <a:solidFill>
                  <a:srgbClr val="000000"/>
                </a:solidFill>
                <a:uFill>
                  <a:solidFill>
                    <a:prstClr val="black">
                      <a:alpha val="0"/>
                    </a:prstClr>
                  </a:solidFill>
                </a:uFill>
                <a:latin typeface="+mn-lt"/>
                <a:ea typeface="Arial"/>
                <a:cs typeface="Arial"/>
              </a:rPr>
              <a:t>Herpesviren</a:t>
            </a:r>
            <a:r>
              <a:rPr lang="de" sz="1100">
                <a:solidFill>
                  <a:srgbClr val="000000"/>
                </a:solidFill>
                <a:uFill>
                  <a:solidFill>
                    <a:prstClr val="black">
                      <a:alpha val="0"/>
                    </a:prstClr>
                  </a:solidFill>
                </a:uFill>
                <a:latin typeface="+mn-lt"/>
                <a:ea typeface="Arial"/>
                <a:cs typeface="Arial"/>
              </a:rPr>
              <a:t> (z. B. Epstein-Barr-Virus, Zytomegalievirus)</a:t>
            </a:r>
            <a:r>
              <a:rPr lang="de" sz="1100" baseline="30000">
                <a:solidFill>
                  <a:srgbClr val="000000"/>
                </a:solidFill>
                <a:uFill>
                  <a:solidFill>
                    <a:prstClr val="black">
                      <a:alpha val="0"/>
                    </a:prstClr>
                  </a:solidFill>
                </a:uFill>
                <a:latin typeface="+mn-lt"/>
                <a:ea typeface="Arial"/>
                <a:cs typeface="Arial"/>
              </a:rPr>
              <a:t>1</a:t>
            </a:r>
          </a:p>
        </p:txBody>
      </p:sp>
      <p:grpSp>
        <p:nvGrpSpPr>
          <p:cNvPr id="122" name="Gruppo 71">
            <a:extLst>
              <a:ext uri="{FF2B5EF4-FFF2-40B4-BE49-F238E27FC236}">
                <a16:creationId xmlns:a16="http://schemas.microsoft.com/office/drawing/2014/main" id="{A8DA5B91-5CC2-233C-8E7F-81A56C624B08}"/>
              </a:ext>
            </a:extLst>
          </p:cNvPr>
          <p:cNvGrpSpPr/>
          <p:nvPr/>
        </p:nvGrpSpPr>
        <p:grpSpPr>
          <a:xfrm>
            <a:off x="494110" y="1382233"/>
            <a:ext cx="2545527" cy="540001"/>
            <a:chOff x="3287472" y="1754588"/>
            <a:chExt cx="3394036" cy="720001"/>
          </a:xfrm>
        </p:grpSpPr>
        <p:sp>
          <p:nvSpPr>
            <p:cNvPr id="123" name="Rectangle: Top Corners Rounded 27">
              <a:extLst>
                <a:ext uri="{FF2B5EF4-FFF2-40B4-BE49-F238E27FC236}">
                  <a16:creationId xmlns:a16="http://schemas.microsoft.com/office/drawing/2014/main" id="{3C6AC4DB-277E-7350-184B-F697EEA23283}"/>
                </a:ext>
              </a:extLst>
            </p:cNvPr>
            <p:cNvSpPr/>
            <p:nvPr/>
          </p:nvSpPr>
          <p:spPr>
            <a:xfrm rot="5400000" flipH="1">
              <a:off x="4624490" y="417571"/>
              <a:ext cx="720000" cy="3394036"/>
            </a:xfrm>
            <a:prstGeom prst="round2SameRect">
              <a:avLst>
                <a:gd name="adj1" fmla="val 50000"/>
                <a:gd name="adj2" fmla="val 50000"/>
              </a:avLst>
            </a:prstGeom>
            <a:solidFill>
              <a:srgbClr val="2F3651">
                <a:lumMod val="20000"/>
                <a:lumOff val="80000"/>
              </a:srgbClr>
            </a:solidFill>
            <a:ln w="25400" cap="flat" cmpd="sng" algn="ctr">
              <a:noFill/>
              <a:prstDash val="solid"/>
            </a:ln>
            <a:effectLst/>
          </p:spPr>
          <p:txBody>
            <a:bodyPr vert="vert270" lIns="54000" tIns="108000" rIns="54000" bIns="135000" rtlCol="0" anchor="ctr"/>
            <a:lstStyle/>
            <a:p>
              <a:pPr marL="432000" marR="0" lvl="0" indent="0" defTabSz="685800" eaLnBrk="1" fontAlgn="auto" latinLnBrk="0" hangingPunct="1">
                <a:lnSpc>
                  <a:spcPct val="90000"/>
                </a:lnSpc>
                <a:spcBef>
                  <a:spcPct val="0"/>
                </a:spcBef>
                <a:spcAft>
                  <a:spcPct val="0"/>
                </a:spcAft>
                <a:buClrTx/>
                <a:buSzTx/>
                <a:buFontTx/>
                <a:buNone/>
                <a:tabLst/>
                <a:defRPr/>
              </a:pPr>
              <a:r>
                <a:rPr kumimoji="0" lang="de" sz="1400" b="1" i="0" u="none" strike="noStrike" kern="0" cap="none" spc="0" normalizeH="0" baseline="0" noProof="0">
                  <a:ln>
                    <a:noFill/>
                  </a:ln>
                  <a:solidFill>
                    <a:srgbClr val="2F3651"/>
                  </a:solidFill>
                  <a:effectLst/>
                  <a:uLnTx/>
                  <a:uFill>
                    <a:solidFill>
                      <a:prstClr val="black">
                        <a:alpha val="0"/>
                      </a:prstClr>
                    </a:solidFill>
                  </a:uFill>
                  <a:ea typeface="Arial"/>
                  <a:cs typeface="Arial"/>
                </a:rPr>
                <a:t>Virusinfektionen</a:t>
              </a:r>
              <a:endParaRPr kumimoji="0" lang="en-US" sz="1400" b="0" i="0" u="none" strike="noStrike" kern="0" cap="none" spc="0" normalizeH="0" baseline="30000" noProof="0">
                <a:ln>
                  <a:noFill/>
                </a:ln>
                <a:solidFill>
                  <a:srgbClr val="2F3651"/>
                </a:solidFill>
                <a:effectLst/>
                <a:uLnTx/>
                <a:uFillTx/>
                <a:ea typeface="Calibri" panose="020F0502020204030204"/>
                <a:cs typeface="Arial"/>
              </a:endParaRPr>
            </a:p>
          </p:txBody>
        </p:sp>
        <p:grpSp>
          <p:nvGrpSpPr>
            <p:cNvPr id="124" name="Gruppo 73">
              <a:extLst>
                <a:ext uri="{FF2B5EF4-FFF2-40B4-BE49-F238E27FC236}">
                  <a16:creationId xmlns:a16="http://schemas.microsoft.com/office/drawing/2014/main" id="{E62A0037-DE82-CBDC-4B7F-765E272DE67E}"/>
                </a:ext>
              </a:extLst>
            </p:cNvPr>
            <p:cNvGrpSpPr>
              <a:grpSpLocks noChangeAspect="1"/>
            </p:cNvGrpSpPr>
            <p:nvPr/>
          </p:nvGrpSpPr>
          <p:grpSpPr>
            <a:xfrm>
              <a:off x="3287472" y="1754588"/>
              <a:ext cx="718950" cy="720000"/>
              <a:chOff x="3143679" y="1754588"/>
              <a:chExt cx="862742" cy="864000"/>
            </a:xfrm>
          </p:grpSpPr>
          <p:sp>
            <p:nvSpPr>
              <p:cNvPr id="125" name="Oval 14">
                <a:extLst>
                  <a:ext uri="{FF2B5EF4-FFF2-40B4-BE49-F238E27FC236}">
                    <a16:creationId xmlns:a16="http://schemas.microsoft.com/office/drawing/2014/main" id="{17732C01-2BCF-C550-70A1-16EE76CC9BED}"/>
                  </a:ext>
                </a:extLst>
              </p:cNvPr>
              <p:cNvSpPr>
                <a:spLocks noChangeAspect="1"/>
              </p:cNvSpPr>
              <p:nvPr/>
            </p:nvSpPr>
            <p:spPr>
              <a:xfrm flipH="1">
                <a:off x="3143679" y="1754588"/>
                <a:ext cx="862742" cy="864000"/>
              </a:xfrm>
              <a:prstGeom prst="ellipse">
                <a:avLst/>
              </a:prstGeom>
              <a:solidFill>
                <a:srgbClr val="2F3651"/>
              </a:solidFill>
              <a:ln w="25400" cap="flat" cmpd="sng" algn="ctr">
                <a:noFill/>
                <a:prstDash val="solid"/>
              </a:ln>
              <a:effectLst/>
            </p:spPr>
            <p:txBody>
              <a:bodyPr lIns="54000" tIns="729000" rIns="54000" bIns="13500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white"/>
                  </a:solidFill>
                  <a:effectLst/>
                  <a:uLnTx/>
                  <a:uFillTx/>
                  <a:ea typeface="Calibri" panose="020F0502020204030204"/>
                  <a:cs typeface="Arial"/>
                </a:endParaRPr>
              </a:p>
            </p:txBody>
          </p:sp>
          <p:pic>
            <p:nvPicPr>
              <p:cNvPr id="126" name="Graphic 57" descr="Germ outline">
                <a:extLst>
                  <a:ext uri="{FF2B5EF4-FFF2-40B4-BE49-F238E27FC236}">
                    <a16:creationId xmlns:a16="http://schemas.microsoft.com/office/drawing/2014/main" id="{DAF73C63-AC70-A170-8809-F845D1B9914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305050" y="1916588"/>
                <a:ext cx="540000" cy="540000"/>
              </a:xfrm>
              <a:prstGeom prst="rect">
                <a:avLst/>
              </a:prstGeom>
            </p:spPr>
          </p:pic>
        </p:grpSp>
      </p:grpSp>
      <p:sp>
        <p:nvSpPr>
          <p:cNvPr id="127" name="Freeform: Shape 36">
            <a:extLst>
              <a:ext uri="{FF2B5EF4-FFF2-40B4-BE49-F238E27FC236}">
                <a16:creationId xmlns:a16="http://schemas.microsoft.com/office/drawing/2014/main" id="{7DECAB4B-6003-5B5B-217C-E27BC449B9FF}"/>
              </a:ext>
            </a:extLst>
          </p:cNvPr>
          <p:cNvSpPr/>
          <p:nvPr/>
        </p:nvSpPr>
        <p:spPr>
          <a:xfrm>
            <a:off x="3169099" y="2044748"/>
            <a:ext cx="645290" cy="1149791"/>
          </a:xfrm>
          <a:custGeom>
            <a:avLst/>
            <a:gdLst>
              <a:gd name="connsiteX0" fmla="*/ 0 w 306658"/>
              <a:gd name="connsiteY0" fmla="*/ 0 h 546410"/>
              <a:gd name="connsiteX1" fmla="*/ 178419 w 306658"/>
              <a:gd name="connsiteY1" fmla="*/ 183995 h 546410"/>
              <a:gd name="connsiteX2" fmla="*/ 39029 w 306658"/>
              <a:gd name="connsiteY2" fmla="*/ 150541 h 546410"/>
              <a:gd name="connsiteX3" fmla="*/ 239751 w 306658"/>
              <a:gd name="connsiteY3" fmla="*/ 367990 h 546410"/>
              <a:gd name="connsiteX4" fmla="*/ 139390 w 306658"/>
              <a:gd name="connsiteY4" fmla="*/ 340112 h 546410"/>
              <a:gd name="connsiteX5" fmla="*/ 306658 w 306658"/>
              <a:gd name="connsiteY5" fmla="*/ 546410 h 54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658" h="546410">
                <a:moveTo>
                  <a:pt x="0" y="0"/>
                </a:moveTo>
                <a:lnTo>
                  <a:pt x="178419" y="183995"/>
                </a:lnTo>
                <a:lnTo>
                  <a:pt x="39029" y="150541"/>
                </a:lnTo>
                <a:lnTo>
                  <a:pt x="239751" y="367990"/>
                </a:lnTo>
                <a:lnTo>
                  <a:pt x="139390" y="340112"/>
                </a:lnTo>
                <a:lnTo>
                  <a:pt x="306658" y="546410"/>
                </a:lnTo>
              </a:path>
            </a:pathLst>
          </a:custGeom>
          <a:noFill/>
          <a:ln w="38100" cap="flat" cmpd="sng" algn="ctr">
            <a:solidFill>
              <a:srgbClr val="2F3651"/>
            </a:solidFill>
            <a:prstDash val="solid"/>
            <a:tailEnd type="arrow" w="lg" len="sm"/>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128" name="Freeform: Shape 37">
            <a:extLst>
              <a:ext uri="{FF2B5EF4-FFF2-40B4-BE49-F238E27FC236}">
                <a16:creationId xmlns:a16="http://schemas.microsoft.com/office/drawing/2014/main" id="{6EAF0737-957B-24B9-737A-8E5660523434}"/>
              </a:ext>
            </a:extLst>
          </p:cNvPr>
          <p:cNvSpPr/>
          <p:nvPr/>
        </p:nvSpPr>
        <p:spPr>
          <a:xfrm flipH="1">
            <a:off x="5402749" y="2044748"/>
            <a:ext cx="645290" cy="1149791"/>
          </a:xfrm>
          <a:custGeom>
            <a:avLst/>
            <a:gdLst>
              <a:gd name="connsiteX0" fmla="*/ 0 w 306658"/>
              <a:gd name="connsiteY0" fmla="*/ 0 h 546410"/>
              <a:gd name="connsiteX1" fmla="*/ 178419 w 306658"/>
              <a:gd name="connsiteY1" fmla="*/ 183995 h 546410"/>
              <a:gd name="connsiteX2" fmla="*/ 39029 w 306658"/>
              <a:gd name="connsiteY2" fmla="*/ 150541 h 546410"/>
              <a:gd name="connsiteX3" fmla="*/ 239751 w 306658"/>
              <a:gd name="connsiteY3" fmla="*/ 367990 h 546410"/>
              <a:gd name="connsiteX4" fmla="*/ 139390 w 306658"/>
              <a:gd name="connsiteY4" fmla="*/ 340112 h 546410"/>
              <a:gd name="connsiteX5" fmla="*/ 306658 w 306658"/>
              <a:gd name="connsiteY5" fmla="*/ 546410 h 54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6658" h="546410">
                <a:moveTo>
                  <a:pt x="0" y="0"/>
                </a:moveTo>
                <a:lnTo>
                  <a:pt x="178419" y="183995"/>
                </a:lnTo>
                <a:lnTo>
                  <a:pt x="39029" y="150541"/>
                </a:lnTo>
                <a:lnTo>
                  <a:pt x="239751" y="367990"/>
                </a:lnTo>
                <a:lnTo>
                  <a:pt x="139390" y="340112"/>
                </a:lnTo>
                <a:lnTo>
                  <a:pt x="306658" y="546410"/>
                </a:lnTo>
              </a:path>
            </a:pathLst>
          </a:custGeom>
          <a:noFill/>
          <a:ln w="38100" cap="flat" cmpd="sng" algn="ctr">
            <a:solidFill>
              <a:srgbClr val="347475"/>
            </a:solidFill>
            <a:prstDash val="solid"/>
            <a:tailEnd type="arrow" w="lg" len="sm"/>
          </a:ln>
          <a:effectLst/>
        </p:spPr>
        <p:txBody>
          <a:bodyPr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a:ea typeface="Calibri" panose="020F0502020204030204"/>
              <a:cs typeface="Arial"/>
            </a:endParaRPr>
          </a:p>
        </p:txBody>
      </p:sp>
      <p:sp>
        <p:nvSpPr>
          <p:cNvPr id="129" name="Rectangle: Top Corners Rounded 27">
            <a:extLst>
              <a:ext uri="{FF2B5EF4-FFF2-40B4-BE49-F238E27FC236}">
                <a16:creationId xmlns:a16="http://schemas.microsoft.com/office/drawing/2014/main" id="{4B2ED562-7010-CE58-54A4-B2DFEBD7A035}"/>
              </a:ext>
            </a:extLst>
          </p:cNvPr>
          <p:cNvSpPr/>
          <p:nvPr/>
        </p:nvSpPr>
        <p:spPr>
          <a:xfrm rot="5400000" flipH="1">
            <a:off x="7249598" y="379470"/>
            <a:ext cx="540000" cy="2545527"/>
          </a:xfrm>
          <a:prstGeom prst="round2SameRect">
            <a:avLst>
              <a:gd name="adj1" fmla="val 50000"/>
              <a:gd name="adj2" fmla="val 50000"/>
            </a:avLst>
          </a:prstGeom>
          <a:solidFill>
            <a:srgbClr val="CFEBE8"/>
          </a:solidFill>
          <a:ln w="25400" cap="flat" cmpd="sng" algn="ctr">
            <a:noFill/>
            <a:prstDash val="solid"/>
          </a:ln>
          <a:effectLst/>
        </p:spPr>
        <p:txBody>
          <a:bodyPr vert="vert270" lIns="54000" tIns="108000" rIns="54000" bIns="135000" rtlCol="0" anchor="ctr"/>
          <a:lstStyle/>
          <a:p>
            <a:pPr marL="432000" marR="0" lvl="0" indent="0" defTabSz="685800" eaLnBrk="1" fontAlgn="auto" latinLnBrk="0" hangingPunct="1">
              <a:lnSpc>
                <a:spcPct val="90000"/>
              </a:lnSpc>
              <a:spcBef>
                <a:spcPct val="0"/>
              </a:spcBef>
              <a:spcAft>
                <a:spcPct val="0"/>
              </a:spcAft>
              <a:buClrTx/>
              <a:buSzTx/>
              <a:buFontTx/>
              <a:buNone/>
              <a:tabLst/>
              <a:defRPr/>
            </a:pPr>
            <a:r>
              <a:rPr kumimoji="0" lang="de" sz="1400" b="1" i="0" u="none" strike="noStrike" kern="0" cap="none" spc="0" normalizeH="0" baseline="0" noProof="0">
                <a:ln>
                  <a:noFill/>
                </a:ln>
                <a:solidFill>
                  <a:srgbClr val="347475"/>
                </a:solidFill>
                <a:effectLst/>
                <a:uLnTx/>
                <a:uFill>
                  <a:solidFill>
                    <a:prstClr val="black">
                      <a:alpha val="0"/>
                    </a:prstClr>
                  </a:solidFill>
                </a:uFill>
                <a:ea typeface="Arial"/>
                <a:cs typeface="Arial"/>
              </a:rPr>
              <a:t>Andere Faktoren</a:t>
            </a:r>
          </a:p>
        </p:txBody>
      </p:sp>
      <p:grpSp>
        <p:nvGrpSpPr>
          <p:cNvPr id="130" name="Gruppo 59">
            <a:extLst>
              <a:ext uri="{FF2B5EF4-FFF2-40B4-BE49-F238E27FC236}">
                <a16:creationId xmlns:a16="http://schemas.microsoft.com/office/drawing/2014/main" id="{C829DF18-29EC-9FF3-BE37-66DC4EB50168}"/>
              </a:ext>
            </a:extLst>
          </p:cNvPr>
          <p:cNvGrpSpPr>
            <a:grpSpLocks noChangeAspect="1"/>
          </p:cNvGrpSpPr>
          <p:nvPr/>
        </p:nvGrpSpPr>
        <p:grpSpPr>
          <a:xfrm>
            <a:off x="6246835" y="1382233"/>
            <a:ext cx="539213" cy="540000"/>
            <a:chOff x="8184624" y="1754588"/>
            <a:chExt cx="862742" cy="864000"/>
          </a:xfrm>
        </p:grpSpPr>
        <p:sp>
          <p:nvSpPr>
            <p:cNvPr id="131" name="Oval 14">
              <a:extLst>
                <a:ext uri="{FF2B5EF4-FFF2-40B4-BE49-F238E27FC236}">
                  <a16:creationId xmlns:a16="http://schemas.microsoft.com/office/drawing/2014/main" id="{412AAC1F-84B7-B112-4619-00A3ED760D66}"/>
                </a:ext>
              </a:extLst>
            </p:cNvPr>
            <p:cNvSpPr>
              <a:spLocks noChangeAspect="1"/>
            </p:cNvSpPr>
            <p:nvPr/>
          </p:nvSpPr>
          <p:spPr>
            <a:xfrm>
              <a:off x="8184624" y="1754588"/>
              <a:ext cx="862742" cy="864000"/>
            </a:xfrm>
            <a:prstGeom prst="ellipse">
              <a:avLst/>
            </a:prstGeom>
            <a:solidFill>
              <a:srgbClr val="2F3651"/>
            </a:solidFill>
            <a:ln w="25400" cap="flat" cmpd="sng" algn="ctr">
              <a:noFill/>
              <a:prstDash val="solid"/>
            </a:ln>
            <a:effectLst/>
          </p:spPr>
          <p:txBody>
            <a:bodyPr lIns="54000" tIns="729000" rIns="54000" bIns="135000" rtlCol="0" anchor="ctr"/>
            <a:lstStyle/>
            <a:p>
              <a:pPr marL="0" marR="0" lvl="0" indent="0" algn="ctr" defTabSz="685800" eaLnBrk="1" fontAlgn="auto"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pitchFamily="34" charset="0"/>
                <a:ea typeface="Calibri" panose="020F0502020204030204"/>
                <a:cs typeface="Arial"/>
              </a:endParaRPr>
            </a:p>
          </p:txBody>
        </p:sp>
        <p:pic>
          <p:nvPicPr>
            <p:cNvPr id="132" name="Graphic 3">
              <a:extLst>
                <a:ext uri="{FF2B5EF4-FFF2-40B4-BE49-F238E27FC236}">
                  <a16:creationId xmlns:a16="http://schemas.microsoft.com/office/drawing/2014/main" id="{61C3CEC2-A0E6-842A-FED5-D197E83FBC7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372172" y="1934588"/>
              <a:ext cx="487647" cy="504000"/>
            </a:xfrm>
            <a:prstGeom prst="rect">
              <a:avLst/>
            </a:prstGeom>
          </p:spPr>
        </p:pic>
      </p:grpSp>
      <p:sp>
        <p:nvSpPr>
          <p:cNvPr id="133" name="Textfeld 132">
            <a:extLst>
              <a:ext uri="{FF2B5EF4-FFF2-40B4-BE49-F238E27FC236}">
                <a16:creationId xmlns:a16="http://schemas.microsoft.com/office/drawing/2014/main" id="{29AC0BA6-1CF6-DF59-74B1-0474218B1F9A}"/>
              </a:ext>
            </a:extLst>
          </p:cNvPr>
          <p:cNvSpPr txBox="1"/>
          <p:nvPr/>
        </p:nvSpPr>
        <p:spPr>
          <a:xfrm>
            <a:off x="365776" y="4756810"/>
            <a:ext cx="841551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T1D: Typ-1-Diabetes.</a:t>
            </a:r>
          </a:p>
          <a:p>
            <a:pPr lvl="0">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 </a:t>
            </a:r>
            <a:r>
              <a:rPr lang="de" sz="600" dirty="0">
                <a:solidFill>
                  <a:srgbClr val="404040"/>
                </a:solidFill>
                <a:uFill>
                  <a:solidFill>
                    <a:prstClr val="black">
                      <a:alpha val="0"/>
                    </a:prstClr>
                  </a:solidFill>
                </a:uFill>
                <a:ea typeface="Arial"/>
                <a:cs typeface="Arial"/>
              </a:rPr>
              <a:t>Houeiss P </a:t>
            </a:r>
            <a:r>
              <a:rPr lang="de" sz="600" i="1" dirty="0">
                <a:solidFill>
                  <a:srgbClr val="404040"/>
                </a:solidFill>
                <a:uFill>
                  <a:solidFill>
                    <a:prstClr val="black">
                      <a:alpha val="0"/>
                    </a:prstClr>
                  </a:solidFill>
                </a:uFill>
                <a:ea typeface="Arial"/>
                <a:cs typeface="Arial"/>
              </a:rPr>
              <a:t>et al. Front Endocrinol (Lausanne) </a:t>
            </a:r>
            <a:r>
              <a:rPr lang="de" sz="600" dirty="0">
                <a:solidFill>
                  <a:srgbClr val="404040"/>
                </a:solidFill>
                <a:uFill>
                  <a:solidFill>
                    <a:prstClr val="black">
                      <a:alpha val="0"/>
                    </a:prstClr>
                  </a:solidFill>
                </a:uFill>
                <a:ea typeface="Arial"/>
                <a:cs typeface="Arial"/>
              </a:rPr>
              <a:t>2022; 13: 933965. </a:t>
            </a:r>
            <a:r>
              <a:rPr kumimoji="0" lang="de-DE" sz="600" b="1" i="0" u="none" strike="noStrike" kern="1200" cap="none" spc="0" normalizeH="0" baseline="0" noProof="0" dirty="0">
                <a:ln>
                  <a:noFill/>
                </a:ln>
                <a:solidFill>
                  <a:srgbClr val="404040"/>
                </a:solidFill>
                <a:effectLst/>
                <a:uLnTx/>
                <a:uFillTx/>
                <a:latin typeface="Verdana"/>
                <a:ea typeface="+mn-ea"/>
                <a:cs typeface="Arial"/>
              </a:rPr>
              <a:t>2.</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a-DK" sz="600" b="0" i="0" u="none" strike="noStrike" kern="1200" cap="none" spc="0" normalizeH="0" baseline="0" noProof="0" dirty="0">
                <a:ln>
                  <a:noFill/>
                </a:ln>
                <a:solidFill>
                  <a:srgbClr val="404040"/>
                </a:solidFill>
                <a:effectLst/>
                <a:uLnTx/>
                <a:uFillTx/>
                <a:latin typeface="Verdana"/>
                <a:ea typeface="+mn-ea"/>
                <a:cs typeface="Arial"/>
              </a:rPr>
              <a:t>Primavera M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Front Endocrinol (Lausanne) </a:t>
            </a:r>
            <a:r>
              <a:rPr kumimoji="0" lang="da-DK" sz="600" b="0" i="0" u="none" strike="noStrike" kern="1200" cap="none" spc="0" normalizeH="0" baseline="0" noProof="0" dirty="0">
                <a:ln>
                  <a:noFill/>
                </a:ln>
                <a:solidFill>
                  <a:srgbClr val="404040"/>
                </a:solidFill>
                <a:effectLst/>
                <a:uLnTx/>
                <a:uFillTx/>
                <a:latin typeface="Verdana"/>
                <a:ea typeface="+mn-ea"/>
                <a:cs typeface="Arial"/>
              </a:rPr>
              <a:t>2020; 11: 248. </a:t>
            </a:r>
            <a:r>
              <a:rPr kumimoji="0" lang="da-DK" sz="600" b="1" i="0" u="none" strike="noStrike" kern="1200" cap="none" spc="0" normalizeH="0" baseline="0" noProof="0" dirty="0">
                <a:ln>
                  <a:noFill/>
                </a:ln>
                <a:solidFill>
                  <a:srgbClr val="404040"/>
                </a:solidFill>
                <a:effectLst/>
                <a:uLnTx/>
                <a:uFillTx/>
                <a:latin typeface="Verdana"/>
                <a:ea typeface="+mn-ea"/>
                <a:cs typeface="Arial"/>
              </a:rPr>
              <a:t>3. </a:t>
            </a:r>
            <a:r>
              <a:rPr kumimoji="0" lang="da-DK" sz="600" b="0" i="0" u="none" strike="noStrike" kern="1200" cap="none" spc="0" normalizeH="0" baseline="0" noProof="0" dirty="0">
                <a:ln>
                  <a:noFill/>
                </a:ln>
                <a:solidFill>
                  <a:srgbClr val="404040"/>
                </a:solidFill>
                <a:effectLst/>
                <a:uLnTx/>
                <a:uFillTx/>
                <a:latin typeface="Verdana"/>
                <a:ea typeface="+mn-ea"/>
                <a:cs typeface="Arial"/>
              </a:rPr>
              <a:t>Verduci E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Front Nutr </a:t>
            </a:r>
            <a:r>
              <a:rPr kumimoji="0" lang="da-DK" sz="600" b="0" i="0" u="none" strike="noStrike" kern="1200" cap="none" spc="0" normalizeH="0" baseline="0" noProof="0" dirty="0">
                <a:ln>
                  <a:noFill/>
                </a:ln>
                <a:solidFill>
                  <a:srgbClr val="404040"/>
                </a:solidFill>
                <a:effectLst/>
                <a:uLnTx/>
                <a:uFillTx/>
                <a:latin typeface="Verdana"/>
                <a:ea typeface="+mn-ea"/>
                <a:cs typeface="Arial"/>
              </a:rPr>
              <a:t>2020; 7: 612377. </a:t>
            </a:r>
            <a:r>
              <a:rPr kumimoji="0" lang="da-DK" sz="600" b="1" i="0" u="none" strike="noStrike" kern="1200" cap="none" spc="0" normalizeH="0" baseline="0" noProof="0" dirty="0">
                <a:ln>
                  <a:noFill/>
                </a:ln>
                <a:solidFill>
                  <a:srgbClr val="404040"/>
                </a:solidFill>
                <a:effectLst/>
                <a:uLnTx/>
                <a:uFillTx/>
                <a:latin typeface="Verdana"/>
                <a:ea typeface="+mn-ea"/>
                <a:cs typeface="Arial"/>
              </a:rPr>
              <a:t>4.</a:t>
            </a:r>
            <a:r>
              <a:rPr kumimoji="0" lang="da-DK" sz="600" b="0" i="0" u="none" strike="noStrike" kern="1200" cap="none" spc="0" normalizeH="0" baseline="0" noProof="0" dirty="0">
                <a:ln>
                  <a:noFill/>
                </a:ln>
                <a:solidFill>
                  <a:srgbClr val="404040"/>
                </a:solidFill>
                <a:effectLst/>
                <a:uLnTx/>
                <a:uFillTx/>
                <a:latin typeface="Verdana"/>
                <a:ea typeface="+mn-ea"/>
                <a:cs typeface="Arial"/>
              </a:rPr>
              <a:t> Lemos JRN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Front Immunol </a:t>
            </a:r>
            <a:r>
              <a:rPr kumimoji="0" lang="da-DK" sz="600" b="0" i="0" u="none" strike="noStrike" kern="1200" cap="none" spc="0" normalizeH="0" baseline="0" noProof="0" dirty="0">
                <a:ln>
                  <a:noFill/>
                </a:ln>
                <a:solidFill>
                  <a:srgbClr val="404040"/>
                </a:solidFill>
                <a:effectLst/>
                <a:uLnTx/>
                <a:uFillTx/>
                <a:latin typeface="Verdana"/>
                <a:ea typeface="+mn-ea"/>
                <a:cs typeface="Arial"/>
              </a:rPr>
              <a:t>2024; 14: 1326711. </a:t>
            </a:r>
            <a:r>
              <a:rPr kumimoji="0" lang="da-DK" sz="600" b="1" i="0" u="none" strike="noStrike" kern="1200" cap="none" spc="0" normalizeH="0" baseline="0" noProof="0" dirty="0">
                <a:ln>
                  <a:noFill/>
                </a:ln>
                <a:solidFill>
                  <a:srgbClr val="404040"/>
                </a:solidFill>
                <a:effectLst/>
                <a:uLnTx/>
                <a:uFillTx/>
                <a:latin typeface="Verdana"/>
                <a:ea typeface="+mn-ea"/>
                <a:cs typeface="Arial"/>
              </a:rPr>
              <a:t>5. </a:t>
            </a:r>
            <a:r>
              <a:rPr kumimoji="0" lang="da-DK" sz="600" b="0" i="0" u="none" strike="noStrike" kern="1200" cap="none" spc="0" normalizeH="0" baseline="0" noProof="0" dirty="0">
                <a:ln>
                  <a:noFill/>
                </a:ln>
                <a:solidFill>
                  <a:srgbClr val="404040"/>
                </a:solidFill>
                <a:effectLst/>
                <a:uLnTx/>
                <a:uFillTx/>
                <a:latin typeface="Verdana"/>
                <a:ea typeface="+mn-ea"/>
                <a:cs typeface="Arial"/>
              </a:rPr>
              <a:t>Buzzetti R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Nat Rev Dis Primer </a:t>
            </a:r>
            <a:r>
              <a:rPr kumimoji="0" lang="da-DK" sz="600" b="0" i="0" u="none" strike="noStrike" kern="1200" cap="none" spc="0" normalizeH="0" baseline="0" noProof="0" dirty="0">
                <a:ln>
                  <a:noFill/>
                </a:ln>
                <a:solidFill>
                  <a:srgbClr val="404040"/>
                </a:solidFill>
                <a:effectLst/>
                <a:uLnTx/>
                <a:uFillTx/>
                <a:latin typeface="Verdana"/>
                <a:ea typeface="+mn-ea"/>
                <a:cs typeface="Arial"/>
              </a:rPr>
              <a:t>2022; 8: 63. </a:t>
            </a:r>
            <a:r>
              <a:rPr kumimoji="0" lang="da-DK" sz="600" b="1" i="0" u="none" strike="noStrike" kern="1200" cap="none" spc="0" normalizeH="0" baseline="0" noProof="0" dirty="0">
                <a:ln>
                  <a:noFill/>
                </a:ln>
                <a:solidFill>
                  <a:srgbClr val="404040"/>
                </a:solidFill>
                <a:effectLst/>
                <a:uLnTx/>
                <a:uFillTx/>
                <a:latin typeface="Verdana"/>
                <a:ea typeface="+mn-ea"/>
                <a:cs typeface="Arial"/>
              </a:rPr>
              <a:t>6.</a:t>
            </a:r>
            <a:r>
              <a:rPr kumimoji="0" lang="da-DK" sz="600" b="0" i="0" u="none" strike="noStrike" kern="1200" cap="none" spc="0" normalizeH="0" baseline="0" noProof="0" dirty="0">
                <a:ln>
                  <a:noFill/>
                </a:ln>
                <a:solidFill>
                  <a:srgbClr val="404040"/>
                </a:solidFill>
                <a:effectLst/>
                <a:uLnTx/>
                <a:uFillTx/>
                <a:latin typeface="Verdana"/>
                <a:ea typeface="+mn-ea"/>
                <a:cs typeface="Arial"/>
              </a:rPr>
              <a:t> Rewers M &amp; Ludvigsson J. </a:t>
            </a:r>
            <a:r>
              <a:rPr kumimoji="0" lang="da-DK" sz="600" b="0" i="1" u="none" strike="noStrike" kern="1200" cap="none" spc="0" normalizeH="0" baseline="0" noProof="0" dirty="0">
                <a:ln>
                  <a:noFill/>
                </a:ln>
                <a:solidFill>
                  <a:srgbClr val="404040"/>
                </a:solidFill>
                <a:effectLst/>
                <a:uLnTx/>
                <a:uFillTx/>
                <a:latin typeface="Verdana"/>
                <a:ea typeface="+mn-ea"/>
                <a:cs typeface="Arial"/>
              </a:rPr>
              <a:t>Lancet</a:t>
            </a:r>
            <a:r>
              <a:rPr kumimoji="0" lang="da-DK" sz="600" b="0" i="0" u="none" strike="noStrike" kern="1200" cap="none" spc="0" normalizeH="0" baseline="0" noProof="0" dirty="0">
                <a:ln>
                  <a:noFill/>
                </a:ln>
                <a:solidFill>
                  <a:srgbClr val="404040"/>
                </a:solidFill>
                <a:effectLst/>
                <a:uLnTx/>
                <a:uFillTx/>
                <a:latin typeface="Verdana"/>
                <a:ea typeface="+mn-ea"/>
                <a:cs typeface="Arial"/>
              </a:rPr>
              <a:t> 2016; 387: 2340</a:t>
            </a:r>
            <a:r>
              <a:rPr lang="de-DE" sz="600" dirty="0">
                <a:solidFill>
                  <a:srgbClr val="404040"/>
                </a:solidFill>
                <a:ea typeface="Arial"/>
                <a:cs typeface="Arial"/>
              </a:rPr>
              <a:t>–</a:t>
            </a:r>
            <a:r>
              <a:rPr kumimoji="0" lang="da-DK" sz="600" b="0" i="0" u="none" strike="noStrike" kern="1200" cap="none" spc="0" normalizeH="0" baseline="0" noProof="0" dirty="0">
                <a:ln>
                  <a:noFill/>
                </a:ln>
                <a:solidFill>
                  <a:srgbClr val="404040"/>
                </a:solidFill>
                <a:effectLst/>
                <a:uLnTx/>
                <a:uFillTx/>
                <a:latin typeface="Verdana"/>
                <a:ea typeface="+mn-ea"/>
                <a:cs typeface="Arial"/>
              </a:rPr>
              <a:t>8. </a:t>
            </a:r>
            <a:r>
              <a:rPr kumimoji="0" lang="da-DK" sz="600" b="1" i="0" u="none" strike="noStrike" kern="1200" cap="none" spc="0" normalizeH="0" baseline="0" noProof="0" dirty="0">
                <a:ln>
                  <a:noFill/>
                </a:ln>
                <a:solidFill>
                  <a:srgbClr val="404040"/>
                </a:solidFill>
                <a:effectLst/>
                <a:uLnTx/>
                <a:uFillTx/>
                <a:latin typeface="Verdana"/>
                <a:ea typeface="+mn-ea"/>
                <a:cs typeface="Arial"/>
              </a:rPr>
              <a:t>7.</a:t>
            </a:r>
            <a:r>
              <a:rPr kumimoji="0" lang="da-DK" sz="600" b="0" i="0" u="none" strike="noStrike" kern="1200" cap="none" spc="0" normalizeH="0" baseline="0" noProof="0" dirty="0">
                <a:ln>
                  <a:noFill/>
                </a:ln>
                <a:solidFill>
                  <a:srgbClr val="404040"/>
                </a:solidFill>
                <a:effectLst/>
                <a:uLnTx/>
                <a:uFillTx/>
                <a:latin typeface="Verdana"/>
                <a:ea typeface="+mn-ea"/>
                <a:cs typeface="Arial"/>
              </a:rPr>
              <a:t> Kondrashova A </a:t>
            </a:r>
            <a:r>
              <a:rPr kumimoji="0" lang="da-DK" sz="600" b="0" i="1" u="none" strike="noStrike" kern="1200" cap="none" spc="0" normalizeH="0" baseline="0" noProof="0" dirty="0">
                <a:ln>
                  <a:noFill/>
                </a:ln>
                <a:solidFill>
                  <a:srgbClr val="404040"/>
                </a:solidFill>
                <a:effectLst/>
                <a:uLnTx/>
                <a:uFillTx/>
                <a:latin typeface="Verdana"/>
                <a:ea typeface="+mn-ea"/>
                <a:cs typeface="Arial"/>
              </a:rPr>
              <a:t>et al. Ann Med </a:t>
            </a:r>
            <a:r>
              <a:rPr kumimoji="0" lang="da-DK" sz="600" b="0" i="0" u="none" strike="noStrike" kern="1200" cap="none" spc="0" normalizeH="0" baseline="0" noProof="0" dirty="0">
                <a:ln>
                  <a:noFill/>
                </a:ln>
                <a:solidFill>
                  <a:srgbClr val="404040"/>
                </a:solidFill>
                <a:effectLst/>
                <a:uLnTx/>
                <a:uFillTx/>
                <a:latin typeface="Verdana"/>
                <a:ea typeface="+mn-ea"/>
                <a:cs typeface="Arial"/>
              </a:rPr>
              <a:t>2005; 37: 67</a:t>
            </a:r>
            <a:r>
              <a:rPr lang="de-DE" sz="600" dirty="0">
                <a:solidFill>
                  <a:srgbClr val="404040"/>
                </a:solidFill>
                <a:ea typeface="Arial"/>
                <a:cs typeface="Arial"/>
              </a:rPr>
              <a:t>–</a:t>
            </a:r>
            <a:r>
              <a:rPr kumimoji="0" lang="da-DK" sz="600" b="0" i="0" u="none" strike="noStrike" kern="1200" cap="none" spc="0" normalizeH="0" baseline="0" noProof="0" dirty="0">
                <a:ln>
                  <a:noFill/>
                </a:ln>
                <a:solidFill>
                  <a:srgbClr val="404040"/>
                </a:solidFill>
                <a:effectLst/>
                <a:uLnTx/>
                <a:uFillTx/>
                <a:latin typeface="Verdana"/>
                <a:ea typeface="+mn-ea"/>
                <a:cs typeface="Arial"/>
              </a:rPr>
              <a:t>72.</a:t>
            </a:r>
            <a:endParaRPr kumimoji="0" lang="de-DE" sz="600" b="0" i="0" u="none" strike="noStrike" kern="1200" cap="none" spc="0" normalizeH="0" baseline="0" noProof="0" dirty="0">
              <a:ln>
                <a:noFill/>
              </a:ln>
              <a:solidFill>
                <a:srgbClr val="404040"/>
              </a:solidFill>
              <a:effectLst/>
              <a:uLnTx/>
              <a:uFillTx/>
              <a:latin typeface="Verdana"/>
              <a:ea typeface="+mn-ea"/>
              <a:cs typeface="Arial"/>
            </a:endParaRPr>
          </a:p>
        </p:txBody>
      </p:sp>
    </p:spTree>
    <p:extLst>
      <p:ext uri="{BB962C8B-B14F-4D97-AF65-F5344CB8AC3E}">
        <p14:creationId xmlns:p14="http://schemas.microsoft.com/office/powerpoint/2010/main" val="2260908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4">
            <a:extLst>
              <a:ext uri="{FF2B5EF4-FFF2-40B4-BE49-F238E27FC236}">
                <a16:creationId xmlns:a16="http://schemas.microsoft.com/office/drawing/2014/main" id="{C02937C1-9096-3C3C-A6C2-217494D0DEE5}"/>
              </a:ext>
            </a:extLst>
          </p:cNvPr>
          <p:cNvSpPr>
            <a:spLocks noGrp="1"/>
          </p:cNvSpPr>
          <p:nvPr>
            <p:ph type="body" sz="quarter" idx="17"/>
          </p:nvPr>
        </p:nvSpPr>
        <p:spPr>
          <a:xfrm>
            <a:off x="363622" y="114578"/>
            <a:ext cx="8561962" cy="463296"/>
          </a:xfrm>
        </p:spPr>
        <p:txBody>
          <a:bodyPr/>
          <a:lstStyle/>
          <a:p>
            <a:r>
              <a:rPr lang="de-DE" sz="2000" b="1" dirty="0">
                <a:solidFill>
                  <a:srgbClr val="7030A0"/>
                </a:solidFill>
                <a:latin typeface="+mj-lt"/>
              </a:rPr>
              <a:t>Epidemiologische und genetische Daten aus der frühen Kindheit haben Virusinfektionen mit T1D in Verbindung gebracht</a:t>
            </a:r>
            <a:r>
              <a:rPr lang="de-DE" sz="2000" b="1" baseline="30000" dirty="0">
                <a:solidFill>
                  <a:srgbClr val="7030A0"/>
                </a:solidFill>
                <a:latin typeface="+mj-lt"/>
              </a:rPr>
              <a:t>1</a:t>
            </a:r>
          </a:p>
        </p:txBody>
      </p:sp>
      <p:sp>
        <p:nvSpPr>
          <p:cNvPr id="14" name="Textfeld 13">
            <a:extLst>
              <a:ext uri="{FF2B5EF4-FFF2-40B4-BE49-F238E27FC236}">
                <a16:creationId xmlns:a16="http://schemas.microsoft.com/office/drawing/2014/main" id="{ED81BD12-72DB-B3D1-457B-C5B5D4F43EC3}"/>
              </a:ext>
            </a:extLst>
          </p:cNvPr>
          <p:cNvSpPr txBox="1"/>
          <p:nvPr/>
        </p:nvSpPr>
        <p:spPr>
          <a:xfrm>
            <a:off x="363622" y="4850404"/>
            <a:ext cx="8417666"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T1D: Typ-1-Diabetes.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 </a:t>
            </a:r>
            <a:r>
              <a:rPr kumimoji="0" lang="de-DE" sz="600" b="0" i="0" u="none" strike="noStrike" kern="1200" cap="none" spc="0" normalizeH="0" baseline="0" noProof="0" dirty="0">
                <a:ln>
                  <a:noFill/>
                </a:ln>
                <a:solidFill>
                  <a:srgbClr val="404040"/>
                </a:solidFill>
                <a:effectLst/>
                <a:uLnTx/>
                <a:uFillTx/>
                <a:latin typeface="Verdana"/>
                <a:ea typeface="+mn-ea"/>
                <a:cs typeface="Arial"/>
              </a:rPr>
              <a:t>Primavera M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Front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mn-ea"/>
                <a:cs typeface="Arial"/>
              </a:rPr>
              <a:t> (Lausanne) </a:t>
            </a:r>
            <a:r>
              <a:rPr kumimoji="0" lang="de-DE" sz="600" b="0" i="0" u="none" strike="noStrike" kern="1200" cap="none" spc="0" normalizeH="0" baseline="0" noProof="0" dirty="0">
                <a:ln>
                  <a:noFill/>
                </a:ln>
                <a:solidFill>
                  <a:srgbClr val="404040"/>
                </a:solidFill>
                <a:effectLst/>
                <a:uLnTx/>
                <a:uFillTx/>
                <a:latin typeface="Verdana"/>
                <a:ea typeface="+mn-ea"/>
                <a:cs typeface="Arial"/>
              </a:rPr>
              <a:t>2020; 11: 248. </a:t>
            </a:r>
          </a:p>
        </p:txBody>
      </p:sp>
      <p:sp>
        <p:nvSpPr>
          <p:cNvPr id="39" name="Rectangle: Rounded Corners 4">
            <a:extLst>
              <a:ext uri="{FF2B5EF4-FFF2-40B4-BE49-F238E27FC236}">
                <a16:creationId xmlns:a16="http://schemas.microsoft.com/office/drawing/2014/main" id="{1EB2A760-68AA-3C03-ACB3-0499A3B33DFD}"/>
              </a:ext>
            </a:extLst>
          </p:cNvPr>
          <p:cNvSpPr/>
          <p:nvPr/>
        </p:nvSpPr>
        <p:spPr>
          <a:xfrm>
            <a:off x="0" y="2233727"/>
            <a:ext cx="9144000" cy="1603523"/>
          </a:xfrm>
          <a:prstGeom prst="roundRect">
            <a:avLst>
              <a:gd name="adj"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830742" marR="0" lvl="0" indent="0" algn="l" defTabSz="457189"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3004C"/>
              </a:solidFill>
              <a:effectLst/>
              <a:uLnTx/>
              <a:uFillTx/>
              <a:latin typeface="Verdana"/>
              <a:ea typeface="+mn-ea"/>
              <a:cs typeface="+mn-cs"/>
            </a:endParaRPr>
          </a:p>
        </p:txBody>
      </p:sp>
      <p:sp>
        <p:nvSpPr>
          <p:cNvPr id="40" name="Oval 5">
            <a:extLst>
              <a:ext uri="{FF2B5EF4-FFF2-40B4-BE49-F238E27FC236}">
                <a16:creationId xmlns:a16="http://schemas.microsoft.com/office/drawing/2014/main" id="{70DD56C5-797B-E083-B7D5-A63B54695581}"/>
              </a:ext>
            </a:extLst>
          </p:cNvPr>
          <p:cNvSpPr/>
          <p:nvPr/>
        </p:nvSpPr>
        <p:spPr>
          <a:xfrm>
            <a:off x="3436570" y="2034601"/>
            <a:ext cx="2106403" cy="2007075"/>
          </a:xfrm>
          <a:prstGeom prst="ellipse">
            <a:avLst/>
          </a:prstGeom>
          <a:noFill/>
          <a:ln>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5"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1" name="Oval 6">
            <a:extLst>
              <a:ext uri="{FF2B5EF4-FFF2-40B4-BE49-F238E27FC236}">
                <a16:creationId xmlns:a16="http://schemas.microsoft.com/office/drawing/2014/main" id="{6A2A90B0-5B70-6578-CCB6-5FCEF93CA4E3}"/>
              </a:ext>
            </a:extLst>
          </p:cNvPr>
          <p:cNvSpPr/>
          <p:nvPr/>
        </p:nvSpPr>
        <p:spPr>
          <a:xfrm>
            <a:off x="3746265" y="2276732"/>
            <a:ext cx="1494208" cy="1494208"/>
          </a:xfrm>
          <a:prstGeom prst="ellipse">
            <a:avLst/>
          </a:prstGeom>
          <a:solidFill>
            <a:schemeClr val="bg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5"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2" name="Freeform 6">
            <a:extLst>
              <a:ext uri="{FF2B5EF4-FFF2-40B4-BE49-F238E27FC236}">
                <a16:creationId xmlns:a16="http://schemas.microsoft.com/office/drawing/2014/main" id="{BDEC8285-CDA1-20BC-E426-9C373D496624}"/>
              </a:ext>
            </a:extLst>
          </p:cNvPr>
          <p:cNvSpPr>
            <a:spLocks noEditPoints="1"/>
          </p:cNvSpPr>
          <p:nvPr/>
        </p:nvSpPr>
        <p:spPr bwMode="auto">
          <a:xfrm>
            <a:off x="4136812" y="2428851"/>
            <a:ext cx="693480" cy="1336220"/>
          </a:xfrm>
          <a:custGeom>
            <a:avLst/>
            <a:gdLst>
              <a:gd name="T0" fmla="*/ 782 w 1563"/>
              <a:gd name="T1" fmla="*/ 703 h 2823"/>
              <a:gd name="T2" fmla="*/ 782 w 1563"/>
              <a:gd name="T3" fmla="*/ 703 h 2823"/>
              <a:gd name="T4" fmla="*/ 1125 w 1563"/>
              <a:gd name="T5" fmla="*/ 352 h 2823"/>
              <a:gd name="T6" fmla="*/ 782 w 1563"/>
              <a:gd name="T7" fmla="*/ 0 h 2823"/>
              <a:gd name="T8" fmla="*/ 439 w 1563"/>
              <a:gd name="T9" fmla="*/ 352 h 2823"/>
              <a:gd name="T10" fmla="*/ 782 w 1563"/>
              <a:gd name="T11" fmla="*/ 703 h 2823"/>
              <a:gd name="T12" fmla="*/ 1220 w 1563"/>
              <a:gd name="T13" fmla="*/ 779 h 2823"/>
              <a:gd name="T14" fmla="*/ 1220 w 1563"/>
              <a:gd name="T15" fmla="*/ 779 h 2823"/>
              <a:gd name="T16" fmla="*/ 344 w 1563"/>
              <a:gd name="T17" fmla="*/ 779 h 2823"/>
              <a:gd name="T18" fmla="*/ 0 w 1563"/>
              <a:gd name="T19" fmla="*/ 1131 h 2823"/>
              <a:gd name="T20" fmla="*/ 0 w 1563"/>
              <a:gd name="T21" fmla="*/ 2283 h 2823"/>
              <a:gd name="T22" fmla="*/ 150 w 1563"/>
              <a:gd name="T23" fmla="*/ 2437 h 2823"/>
              <a:gd name="T24" fmla="*/ 300 w 1563"/>
              <a:gd name="T25" fmla="*/ 2283 h 2823"/>
              <a:gd name="T26" fmla="*/ 300 w 1563"/>
              <a:gd name="T27" fmla="*/ 1313 h 2823"/>
              <a:gd name="T28" fmla="*/ 327 w 1563"/>
              <a:gd name="T29" fmla="*/ 1285 h 2823"/>
              <a:gd name="T30" fmla="*/ 355 w 1563"/>
              <a:gd name="T31" fmla="*/ 1313 h 2823"/>
              <a:gd name="T32" fmla="*/ 355 w 1563"/>
              <a:gd name="T33" fmla="*/ 2762 h 2823"/>
              <a:gd name="T34" fmla="*/ 749 w 1563"/>
              <a:gd name="T35" fmla="*/ 2823 h 2823"/>
              <a:gd name="T36" fmla="*/ 749 w 1563"/>
              <a:gd name="T37" fmla="*/ 2458 h 2823"/>
              <a:gd name="T38" fmla="*/ 782 w 1563"/>
              <a:gd name="T39" fmla="*/ 2424 h 2823"/>
              <a:gd name="T40" fmla="*/ 815 w 1563"/>
              <a:gd name="T41" fmla="*/ 2458 h 2823"/>
              <a:gd name="T42" fmla="*/ 815 w 1563"/>
              <a:gd name="T43" fmla="*/ 2823 h 2823"/>
              <a:gd name="T44" fmla="*/ 1209 w 1563"/>
              <a:gd name="T45" fmla="*/ 2762 h 2823"/>
              <a:gd name="T46" fmla="*/ 1209 w 1563"/>
              <a:gd name="T47" fmla="*/ 1313 h 2823"/>
              <a:gd name="T48" fmla="*/ 1237 w 1563"/>
              <a:gd name="T49" fmla="*/ 1285 h 2823"/>
              <a:gd name="T50" fmla="*/ 1264 w 1563"/>
              <a:gd name="T51" fmla="*/ 1313 h 2823"/>
              <a:gd name="T52" fmla="*/ 1264 w 1563"/>
              <a:gd name="T53" fmla="*/ 2283 h 2823"/>
              <a:gd name="T54" fmla="*/ 1414 w 1563"/>
              <a:gd name="T55" fmla="*/ 2437 h 2823"/>
              <a:gd name="T56" fmla="*/ 1563 w 1563"/>
              <a:gd name="T57" fmla="*/ 2283 h 2823"/>
              <a:gd name="T58" fmla="*/ 1563 w 1563"/>
              <a:gd name="T59" fmla="*/ 1131 h 2823"/>
              <a:gd name="T60" fmla="*/ 1220 w 1563"/>
              <a:gd name="T61" fmla="*/ 779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63" h="2823">
                <a:moveTo>
                  <a:pt x="782" y="703"/>
                </a:moveTo>
                <a:lnTo>
                  <a:pt x="782" y="703"/>
                </a:lnTo>
                <a:cubicBezTo>
                  <a:pt x="971" y="703"/>
                  <a:pt x="1125" y="546"/>
                  <a:pt x="1125" y="352"/>
                </a:cubicBezTo>
                <a:cubicBezTo>
                  <a:pt x="1125" y="158"/>
                  <a:pt x="971" y="0"/>
                  <a:pt x="782" y="0"/>
                </a:cubicBezTo>
                <a:cubicBezTo>
                  <a:pt x="592" y="0"/>
                  <a:pt x="439" y="158"/>
                  <a:pt x="439" y="352"/>
                </a:cubicBezTo>
                <a:cubicBezTo>
                  <a:pt x="439" y="546"/>
                  <a:pt x="592" y="703"/>
                  <a:pt x="782" y="703"/>
                </a:cubicBezTo>
                <a:close/>
                <a:moveTo>
                  <a:pt x="1220" y="779"/>
                </a:moveTo>
                <a:lnTo>
                  <a:pt x="1220" y="779"/>
                </a:lnTo>
                <a:lnTo>
                  <a:pt x="344" y="779"/>
                </a:lnTo>
                <a:cubicBezTo>
                  <a:pt x="154" y="779"/>
                  <a:pt x="0" y="937"/>
                  <a:pt x="0" y="1131"/>
                </a:cubicBezTo>
                <a:lnTo>
                  <a:pt x="0" y="2283"/>
                </a:lnTo>
                <a:cubicBezTo>
                  <a:pt x="0" y="2368"/>
                  <a:pt x="67" y="2437"/>
                  <a:pt x="150" y="2437"/>
                </a:cubicBezTo>
                <a:cubicBezTo>
                  <a:pt x="233" y="2437"/>
                  <a:pt x="300" y="2368"/>
                  <a:pt x="300" y="2283"/>
                </a:cubicBezTo>
                <a:lnTo>
                  <a:pt x="300" y="1313"/>
                </a:lnTo>
                <a:cubicBezTo>
                  <a:pt x="300" y="1298"/>
                  <a:pt x="312" y="1285"/>
                  <a:pt x="327" y="1285"/>
                </a:cubicBezTo>
                <a:cubicBezTo>
                  <a:pt x="343" y="1285"/>
                  <a:pt x="355" y="1298"/>
                  <a:pt x="355" y="1313"/>
                </a:cubicBezTo>
                <a:lnTo>
                  <a:pt x="355" y="2762"/>
                </a:lnTo>
                <a:cubicBezTo>
                  <a:pt x="480" y="2799"/>
                  <a:pt x="612" y="2820"/>
                  <a:pt x="749" y="2823"/>
                </a:cubicBezTo>
                <a:lnTo>
                  <a:pt x="749" y="2458"/>
                </a:lnTo>
                <a:cubicBezTo>
                  <a:pt x="749" y="2440"/>
                  <a:pt x="764" y="2424"/>
                  <a:pt x="782" y="2424"/>
                </a:cubicBezTo>
                <a:cubicBezTo>
                  <a:pt x="800" y="2424"/>
                  <a:pt x="815" y="2440"/>
                  <a:pt x="815" y="2458"/>
                </a:cubicBezTo>
                <a:lnTo>
                  <a:pt x="815" y="2823"/>
                </a:lnTo>
                <a:cubicBezTo>
                  <a:pt x="952" y="2820"/>
                  <a:pt x="1084" y="2799"/>
                  <a:pt x="1209" y="2762"/>
                </a:cubicBezTo>
                <a:lnTo>
                  <a:pt x="1209" y="1313"/>
                </a:lnTo>
                <a:cubicBezTo>
                  <a:pt x="1209" y="1298"/>
                  <a:pt x="1221" y="1285"/>
                  <a:pt x="1237" y="1285"/>
                </a:cubicBezTo>
                <a:cubicBezTo>
                  <a:pt x="1252" y="1285"/>
                  <a:pt x="1264" y="1298"/>
                  <a:pt x="1264" y="1313"/>
                </a:cubicBezTo>
                <a:lnTo>
                  <a:pt x="1264" y="2283"/>
                </a:lnTo>
                <a:cubicBezTo>
                  <a:pt x="1264" y="2368"/>
                  <a:pt x="1331" y="2437"/>
                  <a:pt x="1414" y="2437"/>
                </a:cubicBezTo>
                <a:cubicBezTo>
                  <a:pt x="1497" y="2437"/>
                  <a:pt x="1563" y="2368"/>
                  <a:pt x="1563" y="2283"/>
                </a:cubicBezTo>
                <a:lnTo>
                  <a:pt x="1563" y="1131"/>
                </a:lnTo>
                <a:cubicBezTo>
                  <a:pt x="1563" y="937"/>
                  <a:pt x="1410" y="779"/>
                  <a:pt x="1220" y="77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grpSp>
        <p:nvGrpSpPr>
          <p:cNvPr id="43" name="Group 15">
            <a:extLst>
              <a:ext uri="{FF2B5EF4-FFF2-40B4-BE49-F238E27FC236}">
                <a16:creationId xmlns:a16="http://schemas.microsoft.com/office/drawing/2014/main" id="{DF7EDDAA-CEA6-7971-4C4F-77BFC871DCB8}"/>
              </a:ext>
            </a:extLst>
          </p:cNvPr>
          <p:cNvGrpSpPr/>
          <p:nvPr/>
        </p:nvGrpSpPr>
        <p:grpSpPr>
          <a:xfrm>
            <a:off x="5542973" y="2296557"/>
            <a:ext cx="3267865" cy="1465590"/>
            <a:chOff x="5373521" y="1579133"/>
            <a:chExt cx="3411704" cy="1465590"/>
          </a:xfrm>
        </p:grpSpPr>
        <p:grpSp>
          <p:nvGrpSpPr>
            <p:cNvPr id="44" name="Group 16">
              <a:extLst>
                <a:ext uri="{FF2B5EF4-FFF2-40B4-BE49-F238E27FC236}">
                  <a16:creationId xmlns:a16="http://schemas.microsoft.com/office/drawing/2014/main" id="{8BB3A14F-0684-E574-EABE-B380ACCE5EBE}"/>
                </a:ext>
              </a:extLst>
            </p:cNvPr>
            <p:cNvGrpSpPr/>
            <p:nvPr/>
          </p:nvGrpSpPr>
          <p:grpSpPr>
            <a:xfrm>
              <a:off x="5373521" y="1579133"/>
              <a:ext cx="3411704" cy="367204"/>
              <a:chOff x="-319720" y="3685825"/>
              <a:chExt cx="3411704" cy="367204"/>
            </a:xfrm>
          </p:grpSpPr>
          <p:cxnSp>
            <p:nvCxnSpPr>
              <p:cNvPr id="47" name="Straight Connector 19">
                <a:extLst>
                  <a:ext uri="{FF2B5EF4-FFF2-40B4-BE49-F238E27FC236}">
                    <a16:creationId xmlns:a16="http://schemas.microsoft.com/office/drawing/2014/main" id="{5A65A7B8-E02E-8B07-6037-AD2641A7D66E}"/>
                  </a:ext>
                </a:extLst>
              </p:cNvPr>
              <p:cNvCxnSpPr>
                <a:cxnSpLocks/>
              </p:cNvCxnSpPr>
              <p:nvPr/>
            </p:nvCxnSpPr>
            <p:spPr>
              <a:xfrm>
                <a:off x="-319720" y="4028206"/>
                <a:ext cx="3400087" cy="24823"/>
              </a:xfrm>
              <a:prstGeom prst="line">
                <a:avLst/>
              </a:prstGeom>
              <a:ln w="28575">
                <a:solidFill>
                  <a:schemeClr val="tx2">
                    <a:lumMod val="75000"/>
                  </a:schemeClr>
                </a:solidFill>
                <a:headEnd type="oval"/>
              </a:ln>
            </p:spPr>
            <p:style>
              <a:lnRef idx="1">
                <a:schemeClr val="accent1"/>
              </a:lnRef>
              <a:fillRef idx="0">
                <a:schemeClr val="accent1"/>
              </a:fillRef>
              <a:effectRef idx="0">
                <a:schemeClr val="accent1"/>
              </a:effectRef>
              <a:fontRef idx="minor">
                <a:schemeClr val="tx1"/>
              </a:fontRef>
            </p:style>
          </p:cxnSp>
          <p:sp>
            <p:nvSpPr>
              <p:cNvPr id="48" name="Rectangle 20">
                <a:extLst>
                  <a:ext uri="{FF2B5EF4-FFF2-40B4-BE49-F238E27FC236}">
                    <a16:creationId xmlns:a16="http://schemas.microsoft.com/office/drawing/2014/main" id="{D2C42048-EA65-C2B5-2CA4-33C8084A5740}"/>
                  </a:ext>
                </a:extLst>
              </p:cNvPr>
              <p:cNvSpPr/>
              <p:nvPr/>
            </p:nvSpPr>
            <p:spPr>
              <a:xfrm>
                <a:off x="520767" y="3685825"/>
                <a:ext cx="2571217" cy="360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355" rtl="0" eaLnBrk="1" fontAlgn="auto" latinLnBrk="0" hangingPunct="1">
                  <a:lnSpc>
                    <a:spcPct val="100000"/>
                  </a:lnSpc>
                  <a:spcBef>
                    <a:spcPts val="0"/>
                  </a:spcBef>
                  <a:spcAft>
                    <a:spcPts val="0"/>
                  </a:spcAft>
                  <a:buClrTx/>
                  <a:buSzTx/>
                  <a:buFontTx/>
                  <a:buNone/>
                  <a:tabLst/>
                  <a:defRPr/>
                </a:pPr>
                <a:endParaRPr kumimoji="0" lang="en-GB" sz="1100" b="1" i="0" u="none" strike="noStrike" kern="1200" cap="none" spc="0" normalizeH="0" baseline="0" noProof="0">
                  <a:ln>
                    <a:noFill/>
                  </a:ln>
                  <a:solidFill>
                    <a:srgbClr val="FFFFFF"/>
                  </a:solidFill>
                  <a:effectLst/>
                  <a:uLnTx/>
                  <a:uFillTx/>
                  <a:latin typeface="Verdana"/>
                  <a:ea typeface="+mn-ea"/>
                  <a:cs typeface="+mn-cs"/>
                </a:endParaRPr>
              </a:p>
            </p:txBody>
          </p:sp>
        </p:grpSp>
        <p:sp>
          <p:nvSpPr>
            <p:cNvPr id="45" name="Isosceles Triangle 17">
              <a:extLst>
                <a:ext uri="{FF2B5EF4-FFF2-40B4-BE49-F238E27FC236}">
                  <a16:creationId xmlns:a16="http://schemas.microsoft.com/office/drawing/2014/main" id="{DEB4A513-B938-D8DC-A969-A6DE083B6219}"/>
                </a:ext>
              </a:extLst>
            </p:cNvPr>
            <p:cNvSpPr/>
            <p:nvPr/>
          </p:nvSpPr>
          <p:spPr>
            <a:xfrm rot="10800000">
              <a:off x="8014742" y="1592489"/>
              <a:ext cx="539952" cy="393047"/>
            </a:xfrm>
            <a:prstGeom prst="triangle">
              <a:avLst/>
            </a:pr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5"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6" name="Rectangle 18">
              <a:extLst>
                <a:ext uri="{FF2B5EF4-FFF2-40B4-BE49-F238E27FC236}">
                  <a16:creationId xmlns:a16="http://schemas.microsoft.com/office/drawing/2014/main" id="{26B73345-0962-55BC-AF6F-7CD75CC0FD1A}"/>
                </a:ext>
              </a:extLst>
            </p:cNvPr>
            <p:cNvSpPr/>
            <p:nvPr/>
          </p:nvSpPr>
          <p:spPr>
            <a:xfrm>
              <a:off x="6214007" y="1939133"/>
              <a:ext cx="2571217" cy="11055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de-DE" sz="1050" b="0" i="0" u="none" strike="noStrike" kern="1200" cap="none" spc="0" normalizeH="0" baseline="0" noProof="0" dirty="0">
                  <a:ln>
                    <a:noFill/>
                  </a:ln>
                  <a:solidFill>
                    <a:srgbClr val="23004C"/>
                  </a:solidFill>
                  <a:effectLst/>
                  <a:uLnTx/>
                  <a:uFillTx/>
                  <a:latin typeface="Verdana"/>
                  <a:ea typeface="+mn-ea"/>
                  <a:cs typeface="+mn-cs"/>
                </a:rPr>
                <a:t>Kinder mit mehr als 2 Infektionen bis zum Alter von 6 Monaten haben ein mehr als </a:t>
              </a:r>
              <a:r>
                <a:rPr kumimoji="0" lang="de-DE" sz="1050" b="1" i="0" u="none" strike="noStrike" kern="1200" cap="none" spc="0" normalizeH="0" baseline="0" noProof="0" dirty="0">
                  <a:ln>
                    <a:noFill/>
                  </a:ln>
                  <a:solidFill>
                    <a:srgbClr val="23004C"/>
                  </a:solidFill>
                  <a:effectLst/>
                  <a:uLnTx/>
                  <a:uFillTx/>
                  <a:latin typeface="Verdana"/>
                  <a:ea typeface="+mn-ea"/>
                  <a:cs typeface="+mn-cs"/>
                </a:rPr>
                <a:t>doppelt so hohes Risiko, im Alter von     8 Jahren an T1D zu erkranken </a:t>
              </a:r>
              <a:endParaRPr kumimoji="0" lang="en-GB" sz="1050" b="1" i="0" u="none" strike="noStrike" kern="1200" cap="none" spc="0" normalizeH="0" baseline="0" noProof="0" dirty="0">
                <a:ln>
                  <a:noFill/>
                </a:ln>
                <a:solidFill>
                  <a:srgbClr val="23004C"/>
                </a:solidFill>
                <a:effectLst/>
                <a:uLnTx/>
                <a:uFillTx/>
                <a:latin typeface="Verdana"/>
                <a:ea typeface="+mn-ea"/>
                <a:cs typeface="+mn-cs"/>
              </a:endParaRPr>
            </a:p>
          </p:txBody>
        </p:sp>
      </p:grpSp>
      <p:grpSp>
        <p:nvGrpSpPr>
          <p:cNvPr id="49" name="Group 21">
            <a:extLst>
              <a:ext uri="{FF2B5EF4-FFF2-40B4-BE49-F238E27FC236}">
                <a16:creationId xmlns:a16="http://schemas.microsoft.com/office/drawing/2014/main" id="{88D9B717-C275-A316-0E9D-DDF9D4A2986F}"/>
              </a:ext>
            </a:extLst>
          </p:cNvPr>
          <p:cNvGrpSpPr/>
          <p:nvPr/>
        </p:nvGrpSpPr>
        <p:grpSpPr>
          <a:xfrm>
            <a:off x="323850" y="2296557"/>
            <a:ext cx="3119916" cy="1465590"/>
            <a:chOff x="320236" y="3050848"/>
            <a:chExt cx="3210755" cy="1465590"/>
          </a:xfrm>
        </p:grpSpPr>
        <p:cxnSp>
          <p:nvCxnSpPr>
            <p:cNvPr id="50" name="Straight Connector 22">
              <a:extLst>
                <a:ext uri="{FF2B5EF4-FFF2-40B4-BE49-F238E27FC236}">
                  <a16:creationId xmlns:a16="http://schemas.microsoft.com/office/drawing/2014/main" id="{FFFDFB9C-1E14-F911-1BE1-3F8D32743400}"/>
                </a:ext>
              </a:extLst>
            </p:cNvPr>
            <p:cNvCxnSpPr>
              <a:cxnSpLocks/>
            </p:cNvCxnSpPr>
            <p:nvPr/>
          </p:nvCxnSpPr>
          <p:spPr>
            <a:xfrm>
              <a:off x="320236" y="3409400"/>
              <a:ext cx="3210755" cy="0"/>
            </a:xfrm>
            <a:prstGeom prst="line">
              <a:avLst/>
            </a:prstGeom>
            <a:ln w="28575">
              <a:solidFill>
                <a:schemeClr val="tx2">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51" name="Rectangle 23">
              <a:extLst>
                <a:ext uri="{FF2B5EF4-FFF2-40B4-BE49-F238E27FC236}">
                  <a16:creationId xmlns:a16="http://schemas.microsoft.com/office/drawing/2014/main" id="{3D77FB6A-70B8-E9A4-0AB9-A587071212DB}"/>
                </a:ext>
              </a:extLst>
            </p:cNvPr>
            <p:cNvSpPr/>
            <p:nvPr/>
          </p:nvSpPr>
          <p:spPr>
            <a:xfrm>
              <a:off x="328014" y="3050848"/>
              <a:ext cx="2559600" cy="37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355" rtl="0" eaLnBrk="1" fontAlgn="auto" latinLnBrk="0" hangingPunct="1">
                <a:lnSpc>
                  <a:spcPct val="100000"/>
                </a:lnSpc>
                <a:spcBef>
                  <a:spcPts val="0"/>
                </a:spcBef>
                <a:spcAft>
                  <a:spcPts val="0"/>
                </a:spcAft>
                <a:buClrTx/>
                <a:buSzTx/>
                <a:buFontTx/>
                <a:buNone/>
                <a:tabLst/>
                <a:defRPr/>
              </a:pPr>
              <a:endParaRPr kumimoji="0" lang="en-GB" sz="1100" b="1" i="0" u="none" strike="noStrike" kern="1200" cap="none" spc="0" normalizeH="0" baseline="0" noProof="0">
                <a:ln>
                  <a:noFill/>
                </a:ln>
                <a:solidFill>
                  <a:srgbClr val="FFFFFF"/>
                </a:solidFill>
                <a:effectLst/>
                <a:uLnTx/>
                <a:uFillTx/>
                <a:latin typeface="Verdana"/>
                <a:ea typeface="+mn-ea"/>
                <a:cs typeface="+mn-cs"/>
              </a:endParaRPr>
            </a:p>
          </p:txBody>
        </p:sp>
        <p:sp>
          <p:nvSpPr>
            <p:cNvPr id="52" name="Rectangle 24">
              <a:extLst>
                <a:ext uri="{FF2B5EF4-FFF2-40B4-BE49-F238E27FC236}">
                  <a16:creationId xmlns:a16="http://schemas.microsoft.com/office/drawing/2014/main" id="{80732033-9F2E-BFA0-6C19-6D58E9A6EB31}"/>
                </a:ext>
              </a:extLst>
            </p:cNvPr>
            <p:cNvSpPr/>
            <p:nvPr/>
          </p:nvSpPr>
          <p:spPr>
            <a:xfrm>
              <a:off x="329820" y="3425996"/>
              <a:ext cx="2559600" cy="10904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err="1">
                  <a:ln>
                    <a:noFill/>
                  </a:ln>
                  <a:solidFill>
                    <a:srgbClr val="23004C"/>
                  </a:solidFill>
                  <a:effectLst/>
                  <a:uLnTx/>
                  <a:uFillTx/>
                  <a:latin typeface="Verdana"/>
                  <a:ea typeface="+mn-ea"/>
                  <a:cs typeface="+mn-cs"/>
                </a:rPr>
                <a:t>Infektionen</a:t>
              </a:r>
              <a:r>
                <a:rPr kumimoji="0" lang="en-GB" sz="1050" b="0" i="0" u="none" strike="noStrike" kern="1200" cap="none" spc="0" normalizeH="0" baseline="0" noProof="0">
                  <a:ln>
                    <a:noFill/>
                  </a:ln>
                  <a:solidFill>
                    <a:srgbClr val="23004C"/>
                  </a:solidFill>
                  <a:effectLst/>
                  <a:uLnTx/>
                  <a:uFillTx/>
                  <a:latin typeface="Verdana"/>
                  <a:ea typeface="+mn-ea"/>
                  <a:cs typeface="+mn-cs"/>
                </a:rPr>
                <a:t> </a:t>
              </a:r>
              <a:r>
                <a:rPr kumimoji="0" lang="en-GB" sz="1050" b="0" i="0" u="none" strike="noStrike" kern="1200" cap="none" spc="0" normalizeH="0" baseline="0" noProof="0" err="1">
                  <a:ln>
                    <a:noFill/>
                  </a:ln>
                  <a:solidFill>
                    <a:srgbClr val="23004C"/>
                  </a:solidFill>
                  <a:effectLst/>
                  <a:uLnTx/>
                  <a:uFillTx/>
                  <a:latin typeface="Verdana"/>
                  <a:ea typeface="+mn-ea"/>
                  <a:cs typeface="+mn-cs"/>
                </a:rPr>
                <a:t>im</a:t>
              </a:r>
              <a:r>
                <a:rPr kumimoji="0" lang="en-GB" sz="1050" b="0" i="0" u="none" strike="noStrike" kern="1200" cap="none" spc="0" normalizeH="0" baseline="0" noProof="0">
                  <a:ln>
                    <a:noFill/>
                  </a:ln>
                  <a:solidFill>
                    <a:srgbClr val="23004C"/>
                  </a:solidFill>
                  <a:effectLst/>
                  <a:uLnTx/>
                  <a:uFillTx/>
                  <a:latin typeface="Verdana"/>
                  <a:ea typeface="+mn-ea"/>
                  <a:cs typeface="+mn-cs"/>
                </a:rPr>
                <a:t> </a:t>
              </a:r>
              <a:r>
                <a:rPr kumimoji="0" lang="en-GB" sz="1050" b="0" i="0" u="none" strike="noStrike" kern="1200" cap="none" spc="0" normalizeH="0" baseline="0" noProof="0" err="1">
                  <a:ln>
                    <a:noFill/>
                  </a:ln>
                  <a:solidFill>
                    <a:srgbClr val="23004C"/>
                  </a:solidFill>
                  <a:effectLst/>
                  <a:uLnTx/>
                  <a:uFillTx/>
                  <a:latin typeface="Verdana"/>
                  <a:ea typeface="+mn-ea"/>
                  <a:cs typeface="+mn-cs"/>
                </a:rPr>
                <a:t>ersten</a:t>
              </a:r>
              <a:r>
                <a:rPr kumimoji="0" lang="en-GB" sz="1050" b="0" i="0" u="none" strike="noStrike" kern="1200" cap="none" spc="0" normalizeH="0" baseline="0" noProof="0">
                  <a:ln>
                    <a:noFill/>
                  </a:ln>
                  <a:solidFill>
                    <a:srgbClr val="23004C"/>
                  </a:solidFill>
                  <a:effectLst/>
                  <a:uLnTx/>
                  <a:uFillTx/>
                  <a:latin typeface="Verdana"/>
                  <a:ea typeface="+mn-ea"/>
                  <a:cs typeface="+mn-cs"/>
                </a:rPr>
                <a:t> </a:t>
              </a:r>
              <a:r>
                <a:rPr kumimoji="0" lang="en-GB" sz="1050" b="0" i="0" u="none" strike="noStrike" kern="1200" cap="none" spc="0" normalizeH="0" baseline="0" noProof="0" err="1">
                  <a:ln>
                    <a:noFill/>
                  </a:ln>
                  <a:solidFill>
                    <a:srgbClr val="23004C"/>
                  </a:solidFill>
                  <a:effectLst/>
                  <a:uLnTx/>
                  <a:uFillTx/>
                  <a:latin typeface="Verdana"/>
                  <a:ea typeface="+mn-ea"/>
                  <a:cs typeface="+mn-cs"/>
                </a:rPr>
                <a:t>Lebensjahr</a:t>
              </a:r>
              <a:r>
                <a:rPr kumimoji="0" lang="en-GB" sz="1050" b="0" i="0" u="none" strike="noStrike" kern="1200" cap="none" spc="0" normalizeH="0" baseline="0" noProof="0">
                  <a:ln>
                    <a:noFill/>
                  </a:ln>
                  <a:solidFill>
                    <a:srgbClr val="23004C"/>
                  </a:solidFill>
                  <a:effectLst/>
                  <a:uLnTx/>
                  <a:uFillTx/>
                  <a:latin typeface="Verdana"/>
                  <a:ea typeface="+mn-ea"/>
                  <a:cs typeface="+mn-cs"/>
                </a:rPr>
                <a:t> </a:t>
              </a:r>
              <a:r>
                <a:rPr kumimoji="0" lang="en-GB" sz="1050" b="1" i="0" u="none" strike="noStrike" kern="1200" cap="none" spc="0" normalizeH="0" baseline="0" noProof="0" err="1">
                  <a:ln>
                    <a:noFill/>
                  </a:ln>
                  <a:solidFill>
                    <a:srgbClr val="23004C"/>
                  </a:solidFill>
                  <a:effectLst/>
                  <a:uLnTx/>
                  <a:uFillTx/>
                  <a:latin typeface="Verdana"/>
                  <a:ea typeface="+mn-ea"/>
                  <a:cs typeface="+mn-cs"/>
                </a:rPr>
                <a:t>erhöhen</a:t>
              </a:r>
              <a:r>
                <a:rPr kumimoji="0" lang="en-GB" sz="1050" b="1" i="0" u="none" strike="noStrike" kern="1200" cap="none" spc="0" normalizeH="0" baseline="0" noProof="0">
                  <a:ln>
                    <a:noFill/>
                  </a:ln>
                  <a:solidFill>
                    <a:srgbClr val="23004C"/>
                  </a:solidFill>
                  <a:effectLst/>
                  <a:uLnTx/>
                  <a:uFillTx/>
                  <a:latin typeface="Verdana"/>
                  <a:ea typeface="+mn-ea"/>
                  <a:cs typeface="+mn-cs"/>
                </a:rPr>
                <a:t> das </a:t>
              </a:r>
              <a:r>
                <a:rPr kumimoji="0" lang="en-GB" sz="1050" b="1" i="0" u="none" strike="noStrike" kern="1200" cap="none" spc="0" normalizeH="0" baseline="0" noProof="0" err="1">
                  <a:ln>
                    <a:noFill/>
                  </a:ln>
                  <a:solidFill>
                    <a:srgbClr val="23004C"/>
                  </a:solidFill>
                  <a:effectLst/>
                  <a:uLnTx/>
                  <a:uFillTx/>
                  <a:latin typeface="Verdana"/>
                  <a:ea typeface="+mn-ea"/>
                  <a:cs typeface="+mn-cs"/>
                </a:rPr>
                <a:t>Risiko</a:t>
              </a:r>
              <a:r>
                <a:rPr kumimoji="0" lang="en-GB" sz="1050" b="1" i="0" u="none" strike="noStrike" kern="1200" cap="none" spc="0" normalizeH="0" baseline="0" noProof="0">
                  <a:ln>
                    <a:noFill/>
                  </a:ln>
                  <a:solidFill>
                    <a:srgbClr val="23004C"/>
                  </a:solidFill>
                  <a:effectLst/>
                  <a:uLnTx/>
                  <a:uFillTx/>
                  <a:latin typeface="Verdana"/>
                  <a:ea typeface="+mn-ea"/>
                  <a:cs typeface="+mn-cs"/>
                </a:rPr>
                <a:t> für </a:t>
              </a:r>
              <a:r>
                <a:rPr kumimoji="0" lang="en-GB" sz="1050" b="1" i="0" u="none" strike="noStrike" kern="1200" cap="none" spc="0" normalizeH="0" baseline="0" noProof="0" err="1">
                  <a:ln>
                    <a:noFill/>
                  </a:ln>
                  <a:solidFill>
                    <a:srgbClr val="23004C"/>
                  </a:solidFill>
                  <a:effectLst/>
                  <a:uLnTx/>
                  <a:uFillTx/>
                  <a:latin typeface="Verdana"/>
                  <a:ea typeface="+mn-ea"/>
                  <a:cs typeface="+mn-cs"/>
                </a:rPr>
                <a:t>Autoimmunität</a:t>
              </a:r>
              <a:r>
                <a:rPr kumimoji="0" lang="en-GB" sz="1050" b="1" i="0" u="none" strike="noStrike" kern="1200" cap="none" spc="0" normalizeH="0" baseline="0" noProof="0">
                  <a:ln>
                    <a:noFill/>
                  </a:ln>
                  <a:solidFill>
                    <a:srgbClr val="23004C"/>
                  </a:solidFill>
                  <a:effectLst/>
                  <a:uLnTx/>
                  <a:uFillTx/>
                  <a:latin typeface="Verdana"/>
                  <a:ea typeface="+mn-ea"/>
                  <a:cs typeface="+mn-cs"/>
                </a:rPr>
                <a:t> </a:t>
              </a:r>
              <a:r>
                <a:rPr kumimoji="0" lang="en-GB" sz="1050" b="1" i="0" u="none" strike="noStrike" kern="1200" cap="none" spc="0" normalizeH="0" baseline="0" noProof="0" err="1">
                  <a:ln>
                    <a:noFill/>
                  </a:ln>
                  <a:solidFill>
                    <a:srgbClr val="23004C"/>
                  </a:solidFill>
                  <a:effectLst/>
                  <a:uLnTx/>
                  <a:uFillTx/>
                  <a:latin typeface="Verdana"/>
                  <a:ea typeface="+mn-ea"/>
                  <a:cs typeface="+mn-cs"/>
                </a:rPr>
                <a:t>gegen</a:t>
              </a:r>
              <a:r>
                <a:rPr kumimoji="0" lang="en-GB" sz="1050" b="1" i="0" u="none" strike="noStrike" kern="1200" cap="none" spc="0" normalizeH="0" baseline="0" noProof="0">
                  <a:ln>
                    <a:noFill/>
                  </a:ln>
                  <a:solidFill>
                    <a:srgbClr val="23004C"/>
                  </a:solidFill>
                  <a:effectLst/>
                  <a:uLnTx/>
                  <a:uFillTx/>
                  <a:latin typeface="Verdana"/>
                  <a:ea typeface="+mn-ea"/>
                  <a:cs typeface="+mn-cs"/>
                </a:rPr>
                <a:t> </a:t>
              </a:r>
              <a:r>
                <a:rPr kumimoji="0" lang="en-GB" sz="1050" b="1" i="0" u="none" strike="noStrike" kern="1200" cap="none" spc="0" normalizeH="0" baseline="0" noProof="0" err="1">
                  <a:ln>
                    <a:noFill/>
                  </a:ln>
                  <a:solidFill>
                    <a:srgbClr val="23004C"/>
                  </a:solidFill>
                  <a:effectLst/>
                  <a:uLnTx/>
                  <a:uFillTx/>
                  <a:latin typeface="Verdana"/>
                  <a:ea typeface="+mn-ea"/>
                  <a:cs typeface="+mn-cs"/>
                </a:rPr>
                <a:t>Inselzellen</a:t>
              </a:r>
              <a:r>
                <a:rPr kumimoji="0" lang="en-GB" sz="1050" b="1" i="0" u="none" strike="noStrike" kern="1200" cap="none" spc="0" normalizeH="0" baseline="0" noProof="0">
                  <a:ln>
                    <a:noFill/>
                  </a:ln>
                  <a:solidFill>
                    <a:srgbClr val="23004C"/>
                  </a:solidFill>
                  <a:effectLst/>
                  <a:uLnTx/>
                  <a:uFillTx/>
                  <a:latin typeface="Verdana"/>
                  <a:ea typeface="+mn-ea"/>
                  <a:cs typeface="+mn-cs"/>
                </a:rPr>
                <a:t> </a:t>
              </a:r>
              <a:r>
                <a:rPr kumimoji="0" lang="en-GB" sz="1050" b="0" i="0" u="none" strike="noStrike" kern="1200" cap="none" spc="0" normalizeH="0" baseline="0" noProof="0">
                  <a:ln>
                    <a:noFill/>
                  </a:ln>
                  <a:solidFill>
                    <a:srgbClr val="23004C"/>
                  </a:solidFill>
                  <a:effectLst/>
                  <a:uLnTx/>
                  <a:uFillTx/>
                  <a:latin typeface="Verdana"/>
                  <a:ea typeface="+mn-ea"/>
                  <a:cs typeface="+mn-cs"/>
                </a:rPr>
                <a:t>und für T1D</a:t>
              </a:r>
            </a:p>
          </p:txBody>
        </p:sp>
      </p:grpSp>
      <p:sp>
        <p:nvSpPr>
          <p:cNvPr id="53" name="Graphic 14">
            <a:extLst>
              <a:ext uri="{FF2B5EF4-FFF2-40B4-BE49-F238E27FC236}">
                <a16:creationId xmlns:a16="http://schemas.microsoft.com/office/drawing/2014/main" id="{185B6B00-2F1A-F1CD-8684-85EF33CB888F}"/>
              </a:ext>
            </a:extLst>
          </p:cNvPr>
          <p:cNvSpPr/>
          <p:nvPr/>
        </p:nvSpPr>
        <p:spPr>
          <a:xfrm>
            <a:off x="842144" y="4277045"/>
            <a:ext cx="7282815" cy="483301"/>
          </a:xfrm>
          <a:prstGeom prst="roundRect">
            <a:avLst>
              <a:gd name="adj" fmla="val 50000"/>
            </a:avLst>
          </a:prstGeom>
          <a:solidFill>
            <a:schemeClr val="accent1"/>
          </a:solidFill>
          <a:ln w="5782" cap="flat">
            <a:noFill/>
            <a:prstDash val="solid"/>
            <a:miter/>
          </a:ln>
        </p:spPr>
        <p:txBody>
          <a:bodyPr rtlCol="0" anchor="ctr"/>
          <a:lstStyle/>
          <a:p>
            <a:pPr marL="0" marR="0" lvl="0" indent="0" algn="ctr" defTabSz="914355"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white"/>
                </a:solidFill>
                <a:effectLst/>
                <a:uLnTx/>
                <a:uFillTx/>
                <a:latin typeface="Verdana"/>
                <a:ea typeface="+mn-ea"/>
                <a:cs typeface="+mn-cs"/>
              </a:rPr>
              <a:t>Viren, insbesondere solche, die Inselzellen infizieren können, sind höchstwahrscheinlich ein </a:t>
            </a:r>
            <a:r>
              <a:rPr kumimoji="0" lang="de-DE" sz="1200" b="1" i="0" u="none" strike="noStrike" kern="1200" cap="none" spc="0" normalizeH="0" baseline="0" noProof="0">
                <a:ln>
                  <a:noFill/>
                </a:ln>
                <a:solidFill>
                  <a:prstClr val="white"/>
                </a:solidFill>
                <a:effectLst/>
                <a:uLnTx/>
                <a:uFillTx/>
                <a:latin typeface="Verdana"/>
                <a:ea typeface="+mn-ea"/>
                <a:cs typeface="+mn-cs"/>
              </a:rPr>
              <a:t>Co-Faktor zur Genetik </a:t>
            </a:r>
            <a:r>
              <a:rPr kumimoji="0" lang="de-DE" sz="1200" b="0" i="0" u="none" strike="noStrike" kern="1200" cap="none" spc="0" normalizeH="0" baseline="0" noProof="0">
                <a:ln>
                  <a:noFill/>
                </a:ln>
                <a:solidFill>
                  <a:prstClr val="white"/>
                </a:solidFill>
                <a:effectLst/>
                <a:uLnTx/>
                <a:uFillTx/>
                <a:latin typeface="Verdana"/>
                <a:ea typeface="+mn-ea"/>
                <a:cs typeface="+mn-cs"/>
              </a:rPr>
              <a:t>für die Entwicklung von T1D</a:t>
            </a:r>
            <a:endParaRPr kumimoji="0" lang="en-GB" sz="1200" b="0" i="0" u="none" strike="noStrike" kern="1200" cap="none" spc="0" normalizeH="0" baseline="0" noProof="0">
              <a:ln>
                <a:noFill/>
              </a:ln>
              <a:solidFill>
                <a:prstClr val="white"/>
              </a:solidFill>
              <a:effectLst/>
              <a:uLnTx/>
              <a:uFillTx/>
              <a:latin typeface="Verdana"/>
              <a:ea typeface="+mn-ea"/>
              <a:cs typeface="+mn-cs"/>
            </a:endParaRPr>
          </a:p>
        </p:txBody>
      </p:sp>
      <p:sp>
        <p:nvSpPr>
          <p:cNvPr id="54" name="Graphic 14">
            <a:extLst>
              <a:ext uri="{FF2B5EF4-FFF2-40B4-BE49-F238E27FC236}">
                <a16:creationId xmlns:a16="http://schemas.microsoft.com/office/drawing/2014/main" id="{C917C28E-8BC5-2B7F-2489-6D39751077B3}"/>
              </a:ext>
            </a:extLst>
          </p:cNvPr>
          <p:cNvSpPr/>
          <p:nvPr/>
        </p:nvSpPr>
        <p:spPr>
          <a:xfrm>
            <a:off x="0" y="1200434"/>
            <a:ext cx="9144000" cy="771418"/>
          </a:xfrm>
          <a:prstGeom prst="roundRect">
            <a:avLst>
              <a:gd name="adj" fmla="val 0"/>
            </a:avLst>
          </a:prstGeom>
          <a:solidFill>
            <a:schemeClr val="bg1"/>
          </a:solidFill>
          <a:ln w="5782" cap="flat">
            <a:noFill/>
            <a:prstDash val="solid"/>
            <a:miter/>
          </a:ln>
        </p:spPr>
        <p:txBody>
          <a:bodyPr lIns="324000" rIns="108000" rtlCol="0" anchor="ctr"/>
          <a:lstStyle/>
          <a:p>
            <a:pPr marL="87313" marR="0" lvl="0" defTabSz="914355"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rgbClr val="7A00E6"/>
                </a:solidFill>
                <a:effectLst/>
                <a:uLnTx/>
                <a:uFillTx/>
                <a:latin typeface="Verdana"/>
                <a:ea typeface="+mn-ea"/>
                <a:cs typeface="+mn-cs"/>
              </a:rPr>
              <a:t>Es gibt zwei verschiedene Hypothesen für die Rolle von Virusinfektionen bei T1D: </a:t>
            </a:r>
          </a:p>
          <a:p>
            <a:pPr marL="269875" marR="0" lvl="0" indent="-182563" defTabSz="91435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rgbClr val="7A00E6"/>
                </a:solidFill>
                <a:effectLst/>
                <a:uLnTx/>
                <a:uFillTx/>
                <a:latin typeface="Verdana"/>
                <a:ea typeface="+mn-ea"/>
                <a:cs typeface="+mn-cs"/>
              </a:rPr>
              <a:t>die </a:t>
            </a:r>
            <a:r>
              <a:rPr kumimoji="0" lang="de-DE" sz="1100" b="1" i="0" u="none" strike="noStrike" kern="1200" cap="none" spc="0" normalizeH="0" baseline="0" noProof="0" dirty="0">
                <a:ln>
                  <a:noFill/>
                </a:ln>
                <a:solidFill>
                  <a:srgbClr val="7A00E6"/>
                </a:solidFill>
                <a:effectLst/>
                <a:uLnTx/>
                <a:uFillTx/>
                <a:latin typeface="Verdana"/>
                <a:ea typeface="+mn-ea"/>
                <a:cs typeface="+mn-cs"/>
              </a:rPr>
              <a:t>Hygienehypothese </a:t>
            </a:r>
            <a:r>
              <a:rPr kumimoji="0" lang="de-DE" sz="1100" b="0" i="0" u="none" strike="noStrike" kern="1200" cap="none" spc="0" normalizeH="0" baseline="0" noProof="0" dirty="0">
                <a:ln>
                  <a:noFill/>
                </a:ln>
                <a:solidFill>
                  <a:srgbClr val="7A00E6"/>
                </a:solidFill>
                <a:effectLst/>
                <a:uLnTx/>
                <a:uFillTx/>
                <a:latin typeface="Verdana"/>
                <a:ea typeface="+mn-ea"/>
                <a:cs typeface="+mn-cs"/>
              </a:rPr>
              <a:t>(Infektionen können einen Schutz vor T1D bieten) und </a:t>
            </a:r>
          </a:p>
          <a:p>
            <a:pPr marL="269875" marR="0" lvl="0" indent="-182563" defTabSz="91435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rgbClr val="7A00E6"/>
                </a:solidFill>
                <a:effectLst/>
                <a:uLnTx/>
                <a:uFillTx/>
                <a:latin typeface="Verdana"/>
                <a:ea typeface="+mn-ea"/>
                <a:cs typeface="+mn-cs"/>
              </a:rPr>
              <a:t>die </a:t>
            </a:r>
            <a:r>
              <a:rPr kumimoji="0" lang="de-DE" sz="1100" b="1" i="0" u="none" strike="noStrike" kern="1200" cap="none" spc="0" normalizeH="0" baseline="0" noProof="0" dirty="0" err="1">
                <a:ln>
                  <a:noFill/>
                </a:ln>
                <a:solidFill>
                  <a:srgbClr val="7A00E6"/>
                </a:solidFill>
                <a:effectLst/>
                <a:uLnTx/>
                <a:uFillTx/>
                <a:latin typeface="Verdana"/>
                <a:ea typeface="+mn-ea"/>
                <a:cs typeface="+mn-cs"/>
              </a:rPr>
              <a:t>Auslöserhypothese</a:t>
            </a:r>
            <a:r>
              <a:rPr kumimoji="0" lang="de-DE" sz="1100" b="0" i="0" u="none" strike="noStrike" kern="1200" cap="none" spc="0" normalizeH="0" baseline="0" noProof="0" dirty="0">
                <a:ln>
                  <a:noFill/>
                </a:ln>
                <a:solidFill>
                  <a:srgbClr val="7A00E6"/>
                </a:solidFill>
                <a:effectLst/>
                <a:uLnTx/>
                <a:uFillTx/>
                <a:latin typeface="Verdana"/>
                <a:ea typeface="+mn-ea"/>
                <a:cs typeface="+mn-cs"/>
              </a:rPr>
              <a:t> (Infektionen können T1D durch die Zerstörung von β-Zellen der Bauchspeicheldrüse auslösen)</a:t>
            </a:r>
            <a:endParaRPr kumimoji="0" lang="en-GB" sz="1100" b="0" i="0" u="none" strike="noStrike" kern="1200" cap="none" spc="0" normalizeH="0" baseline="0" noProof="0" dirty="0">
              <a:ln>
                <a:noFill/>
              </a:ln>
              <a:solidFill>
                <a:srgbClr val="7A00E6"/>
              </a:solidFill>
              <a:effectLst/>
              <a:uLnTx/>
              <a:uFillTx/>
              <a:latin typeface="Verdana"/>
              <a:ea typeface="+mn-ea"/>
              <a:cs typeface="+mn-cs"/>
            </a:endParaRPr>
          </a:p>
        </p:txBody>
      </p:sp>
    </p:spTree>
    <p:extLst>
      <p:ext uri="{BB962C8B-B14F-4D97-AF65-F5344CB8AC3E}">
        <p14:creationId xmlns:p14="http://schemas.microsoft.com/office/powerpoint/2010/main" val="1290228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4">
            <a:extLst>
              <a:ext uri="{FF2B5EF4-FFF2-40B4-BE49-F238E27FC236}">
                <a16:creationId xmlns:a16="http://schemas.microsoft.com/office/drawing/2014/main" id="{C02937C1-9096-3C3C-A6C2-217494D0DEE5}"/>
              </a:ext>
            </a:extLst>
          </p:cNvPr>
          <p:cNvSpPr>
            <a:spLocks noGrp="1"/>
          </p:cNvSpPr>
          <p:nvPr>
            <p:ph type="body" sz="quarter" idx="17"/>
          </p:nvPr>
        </p:nvSpPr>
        <p:spPr>
          <a:xfrm>
            <a:off x="374319" y="108022"/>
            <a:ext cx="8476488" cy="463296"/>
          </a:xfrm>
        </p:spPr>
        <p:txBody>
          <a:bodyPr/>
          <a:lstStyle/>
          <a:p>
            <a:pPr>
              <a:lnSpc>
                <a:spcPct val="100000"/>
              </a:lnSpc>
            </a:pPr>
            <a:r>
              <a:rPr lang="de-DE" sz="2000" b="1" dirty="0">
                <a:solidFill>
                  <a:srgbClr val="7030A0"/>
                </a:solidFill>
                <a:latin typeface="+mj-lt"/>
              </a:rPr>
              <a:t>Genetik, Infektionsanamnese und andere Umweltauslöser können zum Autoimmunprozess bei T1D beitragen</a:t>
            </a:r>
            <a:r>
              <a:rPr lang="de-DE" sz="2000" b="1" baseline="30000" dirty="0">
                <a:solidFill>
                  <a:srgbClr val="7030A0"/>
                </a:solidFill>
                <a:latin typeface="+mj-lt"/>
              </a:rPr>
              <a:t>1,2</a:t>
            </a:r>
          </a:p>
        </p:txBody>
      </p:sp>
      <p:sp>
        <p:nvSpPr>
          <p:cNvPr id="14" name="Textfeld 13">
            <a:extLst>
              <a:ext uri="{FF2B5EF4-FFF2-40B4-BE49-F238E27FC236}">
                <a16:creationId xmlns:a16="http://schemas.microsoft.com/office/drawing/2014/main" id="{ED81BD12-72DB-B3D1-457B-C5B5D4F43EC3}"/>
              </a:ext>
            </a:extLst>
          </p:cNvPr>
          <p:cNvSpPr txBox="1"/>
          <p:nvPr/>
        </p:nvSpPr>
        <p:spPr>
          <a:xfrm>
            <a:off x="374318" y="4578951"/>
            <a:ext cx="8406969" cy="5539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 Ein Verwandter 1. Grades ist ein Elternteil, Geschwister oder eigenes Kind. T1D: Typ-1-Diabetes.</a:t>
            </a:r>
          </a:p>
          <a:p>
            <a:pPr lvl="0">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Ilonen</a:t>
            </a:r>
            <a:r>
              <a:rPr kumimoji="0" lang="de-DE" sz="600" b="0" i="0" u="none" strike="noStrike" kern="1200" cap="none" spc="0" normalizeH="0" baseline="0" noProof="0" dirty="0">
                <a:ln>
                  <a:noFill/>
                </a:ln>
                <a:solidFill>
                  <a:srgbClr val="404040"/>
                </a:solidFill>
                <a:effectLst/>
                <a:uLnTx/>
                <a:uFillTx/>
                <a:latin typeface="Verdana"/>
                <a:ea typeface="+mn-ea"/>
                <a:cs typeface="Arial"/>
              </a:rPr>
              <a:t> J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Nat Rev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Endocrinol</a:t>
            </a:r>
            <a:r>
              <a:rPr kumimoji="0" lang="de-DE" sz="600" b="0" i="0" u="none" strike="noStrike" kern="1200" cap="none" spc="0" normalizeH="0" baseline="0" noProof="0" dirty="0">
                <a:ln>
                  <a:noFill/>
                </a:ln>
                <a:solidFill>
                  <a:srgbClr val="404040"/>
                </a:solidFill>
                <a:effectLst/>
                <a:uLnTx/>
                <a:uFillTx/>
                <a:latin typeface="Verdana"/>
                <a:ea typeface="+mn-ea"/>
                <a:cs typeface="Arial"/>
              </a:rPr>
              <a:t> 2019; 15: 635</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50. </a:t>
            </a:r>
            <a:r>
              <a:rPr kumimoji="0" lang="de-DE" sz="600" b="1" i="0" u="none" strike="noStrike" kern="1200" cap="none" spc="0" normalizeH="0" baseline="0" noProof="0" dirty="0">
                <a:ln>
                  <a:noFill/>
                </a:ln>
                <a:solidFill>
                  <a:srgbClr val="404040"/>
                </a:solidFill>
                <a:effectLst/>
                <a:uLnTx/>
                <a:uFillTx/>
                <a:latin typeface="Verdana"/>
                <a:ea typeface="+mn-ea"/>
                <a:cs typeface="Arial"/>
              </a:rPr>
              <a:t>2.</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DiMeglio</a:t>
            </a:r>
            <a:r>
              <a:rPr kumimoji="0" lang="de-DE" sz="600" b="0" i="0" u="none" strike="noStrike" kern="1200" cap="none" spc="0" normalizeH="0" baseline="0" noProof="0" dirty="0">
                <a:ln>
                  <a:noFill/>
                </a:ln>
                <a:solidFill>
                  <a:srgbClr val="404040"/>
                </a:solidFill>
                <a:effectLst/>
                <a:uLnTx/>
                <a:uFillTx/>
                <a:latin typeface="Verdana"/>
                <a:ea typeface="+mn-ea"/>
                <a:cs typeface="Arial"/>
              </a:rPr>
              <a:t> LA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Lancet</a:t>
            </a:r>
            <a:r>
              <a:rPr kumimoji="0" lang="de-DE" sz="600" b="0" i="0" u="none" strike="noStrike" kern="1200" cap="none" spc="0" normalizeH="0" baseline="0" noProof="0" dirty="0">
                <a:ln>
                  <a:noFill/>
                </a:ln>
                <a:solidFill>
                  <a:srgbClr val="404040"/>
                </a:solidFill>
                <a:effectLst/>
                <a:uLnTx/>
                <a:uFillTx/>
                <a:latin typeface="Verdana"/>
                <a:ea typeface="+mn-ea"/>
                <a:cs typeface="Arial"/>
              </a:rPr>
              <a:t> 2018; 391: 2449</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62. </a:t>
            </a:r>
            <a:r>
              <a:rPr kumimoji="0" lang="de-DE" sz="600" b="1" i="0" u="none" strike="noStrike" kern="1200" cap="none" spc="0" normalizeH="0" baseline="0" noProof="0" dirty="0">
                <a:ln>
                  <a:noFill/>
                </a:ln>
                <a:solidFill>
                  <a:srgbClr val="404040"/>
                </a:solidFill>
                <a:effectLst/>
                <a:uLnTx/>
                <a:uFillTx/>
                <a:latin typeface="Verdana"/>
                <a:ea typeface="+mn-ea"/>
                <a:cs typeface="Arial"/>
              </a:rPr>
              <a:t>3.</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Smatti</a:t>
            </a:r>
            <a:r>
              <a:rPr kumimoji="0" lang="de-DE" sz="600" b="0" i="0" u="none" strike="noStrike" kern="1200" cap="none" spc="0" normalizeH="0" baseline="0" noProof="0" dirty="0">
                <a:ln>
                  <a:noFill/>
                </a:ln>
                <a:solidFill>
                  <a:srgbClr val="404040"/>
                </a:solidFill>
                <a:effectLst/>
                <a:uLnTx/>
                <a:uFillTx/>
                <a:latin typeface="Verdana"/>
                <a:ea typeface="+mn-ea"/>
                <a:cs typeface="Arial"/>
              </a:rPr>
              <a:t> MK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Viruses</a:t>
            </a:r>
            <a:r>
              <a:rPr kumimoji="0" lang="de-DE" sz="600" b="0" i="0" u="none" strike="noStrike" kern="1200" cap="none" spc="0" normalizeH="0" baseline="0" noProof="0" dirty="0">
                <a:ln>
                  <a:noFill/>
                </a:ln>
                <a:solidFill>
                  <a:srgbClr val="404040"/>
                </a:solidFill>
                <a:effectLst/>
                <a:uLnTx/>
                <a:uFillTx/>
                <a:latin typeface="Verdana"/>
                <a:ea typeface="+mn-ea"/>
                <a:cs typeface="Arial"/>
              </a:rPr>
              <a:t> 2019; 11: 1</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18. </a:t>
            </a:r>
            <a:r>
              <a:rPr kumimoji="0" lang="de-DE" sz="600" b="1" i="0" u="none" strike="noStrike" kern="1200" cap="none" spc="0" normalizeH="0" baseline="0" noProof="0" dirty="0">
                <a:ln>
                  <a:noFill/>
                </a:ln>
                <a:solidFill>
                  <a:srgbClr val="404040"/>
                </a:solidFill>
                <a:effectLst/>
                <a:uLnTx/>
                <a:uFillTx/>
                <a:latin typeface="Verdana"/>
                <a:ea typeface="+mn-ea"/>
                <a:cs typeface="Arial"/>
              </a:rPr>
              <a:t>4.</a:t>
            </a:r>
            <a:r>
              <a:rPr kumimoji="0" lang="de-DE" sz="600" b="0" i="0" u="none" strike="noStrike" kern="1200" cap="none" spc="0" normalizeH="0" baseline="0" noProof="0" dirty="0">
                <a:ln>
                  <a:noFill/>
                </a:ln>
                <a:solidFill>
                  <a:srgbClr val="404040"/>
                </a:solidFill>
                <a:effectLst/>
                <a:uLnTx/>
                <a:uFillTx/>
                <a:latin typeface="Verdana"/>
                <a:ea typeface="+mn-ea"/>
                <a:cs typeface="Arial"/>
              </a:rPr>
              <a:t> Yang JK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Acta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Diabetol</a:t>
            </a:r>
            <a:r>
              <a:rPr kumimoji="0" lang="de-DE" sz="600" b="0" i="0" u="none" strike="noStrike" kern="1200" cap="none" spc="0" normalizeH="0" baseline="0" noProof="0" dirty="0">
                <a:ln>
                  <a:noFill/>
                </a:ln>
                <a:solidFill>
                  <a:srgbClr val="404040"/>
                </a:solidFill>
                <a:effectLst/>
                <a:uLnTx/>
                <a:uFillTx/>
                <a:latin typeface="Verdana"/>
                <a:ea typeface="+mn-ea"/>
                <a:cs typeface="Arial"/>
              </a:rPr>
              <a:t> 2019; 47: 193</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9. </a:t>
            </a:r>
            <a:r>
              <a:rPr kumimoji="0" lang="de-DE" sz="600" b="1" i="0" u="none" strike="noStrike" kern="1200" cap="none" spc="0" normalizeH="0" baseline="0" noProof="0" dirty="0">
                <a:ln>
                  <a:noFill/>
                </a:ln>
                <a:solidFill>
                  <a:srgbClr val="404040"/>
                </a:solidFill>
                <a:effectLst/>
                <a:uLnTx/>
                <a:uFillTx/>
                <a:latin typeface="Verdana"/>
                <a:ea typeface="+mn-ea"/>
                <a:cs typeface="Arial"/>
              </a:rPr>
              <a:t>5.</a:t>
            </a:r>
            <a:r>
              <a:rPr kumimoji="0" lang="de-DE" sz="600" b="0" i="0" u="none" strike="noStrike" kern="1200" cap="none" spc="0" normalizeH="0" baseline="0" noProof="0" dirty="0">
                <a:ln>
                  <a:noFill/>
                </a:ln>
                <a:solidFill>
                  <a:srgbClr val="404040"/>
                </a:solidFill>
                <a:effectLst/>
                <a:uLnTx/>
                <a:uFillTx/>
                <a:latin typeface="Verdana"/>
                <a:ea typeface="+mn-ea"/>
                <a:cs typeface="Arial"/>
              </a:rPr>
              <a:t> Rubino F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N Engl J Med</a:t>
            </a:r>
            <a:r>
              <a:rPr kumimoji="0" lang="de-DE" sz="600" b="0" i="0" u="none" strike="noStrike" kern="1200" cap="none" spc="0" normalizeH="0" baseline="0" noProof="0" dirty="0">
                <a:ln>
                  <a:noFill/>
                </a:ln>
                <a:solidFill>
                  <a:srgbClr val="404040"/>
                </a:solidFill>
                <a:effectLst/>
                <a:uLnTx/>
                <a:uFillTx/>
                <a:latin typeface="Verdana"/>
                <a:ea typeface="+mn-ea"/>
                <a:cs typeface="Arial"/>
              </a:rPr>
              <a:t> 2020; 383: 789</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90. </a:t>
            </a:r>
            <a:r>
              <a:rPr kumimoji="0" lang="de-DE" sz="600" b="1" i="0" u="none" strike="noStrike" kern="1200" cap="none" spc="0" normalizeH="0" baseline="0" noProof="0" dirty="0">
                <a:ln>
                  <a:noFill/>
                </a:ln>
                <a:solidFill>
                  <a:srgbClr val="404040"/>
                </a:solidFill>
                <a:effectLst/>
                <a:uLnTx/>
                <a:uFillTx/>
                <a:latin typeface="Verdana"/>
                <a:ea typeface="+mn-ea"/>
                <a:cs typeface="Arial"/>
              </a:rPr>
              <a:t>6.</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Qeadan</a:t>
            </a:r>
            <a:r>
              <a:rPr kumimoji="0" lang="de-DE" sz="600" b="0" i="0" u="none" strike="noStrike" kern="1200" cap="none" spc="0" normalizeH="0" baseline="0" noProof="0" dirty="0">
                <a:ln>
                  <a:noFill/>
                </a:ln>
                <a:solidFill>
                  <a:srgbClr val="404040"/>
                </a:solidFill>
                <a:effectLst/>
                <a:uLnTx/>
                <a:uFillTx/>
                <a:latin typeface="Verdana"/>
                <a:ea typeface="+mn-ea"/>
                <a:cs typeface="Arial"/>
              </a:rPr>
              <a:t> F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a:t>
            </a:r>
            <a:r>
              <a:rPr lang="de-DE" sz="600" i="1" dirty="0">
                <a:solidFill>
                  <a:srgbClr val="404040"/>
                </a:solidFill>
                <a:cs typeface="Arial"/>
              </a:rPr>
              <a:t>. PLoS </a:t>
            </a:r>
            <a:r>
              <a:rPr lang="de-DE" sz="600" i="1" dirty="0" err="1">
                <a:solidFill>
                  <a:srgbClr val="404040"/>
                </a:solidFill>
                <a:cs typeface="Arial"/>
              </a:rPr>
              <a:t>One</a:t>
            </a:r>
            <a:r>
              <a:rPr lang="de-DE" sz="600" i="1" dirty="0">
                <a:solidFill>
                  <a:srgbClr val="404040"/>
                </a:solidFill>
                <a:cs typeface="Arial"/>
              </a:rPr>
              <a:t> </a:t>
            </a:r>
            <a:r>
              <a:rPr lang="de-DE" sz="600" dirty="0">
                <a:solidFill>
                  <a:srgbClr val="404040"/>
                </a:solidFill>
                <a:cs typeface="Arial"/>
              </a:rPr>
              <a:t>2022; 17: e0266809.</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1" i="0" u="none" strike="noStrike" kern="1200" cap="none" spc="0" normalizeH="0" baseline="0" noProof="0" dirty="0">
                <a:ln>
                  <a:noFill/>
                </a:ln>
                <a:solidFill>
                  <a:srgbClr val="404040"/>
                </a:solidFill>
                <a:effectLst/>
                <a:uLnTx/>
                <a:uFillTx/>
                <a:latin typeface="Verdana"/>
                <a:ea typeface="+mn-ea"/>
                <a:cs typeface="Arial"/>
              </a:rPr>
              <a:t>7.</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Thakkar</a:t>
            </a:r>
            <a:r>
              <a:rPr kumimoji="0" lang="de-DE" sz="600" b="0" i="0" u="none" strike="noStrike" kern="1200" cap="none" spc="0" normalizeH="0" baseline="0" noProof="0" dirty="0">
                <a:ln>
                  <a:noFill/>
                </a:ln>
                <a:solidFill>
                  <a:srgbClr val="404040"/>
                </a:solidFill>
                <a:effectLst/>
                <a:uLnTx/>
                <a:uFillTx/>
                <a:latin typeface="Verdana"/>
                <a:ea typeface="+mn-ea"/>
                <a:cs typeface="Arial"/>
              </a:rPr>
              <a:t> S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touchREV</a:t>
            </a:r>
            <a:r>
              <a:rPr kumimoji="0" lang="de-DE" sz="600" b="0" i="1" u="none" strike="noStrike" kern="1200" cap="none" spc="0" normalizeH="0" baseline="0" noProof="0" dirty="0">
                <a:ln>
                  <a:noFill/>
                </a:ln>
                <a:solidFill>
                  <a:srgbClr val="404040"/>
                </a:solidFill>
                <a:effectLst/>
                <a:uLnTx/>
                <a:uFillTx/>
                <a:latin typeface="Verdana"/>
                <a:ea typeface="+mn-ea"/>
                <a:cs typeface="Arial"/>
              </a:rPr>
              <a: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a:ln>
                  <a:noFill/>
                </a:ln>
                <a:solidFill>
                  <a:srgbClr val="404040"/>
                </a:solidFill>
                <a:effectLst/>
                <a:uLnTx/>
                <a:uFillTx/>
                <a:latin typeface="Verdana"/>
                <a:ea typeface="+mn-ea"/>
                <a:cs typeface="Arial"/>
              </a:rPr>
              <a:t>2023; 19: 22</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30. </a:t>
            </a:r>
            <a:r>
              <a:rPr kumimoji="0" lang="de-DE" sz="600" b="1" i="0" u="none" strike="noStrike" kern="1200" cap="none" spc="0" normalizeH="0" baseline="0" noProof="0" dirty="0">
                <a:ln>
                  <a:noFill/>
                </a:ln>
                <a:solidFill>
                  <a:srgbClr val="404040"/>
                </a:solidFill>
                <a:effectLst/>
                <a:uLnTx/>
                <a:uFillTx/>
                <a:latin typeface="Verdana"/>
                <a:ea typeface="+mn-ea"/>
                <a:cs typeface="Arial"/>
              </a:rPr>
              <a:t>8.</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Couper</a:t>
            </a:r>
            <a:r>
              <a:rPr kumimoji="0" lang="de-DE" sz="600" b="0" i="0" u="none" strike="noStrike" kern="1200" cap="none" spc="0" normalizeH="0" baseline="0" noProof="0" dirty="0">
                <a:ln>
                  <a:noFill/>
                </a:ln>
                <a:solidFill>
                  <a:srgbClr val="404040"/>
                </a:solidFill>
                <a:effectLst/>
                <a:uLnTx/>
                <a:uFillTx/>
                <a:latin typeface="Verdana"/>
                <a:ea typeface="+mn-ea"/>
                <a:cs typeface="Arial"/>
              </a:rPr>
              <a:t> JJ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Pediatr</a:t>
            </a:r>
            <a:r>
              <a:rPr kumimoji="0" lang="de-DE" sz="600" b="0" i="1" u="none" strike="noStrike" kern="1200" cap="none" spc="0" normalizeH="0" baseline="0" noProof="0" dirty="0">
                <a:ln>
                  <a:noFill/>
                </a:ln>
                <a:solidFill>
                  <a:srgbClr val="404040"/>
                </a:solidFill>
                <a:effectLst/>
                <a:uLnTx/>
                <a:uFillTx/>
                <a:latin typeface="Verdana"/>
                <a:ea typeface="+mn-ea"/>
                <a:cs typeface="Arial"/>
              </a:rPr>
              <a:t> Diabetes</a:t>
            </a:r>
            <a:r>
              <a:rPr kumimoji="0" lang="de-DE" sz="600" b="0" i="0" u="none" strike="noStrike" kern="1200" cap="none" spc="0" normalizeH="0" baseline="0" noProof="0" dirty="0">
                <a:ln>
                  <a:noFill/>
                </a:ln>
                <a:solidFill>
                  <a:srgbClr val="404040"/>
                </a:solidFill>
                <a:effectLst/>
                <a:uLnTx/>
                <a:uFillTx/>
                <a:latin typeface="Verdana"/>
                <a:ea typeface="+mn-ea"/>
                <a:cs typeface="Arial"/>
              </a:rPr>
              <a:t> 2018; 19 (</a:t>
            </a:r>
            <a:r>
              <a:rPr lang="de-DE" sz="600" dirty="0">
                <a:solidFill>
                  <a:srgbClr val="404040"/>
                </a:solidFill>
                <a:latin typeface="Verdana"/>
                <a:cs typeface="Arial"/>
              </a:rPr>
              <a:t>S</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uppl</a:t>
            </a:r>
            <a:r>
              <a:rPr kumimoji="0" lang="de-DE" sz="600" b="0" i="0" u="none" strike="noStrike" kern="1200" cap="none" spc="0" normalizeH="0" baseline="0" noProof="0" dirty="0">
                <a:ln>
                  <a:noFill/>
                </a:ln>
                <a:solidFill>
                  <a:srgbClr val="404040"/>
                </a:solidFill>
                <a:effectLst/>
                <a:uLnTx/>
                <a:uFillTx/>
                <a:latin typeface="Verdana"/>
                <a:ea typeface="+mn-ea"/>
                <a:cs typeface="Arial"/>
              </a:rPr>
              <a:t>. 27): 20</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27. </a:t>
            </a:r>
            <a:r>
              <a:rPr kumimoji="0" lang="de-DE" sz="600" b="1" i="0" u="none" strike="noStrike" kern="1200" cap="none" spc="0" normalizeH="0" baseline="0" noProof="0" dirty="0">
                <a:ln>
                  <a:noFill/>
                </a:ln>
                <a:solidFill>
                  <a:srgbClr val="404040"/>
                </a:solidFill>
                <a:effectLst/>
                <a:uLnTx/>
                <a:uFillTx/>
                <a:latin typeface="Verdana"/>
                <a:ea typeface="+mn-ea"/>
                <a:cs typeface="Arial"/>
              </a:rPr>
              <a:t>9.</a:t>
            </a:r>
            <a:r>
              <a:rPr kumimoji="0" lang="de-DE" sz="600" b="0" i="0" u="none" strike="noStrike" kern="1200" cap="none" spc="0" normalizeH="0" baseline="0" noProof="0" dirty="0">
                <a:ln>
                  <a:noFill/>
                </a:ln>
                <a:solidFill>
                  <a:srgbClr val="404040"/>
                </a:solidFill>
                <a:effectLst/>
                <a:uLnTx/>
                <a:uFillTx/>
                <a:latin typeface="Verdana"/>
                <a:ea typeface="+mn-ea"/>
                <a:cs typeface="Arial"/>
              </a:rPr>
              <a:t> Insel RA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Diabetes Care</a:t>
            </a:r>
            <a:r>
              <a:rPr kumimoji="0" lang="de-DE" sz="600" b="0" i="0" u="none" strike="noStrike" kern="1200" cap="none" spc="0" normalizeH="0" baseline="0" noProof="0" dirty="0">
                <a:ln>
                  <a:noFill/>
                </a:ln>
                <a:solidFill>
                  <a:srgbClr val="404040"/>
                </a:solidFill>
                <a:effectLst/>
                <a:uLnTx/>
                <a:uFillTx/>
                <a:latin typeface="Verdana"/>
                <a:ea typeface="+mn-ea"/>
                <a:cs typeface="Arial"/>
              </a:rPr>
              <a:t> 2015; 38: 1964</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74. </a:t>
            </a:r>
            <a:r>
              <a:rPr kumimoji="0" lang="de-DE" sz="600" b="1" i="0" u="none" strike="noStrike" kern="1200" cap="none" spc="0" normalizeH="0" baseline="0" noProof="0" dirty="0">
                <a:ln>
                  <a:noFill/>
                </a:ln>
                <a:solidFill>
                  <a:srgbClr val="404040"/>
                </a:solidFill>
                <a:effectLst/>
                <a:uLnTx/>
                <a:uFillTx/>
                <a:latin typeface="Verdana"/>
                <a:ea typeface="+mn-ea"/>
                <a:cs typeface="Arial"/>
              </a:rPr>
              <a:t>10.</a:t>
            </a:r>
            <a:r>
              <a:rPr kumimoji="0" lang="de-DE" sz="600" b="0" i="0" u="none" strike="noStrike" kern="1200" cap="none" spc="0" normalizeH="0" baseline="0" noProof="0" dirty="0">
                <a:ln>
                  <a:noFill/>
                </a:ln>
                <a:solidFill>
                  <a:srgbClr val="404040"/>
                </a:solidFill>
                <a:effectLst/>
                <a:uLnTx/>
                <a:uFillTx/>
                <a:latin typeface="Verdana"/>
                <a:ea typeface="+mn-ea"/>
                <a:cs typeface="Arial"/>
              </a:rPr>
              <a:t> American Diabetes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Association</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Learn</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the</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genetics</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of</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diabetes</a:t>
            </a:r>
            <a:r>
              <a:rPr kumimoji="0" lang="de-DE" sz="600" b="0" i="0" u="none" strike="noStrike" kern="1200" cap="none" spc="0" normalizeH="0" baseline="0" noProof="0" dirty="0">
                <a:ln>
                  <a:noFill/>
                </a:ln>
                <a:solidFill>
                  <a:srgbClr val="404040"/>
                </a:solidFill>
                <a:effectLst/>
                <a:uLnTx/>
                <a:uFillTx/>
                <a:latin typeface="Verdana"/>
                <a:ea typeface="+mn-ea"/>
                <a:cs typeface="Arial"/>
              </a:rPr>
              <a:t>. Erhältlich unter: </a:t>
            </a:r>
            <a:r>
              <a:rPr kumimoji="0" lang="de-DE" sz="600" b="0" i="0" u="none" strike="noStrike" kern="1200" cap="none" spc="0" normalizeH="0" baseline="0" noProof="0" dirty="0">
                <a:ln>
                  <a:noFill/>
                </a:ln>
                <a:solidFill>
                  <a:srgbClr val="404040"/>
                </a:solidFill>
                <a:effectLst/>
                <a:uLnTx/>
                <a:uFillTx/>
                <a:latin typeface="Verdana"/>
                <a:ea typeface="+mn-ea"/>
                <a:cs typeface="Arial"/>
                <a:hlinkClick r:id="rId2">
                  <a:extLst>
                    <a:ext uri="{A12FA001-AC4F-418D-AE19-62706E023703}">
                      <ahyp:hlinkClr xmlns:ahyp="http://schemas.microsoft.com/office/drawing/2018/hyperlinkcolor" val="tx"/>
                    </a:ext>
                  </a:extLst>
                </a:hlinkClick>
              </a:rPr>
              <a:t>https://www.diabetes.org/diabetes/genetics-diabetes</a:t>
            </a:r>
            <a:r>
              <a:rPr kumimoji="0" lang="de-DE" sz="600" b="0" i="0" u="none" strike="noStrike" kern="1200" cap="none" spc="0" normalizeH="0" baseline="0" noProof="0" dirty="0">
                <a:ln>
                  <a:noFill/>
                </a:ln>
                <a:solidFill>
                  <a:srgbClr val="404040"/>
                </a:solidFill>
                <a:effectLst/>
                <a:uLnTx/>
                <a:uFillTx/>
                <a:latin typeface="Verdana"/>
                <a:ea typeface="+mn-ea"/>
                <a:cs typeface="Arial"/>
              </a:rPr>
              <a:t>. Zuletzt abgerufen am 12.01.2026. </a:t>
            </a:r>
            <a:r>
              <a:rPr kumimoji="0" lang="de-DE" sz="600" b="1" i="0" u="none" strike="noStrike" kern="1200" cap="none" spc="0" normalizeH="0" baseline="0" noProof="0" dirty="0">
                <a:ln>
                  <a:noFill/>
                </a:ln>
                <a:solidFill>
                  <a:srgbClr val="404040"/>
                </a:solidFill>
                <a:effectLst/>
                <a:uLnTx/>
                <a:uFillTx/>
                <a:latin typeface="Verdana"/>
                <a:ea typeface="+mn-ea"/>
                <a:cs typeface="Arial"/>
              </a:rPr>
              <a:t>11.</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lang="da-DK" sz="600" dirty="0">
                <a:solidFill>
                  <a:srgbClr val="404040"/>
                </a:solidFill>
                <a:cs typeface="Arial"/>
              </a:rPr>
              <a:t>Flatt AJS </a:t>
            </a:r>
            <a:r>
              <a:rPr lang="da-DK" sz="600" i="1" dirty="0">
                <a:solidFill>
                  <a:srgbClr val="404040"/>
                </a:solidFill>
                <a:cs typeface="Arial"/>
              </a:rPr>
              <a:t>et al. Ann NY Acad Sci</a:t>
            </a:r>
            <a:r>
              <a:rPr lang="da-DK" sz="600" dirty="0">
                <a:solidFill>
                  <a:srgbClr val="404040"/>
                </a:solidFill>
                <a:cs typeface="Arial"/>
              </a:rPr>
              <a:t> 2021; 1495: 40</a:t>
            </a:r>
            <a:r>
              <a:rPr lang="de" sz="600" dirty="0">
                <a:solidFill>
                  <a:srgbClr val="404040"/>
                </a:solidFill>
                <a:ea typeface="Arial"/>
                <a:cs typeface="Arial"/>
              </a:rPr>
              <a:t>–</a:t>
            </a:r>
            <a:r>
              <a:rPr lang="da-DK" sz="600" dirty="0">
                <a:solidFill>
                  <a:srgbClr val="404040"/>
                </a:solidFill>
                <a:cs typeface="Arial"/>
              </a:rPr>
              <a:t>54.</a:t>
            </a:r>
            <a:endParaRPr kumimoji="0" lang="de-DE" sz="600" b="0" i="0" u="none" strike="noStrike" kern="1200" cap="none" spc="0" normalizeH="0" baseline="0" noProof="0" dirty="0">
              <a:ln>
                <a:noFill/>
              </a:ln>
              <a:solidFill>
                <a:srgbClr val="404040"/>
              </a:solidFill>
              <a:effectLst/>
              <a:uLnTx/>
              <a:uFillTx/>
              <a:latin typeface="Verdana"/>
              <a:ea typeface="+mn-ea"/>
              <a:cs typeface="Arial"/>
            </a:endParaRPr>
          </a:p>
        </p:txBody>
      </p:sp>
      <p:sp>
        <p:nvSpPr>
          <p:cNvPr id="39" name="Rounded Rectangle 16">
            <a:extLst>
              <a:ext uri="{FF2B5EF4-FFF2-40B4-BE49-F238E27FC236}">
                <a16:creationId xmlns:a16="http://schemas.microsoft.com/office/drawing/2014/main" id="{76E5BE0B-FF30-A8D3-2786-0FFA9532FED7}"/>
              </a:ext>
            </a:extLst>
          </p:cNvPr>
          <p:cNvSpPr/>
          <p:nvPr/>
        </p:nvSpPr>
        <p:spPr>
          <a:xfrm>
            <a:off x="308513" y="1000903"/>
            <a:ext cx="1072210" cy="1269312"/>
          </a:xfrm>
          <a:prstGeom prst="roundRect">
            <a:avLst>
              <a:gd name="adj" fmla="val 9575"/>
            </a:avLst>
          </a:prstGeom>
          <a:solidFill>
            <a:schemeClr val="accent1"/>
          </a:solidFill>
          <a:ln w="28575" cap="sq">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228600" rIns="91440" bIns="91440" rtlCol="0" anchor="t">
            <a:noAutofit/>
          </a:bodyPr>
          <a:lstStyle/>
          <a:p>
            <a:pPr marL="0" marR="0" lvl="0" indent="0" algn="ctr" defTabSz="914400" rtl="0" eaLnBrk="1" fontAlgn="auto" latinLnBrk="0" hangingPunct="1">
              <a:lnSpc>
                <a:spcPts val="136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C25BB8"/>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0" name="Rounded Rectangle 17">
            <a:extLst>
              <a:ext uri="{FF2B5EF4-FFF2-40B4-BE49-F238E27FC236}">
                <a16:creationId xmlns:a16="http://schemas.microsoft.com/office/drawing/2014/main" id="{74A1D607-F2BA-AE25-946D-7D68CA155C2D}"/>
              </a:ext>
            </a:extLst>
          </p:cNvPr>
          <p:cNvSpPr/>
          <p:nvPr/>
        </p:nvSpPr>
        <p:spPr>
          <a:xfrm>
            <a:off x="1878444" y="1000903"/>
            <a:ext cx="1072807" cy="1269312"/>
          </a:xfrm>
          <a:prstGeom prst="roundRect">
            <a:avLst>
              <a:gd name="adj" fmla="val 9575"/>
            </a:avLst>
          </a:prstGeom>
          <a:solidFill>
            <a:schemeClr val="accent2"/>
          </a:solidFill>
          <a:ln w="28575" cap="sq">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228600" rIns="91440" bIns="91440" rtlCol="0" anchor="t">
            <a:noAutofit/>
          </a:bodyPr>
          <a:lstStyle/>
          <a:p>
            <a:pPr marL="0" marR="0" lvl="0" indent="0" algn="ctr" defTabSz="914400" rtl="0" eaLnBrk="1" fontAlgn="auto" latinLnBrk="0" hangingPunct="1">
              <a:lnSpc>
                <a:spcPts val="136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C25BB8"/>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1" name="Rounded Rectangle 19">
            <a:extLst>
              <a:ext uri="{FF2B5EF4-FFF2-40B4-BE49-F238E27FC236}">
                <a16:creationId xmlns:a16="http://schemas.microsoft.com/office/drawing/2014/main" id="{150D19FA-10D2-C965-18D4-425877556181}"/>
              </a:ext>
            </a:extLst>
          </p:cNvPr>
          <p:cNvSpPr/>
          <p:nvPr/>
        </p:nvSpPr>
        <p:spPr>
          <a:xfrm>
            <a:off x="3343013" y="1000903"/>
            <a:ext cx="1072807" cy="1268726"/>
          </a:xfrm>
          <a:prstGeom prst="roundRect">
            <a:avLst>
              <a:gd name="adj" fmla="val 9575"/>
            </a:avLst>
          </a:prstGeom>
          <a:solidFill>
            <a:schemeClr val="bg2"/>
          </a:solidFill>
          <a:ln w="3175" cap="sq">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228600" rIns="91440" bIns="91440" rtlCol="0" anchor="t">
            <a:noAutofit/>
          </a:bodyPr>
          <a:lstStyle/>
          <a:p>
            <a:pPr marL="0" marR="0" lvl="0" indent="0" algn="ctr" defTabSz="914400" rtl="0" eaLnBrk="1" fontAlgn="auto" latinLnBrk="0" hangingPunct="1">
              <a:lnSpc>
                <a:spcPts val="136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C25BB8"/>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2" name="Rounded Rectangle 20">
            <a:extLst>
              <a:ext uri="{FF2B5EF4-FFF2-40B4-BE49-F238E27FC236}">
                <a16:creationId xmlns:a16="http://schemas.microsoft.com/office/drawing/2014/main" id="{1AAC5401-E6CC-FC1B-FF2B-1D5FD3A49CC5}"/>
              </a:ext>
            </a:extLst>
          </p:cNvPr>
          <p:cNvSpPr/>
          <p:nvPr/>
        </p:nvSpPr>
        <p:spPr>
          <a:xfrm>
            <a:off x="4807582" y="1000903"/>
            <a:ext cx="1072807" cy="1268726"/>
          </a:xfrm>
          <a:prstGeom prst="roundRect">
            <a:avLst>
              <a:gd name="adj" fmla="val 9575"/>
            </a:avLst>
          </a:prstGeom>
          <a:solidFill>
            <a:schemeClr val="bg2"/>
          </a:solidFill>
          <a:ln w="3175" cap="sq">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228600" rIns="91440" bIns="91440" rtlCol="0" anchor="t">
            <a:noAutofit/>
          </a:bodyPr>
          <a:lstStyle/>
          <a:p>
            <a:pPr marL="0" marR="0" lvl="0" indent="0" algn="ctr" defTabSz="914400" rtl="0" eaLnBrk="1" fontAlgn="auto" latinLnBrk="0" hangingPunct="1">
              <a:lnSpc>
                <a:spcPts val="136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C25BB8"/>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3" name="TextBox 21">
            <a:extLst>
              <a:ext uri="{FF2B5EF4-FFF2-40B4-BE49-F238E27FC236}">
                <a16:creationId xmlns:a16="http://schemas.microsoft.com/office/drawing/2014/main" id="{44794BE7-8663-21DF-D4D5-7790E68B37F0}"/>
              </a:ext>
            </a:extLst>
          </p:cNvPr>
          <p:cNvSpPr txBox="1"/>
          <p:nvPr/>
        </p:nvSpPr>
        <p:spPr>
          <a:xfrm>
            <a:off x="310158" y="1822597"/>
            <a:ext cx="1068921" cy="276999"/>
          </a:xfrm>
          <a:prstGeom prst="rect">
            <a:avLst/>
          </a:prstGeom>
          <a:noFill/>
          <a:ln>
            <a:noFill/>
          </a:ln>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
                <a:srgbClr val="FBA329"/>
              </a:buClr>
              <a:buSzTx/>
              <a:buFontTx/>
              <a:buNone/>
              <a:tabLst/>
              <a:defRPr/>
            </a:pPr>
            <a:r>
              <a:rPr kumimoji="0" lang="en-US" sz="900" b="1" i="0" u="none" strike="noStrike" kern="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Genetische</a:t>
            </a:r>
            <a:endParaRPr kumimoji="0" lang="en-US" sz="900" b="1" i="0" u="none" strike="noStrike" kern="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
                <a:srgbClr val="FBA329"/>
              </a:buClr>
              <a:buSzTx/>
              <a:buFontTx/>
              <a:buNone/>
              <a:tabLst/>
              <a:defRPr/>
            </a:pPr>
            <a:r>
              <a:rPr kumimoji="0" lang="en-US" sz="900" b="1" i="0" u="none" strike="noStrike" kern="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Prädisposition</a:t>
            </a:r>
            <a:r>
              <a:rPr kumimoji="0" lang="en-US" sz="900" b="1" i="0" u="none" strike="noStrike" kern="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a:t>
            </a:r>
          </a:p>
        </p:txBody>
      </p:sp>
      <p:sp>
        <p:nvSpPr>
          <p:cNvPr id="44" name="TextBox 22">
            <a:extLst>
              <a:ext uri="{FF2B5EF4-FFF2-40B4-BE49-F238E27FC236}">
                <a16:creationId xmlns:a16="http://schemas.microsoft.com/office/drawing/2014/main" id="{839537A2-9C3B-1DD6-D23E-F5594F60CB9D}"/>
              </a:ext>
            </a:extLst>
          </p:cNvPr>
          <p:cNvSpPr txBox="1"/>
          <p:nvPr/>
        </p:nvSpPr>
        <p:spPr>
          <a:xfrm>
            <a:off x="1781644" y="1679697"/>
            <a:ext cx="1266405" cy="369332"/>
          </a:xfrm>
          <a:prstGeom prst="rect">
            <a:avLst/>
          </a:prstGeom>
          <a:noFill/>
          <a:ln>
            <a:noFill/>
          </a:ln>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
                <a:srgbClr val="FBA329"/>
              </a:buClr>
              <a:buSzTx/>
              <a:buFontTx/>
              <a:buNone/>
              <a:tabLst/>
              <a:defRPr/>
            </a:pPr>
            <a:r>
              <a:rPr kumimoji="0" lang="en-US" sz="800" b="1" i="0" u="none" strike="noStrike" kern="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Infektionen</a:t>
            </a:r>
            <a:r>
              <a:rPr kumimoji="0" lang="en-US" sz="800" b="1" i="0" u="none" strike="noStrike" kern="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a:t>
            </a:r>
            <a:br>
              <a:rPr kumimoji="0" lang="en-US" sz="800" b="1" i="0" u="none" strike="noStrike" kern="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en-US" sz="800" b="1" i="0" u="none" strike="noStrike" kern="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oder</a:t>
            </a:r>
            <a:r>
              <a:rPr kumimoji="0" lang="en-US" sz="800" b="1" i="0" u="none" strike="noStrike" kern="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800" b="1" i="0" u="none" strike="noStrike" kern="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andere</a:t>
            </a:r>
            <a:r>
              <a:rPr kumimoji="0" lang="en-US" sz="800" b="1" i="0" u="none" strike="noStrike" kern="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Umwelt-</a:t>
            </a:r>
            <a:r>
              <a:rPr kumimoji="0" lang="en-US" sz="800" b="1" i="0" u="none" strike="noStrike" kern="0" cap="none" spc="0" normalizeH="0" baseline="0" noProof="0" err="1">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Auslöser</a:t>
            </a:r>
            <a:endParaRPr kumimoji="0" lang="en-US" sz="800" b="1" i="0" u="none" strike="noStrike" kern="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5" name="Oval 24">
            <a:extLst>
              <a:ext uri="{FF2B5EF4-FFF2-40B4-BE49-F238E27FC236}">
                <a16:creationId xmlns:a16="http://schemas.microsoft.com/office/drawing/2014/main" id="{5A82D4C6-EFCD-4443-8E0C-FCB844782A2B}"/>
              </a:ext>
            </a:extLst>
          </p:cNvPr>
          <p:cNvSpPr/>
          <p:nvPr/>
        </p:nvSpPr>
        <p:spPr>
          <a:xfrm>
            <a:off x="1518372" y="1518745"/>
            <a:ext cx="233688" cy="233687"/>
          </a:xfrm>
          <a:prstGeom prst="ellipse">
            <a:avLst/>
          </a:prstGeom>
          <a:solidFill>
            <a:srgbClr val="5500B9"/>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46" name="Graphic 26" descr="Add with solid fill">
            <a:extLst>
              <a:ext uri="{FF2B5EF4-FFF2-40B4-BE49-F238E27FC236}">
                <a16:creationId xmlns:a16="http://schemas.microsoft.com/office/drawing/2014/main" id="{E30AD2C7-35D6-B2DC-53F0-23EB385F33C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44846" y="1545219"/>
            <a:ext cx="180740" cy="180739"/>
          </a:xfrm>
          <a:prstGeom prst="rect">
            <a:avLst/>
          </a:prstGeom>
        </p:spPr>
      </p:pic>
      <p:sp>
        <p:nvSpPr>
          <p:cNvPr id="47" name="Rounded Rectangle 20">
            <a:extLst>
              <a:ext uri="{FF2B5EF4-FFF2-40B4-BE49-F238E27FC236}">
                <a16:creationId xmlns:a16="http://schemas.microsoft.com/office/drawing/2014/main" id="{DE405238-22C6-567B-829B-0C281894E396}"/>
              </a:ext>
            </a:extLst>
          </p:cNvPr>
          <p:cNvSpPr/>
          <p:nvPr/>
        </p:nvSpPr>
        <p:spPr>
          <a:xfrm>
            <a:off x="6272151" y="1000903"/>
            <a:ext cx="1072807" cy="1268726"/>
          </a:xfrm>
          <a:prstGeom prst="roundRect">
            <a:avLst>
              <a:gd name="adj" fmla="val 9575"/>
            </a:avLst>
          </a:prstGeom>
          <a:solidFill>
            <a:schemeClr val="bg2"/>
          </a:solidFill>
          <a:ln w="3175" cap="sq">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228600" rIns="91440" bIns="91440" rtlCol="0" anchor="t">
            <a:noAutofit/>
          </a:bodyPr>
          <a:lstStyle/>
          <a:p>
            <a:pPr marL="0" marR="0" lvl="0" indent="0" algn="ctr" defTabSz="914400" rtl="0" eaLnBrk="1" fontAlgn="auto" latinLnBrk="0" hangingPunct="1">
              <a:lnSpc>
                <a:spcPts val="136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C25BB8"/>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8" name="Rounded Rectangle 21">
            <a:extLst>
              <a:ext uri="{FF2B5EF4-FFF2-40B4-BE49-F238E27FC236}">
                <a16:creationId xmlns:a16="http://schemas.microsoft.com/office/drawing/2014/main" id="{233FD718-67B3-E832-28A3-5289232D2608}"/>
              </a:ext>
            </a:extLst>
          </p:cNvPr>
          <p:cNvSpPr/>
          <p:nvPr/>
        </p:nvSpPr>
        <p:spPr>
          <a:xfrm>
            <a:off x="7736718" y="1000903"/>
            <a:ext cx="1072807" cy="1268726"/>
          </a:xfrm>
          <a:prstGeom prst="roundRect">
            <a:avLst>
              <a:gd name="adj" fmla="val 9575"/>
            </a:avLst>
          </a:prstGeom>
          <a:solidFill>
            <a:schemeClr val="bg2"/>
          </a:solidFill>
          <a:ln w="3175" cap="sq">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228600" rIns="91440" bIns="91440" rtlCol="0" anchor="t">
            <a:noAutofit/>
          </a:bodyPr>
          <a:lstStyle/>
          <a:p>
            <a:pPr marL="0" marR="0" lvl="0" indent="0" algn="ctr" defTabSz="914400" rtl="0" eaLnBrk="1" fontAlgn="auto" latinLnBrk="0" hangingPunct="1">
              <a:lnSpc>
                <a:spcPts val="136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C25BB8"/>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9" name="TextBox 30">
            <a:extLst>
              <a:ext uri="{FF2B5EF4-FFF2-40B4-BE49-F238E27FC236}">
                <a16:creationId xmlns:a16="http://schemas.microsoft.com/office/drawing/2014/main" id="{81820C1F-6179-6394-7C5D-EDD42D265DA4}"/>
              </a:ext>
            </a:extLst>
          </p:cNvPr>
          <p:cNvSpPr txBox="1"/>
          <p:nvPr/>
        </p:nvSpPr>
        <p:spPr>
          <a:xfrm>
            <a:off x="3426064" y="1433911"/>
            <a:ext cx="911621" cy="415498"/>
          </a:xfrm>
          <a:prstGeom prst="rect">
            <a:avLst/>
          </a:prstGeom>
          <a:noFill/>
          <a:ln>
            <a:noFill/>
          </a:ln>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
                <a:srgbClr val="FBA329"/>
              </a:buClr>
              <a:buSzTx/>
              <a:buFontTx/>
              <a:buNone/>
              <a:tabLst/>
              <a:defRPr/>
            </a:pPr>
            <a:r>
              <a:rPr kumimoji="0" lang="en-US" sz="900" b="0" i="0" u="none" strike="noStrike" kern="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Autoimmunität</a:t>
            </a:r>
            <a:r>
              <a:rPr kumimoji="0" lang="en-US"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900" b="0" i="0" u="none" strike="noStrike" kern="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gegen</a:t>
            </a:r>
            <a:r>
              <a:rPr kumimoji="0" lang="en-US"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a:t>
            </a:r>
            <a:br>
              <a:rPr kumimoji="0" lang="en-US"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el-GR"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β-</a:t>
            </a:r>
            <a:r>
              <a:rPr kumimoji="0" lang="en-US"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Zell-</a:t>
            </a:r>
            <a:r>
              <a:rPr kumimoji="0" lang="en-US" sz="900" b="0" i="0" u="none" strike="noStrike" kern="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Antigene</a:t>
            </a:r>
            <a:endParaRPr kumimoji="0" lang="en-US"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0" name="TextBox 31">
            <a:extLst>
              <a:ext uri="{FF2B5EF4-FFF2-40B4-BE49-F238E27FC236}">
                <a16:creationId xmlns:a16="http://schemas.microsoft.com/office/drawing/2014/main" id="{53D8378C-0123-6916-C309-6DB06789DE09}"/>
              </a:ext>
            </a:extLst>
          </p:cNvPr>
          <p:cNvSpPr txBox="1"/>
          <p:nvPr/>
        </p:nvSpPr>
        <p:spPr>
          <a:xfrm>
            <a:off x="4841871" y="1497219"/>
            <a:ext cx="1010290" cy="415498"/>
          </a:xfrm>
          <a:prstGeom prst="rect">
            <a:avLst/>
          </a:prstGeom>
          <a:noFill/>
          <a:ln>
            <a:noFill/>
          </a:ln>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
                <a:srgbClr val="FBA329"/>
              </a:buClr>
              <a:buSzTx/>
              <a:buFontTx/>
              <a:buNone/>
              <a:tabLst/>
              <a:defRPr/>
            </a:pPr>
            <a:r>
              <a:rPr kumimoji="0" lang="en-US" sz="900" b="0" i="0" u="none" strike="noStrike" kern="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Verschlechterung</a:t>
            </a:r>
            <a:r>
              <a:rPr kumimoji="0" lang="en-US"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der                  </a:t>
            </a:r>
            <a:r>
              <a:rPr kumimoji="0" lang="el-GR"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β-</a:t>
            </a:r>
            <a:r>
              <a:rPr kumimoji="0" lang="en-US" sz="900" b="0" i="0" u="none" strike="noStrike" kern="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Zellfunktion</a:t>
            </a:r>
            <a:endParaRPr kumimoji="0" lang="en-US"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1" name="TextBox 33">
            <a:extLst>
              <a:ext uri="{FF2B5EF4-FFF2-40B4-BE49-F238E27FC236}">
                <a16:creationId xmlns:a16="http://schemas.microsoft.com/office/drawing/2014/main" id="{DBDD9602-6D2F-81CD-B9B2-2C27E9148630}"/>
              </a:ext>
            </a:extLst>
          </p:cNvPr>
          <p:cNvSpPr txBox="1"/>
          <p:nvPr/>
        </p:nvSpPr>
        <p:spPr>
          <a:xfrm>
            <a:off x="6355083" y="1359173"/>
            <a:ext cx="906944" cy="553998"/>
          </a:xfrm>
          <a:prstGeom prst="rect">
            <a:avLst/>
          </a:prstGeom>
          <a:noFill/>
          <a:ln>
            <a:noFill/>
          </a:ln>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
                <a:srgbClr val="FBA329"/>
              </a:buClr>
              <a:buSzTx/>
              <a:buFontTx/>
              <a:buNone/>
              <a:tabLst/>
              <a:defRPr/>
            </a:pPr>
            <a:r>
              <a:rPr kumimoji="0" lang="en-US" sz="900" b="0" i="0" u="none" strike="noStrike" kern="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Symptome</a:t>
            </a:r>
            <a:r>
              <a:rPr kumimoji="0" lang="en-US"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der </a:t>
            </a:r>
            <a:r>
              <a:rPr kumimoji="0" lang="en-US" sz="900" b="0" i="0" u="none" strike="noStrike" kern="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Dysglykämie</a:t>
            </a:r>
            <a:r>
              <a:rPr kumimoji="0" lang="en-US"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und </a:t>
            </a:r>
            <a:r>
              <a:rPr kumimoji="0" lang="en-US" sz="900" b="0" i="0" u="none" strike="noStrike" kern="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Hyperglykämie</a:t>
            </a:r>
            <a:endParaRPr kumimoji="0" lang="en-US"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2" name="TextBox 34">
            <a:extLst>
              <a:ext uri="{FF2B5EF4-FFF2-40B4-BE49-F238E27FC236}">
                <a16:creationId xmlns:a16="http://schemas.microsoft.com/office/drawing/2014/main" id="{76B43691-55E2-1AE5-875B-B1BCEC86B702}"/>
              </a:ext>
            </a:extLst>
          </p:cNvPr>
          <p:cNvSpPr txBox="1"/>
          <p:nvPr/>
        </p:nvSpPr>
        <p:spPr>
          <a:xfrm>
            <a:off x="7842630" y="1428196"/>
            <a:ext cx="860985" cy="415498"/>
          </a:xfrm>
          <a:prstGeom prst="rect">
            <a:avLst/>
          </a:prstGeom>
          <a:noFill/>
          <a:ln>
            <a:noFill/>
          </a:ln>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
                <a:srgbClr val="FBA329"/>
              </a:buClr>
              <a:buSzTx/>
              <a:buFontTx/>
              <a:buNone/>
              <a:tabLst/>
              <a:defRPr/>
            </a:pPr>
            <a:r>
              <a:rPr kumimoji="0" lang="en-US" sz="900" b="0" i="0" u="none" strike="noStrike" kern="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Abhängigkeit</a:t>
            </a:r>
            <a:r>
              <a:rPr kumimoji="0" lang="en-US"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von </a:t>
            </a:r>
            <a:r>
              <a:rPr kumimoji="0" lang="en-US" sz="900" b="0" i="0" u="none" strike="noStrike" kern="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exogenem</a:t>
            </a:r>
            <a:r>
              <a:rPr kumimoji="0" lang="en-US" sz="9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Insulin</a:t>
            </a:r>
          </a:p>
        </p:txBody>
      </p:sp>
      <p:sp>
        <p:nvSpPr>
          <p:cNvPr id="53" name="Isosceles Triangle 34">
            <a:extLst>
              <a:ext uri="{FF2B5EF4-FFF2-40B4-BE49-F238E27FC236}">
                <a16:creationId xmlns:a16="http://schemas.microsoft.com/office/drawing/2014/main" id="{B5E70EEF-67E0-843D-BA9B-735F35DE8661}"/>
              </a:ext>
            </a:extLst>
          </p:cNvPr>
          <p:cNvSpPr/>
          <p:nvPr/>
        </p:nvSpPr>
        <p:spPr>
          <a:xfrm rot="5400000">
            <a:off x="4487332" y="1592494"/>
            <a:ext cx="248738" cy="11390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4" name="Isosceles Triangle 138">
            <a:extLst>
              <a:ext uri="{FF2B5EF4-FFF2-40B4-BE49-F238E27FC236}">
                <a16:creationId xmlns:a16="http://schemas.microsoft.com/office/drawing/2014/main" id="{D8CB099B-2C01-5E29-3911-82F4433DE20C}"/>
              </a:ext>
            </a:extLst>
          </p:cNvPr>
          <p:cNvSpPr/>
          <p:nvPr/>
        </p:nvSpPr>
        <p:spPr>
          <a:xfrm rot="5400000">
            <a:off x="5951900" y="1592495"/>
            <a:ext cx="248739" cy="11390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988" name="Isosceles Triangle 139">
            <a:extLst>
              <a:ext uri="{FF2B5EF4-FFF2-40B4-BE49-F238E27FC236}">
                <a16:creationId xmlns:a16="http://schemas.microsoft.com/office/drawing/2014/main" id="{8CBAE311-D8DF-B8B1-85AD-72AC3A9BB079}"/>
              </a:ext>
            </a:extLst>
          </p:cNvPr>
          <p:cNvSpPr/>
          <p:nvPr/>
        </p:nvSpPr>
        <p:spPr>
          <a:xfrm rot="5400000">
            <a:off x="7416470" y="1592496"/>
            <a:ext cx="248738" cy="11390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989" name="Isosceles Triangle 140">
            <a:extLst>
              <a:ext uri="{FF2B5EF4-FFF2-40B4-BE49-F238E27FC236}">
                <a16:creationId xmlns:a16="http://schemas.microsoft.com/office/drawing/2014/main" id="{B8869053-0382-0091-1165-1BCED0CCF7E1}"/>
              </a:ext>
            </a:extLst>
          </p:cNvPr>
          <p:cNvSpPr/>
          <p:nvPr/>
        </p:nvSpPr>
        <p:spPr>
          <a:xfrm rot="5400000">
            <a:off x="2978727" y="1572329"/>
            <a:ext cx="336811" cy="15423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990" name="Rectangle 50">
            <a:extLst>
              <a:ext uri="{FF2B5EF4-FFF2-40B4-BE49-F238E27FC236}">
                <a16:creationId xmlns:a16="http://schemas.microsoft.com/office/drawing/2014/main" id="{0E6262F8-3338-2080-87DC-C1B9FE919D28}"/>
              </a:ext>
            </a:extLst>
          </p:cNvPr>
          <p:cNvSpPr/>
          <p:nvPr/>
        </p:nvSpPr>
        <p:spPr>
          <a:xfrm>
            <a:off x="339674" y="2352725"/>
            <a:ext cx="8477300" cy="9689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900" b="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991" name="TextBox 51">
            <a:extLst>
              <a:ext uri="{FF2B5EF4-FFF2-40B4-BE49-F238E27FC236}">
                <a16:creationId xmlns:a16="http://schemas.microsoft.com/office/drawing/2014/main" id="{05B8AB64-91F8-874F-0A54-5E1A2BBBEE49}"/>
              </a:ext>
            </a:extLst>
          </p:cNvPr>
          <p:cNvSpPr txBox="1"/>
          <p:nvPr/>
        </p:nvSpPr>
        <p:spPr>
          <a:xfrm>
            <a:off x="339674" y="2465846"/>
            <a:ext cx="8485775" cy="1175706"/>
          </a:xfrm>
          <a:prstGeom prst="rect">
            <a:avLst/>
          </a:prstGeom>
          <a:noFill/>
        </p:spPr>
        <p:txBody>
          <a:bodyPr wrap="square" rtlCol="0" anchor="ctr">
            <a:spAutoFit/>
          </a:bodyPr>
          <a:lstStyle/>
          <a:p>
            <a:pPr marL="88900" marR="0" lvl="0" indent="-88900" algn="l" defTabSz="914400" rtl="0" eaLnBrk="1" fontAlgn="auto" latinLnBrk="0" hangingPunct="1">
              <a:lnSpc>
                <a:spcPct val="100000"/>
              </a:lnSpc>
              <a:spcBef>
                <a:spcPts val="400"/>
              </a:spcBef>
              <a:spcAft>
                <a:spcPts val="400"/>
              </a:spcAft>
              <a:buClr>
                <a:srgbClr val="7A00E6"/>
              </a:buClr>
              <a:buSzTx/>
              <a:buFont typeface="Arial" panose="020B0604020202020204" pitchFamily="34" charset="0"/>
              <a:buChar char="•"/>
              <a:tabLst/>
              <a:defRPr/>
            </a:pPr>
            <a:r>
              <a:rPr kumimoji="0" lang="de-DE" sz="9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Natürlich vorkommende genetische Varianten verleihen eine genetische Anfälligkeit</a:t>
            </a:r>
          </a:p>
          <a:p>
            <a:pPr marL="88900" marR="0" lvl="0" indent="-88900" algn="l" defTabSz="914400" rtl="0" eaLnBrk="1" fontAlgn="auto" latinLnBrk="0" hangingPunct="1">
              <a:lnSpc>
                <a:spcPct val="100000"/>
              </a:lnSpc>
              <a:spcBef>
                <a:spcPts val="400"/>
              </a:spcBef>
              <a:spcAft>
                <a:spcPts val="400"/>
              </a:spcAft>
              <a:buClr>
                <a:srgbClr val="7A00E6"/>
              </a:buClr>
              <a:buSzTx/>
              <a:buFont typeface="Arial" panose="020B0604020202020204" pitchFamily="34" charset="0"/>
              <a:buChar char="•"/>
              <a:tabLst/>
              <a:defRPr/>
            </a:pPr>
            <a:r>
              <a:rPr kumimoji="0" lang="de-DE" sz="9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Bei Personen mit genetischer Veranlagung können Umweltfaktoren den Autoimmunprozess auslösen</a:t>
            </a:r>
            <a:endParaRPr kumimoji="0" lang="en-US" sz="9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177800" marR="0" lvl="1" indent="-95250" algn="l" defTabSz="914400" rtl="0" eaLnBrk="1" fontAlgn="auto" latinLnBrk="0" hangingPunct="1">
              <a:lnSpc>
                <a:spcPct val="90000"/>
              </a:lnSpc>
              <a:spcBef>
                <a:spcPts val="400"/>
              </a:spcBef>
              <a:spcAft>
                <a:spcPts val="400"/>
              </a:spcAft>
              <a:buClr>
                <a:srgbClr val="7A00E6"/>
              </a:buClr>
              <a:buSzTx/>
              <a:buFont typeface="System Font Regular"/>
              <a:buChar char="-"/>
              <a:tabLst/>
              <a:defRPr/>
            </a:pPr>
            <a:r>
              <a:rPr kumimoji="0" lang="en-US" sz="9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Zu den </a:t>
            </a:r>
            <a:r>
              <a:rPr kumimoji="0" lang="en-US" sz="900" b="0" i="0" u="none" strike="noStrike" kern="120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Virusinfektionen</a:t>
            </a:r>
            <a:r>
              <a:rPr kumimoji="0" lang="en-US" sz="9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die </a:t>
            </a:r>
            <a:r>
              <a:rPr kumimoji="0" lang="en-US" sz="900" b="0" i="0" u="none" strike="noStrike" kern="120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nachweislich</a:t>
            </a:r>
            <a:r>
              <a:rPr kumimoji="0" lang="en-US" sz="9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T1D </a:t>
            </a:r>
            <a:r>
              <a:rPr kumimoji="0" lang="en-US" sz="900" b="0" i="0" u="none" strike="noStrike" kern="120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auslösen</a:t>
            </a:r>
            <a:r>
              <a:rPr kumimoji="0" lang="en-US" sz="9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900" b="0" i="0" u="none" strike="noStrike" kern="120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können</a:t>
            </a:r>
            <a:r>
              <a:rPr kumimoji="0" lang="en-US" sz="9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900" b="0" i="0" u="none" strike="noStrike" kern="120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gehören</a:t>
            </a:r>
            <a:r>
              <a:rPr kumimoji="0" lang="en-US" sz="9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Coxsackie-B-Virus, Enterovirus, Rotavirus, Influenza, Mumps, </a:t>
            </a:r>
            <a:r>
              <a:rPr kumimoji="0" lang="en-US" sz="900" b="0" i="0" u="none" strike="noStrike" kern="1200" cap="none" spc="0" normalizeH="0" baseline="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Röteln</a:t>
            </a:r>
            <a:r>
              <a:rPr kumimoji="0" lang="en-US" sz="900" b="0" i="0" u="none" strike="noStrike" kern="120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und SARS-CoV-2</a:t>
            </a:r>
            <a:r>
              <a:rPr kumimoji="0" lang="en-US" sz="900" b="0" i="0" u="none" strike="noStrike" kern="1200" cap="none" spc="0" normalizeH="0" baseline="3000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3-6</a:t>
            </a:r>
            <a:endParaRPr kumimoji="0" lang="en-US" sz="900" b="0" i="0" u="none" strike="noStrike" kern="1200" cap="none" spc="0" normalizeH="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177800" marR="0" lvl="1" indent="-95250" algn="l" defTabSz="914400" rtl="0" eaLnBrk="1" fontAlgn="auto" latinLnBrk="0" hangingPunct="1">
              <a:lnSpc>
                <a:spcPct val="90000"/>
              </a:lnSpc>
              <a:spcBef>
                <a:spcPts val="400"/>
              </a:spcBef>
              <a:spcAft>
                <a:spcPts val="400"/>
              </a:spcAft>
              <a:buClr>
                <a:srgbClr val="7A00E6"/>
              </a:buClr>
              <a:buSzTx/>
              <a:buFont typeface="System Font Regular"/>
              <a:buChar char="-"/>
              <a:tabLst/>
              <a:defRPr/>
            </a:pPr>
            <a:r>
              <a:rPr kumimoji="0" lang="en-US" sz="900" b="0" i="0" u="none" strike="noStrike" kern="1200" cap="none" spc="0" normalizeH="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Perinatale</a:t>
            </a:r>
            <a:r>
              <a:rPr kumimoji="0" lang="en-US" sz="900" b="0" i="0" u="none" strike="noStrike" kern="1200" cap="none" spc="0" normalizeH="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900" b="0" i="0" u="none" strike="noStrike" kern="1200" cap="none" spc="0" normalizeH="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Faktoren</a:t>
            </a:r>
            <a:r>
              <a:rPr kumimoji="0" lang="en-US" sz="900" b="0" i="0" u="none" strike="noStrike" kern="1200" cap="none" spc="0" normalizeH="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900" b="0" i="0" u="none" strike="noStrike" kern="1200" cap="none" spc="0" normalizeH="0" noProof="0" err="1">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wie</a:t>
            </a:r>
            <a:r>
              <a:rPr kumimoji="0" lang="en-US" sz="900" b="0" i="0" u="none" strike="noStrike" kern="1200" cap="none" spc="0" normalizeH="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de-DE" sz="900" b="0" i="0" u="none" strike="noStrike" kern="1200" cap="none" spc="0" normalizeH="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höheres mütterliches Alter, höheres Geburtsgewicht, Präeklampsie, Atemnot beim Neugeborenen, Neugeborenengelbsucht aufgrund von AB0-Inkompatibilität</a:t>
            </a:r>
            <a:r>
              <a:rPr kumimoji="0" lang="de-DE" sz="900" b="0" i="0" u="none" strike="noStrike" kern="1200" cap="none" spc="0" normalizeH="0" baseline="3000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7</a:t>
            </a:r>
            <a:r>
              <a:rPr kumimoji="0" lang="en-US" sz="900" b="0" i="0" u="none" strike="noStrike" kern="1200" cap="none" spc="0" normalizeH="0" noProof="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a:t>
            </a:r>
          </a:p>
        </p:txBody>
      </p:sp>
      <p:sp>
        <p:nvSpPr>
          <p:cNvPr id="992" name="TextBox 55">
            <a:extLst>
              <a:ext uri="{FF2B5EF4-FFF2-40B4-BE49-F238E27FC236}">
                <a16:creationId xmlns:a16="http://schemas.microsoft.com/office/drawing/2014/main" id="{0E3E9A12-B043-B353-0942-1B7D2F32A8E9}"/>
              </a:ext>
            </a:extLst>
          </p:cNvPr>
          <p:cNvSpPr txBox="1"/>
          <p:nvPr/>
        </p:nvSpPr>
        <p:spPr>
          <a:xfrm>
            <a:off x="308513" y="3681362"/>
            <a:ext cx="8516936" cy="307614"/>
          </a:xfrm>
          <a:prstGeom prst="roundRect">
            <a:avLst>
              <a:gd name="adj" fmla="val 50000"/>
            </a:avLst>
          </a:prstGeom>
          <a:solidFill>
            <a:schemeClr val="accent1"/>
          </a:solidFill>
          <a:effectLst/>
        </p:spPr>
        <p:txBody>
          <a:bodyPr wrap="square"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rPr>
              <a:t>ABER: </a:t>
            </a:r>
            <a:r>
              <a:rPr kumimoji="0" lang="en-US" sz="110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rPr>
              <a:t>Nur </a:t>
            </a:r>
            <a:r>
              <a:rPr kumimoji="0" lang="de-DE" sz="1100" b="1"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rPr>
              <a:t>~ 10 % der Menschen mit T1D</a:t>
            </a:r>
            <a:r>
              <a:rPr kumimoji="0" lang="de-DE" sz="110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rPr>
              <a:t> haben einen </a:t>
            </a:r>
            <a:r>
              <a:rPr kumimoji="0" lang="de-DE" sz="1100" b="1"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rPr>
              <a:t>Verwandten ersten Grades</a:t>
            </a:r>
            <a:r>
              <a:rPr kumimoji="0" lang="de-DE" sz="110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rPr>
              <a:t>* mit T1D</a:t>
            </a:r>
            <a:r>
              <a:rPr kumimoji="0" lang="en-US" sz="1100" i="0" u="none" strike="noStrike" kern="1200" cap="none" spc="0" normalizeH="0" baseline="3000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rPr>
              <a:t>8-10</a:t>
            </a:r>
            <a:r>
              <a:rPr kumimoji="0" lang="en-US" sz="1100" i="0" u="none" strike="noStrike" kern="1200" cap="none" spc="0" normalizeH="0" baseline="0" noProof="0">
                <a:ln>
                  <a:noFill/>
                </a:ln>
                <a:solidFill>
                  <a:srgbClr val="FFFFFF"/>
                </a:solidFill>
                <a:effectLst/>
                <a:uLnTx/>
                <a:uFillTx/>
                <a:latin typeface="Verdana" panose="020B0604030504040204" pitchFamily="34" charset="0"/>
                <a:ea typeface="Verdana" panose="020B0604030504040204" pitchFamily="34" charset="0"/>
                <a:cs typeface="Verdana" panose="020B0604030504040204" pitchFamily="34" charset="0"/>
              </a:rPr>
              <a:t> </a:t>
            </a:r>
          </a:p>
        </p:txBody>
      </p:sp>
      <p:pic>
        <p:nvPicPr>
          <p:cNvPr id="993" name="Graphic 2">
            <a:extLst>
              <a:ext uri="{FF2B5EF4-FFF2-40B4-BE49-F238E27FC236}">
                <a16:creationId xmlns:a16="http://schemas.microsoft.com/office/drawing/2014/main" id="{E6C8CB5B-8673-6326-6169-9705F182E5C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3557" y="1207609"/>
            <a:ext cx="522197" cy="522197"/>
          </a:xfrm>
          <a:prstGeom prst="rect">
            <a:avLst/>
          </a:prstGeom>
        </p:spPr>
      </p:pic>
      <p:pic>
        <p:nvPicPr>
          <p:cNvPr id="994" name="Graphic 4">
            <a:extLst>
              <a:ext uri="{FF2B5EF4-FFF2-40B4-BE49-F238E27FC236}">
                <a16:creationId xmlns:a16="http://schemas.microsoft.com/office/drawing/2014/main" id="{5E73AF33-E7A0-0A60-61FE-13E54D956F1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175850" y="1136714"/>
            <a:ext cx="495120" cy="495120"/>
          </a:xfrm>
          <a:prstGeom prst="rect">
            <a:avLst/>
          </a:prstGeom>
        </p:spPr>
      </p:pic>
      <p:sp>
        <p:nvSpPr>
          <p:cNvPr id="2" name="TextBox 55">
            <a:extLst>
              <a:ext uri="{FF2B5EF4-FFF2-40B4-BE49-F238E27FC236}">
                <a16:creationId xmlns:a16="http://schemas.microsoft.com/office/drawing/2014/main" id="{0A5EF1D7-41BE-5E14-F76C-E3FDF35F901E}"/>
              </a:ext>
            </a:extLst>
          </p:cNvPr>
          <p:cNvSpPr txBox="1"/>
          <p:nvPr/>
        </p:nvSpPr>
        <p:spPr>
          <a:xfrm>
            <a:off x="308513" y="4043983"/>
            <a:ext cx="8516936" cy="425935"/>
          </a:xfrm>
          <a:prstGeom prst="roundRect">
            <a:avLst>
              <a:gd name="adj" fmla="val 50000"/>
            </a:avLst>
          </a:prstGeom>
          <a:solidFill>
            <a:schemeClr val="accent1"/>
          </a:solidFill>
          <a:effectLst/>
        </p:spPr>
        <p:txBody>
          <a:bodyPr wrap="square" anchor="ctr">
            <a:noAutofit/>
          </a:bodyPr>
          <a:lstStyle/>
          <a:p>
            <a:pPr lvl="0" algn="ctr">
              <a:defRPr/>
            </a:pPr>
            <a:r>
              <a:rPr lang="de-DE" sz="1100" b="1">
                <a:solidFill>
                  <a:prstClr val="white"/>
                </a:solidFill>
                <a:latin typeface="Verdana" panose="020B0604030504040204" pitchFamily="34" charset="0"/>
                <a:ea typeface="Verdana" panose="020B0604030504040204" pitchFamily="34" charset="0"/>
                <a:cs typeface="Verdana" panose="020B0604030504040204" pitchFamily="34" charset="0"/>
              </a:rPr>
              <a:t>≥ 25 %  funktionelle Betazellen könnten erforderlich sein, um ein Fortschreiten zu symptomatischem T1D zu vermeiden</a:t>
            </a:r>
            <a:r>
              <a:rPr lang="en-US" sz="1100" b="1" baseline="30000">
                <a:solidFill>
                  <a:prstClr val="white"/>
                </a:solidFill>
                <a:latin typeface="Verdana" panose="020B0604030504040204" pitchFamily="34" charset="0"/>
                <a:ea typeface="Verdana" panose="020B0604030504040204" pitchFamily="34" charset="0"/>
                <a:cs typeface="Verdana" panose="020B0604030504040204" pitchFamily="34" charset="0"/>
              </a:rPr>
              <a:t>11 </a:t>
            </a:r>
          </a:p>
        </p:txBody>
      </p:sp>
    </p:spTree>
    <p:extLst>
      <p:ext uri="{BB962C8B-B14F-4D97-AF65-F5344CB8AC3E}">
        <p14:creationId xmlns:p14="http://schemas.microsoft.com/office/powerpoint/2010/main" val="2903828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platzhalter 9">
            <a:extLst>
              <a:ext uri="{FF2B5EF4-FFF2-40B4-BE49-F238E27FC236}">
                <a16:creationId xmlns:a16="http://schemas.microsoft.com/office/drawing/2014/main" id="{79B2C0AA-904A-2DD9-A274-4223D3E095A7}"/>
              </a:ext>
            </a:extLst>
          </p:cNvPr>
          <p:cNvSpPr txBox="1">
            <a:spLocks/>
          </p:cNvSpPr>
          <p:nvPr/>
        </p:nvSpPr>
        <p:spPr>
          <a:xfrm>
            <a:off x="314921" y="116604"/>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DE" sz="2000" b="1" dirty="0">
                <a:solidFill>
                  <a:srgbClr val="7030A0"/>
                </a:solidFill>
                <a:latin typeface="+mj-lt"/>
              </a:rPr>
              <a:t>Die genetische Komponente des Typ-1-Diabetes</a:t>
            </a:r>
          </a:p>
        </p:txBody>
      </p:sp>
      <p:sp>
        <p:nvSpPr>
          <p:cNvPr id="11" name="Rectangle: Rounded Corners 78">
            <a:extLst>
              <a:ext uri="{FF2B5EF4-FFF2-40B4-BE49-F238E27FC236}">
                <a16:creationId xmlns:a16="http://schemas.microsoft.com/office/drawing/2014/main" id="{97553DDE-1D6A-DB3A-52A9-768ED3D77711}"/>
              </a:ext>
            </a:extLst>
          </p:cNvPr>
          <p:cNvSpPr/>
          <p:nvPr/>
        </p:nvSpPr>
        <p:spPr>
          <a:xfrm>
            <a:off x="416545" y="1370689"/>
            <a:ext cx="8310909" cy="403482"/>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525" lvl="1" algn="ctr" defTabSz="914400">
              <a:spcBef>
                <a:spcPts val="600"/>
              </a:spcBef>
              <a:buClr>
                <a:srgbClr val="FBA329"/>
              </a:buClr>
              <a:defRPr/>
            </a:pPr>
            <a:r>
              <a:rPr lang="de-DE" sz="1400" b="1">
                <a:solidFill>
                  <a:schemeClr val="bg1"/>
                </a:solidFill>
                <a:cs typeface="Arial" panose="020B0604020202020204" pitchFamily="34" charset="0"/>
              </a:rPr>
              <a:t>~ 85 % der T1D-Fälle treten bei Personen </a:t>
            </a:r>
            <a:r>
              <a:rPr lang="de-DE" sz="1400" b="1">
                <a:solidFill>
                  <a:srgbClr val="F6C243"/>
                </a:solidFill>
                <a:cs typeface="Arial" panose="020B0604020202020204" pitchFamily="34" charset="0"/>
              </a:rPr>
              <a:t>ohne </a:t>
            </a:r>
            <a:r>
              <a:rPr lang="de-DE" sz="1400" b="1">
                <a:solidFill>
                  <a:schemeClr val="bg1"/>
                </a:solidFill>
                <a:cs typeface="Arial" panose="020B0604020202020204" pitchFamily="34" charset="0"/>
              </a:rPr>
              <a:t>Familienanamnese auf</a:t>
            </a:r>
            <a:r>
              <a:rPr lang="de-DE" sz="1400" b="1" baseline="30000">
                <a:solidFill>
                  <a:schemeClr val="bg1"/>
                </a:solidFill>
                <a:cs typeface="Arial" panose="020B0604020202020204" pitchFamily="34" charset="0"/>
              </a:rPr>
              <a:t>1</a:t>
            </a:r>
          </a:p>
        </p:txBody>
      </p:sp>
      <p:sp>
        <p:nvSpPr>
          <p:cNvPr id="12" name="Textplatzhalter 8">
            <a:extLst>
              <a:ext uri="{FF2B5EF4-FFF2-40B4-BE49-F238E27FC236}">
                <a16:creationId xmlns:a16="http://schemas.microsoft.com/office/drawing/2014/main" id="{C29E038A-5C5D-A1AE-B52F-5164C0F2CFDF}"/>
              </a:ext>
            </a:extLst>
          </p:cNvPr>
          <p:cNvSpPr txBox="1">
            <a:spLocks/>
          </p:cNvSpPr>
          <p:nvPr/>
        </p:nvSpPr>
        <p:spPr>
          <a:xfrm>
            <a:off x="671945" y="1915045"/>
            <a:ext cx="7912376" cy="2611289"/>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2"/>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2"/>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2"/>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61950" lvl="2" indent="-269875" defTabSz="914400">
              <a:buClr>
                <a:srgbClr val="7A00E6"/>
              </a:buClr>
              <a:buSzPct val="120000"/>
              <a:buFont typeface="Arial" panose="020B0604020202020204" pitchFamily="34" charset="0"/>
              <a:buChar char="•"/>
              <a:defRPr/>
            </a:pPr>
            <a:r>
              <a:rPr lang="de-DE" sz="1050">
                <a:solidFill>
                  <a:srgbClr val="404040"/>
                </a:solidFill>
                <a:latin typeface="Verdana"/>
                <a:cs typeface="Arial" panose="020B0604020202020204" pitchFamily="34" charset="0"/>
              </a:rPr>
              <a:t>Gene des humanen Leukozyten-Antigens (HLA), die für die MHC-Klasse-II-Proteine kodieren, sind für ~ 50 % des genetischen T1D-Risikos verantwortlich; das größte Risiko tritt beim heterozygoten DR3/DR4-Genotyp auf</a:t>
            </a:r>
            <a:r>
              <a:rPr lang="de-DE" sz="1050" baseline="30000">
                <a:solidFill>
                  <a:srgbClr val="404040"/>
                </a:solidFill>
                <a:latin typeface="Verdana"/>
                <a:cs typeface="Arial" panose="020B0604020202020204" pitchFamily="34" charset="0"/>
              </a:rPr>
              <a:t>1,2,3</a:t>
            </a:r>
            <a:r>
              <a:rPr lang="de-DE" sz="1050">
                <a:solidFill>
                  <a:srgbClr val="404040"/>
                </a:solidFill>
                <a:latin typeface="Verdana"/>
                <a:cs typeface="Arial" panose="020B0604020202020204" pitchFamily="34" charset="0"/>
              </a:rPr>
              <a:t>
Betroffene mit familiärem vs. sporadischem T1D weisen vergleichbare Autoantikörperprofile auf, was auf ähnliche immunologische Krankheitsmechanismen hindeutet</a:t>
            </a:r>
            <a:r>
              <a:rPr lang="de-DE" sz="1050" baseline="30000">
                <a:solidFill>
                  <a:srgbClr val="404040"/>
                </a:solidFill>
                <a:latin typeface="Verdana"/>
                <a:cs typeface="Arial" panose="020B0604020202020204" pitchFamily="34" charset="0"/>
              </a:rPr>
              <a:t>5</a:t>
            </a:r>
            <a:r>
              <a:rPr lang="de-DE" sz="1050">
                <a:solidFill>
                  <a:srgbClr val="404040"/>
                </a:solidFill>
                <a:latin typeface="Verdana"/>
                <a:cs typeface="Arial" panose="020B0604020202020204" pitchFamily="34" charset="0"/>
              </a:rPr>
              <a:t>; allerdings war bei langsamer Progression das Auftreten des Insulinom-assoziierten Antigen-2-Autoantikörper</a:t>
            </a:r>
            <a:r>
              <a:rPr lang="de-DE" sz="1050" i="1">
                <a:solidFill>
                  <a:srgbClr val="404040"/>
                </a:solidFill>
                <a:latin typeface="Verdana"/>
                <a:cs typeface="Arial" panose="020B0604020202020204" pitchFamily="34" charset="0"/>
              </a:rPr>
              <a:t> </a:t>
            </a:r>
            <a:r>
              <a:rPr lang="de-DE" sz="1050">
                <a:solidFill>
                  <a:srgbClr val="404040"/>
                </a:solidFill>
                <a:latin typeface="Verdana"/>
                <a:cs typeface="Arial" panose="020B0604020202020204" pitchFamily="34" charset="0"/>
              </a:rPr>
              <a:t>(IA-2A) verspätet</a:t>
            </a:r>
            <a:r>
              <a:rPr lang="de-DE" sz="1050" baseline="30000">
                <a:solidFill>
                  <a:srgbClr val="404040"/>
                </a:solidFill>
                <a:latin typeface="Verdana"/>
                <a:cs typeface="Arial" panose="020B0604020202020204" pitchFamily="34" charset="0"/>
              </a:rPr>
              <a:t>6</a:t>
            </a:r>
            <a:r>
              <a:rPr lang="de-DE" sz="1050">
                <a:solidFill>
                  <a:srgbClr val="404040"/>
                </a:solidFill>
                <a:latin typeface="Verdana"/>
                <a:cs typeface="Arial" panose="020B0604020202020204" pitchFamily="34" charset="0"/>
              </a:rPr>
              <a:t> 
Groß angelegte Populationsstudien haben keinen signifikanten Unterschied in der zugrunde liegenden Pathophysiologie zwischen familiärem vs. sporadischem T1D gezeigt.</a:t>
            </a:r>
            <a:r>
              <a:rPr lang="de-DE" sz="1050" baseline="30000">
                <a:solidFill>
                  <a:srgbClr val="404040"/>
                </a:solidFill>
                <a:latin typeface="Verdana"/>
                <a:cs typeface="Arial" panose="020B0604020202020204" pitchFamily="34" charset="0"/>
              </a:rPr>
              <a:t>3,4,5,6</a:t>
            </a:r>
            <a:r>
              <a:rPr lang="de-DE" sz="1050">
                <a:solidFill>
                  <a:srgbClr val="404040"/>
                </a:solidFill>
                <a:latin typeface="Verdana"/>
                <a:cs typeface="Arial" panose="020B0604020202020204" pitchFamily="34" charset="0"/>
              </a:rPr>
              <a:t> 
Mehrere T1D-Anfälligkeitsallele des Nicht-HLA-Typs, die alle in die Regulation der Immunantwort involviert sind, beeinflussen das rasche vs. langsame Fortschreiten der Krankheit: IL2, CD25, IL10, IFIH1, INSVNTR, IL18RAP und PTPN22</a:t>
            </a:r>
            <a:r>
              <a:rPr lang="de-DE" sz="1050" baseline="30000">
                <a:solidFill>
                  <a:srgbClr val="404040"/>
                </a:solidFill>
                <a:latin typeface="Verdana"/>
                <a:cs typeface="Arial" panose="020B0604020202020204" pitchFamily="34" charset="0"/>
              </a:rPr>
              <a:t>6</a:t>
            </a:r>
            <a:r>
              <a:rPr lang="de-DE" sz="1050">
                <a:solidFill>
                  <a:srgbClr val="404040"/>
                </a:solidFill>
                <a:latin typeface="Verdana"/>
                <a:cs typeface="Arial" panose="020B0604020202020204" pitchFamily="34" charset="0"/>
              </a:rPr>
              <a:t> 
Neben der Genetik werden Umweltfaktoren als zur Pathogenese von T1D beitragend angesehen, u. a. mütterliche und intrauterine Umgebung, Art der Entbindung, Viren, Mikrobiom, Antibiotika und Nahrungsmittel/Ernährung</a:t>
            </a:r>
            <a:r>
              <a:rPr lang="de-DE" sz="1050" baseline="30000">
                <a:solidFill>
                  <a:srgbClr val="404040"/>
                </a:solidFill>
                <a:latin typeface="Verdana"/>
                <a:cs typeface="Arial" panose="020B0604020202020204" pitchFamily="34" charset="0"/>
              </a:rPr>
              <a:t>1</a:t>
            </a:r>
          </a:p>
          <a:p>
            <a:endParaRPr lang="de-DE"/>
          </a:p>
        </p:txBody>
      </p:sp>
      <p:pic>
        <p:nvPicPr>
          <p:cNvPr id="13" name="Graphic 10">
            <a:extLst>
              <a:ext uri="{FF2B5EF4-FFF2-40B4-BE49-F238E27FC236}">
                <a16:creationId xmlns:a16="http://schemas.microsoft.com/office/drawing/2014/main" id="{C17BCB51-133C-AD1B-9CB6-17BB80DE16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63963" y="813452"/>
            <a:ext cx="520261" cy="520261"/>
          </a:xfrm>
          <a:prstGeom prst="rect">
            <a:avLst/>
          </a:prstGeom>
        </p:spPr>
      </p:pic>
      <p:grpSp>
        <p:nvGrpSpPr>
          <p:cNvPr id="14" name="Group 11">
            <a:extLst>
              <a:ext uri="{FF2B5EF4-FFF2-40B4-BE49-F238E27FC236}">
                <a16:creationId xmlns:a16="http://schemas.microsoft.com/office/drawing/2014/main" id="{D05CA29B-4E51-EE02-5A6D-5A4A2F32320F}"/>
              </a:ext>
            </a:extLst>
          </p:cNvPr>
          <p:cNvGrpSpPr/>
          <p:nvPr/>
        </p:nvGrpSpPr>
        <p:grpSpPr>
          <a:xfrm>
            <a:off x="4338171" y="820337"/>
            <a:ext cx="678168" cy="491328"/>
            <a:chOff x="2148411" y="3825164"/>
            <a:chExt cx="778611" cy="656384"/>
          </a:xfrm>
        </p:grpSpPr>
        <p:sp>
          <p:nvSpPr>
            <p:cNvPr id="15" name="Freeform 226">
              <a:extLst>
                <a:ext uri="{FF2B5EF4-FFF2-40B4-BE49-F238E27FC236}">
                  <a16:creationId xmlns:a16="http://schemas.microsoft.com/office/drawing/2014/main" id="{C8016400-78DB-0390-F478-1A66786AEE14}"/>
                </a:ext>
              </a:extLst>
            </p:cNvPr>
            <p:cNvSpPr/>
            <p:nvPr/>
          </p:nvSpPr>
          <p:spPr>
            <a:xfrm>
              <a:off x="2273456" y="3847451"/>
              <a:ext cx="242694" cy="625405"/>
            </a:xfrm>
            <a:custGeom>
              <a:avLst/>
              <a:gdLst>
                <a:gd name="connsiteX0" fmla="*/ 662806 w 675409"/>
                <a:gd name="connsiteY0" fmla="*/ 781792 h 1740477"/>
                <a:gd name="connsiteX1" fmla="*/ 634837 w 675409"/>
                <a:gd name="connsiteY1" fmla="*/ 708277 h 1740477"/>
                <a:gd name="connsiteX2" fmla="*/ 604704 w 675409"/>
                <a:gd name="connsiteY2" fmla="*/ 589907 h 1740477"/>
                <a:gd name="connsiteX3" fmla="*/ 582623 w 675409"/>
                <a:gd name="connsiteY3" fmla="*/ 489895 h 1740477"/>
                <a:gd name="connsiteX4" fmla="*/ 577514 w 675409"/>
                <a:gd name="connsiteY4" fmla="*/ 414127 h 1740477"/>
                <a:gd name="connsiteX5" fmla="*/ 548853 w 675409"/>
                <a:gd name="connsiteY5" fmla="*/ 341305 h 1740477"/>
                <a:gd name="connsiteX6" fmla="*/ 526079 w 675409"/>
                <a:gd name="connsiteY6" fmla="*/ 312643 h 1740477"/>
                <a:gd name="connsiteX7" fmla="*/ 488585 w 675409"/>
                <a:gd name="connsiteY7" fmla="*/ 294286 h 1740477"/>
                <a:gd name="connsiteX8" fmla="*/ 503999 w 675409"/>
                <a:gd name="connsiteY8" fmla="*/ 289869 h 1740477"/>
                <a:gd name="connsiteX9" fmla="*/ 518719 w 675409"/>
                <a:gd name="connsiteY9" fmla="*/ 281817 h 1740477"/>
                <a:gd name="connsiteX10" fmla="*/ 501834 w 675409"/>
                <a:gd name="connsiteY10" fmla="*/ 284761 h 1740477"/>
                <a:gd name="connsiteX11" fmla="*/ 480532 w 675409"/>
                <a:gd name="connsiteY11" fmla="*/ 284761 h 1740477"/>
                <a:gd name="connsiteX12" fmla="*/ 502613 w 675409"/>
                <a:gd name="connsiteY12" fmla="*/ 277400 h 1740477"/>
                <a:gd name="connsiteX13" fmla="*/ 516554 w 675409"/>
                <a:gd name="connsiteY13" fmla="*/ 264152 h 1740477"/>
                <a:gd name="connsiteX14" fmla="*/ 490837 w 675409"/>
                <a:gd name="connsiteY14" fmla="*/ 270040 h 1740477"/>
                <a:gd name="connsiteX15" fmla="*/ 471007 w 675409"/>
                <a:gd name="connsiteY15" fmla="*/ 251683 h 1740477"/>
                <a:gd name="connsiteX16" fmla="*/ 481312 w 675409"/>
                <a:gd name="connsiteY16" fmla="*/ 192888 h 1740477"/>
                <a:gd name="connsiteX17" fmla="*/ 471787 w 675409"/>
                <a:gd name="connsiteY17" fmla="*/ 150285 h 1740477"/>
                <a:gd name="connsiteX18" fmla="*/ 448234 w 675409"/>
                <a:gd name="connsiteY18" fmla="*/ 83350 h 1740477"/>
                <a:gd name="connsiteX19" fmla="*/ 387967 w 675409"/>
                <a:gd name="connsiteY19" fmla="*/ 26027 h 1740477"/>
                <a:gd name="connsiteX20" fmla="*/ 335060 w 675409"/>
                <a:gd name="connsiteY20" fmla="*/ 2474 h 1740477"/>
                <a:gd name="connsiteX21" fmla="*/ 272541 w 675409"/>
                <a:gd name="connsiteY21" fmla="*/ 15723 h 1740477"/>
                <a:gd name="connsiteX22" fmla="*/ 243100 w 675409"/>
                <a:gd name="connsiteY22" fmla="*/ 64993 h 1740477"/>
                <a:gd name="connsiteX23" fmla="*/ 243879 w 675409"/>
                <a:gd name="connsiteY23" fmla="*/ 81185 h 1740477"/>
                <a:gd name="connsiteX24" fmla="*/ 237991 w 675409"/>
                <a:gd name="connsiteY24" fmla="*/ 113571 h 1740477"/>
                <a:gd name="connsiteX25" fmla="*/ 245351 w 675409"/>
                <a:gd name="connsiteY25" fmla="*/ 131928 h 1740477"/>
                <a:gd name="connsiteX26" fmla="*/ 235827 w 675409"/>
                <a:gd name="connsiteY26" fmla="*/ 150285 h 1740477"/>
                <a:gd name="connsiteX27" fmla="*/ 235827 w 675409"/>
                <a:gd name="connsiteY27" fmla="*/ 175310 h 1740477"/>
                <a:gd name="connsiteX28" fmla="*/ 241715 w 675409"/>
                <a:gd name="connsiteY28" fmla="*/ 227524 h 1740477"/>
                <a:gd name="connsiteX29" fmla="*/ 270376 w 675409"/>
                <a:gd name="connsiteY29" fmla="*/ 248825 h 1740477"/>
                <a:gd name="connsiteX30" fmla="*/ 251240 w 675409"/>
                <a:gd name="connsiteY30" fmla="*/ 262074 h 1740477"/>
                <a:gd name="connsiteX31" fmla="*/ 211494 w 675409"/>
                <a:gd name="connsiteY31" fmla="*/ 272378 h 1740477"/>
                <a:gd name="connsiteX32" fmla="*/ 156336 w 675409"/>
                <a:gd name="connsiteY32" fmla="*/ 292207 h 1740477"/>
                <a:gd name="connsiteX33" fmla="*/ 114426 w 675409"/>
                <a:gd name="connsiteY33" fmla="*/ 345894 h 1740477"/>
                <a:gd name="connsiteX34" fmla="*/ 96762 w 675409"/>
                <a:gd name="connsiteY34" fmla="*/ 430493 h 1740477"/>
                <a:gd name="connsiteX35" fmla="*/ 65848 w 675409"/>
                <a:gd name="connsiteY35" fmla="*/ 531978 h 1740477"/>
                <a:gd name="connsiteX36" fmla="*/ 36408 w 675409"/>
                <a:gd name="connsiteY36" fmla="*/ 660652 h 1740477"/>
                <a:gd name="connsiteX37" fmla="*/ 23159 w 675409"/>
                <a:gd name="connsiteY37" fmla="*/ 751139 h 1740477"/>
                <a:gd name="connsiteX38" fmla="*/ 15106 w 675409"/>
                <a:gd name="connsiteY38" fmla="*/ 851844 h 1740477"/>
                <a:gd name="connsiteX39" fmla="*/ 1858 w 675409"/>
                <a:gd name="connsiteY39" fmla="*/ 865786 h 1740477"/>
                <a:gd name="connsiteX40" fmla="*/ 11383 w 675409"/>
                <a:gd name="connsiteY40" fmla="*/ 878255 h 1740477"/>
                <a:gd name="connsiteX41" fmla="*/ 11383 w 675409"/>
                <a:gd name="connsiteY41" fmla="*/ 909168 h 1740477"/>
                <a:gd name="connsiteX42" fmla="*/ 4802 w 675409"/>
                <a:gd name="connsiteY42" fmla="*/ 941553 h 1740477"/>
                <a:gd name="connsiteX43" fmla="*/ 14413 w 675409"/>
                <a:gd name="connsiteY43" fmla="*/ 965798 h 1740477"/>
                <a:gd name="connsiteX44" fmla="*/ 17358 w 675409"/>
                <a:gd name="connsiteY44" fmla="*/ 995932 h 1740477"/>
                <a:gd name="connsiteX45" fmla="*/ 55631 w 675409"/>
                <a:gd name="connsiteY45" fmla="*/ 1006929 h 1740477"/>
                <a:gd name="connsiteX46" fmla="*/ 69572 w 675409"/>
                <a:gd name="connsiteY46" fmla="*/ 995932 h 1740477"/>
                <a:gd name="connsiteX47" fmla="*/ 81348 w 675409"/>
                <a:gd name="connsiteY47" fmla="*/ 988572 h 1740477"/>
                <a:gd name="connsiteX48" fmla="*/ 73295 w 675409"/>
                <a:gd name="connsiteY48" fmla="*/ 952550 h 1740477"/>
                <a:gd name="connsiteX49" fmla="*/ 73295 w 675409"/>
                <a:gd name="connsiteY49" fmla="*/ 934192 h 1740477"/>
                <a:gd name="connsiteX50" fmla="*/ 71131 w 675409"/>
                <a:gd name="connsiteY50" fmla="*/ 909947 h 1740477"/>
                <a:gd name="connsiteX51" fmla="*/ 104208 w 675409"/>
                <a:gd name="connsiteY51" fmla="*/ 886394 h 1740477"/>
                <a:gd name="connsiteX52" fmla="*/ 113733 w 675409"/>
                <a:gd name="connsiteY52" fmla="*/ 836431 h 1740477"/>
                <a:gd name="connsiteX53" fmla="*/ 128454 w 675409"/>
                <a:gd name="connsiteY53" fmla="*/ 843012 h 1740477"/>
                <a:gd name="connsiteX54" fmla="*/ 124817 w 675409"/>
                <a:gd name="connsiteY54" fmla="*/ 926053 h 1740477"/>
                <a:gd name="connsiteX55" fmla="*/ 185864 w 675409"/>
                <a:gd name="connsiteY55" fmla="*/ 1054727 h 1740477"/>
                <a:gd name="connsiteX56" fmla="*/ 203528 w 675409"/>
                <a:gd name="connsiteY56" fmla="*/ 1145907 h 1740477"/>
                <a:gd name="connsiteX57" fmla="*/ 213832 w 675409"/>
                <a:gd name="connsiteY57" fmla="*/ 1179764 h 1740477"/>
                <a:gd name="connsiteX58" fmla="*/ 213140 w 675409"/>
                <a:gd name="connsiteY58" fmla="*/ 1213621 h 1740477"/>
                <a:gd name="connsiteX59" fmla="*/ 227860 w 675409"/>
                <a:gd name="connsiteY59" fmla="*/ 1250422 h 1740477"/>
                <a:gd name="connsiteX60" fmla="*/ 226388 w 675409"/>
                <a:gd name="connsiteY60" fmla="*/ 1287224 h 1740477"/>
                <a:gd name="connsiteX61" fmla="*/ 231497 w 675409"/>
                <a:gd name="connsiteY61" fmla="*/ 1310776 h 1740477"/>
                <a:gd name="connsiteX62" fmla="*/ 231497 w 675409"/>
                <a:gd name="connsiteY62" fmla="*/ 1340217 h 1740477"/>
                <a:gd name="connsiteX63" fmla="*/ 238078 w 675409"/>
                <a:gd name="connsiteY63" fmla="*/ 1424037 h 1740477"/>
                <a:gd name="connsiteX64" fmla="*/ 243966 w 675409"/>
                <a:gd name="connsiteY64" fmla="*/ 1482832 h 1740477"/>
                <a:gd name="connsiteX65" fmla="*/ 239550 w 675409"/>
                <a:gd name="connsiteY65" fmla="*/ 1583538 h 1740477"/>
                <a:gd name="connsiteX66" fmla="*/ 267519 w 675409"/>
                <a:gd name="connsiteY66" fmla="*/ 1659998 h 1740477"/>
                <a:gd name="connsiteX67" fmla="*/ 264575 w 675409"/>
                <a:gd name="connsiteY67" fmla="*/ 1685022 h 1740477"/>
                <a:gd name="connsiteX68" fmla="*/ 255742 w 675409"/>
                <a:gd name="connsiteY68" fmla="*/ 1727625 h 1740477"/>
                <a:gd name="connsiteX69" fmla="*/ 355755 w 675409"/>
                <a:gd name="connsiteY69" fmla="*/ 1736457 h 1740477"/>
                <a:gd name="connsiteX70" fmla="*/ 363115 w 675409"/>
                <a:gd name="connsiteY70" fmla="*/ 1702600 h 1740477"/>
                <a:gd name="connsiteX71" fmla="*/ 363808 w 675409"/>
                <a:gd name="connsiteY71" fmla="*/ 1674631 h 1740477"/>
                <a:gd name="connsiteX72" fmla="*/ 374805 w 675409"/>
                <a:gd name="connsiteY72" fmla="*/ 1671687 h 1740477"/>
                <a:gd name="connsiteX73" fmla="*/ 381386 w 675409"/>
                <a:gd name="connsiteY73" fmla="*/ 1659218 h 1740477"/>
                <a:gd name="connsiteX74" fmla="*/ 391690 w 675409"/>
                <a:gd name="connsiteY74" fmla="*/ 1701908 h 1740477"/>
                <a:gd name="connsiteX75" fmla="*/ 398271 w 675409"/>
                <a:gd name="connsiteY75" fmla="*/ 1736457 h 1740477"/>
                <a:gd name="connsiteX76" fmla="*/ 479840 w 675409"/>
                <a:gd name="connsiteY76" fmla="*/ 1739401 h 1740477"/>
                <a:gd name="connsiteX77" fmla="*/ 500448 w 675409"/>
                <a:gd name="connsiteY77" fmla="*/ 1716628 h 1740477"/>
                <a:gd name="connsiteX78" fmla="*/ 485728 w 675409"/>
                <a:gd name="connsiteY78" fmla="*/ 1680606 h 1740477"/>
                <a:gd name="connsiteX79" fmla="*/ 472480 w 675409"/>
                <a:gd name="connsiteY79" fmla="*/ 1654109 h 1740477"/>
                <a:gd name="connsiteX80" fmla="*/ 485728 w 675409"/>
                <a:gd name="connsiteY80" fmla="*/ 1618088 h 1740477"/>
                <a:gd name="connsiteX81" fmla="*/ 482784 w 675409"/>
                <a:gd name="connsiteY81" fmla="*/ 1559292 h 1740477"/>
                <a:gd name="connsiteX82" fmla="*/ 474731 w 675409"/>
                <a:gd name="connsiteY82" fmla="*/ 1488721 h 1740477"/>
                <a:gd name="connsiteX83" fmla="*/ 472480 w 675409"/>
                <a:gd name="connsiteY83" fmla="*/ 1446811 h 1740477"/>
                <a:gd name="connsiteX84" fmla="*/ 465899 w 675409"/>
                <a:gd name="connsiteY84" fmla="*/ 1354938 h 1740477"/>
                <a:gd name="connsiteX85" fmla="*/ 458538 w 675409"/>
                <a:gd name="connsiteY85" fmla="*/ 1274754 h 1740477"/>
                <a:gd name="connsiteX86" fmla="*/ 464426 w 675409"/>
                <a:gd name="connsiteY86" fmla="*/ 1246786 h 1740477"/>
                <a:gd name="connsiteX87" fmla="*/ 459318 w 675409"/>
                <a:gd name="connsiteY87" fmla="*/ 1227649 h 1740477"/>
                <a:gd name="connsiteX88" fmla="*/ 461482 w 675409"/>
                <a:gd name="connsiteY88" fmla="*/ 1209985 h 1740477"/>
                <a:gd name="connsiteX89" fmla="*/ 460790 w 675409"/>
                <a:gd name="connsiteY89" fmla="*/ 1198208 h 1740477"/>
                <a:gd name="connsiteX90" fmla="*/ 457066 w 675409"/>
                <a:gd name="connsiteY90" fmla="*/ 1176907 h 1740477"/>
                <a:gd name="connsiteX91" fmla="*/ 460010 w 675409"/>
                <a:gd name="connsiteY91" fmla="*/ 1154826 h 1740477"/>
                <a:gd name="connsiteX92" fmla="*/ 477675 w 675409"/>
                <a:gd name="connsiteY92" fmla="*/ 1078366 h 1740477"/>
                <a:gd name="connsiteX93" fmla="*/ 508588 w 675409"/>
                <a:gd name="connsiteY93" fmla="*/ 951944 h 1740477"/>
                <a:gd name="connsiteX94" fmla="*/ 506423 w 675409"/>
                <a:gd name="connsiteY94" fmla="*/ 857127 h 1740477"/>
                <a:gd name="connsiteX95" fmla="*/ 510060 w 675409"/>
                <a:gd name="connsiteY95" fmla="*/ 818161 h 1740477"/>
                <a:gd name="connsiteX96" fmla="*/ 521836 w 675409"/>
                <a:gd name="connsiteY96" fmla="*/ 801275 h 1740477"/>
                <a:gd name="connsiteX97" fmla="*/ 502700 w 675409"/>
                <a:gd name="connsiteY97" fmla="*/ 769670 h 1740477"/>
                <a:gd name="connsiteX98" fmla="*/ 513004 w 675409"/>
                <a:gd name="connsiteY98" fmla="*/ 744645 h 1740477"/>
                <a:gd name="connsiteX99" fmla="*/ 514476 w 675409"/>
                <a:gd name="connsiteY99" fmla="*/ 726288 h 1740477"/>
                <a:gd name="connsiteX100" fmla="*/ 510060 w 675409"/>
                <a:gd name="connsiteY100" fmla="*/ 702735 h 1740477"/>
                <a:gd name="connsiteX101" fmla="*/ 522529 w 675409"/>
                <a:gd name="connsiteY101" fmla="*/ 738757 h 1740477"/>
                <a:gd name="connsiteX102" fmla="*/ 527638 w 675409"/>
                <a:gd name="connsiteY102" fmla="*/ 780667 h 1740477"/>
                <a:gd name="connsiteX103" fmla="*/ 524001 w 675409"/>
                <a:gd name="connsiteY103" fmla="*/ 827686 h 1740477"/>
                <a:gd name="connsiteX104" fmla="*/ 526166 w 675409"/>
                <a:gd name="connsiteY104" fmla="*/ 863015 h 1740477"/>
                <a:gd name="connsiteX105" fmla="*/ 557079 w 675409"/>
                <a:gd name="connsiteY105" fmla="*/ 913757 h 1740477"/>
                <a:gd name="connsiteX106" fmla="*/ 584268 w 675409"/>
                <a:gd name="connsiteY106" fmla="*/ 925533 h 1740477"/>
                <a:gd name="connsiteX107" fmla="*/ 582104 w 675409"/>
                <a:gd name="connsiteY107" fmla="*/ 949779 h 1740477"/>
                <a:gd name="connsiteX108" fmla="*/ 590936 w 675409"/>
                <a:gd name="connsiteY108" fmla="*/ 975496 h 1740477"/>
                <a:gd name="connsiteX109" fmla="*/ 590936 w 675409"/>
                <a:gd name="connsiteY109" fmla="*/ 1010046 h 1740477"/>
                <a:gd name="connsiteX110" fmla="*/ 604184 w 675409"/>
                <a:gd name="connsiteY110" fmla="*/ 997577 h 1740477"/>
                <a:gd name="connsiteX111" fmla="*/ 609293 w 675409"/>
                <a:gd name="connsiteY111" fmla="*/ 969608 h 1740477"/>
                <a:gd name="connsiteX112" fmla="*/ 622542 w 675409"/>
                <a:gd name="connsiteY112" fmla="*/ 965192 h 1740477"/>
                <a:gd name="connsiteX113" fmla="*/ 626178 w 675409"/>
                <a:gd name="connsiteY113" fmla="*/ 985021 h 1740477"/>
                <a:gd name="connsiteX114" fmla="*/ 612930 w 675409"/>
                <a:gd name="connsiteY114" fmla="*/ 1007795 h 1740477"/>
                <a:gd name="connsiteX115" fmla="*/ 602626 w 675409"/>
                <a:gd name="connsiteY115" fmla="*/ 1031347 h 1740477"/>
                <a:gd name="connsiteX116" fmla="*/ 646700 w 675409"/>
                <a:gd name="connsiteY116" fmla="*/ 1009267 h 1740477"/>
                <a:gd name="connsiteX117" fmla="*/ 657697 w 675409"/>
                <a:gd name="connsiteY117" fmla="*/ 968136 h 1740477"/>
                <a:gd name="connsiteX118" fmla="*/ 650337 w 675409"/>
                <a:gd name="connsiteY118" fmla="*/ 927698 h 1740477"/>
                <a:gd name="connsiteX119" fmla="*/ 654753 w 675409"/>
                <a:gd name="connsiteY119" fmla="*/ 906397 h 1740477"/>
                <a:gd name="connsiteX120" fmla="*/ 673890 w 675409"/>
                <a:gd name="connsiteY120" fmla="*/ 899816 h 1740477"/>
                <a:gd name="connsiteX121" fmla="*/ 668781 w 675409"/>
                <a:gd name="connsiteY121" fmla="*/ 871154 h 1740477"/>
                <a:gd name="connsiteX122" fmla="*/ 679085 w 675409"/>
                <a:gd name="connsiteY122" fmla="*/ 823356 h 1740477"/>
                <a:gd name="connsiteX123" fmla="*/ 662806 w 675409"/>
                <a:gd name="connsiteY123" fmla="*/ 781792 h 1740477"/>
                <a:gd name="connsiteX124" fmla="*/ 39352 w 675409"/>
                <a:gd name="connsiteY124" fmla="*/ 964066 h 1740477"/>
                <a:gd name="connsiteX125" fmla="*/ 44461 w 675409"/>
                <a:gd name="connsiteY125" fmla="*/ 947181 h 1740477"/>
                <a:gd name="connsiteX126" fmla="*/ 53293 w 675409"/>
                <a:gd name="connsiteY126" fmla="*/ 949346 h 1740477"/>
                <a:gd name="connsiteX127" fmla="*/ 54765 w 675409"/>
                <a:gd name="connsiteY127" fmla="*/ 959650 h 1740477"/>
                <a:gd name="connsiteX128" fmla="*/ 57709 w 675409"/>
                <a:gd name="connsiteY128" fmla="*/ 974371 h 1740477"/>
                <a:gd name="connsiteX129" fmla="*/ 39352 w 675409"/>
                <a:gd name="connsiteY129" fmla="*/ 964066 h 1740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675409" h="1740477">
                  <a:moveTo>
                    <a:pt x="662806" y="781792"/>
                  </a:moveTo>
                  <a:cubicBezTo>
                    <a:pt x="651809" y="768544"/>
                    <a:pt x="641505" y="738410"/>
                    <a:pt x="634837" y="708277"/>
                  </a:cubicBezTo>
                  <a:cubicBezTo>
                    <a:pt x="628257" y="678143"/>
                    <a:pt x="615008" y="636926"/>
                    <a:pt x="604704" y="589907"/>
                  </a:cubicBezTo>
                  <a:cubicBezTo>
                    <a:pt x="594400" y="542888"/>
                    <a:pt x="583402" y="528860"/>
                    <a:pt x="582623" y="489895"/>
                  </a:cubicBezTo>
                  <a:cubicBezTo>
                    <a:pt x="581930" y="450929"/>
                    <a:pt x="584788" y="442789"/>
                    <a:pt x="577514" y="414127"/>
                  </a:cubicBezTo>
                  <a:cubicBezTo>
                    <a:pt x="570154" y="385466"/>
                    <a:pt x="551017" y="350916"/>
                    <a:pt x="548853" y="341305"/>
                  </a:cubicBezTo>
                  <a:cubicBezTo>
                    <a:pt x="546688" y="331779"/>
                    <a:pt x="536384" y="322947"/>
                    <a:pt x="526079" y="312643"/>
                  </a:cubicBezTo>
                  <a:cubicBezTo>
                    <a:pt x="515775" y="302339"/>
                    <a:pt x="488585" y="294286"/>
                    <a:pt x="488585" y="294286"/>
                  </a:cubicBezTo>
                  <a:cubicBezTo>
                    <a:pt x="488585" y="294286"/>
                    <a:pt x="498890" y="291342"/>
                    <a:pt x="503999" y="289869"/>
                  </a:cubicBezTo>
                  <a:cubicBezTo>
                    <a:pt x="509107" y="288397"/>
                    <a:pt x="518719" y="281817"/>
                    <a:pt x="518719" y="281817"/>
                  </a:cubicBezTo>
                  <a:cubicBezTo>
                    <a:pt x="518719" y="281817"/>
                    <a:pt x="505471" y="284068"/>
                    <a:pt x="501834" y="284761"/>
                  </a:cubicBezTo>
                  <a:cubicBezTo>
                    <a:pt x="498110" y="285540"/>
                    <a:pt x="480532" y="284761"/>
                    <a:pt x="480532" y="284761"/>
                  </a:cubicBezTo>
                  <a:cubicBezTo>
                    <a:pt x="480532" y="284761"/>
                    <a:pt x="495946" y="282596"/>
                    <a:pt x="502613" y="277400"/>
                  </a:cubicBezTo>
                  <a:cubicBezTo>
                    <a:pt x="509194" y="272292"/>
                    <a:pt x="516554" y="264152"/>
                    <a:pt x="516554" y="264152"/>
                  </a:cubicBezTo>
                  <a:cubicBezTo>
                    <a:pt x="516554" y="264152"/>
                    <a:pt x="500362" y="270733"/>
                    <a:pt x="490837" y="270040"/>
                  </a:cubicBezTo>
                  <a:cubicBezTo>
                    <a:pt x="481312" y="269347"/>
                    <a:pt x="476896" y="265624"/>
                    <a:pt x="471007" y="251683"/>
                  </a:cubicBezTo>
                  <a:cubicBezTo>
                    <a:pt x="465119" y="237742"/>
                    <a:pt x="475424" y="217133"/>
                    <a:pt x="481312" y="192888"/>
                  </a:cubicBezTo>
                  <a:cubicBezTo>
                    <a:pt x="487200" y="168642"/>
                    <a:pt x="479840" y="170807"/>
                    <a:pt x="471787" y="150285"/>
                  </a:cubicBezTo>
                  <a:cubicBezTo>
                    <a:pt x="463734" y="129676"/>
                    <a:pt x="460010" y="117900"/>
                    <a:pt x="448234" y="83350"/>
                  </a:cubicBezTo>
                  <a:cubicBezTo>
                    <a:pt x="436458" y="48800"/>
                    <a:pt x="403380" y="29664"/>
                    <a:pt x="387967" y="26027"/>
                  </a:cubicBezTo>
                  <a:cubicBezTo>
                    <a:pt x="372554" y="22390"/>
                    <a:pt x="356361" y="9142"/>
                    <a:pt x="335060" y="2474"/>
                  </a:cubicBezTo>
                  <a:cubicBezTo>
                    <a:pt x="313758" y="-4107"/>
                    <a:pt x="298258" y="3167"/>
                    <a:pt x="272541" y="15723"/>
                  </a:cubicBezTo>
                  <a:cubicBezTo>
                    <a:pt x="246823" y="28192"/>
                    <a:pt x="251932" y="48800"/>
                    <a:pt x="243100" y="64993"/>
                  </a:cubicBezTo>
                  <a:cubicBezTo>
                    <a:pt x="234268" y="81185"/>
                    <a:pt x="243879" y="81185"/>
                    <a:pt x="243879" y="81185"/>
                  </a:cubicBezTo>
                  <a:cubicBezTo>
                    <a:pt x="243879" y="81185"/>
                    <a:pt x="240243" y="99543"/>
                    <a:pt x="237991" y="113571"/>
                  </a:cubicBezTo>
                  <a:cubicBezTo>
                    <a:pt x="235827" y="127512"/>
                    <a:pt x="239463" y="126819"/>
                    <a:pt x="245351" y="131928"/>
                  </a:cubicBezTo>
                  <a:cubicBezTo>
                    <a:pt x="251240" y="137037"/>
                    <a:pt x="240935" y="144397"/>
                    <a:pt x="235827" y="150285"/>
                  </a:cubicBezTo>
                  <a:cubicBezTo>
                    <a:pt x="230718" y="156173"/>
                    <a:pt x="235134" y="162754"/>
                    <a:pt x="235827" y="175310"/>
                  </a:cubicBezTo>
                  <a:cubicBezTo>
                    <a:pt x="236519" y="187779"/>
                    <a:pt x="235134" y="204751"/>
                    <a:pt x="241715" y="227524"/>
                  </a:cubicBezTo>
                  <a:cubicBezTo>
                    <a:pt x="248296" y="250297"/>
                    <a:pt x="270376" y="248825"/>
                    <a:pt x="270376" y="248825"/>
                  </a:cubicBezTo>
                  <a:cubicBezTo>
                    <a:pt x="270376" y="248825"/>
                    <a:pt x="257907" y="258351"/>
                    <a:pt x="251240" y="262074"/>
                  </a:cubicBezTo>
                  <a:cubicBezTo>
                    <a:pt x="244659" y="265711"/>
                    <a:pt x="221799" y="262766"/>
                    <a:pt x="211494" y="272378"/>
                  </a:cubicBezTo>
                  <a:cubicBezTo>
                    <a:pt x="201190" y="281903"/>
                    <a:pt x="171836" y="284847"/>
                    <a:pt x="156336" y="292207"/>
                  </a:cubicBezTo>
                  <a:cubicBezTo>
                    <a:pt x="140923" y="299568"/>
                    <a:pt x="127674" y="312037"/>
                    <a:pt x="114426" y="345894"/>
                  </a:cubicBezTo>
                  <a:cubicBezTo>
                    <a:pt x="101178" y="379751"/>
                    <a:pt x="108538" y="400273"/>
                    <a:pt x="96762" y="430493"/>
                  </a:cubicBezTo>
                  <a:cubicBezTo>
                    <a:pt x="84985" y="460627"/>
                    <a:pt x="72516" y="502537"/>
                    <a:pt x="65848" y="531978"/>
                  </a:cubicBezTo>
                  <a:cubicBezTo>
                    <a:pt x="59268" y="561419"/>
                    <a:pt x="45240" y="626795"/>
                    <a:pt x="36408" y="660652"/>
                  </a:cubicBezTo>
                  <a:cubicBezTo>
                    <a:pt x="27575" y="694509"/>
                    <a:pt x="27575" y="709922"/>
                    <a:pt x="23159" y="751139"/>
                  </a:cubicBezTo>
                  <a:cubicBezTo>
                    <a:pt x="18743" y="792270"/>
                    <a:pt x="15106" y="851844"/>
                    <a:pt x="15106" y="851844"/>
                  </a:cubicBezTo>
                  <a:cubicBezTo>
                    <a:pt x="15106" y="851844"/>
                    <a:pt x="9218" y="859897"/>
                    <a:pt x="1858" y="865786"/>
                  </a:cubicBezTo>
                  <a:cubicBezTo>
                    <a:pt x="-5502" y="871674"/>
                    <a:pt x="11383" y="878255"/>
                    <a:pt x="11383" y="878255"/>
                  </a:cubicBezTo>
                  <a:cubicBezTo>
                    <a:pt x="11383" y="878255"/>
                    <a:pt x="4802" y="903279"/>
                    <a:pt x="11383" y="909168"/>
                  </a:cubicBezTo>
                  <a:cubicBezTo>
                    <a:pt x="11383" y="909168"/>
                    <a:pt x="8439" y="928997"/>
                    <a:pt x="4802" y="941553"/>
                  </a:cubicBezTo>
                  <a:cubicBezTo>
                    <a:pt x="1165" y="954022"/>
                    <a:pt x="7746" y="954801"/>
                    <a:pt x="14413" y="965798"/>
                  </a:cubicBezTo>
                  <a:cubicBezTo>
                    <a:pt x="20994" y="976795"/>
                    <a:pt x="18830" y="982683"/>
                    <a:pt x="17358" y="995932"/>
                  </a:cubicBezTo>
                  <a:cubicBezTo>
                    <a:pt x="15885" y="1009180"/>
                    <a:pt x="40131" y="1003292"/>
                    <a:pt x="55631" y="1006929"/>
                  </a:cubicBezTo>
                  <a:cubicBezTo>
                    <a:pt x="71044" y="1010566"/>
                    <a:pt x="69572" y="995932"/>
                    <a:pt x="69572" y="995932"/>
                  </a:cubicBezTo>
                  <a:cubicBezTo>
                    <a:pt x="69572" y="995932"/>
                    <a:pt x="79097" y="998097"/>
                    <a:pt x="81348" y="988572"/>
                  </a:cubicBezTo>
                  <a:cubicBezTo>
                    <a:pt x="83513" y="979047"/>
                    <a:pt x="77711" y="962854"/>
                    <a:pt x="73295" y="952550"/>
                  </a:cubicBezTo>
                  <a:cubicBezTo>
                    <a:pt x="68879" y="942245"/>
                    <a:pt x="71131" y="938609"/>
                    <a:pt x="73295" y="934192"/>
                  </a:cubicBezTo>
                  <a:cubicBezTo>
                    <a:pt x="75547" y="929776"/>
                    <a:pt x="71131" y="909947"/>
                    <a:pt x="71131" y="909947"/>
                  </a:cubicBezTo>
                  <a:cubicBezTo>
                    <a:pt x="71131" y="909947"/>
                    <a:pt x="88795" y="907003"/>
                    <a:pt x="104208" y="886394"/>
                  </a:cubicBezTo>
                  <a:cubicBezTo>
                    <a:pt x="119622" y="865786"/>
                    <a:pt x="113733" y="836431"/>
                    <a:pt x="113733" y="836431"/>
                  </a:cubicBezTo>
                  <a:lnTo>
                    <a:pt x="128454" y="843012"/>
                  </a:lnTo>
                  <a:cubicBezTo>
                    <a:pt x="128454" y="843012"/>
                    <a:pt x="122566" y="882671"/>
                    <a:pt x="124817" y="926053"/>
                  </a:cubicBezTo>
                  <a:cubicBezTo>
                    <a:pt x="126982" y="969435"/>
                    <a:pt x="164562" y="1020870"/>
                    <a:pt x="185864" y="1054727"/>
                  </a:cubicBezTo>
                  <a:cubicBezTo>
                    <a:pt x="207165" y="1088584"/>
                    <a:pt x="202749" y="1129715"/>
                    <a:pt x="203528" y="1145907"/>
                  </a:cubicBezTo>
                  <a:cubicBezTo>
                    <a:pt x="204221" y="1162100"/>
                    <a:pt x="210109" y="1173097"/>
                    <a:pt x="213832" y="1179764"/>
                  </a:cubicBezTo>
                  <a:cubicBezTo>
                    <a:pt x="217469" y="1186345"/>
                    <a:pt x="217469" y="1193013"/>
                    <a:pt x="213140" y="1213621"/>
                  </a:cubicBezTo>
                  <a:cubicBezTo>
                    <a:pt x="208724" y="1234230"/>
                    <a:pt x="221193" y="1239339"/>
                    <a:pt x="227860" y="1250422"/>
                  </a:cubicBezTo>
                  <a:cubicBezTo>
                    <a:pt x="234441" y="1261420"/>
                    <a:pt x="232276" y="1277612"/>
                    <a:pt x="226388" y="1287224"/>
                  </a:cubicBezTo>
                  <a:cubicBezTo>
                    <a:pt x="220500" y="1296749"/>
                    <a:pt x="227081" y="1304109"/>
                    <a:pt x="231497" y="1310776"/>
                  </a:cubicBezTo>
                  <a:cubicBezTo>
                    <a:pt x="235913" y="1317357"/>
                    <a:pt x="233662" y="1326189"/>
                    <a:pt x="231497" y="1340217"/>
                  </a:cubicBezTo>
                  <a:cubicBezTo>
                    <a:pt x="229332" y="1354158"/>
                    <a:pt x="230025" y="1390180"/>
                    <a:pt x="238078" y="1424037"/>
                  </a:cubicBezTo>
                  <a:cubicBezTo>
                    <a:pt x="246131" y="1457894"/>
                    <a:pt x="245438" y="1465947"/>
                    <a:pt x="243966" y="1482832"/>
                  </a:cubicBezTo>
                  <a:cubicBezTo>
                    <a:pt x="242494" y="1499718"/>
                    <a:pt x="237385" y="1550460"/>
                    <a:pt x="239550" y="1583538"/>
                  </a:cubicBezTo>
                  <a:cubicBezTo>
                    <a:pt x="241715" y="1616615"/>
                    <a:pt x="267519" y="1659998"/>
                    <a:pt x="267519" y="1659998"/>
                  </a:cubicBezTo>
                  <a:cubicBezTo>
                    <a:pt x="267519" y="1659998"/>
                    <a:pt x="267519" y="1673939"/>
                    <a:pt x="264575" y="1685022"/>
                  </a:cubicBezTo>
                  <a:cubicBezTo>
                    <a:pt x="261631" y="1696019"/>
                    <a:pt x="253578" y="1712212"/>
                    <a:pt x="255742" y="1727625"/>
                  </a:cubicBezTo>
                  <a:cubicBezTo>
                    <a:pt x="257907" y="1743038"/>
                    <a:pt x="345451" y="1740873"/>
                    <a:pt x="355755" y="1736457"/>
                  </a:cubicBezTo>
                  <a:cubicBezTo>
                    <a:pt x="366059" y="1732041"/>
                    <a:pt x="362336" y="1718793"/>
                    <a:pt x="363115" y="1702600"/>
                  </a:cubicBezTo>
                  <a:cubicBezTo>
                    <a:pt x="363894" y="1686408"/>
                    <a:pt x="363808" y="1674631"/>
                    <a:pt x="363808" y="1674631"/>
                  </a:cubicBezTo>
                  <a:lnTo>
                    <a:pt x="374805" y="1671687"/>
                  </a:lnTo>
                  <a:lnTo>
                    <a:pt x="381386" y="1659218"/>
                  </a:lnTo>
                  <a:cubicBezTo>
                    <a:pt x="381386" y="1659218"/>
                    <a:pt x="387967" y="1681299"/>
                    <a:pt x="391690" y="1701908"/>
                  </a:cubicBezTo>
                  <a:cubicBezTo>
                    <a:pt x="395327" y="1722516"/>
                    <a:pt x="390997" y="1729876"/>
                    <a:pt x="398271" y="1736457"/>
                  </a:cubicBezTo>
                  <a:cubicBezTo>
                    <a:pt x="405631" y="1743038"/>
                    <a:pt x="457066" y="1744597"/>
                    <a:pt x="479840" y="1739401"/>
                  </a:cubicBezTo>
                  <a:cubicBezTo>
                    <a:pt x="502613" y="1734292"/>
                    <a:pt x="501920" y="1734292"/>
                    <a:pt x="500448" y="1716628"/>
                  </a:cubicBezTo>
                  <a:cubicBezTo>
                    <a:pt x="498976" y="1698963"/>
                    <a:pt x="498284" y="1696019"/>
                    <a:pt x="485728" y="1680606"/>
                  </a:cubicBezTo>
                  <a:cubicBezTo>
                    <a:pt x="473259" y="1665193"/>
                    <a:pt x="472480" y="1654109"/>
                    <a:pt x="472480" y="1654109"/>
                  </a:cubicBezTo>
                  <a:cubicBezTo>
                    <a:pt x="472480" y="1654109"/>
                    <a:pt x="483476" y="1637224"/>
                    <a:pt x="485728" y="1618088"/>
                  </a:cubicBezTo>
                  <a:cubicBezTo>
                    <a:pt x="487893" y="1598951"/>
                    <a:pt x="487200" y="1586482"/>
                    <a:pt x="482784" y="1559292"/>
                  </a:cubicBezTo>
                  <a:cubicBezTo>
                    <a:pt x="478368" y="1532103"/>
                    <a:pt x="482784" y="1505606"/>
                    <a:pt x="474731" y="1488721"/>
                  </a:cubicBezTo>
                  <a:cubicBezTo>
                    <a:pt x="466591" y="1471835"/>
                    <a:pt x="470315" y="1465168"/>
                    <a:pt x="472480" y="1446811"/>
                  </a:cubicBezTo>
                  <a:cubicBezTo>
                    <a:pt x="474731" y="1428453"/>
                    <a:pt x="468063" y="1397541"/>
                    <a:pt x="465899" y="1354938"/>
                  </a:cubicBezTo>
                  <a:cubicBezTo>
                    <a:pt x="463734" y="1312335"/>
                    <a:pt x="462954" y="1287310"/>
                    <a:pt x="458538" y="1274754"/>
                  </a:cubicBezTo>
                  <a:cubicBezTo>
                    <a:pt x="454122" y="1262285"/>
                    <a:pt x="461482" y="1254925"/>
                    <a:pt x="464426" y="1246786"/>
                  </a:cubicBezTo>
                  <a:cubicBezTo>
                    <a:pt x="467371" y="1238733"/>
                    <a:pt x="465899" y="1235009"/>
                    <a:pt x="459318" y="1227649"/>
                  </a:cubicBezTo>
                  <a:cubicBezTo>
                    <a:pt x="452737" y="1220289"/>
                    <a:pt x="455681" y="1218817"/>
                    <a:pt x="461482" y="1209985"/>
                  </a:cubicBezTo>
                  <a:cubicBezTo>
                    <a:pt x="467371" y="1201152"/>
                    <a:pt x="464426" y="1201152"/>
                    <a:pt x="460790" y="1198208"/>
                  </a:cubicBezTo>
                  <a:cubicBezTo>
                    <a:pt x="457153" y="1195264"/>
                    <a:pt x="453429" y="1182795"/>
                    <a:pt x="457066" y="1176907"/>
                  </a:cubicBezTo>
                  <a:cubicBezTo>
                    <a:pt x="460790" y="1171019"/>
                    <a:pt x="463647" y="1165910"/>
                    <a:pt x="460010" y="1154826"/>
                  </a:cubicBezTo>
                  <a:cubicBezTo>
                    <a:pt x="456374" y="1143829"/>
                    <a:pt x="461482" y="1129109"/>
                    <a:pt x="477675" y="1078366"/>
                  </a:cubicBezTo>
                  <a:cubicBezTo>
                    <a:pt x="493867" y="1027624"/>
                    <a:pt x="503392" y="998963"/>
                    <a:pt x="508588" y="951944"/>
                  </a:cubicBezTo>
                  <a:cubicBezTo>
                    <a:pt x="513697" y="904925"/>
                    <a:pt x="509281" y="872540"/>
                    <a:pt x="506423" y="857127"/>
                  </a:cubicBezTo>
                  <a:cubicBezTo>
                    <a:pt x="503479" y="841713"/>
                    <a:pt x="506423" y="820325"/>
                    <a:pt x="510060" y="818161"/>
                  </a:cubicBezTo>
                  <a:cubicBezTo>
                    <a:pt x="513697" y="815996"/>
                    <a:pt x="521836" y="811580"/>
                    <a:pt x="521836" y="801275"/>
                  </a:cubicBezTo>
                  <a:cubicBezTo>
                    <a:pt x="521836" y="790971"/>
                    <a:pt x="512311" y="781446"/>
                    <a:pt x="502700" y="769670"/>
                  </a:cubicBezTo>
                  <a:cubicBezTo>
                    <a:pt x="493175" y="757893"/>
                    <a:pt x="503392" y="750533"/>
                    <a:pt x="513004" y="744645"/>
                  </a:cubicBezTo>
                  <a:cubicBezTo>
                    <a:pt x="522529" y="738757"/>
                    <a:pt x="514476" y="726288"/>
                    <a:pt x="514476" y="726288"/>
                  </a:cubicBezTo>
                  <a:lnTo>
                    <a:pt x="510060" y="702735"/>
                  </a:lnTo>
                  <a:cubicBezTo>
                    <a:pt x="510060" y="702735"/>
                    <a:pt x="519585" y="721092"/>
                    <a:pt x="522529" y="738757"/>
                  </a:cubicBezTo>
                  <a:cubicBezTo>
                    <a:pt x="525473" y="756421"/>
                    <a:pt x="523222" y="761530"/>
                    <a:pt x="527638" y="780667"/>
                  </a:cubicBezTo>
                  <a:cubicBezTo>
                    <a:pt x="532054" y="799803"/>
                    <a:pt x="527638" y="815217"/>
                    <a:pt x="524001" y="827686"/>
                  </a:cubicBezTo>
                  <a:cubicBezTo>
                    <a:pt x="520278" y="840155"/>
                    <a:pt x="520364" y="848294"/>
                    <a:pt x="526166" y="863015"/>
                  </a:cubicBezTo>
                  <a:cubicBezTo>
                    <a:pt x="532054" y="877735"/>
                    <a:pt x="544523" y="899037"/>
                    <a:pt x="557079" y="913757"/>
                  </a:cubicBezTo>
                  <a:cubicBezTo>
                    <a:pt x="569548" y="928477"/>
                    <a:pt x="584268" y="925533"/>
                    <a:pt x="584268" y="925533"/>
                  </a:cubicBezTo>
                  <a:cubicBezTo>
                    <a:pt x="584268" y="925533"/>
                    <a:pt x="582104" y="940947"/>
                    <a:pt x="582104" y="949779"/>
                  </a:cubicBezTo>
                  <a:cubicBezTo>
                    <a:pt x="582104" y="958611"/>
                    <a:pt x="587212" y="963027"/>
                    <a:pt x="590936" y="975496"/>
                  </a:cubicBezTo>
                  <a:cubicBezTo>
                    <a:pt x="594573" y="987965"/>
                    <a:pt x="586520" y="1001993"/>
                    <a:pt x="590936" y="1010046"/>
                  </a:cubicBezTo>
                  <a:cubicBezTo>
                    <a:pt x="595352" y="1018099"/>
                    <a:pt x="599768" y="1007881"/>
                    <a:pt x="604184" y="997577"/>
                  </a:cubicBezTo>
                  <a:cubicBezTo>
                    <a:pt x="608600" y="987273"/>
                    <a:pt x="608600" y="977748"/>
                    <a:pt x="609293" y="969608"/>
                  </a:cubicBezTo>
                  <a:cubicBezTo>
                    <a:pt x="610072" y="961469"/>
                    <a:pt x="616653" y="964499"/>
                    <a:pt x="622542" y="965192"/>
                  </a:cubicBezTo>
                  <a:cubicBezTo>
                    <a:pt x="628430" y="965971"/>
                    <a:pt x="626178" y="976189"/>
                    <a:pt x="626178" y="985021"/>
                  </a:cubicBezTo>
                  <a:cubicBezTo>
                    <a:pt x="626178" y="993853"/>
                    <a:pt x="620290" y="1001214"/>
                    <a:pt x="612930" y="1007795"/>
                  </a:cubicBezTo>
                  <a:cubicBezTo>
                    <a:pt x="605570" y="1014376"/>
                    <a:pt x="595266" y="1027624"/>
                    <a:pt x="602626" y="1031347"/>
                  </a:cubicBezTo>
                  <a:cubicBezTo>
                    <a:pt x="609986" y="1035071"/>
                    <a:pt x="634231" y="1013683"/>
                    <a:pt x="646700" y="1009267"/>
                  </a:cubicBezTo>
                  <a:cubicBezTo>
                    <a:pt x="659169" y="1004851"/>
                    <a:pt x="653368" y="988658"/>
                    <a:pt x="657697" y="968136"/>
                  </a:cubicBezTo>
                  <a:cubicBezTo>
                    <a:pt x="662114" y="947528"/>
                    <a:pt x="653281" y="943111"/>
                    <a:pt x="650337" y="927698"/>
                  </a:cubicBezTo>
                  <a:cubicBezTo>
                    <a:pt x="647393" y="912285"/>
                    <a:pt x="654753" y="906397"/>
                    <a:pt x="654753" y="906397"/>
                  </a:cubicBezTo>
                  <a:cubicBezTo>
                    <a:pt x="654753" y="906397"/>
                    <a:pt x="666530" y="901981"/>
                    <a:pt x="673890" y="899816"/>
                  </a:cubicBezTo>
                  <a:cubicBezTo>
                    <a:pt x="681250" y="897651"/>
                    <a:pt x="675362" y="884403"/>
                    <a:pt x="668781" y="871154"/>
                  </a:cubicBezTo>
                  <a:cubicBezTo>
                    <a:pt x="662200" y="857906"/>
                    <a:pt x="674669" y="843965"/>
                    <a:pt x="679085" y="823356"/>
                  </a:cubicBezTo>
                  <a:cubicBezTo>
                    <a:pt x="683415" y="802401"/>
                    <a:pt x="673803" y="795041"/>
                    <a:pt x="662806" y="781792"/>
                  </a:cubicBezTo>
                  <a:close/>
                  <a:moveTo>
                    <a:pt x="39352" y="964066"/>
                  </a:moveTo>
                  <a:cubicBezTo>
                    <a:pt x="39352" y="957485"/>
                    <a:pt x="40044" y="948653"/>
                    <a:pt x="44461" y="947181"/>
                  </a:cubicBezTo>
                  <a:cubicBezTo>
                    <a:pt x="48877" y="945709"/>
                    <a:pt x="53293" y="949346"/>
                    <a:pt x="53293" y="949346"/>
                  </a:cubicBezTo>
                  <a:lnTo>
                    <a:pt x="54765" y="959650"/>
                  </a:lnTo>
                  <a:lnTo>
                    <a:pt x="57709" y="974371"/>
                  </a:lnTo>
                  <a:cubicBezTo>
                    <a:pt x="57709" y="974371"/>
                    <a:pt x="39352" y="970734"/>
                    <a:pt x="39352" y="964066"/>
                  </a:cubicBezTo>
                  <a:close/>
                </a:path>
              </a:pathLst>
            </a:custGeom>
            <a:solidFill>
              <a:srgbClr val="FBA329"/>
            </a:solidFill>
            <a:ln w="86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endParaRPr>
            </a:p>
          </p:txBody>
        </p:sp>
        <p:sp>
          <p:nvSpPr>
            <p:cNvPr id="16" name="Freeform 227">
              <a:extLst>
                <a:ext uri="{FF2B5EF4-FFF2-40B4-BE49-F238E27FC236}">
                  <a16:creationId xmlns:a16="http://schemas.microsoft.com/office/drawing/2014/main" id="{8C72B836-4B18-328E-EA99-FFA6313CB6E8}"/>
                </a:ext>
              </a:extLst>
            </p:cNvPr>
            <p:cNvSpPr/>
            <p:nvPr/>
          </p:nvSpPr>
          <p:spPr>
            <a:xfrm>
              <a:off x="2510085" y="3825164"/>
              <a:ext cx="416937" cy="647186"/>
            </a:xfrm>
            <a:custGeom>
              <a:avLst/>
              <a:gdLst>
                <a:gd name="connsiteX0" fmla="*/ 1147104 w 1160318"/>
                <a:gd name="connsiteY0" fmla="*/ 898194 h 1801090"/>
                <a:gd name="connsiteX1" fmla="*/ 1160959 w 1160318"/>
                <a:gd name="connsiteY1" fmla="*/ 866588 h 1801090"/>
                <a:gd name="connsiteX2" fmla="*/ 1136626 w 1160318"/>
                <a:gd name="connsiteY2" fmla="*/ 819829 h 1801090"/>
                <a:gd name="connsiteX3" fmla="*/ 1132037 w 1160318"/>
                <a:gd name="connsiteY3" fmla="*/ 778352 h 1801090"/>
                <a:gd name="connsiteX4" fmla="*/ 1125456 w 1160318"/>
                <a:gd name="connsiteY4" fmla="*/ 761207 h 1801090"/>
                <a:gd name="connsiteX5" fmla="*/ 1125456 w 1160318"/>
                <a:gd name="connsiteY5" fmla="*/ 734884 h 1801090"/>
                <a:gd name="connsiteX6" fmla="*/ 1114286 w 1160318"/>
                <a:gd name="connsiteY6" fmla="*/ 713149 h 1801090"/>
                <a:gd name="connsiteX7" fmla="*/ 1105714 w 1160318"/>
                <a:gd name="connsiteY7" fmla="*/ 659809 h 1801090"/>
                <a:gd name="connsiteX8" fmla="*/ 1082681 w 1160318"/>
                <a:gd name="connsiteY8" fmla="*/ 578154 h 1801090"/>
                <a:gd name="connsiteX9" fmla="*/ 1064929 w 1160318"/>
                <a:gd name="connsiteY9" fmla="*/ 512258 h 1801090"/>
                <a:gd name="connsiteX10" fmla="*/ 1044494 w 1160318"/>
                <a:gd name="connsiteY10" fmla="*/ 438483 h 1801090"/>
                <a:gd name="connsiteX11" fmla="*/ 1026743 w 1160318"/>
                <a:gd name="connsiteY11" fmla="*/ 371981 h 1801090"/>
                <a:gd name="connsiteX12" fmla="*/ 988556 w 1160318"/>
                <a:gd name="connsiteY12" fmla="*/ 313359 h 1801090"/>
                <a:gd name="connsiteX13" fmla="*/ 947079 w 1160318"/>
                <a:gd name="connsiteY13" fmla="*/ 289027 h 1801090"/>
                <a:gd name="connsiteX14" fmla="*/ 868108 w 1160318"/>
                <a:gd name="connsiteY14" fmla="*/ 258720 h 1801090"/>
                <a:gd name="connsiteX15" fmla="*/ 863519 w 1160318"/>
                <a:gd name="connsiteY15" fmla="*/ 248156 h 1801090"/>
                <a:gd name="connsiteX16" fmla="*/ 851050 w 1160318"/>
                <a:gd name="connsiteY16" fmla="*/ 236986 h 1801090"/>
                <a:gd name="connsiteX17" fmla="*/ 840486 w 1160318"/>
                <a:gd name="connsiteY17" fmla="*/ 214645 h 1801090"/>
                <a:gd name="connsiteX18" fmla="*/ 817452 w 1160318"/>
                <a:gd name="connsiteY18" fmla="*/ 213346 h 1801090"/>
                <a:gd name="connsiteX19" fmla="*/ 816154 w 1160318"/>
                <a:gd name="connsiteY19" fmla="*/ 195595 h 1801090"/>
                <a:gd name="connsiteX20" fmla="*/ 821436 w 1160318"/>
                <a:gd name="connsiteY20" fmla="*/ 180442 h 1801090"/>
                <a:gd name="connsiteX21" fmla="*/ 841871 w 1160318"/>
                <a:gd name="connsiteY21" fmla="*/ 170571 h 1801090"/>
                <a:gd name="connsiteX22" fmla="*/ 845854 w 1160318"/>
                <a:gd name="connsiteY22" fmla="*/ 150828 h 1801090"/>
                <a:gd name="connsiteX23" fmla="*/ 845854 w 1160318"/>
                <a:gd name="connsiteY23" fmla="*/ 124504 h 1801090"/>
                <a:gd name="connsiteX24" fmla="*/ 835290 w 1160318"/>
                <a:gd name="connsiteY24" fmla="*/ 107359 h 1801090"/>
                <a:gd name="connsiteX25" fmla="*/ 833991 w 1160318"/>
                <a:gd name="connsiteY25" fmla="*/ 89608 h 1801090"/>
                <a:gd name="connsiteX26" fmla="*/ 823427 w 1160318"/>
                <a:gd name="connsiteY26" fmla="*/ 39558 h 1801090"/>
                <a:gd name="connsiteX27" fmla="*/ 739174 w 1160318"/>
                <a:gd name="connsiteY27" fmla="*/ 73 h 1801090"/>
                <a:gd name="connsiteX28" fmla="*/ 660117 w 1160318"/>
                <a:gd name="connsiteY28" fmla="*/ 48131 h 1801090"/>
                <a:gd name="connsiteX29" fmla="*/ 647648 w 1160318"/>
                <a:gd name="connsiteY29" fmla="*/ 107359 h 1801090"/>
                <a:gd name="connsiteX30" fmla="*/ 637776 w 1160318"/>
                <a:gd name="connsiteY30" fmla="*/ 113940 h 1801090"/>
                <a:gd name="connsiteX31" fmla="*/ 642366 w 1160318"/>
                <a:gd name="connsiteY31" fmla="*/ 130392 h 1801090"/>
                <a:gd name="connsiteX32" fmla="*/ 642366 w 1160318"/>
                <a:gd name="connsiteY32" fmla="*/ 171869 h 1801090"/>
                <a:gd name="connsiteX33" fmla="*/ 660810 w 1160318"/>
                <a:gd name="connsiteY33" fmla="*/ 186330 h 1801090"/>
                <a:gd name="connsiteX34" fmla="*/ 671374 w 1160318"/>
                <a:gd name="connsiteY34" fmla="*/ 213346 h 1801090"/>
                <a:gd name="connsiteX35" fmla="*/ 687220 w 1160318"/>
                <a:gd name="connsiteY35" fmla="*/ 239670 h 1801090"/>
                <a:gd name="connsiteX36" fmla="*/ 682630 w 1160318"/>
                <a:gd name="connsiteY36" fmla="*/ 250840 h 1801090"/>
                <a:gd name="connsiteX37" fmla="*/ 657606 w 1160318"/>
                <a:gd name="connsiteY37" fmla="*/ 262703 h 1801090"/>
                <a:gd name="connsiteX38" fmla="*/ 612838 w 1160318"/>
                <a:gd name="connsiteY38" fmla="*/ 287035 h 1801090"/>
                <a:gd name="connsiteX39" fmla="*/ 580540 w 1160318"/>
                <a:gd name="connsiteY39" fmla="*/ 296907 h 1801090"/>
                <a:gd name="connsiteX40" fmla="*/ 546943 w 1160318"/>
                <a:gd name="connsiteY40" fmla="*/ 324529 h 1801090"/>
                <a:gd name="connsiteX41" fmla="*/ 508063 w 1160318"/>
                <a:gd name="connsiteY41" fmla="*/ 399604 h 1801090"/>
                <a:gd name="connsiteX42" fmla="*/ 461304 w 1160318"/>
                <a:gd name="connsiteY42" fmla="*/ 534599 h 1801090"/>
                <a:gd name="connsiteX43" fmla="*/ 435673 w 1160318"/>
                <a:gd name="connsiteY43" fmla="*/ 658424 h 1801090"/>
                <a:gd name="connsiteX44" fmla="*/ 440955 w 1160318"/>
                <a:gd name="connsiteY44" fmla="*/ 736096 h 1801090"/>
                <a:gd name="connsiteX45" fmla="*/ 433075 w 1160318"/>
                <a:gd name="connsiteY45" fmla="*/ 770992 h 1801090"/>
                <a:gd name="connsiteX46" fmla="*/ 433768 w 1160318"/>
                <a:gd name="connsiteY46" fmla="*/ 806581 h 1801090"/>
                <a:gd name="connsiteX47" fmla="*/ 431170 w 1160318"/>
                <a:gd name="connsiteY47" fmla="*/ 828315 h 1801090"/>
                <a:gd name="connsiteX48" fmla="*/ 430478 w 1160318"/>
                <a:gd name="connsiteY48" fmla="*/ 859315 h 1801090"/>
                <a:gd name="connsiteX49" fmla="*/ 421905 w 1160318"/>
                <a:gd name="connsiteY49" fmla="*/ 888323 h 1801090"/>
                <a:gd name="connsiteX50" fmla="*/ 415324 w 1160318"/>
                <a:gd name="connsiteY50" fmla="*/ 856024 h 1801090"/>
                <a:gd name="connsiteX51" fmla="*/ 392291 w 1160318"/>
                <a:gd name="connsiteY51" fmla="*/ 794112 h 1801090"/>
                <a:gd name="connsiteX52" fmla="*/ 384411 w 1160318"/>
                <a:gd name="connsiteY52" fmla="*/ 739473 h 1801090"/>
                <a:gd name="connsiteX53" fmla="*/ 373241 w 1160318"/>
                <a:gd name="connsiteY53" fmla="*/ 682842 h 1801090"/>
                <a:gd name="connsiteX54" fmla="*/ 331071 w 1160318"/>
                <a:gd name="connsiteY54" fmla="*/ 634785 h 1801090"/>
                <a:gd name="connsiteX55" fmla="*/ 287603 w 1160318"/>
                <a:gd name="connsiteY55" fmla="*/ 611058 h 1801090"/>
                <a:gd name="connsiteX56" fmla="*/ 279030 w 1160318"/>
                <a:gd name="connsiteY56" fmla="*/ 584042 h 1801090"/>
                <a:gd name="connsiteX57" fmla="*/ 263184 w 1160318"/>
                <a:gd name="connsiteY57" fmla="*/ 578154 h 1801090"/>
                <a:gd name="connsiteX58" fmla="*/ 281628 w 1160318"/>
                <a:gd name="connsiteY58" fmla="*/ 551138 h 1801090"/>
                <a:gd name="connsiteX59" fmla="*/ 300764 w 1160318"/>
                <a:gd name="connsiteY59" fmla="*/ 507669 h 1801090"/>
                <a:gd name="connsiteX60" fmla="*/ 300764 w 1160318"/>
                <a:gd name="connsiteY60" fmla="*/ 443765 h 1801090"/>
                <a:gd name="connsiteX61" fmla="*/ 234263 w 1160318"/>
                <a:gd name="connsiteY61" fmla="*/ 375272 h 1801090"/>
                <a:gd name="connsiteX62" fmla="*/ 140745 w 1160318"/>
                <a:gd name="connsiteY62" fmla="*/ 375964 h 1801090"/>
                <a:gd name="connsiteX63" fmla="*/ 71645 w 1160318"/>
                <a:gd name="connsiteY63" fmla="*/ 435192 h 1801090"/>
                <a:gd name="connsiteX64" fmla="*/ 76234 w 1160318"/>
                <a:gd name="connsiteY64" fmla="*/ 469482 h 1801090"/>
                <a:gd name="connsiteX65" fmla="*/ 82209 w 1160318"/>
                <a:gd name="connsiteY65" fmla="*/ 503080 h 1801090"/>
                <a:gd name="connsiteX66" fmla="*/ 95371 w 1160318"/>
                <a:gd name="connsiteY66" fmla="*/ 512951 h 1801090"/>
                <a:gd name="connsiteX67" fmla="*/ 75628 w 1160318"/>
                <a:gd name="connsiteY67" fmla="*/ 544557 h 1801090"/>
                <a:gd name="connsiteX68" fmla="*/ 93379 w 1160318"/>
                <a:gd name="connsiteY68" fmla="*/ 555727 h 1801090"/>
                <a:gd name="connsiteX69" fmla="*/ 92080 w 1160318"/>
                <a:gd name="connsiteY69" fmla="*/ 567590 h 1801090"/>
                <a:gd name="connsiteX70" fmla="*/ 94072 w 1160318"/>
                <a:gd name="connsiteY70" fmla="*/ 576769 h 1801090"/>
                <a:gd name="connsiteX71" fmla="*/ 100653 w 1160318"/>
                <a:gd name="connsiteY71" fmla="*/ 579366 h 1801090"/>
                <a:gd name="connsiteX72" fmla="*/ 99960 w 1160318"/>
                <a:gd name="connsiteY72" fmla="*/ 587246 h 1801090"/>
                <a:gd name="connsiteX73" fmla="*/ 105242 w 1160318"/>
                <a:gd name="connsiteY73" fmla="*/ 589238 h 1801090"/>
                <a:gd name="connsiteX74" fmla="*/ 102644 w 1160318"/>
                <a:gd name="connsiteY74" fmla="*/ 599802 h 1801090"/>
                <a:gd name="connsiteX75" fmla="*/ 105935 w 1160318"/>
                <a:gd name="connsiteY75" fmla="*/ 609673 h 1801090"/>
                <a:gd name="connsiteX76" fmla="*/ 71732 w 1160318"/>
                <a:gd name="connsiteY76" fmla="*/ 624134 h 1801090"/>
                <a:gd name="connsiteX77" fmla="*/ 58570 w 1160318"/>
                <a:gd name="connsiteY77" fmla="*/ 692627 h 1801090"/>
                <a:gd name="connsiteX78" fmla="*/ 52681 w 1160318"/>
                <a:gd name="connsiteY78" fmla="*/ 748565 h 1801090"/>
                <a:gd name="connsiteX79" fmla="*/ 51383 w 1160318"/>
                <a:gd name="connsiteY79" fmla="*/ 796623 h 1801090"/>
                <a:gd name="connsiteX80" fmla="*/ 35536 w 1160318"/>
                <a:gd name="connsiteY80" fmla="*/ 817058 h 1801090"/>
                <a:gd name="connsiteX81" fmla="*/ 48698 w 1160318"/>
                <a:gd name="connsiteY81" fmla="*/ 834203 h 1801090"/>
                <a:gd name="connsiteX82" fmla="*/ 24972 w 1160318"/>
                <a:gd name="connsiteY82" fmla="*/ 842776 h 1801090"/>
                <a:gd name="connsiteX83" fmla="*/ 17699 w 1160318"/>
                <a:gd name="connsiteY83" fmla="*/ 863817 h 1801090"/>
                <a:gd name="connsiteX84" fmla="*/ 9819 w 1160318"/>
                <a:gd name="connsiteY84" fmla="*/ 888842 h 1801090"/>
                <a:gd name="connsiteX85" fmla="*/ 5230 w 1160318"/>
                <a:gd name="connsiteY85" fmla="*/ 915166 h 1801090"/>
                <a:gd name="connsiteX86" fmla="*/ 640 w 1160318"/>
                <a:gd name="connsiteY86" fmla="*/ 940883 h 1801090"/>
                <a:gd name="connsiteX87" fmla="*/ 1939 w 1160318"/>
                <a:gd name="connsiteY87" fmla="*/ 957336 h 1801090"/>
                <a:gd name="connsiteX88" fmla="*/ 9213 w 1160318"/>
                <a:gd name="connsiteY88" fmla="*/ 988941 h 1801090"/>
                <a:gd name="connsiteX89" fmla="*/ 18391 w 1160318"/>
                <a:gd name="connsiteY89" fmla="*/ 1023231 h 1801090"/>
                <a:gd name="connsiteX90" fmla="*/ 33545 w 1160318"/>
                <a:gd name="connsiteY90" fmla="*/ 1035787 h 1801090"/>
                <a:gd name="connsiteX91" fmla="*/ 44715 w 1160318"/>
                <a:gd name="connsiteY91" fmla="*/ 1053538 h 1801090"/>
                <a:gd name="connsiteX92" fmla="*/ 68441 w 1160318"/>
                <a:gd name="connsiteY92" fmla="*/ 1048949 h 1801090"/>
                <a:gd name="connsiteX93" fmla="*/ 80304 w 1160318"/>
                <a:gd name="connsiteY93" fmla="*/ 1051546 h 1801090"/>
                <a:gd name="connsiteX94" fmla="*/ 65843 w 1160318"/>
                <a:gd name="connsiteY94" fmla="*/ 1097007 h 1801090"/>
                <a:gd name="connsiteX95" fmla="*/ 67835 w 1160318"/>
                <a:gd name="connsiteY95" fmla="*/ 1166799 h 1801090"/>
                <a:gd name="connsiteX96" fmla="*/ 61947 w 1160318"/>
                <a:gd name="connsiteY96" fmla="*/ 1261010 h 1801090"/>
                <a:gd name="connsiteX97" fmla="*/ 51383 w 1160318"/>
                <a:gd name="connsiteY97" fmla="*/ 1332794 h 1801090"/>
                <a:gd name="connsiteX98" fmla="*/ 53980 w 1160318"/>
                <a:gd name="connsiteY98" fmla="*/ 1357819 h 1801090"/>
                <a:gd name="connsiteX99" fmla="*/ 49997 w 1160318"/>
                <a:gd name="connsiteY99" fmla="*/ 1390723 h 1801090"/>
                <a:gd name="connsiteX100" fmla="*/ 55885 w 1160318"/>
                <a:gd name="connsiteY100" fmla="*/ 1464498 h 1801090"/>
                <a:gd name="connsiteX101" fmla="*/ 75022 w 1160318"/>
                <a:gd name="connsiteY101" fmla="*/ 1593606 h 1801090"/>
                <a:gd name="connsiteX102" fmla="*/ 75022 w 1160318"/>
                <a:gd name="connsiteY102" fmla="*/ 1640365 h 1801090"/>
                <a:gd name="connsiteX103" fmla="*/ 88876 w 1160318"/>
                <a:gd name="connsiteY103" fmla="*/ 1679850 h 1801090"/>
                <a:gd name="connsiteX104" fmla="*/ 54673 w 1160318"/>
                <a:gd name="connsiteY104" fmla="*/ 1730592 h 1801090"/>
                <a:gd name="connsiteX105" fmla="*/ 46100 w 1160318"/>
                <a:gd name="connsiteY105" fmla="*/ 1766787 h 1801090"/>
                <a:gd name="connsiteX106" fmla="*/ 93552 w 1160318"/>
                <a:gd name="connsiteY106" fmla="*/ 1773368 h 1801090"/>
                <a:gd name="connsiteX107" fmla="*/ 146892 w 1160318"/>
                <a:gd name="connsiteY107" fmla="*/ 1751634 h 1801090"/>
                <a:gd name="connsiteX108" fmla="*/ 196249 w 1160318"/>
                <a:gd name="connsiteY108" fmla="*/ 1728601 h 1801090"/>
                <a:gd name="connsiteX109" fmla="*/ 192959 w 1160318"/>
                <a:gd name="connsiteY109" fmla="*/ 1683833 h 1801090"/>
                <a:gd name="connsiteX110" fmla="*/ 200232 w 1160318"/>
                <a:gd name="connsiteY110" fmla="*/ 1660800 h 1801090"/>
                <a:gd name="connsiteX111" fmla="*/ 186378 w 1160318"/>
                <a:gd name="connsiteY111" fmla="*/ 1610058 h 1801090"/>
                <a:gd name="connsiteX112" fmla="*/ 167241 w 1160318"/>
                <a:gd name="connsiteY112" fmla="*/ 1525112 h 1801090"/>
                <a:gd name="connsiteX113" fmla="*/ 160660 w 1160318"/>
                <a:gd name="connsiteY113" fmla="*/ 1456619 h 1801090"/>
                <a:gd name="connsiteX114" fmla="*/ 160660 w 1160318"/>
                <a:gd name="connsiteY114" fmla="*/ 1424320 h 1801090"/>
                <a:gd name="connsiteX115" fmla="*/ 152088 w 1160318"/>
                <a:gd name="connsiteY115" fmla="*/ 1402586 h 1801090"/>
                <a:gd name="connsiteX116" fmla="*/ 157976 w 1160318"/>
                <a:gd name="connsiteY116" fmla="*/ 1376868 h 1801090"/>
                <a:gd name="connsiteX117" fmla="*/ 152694 w 1160318"/>
                <a:gd name="connsiteY117" fmla="*/ 1354441 h 1801090"/>
                <a:gd name="connsiteX118" fmla="*/ 167847 w 1160318"/>
                <a:gd name="connsiteY118" fmla="*/ 1316255 h 1801090"/>
                <a:gd name="connsiteX119" fmla="*/ 163258 w 1160318"/>
                <a:gd name="connsiteY119" fmla="*/ 1284649 h 1801090"/>
                <a:gd name="connsiteX120" fmla="*/ 177719 w 1160318"/>
                <a:gd name="connsiteY120" fmla="*/ 1241181 h 1801090"/>
                <a:gd name="connsiteX121" fmla="*/ 198154 w 1160318"/>
                <a:gd name="connsiteY121" fmla="*/ 1199011 h 1801090"/>
                <a:gd name="connsiteX122" fmla="*/ 210017 w 1160318"/>
                <a:gd name="connsiteY122" fmla="*/ 1241181 h 1801090"/>
                <a:gd name="connsiteX123" fmla="*/ 227162 w 1160318"/>
                <a:gd name="connsiteY123" fmla="*/ 1320844 h 1801090"/>
                <a:gd name="connsiteX124" fmla="*/ 250195 w 1160318"/>
                <a:gd name="connsiteY124" fmla="*/ 1391935 h 1801090"/>
                <a:gd name="connsiteX125" fmla="*/ 246905 w 1160318"/>
                <a:gd name="connsiteY125" fmla="*/ 1438695 h 1801090"/>
                <a:gd name="connsiteX126" fmla="*/ 252793 w 1160318"/>
                <a:gd name="connsiteY126" fmla="*/ 1455839 h 1801090"/>
                <a:gd name="connsiteX127" fmla="*/ 246905 w 1160318"/>
                <a:gd name="connsiteY127" fmla="*/ 1486146 h 1801090"/>
                <a:gd name="connsiteX128" fmla="*/ 248204 w 1160318"/>
                <a:gd name="connsiteY128" fmla="*/ 1553341 h 1801090"/>
                <a:gd name="connsiteX129" fmla="*/ 256776 w 1160318"/>
                <a:gd name="connsiteY129" fmla="*/ 1649457 h 1801090"/>
                <a:gd name="connsiteX130" fmla="*/ 240930 w 1160318"/>
                <a:gd name="connsiteY130" fmla="*/ 1675780 h 1801090"/>
                <a:gd name="connsiteX131" fmla="*/ 260067 w 1160318"/>
                <a:gd name="connsiteY131" fmla="*/ 1709378 h 1801090"/>
                <a:gd name="connsiteX132" fmla="*/ 260067 w 1160318"/>
                <a:gd name="connsiteY132" fmla="*/ 1735095 h 1801090"/>
                <a:gd name="connsiteX133" fmla="*/ 276519 w 1160318"/>
                <a:gd name="connsiteY133" fmla="*/ 1752240 h 1801090"/>
                <a:gd name="connsiteX134" fmla="*/ 290980 w 1160318"/>
                <a:gd name="connsiteY134" fmla="*/ 1781854 h 1801090"/>
                <a:gd name="connsiteX135" fmla="*/ 368652 w 1160318"/>
                <a:gd name="connsiteY135" fmla="*/ 1779256 h 1801090"/>
                <a:gd name="connsiteX136" fmla="*/ 376531 w 1160318"/>
                <a:gd name="connsiteY136" fmla="*/ 1745053 h 1801090"/>
                <a:gd name="connsiteX137" fmla="*/ 356789 w 1160318"/>
                <a:gd name="connsiteY137" fmla="*/ 1722626 h 1801090"/>
                <a:gd name="connsiteX138" fmla="*/ 346917 w 1160318"/>
                <a:gd name="connsiteY138" fmla="*/ 1693012 h 1801090"/>
                <a:gd name="connsiteX139" fmla="*/ 363370 w 1160318"/>
                <a:gd name="connsiteY139" fmla="*/ 1667294 h 1801090"/>
                <a:gd name="connsiteX140" fmla="*/ 341635 w 1160318"/>
                <a:gd name="connsiteY140" fmla="*/ 1645560 h 1801090"/>
                <a:gd name="connsiteX141" fmla="*/ 352199 w 1160318"/>
                <a:gd name="connsiteY141" fmla="*/ 1601485 h 1801090"/>
                <a:gd name="connsiteX142" fmla="*/ 356789 w 1160318"/>
                <a:gd name="connsiteY142" fmla="*/ 1535676 h 1801090"/>
                <a:gd name="connsiteX143" fmla="*/ 348216 w 1160318"/>
                <a:gd name="connsiteY143" fmla="*/ 1470473 h 1801090"/>
                <a:gd name="connsiteX144" fmla="*/ 346917 w 1160318"/>
                <a:gd name="connsiteY144" fmla="*/ 1434278 h 1801090"/>
                <a:gd name="connsiteX145" fmla="*/ 347610 w 1160318"/>
                <a:gd name="connsiteY145" fmla="*/ 1396092 h 1801090"/>
                <a:gd name="connsiteX146" fmla="*/ 356182 w 1160318"/>
                <a:gd name="connsiteY146" fmla="*/ 1304565 h 1801090"/>
                <a:gd name="connsiteX147" fmla="*/ 357482 w 1160318"/>
                <a:gd name="connsiteY147" fmla="*/ 1230183 h 1801090"/>
                <a:gd name="connsiteX148" fmla="*/ 360772 w 1160318"/>
                <a:gd name="connsiteY148" fmla="*/ 1132076 h 1801090"/>
                <a:gd name="connsiteX149" fmla="*/ 354191 w 1160318"/>
                <a:gd name="connsiteY149" fmla="*/ 1103068 h 1801090"/>
                <a:gd name="connsiteX150" fmla="*/ 354884 w 1160318"/>
                <a:gd name="connsiteY150" fmla="*/ 1074060 h 1801090"/>
                <a:gd name="connsiteX151" fmla="*/ 355577 w 1160318"/>
                <a:gd name="connsiteY151" fmla="*/ 1039857 h 1801090"/>
                <a:gd name="connsiteX152" fmla="*/ 368132 w 1160318"/>
                <a:gd name="connsiteY152" fmla="*/ 1056309 h 1801090"/>
                <a:gd name="connsiteX153" fmla="*/ 370730 w 1160318"/>
                <a:gd name="connsiteY153" fmla="*/ 1071462 h 1801090"/>
                <a:gd name="connsiteX154" fmla="*/ 384585 w 1160318"/>
                <a:gd name="connsiteY154" fmla="*/ 1084624 h 1801090"/>
                <a:gd name="connsiteX155" fmla="*/ 394456 w 1160318"/>
                <a:gd name="connsiteY155" fmla="*/ 1103674 h 1801090"/>
                <a:gd name="connsiteX156" fmla="*/ 406319 w 1160318"/>
                <a:gd name="connsiteY156" fmla="*/ 1107657 h 1801090"/>
                <a:gd name="connsiteX157" fmla="*/ 419481 w 1160318"/>
                <a:gd name="connsiteY157" fmla="*/ 1123504 h 1801090"/>
                <a:gd name="connsiteX158" fmla="*/ 459659 w 1160318"/>
                <a:gd name="connsiteY158" fmla="*/ 1103068 h 1801090"/>
                <a:gd name="connsiteX159" fmla="*/ 458966 w 1160318"/>
                <a:gd name="connsiteY159" fmla="*/ 1082027 h 1801090"/>
                <a:gd name="connsiteX160" fmla="*/ 441215 w 1160318"/>
                <a:gd name="connsiteY160" fmla="*/ 1064275 h 1801090"/>
                <a:gd name="connsiteX161" fmla="*/ 430651 w 1160318"/>
                <a:gd name="connsiteY161" fmla="*/ 1046524 h 1801090"/>
                <a:gd name="connsiteX162" fmla="*/ 443207 w 1160318"/>
                <a:gd name="connsiteY162" fmla="*/ 1018902 h 1801090"/>
                <a:gd name="connsiteX163" fmla="*/ 441215 w 1160318"/>
                <a:gd name="connsiteY163" fmla="*/ 997860 h 1801090"/>
                <a:gd name="connsiteX164" fmla="*/ 476804 w 1160318"/>
                <a:gd name="connsiteY164" fmla="*/ 1006433 h 1801090"/>
                <a:gd name="connsiteX165" fmla="*/ 478795 w 1160318"/>
                <a:gd name="connsiteY165" fmla="*/ 990587 h 1801090"/>
                <a:gd name="connsiteX166" fmla="*/ 459053 w 1160318"/>
                <a:gd name="connsiteY166" fmla="*/ 978724 h 1801090"/>
                <a:gd name="connsiteX167" fmla="*/ 458360 w 1160318"/>
                <a:gd name="connsiteY167" fmla="*/ 954998 h 1801090"/>
                <a:gd name="connsiteX168" fmla="*/ 476111 w 1160318"/>
                <a:gd name="connsiteY168" fmla="*/ 946425 h 1801090"/>
                <a:gd name="connsiteX169" fmla="*/ 487974 w 1160318"/>
                <a:gd name="connsiteY169" fmla="*/ 970757 h 1801090"/>
                <a:gd name="connsiteX170" fmla="*/ 503820 w 1160318"/>
                <a:gd name="connsiteY170" fmla="*/ 960193 h 1801090"/>
                <a:gd name="connsiteX171" fmla="*/ 503127 w 1160318"/>
                <a:gd name="connsiteY171" fmla="*/ 945040 h 1801090"/>
                <a:gd name="connsiteX172" fmla="*/ 509016 w 1160318"/>
                <a:gd name="connsiteY172" fmla="*/ 929886 h 1801090"/>
                <a:gd name="connsiteX173" fmla="*/ 507024 w 1160318"/>
                <a:gd name="connsiteY173" fmla="*/ 906853 h 1801090"/>
                <a:gd name="connsiteX174" fmla="*/ 493169 w 1160318"/>
                <a:gd name="connsiteY174" fmla="*/ 883820 h 1801090"/>
                <a:gd name="connsiteX175" fmla="*/ 509016 w 1160318"/>
                <a:gd name="connsiteY175" fmla="*/ 852214 h 1801090"/>
                <a:gd name="connsiteX176" fmla="*/ 542613 w 1160318"/>
                <a:gd name="connsiteY176" fmla="*/ 792293 h 1801090"/>
                <a:gd name="connsiteX177" fmla="*/ 559758 w 1160318"/>
                <a:gd name="connsiteY177" fmla="*/ 744928 h 1801090"/>
                <a:gd name="connsiteX178" fmla="*/ 574911 w 1160318"/>
                <a:gd name="connsiteY178" fmla="*/ 765364 h 1801090"/>
                <a:gd name="connsiteX179" fmla="*/ 595953 w 1160318"/>
                <a:gd name="connsiteY179" fmla="*/ 772637 h 1801090"/>
                <a:gd name="connsiteX180" fmla="*/ 571621 w 1160318"/>
                <a:gd name="connsiteY180" fmla="*/ 815413 h 1801090"/>
                <a:gd name="connsiteX181" fmla="*/ 570928 w 1160318"/>
                <a:gd name="connsiteY181" fmla="*/ 893778 h 1801090"/>
                <a:gd name="connsiteX182" fmla="*/ 583397 w 1160318"/>
                <a:gd name="connsiteY182" fmla="*/ 1018209 h 1801090"/>
                <a:gd name="connsiteX183" fmla="*/ 609115 w 1160318"/>
                <a:gd name="connsiteY183" fmla="*/ 1156495 h 1801090"/>
                <a:gd name="connsiteX184" fmla="*/ 619679 w 1160318"/>
                <a:gd name="connsiteY184" fmla="*/ 1267764 h 1801090"/>
                <a:gd name="connsiteX185" fmla="*/ 638815 w 1160318"/>
                <a:gd name="connsiteY185" fmla="*/ 1353402 h 1801090"/>
                <a:gd name="connsiteX186" fmla="*/ 649986 w 1160318"/>
                <a:gd name="connsiteY186" fmla="*/ 1434365 h 1801090"/>
                <a:gd name="connsiteX187" fmla="*/ 660550 w 1160318"/>
                <a:gd name="connsiteY187" fmla="*/ 1545028 h 1801090"/>
                <a:gd name="connsiteX188" fmla="*/ 678301 w 1160318"/>
                <a:gd name="connsiteY188" fmla="*/ 1666169 h 1801090"/>
                <a:gd name="connsiteX189" fmla="*/ 721769 w 1160318"/>
                <a:gd name="connsiteY189" fmla="*/ 1735355 h 1801090"/>
                <a:gd name="connsiteX190" fmla="*/ 695446 w 1160318"/>
                <a:gd name="connsiteY190" fmla="*/ 1762977 h 1801090"/>
                <a:gd name="connsiteX191" fmla="*/ 701334 w 1160318"/>
                <a:gd name="connsiteY191" fmla="*/ 1799173 h 1801090"/>
                <a:gd name="connsiteX192" fmla="*/ 777707 w 1160318"/>
                <a:gd name="connsiteY192" fmla="*/ 1798480 h 1801090"/>
                <a:gd name="connsiteX193" fmla="*/ 823773 w 1160318"/>
                <a:gd name="connsiteY193" fmla="*/ 1766874 h 1801090"/>
                <a:gd name="connsiteX194" fmla="*/ 847500 w 1160318"/>
                <a:gd name="connsiteY194" fmla="*/ 1726090 h 1801090"/>
                <a:gd name="connsiteX195" fmla="*/ 846893 w 1160318"/>
                <a:gd name="connsiteY195" fmla="*/ 1673442 h 1801090"/>
                <a:gd name="connsiteX196" fmla="*/ 869234 w 1160318"/>
                <a:gd name="connsiteY196" fmla="*/ 1692579 h 1801090"/>
                <a:gd name="connsiteX197" fmla="*/ 865943 w 1160318"/>
                <a:gd name="connsiteY197" fmla="*/ 1734056 h 1801090"/>
                <a:gd name="connsiteX198" fmla="*/ 907420 w 1160318"/>
                <a:gd name="connsiteY198" fmla="*/ 1786097 h 1801090"/>
                <a:gd name="connsiteX199" fmla="*/ 972623 w 1160318"/>
                <a:gd name="connsiteY199" fmla="*/ 1750508 h 1801090"/>
                <a:gd name="connsiteX200" fmla="*/ 966043 w 1160318"/>
                <a:gd name="connsiteY200" fmla="*/ 1697861 h 1801090"/>
                <a:gd name="connsiteX201" fmla="*/ 941710 w 1160318"/>
                <a:gd name="connsiteY201" fmla="*/ 1651102 h 1801090"/>
                <a:gd name="connsiteX202" fmla="*/ 954180 w 1160318"/>
                <a:gd name="connsiteY202" fmla="*/ 1642529 h 1801090"/>
                <a:gd name="connsiteX203" fmla="*/ 950196 w 1160318"/>
                <a:gd name="connsiteY203" fmla="*/ 1605642 h 1801090"/>
                <a:gd name="connsiteX204" fmla="*/ 942316 w 1160318"/>
                <a:gd name="connsiteY204" fmla="*/ 1547712 h 1801090"/>
                <a:gd name="connsiteX205" fmla="*/ 950889 w 1160318"/>
                <a:gd name="connsiteY205" fmla="*/ 1513509 h 1801090"/>
                <a:gd name="connsiteX206" fmla="*/ 946906 w 1160318"/>
                <a:gd name="connsiteY206" fmla="*/ 1485194 h 1801090"/>
                <a:gd name="connsiteX207" fmla="*/ 949504 w 1160318"/>
                <a:gd name="connsiteY207" fmla="*/ 1402240 h 1801090"/>
                <a:gd name="connsiteX208" fmla="*/ 956085 w 1160318"/>
                <a:gd name="connsiteY208" fmla="*/ 1308721 h 1801090"/>
                <a:gd name="connsiteX209" fmla="*/ 946213 w 1160318"/>
                <a:gd name="connsiteY209" fmla="*/ 1282398 h 1801090"/>
                <a:gd name="connsiteX210" fmla="*/ 951495 w 1160318"/>
                <a:gd name="connsiteY210" fmla="*/ 1261962 h 1801090"/>
                <a:gd name="connsiteX211" fmla="*/ 940931 w 1160318"/>
                <a:gd name="connsiteY211" fmla="*/ 1249493 h 1801090"/>
                <a:gd name="connsiteX212" fmla="*/ 941624 w 1160318"/>
                <a:gd name="connsiteY212" fmla="*/ 1224468 h 1801090"/>
                <a:gd name="connsiteX213" fmla="*/ 935649 w 1160318"/>
                <a:gd name="connsiteY213" fmla="*/ 1206025 h 1801090"/>
                <a:gd name="connsiteX214" fmla="*/ 946213 w 1160318"/>
                <a:gd name="connsiteY214" fmla="*/ 1178316 h 1801090"/>
                <a:gd name="connsiteX215" fmla="*/ 944914 w 1160318"/>
                <a:gd name="connsiteY215" fmla="*/ 1136838 h 1801090"/>
                <a:gd name="connsiteX216" fmla="*/ 954093 w 1160318"/>
                <a:gd name="connsiteY216" fmla="*/ 1098652 h 1801090"/>
                <a:gd name="connsiteX217" fmla="*/ 959981 w 1160318"/>
                <a:gd name="connsiteY217" fmla="*/ 1059166 h 1801090"/>
                <a:gd name="connsiteX218" fmla="*/ 963964 w 1160318"/>
                <a:gd name="connsiteY218" fmla="*/ 985391 h 1801090"/>
                <a:gd name="connsiteX219" fmla="*/ 961973 w 1160318"/>
                <a:gd name="connsiteY219" fmla="*/ 937333 h 1801090"/>
                <a:gd name="connsiteX220" fmla="*/ 972537 w 1160318"/>
                <a:gd name="connsiteY220" fmla="*/ 908325 h 1801090"/>
                <a:gd name="connsiteX221" fmla="*/ 967255 w 1160318"/>
                <a:gd name="connsiteY221" fmla="*/ 839226 h 1801090"/>
                <a:gd name="connsiteX222" fmla="*/ 958682 w 1160318"/>
                <a:gd name="connsiteY222" fmla="*/ 801645 h 1801090"/>
                <a:gd name="connsiteX223" fmla="*/ 952101 w 1160318"/>
                <a:gd name="connsiteY223" fmla="*/ 772031 h 1801090"/>
                <a:gd name="connsiteX224" fmla="*/ 986997 w 1160318"/>
                <a:gd name="connsiteY224" fmla="*/ 745707 h 1801090"/>
                <a:gd name="connsiteX225" fmla="*/ 977732 w 1160318"/>
                <a:gd name="connsiteY225" fmla="*/ 711504 h 1801090"/>
                <a:gd name="connsiteX226" fmla="*/ 972450 w 1160318"/>
                <a:gd name="connsiteY226" fmla="*/ 675309 h 1801090"/>
                <a:gd name="connsiteX227" fmla="*/ 996176 w 1160318"/>
                <a:gd name="connsiteY227" fmla="*/ 719384 h 1801090"/>
                <a:gd name="connsiteX228" fmla="*/ 1018517 w 1160318"/>
                <a:gd name="connsiteY228" fmla="*/ 749691 h 1801090"/>
                <a:gd name="connsiteX229" fmla="*/ 1035661 w 1160318"/>
                <a:gd name="connsiteY229" fmla="*/ 777313 h 1801090"/>
                <a:gd name="connsiteX230" fmla="*/ 1031072 w 1160318"/>
                <a:gd name="connsiteY230" fmla="*/ 809612 h 1801090"/>
                <a:gd name="connsiteX231" fmla="*/ 1042242 w 1160318"/>
                <a:gd name="connsiteY231" fmla="*/ 831346 h 1801090"/>
                <a:gd name="connsiteX232" fmla="*/ 1054798 w 1160318"/>
                <a:gd name="connsiteY232" fmla="*/ 862951 h 1801090"/>
                <a:gd name="connsiteX233" fmla="*/ 1063977 w 1160318"/>
                <a:gd name="connsiteY233" fmla="*/ 880096 h 1801090"/>
                <a:gd name="connsiteX234" fmla="*/ 1060686 w 1160318"/>
                <a:gd name="connsiteY234" fmla="*/ 916291 h 1801090"/>
                <a:gd name="connsiteX235" fmla="*/ 1052114 w 1160318"/>
                <a:gd name="connsiteY235" fmla="*/ 938026 h 1801090"/>
                <a:gd name="connsiteX236" fmla="*/ 1048131 w 1160318"/>
                <a:gd name="connsiteY236" fmla="*/ 968333 h 1801090"/>
                <a:gd name="connsiteX237" fmla="*/ 1050728 w 1160318"/>
                <a:gd name="connsiteY237" fmla="*/ 1003921 h 1801090"/>
                <a:gd name="connsiteX238" fmla="*/ 1048131 w 1160318"/>
                <a:gd name="connsiteY238" fmla="*/ 1029639 h 1801090"/>
                <a:gd name="connsiteX239" fmla="*/ 1061985 w 1160318"/>
                <a:gd name="connsiteY239" fmla="*/ 1027041 h 1801090"/>
                <a:gd name="connsiteX240" fmla="*/ 1066574 w 1160318"/>
                <a:gd name="connsiteY240" fmla="*/ 1009896 h 1801090"/>
                <a:gd name="connsiteX241" fmla="*/ 1065276 w 1160318"/>
                <a:gd name="connsiteY241" fmla="*/ 990153 h 1801090"/>
                <a:gd name="connsiteX242" fmla="*/ 1073848 w 1160318"/>
                <a:gd name="connsiteY242" fmla="*/ 980282 h 1801090"/>
                <a:gd name="connsiteX243" fmla="*/ 1083113 w 1160318"/>
                <a:gd name="connsiteY243" fmla="*/ 989547 h 1801090"/>
                <a:gd name="connsiteX244" fmla="*/ 1083720 w 1160318"/>
                <a:gd name="connsiteY244" fmla="*/ 1009290 h 1801090"/>
                <a:gd name="connsiteX245" fmla="*/ 1087010 w 1160318"/>
                <a:gd name="connsiteY245" fmla="*/ 1023751 h 1801090"/>
                <a:gd name="connsiteX246" fmla="*/ 1087010 w 1160318"/>
                <a:gd name="connsiteY246" fmla="*/ 1035614 h 1801090"/>
                <a:gd name="connsiteX247" fmla="*/ 1076446 w 1160318"/>
                <a:gd name="connsiteY247" fmla="*/ 1061937 h 1801090"/>
                <a:gd name="connsiteX248" fmla="*/ 1089001 w 1160318"/>
                <a:gd name="connsiteY248" fmla="*/ 1066527 h 1801090"/>
                <a:gd name="connsiteX249" fmla="*/ 1119915 w 1160318"/>
                <a:gd name="connsiteY249" fmla="*/ 1041502 h 1801090"/>
                <a:gd name="connsiteX250" fmla="*/ 1144939 w 1160318"/>
                <a:gd name="connsiteY250" fmla="*/ 1015178 h 1801090"/>
                <a:gd name="connsiteX251" fmla="*/ 1150221 w 1160318"/>
                <a:gd name="connsiteY251" fmla="*/ 964436 h 1801090"/>
                <a:gd name="connsiteX252" fmla="*/ 1137060 w 1160318"/>
                <a:gd name="connsiteY252" fmla="*/ 926942 h 1801090"/>
                <a:gd name="connsiteX253" fmla="*/ 1146931 w 1160318"/>
                <a:gd name="connsiteY253" fmla="*/ 924950 h 1801090"/>
                <a:gd name="connsiteX254" fmla="*/ 1147104 w 1160318"/>
                <a:gd name="connsiteY254" fmla="*/ 898194 h 1801090"/>
                <a:gd name="connsiteX255" fmla="*/ 104203 w 1160318"/>
                <a:gd name="connsiteY255" fmla="*/ 981841 h 1801090"/>
                <a:gd name="connsiteX256" fmla="*/ 100220 w 1160318"/>
                <a:gd name="connsiteY256" fmla="*/ 996302 h 1801090"/>
                <a:gd name="connsiteX257" fmla="*/ 96237 w 1160318"/>
                <a:gd name="connsiteY257" fmla="*/ 989721 h 1801090"/>
                <a:gd name="connsiteX258" fmla="*/ 91647 w 1160318"/>
                <a:gd name="connsiteY258" fmla="*/ 973268 h 1801090"/>
                <a:gd name="connsiteX259" fmla="*/ 75195 w 1160318"/>
                <a:gd name="connsiteY259" fmla="*/ 957422 h 1801090"/>
                <a:gd name="connsiteX260" fmla="*/ 89656 w 1160318"/>
                <a:gd name="connsiteY260" fmla="*/ 939671 h 1801090"/>
                <a:gd name="connsiteX261" fmla="*/ 104116 w 1160318"/>
                <a:gd name="connsiteY261" fmla="*/ 915945 h 1801090"/>
                <a:gd name="connsiteX262" fmla="*/ 101519 w 1160318"/>
                <a:gd name="connsiteY262" fmla="*/ 942962 h 1801090"/>
                <a:gd name="connsiteX263" fmla="*/ 107407 w 1160318"/>
                <a:gd name="connsiteY263" fmla="*/ 967986 h 1801090"/>
                <a:gd name="connsiteX264" fmla="*/ 104203 w 1160318"/>
                <a:gd name="connsiteY264" fmla="*/ 981841 h 1801090"/>
                <a:gd name="connsiteX265" fmla="*/ 827064 w 1160318"/>
                <a:gd name="connsiteY265" fmla="*/ 1564684 h 1801090"/>
                <a:gd name="connsiteX266" fmla="*/ 804637 w 1160318"/>
                <a:gd name="connsiteY266" fmla="*/ 1475149 h 1801090"/>
                <a:gd name="connsiteX267" fmla="*/ 790782 w 1160318"/>
                <a:gd name="connsiteY267" fmla="*/ 1394187 h 1801090"/>
                <a:gd name="connsiteX268" fmla="*/ 776322 w 1160318"/>
                <a:gd name="connsiteY268" fmla="*/ 1346129 h 1801090"/>
                <a:gd name="connsiteX269" fmla="*/ 783595 w 1160318"/>
                <a:gd name="connsiteY269" fmla="*/ 1315822 h 1801090"/>
                <a:gd name="connsiteX270" fmla="*/ 772425 w 1160318"/>
                <a:gd name="connsiteY270" fmla="*/ 1295386 h 1801090"/>
                <a:gd name="connsiteX271" fmla="*/ 779006 w 1160318"/>
                <a:gd name="connsiteY271" fmla="*/ 1274345 h 1801090"/>
                <a:gd name="connsiteX272" fmla="*/ 792861 w 1160318"/>
                <a:gd name="connsiteY272" fmla="*/ 1293395 h 1801090"/>
                <a:gd name="connsiteX273" fmla="*/ 793553 w 1160318"/>
                <a:gd name="connsiteY273" fmla="*/ 1313138 h 1801090"/>
                <a:gd name="connsiteX274" fmla="*/ 801433 w 1160318"/>
                <a:gd name="connsiteY274" fmla="*/ 1331582 h 1801090"/>
                <a:gd name="connsiteX275" fmla="*/ 802732 w 1160318"/>
                <a:gd name="connsiteY275" fmla="*/ 1359897 h 1801090"/>
                <a:gd name="connsiteX276" fmla="*/ 810612 w 1160318"/>
                <a:gd name="connsiteY276" fmla="*/ 1398083 h 1801090"/>
                <a:gd name="connsiteX277" fmla="*/ 812603 w 1160318"/>
                <a:gd name="connsiteY277" fmla="*/ 1444842 h 1801090"/>
                <a:gd name="connsiteX278" fmla="*/ 826458 w 1160318"/>
                <a:gd name="connsiteY278" fmla="*/ 1511344 h 1801090"/>
                <a:gd name="connsiteX279" fmla="*/ 827064 w 1160318"/>
                <a:gd name="connsiteY279" fmla="*/ 1564684 h 1801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Lst>
              <a:rect l="l" t="t" r="r" b="b"/>
              <a:pathLst>
                <a:path w="1160318" h="1801090">
                  <a:moveTo>
                    <a:pt x="1147104" y="898194"/>
                  </a:moveTo>
                  <a:cubicBezTo>
                    <a:pt x="1147797" y="884339"/>
                    <a:pt x="1152386" y="879750"/>
                    <a:pt x="1160959" y="866588"/>
                  </a:cubicBezTo>
                  <a:cubicBezTo>
                    <a:pt x="1169531" y="853427"/>
                    <a:pt x="1144506" y="829700"/>
                    <a:pt x="1136626" y="819829"/>
                  </a:cubicBezTo>
                  <a:cubicBezTo>
                    <a:pt x="1128747" y="809958"/>
                    <a:pt x="1131345" y="791514"/>
                    <a:pt x="1132037" y="778352"/>
                  </a:cubicBezTo>
                  <a:cubicBezTo>
                    <a:pt x="1132730" y="765190"/>
                    <a:pt x="1128747" y="765190"/>
                    <a:pt x="1125456" y="761207"/>
                  </a:cubicBezTo>
                  <a:cubicBezTo>
                    <a:pt x="1122166" y="757224"/>
                    <a:pt x="1123465" y="744062"/>
                    <a:pt x="1125456" y="734884"/>
                  </a:cubicBezTo>
                  <a:cubicBezTo>
                    <a:pt x="1127448" y="725705"/>
                    <a:pt x="1124764" y="725705"/>
                    <a:pt x="1114286" y="713149"/>
                  </a:cubicBezTo>
                  <a:cubicBezTo>
                    <a:pt x="1103722" y="700593"/>
                    <a:pt x="1109697" y="684141"/>
                    <a:pt x="1105714" y="659809"/>
                  </a:cubicBezTo>
                  <a:cubicBezTo>
                    <a:pt x="1101730" y="635390"/>
                    <a:pt x="1090560" y="601187"/>
                    <a:pt x="1082681" y="578154"/>
                  </a:cubicBezTo>
                  <a:cubicBezTo>
                    <a:pt x="1074801" y="555121"/>
                    <a:pt x="1071510" y="533993"/>
                    <a:pt x="1064929" y="512258"/>
                  </a:cubicBezTo>
                  <a:cubicBezTo>
                    <a:pt x="1058348" y="490524"/>
                    <a:pt x="1051768" y="470781"/>
                    <a:pt x="1044494" y="438483"/>
                  </a:cubicBezTo>
                  <a:cubicBezTo>
                    <a:pt x="1037220" y="406184"/>
                    <a:pt x="1033324" y="387741"/>
                    <a:pt x="1026743" y="371981"/>
                  </a:cubicBezTo>
                  <a:cubicBezTo>
                    <a:pt x="1020162" y="356135"/>
                    <a:pt x="1001718" y="331197"/>
                    <a:pt x="988556" y="313359"/>
                  </a:cubicBezTo>
                  <a:cubicBezTo>
                    <a:pt x="975394" y="295608"/>
                    <a:pt x="960241" y="292924"/>
                    <a:pt x="947079" y="289027"/>
                  </a:cubicBezTo>
                  <a:cubicBezTo>
                    <a:pt x="933917" y="285044"/>
                    <a:pt x="868108" y="258720"/>
                    <a:pt x="868108" y="258720"/>
                  </a:cubicBezTo>
                  <a:lnTo>
                    <a:pt x="863519" y="248156"/>
                  </a:lnTo>
                  <a:cubicBezTo>
                    <a:pt x="863519" y="248156"/>
                    <a:pt x="856938" y="244173"/>
                    <a:pt x="851050" y="236986"/>
                  </a:cubicBezTo>
                  <a:cubicBezTo>
                    <a:pt x="845075" y="229712"/>
                    <a:pt x="845768" y="226422"/>
                    <a:pt x="840486" y="214645"/>
                  </a:cubicBezTo>
                  <a:cubicBezTo>
                    <a:pt x="835204" y="202782"/>
                    <a:pt x="817452" y="213346"/>
                    <a:pt x="817452" y="213346"/>
                  </a:cubicBezTo>
                  <a:cubicBezTo>
                    <a:pt x="817452" y="213346"/>
                    <a:pt x="816154" y="204168"/>
                    <a:pt x="816154" y="195595"/>
                  </a:cubicBezTo>
                  <a:cubicBezTo>
                    <a:pt x="816154" y="187023"/>
                    <a:pt x="821436" y="180442"/>
                    <a:pt x="821436" y="180442"/>
                  </a:cubicBezTo>
                  <a:cubicBezTo>
                    <a:pt x="821436" y="180442"/>
                    <a:pt x="833905" y="177844"/>
                    <a:pt x="841871" y="170571"/>
                  </a:cubicBezTo>
                  <a:cubicBezTo>
                    <a:pt x="849751" y="163297"/>
                    <a:pt x="847759" y="161998"/>
                    <a:pt x="845854" y="150828"/>
                  </a:cubicBezTo>
                  <a:cubicBezTo>
                    <a:pt x="843863" y="139657"/>
                    <a:pt x="843863" y="138359"/>
                    <a:pt x="845854" y="124504"/>
                  </a:cubicBezTo>
                  <a:cubicBezTo>
                    <a:pt x="847846" y="110650"/>
                    <a:pt x="835290" y="107359"/>
                    <a:pt x="835290" y="107359"/>
                  </a:cubicBezTo>
                  <a:cubicBezTo>
                    <a:pt x="835290" y="107359"/>
                    <a:pt x="833991" y="97488"/>
                    <a:pt x="833991" y="89608"/>
                  </a:cubicBezTo>
                  <a:cubicBezTo>
                    <a:pt x="833991" y="81728"/>
                    <a:pt x="837974" y="61899"/>
                    <a:pt x="823427" y="39558"/>
                  </a:cubicBezTo>
                  <a:cubicBezTo>
                    <a:pt x="808966" y="17218"/>
                    <a:pt x="768096" y="-1313"/>
                    <a:pt x="739174" y="73"/>
                  </a:cubicBezTo>
                  <a:cubicBezTo>
                    <a:pt x="710166" y="1372"/>
                    <a:pt x="675963" y="25790"/>
                    <a:pt x="660117" y="48131"/>
                  </a:cubicBezTo>
                  <a:cubicBezTo>
                    <a:pt x="644271" y="70471"/>
                    <a:pt x="647648" y="107359"/>
                    <a:pt x="647648" y="107359"/>
                  </a:cubicBezTo>
                  <a:cubicBezTo>
                    <a:pt x="647648" y="107359"/>
                    <a:pt x="639768" y="110650"/>
                    <a:pt x="637776" y="113940"/>
                  </a:cubicBezTo>
                  <a:cubicBezTo>
                    <a:pt x="635785" y="117230"/>
                    <a:pt x="637776" y="121214"/>
                    <a:pt x="642366" y="130392"/>
                  </a:cubicBezTo>
                  <a:cubicBezTo>
                    <a:pt x="646955" y="139657"/>
                    <a:pt x="636478" y="154118"/>
                    <a:pt x="642366" y="171869"/>
                  </a:cubicBezTo>
                  <a:cubicBezTo>
                    <a:pt x="648254" y="189621"/>
                    <a:pt x="660810" y="186330"/>
                    <a:pt x="660810" y="186330"/>
                  </a:cubicBezTo>
                  <a:cubicBezTo>
                    <a:pt x="660810" y="186330"/>
                    <a:pt x="665399" y="198799"/>
                    <a:pt x="671374" y="213346"/>
                  </a:cubicBezTo>
                  <a:cubicBezTo>
                    <a:pt x="677262" y="227807"/>
                    <a:pt x="687220" y="239670"/>
                    <a:pt x="687220" y="239670"/>
                  </a:cubicBezTo>
                  <a:lnTo>
                    <a:pt x="682630" y="250840"/>
                  </a:lnTo>
                  <a:cubicBezTo>
                    <a:pt x="682630" y="250840"/>
                    <a:pt x="671460" y="256729"/>
                    <a:pt x="657606" y="262703"/>
                  </a:cubicBezTo>
                  <a:cubicBezTo>
                    <a:pt x="643751" y="268591"/>
                    <a:pt x="624701" y="277164"/>
                    <a:pt x="612838" y="287035"/>
                  </a:cubicBezTo>
                  <a:cubicBezTo>
                    <a:pt x="600975" y="296907"/>
                    <a:pt x="589805" y="295608"/>
                    <a:pt x="580540" y="296907"/>
                  </a:cubicBezTo>
                  <a:cubicBezTo>
                    <a:pt x="571361" y="298205"/>
                    <a:pt x="554822" y="314052"/>
                    <a:pt x="546943" y="324529"/>
                  </a:cubicBezTo>
                  <a:cubicBezTo>
                    <a:pt x="539063" y="335093"/>
                    <a:pt x="525901" y="359425"/>
                    <a:pt x="508063" y="399604"/>
                  </a:cubicBezTo>
                  <a:cubicBezTo>
                    <a:pt x="490312" y="439782"/>
                    <a:pt x="475159" y="489139"/>
                    <a:pt x="461304" y="534599"/>
                  </a:cubicBezTo>
                  <a:cubicBezTo>
                    <a:pt x="447449" y="580059"/>
                    <a:pt x="438877" y="626125"/>
                    <a:pt x="435673" y="658424"/>
                  </a:cubicBezTo>
                  <a:cubicBezTo>
                    <a:pt x="432383" y="690722"/>
                    <a:pt x="435673" y="723627"/>
                    <a:pt x="440955" y="736096"/>
                  </a:cubicBezTo>
                  <a:cubicBezTo>
                    <a:pt x="446237" y="748652"/>
                    <a:pt x="437665" y="755232"/>
                    <a:pt x="433075" y="770992"/>
                  </a:cubicBezTo>
                  <a:cubicBezTo>
                    <a:pt x="428486" y="786838"/>
                    <a:pt x="432383" y="794025"/>
                    <a:pt x="433768" y="806581"/>
                  </a:cubicBezTo>
                  <a:cubicBezTo>
                    <a:pt x="435067" y="819136"/>
                    <a:pt x="431776" y="823033"/>
                    <a:pt x="431170" y="828315"/>
                  </a:cubicBezTo>
                  <a:cubicBezTo>
                    <a:pt x="430478" y="833597"/>
                    <a:pt x="429871" y="846066"/>
                    <a:pt x="430478" y="859315"/>
                  </a:cubicBezTo>
                  <a:cubicBezTo>
                    <a:pt x="431170" y="872476"/>
                    <a:pt x="421905" y="888323"/>
                    <a:pt x="421905" y="888323"/>
                  </a:cubicBezTo>
                  <a:cubicBezTo>
                    <a:pt x="421905" y="888323"/>
                    <a:pt x="418615" y="869273"/>
                    <a:pt x="415324" y="856024"/>
                  </a:cubicBezTo>
                  <a:cubicBezTo>
                    <a:pt x="412034" y="842862"/>
                    <a:pt x="400171" y="813854"/>
                    <a:pt x="392291" y="794112"/>
                  </a:cubicBezTo>
                  <a:cubicBezTo>
                    <a:pt x="384411" y="774369"/>
                    <a:pt x="386403" y="763112"/>
                    <a:pt x="384411" y="739473"/>
                  </a:cubicBezTo>
                  <a:cubicBezTo>
                    <a:pt x="382420" y="715747"/>
                    <a:pt x="380428" y="701892"/>
                    <a:pt x="373241" y="682842"/>
                  </a:cubicBezTo>
                  <a:cubicBezTo>
                    <a:pt x="365967" y="663706"/>
                    <a:pt x="348216" y="648552"/>
                    <a:pt x="331071" y="634785"/>
                  </a:cubicBezTo>
                  <a:cubicBezTo>
                    <a:pt x="313926" y="620930"/>
                    <a:pt x="287603" y="611058"/>
                    <a:pt x="287603" y="611058"/>
                  </a:cubicBezTo>
                  <a:cubicBezTo>
                    <a:pt x="287603" y="611058"/>
                    <a:pt x="283620" y="596598"/>
                    <a:pt x="279030" y="584042"/>
                  </a:cubicBezTo>
                  <a:cubicBezTo>
                    <a:pt x="274441" y="571487"/>
                    <a:pt x="263184" y="578154"/>
                    <a:pt x="263184" y="578154"/>
                  </a:cubicBezTo>
                  <a:cubicBezTo>
                    <a:pt x="263184" y="578154"/>
                    <a:pt x="269072" y="568283"/>
                    <a:pt x="281628" y="551138"/>
                  </a:cubicBezTo>
                  <a:cubicBezTo>
                    <a:pt x="294184" y="533993"/>
                    <a:pt x="289508" y="538669"/>
                    <a:pt x="300764" y="507669"/>
                  </a:cubicBezTo>
                  <a:cubicBezTo>
                    <a:pt x="311935" y="476669"/>
                    <a:pt x="307345" y="470781"/>
                    <a:pt x="300764" y="443765"/>
                  </a:cubicBezTo>
                  <a:cubicBezTo>
                    <a:pt x="294184" y="416748"/>
                    <a:pt x="259893" y="390425"/>
                    <a:pt x="234263" y="375272"/>
                  </a:cubicBezTo>
                  <a:cubicBezTo>
                    <a:pt x="208545" y="360118"/>
                    <a:pt x="173043" y="362110"/>
                    <a:pt x="140745" y="375964"/>
                  </a:cubicBezTo>
                  <a:cubicBezTo>
                    <a:pt x="108446" y="389819"/>
                    <a:pt x="78226" y="418134"/>
                    <a:pt x="71645" y="435192"/>
                  </a:cubicBezTo>
                  <a:cubicBezTo>
                    <a:pt x="65064" y="452337"/>
                    <a:pt x="76234" y="469482"/>
                    <a:pt x="76234" y="469482"/>
                  </a:cubicBezTo>
                  <a:cubicBezTo>
                    <a:pt x="76234" y="469482"/>
                    <a:pt x="80217" y="494507"/>
                    <a:pt x="82209" y="503080"/>
                  </a:cubicBezTo>
                  <a:cubicBezTo>
                    <a:pt x="84201" y="511652"/>
                    <a:pt x="91388" y="508362"/>
                    <a:pt x="95371" y="512951"/>
                  </a:cubicBezTo>
                  <a:cubicBezTo>
                    <a:pt x="99354" y="517540"/>
                    <a:pt x="79525" y="539275"/>
                    <a:pt x="75628" y="544557"/>
                  </a:cubicBezTo>
                  <a:cubicBezTo>
                    <a:pt x="71732" y="549839"/>
                    <a:pt x="93379" y="555727"/>
                    <a:pt x="93379" y="555727"/>
                  </a:cubicBezTo>
                  <a:lnTo>
                    <a:pt x="92080" y="567590"/>
                  </a:lnTo>
                  <a:lnTo>
                    <a:pt x="94072" y="576769"/>
                  </a:lnTo>
                  <a:lnTo>
                    <a:pt x="100653" y="579366"/>
                  </a:lnTo>
                  <a:lnTo>
                    <a:pt x="99960" y="587246"/>
                  </a:lnTo>
                  <a:lnTo>
                    <a:pt x="105242" y="589238"/>
                  </a:lnTo>
                  <a:lnTo>
                    <a:pt x="102644" y="599802"/>
                  </a:lnTo>
                  <a:lnTo>
                    <a:pt x="105935" y="609673"/>
                  </a:lnTo>
                  <a:cubicBezTo>
                    <a:pt x="105935" y="609673"/>
                    <a:pt x="85499" y="614262"/>
                    <a:pt x="71732" y="624134"/>
                  </a:cubicBezTo>
                  <a:cubicBezTo>
                    <a:pt x="57877" y="634005"/>
                    <a:pt x="57877" y="666910"/>
                    <a:pt x="58570" y="692627"/>
                  </a:cubicBezTo>
                  <a:cubicBezTo>
                    <a:pt x="59262" y="718258"/>
                    <a:pt x="53980" y="732805"/>
                    <a:pt x="52681" y="748565"/>
                  </a:cubicBezTo>
                  <a:cubicBezTo>
                    <a:pt x="51383" y="764411"/>
                    <a:pt x="52681" y="787444"/>
                    <a:pt x="51383" y="796623"/>
                  </a:cubicBezTo>
                  <a:cubicBezTo>
                    <a:pt x="50084" y="805802"/>
                    <a:pt x="37528" y="807793"/>
                    <a:pt x="35536" y="817058"/>
                  </a:cubicBezTo>
                  <a:cubicBezTo>
                    <a:pt x="33545" y="826237"/>
                    <a:pt x="41425" y="826324"/>
                    <a:pt x="48698" y="834203"/>
                  </a:cubicBezTo>
                  <a:cubicBezTo>
                    <a:pt x="55972" y="842083"/>
                    <a:pt x="29562" y="838186"/>
                    <a:pt x="24972" y="842776"/>
                  </a:cubicBezTo>
                  <a:cubicBezTo>
                    <a:pt x="20383" y="847365"/>
                    <a:pt x="18391" y="855938"/>
                    <a:pt x="17699" y="863817"/>
                  </a:cubicBezTo>
                  <a:cubicBezTo>
                    <a:pt x="17006" y="871697"/>
                    <a:pt x="13716" y="878971"/>
                    <a:pt x="9819" y="888842"/>
                  </a:cubicBezTo>
                  <a:cubicBezTo>
                    <a:pt x="5836" y="898713"/>
                    <a:pt x="5230" y="915166"/>
                    <a:pt x="5230" y="915166"/>
                  </a:cubicBezTo>
                  <a:cubicBezTo>
                    <a:pt x="5230" y="915166"/>
                    <a:pt x="2632" y="929626"/>
                    <a:pt x="640" y="940883"/>
                  </a:cubicBezTo>
                  <a:cubicBezTo>
                    <a:pt x="-1351" y="952053"/>
                    <a:pt x="1939" y="957336"/>
                    <a:pt x="1939" y="957336"/>
                  </a:cubicBezTo>
                  <a:cubicBezTo>
                    <a:pt x="1939" y="957336"/>
                    <a:pt x="3931" y="974481"/>
                    <a:pt x="9213" y="988941"/>
                  </a:cubicBezTo>
                  <a:cubicBezTo>
                    <a:pt x="14495" y="1003402"/>
                    <a:pt x="17093" y="1013273"/>
                    <a:pt x="18391" y="1023231"/>
                  </a:cubicBezTo>
                  <a:cubicBezTo>
                    <a:pt x="19690" y="1033103"/>
                    <a:pt x="28956" y="1032410"/>
                    <a:pt x="33545" y="1035787"/>
                  </a:cubicBezTo>
                  <a:cubicBezTo>
                    <a:pt x="38134" y="1039078"/>
                    <a:pt x="39520" y="1047650"/>
                    <a:pt x="44715" y="1053538"/>
                  </a:cubicBezTo>
                  <a:cubicBezTo>
                    <a:pt x="49997" y="1059426"/>
                    <a:pt x="59176" y="1049555"/>
                    <a:pt x="68441" y="1048949"/>
                  </a:cubicBezTo>
                  <a:cubicBezTo>
                    <a:pt x="77620" y="1048256"/>
                    <a:pt x="80304" y="1051546"/>
                    <a:pt x="80304" y="1051546"/>
                  </a:cubicBezTo>
                  <a:cubicBezTo>
                    <a:pt x="80304" y="1051546"/>
                    <a:pt x="73030" y="1076571"/>
                    <a:pt x="65843" y="1097007"/>
                  </a:cubicBezTo>
                  <a:cubicBezTo>
                    <a:pt x="58570" y="1117442"/>
                    <a:pt x="70432" y="1145757"/>
                    <a:pt x="67835" y="1166799"/>
                  </a:cubicBezTo>
                  <a:cubicBezTo>
                    <a:pt x="65237" y="1187841"/>
                    <a:pt x="59955" y="1230010"/>
                    <a:pt x="61947" y="1261010"/>
                  </a:cubicBezTo>
                  <a:cubicBezTo>
                    <a:pt x="63938" y="1292010"/>
                    <a:pt x="55366" y="1317640"/>
                    <a:pt x="51383" y="1332794"/>
                  </a:cubicBezTo>
                  <a:cubicBezTo>
                    <a:pt x="47400" y="1347947"/>
                    <a:pt x="50690" y="1351238"/>
                    <a:pt x="53980" y="1357819"/>
                  </a:cubicBezTo>
                  <a:cubicBezTo>
                    <a:pt x="57271" y="1364399"/>
                    <a:pt x="53980" y="1376262"/>
                    <a:pt x="49997" y="1390723"/>
                  </a:cubicBezTo>
                  <a:cubicBezTo>
                    <a:pt x="46014" y="1405184"/>
                    <a:pt x="56578" y="1422329"/>
                    <a:pt x="55885" y="1464498"/>
                  </a:cubicBezTo>
                  <a:cubicBezTo>
                    <a:pt x="55193" y="1506668"/>
                    <a:pt x="68441" y="1565897"/>
                    <a:pt x="75022" y="1593606"/>
                  </a:cubicBezTo>
                  <a:cubicBezTo>
                    <a:pt x="81603" y="1621228"/>
                    <a:pt x="79005" y="1625211"/>
                    <a:pt x="75022" y="1640365"/>
                  </a:cubicBezTo>
                  <a:cubicBezTo>
                    <a:pt x="71039" y="1655518"/>
                    <a:pt x="87578" y="1667381"/>
                    <a:pt x="88876" y="1679850"/>
                  </a:cubicBezTo>
                  <a:cubicBezTo>
                    <a:pt x="90175" y="1692406"/>
                    <a:pt x="68441" y="1718730"/>
                    <a:pt x="54673" y="1730592"/>
                  </a:cubicBezTo>
                  <a:cubicBezTo>
                    <a:pt x="40819" y="1742455"/>
                    <a:pt x="42810" y="1753626"/>
                    <a:pt x="46100" y="1766787"/>
                  </a:cubicBezTo>
                  <a:cubicBezTo>
                    <a:pt x="49391" y="1779949"/>
                    <a:pt x="69827" y="1774061"/>
                    <a:pt x="93552" y="1773368"/>
                  </a:cubicBezTo>
                  <a:cubicBezTo>
                    <a:pt x="117278" y="1772675"/>
                    <a:pt x="141004" y="1770078"/>
                    <a:pt x="146892" y="1751634"/>
                  </a:cubicBezTo>
                  <a:cubicBezTo>
                    <a:pt x="152781" y="1733190"/>
                    <a:pt x="181182" y="1737779"/>
                    <a:pt x="196249" y="1728601"/>
                  </a:cubicBezTo>
                  <a:cubicBezTo>
                    <a:pt x="211403" y="1719422"/>
                    <a:pt x="192959" y="1683833"/>
                    <a:pt x="192959" y="1683833"/>
                  </a:cubicBezTo>
                  <a:cubicBezTo>
                    <a:pt x="192959" y="1683833"/>
                    <a:pt x="200232" y="1669979"/>
                    <a:pt x="200232" y="1660800"/>
                  </a:cubicBezTo>
                  <a:cubicBezTo>
                    <a:pt x="200232" y="1651622"/>
                    <a:pt x="198934" y="1638460"/>
                    <a:pt x="186378" y="1610058"/>
                  </a:cubicBezTo>
                  <a:cubicBezTo>
                    <a:pt x="173909" y="1581743"/>
                    <a:pt x="168627" y="1552735"/>
                    <a:pt x="167241" y="1525112"/>
                  </a:cubicBezTo>
                  <a:cubicBezTo>
                    <a:pt x="165942" y="1497490"/>
                    <a:pt x="166548" y="1473764"/>
                    <a:pt x="160660" y="1456619"/>
                  </a:cubicBezTo>
                  <a:cubicBezTo>
                    <a:pt x="154772" y="1439474"/>
                    <a:pt x="157370" y="1435577"/>
                    <a:pt x="160660" y="1424320"/>
                  </a:cubicBezTo>
                  <a:cubicBezTo>
                    <a:pt x="163951" y="1413150"/>
                    <a:pt x="161353" y="1414449"/>
                    <a:pt x="152088" y="1402586"/>
                  </a:cubicBezTo>
                  <a:cubicBezTo>
                    <a:pt x="142823" y="1390723"/>
                    <a:pt x="150789" y="1389424"/>
                    <a:pt x="157976" y="1376868"/>
                  </a:cubicBezTo>
                  <a:cubicBezTo>
                    <a:pt x="165250" y="1364313"/>
                    <a:pt x="159275" y="1363707"/>
                    <a:pt x="152694" y="1354441"/>
                  </a:cubicBezTo>
                  <a:cubicBezTo>
                    <a:pt x="146113" y="1345263"/>
                    <a:pt x="157283" y="1337989"/>
                    <a:pt x="167847" y="1316255"/>
                  </a:cubicBezTo>
                  <a:cubicBezTo>
                    <a:pt x="178411" y="1294521"/>
                    <a:pt x="169146" y="1295820"/>
                    <a:pt x="163258" y="1284649"/>
                  </a:cubicBezTo>
                  <a:cubicBezTo>
                    <a:pt x="157370" y="1273479"/>
                    <a:pt x="168540" y="1266205"/>
                    <a:pt x="177719" y="1241181"/>
                  </a:cubicBezTo>
                  <a:cubicBezTo>
                    <a:pt x="186984" y="1216156"/>
                    <a:pt x="198154" y="1199011"/>
                    <a:pt x="198154" y="1199011"/>
                  </a:cubicBezTo>
                  <a:cubicBezTo>
                    <a:pt x="198154" y="1199011"/>
                    <a:pt x="206034" y="1220745"/>
                    <a:pt x="210017" y="1241181"/>
                  </a:cubicBezTo>
                  <a:cubicBezTo>
                    <a:pt x="214000" y="1261616"/>
                    <a:pt x="217897" y="1282658"/>
                    <a:pt x="227162" y="1320844"/>
                  </a:cubicBezTo>
                  <a:cubicBezTo>
                    <a:pt x="236341" y="1359031"/>
                    <a:pt x="244913" y="1376782"/>
                    <a:pt x="250195" y="1391935"/>
                  </a:cubicBezTo>
                  <a:cubicBezTo>
                    <a:pt x="255477" y="1407089"/>
                    <a:pt x="248896" y="1429429"/>
                    <a:pt x="246905" y="1438695"/>
                  </a:cubicBezTo>
                  <a:cubicBezTo>
                    <a:pt x="244913" y="1447873"/>
                    <a:pt x="248204" y="1451856"/>
                    <a:pt x="252793" y="1455839"/>
                  </a:cubicBezTo>
                  <a:cubicBezTo>
                    <a:pt x="257382" y="1459823"/>
                    <a:pt x="252100" y="1470993"/>
                    <a:pt x="246905" y="1486146"/>
                  </a:cubicBezTo>
                  <a:cubicBezTo>
                    <a:pt x="241623" y="1501300"/>
                    <a:pt x="249503" y="1513855"/>
                    <a:pt x="248204" y="1553341"/>
                  </a:cubicBezTo>
                  <a:cubicBezTo>
                    <a:pt x="246905" y="1592826"/>
                    <a:pt x="252187" y="1625817"/>
                    <a:pt x="256776" y="1649457"/>
                  </a:cubicBezTo>
                  <a:cubicBezTo>
                    <a:pt x="261366" y="1673183"/>
                    <a:pt x="245606" y="1662618"/>
                    <a:pt x="240930" y="1675780"/>
                  </a:cubicBezTo>
                  <a:cubicBezTo>
                    <a:pt x="236341" y="1688942"/>
                    <a:pt x="260067" y="1709378"/>
                    <a:pt x="260067" y="1709378"/>
                  </a:cubicBezTo>
                  <a:cubicBezTo>
                    <a:pt x="260067" y="1709378"/>
                    <a:pt x="259374" y="1725224"/>
                    <a:pt x="260067" y="1735095"/>
                  </a:cubicBezTo>
                  <a:cubicBezTo>
                    <a:pt x="260759" y="1744967"/>
                    <a:pt x="267947" y="1748257"/>
                    <a:pt x="276519" y="1752240"/>
                  </a:cubicBezTo>
                  <a:cubicBezTo>
                    <a:pt x="285091" y="1756223"/>
                    <a:pt x="279117" y="1773975"/>
                    <a:pt x="290980" y="1781854"/>
                  </a:cubicBezTo>
                  <a:cubicBezTo>
                    <a:pt x="302843" y="1789734"/>
                    <a:pt x="358174" y="1784539"/>
                    <a:pt x="368652" y="1779256"/>
                  </a:cubicBezTo>
                  <a:cubicBezTo>
                    <a:pt x="379216" y="1773975"/>
                    <a:pt x="378523" y="1752933"/>
                    <a:pt x="376531" y="1745053"/>
                  </a:cubicBezTo>
                  <a:cubicBezTo>
                    <a:pt x="374540" y="1737173"/>
                    <a:pt x="368652" y="1733190"/>
                    <a:pt x="356789" y="1722626"/>
                  </a:cubicBezTo>
                  <a:cubicBezTo>
                    <a:pt x="344926" y="1712062"/>
                    <a:pt x="346917" y="1693012"/>
                    <a:pt x="346917" y="1693012"/>
                  </a:cubicBezTo>
                  <a:cubicBezTo>
                    <a:pt x="346917" y="1693012"/>
                    <a:pt x="363370" y="1683833"/>
                    <a:pt x="363370" y="1667294"/>
                  </a:cubicBezTo>
                  <a:cubicBezTo>
                    <a:pt x="363370" y="1650842"/>
                    <a:pt x="349515" y="1649543"/>
                    <a:pt x="341635" y="1645560"/>
                  </a:cubicBezTo>
                  <a:cubicBezTo>
                    <a:pt x="333755" y="1641577"/>
                    <a:pt x="345619" y="1620535"/>
                    <a:pt x="352199" y="1601485"/>
                  </a:cubicBezTo>
                  <a:cubicBezTo>
                    <a:pt x="358780" y="1582349"/>
                    <a:pt x="356789" y="1560008"/>
                    <a:pt x="356789" y="1535676"/>
                  </a:cubicBezTo>
                  <a:cubicBezTo>
                    <a:pt x="356789" y="1511344"/>
                    <a:pt x="352806" y="1488225"/>
                    <a:pt x="348216" y="1470473"/>
                  </a:cubicBezTo>
                  <a:cubicBezTo>
                    <a:pt x="343627" y="1452722"/>
                    <a:pt x="350814" y="1451337"/>
                    <a:pt x="346917" y="1434278"/>
                  </a:cubicBezTo>
                  <a:cubicBezTo>
                    <a:pt x="342934" y="1417133"/>
                    <a:pt x="344926" y="1403971"/>
                    <a:pt x="347610" y="1396092"/>
                  </a:cubicBezTo>
                  <a:cubicBezTo>
                    <a:pt x="350208" y="1388212"/>
                    <a:pt x="349602" y="1355307"/>
                    <a:pt x="356182" y="1304565"/>
                  </a:cubicBezTo>
                  <a:cubicBezTo>
                    <a:pt x="362763" y="1253823"/>
                    <a:pt x="357482" y="1250532"/>
                    <a:pt x="357482" y="1230183"/>
                  </a:cubicBezTo>
                  <a:cubicBezTo>
                    <a:pt x="357482" y="1209835"/>
                    <a:pt x="360079" y="1151126"/>
                    <a:pt x="360772" y="1132076"/>
                  </a:cubicBezTo>
                  <a:cubicBezTo>
                    <a:pt x="361465" y="1112940"/>
                    <a:pt x="356789" y="1109649"/>
                    <a:pt x="354191" y="1103068"/>
                  </a:cubicBezTo>
                  <a:cubicBezTo>
                    <a:pt x="351593" y="1096487"/>
                    <a:pt x="356789" y="1084624"/>
                    <a:pt x="354884" y="1074060"/>
                  </a:cubicBezTo>
                  <a:cubicBezTo>
                    <a:pt x="352892" y="1063496"/>
                    <a:pt x="355577" y="1041762"/>
                    <a:pt x="355577" y="1039857"/>
                  </a:cubicBezTo>
                  <a:cubicBezTo>
                    <a:pt x="355577" y="1037865"/>
                    <a:pt x="368132" y="1056309"/>
                    <a:pt x="368132" y="1056309"/>
                  </a:cubicBezTo>
                  <a:cubicBezTo>
                    <a:pt x="368132" y="1056309"/>
                    <a:pt x="368132" y="1065488"/>
                    <a:pt x="370730" y="1071462"/>
                  </a:cubicBezTo>
                  <a:cubicBezTo>
                    <a:pt x="373328" y="1077351"/>
                    <a:pt x="376618" y="1080728"/>
                    <a:pt x="384585" y="1084624"/>
                  </a:cubicBezTo>
                  <a:cubicBezTo>
                    <a:pt x="392464" y="1088607"/>
                    <a:pt x="391858" y="1095188"/>
                    <a:pt x="394456" y="1103674"/>
                  </a:cubicBezTo>
                  <a:cubicBezTo>
                    <a:pt x="397053" y="1112247"/>
                    <a:pt x="406319" y="1107657"/>
                    <a:pt x="406319" y="1107657"/>
                  </a:cubicBezTo>
                  <a:cubicBezTo>
                    <a:pt x="406319" y="1107657"/>
                    <a:pt x="410302" y="1122811"/>
                    <a:pt x="419481" y="1123504"/>
                  </a:cubicBezTo>
                  <a:cubicBezTo>
                    <a:pt x="428659" y="1124196"/>
                    <a:pt x="443813" y="1113632"/>
                    <a:pt x="459659" y="1103068"/>
                  </a:cubicBezTo>
                  <a:cubicBezTo>
                    <a:pt x="475505" y="1092504"/>
                    <a:pt x="462949" y="1089213"/>
                    <a:pt x="458966" y="1082027"/>
                  </a:cubicBezTo>
                  <a:cubicBezTo>
                    <a:pt x="454983" y="1074753"/>
                    <a:pt x="447796" y="1068865"/>
                    <a:pt x="441215" y="1064275"/>
                  </a:cubicBezTo>
                  <a:cubicBezTo>
                    <a:pt x="434634" y="1059686"/>
                    <a:pt x="430651" y="1046524"/>
                    <a:pt x="430651" y="1046524"/>
                  </a:cubicBezTo>
                  <a:cubicBezTo>
                    <a:pt x="430651" y="1046524"/>
                    <a:pt x="441821" y="1034661"/>
                    <a:pt x="443207" y="1018902"/>
                  </a:cubicBezTo>
                  <a:cubicBezTo>
                    <a:pt x="444505" y="1003056"/>
                    <a:pt x="441215" y="997860"/>
                    <a:pt x="441215" y="997860"/>
                  </a:cubicBezTo>
                  <a:cubicBezTo>
                    <a:pt x="441215" y="997860"/>
                    <a:pt x="466932" y="1005047"/>
                    <a:pt x="476804" y="1006433"/>
                  </a:cubicBezTo>
                  <a:cubicBezTo>
                    <a:pt x="486675" y="1007731"/>
                    <a:pt x="479401" y="1001151"/>
                    <a:pt x="478795" y="990587"/>
                  </a:cubicBezTo>
                  <a:cubicBezTo>
                    <a:pt x="478103" y="980022"/>
                    <a:pt x="464335" y="981321"/>
                    <a:pt x="459053" y="978724"/>
                  </a:cubicBezTo>
                  <a:cubicBezTo>
                    <a:pt x="453771" y="976126"/>
                    <a:pt x="456455" y="965562"/>
                    <a:pt x="458360" y="954998"/>
                  </a:cubicBezTo>
                  <a:cubicBezTo>
                    <a:pt x="460352" y="944433"/>
                    <a:pt x="465634" y="941836"/>
                    <a:pt x="476111" y="946425"/>
                  </a:cubicBezTo>
                  <a:cubicBezTo>
                    <a:pt x="486675" y="951014"/>
                    <a:pt x="480094" y="966168"/>
                    <a:pt x="487974" y="970757"/>
                  </a:cubicBezTo>
                  <a:cubicBezTo>
                    <a:pt x="495854" y="975346"/>
                    <a:pt x="501828" y="966168"/>
                    <a:pt x="503820" y="960193"/>
                  </a:cubicBezTo>
                  <a:cubicBezTo>
                    <a:pt x="505812" y="954218"/>
                    <a:pt x="505812" y="954218"/>
                    <a:pt x="503127" y="945040"/>
                  </a:cubicBezTo>
                  <a:cubicBezTo>
                    <a:pt x="500530" y="935774"/>
                    <a:pt x="505119" y="937160"/>
                    <a:pt x="509016" y="929886"/>
                  </a:cubicBezTo>
                  <a:cubicBezTo>
                    <a:pt x="512999" y="922613"/>
                    <a:pt x="511007" y="921314"/>
                    <a:pt x="507024" y="906853"/>
                  </a:cubicBezTo>
                  <a:cubicBezTo>
                    <a:pt x="503041" y="892392"/>
                    <a:pt x="495161" y="892392"/>
                    <a:pt x="493169" y="883820"/>
                  </a:cubicBezTo>
                  <a:cubicBezTo>
                    <a:pt x="491178" y="875247"/>
                    <a:pt x="497153" y="867368"/>
                    <a:pt x="509016" y="852214"/>
                  </a:cubicBezTo>
                  <a:cubicBezTo>
                    <a:pt x="520879" y="837061"/>
                    <a:pt x="524169" y="813335"/>
                    <a:pt x="542613" y="792293"/>
                  </a:cubicBezTo>
                  <a:cubicBezTo>
                    <a:pt x="561057" y="771252"/>
                    <a:pt x="559758" y="744928"/>
                    <a:pt x="559758" y="744928"/>
                  </a:cubicBezTo>
                  <a:cubicBezTo>
                    <a:pt x="559758" y="744928"/>
                    <a:pt x="567031" y="758090"/>
                    <a:pt x="574911" y="765364"/>
                  </a:cubicBezTo>
                  <a:cubicBezTo>
                    <a:pt x="582791" y="772637"/>
                    <a:pt x="595953" y="772637"/>
                    <a:pt x="595953" y="772637"/>
                  </a:cubicBezTo>
                  <a:cubicBezTo>
                    <a:pt x="595953" y="772637"/>
                    <a:pt x="578202" y="795670"/>
                    <a:pt x="571621" y="815413"/>
                  </a:cubicBezTo>
                  <a:cubicBezTo>
                    <a:pt x="565040" y="835156"/>
                    <a:pt x="564347" y="855591"/>
                    <a:pt x="570928" y="893778"/>
                  </a:cubicBezTo>
                  <a:cubicBezTo>
                    <a:pt x="577509" y="931964"/>
                    <a:pt x="575517" y="973441"/>
                    <a:pt x="583397" y="1018209"/>
                  </a:cubicBezTo>
                  <a:cubicBezTo>
                    <a:pt x="591277" y="1062976"/>
                    <a:pt x="599849" y="1128179"/>
                    <a:pt x="609115" y="1156495"/>
                  </a:cubicBezTo>
                  <a:cubicBezTo>
                    <a:pt x="618293" y="1184810"/>
                    <a:pt x="618293" y="1234167"/>
                    <a:pt x="619679" y="1267764"/>
                  </a:cubicBezTo>
                  <a:cubicBezTo>
                    <a:pt x="620978" y="1301361"/>
                    <a:pt x="632234" y="1333660"/>
                    <a:pt x="638815" y="1353402"/>
                  </a:cubicBezTo>
                  <a:cubicBezTo>
                    <a:pt x="645396" y="1373145"/>
                    <a:pt x="650678" y="1414622"/>
                    <a:pt x="649986" y="1434365"/>
                  </a:cubicBezTo>
                  <a:cubicBezTo>
                    <a:pt x="649293" y="1454108"/>
                    <a:pt x="649986" y="1502858"/>
                    <a:pt x="660550" y="1545028"/>
                  </a:cubicBezTo>
                  <a:cubicBezTo>
                    <a:pt x="671114" y="1587198"/>
                    <a:pt x="671720" y="1635949"/>
                    <a:pt x="678301" y="1666169"/>
                  </a:cubicBezTo>
                  <a:cubicBezTo>
                    <a:pt x="684882" y="1696476"/>
                    <a:pt x="721769" y="1735355"/>
                    <a:pt x="721769" y="1735355"/>
                  </a:cubicBezTo>
                  <a:cubicBezTo>
                    <a:pt x="721769" y="1735355"/>
                    <a:pt x="708608" y="1754405"/>
                    <a:pt x="695446" y="1762977"/>
                  </a:cubicBezTo>
                  <a:cubicBezTo>
                    <a:pt x="682284" y="1771550"/>
                    <a:pt x="686181" y="1786011"/>
                    <a:pt x="701334" y="1799173"/>
                  </a:cubicBezTo>
                  <a:cubicBezTo>
                    <a:pt x="716487" y="1812334"/>
                    <a:pt x="740819" y="1795189"/>
                    <a:pt x="777707" y="1798480"/>
                  </a:cubicBezTo>
                  <a:cubicBezTo>
                    <a:pt x="814595" y="1801770"/>
                    <a:pt x="815894" y="1786011"/>
                    <a:pt x="823773" y="1766874"/>
                  </a:cubicBezTo>
                  <a:cubicBezTo>
                    <a:pt x="831653" y="1747738"/>
                    <a:pt x="838234" y="1756310"/>
                    <a:pt x="847500" y="1726090"/>
                  </a:cubicBezTo>
                  <a:cubicBezTo>
                    <a:pt x="856765" y="1695783"/>
                    <a:pt x="846893" y="1673442"/>
                    <a:pt x="846893" y="1673442"/>
                  </a:cubicBezTo>
                  <a:cubicBezTo>
                    <a:pt x="846893" y="1673442"/>
                    <a:pt x="861354" y="1679330"/>
                    <a:pt x="869234" y="1692579"/>
                  </a:cubicBezTo>
                  <a:cubicBezTo>
                    <a:pt x="877113" y="1705741"/>
                    <a:pt x="865943" y="1720201"/>
                    <a:pt x="865943" y="1734056"/>
                  </a:cubicBezTo>
                  <a:cubicBezTo>
                    <a:pt x="865943" y="1747911"/>
                    <a:pt x="882396" y="1783413"/>
                    <a:pt x="907420" y="1786097"/>
                  </a:cubicBezTo>
                  <a:cubicBezTo>
                    <a:pt x="932445" y="1788695"/>
                    <a:pt x="964744" y="1766961"/>
                    <a:pt x="972623" y="1750508"/>
                  </a:cubicBezTo>
                  <a:cubicBezTo>
                    <a:pt x="980503" y="1734056"/>
                    <a:pt x="975914" y="1718210"/>
                    <a:pt x="966043" y="1697861"/>
                  </a:cubicBezTo>
                  <a:cubicBezTo>
                    <a:pt x="956171" y="1677425"/>
                    <a:pt x="941710" y="1651102"/>
                    <a:pt x="941710" y="1651102"/>
                  </a:cubicBezTo>
                  <a:cubicBezTo>
                    <a:pt x="941710" y="1651102"/>
                    <a:pt x="950889" y="1649110"/>
                    <a:pt x="954180" y="1642529"/>
                  </a:cubicBezTo>
                  <a:cubicBezTo>
                    <a:pt x="957470" y="1635949"/>
                    <a:pt x="955478" y="1628675"/>
                    <a:pt x="950196" y="1605642"/>
                  </a:cubicBezTo>
                  <a:cubicBezTo>
                    <a:pt x="944914" y="1582609"/>
                    <a:pt x="945607" y="1567455"/>
                    <a:pt x="942316" y="1547712"/>
                  </a:cubicBezTo>
                  <a:cubicBezTo>
                    <a:pt x="939026" y="1527970"/>
                    <a:pt x="947599" y="1522688"/>
                    <a:pt x="950889" y="1513509"/>
                  </a:cubicBezTo>
                  <a:cubicBezTo>
                    <a:pt x="954180" y="1504330"/>
                    <a:pt x="950196" y="1495758"/>
                    <a:pt x="946906" y="1485194"/>
                  </a:cubicBezTo>
                  <a:cubicBezTo>
                    <a:pt x="943616" y="1474630"/>
                    <a:pt x="948205" y="1440426"/>
                    <a:pt x="949504" y="1402240"/>
                  </a:cubicBezTo>
                  <a:cubicBezTo>
                    <a:pt x="950802" y="1364053"/>
                    <a:pt x="952101" y="1333140"/>
                    <a:pt x="956085" y="1308721"/>
                  </a:cubicBezTo>
                  <a:cubicBezTo>
                    <a:pt x="960068" y="1284389"/>
                    <a:pt x="946213" y="1282398"/>
                    <a:pt x="946213" y="1282398"/>
                  </a:cubicBezTo>
                  <a:cubicBezTo>
                    <a:pt x="946213" y="1282398"/>
                    <a:pt x="950196" y="1271228"/>
                    <a:pt x="951495" y="1261962"/>
                  </a:cubicBezTo>
                  <a:cubicBezTo>
                    <a:pt x="952794" y="1252697"/>
                    <a:pt x="946213" y="1251398"/>
                    <a:pt x="940931" y="1249493"/>
                  </a:cubicBezTo>
                  <a:cubicBezTo>
                    <a:pt x="935649" y="1247502"/>
                    <a:pt x="941624" y="1236332"/>
                    <a:pt x="941624" y="1224468"/>
                  </a:cubicBezTo>
                  <a:cubicBezTo>
                    <a:pt x="941624" y="1212606"/>
                    <a:pt x="935649" y="1206025"/>
                    <a:pt x="935649" y="1206025"/>
                  </a:cubicBezTo>
                  <a:cubicBezTo>
                    <a:pt x="935649" y="1206025"/>
                    <a:pt x="941624" y="1194855"/>
                    <a:pt x="946213" y="1178316"/>
                  </a:cubicBezTo>
                  <a:cubicBezTo>
                    <a:pt x="950802" y="1161863"/>
                    <a:pt x="949504" y="1157274"/>
                    <a:pt x="944914" y="1136838"/>
                  </a:cubicBezTo>
                  <a:cubicBezTo>
                    <a:pt x="940325" y="1116403"/>
                    <a:pt x="947512" y="1110515"/>
                    <a:pt x="954093" y="1098652"/>
                  </a:cubicBezTo>
                  <a:cubicBezTo>
                    <a:pt x="960674" y="1086789"/>
                    <a:pt x="959375" y="1084191"/>
                    <a:pt x="959981" y="1059166"/>
                  </a:cubicBezTo>
                  <a:cubicBezTo>
                    <a:pt x="960674" y="1034142"/>
                    <a:pt x="958682" y="1015698"/>
                    <a:pt x="963964" y="985391"/>
                  </a:cubicBezTo>
                  <a:cubicBezTo>
                    <a:pt x="969246" y="955084"/>
                    <a:pt x="963964" y="953785"/>
                    <a:pt x="961973" y="937333"/>
                  </a:cubicBezTo>
                  <a:cubicBezTo>
                    <a:pt x="959981" y="920881"/>
                    <a:pt x="969246" y="922872"/>
                    <a:pt x="972537" y="908325"/>
                  </a:cubicBezTo>
                  <a:cubicBezTo>
                    <a:pt x="975827" y="893864"/>
                    <a:pt x="971238" y="854292"/>
                    <a:pt x="967255" y="839226"/>
                  </a:cubicBezTo>
                  <a:cubicBezTo>
                    <a:pt x="963272" y="824072"/>
                    <a:pt x="966562" y="812902"/>
                    <a:pt x="958682" y="801645"/>
                  </a:cubicBezTo>
                  <a:cubicBezTo>
                    <a:pt x="950802" y="790475"/>
                    <a:pt x="952101" y="772031"/>
                    <a:pt x="952101" y="772031"/>
                  </a:cubicBezTo>
                  <a:cubicBezTo>
                    <a:pt x="952101" y="772031"/>
                    <a:pt x="977819" y="752288"/>
                    <a:pt x="986997" y="745707"/>
                  </a:cubicBezTo>
                  <a:cubicBezTo>
                    <a:pt x="996263" y="739126"/>
                    <a:pt x="983014" y="722674"/>
                    <a:pt x="977732" y="711504"/>
                  </a:cubicBezTo>
                  <a:cubicBezTo>
                    <a:pt x="972450" y="700334"/>
                    <a:pt x="972450" y="675309"/>
                    <a:pt x="972450" y="675309"/>
                  </a:cubicBezTo>
                  <a:cubicBezTo>
                    <a:pt x="972450" y="675309"/>
                    <a:pt x="988296" y="704317"/>
                    <a:pt x="996176" y="719384"/>
                  </a:cubicBezTo>
                  <a:cubicBezTo>
                    <a:pt x="1004056" y="734537"/>
                    <a:pt x="1006740" y="738520"/>
                    <a:pt x="1018517" y="749691"/>
                  </a:cubicBezTo>
                  <a:cubicBezTo>
                    <a:pt x="1030380" y="760861"/>
                    <a:pt x="1027089" y="762852"/>
                    <a:pt x="1035661" y="777313"/>
                  </a:cubicBezTo>
                  <a:cubicBezTo>
                    <a:pt x="1044234" y="791774"/>
                    <a:pt x="1031678" y="795757"/>
                    <a:pt x="1031072" y="809612"/>
                  </a:cubicBezTo>
                  <a:cubicBezTo>
                    <a:pt x="1030380" y="823466"/>
                    <a:pt x="1034363" y="822773"/>
                    <a:pt x="1042242" y="831346"/>
                  </a:cubicBezTo>
                  <a:cubicBezTo>
                    <a:pt x="1050122" y="839918"/>
                    <a:pt x="1051508" y="856371"/>
                    <a:pt x="1054798" y="862951"/>
                  </a:cubicBezTo>
                  <a:cubicBezTo>
                    <a:pt x="1058089" y="869532"/>
                    <a:pt x="1063977" y="880096"/>
                    <a:pt x="1063977" y="880096"/>
                  </a:cubicBezTo>
                  <a:lnTo>
                    <a:pt x="1060686" y="916291"/>
                  </a:lnTo>
                  <a:cubicBezTo>
                    <a:pt x="1060686" y="916291"/>
                    <a:pt x="1053413" y="931445"/>
                    <a:pt x="1052114" y="938026"/>
                  </a:cubicBezTo>
                  <a:cubicBezTo>
                    <a:pt x="1050815" y="944607"/>
                    <a:pt x="1048131" y="958461"/>
                    <a:pt x="1048131" y="968333"/>
                  </a:cubicBezTo>
                  <a:cubicBezTo>
                    <a:pt x="1048131" y="978204"/>
                    <a:pt x="1049430" y="994050"/>
                    <a:pt x="1050728" y="1003921"/>
                  </a:cubicBezTo>
                  <a:cubicBezTo>
                    <a:pt x="1052027" y="1013793"/>
                    <a:pt x="1047438" y="1019768"/>
                    <a:pt x="1048131" y="1029639"/>
                  </a:cubicBezTo>
                  <a:cubicBezTo>
                    <a:pt x="1048737" y="1039510"/>
                    <a:pt x="1056010" y="1030332"/>
                    <a:pt x="1061985" y="1027041"/>
                  </a:cubicBezTo>
                  <a:cubicBezTo>
                    <a:pt x="1067960" y="1023751"/>
                    <a:pt x="1064583" y="1017776"/>
                    <a:pt x="1066574" y="1009896"/>
                  </a:cubicBezTo>
                  <a:cubicBezTo>
                    <a:pt x="1068566" y="1002016"/>
                    <a:pt x="1065882" y="994743"/>
                    <a:pt x="1065276" y="990153"/>
                  </a:cubicBezTo>
                  <a:cubicBezTo>
                    <a:pt x="1064583" y="985564"/>
                    <a:pt x="1065968" y="982880"/>
                    <a:pt x="1073848" y="980282"/>
                  </a:cubicBezTo>
                  <a:cubicBezTo>
                    <a:pt x="1081728" y="977684"/>
                    <a:pt x="1080429" y="986170"/>
                    <a:pt x="1083113" y="989547"/>
                  </a:cubicBezTo>
                  <a:cubicBezTo>
                    <a:pt x="1085711" y="992838"/>
                    <a:pt x="1083720" y="1001410"/>
                    <a:pt x="1083720" y="1009290"/>
                  </a:cubicBezTo>
                  <a:cubicBezTo>
                    <a:pt x="1083720" y="1017170"/>
                    <a:pt x="1087010" y="1023751"/>
                    <a:pt x="1087010" y="1023751"/>
                  </a:cubicBezTo>
                  <a:lnTo>
                    <a:pt x="1087010" y="1035614"/>
                  </a:lnTo>
                  <a:cubicBezTo>
                    <a:pt x="1087010" y="1035614"/>
                    <a:pt x="1077745" y="1054750"/>
                    <a:pt x="1076446" y="1061937"/>
                  </a:cubicBezTo>
                  <a:cubicBezTo>
                    <a:pt x="1075147" y="1069211"/>
                    <a:pt x="1083027" y="1068518"/>
                    <a:pt x="1089001" y="1066527"/>
                  </a:cubicBezTo>
                  <a:cubicBezTo>
                    <a:pt x="1094890" y="1064535"/>
                    <a:pt x="1100172" y="1060639"/>
                    <a:pt x="1119915" y="1041502"/>
                  </a:cubicBezTo>
                  <a:cubicBezTo>
                    <a:pt x="1139657" y="1022365"/>
                    <a:pt x="1139051" y="1032929"/>
                    <a:pt x="1144939" y="1015178"/>
                  </a:cubicBezTo>
                  <a:cubicBezTo>
                    <a:pt x="1150828" y="997427"/>
                    <a:pt x="1156802" y="989461"/>
                    <a:pt x="1150221" y="964436"/>
                  </a:cubicBezTo>
                  <a:cubicBezTo>
                    <a:pt x="1143640" y="939411"/>
                    <a:pt x="1137060" y="926942"/>
                    <a:pt x="1137060" y="926942"/>
                  </a:cubicBezTo>
                  <a:lnTo>
                    <a:pt x="1146931" y="924950"/>
                  </a:lnTo>
                  <a:cubicBezTo>
                    <a:pt x="1146411" y="924604"/>
                    <a:pt x="1146411" y="912049"/>
                    <a:pt x="1147104" y="898194"/>
                  </a:cubicBezTo>
                  <a:close/>
                  <a:moveTo>
                    <a:pt x="104203" y="981841"/>
                  </a:moveTo>
                  <a:cubicBezTo>
                    <a:pt x="101605" y="992405"/>
                    <a:pt x="100220" y="996302"/>
                    <a:pt x="100220" y="996302"/>
                  </a:cubicBezTo>
                  <a:lnTo>
                    <a:pt x="96237" y="989721"/>
                  </a:lnTo>
                  <a:cubicBezTo>
                    <a:pt x="96237" y="989721"/>
                    <a:pt x="99527" y="980455"/>
                    <a:pt x="91647" y="973268"/>
                  </a:cubicBezTo>
                  <a:cubicBezTo>
                    <a:pt x="83768" y="965995"/>
                    <a:pt x="75195" y="957422"/>
                    <a:pt x="75195" y="957422"/>
                  </a:cubicBezTo>
                  <a:cubicBezTo>
                    <a:pt x="75195" y="957422"/>
                    <a:pt x="83768" y="946858"/>
                    <a:pt x="89656" y="939671"/>
                  </a:cubicBezTo>
                  <a:cubicBezTo>
                    <a:pt x="95544" y="932397"/>
                    <a:pt x="104116" y="915945"/>
                    <a:pt x="104116" y="915945"/>
                  </a:cubicBezTo>
                  <a:cubicBezTo>
                    <a:pt x="104116" y="915945"/>
                    <a:pt x="98835" y="930406"/>
                    <a:pt x="101519" y="942962"/>
                  </a:cubicBezTo>
                  <a:cubicBezTo>
                    <a:pt x="104116" y="955517"/>
                    <a:pt x="107407" y="967986"/>
                    <a:pt x="107407" y="967986"/>
                  </a:cubicBezTo>
                  <a:cubicBezTo>
                    <a:pt x="107407" y="967986"/>
                    <a:pt x="106801" y="971363"/>
                    <a:pt x="104203" y="981841"/>
                  </a:cubicBezTo>
                  <a:close/>
                  <a:moveTo>
                    <a:pt x="827064" y="1564684"/>
                  </a:moveTo>
                  <a:cubicBezTo>
                    <a:pt x="827064" y="1564684"/>
                    <a:pt x="809919" y="1496884"/>
                    <a:pt x="804637" y="1475149"/>
                  </a:cubicBezTo>
                  <a:cubicBezTo>
                    <a:pt x="799355" y="1453415"/>
                    <a:pt x="791475" y="1411245"/>
                    <a:pt x="790782" y="1394187"/>
                  </a:cubicBezTo>
                  <a:cubicBezTo>
                    <a:pt x="790176" y="1377042"/>
                    <a:pt x="773031" y="1357299"/>
                    <a:pt x="776322" y="1346129"/>
                  </a:cubicBezTo>
                  <a:cubicBezTo>
                    <a:pt x="779612" y="1334959"/>
                    <a:pt x="786886" y="1325087"/>
                    <a:pt x="783595" y="1315822"/>
                  </a:cubicBezTo>
                  <a:cubicBezTo>
                    <a:pt x="780305" y="1306643"/>
                    <a:pt x="770434" y="1303959"/>
                    <a:pt x="772425" y="1295386"/>
                  </a:cubicBezTo>
                  <a:cubicBezTo>
                    <a:pt x="774417" y="1286814"/>
                    <a:pt x="779006" y="1274345"/>
                    <a:pt x="779006" y="1274345"/>
                  </a:cubicBezTo>
                  <a:cubicBezTo>
                    <a:pt x="779006" y="1274345"/>
                    <a:pt x="794852" y="1286208"/>
                    <a:pt x="792861" y="1293395"/>
                  </a:cubicBezTo>
                  <a:cubicBezTo>
                    <a:pt x="790869" y="1300669"/>
                    <a:pt x="788271" y="1311146"/>
                    <a:pt x="793553" y="1313138"/>
                  </a:cubicBezTo>
                  <a:cubicBezTo>
                    <a:pt x="798835" y="1315129"/>
                    <a:pt x="803425" y="1321710"/>
                    <a:pt x="801433" y="1331582"/>
                  </a:cubicBezTo>
                  <a:cubicBezTo>
                    <a:pt x="799441" y="1341453"/>
                    <a:pt x="799441" y="1352623"/>
                    <a:pt x="802732" y="1359897"/>
                  </a:cubicBezTo>
                  <a:cubicBezTo>
                    <a:pt x="806022" y="1367170"/>
                    <a:pt x="810612" y="1382930"/>
                    <a:pt x="810612" y="1398083"/>
                  </a:cubicBezTo>
                  <a:cubicBezTo>
                    <a:pt x="810612" y="1413237"/>
                    <a:pt x="806022" y="1422415"/>
                    <a:pt x="812603" y="1444842"/>
                  </a:cubicBezTo>
                  <a:cubicBezTo>
                    <a:pt x="819184" y="1467269"/>
                    <a:pt x="824466" y="1490909"/>
                    <a:pt x="826458" y="1511344"/>
                  </a:cubicBezTo>
                  <a:cubicBezTo>
                    <a:pt x="828363" y="1531693"/>
                    <a:pt x="827064" y="1564684"/>
                    <a:pt x="827064" y="1564684"/>
                  </a:cubicBezTo>
                  <a:close/>
                </a:path>
              </a:pathLst>
            </a:custGeom>
            <a:solidFill>
              <a:srgbClr val="FBA329"/>
            </a:solidFill>
            <a:ln w="86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endParaRPr>
            </a:p>
          </p:txBody>
        </p:sp>
        <p:sp>
          <p:nvSpPr>
            <p:cNvPr id="17" name="Freeform 228">
              <a:extLst>
                <a:ext uri="{FF2B5EF4-FFF2-40B4-BE49-F238E27FC236}">
                  <a16:creationId xmlns:a16="http://schemas.microsoft.com/office/drawing/2014/main" id="{CEF4A427-ECB2-FFBD-C8B3-4FA7FF3CB0D5}"/>
                </a:ext>
              </a:extLst>
            </p:cNvPr>
            <p:cNvSpPr/>
            <p:nvPr/>
          </p:nvSpPr>
          <p:spPr>
            <a:xfrm>
              <a:off x="2148411" y="3989936"/>
              <a:ext cx="149350" cy="491612"/>
            </a:xfrm>
            <a:custGeom>
              <a:avLst/>
              <a:gdLst>
                <a:gd name="connsiteX0" fmla="*/ 420945 w 415636"/>
                <a:gd name="connsiteY0" fmla="*/ 485015 h 1368136"/>
                <a:gd name="connsiteX1" fmla="*/ 393496 w 415636"/>
                <a:gd name="connsiteY1" fmla="*/ 419812 h 1368136"/>
                <a:gd name="connsiteX2" fmla="*/ 381546 w 415636"/>
                <a:gd name="connsiteY2" fmla="*/ 378595 h 1368136"/>
                <a:gd name="connsiteX3" fmla="*/ 388906 w 415636"/>
                <a:gd name="connsiteY3" fmla="*/ 367771 h 1368136"/>
                <a:gd name="connsiteX4" fmla="*/ 379208 w 415636"/>
                <a:gd name="connsiteY4" fmla="*/ 355128 h 1368136"/>
                <a:gd name="connsiteX5" fmla="*/ 388906 w 415636"/>
                <a:gd name="connsiteY5" fmla="*/ 359112 h 1368136"/>
                <a:gd name="connsiteX6" fmla="*/ 392283 w 415636"/>
                <a:gd name="connsiteY6" fmla="*/ 353397 h 1368136"/>
                <a:gd name="connsiteX7" fmla="*/ 376351 w 415636"/>
                <a:gd name="connsiteY7" fmla="*/ 339023 h 1368136"/>
                <a:gd name="connsiteX8" fmla="*/ 352798 w 415636"/>
                <a:gd name="connsiteY8" fmla="*/ 321358 h 1368136"/>
                <a:gd name="connsiteX9" fmla="*/ 352192 w 415636"/>
                <a:gd name="connsiteY9" fmla="*/ 306464 h 1368136"/>
                <a:gd name="connsiteX10" fmla="*/ 339117 w 415636"/>
                <a:gd name="connsiteY10" fmla="*/ 305945 h 1368136"/>
                <a:gd name="connsiteX11" fmla="*/ 327687 w 415636"/>
                <a:gd name="connsiteY11" fmla="*/ 295034 h 1368136"/>
                <a:gd name="connsiteX12" fmla="*/ 293397 w 415636"/>
                <a:gd name="connsiteY12" fmla="*/ 284211 h 1368136"/>
                <a:gd name="connsiteX13" fmla="*/ 265341 w 415636"/>
                <a:gd name="connsiteY13" fmla="*/ 268191 h 1368136"/>
                <a:gd name="connsiteX14" fmla="*/ 273914 w 415636"/>
                <a:gd name="connsiteY14" fmla="*/ 236152 h 1368136"/>
                <a:gd name="connsiteX15" fmla="*/ 287076 w 415636"/>
                <a:gd name="connsiteY15" fmla="*/ 221865 h 1368136"/>
                <a:gd name="connsiteX16" fmla="*/ 294522 w 415636"/>
                <a:gd name="connsiteY16" fmla="*/ 209309 h 1368136"/>
                <a:gd name="connsiteX17" fmla="*/ 304220 w 415636"/>
                <a:gd name="connsiteY17" fmla="*/ 208703 h 1368136"/>
                <a:gd name="connsiteX18" fmla="*/ 304827 w 415636"/>
                <a:gd name="connsiteY18" fmla="*/ 190952 h 1368136"/>
                <a:gd name="connsiteX19" fmla="*/ 313399 w 415636"/>
                <a:gd name="connsiteY19" fmla="*/ 157788 h 1368136"/>
                <a:gd name="connsiteX20" fmla="*/ 312187 w 415636"/>
                <a:gd name="connsiteY20" fmla="*/ 140643 h 1368136"/>
                <a:gd name="connsiteX21" fmla="*/ 312187 w 415636"/>
                <a:gd name="connsiteY21" fmla="*/ 82281 h 1368136"/>
                <a:gd name="connsiteX22" fmla="*/ 267593 w 415636"/>
                <a:gd name="connsiteY22" fmla="*/ 26776 h 1368136"/>
                <a:gd name="connsiteX23" fmla="*/ 225250 w 415636"/>
                <a:gd name="connsiteY23" fmla="*/ 1578 h 1368136"/>
                <a:gd name="connsiteX24" fmla="*/ 157709 w 415636"/>
                <a:gd name="connsiteY24" fmla="*/ 26170 h 1368136"/>
                <a:gd name="connsiteX25" fmla="*/ 125151 w 415636"/>
                <a:gd name="connsiteY25" fmla="*/ 73621 h 1368136"/>
                <a:gd name="connsiteX26" fmla="*/ 106880 w 415636"/>
                <a:gd name="connsiteY26" fmla="*/ 78211 h 1368136"/>
                <a:gd name="connsiteX27" fmla="*/ 91467 w 415636"/>
                <a:gd name="connsiteY27" fmla="*/ 112501 h 1368136"/>
                <a:gd name="connsiteX28" fmla="*/ 64623 w 415636"/>
                <a:gd name="connsiteY28" fmla="*/ 141682 h 1368136"/>
                <a:gd name="connsiteX29" fmla="*/ 54839 w 415636"/>
                <a:gd name="connsiteY29" fmla="*/ 190866 h 1368136"/>
                <a:gd name="connsiteX30" fmla="*/ 49643 w 415636"/>
                <a:gd name="connsiteY30" fmla="*/ 216583 h 1368136"/>
                <a:gd name="connsiteX31" fmla="*/ 30247 w 415636"/>
                <a:gd name="connsiteY31" fmla="*/ 260658 h 1368136"/>
                <a:gd name="connsiteX32" fmla="*/ 31979 w 415636"/>
                <a:gd name="connsiteY32" fmla="*/ 304733 h 1368136"/>
                <a:gd name="connsiteX33" fmla="*/ 34836 w 415636"/>
                <a:gd name="connsiteY33" fmla="*/ 277889 h 1368136"/>
                <a:gd name="connsiteX34" fmla="*/ 42802 w 415636"/>
                <a:gd name="connsiteY34" fmla="*/ 264728 h 1368136"/>
                <a:gd name="connsiteX35" fmla="*/ 43928 w 415636"/>
                <a:gd name="connsiteY35" fmla="*/ 292177 h 1368136"/>
                <a:gd name="connsiteX36" fmla="*/ 48258 w 415636"/>
                <a:gd name="connsiteY36" fmla="*/ 306378 h 1368136"/>
                <a:gd name="connsiteX37" fmla="*/ 36568 w 415636"/>
                <a:gd name="connsiteY37" fmla="*/ 324735 h 1368136"/>
                <a:gd name="connsiteX38" fmla="*/ 26783 w 415636"/>
                <a:gd name="connsiteY38" fmla="*/ 347595 h 1368136"/>
                <a:gd name="connsiteX39" fmla="*/ 30766 w 415636"/>
                <a:gd name="connsiteY39" fmla="*/ 352790 h 1368136"/>
                <a:gd name="connsiteX40" fmla="*/ 38213 w 415636"/>
                <a:gd name="connsiteY40" fmla="*/ 337897 h 1368136"/>
                <a:gd name="connsiteX41" fmla="*/ 43928 w 415636"/>
                <a:gd name="connsiteY41" fmla="*/ 334433 h 1368136"/>
                <a:gd name="connsiteX42" fmla="*/ 31373 w 415636"/>
                <a:gd name="connsiteY42" fmla="*/ 369936 h 1368136"/>
                <a:gd name="connsiteX43" fmla="*/ 11890 w 415636"/>
                <a:gd name="connsiteY43" fmla="*/ 439122 h 1368136"/>
                <a:gd name="connsiteX44" fmla="*/ 9638 w 415636"/>
                <a:gd name="connsiteY44" fmla="*/ 561475 h 1368136"/>
                <a:gd name="connsiteX45" fmla="*/ 4443 w 415636"/>
                <a:gd name="connsiteY45" fmla="*/ 621569 h 1368136"/>
                <a:gd name="connsiteX46" fmla="*/ 2191 w 415636"/>
                <a:gd name="connsiteY46" fmla="*/ 646767 h 1368136"/>
                <a:gd name="connsiteX47" fmla="*/ 1585 w 415636"/>
                <a:gd name="connsiteY47" fmla="*/ 670752 h 1368136"/>
                <a:gd name="connsiteX48" fmla="*/ 17605 w 415636"/>
                <a:gd name="connsiteY48" fmla="*/ 698808 h 1368136"/>
                <a:gd name="connsiteX49" fmla="*/ 26783 w 415636"/>
                <a:gd name="connsiteY49" fmla="*/ 695950 h 1368136"/>
                <a:gd name="connsiteX50" fmla="*/ 31892 w 415636"/>
                <a:gd name="connsiteY50" fmla="*/ 704523 h 1368136"/>
                <a:gd name="connsiteX51" fmla="*/ 41590 w 415636"/>
                <a:gd name="connsiteY51" fmla="*/ 707986 h 1368136"/>
                <a:gd name="connsiteX52" fmla="*/ 38213 w 415636"/>
                <a:gd name="connsiteY52" fmla="*/ 690841 h 1368136"/>
                <a:gd name="connsiteX53" fmla="*/ 35356 w 415636"/>
                <a:gd name="connsiteY53" fmla="*/ 672571 h 1368136"/>
                <a:gd name="connsiteX54" fmla="*/ 46786 w 415636"/>
                <a:gd name="connsiteY54" fmla="*/ 694911 h 1368136"/>
                <a:gd name="connsiteX55" fmla="*/ 55358 w 415636"/>
                <a:gd name="connsiteY55" fmla="*/ 706947 h 1368136"/>
                <a:gd name="connsiteX56" fmla="*/ 52501 w 415636"/>
                <a:gd name="connsiteY56" fmla="*/ 684607 h 1368136"/>
                <a:gd name="connsiteX57" fmla="*/ 49124 w 415636"/>
                <a:gd name="connsiteY57" fmla="*/ 670319 h 1368136"/>
                <a:gd name="connsiteX58" fmla="*/ 56571 w 415636"/>
                <a:gd name="connsiteY58" fmla="*/ 672571 h 1368136"/>
                <a:gd name="connsiteX59" fmla="*/ 59774 w 415636"/>
                <a:gd name="connsiteY59" fmla="*/ 670666 h 1368136"/>
                <a:gd name="connsiteX60" fmla="*/ 67481 w 415636"/>
                <a:gd name="connsiteY60" fmla="*/ 677766 h 1368136"/>
                <a:gd name="connsiteX61" fmla="*/ 61766 w 415636"/>
                <a:gd name="connsiteY61" fmla="*/ 714914 h 1368136"/>
                <a:gd name="connsiteX62" fmla="*/ 65230 w 415636"/>
                <a:gd name="connsiteY62" fmla="*/ 773276 h 1368136"/>
                <a:gd name="connsiteX63" fmla="*/ 69819 w 415636"/>
                <a:gd name="connsiteY63" fmla="*/ 868786 h 1368136"/>
                <a:gd name="connsiteX64" fmla="*/ 81249 w 415636"/>
                <a:gd name="connsiteY64" fmla="*/ 958061 h 1368136"/>
                <a:gd name="connsiteX65" fmla="*/ 80643 w 415636"/>
                <a:gd name="connsiteY65" fmla="*/ 991832 h 1368136"/>
                <a:gd name="connsiteX66" fmla="*/ 89821 w 415636"/>
                <a:gd name="connsiteY66" fmla="*/ 1019281 h 1368136"/>
                <a:gd name="connsiteX67" fmla="*/ 85838 w 415636"/>
                <a:gd name="connsiteY67" fmla="*/ 1062143 h 1368136"/>
                <a:gd name="connsiteX68" fmla="*/ 101858 w 415636"/>
                <a:gd name="connsiteY68" fmla="*/ 1143972 h 1368136"/>
                <a:gd name="connsiteX69" fmla="*/ 121340 w 415636"/>
                <a:gd name="connsiteY69" fmla="*/ 1234892 h 1368136"/>
                <a:gd name="connsiteX70" fmla="*/ 115625 w 415636"/>
                <a:gd name="connsiteY70" fmla="*/ 1238356 h 1368136"/>
                <a:gd name="connsiteX71" fmla="*/ 116751 w 415636"/>
                <a:gd name="connsiteY71" fmla="*/ 1250392 h 1368136"/>
                <a:gd name="connsiteX72" fmla="*/ 108785 w 415636"/>
                <a:gd name="connsiteY72" fmla="*/ 1252124 h 1368136"/>
                <a:gd name="connsiteX73" fmla="*/ 100732 w 415636"/>
                <a:gd name="connsiteY73" fmla="*/ 1263034 h 1368136"/>
                <a:gd name="connsiteX74" fmla="*/ 64710 w 415636"/>
                <a:gd name="connsiteY74" fmla="*/ 1269269 h 1368136"/>
                <a:gd name="connsiteX75" fmla="*/ 38386 w 415636"/>
                <a:gd name="connsiteY75" fmla="*/ 1289271 h 1368136"/>
                <a:gd name="connsiteX76" fmla="*/ 47565 w 415636"/>
                <a:gd name="connsiteY76" fmla="*/ 1320790 h 1368136"/>
                <a:gd name="connsiteX77" fmla="*/ 87570 w 415636"/>
                <a:gd name="connsiteY77" fmla="*/ 1336204 h 1368136"/>
                <a:gd name="connsiteX78" fmla="*/ 141343 w 415636"/>
                <a:gd name="connsiteY78" fmla="*/ 1361402 h 1368136"/>
                <a:gd name="connsiteX79" fmla="*/ 191133 w 415636"/>
                <a:gd name="connsiteY79" fmla="*/ 1361921 h 1368136"/>
                <a:gd name="connsiteX80" fmla="*/ 204901 w 415636"/>
                <a:gd name="connsiteY80" fmla="*/ 1337935 h 1368136"/>
                <a:gd name="connsiteX81" fmla="*/ 236939 w 415636"/>
                <a:gd name="connsiteY81" fmla="*/ 1336204 h 1368136"/>
                <a:gd name="connsiteX82" fmla="*/ 244992 w 415636"/>
                <a:gd name="connsiteY82" fmla="*/ 1306416 h 1368136"/>
                <a:gd name="connsiteX83" fmla="*/ 239277 w 415636"/>
                <a:gd name="connsiteY83" fmla="*/ 1261216 h 1368136"/>
                <a:gd name="connsiteX84" fmla="*/ 244386 w 415636"/>
                <a:gd name="connsiteY84" fmla="*/ 1249179 h 1368136"/>
                <a:gd name="connsiteX85" fmla="*/ 251833 w 415636"/>
                <a:gd name="connsiteY85" fmla="*/ 1260003 h 1368136"/>
                <a:gd name="connsiteX86" fmla="*/ 257028 w 415636"/>
                <a:gd name="connsiteY86" fmla="*/ 1252037 h 1368136"/>
                <a:gd name="connsiteX87" fmla="*/ 253045 w 415636"/>
                <a:gd name="connsiteY87" fmla="*/ 1224588 h 1368136"/>
                <a:gd name="connsiteX88" fmla="*/ 245599 w 415636"/>
                <a:gd name="connsiteY88" fmla="*/ 1219479 h 1368136"/>
                <a:gd name="connsiteX89" fmla="*/ 275299 w 415636"/>
                <a:gd name="connsiteY89" fmla="*/ 1131329 h 1368136"/>
                <a:gd name="connsiteX90" fmla="*/ 288981 w 415636"/>
                <a:gd name="connsiteY90" fmla="*/ 1051839 h 1368136"/>
                <a:gd name="connsiteX91" fmla="*/ 301017 w 415636"/>
                <a:gd name="connsiteY91" fmla="*/ 1028979 h 1368136"/>
                <a:gd name="connsiteX92" fmla="*/ 299891 w 415636"/>
                <a:gd name="connsiteY92" fmla="*/ 997546 h 1368136"/>
                <a:gd name="connsiteX93" fmla="*/ 308463 w 415636"/>
                <a:gd name="connsiteY93" fmla="*/ 942042 h 1368136"/>
                <a:gd name="connsiteX94" fmla="*/ 325608 w 415636"/>
                <a:gd name="connsiteY94" fmla="*/ 811636 h 1368136"/>
                <a:gd name="connsiteX95" fmla="*/ 331323 w 415636"/>
                <a:gd name="connsiteY95" fmla="*/ 692660 h 1368136"/>
                <a:gd name="connsiteX96" fmla="*/ 322751 w 415636"/>
                <a:gd name="connsiteY96" fmla="*/ 646853 h 1368136"/>
                <a:gd name="connsiteX97" fmla="*/ 334787 w 415636"/>
                <a:gd name="connsiteY97" fmla="*/ 647979 h 1368136"/>
                <a:gd name="connsiteX98" fmla="*/ 347949 w 415636"/>
                <a:gd name="connsiteY98" fmla="*/ 637069 h 1368136"/>
                <a:gd name="connsiteX99" fmla="*/ 363968 w 415636"/>
                <a:gd name="connsiteY99" fmla="*/ 625639 h 1368136"/>
                <a:gd name="connsiteX100" fmla="*/ 359985 w 415636"/>
                <a:gd name="connsiteY100" fmla="*/ 595332 h 1368136"/>
                <a:gd name="connsiteX101" fmla="*/ 397133 w 415636"/>
                <a:gd name="connsiteY101" fmla="*/ 548399 h 1368136"/>
                <a:gd name="connsiteX102" fmla="*/ 420945 w 415636"/>
                <a:gd name="connsiteY102" fmla="*/ 485015 h 1368136"/>
                <a:gd name="connsiteX103" fmla="*/ 77699 w 415636"/>
                <a:gd name="connsiteY103" fmla="*/ 230524 h 1368136"/>
                <a:gd name="connsiteX104" fmla="*/ 84020 w 415636"/>
                <a:gd name="connsiteY104" fmla="*/ 206539 h 1368136"/>
                <a:gd name="connsiteX105" fmla="*/ 93718 w 415636"/>
                <a:gd name="connsiteY105" fmla="*/ 219094 h 1368136"/>
                <a:gd name="connsiteX106" fmla="*/ 88609 w 415636"/>
                <a:gd name="connsiteY106" fmla="*/ 241954 h 1368136"/>
                <a:gd name="connsiteX107" fmla="*/ 57783 w 415636"/>
                <a:gd name="connsiteY107" fmla="*/ 257540 h 1368136"/>
                <a:gd name="connsiteX108" fmla="*/ 77699 w 415636"/>
                <a:gd name="connsiteY108" fmla="*/ 230524 h 1368136"/>
                <a:gd name="connsiteX109" fmla="*/ 44534 w 415636"/>
                <a:gd name="connsiteY109" fmla="*/ 653174 h 1368136"/>
                <a:gd name="connsiteX110" fmla="*/ 38819 w 415636"/>
                <a:gd name="connsiteY110" fmla="*/ 597150 h 1368136"/>
                <a:gd name="connsiteX111" fmla="*/ 54233 w 415636"/>
                <a:gd name="connsiteY111" fmla="*/ 658976 h 1368136"/>
                <a:gd name="connsiteX112" fmla="*/ 54666 w 415636"/>
                <a:gd name="connsiteY112" fmla="*/ 660015 h 1368136"/>
                <a:gd name="connsiteX113" fmla="*/ 44534 w 415636"/>
                <a:gd name="connsiteY113" fmla="*/ 653174 h 1368136"/>
                <a:gd name="connsiteX114" fmla="*/ 69646 w 415636"/>
                <a:gd name="connsiteY114" fmla="*/ 528570 h 1368136"/>
                <a:gd name="connsiteX115" fmla="*/ 51895 w 415636"/>
                <a:gd name="connsiteY115" fmla="*/ 547447 h 1368136"/>
                <a:gd name="connsiteX116" fmla="*/ 59948 w 415636"/>
                <a:gd name="connsiteY116" fmla="*/ 517140 h 1368136"/>
                <a:gd name="connsiteX117" fmla="*/ 67394 w 415636"/>
                <a:gd name="connsiteY117" fmla="*/ 478261 h 1368136"/>
                <a:gd name="connsiteX118" fmla="*/ 69646 w 415636"/>
                <a:gd name="connsiteY118" fmla="*/ 528570 h 1368136"/>
                <a:gd name="connsiteX119" fmla="*/ 108612 w 415636"/>
                <a:gd name="connsiteY119" fmla="*/ 239616 h 1368136"/>
                <a:gd name="connsiteX120" fmla="*/ 100126 w 415636"/>
                <a:gd name="connsiteY120" fmla="*/ 254769 h 1368136"/>
                <a:gd name="connsiteX121" fmla="*/ 70252 w 415636"/>
                <a:gd name="connsiteY121" fmla="*/ 261350 h 1368136"/>
                <a:gd name="connsiteX122" fmla="*/ 55878 w 415636"/>
                <a:gd name="connsiteY122" fmla="*/ 288800 h 1368136"/>
                <a:gd name="connsiteX123" fmla="*/ 49730 w 415636"/>
                <a:gd name="connsiteY123" fmla="*/ 303694 h 1368136"/>
                <a:gd name="connsiteX124" fmla="*/ 50163 w 415636"/>
                <a:gd name="connsiteY124" fmla="*/ 271049 h 1368136"/>
                <a:gd name="connsiteX125" fmla="*/ 57523 w 415636"/>
                <a:gd name="connsiteY125" fmla="*/ 257627 h 1368136"/>
                <a:gd name="connsiteX126" fmla="*/ 95363 w 415636"/>
                <a:gd name="connsiteY126" fmla="*/ 244119 h 1368136"/>
                <a:gd name="connsiteX127" fmla="*/ 102810 w 415636"/>
                <a:gd name="connsiteY127" fmla="*/ 219527 h 1368136"/>
                <a:gd name="connsiteX128" fmla="*/ 108612 w 415636"/>
                <a:gd name="connsiteY128" fmla="*/ 239616 h 1368136"/>
                <a:gd name="connsiteX129" fmla="*/ 152600 w 415636"/>
                <a:gd name="connsiteY129" fmla="*/ 247063 h 1368136"/>
                <a:gd name="connsiteX130" fmla="*/ 125151 w 415636"/>
                <a:gd name="connsiteY130" fmla="*/ 251046 h 1368136"/>
                <a:gd name="connsiteX131" fmla="*/ 120128 w 415636"/>
                <a:gd name="connsiteY131" fmla="*/ 251739 h 1368136"/>
                <a:gd name="connsiteX132" fmla="*/ 123419 w 415636"/>
                <a:gd name="connsiteY132" fmla="*/ 245937 h 1368136"/>
                <a:gd name="connsiteX133" fmla="*/ 134243 w 415636"/>
                <a:gd name="connsiteY133" fmla="*/ 233295 h 1368136"/>
                <a:gd name="connsiteX134" fmla="*/ 138226 w 415636"/>
                <a:gd name="connsiteY134" fmla="*/ 215024 h 1368136"/>
                <a:gd name="connsiteX135" fmla="*/ 148530 w 415636"/>
                <a:gd name="connsiteY135" fmla="*/ 233295 h 1368136"/>
                <a:gd name="connsiteX136" fmla="*/ 152600 w 415636"/>
                <a:gd name="connsiteY136" fmla="*/ 247063 h 1368136"/>
                <a:gd name="connsiteX137" fmla="*/ 201264 w 415636"/>
                <a:gd name="connsiteY137" fmla="*/ 1086822 h 1368136"/>
                <a:gd name="connsiteX138" fmla="*/ 196675 w 415636"/>
                <a:gd name="connsiteY138" fmla="*/ 1149254 h 1368136"/>
                <a:gd name="connsiteX139" fmla="*/ 192691 w 415636"/>
                <a:gd name="connsiteY139" fmla="*/ 1185882 h 1368136"/>
                <a:gd name="connsiteX140" fmla="*/ 184119 w 415636"/>
                <a:gd name="connsiteY140" fmla="*/ 1208742 h 1368136"/>
                <a:gd name="connsiteX141" fmla="*/ 184119 w 415636"/>
                <a:gd name="connsiteY141" fmla="*/ 1157220 h 1368136"/>
                <a:gd name="connsiteX142" fmla="*/ 191566 w 415636"/>
                <a:gd name="connsiteY142" fmla="*/ 1101196 h 1368136"/>
                <a:gd name="connsiteX143" fmla="*/ 187582 w 415636"/>
                <a:gd name="connsiteY143" fmla="*/ 1075998 h 1368136"/>
                <a:gd name="connsiteX144" fmla="*/ 193904 w 415636"/>
                <a:gd name="connsiteY144" fmla="*/ 1043440 h 1368136"/>
                <a:gd name="connsiteX145" fmla="*/ 201264 w 415636"/>
                <a:gd name="connsiteY145" fmla="*/ 1086822 h 1368136"/>
                <a:gd name="connsiteX146" fmla="*/ 352798 w 415636"/>
                <a:gd name="connsiteY146" fmla="*/ 489604 h 1368136"/>
                <a:gd name="connsiteX147" fmla="*/ 335653 w 415636"/>
                <a:gd name="connsiteY147" fmla="*/ 548486 h 1368136"/>
                <a:gd name="connsiteX148" fmla="*/ 322578 w 415636"/>
                <a:gd name="connsiteY148" fmla="*/ 562773 h 1368136"/>
                <a:gd name="connsiteX149" fmla="*/ 319114 w 415636"/>
                <a:gd name="connsiteY149" fmla="*/ 538182 h 1368136"/>
                <a:gd name="connsiteX150" fmla="*/ 325955 w 415636"/>
                <a:gd name="connsiteY150" fmla="*/ 500428 h 1368136"/>
                <a:gd name="connsiteX151" fmla="*/ 318508 w 415636"/>
                <a:gd name="connsiteY151" fmla="*/ 456353 h 1368136"/>
                <a:gd name="connsiteX152" fmla="*/ 320240 w 415636"/>
                <a:gd name="connsiteY152" fmla="*/ 420332 h 1368136"/>
                <a:gd name="connsiteX153" fmla="*/ 344226 w 415636"/>
                <a:gd name="connsiteY153" fmla="*/ 454621 h 1368136"/>
                <a:gd name="connsiteX154" fmla="*/ 352798 w 415636"/>
                <a:gd name="connsiteY154" fmla="*/ 489604 h 136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415636" h="1368136">
                  <a:moveTo>
                    <a:pt x="420945" y="485015"/>
                  </a:moveTo>
                  <a:cubicBezTo>
                    <a:pt x="420945" y="470121"/>
                    <a:pt x="404320" y="434705"/>
                    <a:pt x="393496" y="419812"/>
                  </a:cubicBezTo>
                  <a:cubicBezTo>
                    <a:pt x="382672" y="404918"/>
                    <a:pt x="381546" y="378595"/>
                    <a:pt x="381546" y="378595"/>
                  </a:cubicBezTo>
                  <a:lnTo>
                    <a:pt x="388906" y="367771"/>
                  </a:lnTo>
                  <a:lnTo>
                    <a:pt x="379208" y="355128"/>
                  </a:lnTo>
                  <a:lnTo>
                    <a:pt x="388906" y="359112"/>
                  </a:lnTo>
                  <a:lnTo>
                    <a:pt x="392283" y="353397"/>
                  </a:lnTo>
                  <a:cubicBezTo>
                    <a:pt x="392283" y="353397"/>
                    <a:pt x="383191" y="344218"/>
                    <a:pt x="376351" y="339023"/>
                  </a:cubicBezTo>
                  <a:cubicBezTo>
                    <a:pt x="369423" y="333914"/>
                    <a:pt x="352798" y="321358"/>
                    <a:pt x="352798" y="321358"/>
                  </a:cubicBezTo>
                  <a:cubicBezTo>
                    <a:pt x="352798" y="321358"/>
                    <a:pt x="356262" y="312179"/>
                    <a:pt x="352192" y="306464"/>
                  </a:cubicBezTo>
                  <a:cubicBezTo>
                    <a:pt x="348209" y="300749"/>
                    <a:pt x="339117" y="305945"/>
                    <a:pt x="339117" y="305945"/>
                  </a:cubicBezTo>
                  <a:cubicBezTo>
                    <a:pt x="339117" y="305945"/>
                    <a:pt x="333921" y="299624"/>
                    <a:pt x="327687" y="295034"/>
                  </a:cubicBezTo>
                  <a:cubicBezTo>
                    <a:pt x="321366" y="290445"/>
                    <a:pt x="305433" y="284730"/>
                    <a:pt x="293397" y="284211"/>
                  </a:cubicBezTo>
                  <a:cubicBezTo>
                    <a:pt x="281360" y="283691"/>
                    <a:pt x="265341" y="268191"/>
                    <a:pt x="265341" y="268191"/>
                  </a:cubicBezTo>
                  <a:cubicBezTo>
                    <a:pt x="265341" y="268191"/>
                    <a:pt x="272182" y="245937"/>
                    <a:pt x="273914" y="236152"/>
                  </a:cubicBezTo>
                  <a:cubicBezTo>
                    <a:pt x="275646" y="226368"/>
                    <a:pt x="281880" y="226974"/>
                    <a:pt x="287076" y="221865"/>
                  </a:cubicBezTo>
                  <a:cubicBezTo>
                    <a:pt x="292184" y="216756"/>
                    <a:pt x="294522" y="209309"/>
                    <a:pt x="294522" y="209309"/>
                  </a:cubicBezTo>
                  <a:cubicBezTo>
                    <a:pt x="294522" y="209309"/>
                    <a:pt x="301363" y="211561"/>
                    <a:pt x="304220" y="208703"/>
                  </a:cubicBezTo>
                  <a:cubicBezTo>
                    <a:pt x="307078" y="205846"/>
                    <a:pt x="304220" y="199005"/>
                    <a:pt x="304827" y="190952"/>
                  </a:cubicBezTo>
                  <a:cubicBezTo>
                    <a:pt x="305433" y="182986"/>
                    <a:pt x="305952" y="170950"/>
                    <a:pt x="313399" y="157788"/>
                  </a:cubicBezTo>
                  <a:cubicBezTo>
                    <a:pt x="320846" y="144626"/>
                    <a:pt x="314525" y="144106"/>
                    <a:pt x="312187" y="140643"/>
                  </a:cubicBezTo>
                  <a:cubicBezTo>
                    <a:pt x="309935" y="137179"/>
                    <a:pt x="315651" y="113713"/>
                    <a:pt x="312187" y="82281"/>
                  </a:cubicBezTo>
                  <a:cubicBezTo>
                    <a:pt x="308810" y="50848"/>
                    <a:pt x="280754" y="29633"/>
                    <a:pt x="267593" y="26776"/>
                  </a:cubicBezTo>
                  <a:cubicBezTo>
                    <a:pt x="254431" y="23918"/>
                    <a:pt x="248716" y="7899"/>
                    <a:pt x="225250" y="1578"/>
                  </a:cubicBezTo>
                  <a:cubicBezTo>
                    <a:pt x="201783" y="-4657"/>
                    <a:pt x="178837" y="8418"/>
                    <a:pt x="157709" y="26170"/>
                  </a:cubicBezTo>
                  <a:cubicBezTo>
                    <a:pt x="136580" y="43921"/>
                    <a:pt x="125151" y="73621"/>
                    <a:pt x="125151" y="73621"/>
                  </a:cubicBezTo>
                  <a:cubicBezTo>
                    <a:pt x="125151" y="73621"/>
                    <a:pt x="114846" y="75353"/>
                    <a:pt x="106880" y="78211"/>
                  </a:cubicBezTo>
                  <a:cubicBezTo>
                    <a:pt x="98913" y="81068"/>
                    <a:pt x="95450" y="98213"/>
                    <a:pt x="91467" y="112501"/>
                  </a:cubicBezTo>
                  <a:cubicBezTo>
                    <a:pt x="87483" y="126788"/>
                    <a:pt x="77179" y="134235"/>
                    <a:pt x="64623" y="141682"/>
                  </a:cubicBezTo>
                  <a:cubicBezTo>
                    <a:pt x="51981" y="149129"/>
                    <a:pt x="52587" y="183419"/>
                    <a:pt x="54839" y="190866"/>
                  </a:cubicBezTo>
                  <a:cubicBezTo>
                    <a:pt x="57090" y="198312"/>
                    <a:pt x="54233" y="205759"/>
                    <a:pt x="49643" y="216583"/>
                  </a:cubicBezTo>
                  <a:cubicBezTo>
                    <a:pt x="45054" y="227493"/>
                    <a:pt x="37088" y="249141"/>
                    <a:pt x="30247" y="260658"/>
                  </a:cubicBezTo>
                  <a:cubicBezTo>
                    <a:pt x="23406" y="272088"/>
                    <a:pt x="31979" y="304733"/>
                    <a:pt x="31979" y="304733"/>
                  </a:cubicBezTo>
                  <a:cubicBezTo>
                    <a:pt x="31979" y="304733"/>
                    <a:pt x="31979" y="288713"/>
                    <a:pt x="34836" y="277889"/>
                  </a:cubicBezTo>
                  <a:cubicBezTo>
                    <a:pt x="37694" y="267066"/>
                    <a:pt x="42802" y="264728"/>
                    <a:pt x="42802" y="264728"/>
                  </a:cubicBezTo>
                  <a:cubicBezTo>
                    <a:pt x="42802" y="264728"/>
                    <a:pt x="41677" y="283604"/>
                    <a:pt x="43928" y="292177"/>
                  </a:cubicBezTo>
                  <a:cubicBezTo>
                    <a:pt x="44967" y="296247"/>
                    <a:pt x="46699" y="301789"/>
                    <a:pt x="48258" y="306378"/>
                  </a:cubicBezTo>
                  <a:cubicBezTo>
                    <a:pt x="44621" y="312612"/>
                    <a:pt x="40378" y="318847"/>
                    <a:pt x="36568" y="324735"/>
                  </a:cubicBezTo>
                  <a:cubicBezTo>
                    <a:pt x="29121" y="336252"/>
                    <a:pt x="26783" y="347595"/>
                    <a:pt x="26783" y="347595"/>
                  </a:cubicBezTo>
                  <a:lnTo>
                    <a:pt x="30766" y="352790"/>
                  </a:lnTo>
                  <a:cubicBezTo>
                    <a:pt x="30766" y="352790"/>
                    <a:pt x="34143" y="343612"/>
                    <a:pt x="38213" y="337897"/>
                  </a:cubicBezTo>
                  <a:cubicBezTo>
                    <a:pt x="42196" y="332182"/>
                    <a:pt x="43928" y="334433"/>
                    <a:pt x="43928" y="334433"/>
                  </a:cubicBezTo>
                  <a:cubicBezTo>
                    <a:pt x="43928" y="334433"/>
                    <a:pt x="36568" y="354436"/>
                    <a:pt x="31373" y="369936"/>
                  </a:cubicBezTo>
                  <a:cubicBezTo>
                    <a:pt x="26264" y="385349"/>
                    <a:pt x="18211" y="413404"/>
                    <a:pt x="11890" y="439122"/>
                  </a:cubicBezTo>
                  <a:cubicBezTo>
                    <a:pt x="5655" y="464839"/>
                    <a:pt x="4443" y="531774"/>
                    <a:pt x="9638" y="561475"/>
                  </a:cubicBezTo>
                  <a:cubicBezTo>
                    <a:pt x="14834" y="591262"/>
                    <a:pt x="3923" y="607281"/>
                    <a:pt x="4443" y="621569"/>
                  </a:cubicBezTo>
                  <a:cubicBezTo>
                    <a:pt x="5049" y="635856"/>
                    <a:pt x="5568" y="641571"/>
                    <a:pt x="2191" y="646767"/>
                  </a:cubicBezTo>
                  <a:cubicBezTo>
                    <a:pt x="-1186" y="651876"/>
                    <a:pt x="-60" y="666769"/>
                    <a:pt x="1585" y="670752"/>
                  </a:cubicBezTo>
                  <a:cubicBezTo>
                    <a:pt x="3317" y="674735"/>
                    <a:pt x="11890" y="691361"/>
                    <a:pt x="17605" y="698808"/>
                  </a:cubicBezTo>
                  <a:cubicBezTo>
                    <a:pt x="23320" y="706255"/>
                    <a:pt x="26783" y="695950"/>
                    <a:pt x="26783" y="695950"/>
                  </a:cubicBezTo>
                  <a:cubicBezTo>
                    <a:pt x="26783" y="695950"/>
                    <a:pt x="29641" y="700540"/>
                    <a:pt x="31892" y="704523"/>
                  </a:cubicBezTo>
                  <a:cubicBezTo>
                    <a:pt x="34230" y="708592"/>
                    <a:pt x="37088" y="707986"/>
                    <a:pt x="41590" y="707986"/>
                  </a:cubicBezTo>
                  <a:cubicBezTo>
                    <a:pt x="46180" y="707986"/>
                    <a:pt x="41590" y="699414"/>
                    <a:pt x="38213" y="690841"/>
                  </a:cubicBezTo>
                  <a:cubicBezTo>
                    <a:pt x="34750" y="682269"/>
                    <a:pt x="35356" y="672571"/>
                    <a:pt x="35356" y="672571"/>
                  </a:cubicBezTo>
                  <a:cubicBezTo>
                    <a:pt x="35356" y="672571"/>
                    <a:pt x="45054" y="690841"/>
                    <a:pt x="46786" y="694911"/>
                  </a:cubicBezTo>
                  <a:cubicBezTo>
                    <a:pt x="48431" y="698894"/>
                    <a:pt x="51375" y="705216"/>
                    <a:pt x="55358" y="706947"/>
                  </a:cubicBezTo>
                  <a:cubicBezTo>
                    <a:pt x="59341" y="708679"/>
                    <a:pt x="54752" y="692660"/>
                    <a:pt x="52501" y="684607"/>
                  </a:cubicBezTo>
                  <a:cubicBezTo>
                    <a:pt x="50249" y="676640"/>
                    <a:pt x="49124" y="670319"/>
                    <a:pt x="49124" y="670319"/>
                  </a:cubicBezTo>
                  <a:cubicBezTo>
                    <a:pt x="49124" y="670319"/>
                    <a:pt x="52501" y="670319"/>
                    <a:pt x="56571" y="672571"/>
                  </a:cubicBezTo>
                  <a:cubicBezTo>
                    <a:pt x="58389" y="673610"/>
                    <a:pt x="59428" y="672484"/>
                    <a:pt x="59774" y="670666"/>
                  </a:cubicBezTo>
                  <a:cubicBezTo>
                    <a:pt x="63844" y="676814"/>
                    <a:pt x="67481" y="677766"/>
                    <a:pt x="67481" y="677766"/>
                  </a:cubicBezTo>
                  <a:cubicBezTo>
                    <a:pt x="67481" y="677766"/>
                    <a:pt x="65749" y="693786"/>
                    <a:pt x="61766" y="714914"/>
                  </a:cubicBezTo>
                  <a:cubicBezTo>
                    <a:pt x="57783" y="736128"/>
                    <a:pt x="59428" y="741237"/>
                    <a:pt x="65230" y="773276"/>
                  </a:cubicBezTo>
                  <a:cubicBezTo>
                    <a:pt x="70945" y="805315"/>
                    <a:pt x="72070" y="833370"/>
                    <a:pt x="69819" y="868786"/>
                  </a:cubicBezTo>
                  <a:cubicBezTo>
                    <a:pt x="67567" y="904288"/>
                    <a:pt x="76140" y="940310"/>
                    <a:pt x="81249" y="958061"/>
                  </a:cubicBezTo>
                  <a:cubicBezTo>
                    <a:pt x="86358" y="975812"/>
                    <a:pt x="82981" y="979795"/>
                    <a:pt x="80643" y="991832"/>
                  </a:cubicBezTo>
                  <a:cubicBezTo>
                    <a:pt x="78391" y="1003868"/>
                    <a:pt x="84626" y="1010708"/>
                    <a:pt x="89821" y="1019281"/>
                  </a:cubicBezTo>
                  <a:cubicBezTo>
                    <a:pt x="95017" y="1027853"/>
                    <a:pt x="88090" y="1044998"/>
                    <a:pt x="85838" y="1062143"/>
                  </a:cubicBezTo>
                  <a:cubicBezTo>
                    <a:pt x="83587" y="1079288"/>
                    <a:pt x="98394" y="1115916"/>
                    <a:pt x="101858" y="1143972"/>
                  </a:cubicBezTo>
                  <a:cubicBezTo>
                    <a:pt x="105321" y="1172027"/>
                    <a:pt x="121340" y="1234892"/>
                    <a:pt x="121340" y="1234892"/>
                  </a:cubicBezTo>
                  <a:lnTo>
                    <a:pt x="115625" y="1238356"/>
                  </a:lnTo>
                  <a:lnTo>
                    <a:pt x="116751" y="1250392"/>
                  </a:lnTo>
                  <a:lnTo>
                    <a:pt x="108785" y="1252124"/>
                  </a:lnTo>
                  <a:lnTo>
                    <a:pt x="100732" y="1263034"/>
                  </a:lnTo>
                  <a:cubicBezTo>
                    <a:pt x="100732" y="1263034"/>
                    <a:pt x="78998" y="1264766"/>
                    <a:pt x="64710" y="1269269"/>
                  </a:cubicBezTo>
                  <a:cubicBezTo>
                    <a:pt x="50336" y="1273858"/>
                    <a:pt x="43495" y="1276196"/>
                    <a:pt x="38386" y="1289271"/>
                  </a:cubicBezTo>
                  <a:cubicBezTo>
                    <a:pt x="33191" y="1302433"/>
                    <a:pt x="38386" y="1311612"/>
                    <a:pt x="47565" y="1320790"/>
                  </a:cubicBezTo>
                  <a:cubicBezTo>
                    <a:pt x="56657" y="1329969"/>
                    <a:pt x="67048" y="1332826"/>
                    <a:pt x="87570" y="1336204"/>
                  </a:cubicBezTo>
                  <a:cubicBezTo>
                    <a:pt x="108179" y="1339667"/>
                    <a:pt x="112162" y="1347114"/>
                    <a:pt x="141343" y="1361402"/>
                  </a:cubicBezTo>
                  <a:cubicBezTo>
                    <a:pt x="170524" y="1375689"/>
                    <a:pt x="173382" y="1367117"/>
                    <a:pt x="191133" y="1361921"/>
                  </a:cubicBezTo>
                  <a:cubicBezTo>
                    <a:pt x="208884" y="1356812"/>
                    <a:pt x="204901" y="1337935"/>
                    <a:pt x="204901" y="1337935"/>
                  </a:cubicBezTo>
                  <a:cubicBezTo>
                    <a:pt x="204901" y="1337935"/>
                    <a:pt x="222046" y="1340187"/>
                    <a:pt x="236939" y="1336204"/>
                  </a:cubicBezTo>
                  <a:cubicBezTo>
                    <a:pt x="251833" y="1332220"/>
                    <a:pt x="244992" y="1320184"/>
                    <a:pt x="244992" y="1306416"/>
                  </a:cubicBezTo>
                  <a:cubicBezTo>
                    <a:pt x="244992" y="1292735"/>
                    <a:pt x="239277" y="1261216"/>
                    <a:pt x="239277" y="1261216"/>
                  </a:cubicBezTo>
                  <a:lnTo>
                    <a:pt x="244386" y="1249179"/>
                  </a:lnTo>
                  <a:lnTo>
                    <a:pt x="251833" y="1260003"/>
                  </a:lnTo>
                  <a:lnTo>
                    <a:pt x="257028" y="1252037"/>
                  </a:lnTo>
                  <a:lnTo>
                    <a:pt x="253045" y="1224588"/>
                  </a:lnTo>
                  <a:lnTo>
                    <a:pt x="245599" y="1219479"/>
                  </a:lnTo>
                  <a:cubicBezTo>
                    <a:pt x="245599" y="1219479"/>
                    <a:pt x="261012" y="1177742"/>
                    <a:pt x="275299" y="1131329"/>
                  </a:cubicBezTo>
                  <a:cubicBezTo>
                    <a:pt x="289587" y="1085003"/>
                    <a:pt x="288981" y="1051839"/>
                    <a:pt x="288981" y="1051839"/>
                  </a:cubicBezTo>
                  <a:cubicBezTo>
                    <a:pt x="288981" y="1051839"/>
                    <a:pt x="295302" y="1039283"/>
                    <a:pt x="301017" y="1028979"/>
                  </a:cubicBezTo>
                  <a:cubicBezTo>
                    <a:pt x="306732" y="1018675"/>
                    <a:pt x="303268" y="1010708"/>
                    <a:pt x="299891" y="997546"/>
                  </a:cubicBezTo>
                  <a:cubicBezTo>
                    <a:pt x="296427" y="984385"/>
                    <a:pt x="302229" y="975206"/>
                    <a:pt x="308463" y="942042"/>
                  </a:cubicBezTo>
                  <a:cubicBezTo>
                    <a:pt x="314785" y="908877"/>
                    <a:pt x="314178" y="865409"/>
                    <a:pt x="325608" y="811636"/>
                  </a:cubicBezTo>
                  <a:cubicBezTo>
                    <a:pt x="337038" y="757863"/>
                    <a:pt x="333055" y="714394"/>
                    <a:pt x="331323" y="692660"/>
                  </a:cubicBezTo>
                  <a:cubicBezTo>
                    <a:pt x="329592" y="670925"/>
                    <a:pt x="322751" y="646853"/>
                    <a:pt x="322751" y="646853"/>
                  </a:cubicBezTo>
                  <a:cubicBezTo>
                    <a:pt x="322751" y="646853"/>
                    <a:pt x="328466" y="649105"/>
                    <a:pt x="334787" y="647979"/>
                  </a:cubicBezTo>
                  <a:cubicBezTo>
                    <a:pt x="341108" y="646853"/>
                    <a:pt x="342234" y="643390"/>
                    <a:pt x="347949" y="637069"/>
                  </a:cubicBezTo>
                  <a:cubicBezTo>
                    <a:pt x="353664" y="630747"/>
                    <a:pt x="356521" y="633085"/>
                    <a:pt x="363968" y="625639"/>
                  </a:cubicBezTo>
                  <a:cubicBezTo>
                    <a:pt x="371415" y="618192"/>
                    <a:pt x="359985" y="595332"/>
                    <a:pt x="359985" y="595332"/>
                  </a:cubicBezTo>
                  <a:cubicBezTo>
                    <a:pt x="359985" y="595332"/>
                    <a:pt x="379381" y="566670"/>
                    <a:pt x="397133" y="548399"/>
                  </a:cubicBezTo>
                  <a:cubicBezTo>
                    <a:pt x="414624" y="530215"/>
                    <a:pt x="420945" y="499908"/>
                    <a:pt x="420945" y="485015"/>
                  </a:cubicBezTo>
                  <a:close/>
                  <a:moveTo>
                    <a:pt x="77699" y="230524"/>
                  </a:moveTo>
                  <a:cubicBezTo>
                    <a:pt x="86271" y="213899"/>
                    <a:pt x="84020" y="206539"/>
                    <a:pt x="84020" y="206539"/>
                  </a:cubicBezTo>
                  <a:cubicBezTo>
                    <a:pt x="84020" y="206539"/>
                    <a:pt x="92592" y="213379"/>
                    <a:pt x="93718" y="219094"/>
                  </a:cubicBezTo>
                  <a:cubicBezTo>
                    <a:pt x="94930" y="224809"/>
                    <a:pt x="93718" y="234507"/>
                    <a:pt x="88609" y="241954"/>
                  </a:cubicBezTo>
                  <a:cubicBezTo>
                    <a:pt x="84106" y="248449"/>
                    <a:pt x="63065" y="255809"/>
                    <a:pt x="57783" y="257540"/>
                  </a:cubicBezTo>
                  <a:cubicBezTo>
                    <a:pt x="63931" y="249401"/>
                    <a:pt x="72157" y="241261"/>
                    <a:pt x="77699" y="230524"/>
                  </a:cubicBezTo>
                  <a:close/>
                  <a:moveTo>
                    <a:pt x="44534" y="653174"/>
                  </a:moveTo>
                  <a:cubicBezTo>
                    <a:pt x="41071" y="646334"/>
                    <a:pt x="38819" y="597150"/>
                    <a:pt x="38819" y="597150"/>
                  </a:cubicBezTo>
                  <a:cubicBezTo>
                    <a:pt x="38819" y="597150"/>
                    <a:pt x="48517" y="641744"/>
                    <a:pt x="54233" y="658976"/>
                  </a:cubicBezTo>
                  <a:cubicBezTo>
                    <a:pt x="54406" y="659409"/>
                    <a:pt x="54492" y="659669"/>
                    <a:pt x="54666" y="660015"/>
                  </a:cubicBezTo>
                  <a:cubicBezTo>
                    <a:pt x="51202" y="658370"/>
                    <a:pt x="47045" y="658370"/>
                    <a:pt x="44534" y="653174"/>
                  </a:cubicBezTo>
                  <a:close/>
                  <a:moveTo>
                    <a:pt x="69646" y="528570"/>
                  </a:moveTo>
                  <a:cubicBezTo>
                    <a:pt x="64537" y="540606"/>
                    <a:pt x="51895" y="547447"/>
                    <a:pt x="51895" y="547447"/>
                  </a:cubicBezTo>
                  <a:cubicBezTo>
                    <a:pt x="51895" y="547447"/>
                    <a:pt x="55358" y="532034"/>
                    <a:pt x="59948" y="517140"/>
                  </a:cubicBezTo>
                  <a:cubicBezTo>
                    <a:pt x="64537" y="502246"/>
                    <a:pt x="67394" y="478261"/>
                    <a:pt x="67394" y="478261"/>
                  </a:cubicBezTo>
                  <a:cubicBezTo>
                    <a:pt x="67394" y="478261"/>
                    <a:pt x="74841" y="516534"/>
                    <a:pt x="69646" y="528570"/>
                  </a:cubicBezTo>
                  <a:close/>
                  <a:moveTo>
                    <a:pt x="108612" y="239616"/>
                  </a:moveTo>
                  <a:cubicBezTo>
                    <a:pt x="107399" y="243599"/>
                    <a:pt x="103676" y="249661"/>
                    <a:pt x="100126" y="254769"/>
                  </a:cubicBezTo>
                  <a:cubicBezTo>
                    <a:pt x="88436" y="256588"/>
                    <a:pt x="76746" y="258753"/>
                    <a:pt x="70252" y="261350"/>
                  </a:cubicBezTo>
                  <a:cubicBezTo>
                    <a:pt x="58822" y="265940"/>
                    <a:pt x="58822" y="276764"/>
                    <a:pt x="55878" y="288800"/>
                  </a:cubicBezTo>
                  <a:cubicBezTo>
                    <a:pt x="54666" y="293735"/>
                    <a:pt x="52501" y="298758"/>
                    <a:pt x="49730" y="303694"/>
                  </a:cubicBezTo>
                  <a:cubicBezTo>
                    <a:pt x="48691" y="293476"/>
                    <a:pt x="47738" y="279188"/>
                    <a:pt x="50163" y="271049"/>
                  </a:cubicBezTo>
                  <a:cubicBezTo>
                    <a:pt x="51548" y="266286"/>
                    <a:pt x="54233" y="262043"/>
                    <a:pt x="57523" y="257627"/>
                  </a:cubicBezTo>
                  <a:cubicBezTo>
                    <a:pt x="62892" y="256588"/>
                    <a:pt x="88263" y="251306"/>
                    <a:pt x="95363" y="244119"/>
                  </a:cubicBezTo>
                  <a:cubicBezTo>
                    <a:pt x="103330" y="236152"/>
                    <a:pt x="102810" y="219527"/>
                    <a:pt x="102810" y="219527"/>
                  </a:cubicBezTo>
                  <a:cubicBezTo>
                    <a:pt x="102810" y="219527"/>
                    <a:pt x="110863" y="231650"/>
                    <a:pt x="108612" y="239616"/>
                  </a:cubicBezTo>
                  <a:close/>
                  <a:moveTo>
                    <a:pt x="152600" y="247063"/>
                  </a:moveTo>
                  <a:cubicBezTo>
                    <a:pt x="152600" y="247063"/>
                    <a:pt x="140564" y="248708"/>
                    <a:pt x="125151" y="251046"/>
                  </a:cubicBezTo>
                  <a:cubicBezTo>
                    <a:pt x="123592" y="251306"/>
                    <a:pt x="121947" y="251479"/>
                    <a:pt x="120128" y="251739"/>
                  </a:cubicBezTo>
                  <a:cubicBezTo>
                    <a:pt x="121427" y="249661"/>
                    <a:pt x="122553" y="247496"/>
                    <a:pt x="123419" y="245937"/>
                  </a:cubicBezTo>
                  <a:cubicBezTo>
                    <a:pt x="127402" y="237884"/>
                    <a:pt x="129134" y="242474"/>
                    <a:pt x="134243" y="233295"/>
                  </a:cubicBezTo>
                  <a:cubicBezTo>
                    <a:pt x="139438" y="224116"/>
                    <a:pt x="138226" y="215024"/>
                    <a:pt x="138226" y="215024"/>
                  </a:cubicBezTo>
                  <a:cubicBezTo>
                    <a:pt x="138226" y="215024"/>
                    <a:pt x="143335" y="227580"/>
                    <a:pt x="148530" y="233295"/>
                  </a:cubicBezTo>
                  <a:cubicBezTo>
                    <a:pt x="153812" y="239097"/>
                    <a:pt x="152600" y="247063"/>
                    <a:pt x="152600" y="247063"/>
                  </a:cubicBezTo>
                  <a:close/>
                  <a:moveTo>
                    <a:pt x="201264" y="1086822"/>
                  </a:moveTo>
                  <a:cubicBezTo>
                    <a:pt x="199532" y="1099984"/>
                    <a:pt x="194943" y="1130897"/>
                    <a:pt x="196675" y="1149254"/>
                  </a:cubicBezTo>
                  <a:cubicBezTo>
                    <a:pt x="198406" y="1167524"/>
                    <a:pt x="196068" y="1173239"/>
                    <a:pt x="192691" y="1185882"/>
                  </a:cubicBezTo>
                  <a:cubicBezTo>
                    <a:pt x="189314" y="1198437"/>
                    <a:pt x="184119" y="1208742"/>
                    <a:pt x="184119" y="1208742"/>
                  </a:cubicBezTo>
                  <a:cubicBezTo>
                    <a:pt x="184119" y="1208742"/>
                    <a:pt x="180136" y="1184669"/>
                    <a:pt x="184119" y="1157220"/>
                  </a:cubicBezTo>
                  <a:cubicBezTo>
                    <a:pt x="188102" y="1129771"/>
                    <a:pt x="192085" y="1112626"/>
                    <a:pt x="191566" y="1101196"/>
                  </a:cubicBezTo>
                  <a:cubicBezTo>
                    <a:pt x="190960" y="1089766"/>
                    <a:pt x="184725" y="1089160"/>
                    <a:pt x="187582" y="1075998"/>
                  </a:cubicBezTo>
                  <a:cubicBezTo>
                    <a:pt x="190440" y="1062836"/>
                    <a:pt x="193904" y="1043440"/>
                    <a:pt x="193904" y="1043440"/>
                  </a:cubicBezTo>
                  <a:cubicBezTo>
                    <a:pt x="193904" y="1043440"/>
                    <a:pt x="202996" y="1073746"/>
                    <a:pt x="201264" y="1086822"/>
                  </a:cubicBezTo>
                  <a:close/>
                  <a:moveTo>
                    <a:pt x="352798" y="489604"/>
                  </a:moveTo>
                  <a:cubicBezTo>
                    <a:pt x="348815" y="503892"/>
                    <a:pt x="342494" y="537056"/>
                    <a:pt x="335653" y="548486"/>
                  </a:cubicBezTo>
                  <a:cubicBezTo>
                    <a:pt x="328812" y="559916"/>
                    <a:pt x="322578" y="562773"/>
                    <a:pt x="322578" y="562773"/>
                  </a:cubicBezTo>
                  <a:cubicBezTo>
                    <a:pt x="322578" y="562773"/>
                    <a:pt x="315737" y="547360"/>
                    <a:pt x="319114" y="538182"/>
                  </a:cubicBezTo>
                  <a:cubicBezTo>
                    <a:pt x="322578" y="529003"/>
                    <a:pt x="331150" y="511252"/>
                    <a:pt x="325955" y="500428"/>
                  </a:cubicBezTo>
                  <a:cubicBezTo>
                    <a:pt x="320846" y="489604"/>
                    <a:pt x="319720" y="476442"/>
                    <a:pt x="318508" y="456353"/>
                  </a:cubicBezTo>
                  <a:cubicBezTo>
                    <a:pt x="317382" y="436351"/>
                    <a:pt x="320240" y="420332"/>
                    <a:pt x="320240" y="420332"/>
                  </a:cubicBezTo>
                  <a:cubicBezTo>
                    <a:pt x="320240" y="420332"/>
                    <a:pt x="336259" y="435225"/>
                    <a:pt x="344226" y="454621"/>
                  </a:cubicBezTo>
                  <a:cubicBezTo>
                    <a:pt x="352278" y="474191"/>
                    <a:pt x="356868" y="475317"/>
                    <a:pt x="352798" y="489604"/>
                  </a:cubicBezTo>
                  <a:close/>
                </a:path>
              </a:pathLst>
            </a:custGeom>
            <a:solidFill>
              <a:srgbClr val="FBA329"/>
            </a:solidFill>
            <a:ln w="86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endParaRPr>
            </a:p>
          </p:txBody>
        </p:sp>
      </p:grpSp>
      <p:sp>
        <p:nvSpPr>
          <p:cNvPr id="19" name="TextBox 3037">
            <a:extLst>
              <a:ext uri="{FF2B5EF4-FFF2-40B4-BE49-F238E27FC236}">
                <a16:creationId xmlns:a16="http://schemas.microsoft.com/office/drawing/2014/main" id="{92FFFF9E-674A-B50B-EAF3-089D3762FD26}"/>
              </a:ext>
            </a:extLst>
          </p:cNvPr>
          <p:cNvSpPr txBox="1"/>
          <p:nvPr/>
        </p:nvSpPr>
        <p:spPr>
          <a:xfrm>
            <a:off x="314921" y="4841505"/>
            <a:ext cx="8396461" cy="276999"/>
          </a:xfrm>
          <a:prstGeom prst="rect">
            <a:avLst/>
          </a:prstGeom>
          <a:noFill/>
        </p:spPr>
        <p:txBody>
          <a:bodyPr wrap="square" rtlCol="0" anchor="b">
            <a:spAutoFit/>
          </a:bodyPr>
          <a:lstStyle/>
          <a:p>
            <a:r>
              <a:rPr lang="de-DE" sz="600" b="1" dirty="0">
                <a:solidFill>
                  <a:srgbClr val="404040"/>
                </a:solidFill>
              </a:rPr>
              <a:t>1.</a:t>
            </a:r>
            <a:r>
              <a:rPr lang="de-DE" sz="600" dirty="0">
                <a:solidFill>
                  <a:srgbClr val="404040"/>
                </a:solidFill>
              </a:rPr>
              <a:t> Insel RA </a:t>
            </a:r>
            <a:r>
              <a:rPr lang="de-DE" sz="600" i="1" dirty="0">
                <a:solidFill>
                  <a:srgbClr val="404040"/>
                </a:solidFill>
              </a:rPr>
              <a:t>et al. Diabetes Care</a:t>
            </a:r>
            <a:r>
              <a:rPr lang="de-DE" sz="600" dirty="0">
                <a:solidFill>
                  <a:srgbClr val="404040"/>
                </a:solidFill>
              </a:rPr>
              <a:t> 2015; 38: 1964</a:t>
            </a:r>
            <a:r>
              <a:rPr kumimoji="0" lang="de-DE" sz="600" b="0" i="0" u="none" strike="noStrike" kern="1200" cap="none" spc="0" normalizeH="0" baseline="0" noProof="0" dirty="0">
                <a:ln>
                  <a:noFill/>
                </a:ln>
                <a:solidFill>
                  <a:srgbClr val="404040"/>
                </a:solidFill>
                <a:effectLst/>
                <a:uLnTx/>
                <a:uFillTx/>
                <a:ea typeface="+mn-ea"/>
                <a:cs typeface="+mn-cs"/>
              </a:rPr>
              <a:t>–</a:t>
            </a:r>
            <a:r>
              <a:rPr lang="de-DE" sz="600" dirty="0">
                <a:solidFill>
                  <a:srgbClr val="404040"/>
                </a:solidFill>
              </a:rPr>
              <a:t>74; </a:t>
            </a:r>
            <a:r>
              <a:rPr lang="de-DE" sz="600" b="1" dirty="0">
                <a:solidFill>
                  <a:srgbClr val="404040"/>
                </a:solidFill>
              </a:rPr>
              <a:t>2.</a:t>
            </a:r>
            <a:r>
              <a:rPr lang="de-DE" sz="600" dirty="0">
                <a:solidFill>
                  <a:srgbClr val="404040"/>
                </a:solidFill>
              </a:rPr>
              <a:t> </a:t>
            </a:r>
            <a:r>
              <a:rPr lang="de-DE" sz="600" dirty="0" err="1">
                <a:solidFill>
                  <a:srgbClr val="404040"/>
                </a:solidFill>
              </a:rPr>
              <a:t>DiMeglio</a:t>
            </a:r>
            <a:r>
              <a:rPr lang="de-DE" sz="600" dirty="0">
                <a:solidFill>
                  <a:srgbClr val="404040"/>
                </a:solidFill>
              </a:rPr>
              <a:t> LA </a:t>
            </a:r>
            <a:r>
              <a:rPr lang="de-DE" sz="600" i="1" dirty="0">
                <a:solidFill>
                  <a:srgbClr val="404040"/>
                </a:solidFill>
              </a:rPr>
              <a:t>et al. Lancet</a:t>
            </a:r>
            <a:r>
              <a:rPr lang="de-DE" sz="600" dirty="0">
                <a:solidFill>
                  <a:srgbClr val="404040"/>
                </a:solidFill>
              </a:rPr>
              <a:t> 2018; 391: 2449</a:t>
            </a:r>
            <a:r>
              <a:rPr kumimoji="0" lang="de-DE" sz="600" b="0" i="0" u="none" strike="noStrike" kern="1200" cap="none" spc="0" normalizeH="0" baseline="0" noProof="0" dirty="0">
                <a:ln>
                  <a:noFill/>
                </a:ln>
                <a:solidFill>
                  <a:srgbClr val="404040"/>
                </a:solidFill>
                <a:effectLst/>
                <a:uLnTx/>
                <a:uFillTx/>
                <a:ea typeface="+mn-ea"/>
                <a:cs typeface="+mn-cs"/>
              </a:rPr>
              <a:t>–</a:t>
            </a:r>
            <a:r>
              <a:rPr lang="de-DE" sz="600" dirty="0">
                <a:solidFill>
                  <a:srgbClr val="404040"/>
                </a:solidFill>
              </a:rPr>
              <a:t>62; </a:t>
            </a:r>
            <a:r>
              <a:rPr lang="de-DE" sz="600" b="1" dirty="0">
                <a:solidFill>
                  <a:srgbClr val="404040"/>
                </a:solidFill>
              </a:rPr>
              <a:t>3.</a:t>
            </a:r>
            <a:r>
              <a:rPr lang="de-DE" sz="600" dirty="0">
                <a:solidFill>
                  <a:srgbClr val="404040"/>
                </a:solidFill>
              </a:rPr>
              <a:t> van Belle TL </a:t>
            </a:r>
            <a:r>
              <a:rPr lang="de-DE" sz="600" i="1" dirty="0">
                <a:solidFill>
                  <a:srgbClr val="404040"/>
                </a:solidFill>
              </a:rPr>
              <a:t>et al. </a:t>
            </a:r>
            <a:r>
              <a:rPr lang="de-DE" sz="600" i="1" dirty="0" err="1">
                <a:solidFill>
                  <a:srgbClr val="404040"/>
                </a:solidFill>
              </a:rPr>
              <a:t>Physiol</a:t>
            </a:r>
            <a:r>
              <a:rPr lang="de-DE" sz="600" i="1" dirty="0">
                <a:solidFill>
                  <a:srgbClr val="404040"/>
                </a:solidFill>
              </a:rPr>
              <a:t> Rev </a:t>
            </a:r>
            <a:r>
              <a:rPr lang="de-DE" sz="600" dirty="0">
                <a:solidFill>
                  <a:srgbClr val="404040"/>
                </a:solidFill>
              </a:rPr>
              <a:t>2011; 91: 79</a:t>
            </a:r>
            <a:r>
              <a:rPr kumimoji="0" lang="de-DE" sz="600" b="0" i="0" u="none" strike="noStrike" kern="1200" cap="none" spc="0" normalizeH="0" baseline="0" noProof="0" dirty="0">
                <a:ln>
                  <a:noFill/>
                </a:ln>
                <a:solidFill>
                  <a:srgbClr val="404040"/>
                </a:solidFill>
                <a:effectLst/>
                <a:uLnTx/>
                <a:uFillTx/>
                <a:ea typeface="+mn-ea"/>
                <a:cs typeface="+mn-cs"/>
              </a:rPr>
              <a:t>–</a:t>
            </a:r>
            <a:r>
              <a:rPr lang="de-DE" sz="600" dirty="0">
                <a:solidFill>
                  <a:srgbClr val="404040"/>
                </a:solidFill>
              </a:rPr>
              <a:t>118; </a:t>
            </a:r>
            <a:r>
              <a:rPr lang="de-DE" sz="600" b="1" dirty="0">
                <a:solidFill>
                  <a:srgbClr val="404040"/>
                </a:solidFill>
              </a:rPr>
              <a:t>4.</a:t>
            </a:r>
            <a:r>
              <a:rPr lang="de-DE" sz="600" dirty="0">
                <a:solidFill>
                  <a:srgbClr val="404040"/>
                </a:solidFill>
              </a:rPr>
              <a:t> Lipponen K </a:t>
            </a:r>
            <a:r>
              <a:rPr lang="de-DE" sz="600" i="1" dirty="0">
                <a:solidFill>
                  <a:srgbClr val="404040"/>
                </a:solidFill>
              </a:rPr>
              <a:t>et al. Diabetes </a:t>
            </a:r>
            <a:r>
              <a:rPr lang="de-DE" sz="600" dirty="0">
                <a:solidFill>
                  <a:srgbClr val="404040"/>
                </a:solidFill>
              </a:rPr>
              <a:t>2010; 59: 3253</a:t>
            </a:r>
            <a:r>
              <a:rPr kumimoji="0" lang="de-DE" sz="600" b="0" i="0" u="none" strike="noStrike" kern="1200" cap="none" spc="0" normalizeH="0" baseline="0" noProof="0" dirty="0">
                <a:ln>
                  <a:noFill/>
                </a:ln>
                <a:solidFill>
                  <a:srgbClr val="404040"/>
                </a:solidFill>
                <a:effectLst/>
                <a:uLnTx/>
                <a:uFillTx/>
                <a:ea typeface="+mn-ea"/>
                <a:cs typeface="+mn-cs"/>
              </a:rPr>
              <a:t>–</a:t>
            </a:r>
            <a:r>
              <a:rPr lang="de-DE" sz="600" dirty="0">
                <a:solidFill>
                  <a:srgbClr val="404040"/>
                </a:solidFill>
              </a:rPr>
              <a:t>6;    </a:t>
            </a:r>
            <a:r>
              <a:rPr lang="de-DE" sz="600" b="1" dirty="0">
                <a:solidFill>
                  <a:srgbClr val="404040"/>
                </a:solidFill>
              </a:rPr>
              <a:t>5.</a:t>
            </a:r>
            <a:r>
              <a:rPr lang="de-DE" sz="600" dirty="0">
                <a:solidFill>
                  <a:srgbClr val="404040"/>
                </a:solidFill>
              </a:rPr>
              <a:t> </a:t>
            </a:r>
            <a:r>
              <a:rPr lang="de-DE" sz="600" dirty="0" err="1">
                <a:solidFill>
                  <a:srgbClr val="404040"/>
                </a:solidFill>
              </a:rPr>
              <a:t>Parkkola</a:t>
            </a:r>
            <a:r>
              <a:rPr lang="de-DE" sz="600" dirty="0">
                <a:solidFill>
                  <a:srgbClr val="404040"/>
                </a:solidFill>
              </a:rPr>
              <a:t> A </a:t>
            </a:r>
            <a:r>
              <a:rPr lang="de-DE" sz="600" i="1" dirty="0">
                <a:solidFill>
                  <a:srgbClr val="404040"/>
                </a:solidFill>
              </a:rPr>
              <a:t>et al. Diabetes Care </a:t>
            </a:r>
            <a:r>
              <a:rPr lang="de-DE" sz="600" dirty="0">
                <a:solidFill>
                  <a:srgbClr val="404040"/>
                </a:solidFill>
              </a:rPr>
              <a:t>2013; 36: 348</a:t>
            </a:r>
            <a:r>
              <a:rPr kumimoji="0" lang="de-DE" sz="600" b="0" i="0" u="none" strike="noStrike" kern="1200" cap="none" spc="0" normalizeH="0" baseline="0" noProof="0" dirty="0">
                <a:ln>
                  <a:noFill/>
                </a:ln>
                <a:solidFill>
                  <a:srgbClr val="404040"/>
                </a:solidFill>
                <a:effectLst/>
                <a:uLnTx/>
                <a:uFillTx/>
                <a:ea typeface="+mn-ea"/>
                <a:cs typeface="+mn-cs"/>
              </a:rPr>
              <a:t>–</a:t>
            </a:r>
            <a:r>
              <a:rPr lang="de-DE" sz="600" dirty="0">
                <a:solidFill>
                  <a:srgbClr val="404040"/>
                </a:solidFill>
              </a:rPr>
              <a:t>54; </a:t>
            </a:r>
            <a:r>
              <a:rPr lang="de-DE" sz="600" b="1" dirty="0">
                <a:solidFill>
                  <a:srgbClr val="404040"/>
                </a:solidFill>
              </a:rPr>
              <a:t>6.</a:t>
            </a:r>
            <a:r>
              <a:rPr lang="de-DE" sz="600" dirty="0">
                <a:solidFill>
                  <a:srgbClr val="404040"/>
                </a:solidFill>
              </a:rPr>
              <a:t> Achenbach P </a:t>
            </a:r>
            <a:r>
              <a:rPr lang="de-DE" sz="600" i="1" dirty="0">
                <a:solidFill>
                  <a:srgbClr val="404040"/>
                </a:solidFill>
              </a:rPr>
              <a:t>et al. </a:t>
            </a:r>
            <a:r>
              <a:rPr lang="de-DE" sz="600" i="1" dirty="0" err="1">
                <a:solidFill>
                  <a:srgbClr val="404040"/>
                </a:solidFill>
              </a:rPr>
              <a:t>Diabetologia</a:t>
            </a:r>
            <a:r>
              <a:rPr lang="de-DE" sz="600" i="1" dirty="0">
                <a:solidFill>
                  <a:srgbClr val="404040"/>
                </a:solidFill>
              </a:rPr>
              <a:t> </a:t>
            </a:r>
            <a:r>
              <a:rPr lang="de-DE" sz="600" dirty="0">
                <a:solidFill>
                  <a:srgbClr val="404040"/>
                </a:solidFill>
              </a:rPr>
              <a:t>2013; 56: 1615</a:t>
            </a:r>
            <a:r>
              <a:rPr kumimoji="0" lang="de-DE" sz="600" b="0" i="0" u="none" strike="noStrike" kern="1200" cap="none" spc="0" normalizeH="0" baseline="0" noProof="0" dirty="0">
                <a:ln>
                  <a:noFill/>
                </a:ln>
                <a:solidFill>
                  <a:srgbClr val="404040"/>
                </a:solidFill>
                <a:effectLst/>
                <a:uLnTx/>
                <a:uFillTx/>
                <a:ea typeface="+mn-ea"/>
                <a:cs typeface="+mn-cs"/>
              </a:rPr>
              <a:t>–</a:t>
            </a:r>
            <a:r>
              <a:rPr lang="de-DE" sz="600" dirty="0">
                <a:solidFill>
                  <a:srgbClr val="404040"/>
                </a:solidFill>
              </a:rPr>
              <a:t>22.</a:t>
            </a:r>
          </a:p>
        </p:txBody>
      </p:sp>
      <p:sp>
        <p:nvSpPr>
          <p:cNvPr id="20" name="TextBox 28">
            <a:extLst>
              <a:ext uri="{FF2B5EF4-FFF2-40B4-BE49-F238E27FC236}">
                <a16:creationId xmlns:a16="http://schemas.microsoft.com/office/drawing/2014/main" id="{18940DA2-A6E5-BCEB-B0BE-B298029292F8}"/>
              </a:ext>
            </a:extLst>
          </p:cNvPr>
          <p:cNvSpPr txBox="1"/>
          <p:nvPr/>
        </p:nvSpPr>
        <p:spPr>
          <a:xfrm>
            <a:off x="314922" y="4722167"/>
            <a:ext cx="7260396" cy="184666"/>
          </a:xfrm>
          <a:prstGeom prst="rect">
            <a:avLst/>
          </a:prstGeom>
          <a:noFill/>
          <a:ln w="9525" cap="flat" cmpd="sng" algn="ctr">
            <a:noFill/>
            <a:prstDash val="solid"/>
            <a:round/>
            <a:headEnd type="none" w="med" len="med"/>
            <a:tailEnd type="none" w="med" len="med"/>
          </a:ln>
        </p:spPr>
        <p:txBody>
          <a:bodyPr wrap="square" anchor="b">
            <a:spAutoFit/>
          </a:bodyPr>
          <a:lstStyle/>
          <a:p>
            <a:pPr defTabSz="514337">
              <a:spcAft>
                <a:spcPts val="338"/>
              </a:spcAft>
            </a:pPr>
            <a:r>
              <a:rPr lang="de-DE" altLang="de-DE" sz="600" dirty="0">
                <a:solidFill>
                  <a:srgbClr val="404040"/>
                </a:solidFill>
              </a:rPr>
              <a:t>HLA: humanes Leukozyten-Antigen; MHC: Major </a:t>
            </a:r>
            <a:r>
              <a:rPr lang="de-DE" altLang="de-DE" sz="600" dirty="0" err="1">
                <a:solidFill>
                  <a:srgbClr val="404040"/>
                </a:solidFill>
              </a:rPr>
              <a:t>Histocompatibility</a:t>
            </a:r>
            <a:r>
              <a:rPr lang="de-DE" altLang="de-DE" sz="600" dirty="0">
                <a:solidFill>
                  <a:srgbClr val="404040"/>
                </a:solidFill>
              </a:rPr>
              <a:t> </a:t>
            </a:r>
            <a:r>
              <a:rPr lang="de-DE" altLang="de-DE" sz="600" dirty="0" err="1">
                <a:solidFill>
                  <a:srgbClr val="404040"/>
                </a:solidFill>
              </a:rPr>
              <a:t>Complex</a:t>
            </a:r>
            <a:r>
              <a:rPr lang="de-DE" altLang="de-DE" sz="600" dirty="0">
                <a:solidFill>
                  <a:srgbClr val="404040"/>
                </a:solidFill>
              </a:rPr>
              <a:t>, Haupt-</a:t>
            </a:r>
            <a:r>
              <a:rPr lang="de-DE" altLang="de-DE" sz="600" dirty="0" err="1">
                <a:solidFill>
                  <a:srgbClr val="404040"/>
                </a:solidFill>
              </a:rPr>
              <a:t>Histokompatibilitäts</a:t>
            </a:r>
            <a:r>
              <a:rPr lang="de-DE" altLang="de-DE" sz="600" dirty="0">
                <a:solidFill>
                  <a:srgbClr val="404040"/>
                </a:solidFill>
              </a:rPr>
              <a:t>-Komplex; T1D: Typ-1-Diabetes.</a:t>
            </a:r>
            <a:endParaRPr lang="de-DE" altLang="de-DE" sz="600" baseline="30000" dirty="0">
              <a:solidFill>
                <a:srgbClr val="404040"/>
              </a:solidFill>
            </a:endParaRPr>
          </a:p>
        </p:txBody>
      </p:sp>
    </p:spTree>
    <p:extLst>
      <p:ext uri="{BB962C8B-B14F-4D97-AF65-F5344CB8AC3E}">
        <p14:creationId xmlns:p14="http://schemas.microsoft.com/office/powerpoint/2010/main" val="630264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9">
            <a:extLst>
              <a:ext uri="{FF2B5EF4-FFF2-40B4-BE49-F238E27FC236}">
                <a16:creationId xmlns:a16="http://schemas.microsoft.com/office/drawing/2014/main" id="{A302000A-6179-D240-C052-D7C100C68CA0}"/>
              </a:ext>
            </a:extLst>
          </p:cNvPr>
          <p:cNvSpPr txBox="1">
            <a:spLocks/>
          </p:cNvSpPr>
          <p:nvPr/>
        </p:nvSpPr>
        <p:spPr>
          <a:xfrm>
            <a:off x="336309" y="116375"/>
            <a:ext cx="8478000" cy="400110"/>
          </a:xfrm>
          <a:prstGeom prst="rect">
            <a:avLst/>
          </a:prstGeom>
        </p:spPr>
        <p:txBody>
          <a:bodyPr/>
          <a:lstStyle>
            <a:lvl1pPr marL="0" indent="0" algn="l" defTabSz="685783" rtl="0" eaLnBrk="1" latinLnBrk="0" hangingPunct="1">
              <a:lnSpc>
                <a:spcPct val="100000"/>
              </a:lnSpc>
              <a:spcBef>
                <a:spcPts val="600"/>
              </a:spcBef>
              <a:buFont typeface="Arial" panose="020B0604020202020204" pitchFamily="34" charset="0"/>
              <a:buNone/>
              <a:defRPr lang="en-US" sz="1800" b="0" i="0" kern="1200" noProof="0" dirty="0">
                <a:solidFill>
                  <a:schemeClr val="tx1"/>
                </a:solidFill>
                <a:latin typeface="+mn-lt"/>
                <a:ea typeface="+mn-ea"/>
                <a:cs typeface="+mn-cs"/>
              </a:defRPr>
            </a:lvl1pPr>
            <a:lvl2pPr marL="226794" indent="-226794" algn="l" defTabSz="685783" rtl="0" eaLnBrk="1" latinLnBrk="0" hangingPunct="1">
              <a:lnSpc>
                <a:spcPct val="100000"/>
              </a:lnSpc>
              <a:spcBef>
                <a:spcPts val="600"/>
              </a:spcBef>
              <a:buClr>
                <a:schemeClr val="accent2"/>
              </a:buClr>
              <a:buFontTx/>
              <a:buBlip>
                <a:blip r:embed="rId3"/>
              </a:buBlip>
              <a:defRPr lang="en-US" sz="1600" b="1" i="0" kern="1200" noProof="0" dirty="0">
                <a:solidFill>
                  <a:srgbClr val="1D3160"/>
                </a:solidFill>
                <a:latin typeface="+mn-lt"/>
                <a:ea typeface="+mn-ea"/>
                <a:cs typeface="+mn-cs"/>
              </a:defRPr>
            </a:lvl2pPr>
            <a:lvl3pPr marL="457189" indent="-226794" algn="l" defTabSz="685783" rtl="0" eaLnBrk="1" latinLnBrk="0" hangingPunct="1">
              <a:lnSpc>
                <a:spcPct val="100000"/>
              </a:lnSpc>
              <a:spcBef>
                <a:spcPts val="600"/>
              </a:spcBef>
              <a:buFontTx/>
              <a:buBlip>
                <a:blip r:embed="rId3"/>
              </a:buBlip>
              <a:defRPr lang="en-US" sz="1600" b="0" i="0" kern="1200" noProof="0" dirty="0">
                <a:solidFill>
                  <a:schemeClr val="tx1"/>
                </a:solidFill>
                <a:latin typeface="+mn-lt"/>
                <a:ea typeface="+mn-ea"/>
                <a:cs typeface="+mn-cs"/>
              </a:defRPr>
            </a:lvl3pPr>
            <a:lvl4pPr marL="683983" indent="-226794" algn="l" defTabSz="685783" rtl="0" eaLnBrk="1" latinLnBrk="0" hangingPunct="1">
              <a:lnSpc>
                <a:spcPct val="100000"/>
              </a:lnSpc>
              <a:spcBef>
                <a:spcPts val="600"/>
              </a:spcBef>
              <a:buFontTx/>
              <a:buBlip>
                <a:blip r:embed="rId3"/>
              </a:buBlip>
              <a:defRPr lang="en-US" sz="1400" b="0" i="0" kern="1200" noProof="0" dirty="0">
                <a:solidFill>
                  <a:schemeClr val="tx1"/>
                </a:solidFill>
                <a:latin typeface="+mn-lt"/>
                <a:ea typeface="+mn-ea"/>
                <a:cs typeface="+mn-cs"/>
              </a:defRPr>
            </a:lvl4pPr>
            <a:lvl5pPr marL="0" indent="0" algn="l" defTabSz="685783" rtl="0" eaLnBrk="1" latinLnBrk="0" hangingPunct="1">
              <a:lnSpc>
                <a:spcPct val="100000"/>
              </a:lnSpc>
              <a:spcBef>
                <a:spcPts val="600"/>
              </a:spcBef>
              <a:buFont typeface="Arial" panose="020B0604020202020204" pitchFamily="34" charset="0"/>
              <a:buNone/>
              <a:defRPr lang="en-US" sz="1400" b="0" i="0" kern="1200" noProof="0" dirty="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de" sz="2000" b="1" i="0" strike="noStrike" cap="none" spc="0" baseline="0" dirty="0">
                <a:solidFill>
                  <a:srgbClr val="7030A0"/>
                </a:solidFill>
                <a:effectLst/>
                <a:latin typeface="+mj-lt"/>
                <a:ea typeface="Arial"/>
                <a:cs typeface="Arial"/>
              </a:rPr>
              <a:t>Verwandte von Menschen mit T1D haben ein erhöhtes Risiko für die Entwicklung von T1D</a:t>
            </a:r>
            <a:endParaRPr lang="de-DE" sz="2000" b="1" dirty="0">
              <a:solidFill>
                <a:srgbClr val="7030A0"/>
              </a:solidFill>
              <a:latin typeface="+mj-lt"/>
            </a:endParaRPr>
          </a:p>
        </p:txBody>
      </p:sp>
      <p:cxnSp>
        <p:nvCxnSpPr>
          <p:cNvPr id="8" name="Straight Connector 38">
            <a:extLst>
              <a:ext uri="{FF2B5EF4-FFF2-40B4-BE49-F238E27FC236}">
                <a16:creationId xmlns:a16="http://schemas.microsoft.com/office/drawing/2014/main" id="{B9DBD4D9-C78A-0189-CC36-7A01559A74E5}"/>
              </a:ext>
            </a:extLst>
          </p:cNvPr>
          <p:cNvCxnSpPr/>
          <p:nvPr/>
        </p:nvCxnSpPr>
        <p:spPr>
          <a:xfrm>
            <a:off x="1951728" y="1100718"/>
            <a:ext cx="5807821" cy="0"/>
          </a:xfrm>
          <a:prstGeom prst="line">
            <a:avLst/>
          </a:prstGeom>
          <a:noFill/>
          <a:ln w="9525" cap="flat" cmpd="sng" algn="ctr">
            <a:solidFill>
              <a:srgbClr val="FFFFFF">
                <a:lumMod val="85000"/>
              </a:srgbClr>
            </a:solidFill>
            <a:prstDash val="solid"/>
            <a:miter lim="800000"/>
          </a:ln>
          <a:effectLst/>
        </p:spPr>
      </p:cxnSp>
      <p:cxnSp>
        <p:nvCxnSpPr>
          <p:cNvPr id="9" name="Straight Connector 39">
            <a:extLst>
              <a:ext uri="{FF2B5EF4-FFF2-40B4-BE49-F238E27FC236}">
                <a16:creationId xmlns:a16="http://schemas.microsoft.com/office/drawing/2014/main" id="{D1750370-DE14-6D77-8D8A-361AFDFC3256}"/>
              </a:ext>
            </a:extLst>
          </p:cNvPr>
          <p:cNvCxnSpPr/>
          <p:nvPr/>
        </p:nvCxnSpPr>
        <p:spPr>
          <a:xfrm>
            <a:off x="2100963" y="1867653"/>
            <a:ext cx="5701039" cy="0"/>
          </a:xfrm>
          <a:prstGeom prst="line">
            <a:avLst/>
          </a:prstGeom>
          <a:noFill/>
          <a:ln w="19050" cap="rnd" cmpd="sng" algn="ctr">
            <a:solidFill>
              <a:srgbClr val="FBA329"/>
            </a:solidFill>
            <a:prstDash val="dash"/>
            <a:miter lim="800000"/>
          </a:ln>
          <a:effectLst/>
        </p:spPr>
      </p:cxnSp>
      <p:cxnSp>
        <p:nvCxnSpPr>
          <p:cNvPr id="10" name="Straight Connector 40">
            <a:extLst>
              <a:ext uri="{FF2B5EF4-FFF2-40B4-BE49-F238E27FC236}">
                <a16:creationId xmlns:a16="http://schemas.microsoft.com/office/drawing/2014/main" id="{53CC5DE0-BBE0-0CE2-4BF1-00A28257B838}"/>
              </a:ext>
            </a:extLst>
          </p:cNvPr>
          <p:cNvCxnSpPr/>
          <p:nvPr/>
        </p:nvCxnSpPr>
        <p:spPr>
          <a:xfrm>
            <a:off x="2100963" y="2665875"/>
            <a:ext cx="5701039" cy="0"/>
          </a:xfrm>
          <a:prstGeom prst="line">
            <a:avLst/>
          </a:prstGeom>
          <a:noFill/>
          <a:ln w="19050" cap="rnd" cmpd="sng" algn="ctr">
            <a:solidFill>
              <a:srgbClr val="FBA329"/>
            </a:solidFill>
            <a:prstDash val="dash"/>
            <a:miter lim="800000"/>
          </a:ln>
          <a:effectLst/>
        </p:spPr>
      </p:cxnSp>
      <p:sp>
        <p:nvSpPr>
          <p:cNvPr id="11" name="TextBox 41">
            <a:extLst>
              <a:ext uri="{FF2B5EF4-FFF2-40B4-BE49-F238E27FC236}">
                <a16:creationId xmlns:a16="http://schemas.microsoft.com/office/drawing/2014/main" id="{D52AE74D-973C-64B7-E5CE-1A8123ECCAE8}"/>
              </a:ext>
            </a:extLst>
          </p:cNvPr>
          <p:cNvSpPr txBox="1"/>
          <p:nvPr/>
        </p:nvSpPr>
        <p:spPr>
          <a:xfrm>
            <a:off x="1532758" y="982221"/>
            <a:ext cx="479618" cy="230832"/>
          </a:xfrm>
          <a:prstGeom prst="rect">
            <a:avLst/>
          </a:prstGeom>
          <a:noFill/>
        </p:spPr>
        <p:txBody>
          <a:bodyPr wrap="none" rtlCol="0">
            <a:spAutoFit/>
          </a:bodyPr>
          <a:lstStyle/>
          <a:p>
            <a:pPr marL="0" marR="0" lvl="0" indent="0" algn="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100%</a:t>
            </a:r>
          </a:p>
        </p:txBody>
      </p:sp>
      <p:sp>
        <p:nvSpPr>
          <p:cNvPr id="12" name="TextBox 42">
            <a:extLst>
              <a:ext uri="{FF2B5EF4-FFF2-40B4-BE49-F238E27FC236}">
                <a16:creationId xmlns:a16="http://schemas.microsoft.com/office/drawing/2014/main" id="{56E14B2F-FDE5-3E79-255A-9627A26D4C60}"/>
              </a:ext>
            </a:extLst>
          </p:cNvPr>
          <p:cNvSpPr txBox="1"/>
          <p:nvPr/>
        </p:nvSpPr>
        <p:spPr>
          <a:xfrm>
            <a:off x="1598003" y="1735246"/>
            <a:ext cx="415498" cy="230832"/>
          </a:xfrm>
          <a:prstGeom prst="rect">
            <a:avLst/>
          </a:prstGeom>
          <a:noFill/>
        </p:spPr>
        <p:txBody>
          <a:bodyPr wrap="none" rtlCol="0">
            <a:spAutoFit/>
          </a:bodyPr>
          <a:lstStyle/>
          <a:p>
            <a:pPr marL="0" marR="0" lvl="0" indent="0" algn="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10%</a:t>
            </a:r>
          </a:p>
        </p:txBody>
      </p:sp>
      <p:sp>
        <p:nvSpPr>
          <p:cNvPr id="13" name="TextBox 43">
            <a:extLst>
              <a:ext uri="{FF2B5EF4-FFF2-40B4-BE49-F238E27FC236}">
                <a16:creationId xmlns:a16="http://schemas.microsoft.com/office/drawing/2014/main" id="{92488C05-6C31-0C80-707A-AD114E405468}"/>
              </a:ext>
            </a:extLst>
          </p:cNvPr>
          <p:cNvSpPr txBox="1"/>
          <p:nvPr/>
        </p:nvSpPr>
        <p:spPr>
          <a:xfrm>
            <a:off x="1662125" y="2531387"/>
            <a:ext cx="351378" cy="230832"/>
          </a:xfrm>
          <a:prstGeom prst="rect">
            <a:avLst/>
          </a:prstGeom>
          <a:noFill/>
        </p:spPr>
        <p:txBody>
          <a:bodyPr wrap="none" rtlCol="0">
            <a:spAutoFit/>
          </a:bodyPr>
          <a:lstStyle/>
          <a:p>
            <a:pPr marL="0" marR="0" lvl="0" indent="0" algn="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1%</a:t>
            </a:r>
          </a:p>
        </p:txBody>
      </p:sp>
      <p:sp>
        <p:nvSpPr>
          <p:cNvPr id="14" name="TextBox 44">
            <a:extLst>
              <a:ext uri="{FF2B5EF4-FFF2-40B4-BE49-F238E27FC236}">
                <a16:creationId xmlns:a16="http://schemas.microsoft.com/office/drawing/2014/main" id="{FDE4E13E-EF3F-B46A-2728-1D03F018010C}"/>
              </a:ext>
            </a:extLst>
          </p:cNvPr>
          <p:cNvSpPr txBox="1"/>
          <p:nvPr/>
        </p:nvSpPr>
        <p:spPr>
          <a:xfrm>
            <a:off x="1459002" y="3313144"/>
            <a:ext cx="579006" cy="230832"/>
          </a:xfrm>
          <a:prstGeom prst="rect">
            <a:avLst/>
          </a:prstGeom>
          <a:noFill/>
        </p:spPr>
        <p:txBody>
          <a:bodyPr wrap="none" rtlCol="0">
            <a:spAutoFit/>
          </a:bodyPr>
          <a:lstStyle/>
          <a:p>
            <a:pPr marL="0" marR="0" lvl="0" indent="0" algn="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&lt; 0,1 %</a:t>
            </a:r>
          </a:p>
        </p:txBody>
      </p:sp>
      <p:sp>
        <p:nvSpPr>
          <p:cNvPr id="15" name="TextBox 45">
            <a:extLst>
              <a:ext uri="{FF2B5EF4-FFF2-40B4-BE49-F238E27FC236}">
                <a16:creationId xmlns:a16="http://schemas.microsoft.com/office/drawing/2014/main" id="{7CDCB06C-3FEE-2C44-01F5-CBF5C1E08731}"/>
              </a:ext>
            </a:extLst>
          </p:cNvPr>
          <p:cNvSpPr txBox="1"/>
          <p:nvPr/>
        </p:nvSpPr>
        <p:spPr>
          <a:xfrm>
            <a:off x="1230915" y="1592004"/>
            <a:ext cx="323165" cy="1393971"/>
          </a:xfrm>
          <a:prstGeom prst="rect">
            <a:avLst/>
          </a:prstGeom>
          <a:noFill/>
        </p:spPr>
        <p:txBody>
          <a:bodyPr vert="vert270" wrap="none" rtlCol="0">
            <a:spAutoFit/>
          </a:bodyPr>
          <a:lstStyle/>
          <a:p>
            <a:pPr marL="0" marR="0" lvl="0" indent="0" algn="ct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Risiko für Typ-1-Diabetes</a:t>
            </a:r>
          </a:p>
        </p:txBody>
      </p:sp>
      <p:grpSp>
        <p:nvGrpSpPr>
          <p:cNvPr id="16" name="Group 46">
            <a:extLst>
              <a:ext uri="{FF2B5EF4-FFF2-40B4-BE49-F238E27FC236}">
                <a16:creationId xmlns:a16="http://schemas.microsoft.com/office/drawing/2014/main" id="{BACF0928-356F-50FD-520F-D4EC1C9A2B0A}"/>
              </a:ext>
            </a:extLst>
          </p:cNvPr>
          <p:cNvGrpSpPr/>
          <p:nvPr/>
        </p:nvGrpSpPr>
        <p:grpSpPr>
          <a:xfrm>
            <a:off x="2322206" y="1287401"/>
            <a:ext cx="5148955" cy="2165344"/>
            <a:chOff x="6818416" y="2126344"/>
            <a:chExt cx="4213365" cy="2532744"/>
          </a:xfrm>
        </p:grpSpPr>
        <p:sp>
          <p:nvSpPr>
            <p:cNvPr id="53" name="Rectangle 83">
              <a:extLst>
                <a:ext uri="{FF2B5EF4-FFF2-40B4-BE49-F238E27FC236}">
                  <a16:creationId xmlns:a16="http://schemas.microsoft.com/office/drawing/2014/main" id="{15BDCB7C-EC50-41A1-B3C5-CF4DEB3B29CC}"/>
                </a:ext>
              </a:extLst>
            </p:cNvPr>
            <p:cNvSpPr/>
            <p:nvPr/>
          </p:nvSpPr>
          <p:spPr>
            <a:xfrm>
              <a:off x="6818416" y="4194629"/>
              <a:ext cx="365760" cy="464457"/>
            </a:xfrm>
            <a:prstGeom prst="rect">
              <a:avLst/>
            </a:prstGeom>
            <a:solidFill>
              <a:schemeClr val="accent2">
                <a:lumMod val="20000"/>
                <a:lumOff val="80000"/>
              </a:schemeClr>
            </a:solidFill>
            <a:ln w="12700" cap="flat" cmpd="sng" algn="ctr">
              <a:no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801" b="0" i="0" u="none" strike="noStrike" kern="0" cap="none" spc="0" normalizeH="0" baseline="0" noProof="0">
                <a:ln>
                  <a:noFill/>
                </a:ln>
                <a:solidFill>
                  <a:srgbClr val="000000">
                    <a:lumMod val="50000"/>
                    <a:lumOff val="50000"/>
                  </a:srgbClr>
                </a:solidFill>
                <a:effectLst/>
                <a:uLnTx/>
                <a:uFillTx/>
                <a:latin typeface="Calibri" panose="020F0502020204030204"/>
                <a:cs typeface="Arial"/>
              </a:endParaRPr>
            </a:p>
          </p:txBody>
        </p:sp>
        <p:sp>
          <p:nvSpPr>
            <p:cNvPr id="54" name="Rectangle 84">
              <a:extLst>
                <a:ext uri="{FF2B5EF4-FFF2-40B4-BE49-F238E27FC236}">
                  <a16:creationId xmlns:a16="http://schemas.microsoft.com/office/drawing/2014/main" id="{B657B900-B182-DB85-CB00-FDDD6D03AC88}"/>
                </a:ext>
              </a:extLst>
            </p:cNvPr>
            <p:cNvSpPr/>
            <p:nvPr/>
          </p:nvSpPr>
          <p:spPr>
            <a:xfrm>
              <a:off x="7459684" y="3272971"/>
              <a:ext cx="365760" cy="1386115"/>
            </a:xfrm>
            <a:prstGeom prst="rect">
              <a:avLst/>
            </a:prstGeom>
            <a:solidFill>
              <a:schemeClr val="accent2">
                <a:lumMod val="40000"/>
                <a:lumOff val="60000"/>
              </a:schemeClr>
            </a:solidFill>
            <a:ln w="12700" cap="flat" cmpd="sng" algn="ctr">
              <a:no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801" b="0" i="0" u="none" strike="noStrike" kern="0" cap="none" spc="0" normalizeH="0" baseline="0" noProof="0">
                <a:ln>
                  <a:noFill/>
                </a:ln>
                <a:solidFill>
                  <a:srgbClr val="000000">
                    <a:lumMod val="50000"/>
                    <a:lumOff val="50000"/>
                  </a:srgbClr>
                </a:solidFill>
                <a:effectLst/>
                <a:uLnTx/>
                <a:uFillTx/>
                <a:latin typeface="Calibri" panose="020F0502020204030204"/>
                <a:cs typeface="Arial"/>
              </a:endParaRPr>
            </a:p>
          </p:txBody>
        </p:sp>
        <p:sp>
          <p:nvSpPr>
            <p:cNvPr id="55" name="Rectangle 85">
              <a:extLst>
                <a:ext uri="{FF2B5EF4-FFF2-40B4-BE49-F238E27FC236}">
                  <a16:creationId xmlns:a16="http://schemas.microsoft.com/office/drawing/2014/main" id="{FD4A9272-11EC-854C-264D-C7EA14A054D4}"/>
                </a:ext>
              </a:extLst>
            </p:cNvPr>
            <p:cNvSpPr/>
            <p:nvPr/>
          </p:nvSpPr>
          <p:spPr>
            <a:xfrm>
              <a:off x="8100952" y="3062515"/>
              <a:ext cx="365760" cy="1596572"/>
            </a:xfrm>
            <a:prstGeom prst="rect">
              <a:avLst/>
            </a:prstGeom>
            <a:solidFill>
              <a:schemeClr val="accent2">
                <a:lumMod val="40000"/>
                <a:lumOff val="60000"/>
              </a:schemeClr>
            </a:solidFill>
            <a:ln w="12700" cap="flat" cmpd="sng" algn="ctr">
              <a:no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801" b="0" i="0" u="none" strike="noStrike" kern="0" cap="none" spc="0" normalizeH="0" baseline="0" noProof="0">
                <a:ln>
                  <a:noFill/>
                </a:ln>
                <a:solidFill>
                  <a:srgbClr val="000000">
                    <a:lumMod val="50000"/>
                    <a:lumOff val="50000"/>
                  </a:srgbClr>
                </a:solidFill>
                <a:effectLst/>
                <a:uLnTx/>
                <a:uFillTx/>
                <a:latin typeface="Calibri" panose="020F0502020204030204"/>
                <a:cs typeface="Arial"/>
              </a:endParaRPr>
            </a:p>
          </p:txBody>
        </p:sp>
        <p:sp>
          <p:nvSpPr>
            <p:cNvPr id="56" name="Rectangle 86">
              <a:extLst>
                <a:ext uri="{FF2B5EF4-FFF2-40B4-BE49-F238E27FC236}">
                  <a16:creationId xmlns:a16="http://schemas.microsoft.com/office/drawing/2014/main" id="{F9E25473-8A41-E58E-513A-8AB1780890CB}"/>
                </a:ext>
              </a:extLst>
            </p:cNvPr>
            <p:cNvSpPr/>
            <p:nvPr/>
          </p:nvSpPr>
          <p:spPr>
            <a:xfrm>
              <a:off x="8742220" y="2982686"/>
              <a:ext cx="365760" cy="1676401"/>
            </a:xfrm>
            <a:prstGeom prst="rect">
              <a:avLst/>
            </a:prstGeom>
            <a:solidFill>
              <a:schemeClr val="accent2">
                <a:lumMod val="40000"/>
                <a:lumOff val="60000"/>
              </a:schemeClr>
            </a:solidFill>
            <a:ln w="12700" cap="flat" cmpd="sng" algn="ctr">
              <a:no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801" b="0" i="0" u="none" strike="noStrike" kern="0" cap="none" spc="0" normalizeH="0" baseline="0" noProof="0">
                <a:ln>
                  <a:noFill/>
                </a:ln>
                <a:solidFill>
                  <a:srgbClr val="000000">
                    <a:lumMod val="50000"/>
                    <a:lumOff val="50000"/>
                  </a:srgbClr>
                </a:solidFill>
                <a:effectLst/>
                <a:uLnTx/>
                <a:uFillTx/>
                <a:latin typeface="Calibri" panose="020F0502020204030204"/>
                <a:cs typeface="Arial"/>
              </a:endParaRPr>
            </a:p>
          </p:txBody>
        </p:sp>
        <p:sp>
          <p:nvSpPr>
            <p:cNvPr id="57" name="Rectangle 87">
              <a:extLst>
                <a:ext uri="{FF2B5EF4-FFF2-40B4-BE49-F238E27FC236}">
                  <a16:creationId xmlns:a16="http://schemas.microsoft.com/office/drawing/2014/main" id="{7129CB68-D2E7-C61F-9A5D-4F9A7E4644A1}"/>
                </a:ext>
              </a:extLst>
            </p:cNvPr>
            <p:cNvSpPr/>
            <p:nvPr/>
          </p:nvSpPr>
          <p:spPr>
            <a:xfrm>
              <a:off x="9383488" y="2126344"/>
              <a:ext cx="365760" cy="2532744"/>
            </a:xfrm>
            <a:prstGeom prst="rect">
              <a:avLst/>
            </a:prstGeom>
            <a:solidFill>
              <a:schemeClr val="accent2">
                <a:lumMod val="60000"/>
                <a:lumOff val="40000"/>
              </a:schemeClr>
            </a:solidFill>
            <a:ln w="12700" cap="flat" cmpd="sng" algn="ctr">
              <a:no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801" b="0" i="0" u="none" strike="noStrike" kern="0" cap="none" spc="0" normalizeH="0" baseline="0" noProof="0">
                <a:ln>
                  <a:noFill/>
                </a:ln>
                <a:solidFill>
                  <a:srgbClr val="000000">
                    <a:lumMod val="50000"/>
                    <a:lumOff val="50000"/>
                  </a:srgbClr>
                </a:solidFill>
                <a:effectLst/>
                <a:uLnTx/>
                <a:uFillTx/>
                <a:latin typeface="Calibri" panose="020F0502020204030204"/>
                <a:cs typeface="Arial"/>
              </a:endParaRPr>
            </a:p>
          </p:txBody>
        </p:sp>
        <p:sp>
          <p:nvSpPr>
            <p:cNvPr id="58" name="Rectangle 88">
              <a:extLst>
                <a:ext uri="{FF2B5EF4-FFF2-40B4-BE49-F238E27FC236}">
                  <a16:creationId xmlns:a16="http://schemas.microsoft.com/office/drawing/2014/main" id="{524DD460-ACAC-335C-B82B-F7AE3D5C25A5}"/>
                </a:ext>
              </a:extLst>
            </p:cNvPr>
            <p:cNvSpPr/>
            <p:nvPr/>
          </p:nvSpPr>
          <p:spPr>
            <a:xfrm>
              <a:off x="10024756" y="2416628"/>
              <a:ext cx="365760" cy="2242459"/>
            </a:xfrm>
            <a:prstGeom prst="rect">
              <a:avLst/>
            </a:prstGeom>
            <a:solidFill>
              <a:srgbClr val="7030A0"/>
            </a:solidFill>
            <a:ln w="12700" cap="flat" cmpd="sng" algn="ctr">
              <a:no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801" b="0" i="0" u="none" strike="noStrike" kern="0" cap="none" spc="0" normalizeH="0" baseline="0" noProof="0">
                <a:ln>
                  <a:noFill/>
                </a:ln>
                <a:solidFill>
                  <a:srgbClr val="C25BB8"/>
                </a:solidFill>
                <a:effectLst/>
                <a:uLnTx/>
                <a:uFillTx/>
                <a:latin typeface="Calibri" panose="020F0502020204030204"/>
                <a:cs typeface="Arial"/>
              </a:endParaRPr>
            </a:p>
          </p:txBody>
        </p:sp>
        <p:sp>
          <p:nvSpPr>
            <p:cNvPr id="59" name="Rectangle 89">
              <a:extLst>
                <a:ext uri="{FF2B5EF4-FFF2-40B4-BE49-F238E27FC236}">
                  <a16:creationId xmlns:a16="http://schemas.microsoft.com/office/drawing/2014/main" id="{2263FBDE-882A-6BA5-AA1C-4DD145696B0E}"/>
                </a:ext>
              </a:extLst>
            </p:cNvPr>
            <p:cNvSpPr/>
            <p:nvPr/>
          </p:nvSpPr>
          <p:spPr>
            <a:xfrm>
              <a:off x="10666021" y="2126344"/>
              <a:ext cx="365760" cy="2532744"/>
            </a:xfrm>
            <a:prstGeom prst="rect">
              <a:avLst/>
            </a:prstGeom>
            <a:solidFill>
              <a:srgbClr val="7030A0"/>
            </a:solidFill>
            <a:ln w="12700" cap="flat" cmpd="sng" algn="ctr">
              <a:no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801" b="0" i="0" u="none" strike="noStrike" kern="0" cap="none" spc="0" normalizeH="0" baseline="0" noProof="0">
                <a:ln>
                  <a:noFill/>
                </a:ln>
                <a:solidFill>
                  <a:srgbClr val="000000">
                    <a:lumMod val="50000"/>
                    <a:lumOff val="50000"/>
                  </a:srgbClr>
                </a:solidFill>
                <a:effectLst/>
                <a:uLnTx/>
                <a:uFillTx/>
                <a:latin typeface="Calibri" panose="020F0502020204030204"/>
                <a:cs typeface="Arial"/>
              </a:endParaRPr>
            </a:p>
          </p:txBody>
        </p:sp>
      </p:grpSp>
      <p:cxnSp>
        <p:nvCxnSpPr>
          <p:cNvPr id="17" name="Straight Connector 47">
            <a:extLst>
              <a:ext uri="{FF2B5EF4-FFF2-40B4-BE49-F238E27FC236}">
                <a16:creationId xmlns:a16="http://schemas.microsoft.com/office/drawing/2014/main" id="{108B5222-10A2-7CCB-0984-70697B1C2363}"/>
              </a:ext>
            </a:extLst>
          </p:cNvPr>
          <p:cNvCxnSpPr/>
          <p:nvPr/>
        </p:nvCxnSpPr>
        <p:spPr>
          <a:xfrm>
            <a:off x="1951728" y="3449040"/>
            <a:ext cx="5807821" cy="0"/>
          </a:xfrm>
          <a:prstGeom prst="line">
            <a:avLst/>
          </a:prstGeom>
          <a:noFill/>
          <a:ln w="9525" cap="flat" cmpd="sng" algn="ctr">
            <a:solidFill>
              <a:srgbClr val="FFFFFF">
                <a:lumMod val="85000"/>
              </a:srgbClr>
            </a:solidFill>
            <a:prstDash val="solid"/>
            <a:miter lim="800000"/>
          </a:ln>
          <a:effectLst/>
        </p:spPr>
      </p:cxnSp>
      <p:sp>
        <p:nvSpPr>
          <p:cNvPr id="18" name="TextBox 48">
            <a:extLst>
              <a:ext uri="{FF2B5EF4-FFF2-40B4-BE49-F238E27FC236}">
                <a16:creationId xmlns:a16="http://schemas.microsoft.com/office/drawing/2014/main" id="{F87B33EC-AA65-ADA4-28C7-F9799342ED26}"/>
              </a:ext>
            </a:extLst>
          </p:cNvPr>
          <p:cNvSpPr txBox="1"/>
          <p:nvPr/>
        </p:nvSpPr>
        <p:spPr>
          <a:xfrm rot="19258604">
            <a:off x="1255302" y="3745607"/>
            <a:ext cx="1454014" cy="400110"/>
          </a:xfrm>
          <a:prstGeom prst="rect">
            <a:avLst/>
          </a:prstGeom>
          <a:noFill/>
        </p:spPr>
        <p:txBody>
          <a:bodyPr wrap="square" rtlCol="0">
            <a:spAutoFit/>
          </a:bodyPr>
          <a:lstStyle/>
          <a:p>
            <a:pPr marL="0" marR="0" lvl="0" indent="0" algn="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Alle</a:t>
            </a:r>
            <a:r>
              <a:rPr kumimoji="0" lang="de" sz="1100" b="0" i="0" u="none" strike="noStrike" kern="0" cap="none" spc="0" normalizeH="0" baseline="0" noProof="0">
                <a:ln>
                  <a:noFill/>
                </a:ln>
                <a:solidFill>
                  <a:srgbClr val="404040"/>
                </a:solidFill>
                <a:effectLst/>
                <a:uLnTx/>
                <a:uFillTx/>
                <a:latin typeface="Arial"/>
                <a:ea typeface="Arial"/>
                <a:cs typeface="Arial"/>
              </a:rPr>
              <a:t> </a:t>
            </a:r>
            <a:r>
              <a:rPr kumimoji="0" lang="de" sz="900" b="0" i="0" u="none" strike="noStrike" kern="0" cap="none" spc="0" normalizeH="0" baseline="0" noProof="0">
                <a:ln>
                  <a:noFill/>
                </a:ln>
                <a:solidFill>
                  <a:srgbClr val="404040"/>
                </a:solidFill>
                <a:effectLst/>
                <a:uLnTx/>
                <a:uFillTx/>
                <a:latin typeface="Arial"/>
                <a:ea typeface="Arial"/>
                <a:cs typeface="Arial"/>
              </a:rPr>
              <a:t>Neugeborenen</a:t>
            </a:r>
            <a:r>
              <a:rPr kumimoji="0" lang="de" sz="1100" b="0" i="0" u="none" strike="noStrike" kern="0" cap="none" spc="0" normalizeH="0" baseline="0" noProof="0">
                <a:ln>
                  <a:noFill/>
                </a:ln>
                <a:solidFill>
                  <a:srgbClr val="404040"/>
                </a:solidFill>
                <a:effectLst/>
                <a:uLnTx/>
                <a:uFillTx/>
                <a:latin typeface="Arial"/>
                <a:ea typeface="Arial"/>
                <a:cs typeface="Arial"/>
              </a:rPr>
              <a:t> –</a:t>
            </a:r>
          </a:p>
          <a:p>
            <a:pPr marL="0" marR="0" lvl="0" indent="0" algn="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Baseline</a:t>
            </a:r>
          </a:p>
        </p:txBody>
      </p:sp>
      <p:sp>
        <p:nvSpPr>
          <p:cNvPr id="19" name="TextBox 49">
            <a:extLst>
              <a:ext uri="{FF2B5EF4-FFF2-40B4-BE49-F238E27FC236}">
                <a16:creationId xmlns:a16="http://schemas.microsoft.com/office/drawing/2014/main" id="{7F94C4A1-B831-BC63-105B-347D2ED08BCF}"/>
              </a:ext>
            </a:extLst>
          </p:cNvPr>
          <p:cNvSpPr txBox="1"/>
          <p:nvPr/>
        </p:nvSpPr>
        <p:spPr>
          <a:xfrm rot="19258604">
            <a:off x="2047408" y="3804372"/>
            <a:ext cx="1454014" cy="230832"/>
          </a:xfrm>
          <a:prstGeom prst="rect">
            <a:avLst/>
          </a:prstGeom>
          <a:noFill/>
        </p:spPr>
        <p:txBody>
          <a:bodyPr wrap="square" rtlCol="0">
            <a:spAutoFit/>
          </a:bodyPr>
          <a:lstStyle/>
          <a:p>
            <a:pPr marL="0" marR="0" lvl="0" indent="0" algn="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T1D Mutter</a:t>
            </a:r>
          </a:p>
        </p:txBody>
      </p:sp>
      <p:sp>
        <p:nvSpPr>
          <p:cNvPr id="20" name="TextBox 50">
            <a:extLst>
              <a:ext uri="{FF2B5EF4-FFF2-40B4-BE49-F238E27FC236}">
                <a16:creationId xmlns:a16="http://schemas.microsoft.com/office/drawing/2014/main" id="{AFCF9159-B6EF-797F-4105-E74F880FE7F0}"/>
              </a:ext>
            </a:extLst>
          </p:cNvPr>
          <p:cNvSpPr txBox="1"/>
          <p:nvPr/>
        </p:nvSpPr>
        <p:spPr>
          <a:xfrm rot="19258604">
            <a:off x="2821277" y="3804373"/>
            <a:ext cx="1454014" cy="230832"/>
          </a:xfrm>
          <a:prstGeom prst="rect">
            <a:avLst/>
          </a:prstGeom>
          <a:noFill/>
        </p:spPr>
        <p:txBody>
          <a:bodyPr wrap="square" rtlCol="0">
            <a:spAutoFit/>
          </a:bodyPr>
          <a:lstStyle/>
          <a:p>
            <a:pPr marL="0" marR="0" lvl="0" indent="0" algn="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T1D Vater</a:t>
            </a:r>
          </a:p>
        </p:txBody>
      </p:sp>
      <p:sp>
        <p:nvSpPr>
          <p:cNvPr id="21" name="TextBox 51">
            <a:extLst>
              <a:ext uri="{FF2B5EF4-FFF2-40B4-BE49-F238E27FC236}">
                <a16:creationId xmlns:a16="http://schemas.microsoft.com/office/drawing/2014/main" id="{0BB6323D-FEA7-F50E-9665-66526BA27619}"/>
              </a:ext>
            </a:extLst>
          </p:cNvPr>
          <p:cNvSpPr txBox="1"/>
          <p:nvPr/>
        </p:nvSpPr>
        <p:spPr>
          <a:xfrm rot="19258604">
            <a:off x="3624351" y="3804684"/>
            <a:ext cx="1454014" cy="230832"/>
          </a:xfrm>
          <a:prstGeom prst="rect">
            <a:avLst/>
          </a:prstGeom>
          <a:noFill/>
        </p:spPr>
        <p:txBody>
          <a:bodyPr wrap="square" rtlCol="0">
            <a:spAutoFit/>
          </a:bodyPr>
          <a:lstStyle/>
          <a:p>
            <a:pPr marL="0" marR="0" lvl="0" indent="0" algn="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T1D Geschwister</a:t>
            </a:r>
          </a:p>
        </p:txBody>
      </p:sp>
      <p:sp>
        <p:nvSpPr>
          <p:cNvPr id="22" name="TextBox 52">
            <a:extLst>
              <a:ext uri="{FF2B5EF4-FFF2-40B4-BE49-F238E27FC236}">
                <a16:creationId xmlns:a16="http://schemas.microsoft.com/office/drawing/2014/main" id="{A5AC0919-A316-02F6-1D63-5D72D14BACAF}"/>
              </a:ext>
            </a:extLst>
          </p:cNvPr>
          <p:cNvSpPr txBox="1"/>
          <p:nvPr/>
        </p:nvSpPr>
        <p:spPr>
          <a:xfrm rot="19258604">
            <a:off x="4393533" y="3798244"/>
            <a:ext cx="1454014" cy="230832"/>
          </a:xfrm>
          <a:prstGeom prst="rect">
            <a:avLst/>
          </a:prstGeom>
          <a:noFill/>
        </p:spPr>
        <p:txBody>
          <a:bodyPr wrap="square" rtlCol="0">
            <a:spAutoFit/>
          </a:bodyPr>
          <a:lstStyle/>
          <a:p>
            <a:pPr marL="0" marR="0" lvl="0" indent="0" algn="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T1D eineiiger Zwilling</a:t>
            </a:r>
          </a:p>
        </p:txBody>
      </p:sp>
      <p:sp>
        <p:nvSpPr>
          <p:cNvPr id="23" name="TextBox 53">
            <a:extLst>
              <a:ext uri="{FF2B5EF4-FFF2-40B4-BE49-F238E27FC236}">
                <a16:creationId xmlns:a16="http://schemas.microsoft.com/office/drawing/2014/main" id="{329543CD-7E7F-821B-0643-04C53266CCFC}"/>
              </a:ext>
            </a:extLst>
          </p:cNvPr>
          <p:cNvSpPr txBox="1"/>
          <p:nvPr/>
        </p:nvSpPr>
        <p:spPr>
          <a:xfrm rot="19258604">
            <a:off x="5195754" y="3765328"/>
            <a:ext cx="1442571" cy="369332"/>
          </a:xfrm>
          <a:prstGeom prst="rect">
            <a:avLst/>
          </a:prstGeom>
          <a:noFill/>
        </p:spPr>
        <p:txBody>
          <a:bodyPr wrap="square" rtlCol="0">
            <a:spAutoFit/>
          </a:bodyPr>
          <a:lstStyle/>
          <a:p>
            <a:pPr marL="0" marR="0" lvl="0" indent="0" algn="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Mehrere Verwandte ersten Grades mit T1D</a:t>
            </a:r>
          </a:p>
        </p:txBody>
      </p:sp>
      <p:sp>
        <p:nvSpPr>
          <p:cNvPr id="24" name="TextBox 54">
            <a:extLst>
              <a:ext uri="{FF2B5EF4-FFF2-40B4-BE49-F238E27FC236}">
                <a16:creationId xmlns:a16="http://schemas.microsoft.com/office/drawing/2014/main" id="{74C12E68-A190-A0DF-BB2B-4835E71ED7CD}"/>
              </a:ext>
            </a:extLst>
          </p:cNvPr>
          <p:cNvSpPr txBox="1"/>
          <p:nvPr/>
        </p:nvSpPr>
        <p:spPr>
          <a:xfrm rot="19258604">
            <a:off x="6065332" y="3745562"/>
            <a:ext cx="1442954" cy="507831"/>
          </a:xfrm>
          <a:prstGeom prst="rect">
            <a:avLst/>
          </a:prstGeom>
          <a:noFill/>
        </p:spPr>
        <p:txBody>
          <a:bodyPr wrap="square" rtlCol="0">
            <a:spAutoFit/>
          </a:bodyPr>
          <a:lstStyle/>
          <a:p>
            <a:pPr marL="0" marR="0" lvl="0" indent="0" algn="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Mehrere Verwandte ersten Grades mit T1D &amp; HLA hohes Risiko</a:t>
            </a:r>
          </a:p>
        </p:txBody>
      </p:sp>
      <p:sp>
        <p:nvSpPr>
          <p:cNvPr id="25" name="TextBox 55">
            <a:extLst>
              <a:ext uri="{FF2B5EF4-FFF2-40B4-BE49-F238E27FC236}">
                <a16:creationId xmlns:a16="http://schemas.microsoft.com/office/drawing/2014/main" id="{495642B0-B1DF-38B0-67CC-A317D3DB5526}"/>
              </a:ext>
            </a:extLst>
          </p:cNvPr>
          <p:cNvSpPr txBox="1"/>
          <p:nvPr/>
        </p:nvSpPr>
        <p:spPr>
          <a:xfrm>
            <a:off x="2548986" y="966009"/>
            <a:ext cx="736099" cy="397032"/>
          </a:xfrm>
          <a:prstGeom prst="rect">
            <a:avLst/>
          </a:prstGeom>
          <a:noFill/>
        </p:spPr>
        <p:txBody>
          <a:bodyPr wrap="none" rtlCol="0" anchor="ctr">
            <a:spAutoFit/>
          </a:bodyPr>
          <a:lstStyle/>
          <a:p>
            <a:pPr marL="0" marR="0" lvl="0" indent="0" algn="ctr" defTabSz="914354" eaLnBrk="1" fontAlgn="auto" latinLnBrk="0" hangingPunct="1">
              <a:lnSpc>
                <a:spcPct val="90000"/>
              </a:lnSpc>
              <a:spcBef>
                <a:spcPts val="0"/>
              </a:spcBef>
              <a:spcAft>
                <a:spcPts val="0"/>
              </a:spcAft>
              <a:buClrTx/>
              <a:buSzTx/>
              <a:buFontTx/>
              <a:buNone/>
              <a:tabLst/>
              <a:defRPr/>
            </a:pPr>
            <a:r>
              <a:rPr kumimoji="0" lang="de" sz="1200" b="1" i="0" u="none" strike="noStrike" kern="0" cap="none" spc="0" normalizeH="0" baseline="0" noProof="0">
                <a:ln>
                  <a:noFill/>
                </a:ln>
                <a:solidFill>
                  <a:srgbClr val="004F72"/>
                </a:solidFill>
                <a:effectLst/>
                <a:uLnTx/>
                <a:uFillTx/>
                <a:latin typeface="Arial"/>
                <a:ea typeface="Arial"/>
                <a:cs typeface="Arial"/>
              </a:rPr>
              <a:t>~ 10x</a:t>
            </a:r>
          </a:p>
          <a:p>
            <a:pPr marL="0" marR="0" lvl="0" indent="0" algn="ctr" defTabSz="914354" eaLnBrk="1" fontAlgn="auto" latinLnBrk="0" hangingPunct="1">
              <a:lnSpc>
                <a:spcPct val="90000"/>
              </a:lnSpc>
              <a:spcBef>
                <a:spcPts val="0"/>
              </a:spcBef>
              <a:spcAft>
                <a:spcPts val="0"/>
              </a:spcAft>
              <a:buClrTx/>
              <a:buSzTx/>
              <a:buFontTx/>
              <a:buNone/>
              <a:tabLst/>
              <a:defRPr/>
            </a:pPr>
            <a:r>
              <a:rPr kumimoji="0" lang="de" sz="1000" b="0" i="0" u="none" strike="noStrike" kern="0" cap="none" spc="0" normalizeH="0" baseline="0" noProof="0">
                <a:ln>
                  <a:noFill/>
                </a:ln>
                <a:solidFill>
                  <a:srgbClr val="404040"/>
                </a:solidFill>
                <a:effectLst/>
                <a:uLnTx/>
                <a:uFillTx/>
                <a:latin typeface="Arial"/>
                <a:ea typeface="Arial"/>
                <a:cs typeface="Arial"/>
              </a:rPr>
              <a:t>Erhöhung</a:t>
            </a:r>
          </a:p>
        </p:txBody>
      </p:sp>
      <p:sp>
        <p:nvSpPr>
          <p:cNvPr id="26" name="Freeform 2">
            <a:extLst>
              <a:ext uri="{FF2B5EF4-FFF2-40B4-BE49-F238E27FC236}">
                <a16:creationId xmlns:a16="http://schemas.microsoft.com/office/drawing/2014/main" id="{6A6AE77E-183F-6D9B-C1F7-FE4713445740}"/>
              </a:ext>
            </a:extLst>
          </p:cNvPr>
          <p:cNvSpPr/>
          <p:nvPr/>
        </p:nvSpPr>
        <p:spPr>
          <a:xfrm>
            <a:off x="2548986" y="1441482"/>
            <a:ext cx="782936" cy="1256784"/>
          </a:xfrm>
          <a:custGeom>
            <a:avLst/>
            <a:gdLst>
              <a:gd name="connsiteX0" fmla="*/ 0 w 629392"/>
              <a:gd name="connsiteY0" fmla="*/ 1757548 h 1757548"/>
              <a:gd name="connsiteX1" fmla="*/ 0 w 629392"/>
              <a:gd name="connsiteY1" fmla="*/ 0 h 1757548"/>
              <a:gd name="connsiteX2" fmla="*/ 629392 w 629392"/>
              <a:gd name="connsiteY2" fmla="*/ 0 h 1757548"/>
              <a:gd name="connsiteX3" fmla="*/ 629392 w 629392"/>
              <a:gd name="connsiteY3" fmla="*/ 795646 h 1757548"/>
              <a:gd name="connsiteX0" fmla="*/ 0 w 629392"/>
              <a:gd name="connsiteY0" fmla="*/ 2051927 h 2051927"/>
              <a:gd name="connsiteX1" fmla="*/ 0 w 629392"/>
              <a:gd name="connsiteY1" fmla="*/ 0 h 2051927"/>
              <a:gd name="connsiteX2" fmla="*/ 629392 w 629392"/>
              <a:gd name="connsiteY2" fmla="*/ 0 h 2051927"/>
              <a:gd name="connsiteX3" fmla="*/ 629392 w 629392"/>
              <a:gd name="connsiteY3" fmla="*/ 795646 h 2051927"/>
            </a:gdLst>
            <a:ahLst/>
            <a:cxnLst>
              <a:cxn ang="0">
                <a:pos x="connsiteX0" y="connsiteY0"/>
              </a:cxn>
              <a:cxn ang="0">
                <a:pos x="connsiteX1" y="connsiteY1"/>
              </a:cxn>
              <a:cxn ang="0">
                <a:pos x="connsiteX2" y="connsiteY2"/>
              </a:cxn>
              <a:cxn ang="0">
                <a:pos x="connsiteX3" y="connsiteY3"/>
              </a:cxn>
            </a:cxnLst>
            <a:rect l="l" t="t" r="r" b="b"/>
            <a:pathLst>
              <a:path w="629392" h="2051927">
                <a:moveTo>
                  <a:pt x="0" y="2051927"/>
                </a:moveTo>
                <a:lnTo>
                  <a:pt x="0" y="0"/>
                </a:lnTo>
                <a:lnTo>
                  <a:pt x="629392" y="0"/>
                </a:lnTo>
                <a:lnTo>
                  <a:pt x="629392" y="795646"/>
                </a:lnTo>
              </a:path>
            </a:pathLst>
          </a:custGeom>
          <a:noFill/>
          <a:ln w="12700" cap="flat" cmpd="sng" algn="ctr">
            <a:solidFill>
              <a:srgbClr val="000000">
                <a:lumMod val="65000"/>
                <a:lumOff val="35000"/>
              </a:srgbClr>
            </a:solidFill>
            <a:prstDash val="solid"/>
            <a:miter lim="800000"/>
          </a:ln>
          <a:effectLst/>
        </p:spPr>
        <p:txBody>
          <a:bodyPr rtlCol="0" anchor="ctr"/>
          <a:lstStyle/>
          <a:p>
            <a:pPr marL="0" marR="0" lvl="0" indent="0" algn="ctr" defTabSz="914354" eaLnBrk="1" fontAlgn="auto" latinLnBrk="0" hangingPunct="1">
              <a:lnSpc>
                <a:spcPct val="100000"/>
              </a:lnSpc>
              <a:spcBef>
                <a:spcPts val="0"/>
              </a:spcBef>
              <a:spcAft>
                <a:spcPts val="0"/>
              </a:spcAft>
              <a:buClrTx/>
              <a:buSzTx/>
              <a:buFontTx/>
              <a:buNone/>
              <a:tabLst/>
              <a:defRPr/>
            </a:pPr>
            <a:endParaRPr kumimoji="0" lang="en-US" sz="1801" b="0" i="0" u="none" strike="noStrike" kern="0" cap="none" spc="0" normalizeH="0" baseline="0" noProof="0">
              <a:ln>
                <a:noFill/>
              </a:ln>
              <a:solidFill>
                <a:srgbClr val="000000">
                  <a:lumMod val="50000"/>
                  <a:lumOff val="50000"/>
                </a:srgbClr>
              </a:solidFill>
              <a:effectLst/>
              <a:uLnTx/>
              <a:uFillTx/>
              <a:latin typeface="Calibri" panose="020F0502020204030204"/>
              <a:cs typeface="Arial"/>
            </a:endParaRPr>
          </a:p>
        </p:txBody>
      </p:sp>
      <p:sp>
        <p:nvSpPr>
          <p:cNvPr id="3" name="TextBox 3037">
            <a:extLst>
              <a:ext uri="{FF2B5EF4-FFF2-40B4-BE49-F238E27FC236}">
                <a16:creationId xmlns:a16="http://schemas.microsoft.com/office/drawing/2014/main" id="{5FD00E41-016C-5B2B-CD80-95D868ABB171}"/>
              </a:ext>
            </a:extLst>
          </p:cNvPr>
          <p:cNvSpPr txBox="1"/>
          <p:nvPr/>
        </p:nvSpPr>
        <p:spPr>
          <a:xfrm>
            <a:off x="336309" y="4841783"/>
            <a:ext cx="8293341" cy="276999"/>
          </a:xfrm>
          <a:prstGeom prst="rect">
            <a:avLst/>
          </a:prstGeom>
          <a:noFill/>
        </p:spPr>
        <p:txBody>
          <a:bodyPr wrap="square" rtlCol="0" anchor="b">
            <a:spAutoFit/>
          </a:bodyPr>
          <a:lstStyle/>
          <a:p>
            <a:r>
              <a:rPr lang="de-DE" sz="600" b="1" dirty="0">
                <a:solidFill>
                  <a:srgbClr val="404040"/>
                </a:solidFill>
              </a:rPr>
              <a:t>1. </a:t>
            </a:r>
            <a:r>
              <a:rPr lang="de-DE" sz="600" dirty="0" err="1">
                <a:solidFill>
                  <a:srgbClr val="404040"/>
                </a:solidFill>
              </a:rPr>
              <a:t>Maahs</a:t>
            </a:r>
            <a:r>
              <a:rPr lang="de-DE" sz="600" dirty="0">
                <a:solidFill>
                  <a:srgbClr val="404040"/>
                </a:solidFill>
              </a:rPr>
              <a:t> DM </a:t>
            </a:r>
            <a:r>
              <a:rPr lang="de-DE" sz="600" i="1" dirty="0">
                <a:solidFill>
                  <a:srgbClr val="404040"/>
                </a:solidFill>
              </a:rPr>
              <a:t>et al. </a:t>
            </a:r>
            <a:r>
              <a:rPr lang="de-DE" sz="600" i="1" dirty="0" err="1">
                <a:solidFill>
                  <a:srgbClr val="404040"/>
                </a:solidFill>
              </a:rPr>
              <a:t>Endocrinol</a:t>
            </a:r>
            <a:r>
              <a:rPr lang="de-DE" sz="600" i="1" dirty="0">
                <a:solidFill>
                  <a:srgbClr val="404040"/>
                </a:solidFill>
              </a:rPr>
              <a:t> </a:t>
            </a:r>
            <a:r>
              <a:rPr lang="de-DE" sz="600" i="1" dirty="0" err="1">
                <a:solidFill>
                  <a:srgbClr val="404040"/>
                </a:solidFill>
              </a:rPr>
              <a:t>Metab</a:t>
            </a:r>
            <a:r>
              <a:rPr lang="de-DE" sz="600" i="1" dirty="0">
                <a:solidFill>
                  <a:srgbClr val="404040"/>
                </a:solidFill>
              </a:rPr>
              <a:t> </a:t>
            </a:r>
            <a:r>
              <a:rPr lang="de-DE" sz="600" i="1" dirty="0" err="1">
                <a:solidFill>
                  <a:srgbClr val="404040"/>
                </a:solidFill>
              </a:rPr>
              <a:t>Clin</a:t>
            </a:r>
            <a:r>
              <a:rPr lang="de-DE" sz="600" i="1" dirty="0">
                <a:solidFill>
                  <a:srgbClr val="404040"/>
                </a:solidFill>
              </a:rPr>
              <a:t> North Am</a:t>
            </a:r>
            <a:r>
              <a:rPr lang="de-DE" sz="600" dirty="0">
                <a:solidFill>
                  <a:srgbClr val="404040"/>
                </a:solidFill>
              </a:rPr>
              <a:t> 2010; 39: 481</a:t>
            </a:r>
            <a:r>
              <a:rPr kumimoji="0" lang="de-DE" sz="600" b="0" i="0" u="none" strike="noStrike" kern="1200" cap="none" spc="0" normalizeH="0" baseline="0" noProof="0" dirty="0">
                <a:ln>
                  <a:noFill/>
                </a:ln>
                <a:solidFill>
                  <a:srgbClr val="404040"/>
                </a:solidFill>
                <a:effectLst/>
                <a:uLnTx/>
                <a:uFillTx/>
                <a:ea typeface="+mn-ea"/>
                <a:cs typeface="+mn-cs"/>
              </a:rPr>
              <a:t>–97;</a:t>
            </a:r>
            <a:r>
              <a:rPr lang="de-DE" sz="600" dirty="0">
                <a:solidFill>
                  <a:srgbClr val="404040"/>
                </a:solidFill>
              </a:rPr>
              <a:t> </a:t>
            </a:r>
            <a:r>
              <a:rPr lang="de-DE" sz="600" b="1" dirty="0">
                <a:solidFill>
                  <a:srgbClr val="404040"/>
                </a:solidFill>
              </a:rPr>
              <a:t>2.</a:t>
            </a:r>
            <a:r>
              <a:rPr lang="de-DE" sz="600" dirty="0">
                <a:solidFill>
                  <a:srgbClr val="404040"/>
                </a:solidFill>
              </a:rPr>
              <a:t> Bonifacio E.</a:t>
            </a:r>
            <a:r>
              <a:rPr lang="de-DE" sz="600" i="1" dirty="0">
                <a:solidFill>
                  <a:srgbClr val="404040"/>
                </a:solidFill>
              </a:rPr>
              <a:t> Diabetes Care</a:t>
            </a:r>
            <a:r>
              <a:rPr lang="de-DE" sz="600" dirty="0">
                <a:solidFill>
                  <a:srgbClr val="404040"/>
                </a:solidFill>
              </a:rPr>
              <a:t> 2015; 38: 989</a:t>
            </a:r>
            <a:r>
              <a:rPr kumimoji="0" lang="de-DE" sz="600" b="0" i="0" u="none" strike="noStrike" kern="1200" cap="none" spc="0" normalizeH="0" baseline="0" noProof="0" dirty="0">
                <a:ln>
                  <a:noFill/>
                </a:ln>
                <a:solidFill>
                  <a:srgbClr val="404040"/>
                </a:solidFill>
                <a:effectLst/>
                <a:uLnTx/>
                <a:uFillTx/>
                <a:ea typeface="+mn-ea"/>
                <a:cs typeface="+mn-cs"/>
              </a:rPr>
              <a:t>–9</a:t>
            </a:r>
            <a:r>
              <a:rPr lang="de-DE" sz="600" dirty="0">
                <a:solidFill>
                  <a:srgbClr val="404040"/>
                </a:solidFill>
              </a:rPr>
              <a:t>6; </a:t>
            </a:r>
            <a:r>
              <a:rPr lang="de-DE" sz="600" b="1" dirty="0">
                <a:solidFill>
                  <a:srgbClr val="404040"/>
                </a:solidFill>
              </a:rPr>
              <a:t>3.</a:t>
            </a:r>
            <a:r>
              <a:rPr lang="de-DE" sz="600" dirty="0">
                <a:solidFill>
                  <a:srgbClr val="404040"/>
                </a:solidFill>
              </a:rPr>
              <a:t> Ziegler AG </a:t>
            </a:r>
            <a:r>
              <a:rPr lang="de-DE" sz="600" i="1" dirty="0">
                <a:solidFill>
                  <a:srgbClr val="404040"/>
                </a:solidFill>
              </a:rPr>
              <a:t>et al. JAMA </a:t>
            </a:r>
            <a:r>
              <a:rPr lang="de-DE" sz="600" dirty="0">
                <a:solidFill>
                  <a:srgbClr val="404040"/>
                </a:solidFill>
              </a:rPr>
              <a:t>2013; 309: 2473</a:t>
            </a:r>
            <a:r>
              <a:rPr kumimoji="0" lang="de-DE" sz="600" b="0" i="0" u="none" strike="noStrike" kern="1200" cap="none" spc="0" normalizeH="0" baseline="0" noProof="0" dirty="0">
                <a:ln>
                  <a:noFill/>
                </a:ln>
                <a:solidFill>
                  <a:srgbClr val="404040"/>
                </a:solidFill>
                <a:effectLst/>
                <a:uLnTx/>
                <a:uFillTx/>
                <a:ea typeface="+mn-ea"/>
                <a:cs typeface="+mn-cs"/>
              </a:rPr>
              <a:t>–9</a:t>
            </a:r>
            <a:r>
              <a:rPr lang="de-DE" sz="600" dirty="0">
                <a:solidFill>
                  <a:srgbClr val="404040"/>
                </a:solidFill>
              </a:rPr>
              <a:t>; </a:t>
            </a:r>
            <a:r>
              <a:rPr lang="de-DE" sz="600" b="1" dirty="0">
                <a:solidFill>
                  <a:srgbClr val="404040"/>
                </a:solidFill>
              </a:rPr>
              <a:t>4.</a:t>
            </a:r>
            <a:r>
              <a:rPr lang="de-DE" sz="600" dirty="0">
                <a:solidFill>
                  <a:srgbClr val="404040"/>
                </a:solidFill>
              </a:rPr>
              <a:t> </a:t>
            </a:r>
            <a:r>
              <a:rPr lang="de-DE" sz="600" dirty="0" err="1">
                <a:solidFill>
                  <a:srgbClr val="404040"/>
                </a:solidFill>
              </a:rPr>
              <a:t>Parkkola</a:t>
            </a:r>
            <a:r>
              <a:rPr lang="de-DE" sz="600" dirty="0">
                <a:solidFill>
                  <a:srgbClr val="404040"/>
                </a:solidFill>
              </a:rPr>
              <a:t> A </a:t>
            </a:r>
            <a:r>
              <a:rPr lang="de-DE" sz="600" i="1" dirty="0">
                <a:solidFill>
                  <a:srgbClr val="404040"/>
                </a:solidFill>
              </a:rPr>
              <a:t>et al. Diabetes Care </a:t>
            </a:r>
            <a:r>
              <a:rPr lang="de-DE" sz="600" dirty="0">
                <a:solidFill>
                  <a:srgbClr val="404040"/>
                </a:solidFill>
              </a:rPr>
              <a:t>2013; 36: 348</a:t>
            </a:r>
            <a:r>
              <a:rPr kumimoji="0" lang="de-DE" sz="600" b="0" i="0" u="none" strike="noStrike" kern="1200" cap="none" spc="0" normalizeH="0" baseline="0" noProof="0" dirty="0">
                <a:ln>
                  <a:noFill/>
                </a:ln>
                <a:solidFill>
                  <a:srgbClr val="404040"/>
                </a:solidFill>
                <a:effectLst/>
                <a:uLnTx/>
                <a:uFillTx/>
                <a:ea typeface="+mn-ea"/>
                <a:cs typeface="+mn-cs"/>
              </a:rPr>
              <a:t>–54</a:t>
            </a:r>
            <a:r>
              <a:rPr lang="de-DE" sz="600" dirty="0">
                <a:solidFill>
                  <a:srgbClr val="404040"/>
                </a:solidFill>
              </a:rPr>
              <a:t>. </a:t>
            </a:r>
          </a:p>
        </p:txBody>
      </p:sp>
      <p:sp>
        <p:nvSpPr>
          <p:cNvPr id="4" name="Footer Placeholder 4">
            <a:extLst>
              <a:ext uri="{FF2B5EF4-FFF2-40B4-BE49-F238E27FC236}">
                <a16:creationId xmlns:a16="http://schemas.microsoft.com/office/drawing/2014/main" id="{523CB009-60DA-453F-D930-AC4EC1414BB8}"/>
              </a:ext>
            </a:extLst>
          </p:cNvPr>
          <p:cNvSpPr txBox="1">
            <a:spLocks/>
          </p:cNvSpPr>
          <p:nvPr/>
        </p:nvSpPr>
        <p:spPr>
          <a:xfrm>
            <a:off x="357698" y="4693592"/>
            <a:ext cx="8357524" cy="190918"/>
          </a:xfrm>
          <a:prstGeom prst="rect">
            <a:avLst/>
          </a:prstGeom>
        </p:spPr>
        <p:txBody>
          <a:bodyPr vert="horz" lIns="68580" tIns="34290" rIns="68580" bIns="34290" rtlCol="0" anchor="b">
            <a:noAutofit/>
          </a:bodyPr>
          <a:lst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2"/>
              </a:buClr>
              <a:buFont typeface="Arial" panose="020B0604020202020204"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685783">
              <a:lnSpc>
                <a:spcPct val="100000"/>
              </a:lnSpc>
              <a:spcBef>
                <a:spcPts val="300"/>
              </a:spcBef>
              <a:buClrTx/>
              <a:buNone/>
              <a:defRPr/>
            </a:pP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Grafik modifiziert nach: Bonifacio 2015</a:t>
            </a:r>
            <a:r>
              <a:rPr kumimoji="0" lang="de-DE" sz="600" b="0" i="0" u="none" strike="noStrike" kern="1200" cap="none" spc="0" normalizeH="0" baseline="30000" dirty="0">
                <a:ln>
                  <a:noFill/>
                </a:ln>
                <a:solidFill>
                  <a:srgbClr val="404040"/>
                </a:solidFill>
                <a:effectLst/>
                <a:uLnTx/>
                <a:uFillTx/>
                <a:latin typeface="+mn-lt"/>
                <a:ea typeface="Verdana" panose="020B0604030504040204" pitchFamily="34" charset="0"/>
                <a:cs typeface="Verdana" panose="020B0604030504040204" pitchFamily="34" charset="0"/>
              </a:rPr>
              <a:t>2</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Die Prozentangaben über den Säulen sind grobe Schätzungen, abgeleitet aus der Original-Grafik. </a:t>
            </a:r>
            <a:r>
              <a:rPr lang="de-DE" altLang="de-DE" sz="600" dirty="0">
                <a:solidFill>
                  <a:srgbClr val="404040"/>
                </a:solidFill>
                <a:latin typeface="+mn-lt"/>
              </a:rPr>
              <a:t>HLA: humanes </a:t>
            </a:r>
            <a:r>
              <a:rPr lang="de-DE" altLang="de-DE" sz="600" dirty="0" err="1">
                <a:solidFill>
                  <a:srgbClr val="404040"/>
                </a:solidFill>
                <a:latin typeface="+mn-lt"/>
              </a:rPr>
              <a:t>Leukozytenantigen</a:t>
            </a:r>
            <a:r>
              <a:rPr lang="de-DE" altLang="de-DE" sz="600" dirty="0">
                <a:solidFill>
                  <a:srgbClr val="404040"/>
                </a:solidFill>
                <a:latin typeface="+mn-lt"/>
              </a:rPr>
              <a:t>; </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T1D: Typ-1-Diabetes</a:t>
            </a:r>
            <a:r>
              <a:rPr lang="de-DE" altLang="de-DE" sz="600" dirty="0">
                <a:solidFill>
                  <a:srgbClr val="404040"/>
                </a:solidFill>
                <a:latin typeface="+mn-lt"/>
              </a:rPr>
              <a:t>.</a:t>
            </a:r>
            <a:r>
              <a:rPr kumimoji="0" lang="de-DE" sz="600" b="0" i="0" u="none" strike="noStrike" kern="1200" cap="none" spc="0" normalizeH="0" baseline="0" dirty="0">
                <a:ln>
                  <a:noFill/>
                </a:ln>
                <a:solidFill>
                  <a:srgbClr val="404040"/>
                </a:solidFill>
                <a:effectLst/>
                <a:uLnTx/>
                <a:uFillTx/>
                <a:latin typeface="+mn-lt"/>
                <a:ea typeface="Verdana" panose="020B0604030504040204" pitchFamily="34" charset="0"/>
                <a:cs typeface="Verdana" panose="020B0604030504040204" pitchFamily="34" charset="0"/>
              </a:rPr>
              <a:t> </a:t>
            </a:r>
            <a:endParaRPr kumimoji="0" lang="de-DE" sz="600" b="0" i="0" u="none" strike="noStrike" kern="1200" cap="none" spc="0" normalizeH="0" baseline="0" dirty="0">
              <a:ln>
                <a:noFill/>
              </a:ln>
              <a:solidFill>
                <a:srgbClr val="404040"/>
              </a:solidFill>
              <a:effectLst/>
              <a:uLnTx/>
              <a:uFillTx/>
              <a:latin typeface="+mn-lt"/>
              <a:ea typeface="+mn-ea"/>
              <a:cs typeface="Arial" panose="020B0604020202020204" pitchFamily="34" charset="0"/>
            </a:endParaRPr>
          </a:p>
        </p:txBody>
      </p:sp>
      <p:sp>
        <p:nvSpPr>
          <p:cNvPr id="5" name="TextBox 44">
            <a:extLst>
              <a:ext uri="{FF2B5EF4-FFF2-40B4-BE49-F238E27FC236}">
                <a16:creationId xmlns:a16="http://schemas.microsoft.com/office/drawing/2014/main" id="{B22088CB-BC00-E914-0167-1232F004F91B}"/>
              </a:ext>
            </a:extLst>
          </p:cNvPr>
          <p:cNvSpPr txBox="1"/>
          <p:nvPr/>
        </p:nvSpPr>
        <p:spPr>
          <a:xfrm>
            <a:off x="2297983" y="2804045"/>
            <a:ext cx="479618" cy="230832"/>
          </a:xfrm>
          <a:prstGeom prst="rect">
            <a:avLst/>
          </a:prstGeom>
          <a:noFill/>
        </p:spPr>
        <p:txBody>
          <a:bodyPr wrap="none" rtlCol="0">
            <a:spAutoFit/>
          </a:bodyPr>
          <a:lstStyle/>
          <a:p>
            <a:pPr marL="0" marR="0" lvl="0" indent="0" algn="ct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0,3 %</a:t>
            </a:r>
          </a:p>
        </p:txBody>
      </p:sp>
      <p:sp>
        <p:nvSpPr>
          <p:cNvPr id="7" name="TextBox 44">
            <a:extLst>
              <a:ext uri="{FF2B5EF4-FFF2-40B4-BE49-F238E27FC236}">
                <a16:creationId xmlns:a16="http://schemas.microsoft.com/office/drawing/2014/main" id="{D2C1D8DE-17C5-6B58-243B-893EB6CF6443}"/>
              </a:ext>
            </a:extLst>
          </p:cNvPr>
          <p:cNvSpPr txBox="1"/>
          <p:nvPr/>
        </p:nvSpPr>
        <p:spPr>
          <a:xfrm>
            <a:off x="3135625" y="2012665"/>
            <a:ext cx="383438" cy="230832"/>
          </a:xfrm>
          <a:prstGeom prst="rect">
            <a:avLst/>
          </a:prstGeom>
          <a:noFill/>
        </p:spPr>
        <p:txBody>
          <a:bodyPr wrap="none" rtlCol="0">
            <a:spAutoFit/>
          </a:bodyPr>
          <a:lstStyle/>
          <a:p>
            <a:pPr marL="0" marR="0" lvl="0" indent="0" algn="ct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3 %</a:t>
            </a:r>
          </a:p>
        </p:txBody>
      </p:sp>
      <p:sp>
        <p:nvSpPr>
          <p:cNvPr id="60" name="TextBox 44">
            <a:extLst>
              <a:ext uri="{FF2B5EF4-FFF2-40B4-BE49-F238E27FC236}">
                <a16:creationId xmlns:a16="http://schemas.microsoft.com/office/drawing/2014/main" id="{56EABEAE-F9B6-0E38-A0B8-BB0036C77138}"/>
              </a:ext>
            </a:extLst>
          </p:cNvPr>
          <p:cNvSpPr txBox="1"/>
          <p:nvPr/>
        </p:nvSpPr>
        <p:spPr>
          <a:xfrm>
            <a:off x="3920445" y="1835459"/>
            <a:ext cx="383438" cy="230832"/>
          </a:xfrm>
          <a:prstGeom prst="rect">
            <a:avLst/>
          </a:prstGeom>
          <a:noFill/>
        </p:spPr>
        <p:txBody>
          <a:bodyPr wrap="none" rtlCol="0">
            <a:spAutoFit/>
          </a:bodyPr>
          <a:lstStyle/>
          <a:p>
            <a:pPr marL="0" marR="0" lvl="0" indent="0" algn="ct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5 %</a:t>
            </a:r>
          </a:p>
        </p:txBody>
      </p:sp>
      <p:sp>
        <p:nvSpPr>
          <p:cNvPr id="61" name="TextBox 44">
            <a:extLst>
              <a:ext uri="{FF2B5EF4-FFF2-40B4-BE49-F238E27FC236}">
                <a16:creationId xmlns:a16="http://schemas.microsoft.com/office/drawing/2014/main" id="{1505A264-DDFE-9AE6-C9A4-7D0F5E51F726}"/>
              </a:ext>
            </a:extLst>
          </p:cNvPr>
          <p:cNvSpPr txBox="1"/>
          <p:nvPr/>
        </p:nvSpPr>
        <p:spPr>
          <a:xfrm>
            <a:off x="4709885" y="1767140"/>
            <a:ext cx="383438" cy="230832"/>
          </a:xfrm>
          <a:prstGeom prst="rect">
            <a:avLst/>
          </a:prstGeom>
          <a:noFill/>
        </p:spPr>
        <p:txBody>
          <a:bodyPr wrap="none" rtlCol="0">
            <a:spAutoFit/>
          </a:bodyPr>
          <a:lstStyle/>
          <a:p>
            <a:pPr marL="0" marR="0" lvl="0" indent="0" algn="ct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6 %</a:t>
            </a:r>
          </a:p>
        </p:txBody>
      </p:sp>
      <p:grpSp>
        <p:nvGrpSpPr>
          <p:cNvPr id="63" name="Gruppieren 62">
            <a:extLst>
              <a:ext uri="{FF2B5EF4-FFF2-40B4-BE49-F238E27FC236}">
                <a16:creationId xmlns:a16="http://schemas.microsoft.com/office/drawing/2014/main" id="{9A43511B-27AC-EFF8-B470-E83EA657DCF5}"/>
              </a:ext>
            </a:extLst>
          </p:cNvPr>
          <p:cNvGrpSpPr/>
          <p:nvPr/>
        </p:nvGrpSpPr>
        <p:grpSpPr>
          <a:xfrm>
            <a:off x="1951727" y="2667111"/>
            <a:ext cx="112724" cy="529438"/>
            <a:chOff x="1951727" y="2765431"/>
            <a:chExt cx="112724" cy="529438"/>
          </a:xfrm>
        </p:grpSpPr>
        <p:grpSp>
          <p:nvGrpSpPr>
            <p:cNvPr id="27" name="Group 57">
              <a:extLst>
                <a:ext uri="{FF2B5EF4-FFF2-40B4-BE49-F238E27FC236}">
                  <a16:creationId xmlns:a16="http://schemas.microsoft.com/office/drawing/2014/main" id="{41D0D92E-8949-40F8-99AF-38B6B5062465}"/>
                </a:ext>
              </a:extLst>
            </p:cNvPr>
            <p:cNvGrpSpPr/>
            <p:nvPr/>
          </p:nvGrpSpPr>
          <p:grpSpPr>
            <a:xfrm>
              <a:off x="1951728" y="2765431"/>
              <a:ext cx="112723" cy="529438"/>
              <a:chOff x="6602635" y="3749951"/>
              <a:chExt cx="92241" cy="412755"/>
            </a:xfrm>
          </p:grpSpPr>
          <p:cxnSp>
            <p:nvCxnSpPr>
              <p:cNvPr id="45" name="Straight Connector 75">
                <a:extLst>
                  <a:ext uri="{FF2B5EF4-FFF2-40B4-BE49-F238E27FC236}">
                    <a16:creationId xmlns:a16="http://schemas.microsoft.com/office/drawing/2014/main" id="{4BEE70BF-03EB-1309-46AD-163B8DFFEE28}"/>
                  </a:ext>
                </a:extLst>
              </p:cNvPr>
              <p:cNvCxnSpPr/>
              <p:nvPr/>
            </p:nvCxnSpPr>
            <p:spPr>
              <a:xfrm>
                <a:off x="6602635" y="3749951"/>
                <a:ext cx="92241" cy="0"/>
              </a:xfrm>
              <a:prstGeom prst="line">
                <a:avLst/>
              </a:prstGeom>
              <a:noFill/>
              <a:ln w="9525" cap="flat" cmpd="sng" algn="ctr">
                <a:solidFill>
                  <a:srgbClr val="FFFFFF">
                    <a:lumMod val="85000"/>
                  </a:srgbClr>
                </a:solidFill>
                <a:prstDash val="solid"/>
                <a:miter lim="800000"/>
              </a:ln>
              <a:effectLst/>
            </p:spPr>
          </p:cxnSp>
          <p:cxnSp>
            <p:nvCxnSpPr>
              <p:cNvPr id="46" name="Straight Connector 76">
                <a:extLst>
                  <a:ext uri="{FF2B5EF4-FFF2-40B4-BE49-F238E27FC236}">
                    <a16:creationId xmlns:a16="http://schemas.microsoft.com/office/drawing/2014/main" id="{B2ACFEF6-CC13-786B-3BCF-DFE3029431AC}"/>
                  </a:ext>
                </a:extLst>
              </p:cNvPr>
              <p:cNvCxnSpPr/>
              <p:nvPr/>
            </p:nvCxnSpPr>
            <p:spPr>
              <a:xfrm>
                <a:off x="6602635" y="3832316"/>
                <a:ext cx="92241" cy="0"/>
              </a:xfrm>
              <a:prstGeom prst="line">
                <a:avLst/>
              </a:prstGeom>
              <a:noFill/>
              <a:ln w="9525" cap="flat" cmpd="sng" algn="ctr">
                <a:solidFill>
                  <a:srgbClr val="FFFFFF">
                    <a:lumMod val="85000"/>
                  </a:srgbClr>
                </a:solidFill>
                <a:prstDash val="solid"/>
                <a:miter lim="800000"/>
              </a:ln>
              <a:effectLst/>
            </p:spPr>
          </p:cxnSp>
          <p:cxnSp>
            <p:nvCxnSpPr>
              <p:cNvPr id="47" name="Straight Connector 77">
                <a:extLst>
                  <a:ext uri="{FF2B5EF4-FFF2-40B4-BE49-F238E27FC236}">
                    <a16:creationId xmlns:a16="http://schemas.microsoft.com/office/drawing/2014/main" id="{52221231-EDDD-0551-9AA0-B7237303EB82}"/>
                  </a:ext>
                </a:extLst>
              </p:cNvPr>
              <p:cNvCxnSpPr/>
              <p:nvPr/>
            </p:nvCxnSpPr>
            <p:spPr>
              <a:xfrm>
                <a:off x="6602635" y="3872952"/>
                <a:ext cx="92241" cy="0"/>
              </a:xfrm>
              <a:prstGeom prst="line">
                <a:avLst/>
              </a:prstGeom>
              <a:noFill/>
              <a:ln w="9525" cap="flat" cmpd="sng" algn="ctr">
                <a:solidFill>
                  <a:srgbClr val="FFFFFF">
                    <a:lumMod val="85000"/>
                  </a:srgbClr>
                </a:solidFill>
                <a:prstDash val="solid"/>
                <a:miter lim="800000"/>
              </a:ln>
              <a:effectLst/>
            </p:spPr>
          </p:cxnSp>
          <p:cxnSp>
            <p:nvCxnSpPr>
              <p:cNvPr id="48" name="Straight Connector 78">
                <a:extLst>
                  <a:ext uri="{FF2B5EF4-FFF2-40B4-BE49-F238E27FC236}">
                    <a16:creationId xmlns:a16="http://schemas.microsoft.com/office/drawing/2014/main" id="{4AFE57A0-1D75-5F56-B918-FF469B17027C}"/>
                  </a:ext>
                </a:extLst>
              </p:cNvPr>
              <p:cNvCxnSpPr/>
              <p:nvPr/>
            </p:nvCxnSpPr>
            <p:spPr>
              <a:xfrm>
                <a:off x="6602635" y="3919932"/>
                <a:ext cx="92241" cy="0"/>
              </a:xfrm>
              <a:prstGeom prst="line">
                <a:avLst/>
              </a:prstGeom>
              <a:noFill/>
              <a:ln w="9525" cap="flat" cmpd="sng" algn="ctr">
                <a:solidFill>
                  <a:srgbClr val="FFFFFF">
                    <a:lumMod val="85000"/>
                  </a:srgbClr>
                </a:solidFill>
                <a:prstDash val="solid"/>
                <a:miter lim="800000"/>
              </a:ln>
              <a:effectLst/>
            </p:spPr>
          </p:cxnSp>
          <p:cxnSp>
            <p:nvCxnSpPr>
              <p:cNvPr id="49" name="Straight Connector 79">
                <a:extLst>
                  <a:ext uri="{FF2B5EF4-FFF2-40B4-BE49-F238E27FC236}">
                    <a16:creationId xmlns:a16="http://schemas.microsoft.com/office/drawing/2014/main" id="{956ED7B3-0B75-1EBA-5B09-8BD2C48D84E8}"/>
                  </a:ext>
                </a:extLst>
              </p:cNvPr>
              <p:cNvCxnSpPr/>
              <p:nvPr/>
            </p:nvCxnSpPr>
            <p:spPr>
              <a:xfrm>
                <a:off x="6602635" y="3975377"/>
                <a:ext cx="92241" cy="0"/>
              </a:xfrm>
              <a:prstGeom prst="line">
                <a:avLst/>
              </a:prstGeom>
              <a:noFill/>
              <a:ln w="9525" cap="flat" cmpd="sng" algn="ctr">
                <a:solidFill>
                  <a:srgbClr val="FFFFFF">
                    <a:lumMod val="85000"/>
                  </a:srgbClr>
                </a:solidFill>
                <a:prstDash val="solid"/>
                <a:miter lim="800000"/>
              </a:ln>
              <a:effectLst/>
            </p:spPr>
          </p:cxnSp>
          <p:cxnSp>
            <p:nvCxnSpPr>
              <p:cNvPr id="50" name="Straight Connector 80">
                <a:extLst>
                  <a:ext uri="{FF2B5EF4-FFF2-40B4-BE49-F238E27FC236}">
                    <a16:creationId xmlns:a16="http://schemas.microsoft.com/office/drawing/2014/main" id="{CF56A661-36A0-5822-D393-D8CC3A340AA7}"/>
                  </a:ext>
                </a:extLst>
              </p:cNvPr>
              <p:cNvCxnSpPr/>
              <p:nvPr/>
            </p:nvCxnSpPr>
            <p:spPr>
              <a:xfrm>
                <a:off x="6602635" y="4055057"/>
                <a:ext cx="92241" cy="0"/>
              </a:xfrm>
              <a:prstGeom prst="line">
                <a:avLst/>
              </a:prstGeom>
              <a:noFill/>
              <a:ln w="9525" cap="flat" cmpd="sng" algn="ctr">
                <a:solidFill>
                  <a:srgbClr val="FFFFFF">
                    <a:lumMod val="85000"/>
                  </a:srgbClr>
                </a:solidFill>
                <a:prstDash val="solid"/>
                <a:miter lim="800000"/>
              </a:ln>
              <a:effectLst/>
            </p:spPr>
          </p:cxnSp>
          <p:cxnSp>
            <p:nvCxnSpPr>
              <p:cNvPr id="51" name="Straight Connector 81">
                <a:extLst>
                  <a:ext uri="{FF2B5EF4-FFF2-40B4-BE49-F238E27FC236}">
                    <a16:creationId xmlns:a16="http://schemas.microsoft.com/office/drawing/2014/main" id="{CA7D1F15-0386-B639-E6A2-92E5F7C16484}"/>
                  </a:ext>
                </a:extLst>
              </p:cNvPr>
              <p:cNvCxnSpPr/>
              <p:nvPr/>
            </p:nvCxnSpPr>
            <p:spPr>
              <a:xfrm>
                <a:off x="6602635" y="4162706"/>
                <a:ext cx="92241" cy="0"/>
              </a:xfrm>
              <a:prstGeom prst="line">
                <a:avLst/>
              </a:prstGeom>
              <a:noFill/>
              <a:ln w="9525" cap="flat" cmpd="sng" algn="ctr">
                <a:solidFill>
                  <a:srgbClr val="FFFFFF">
                    <a:lumMod val="85000"/>
                  </a:srgbClr>
                </a:solidFill>
                <a:prstDash val="solid"/>
                <a:miter lim="800000"/>
              </a:ln>
              <a:effectLst/>
            </p:spPr>
          </p:cxnSp>
          <p:cxnSp>
            <p:nvCxnSpPr>
              <p:cNvPr id="52" name="Straight Connector 82">
                <a:extLst>
                  <a:ext uri="{FF2B5EF4-FFF2-40B4-BE49-F238E27FC236}">
                    <a16:creationId xmlns:a16="http://schemas.microsoft.com/office/drawing/2014/main" id="{71C837B3-53F4-667F-CEA4-B7C23C326220}"/>
                  </a:ext>
                </a:extLst>
              </p:cNvPr>
              <p:cNvCxnSpPr/>
              <p:nvPr/>
            </p:nvCxnSpPr>
            <p:spPr>
              <a:xfrm>
                <a:off x="6602635" y="3801012"/>
                <a:ext cx="92241" cy="0"/>
              </a:xfrm>
              <a:prstGeom prst="line">
                <a:avLst/>
              </a:prstGeom>
              <a:noFill/>
              <a:ln w="9525" cap="flat" cmpd="sng" algn="ctr">
                <a:solidFill>
                  <a:srgbClr val="FFFFFF">
                    <a:lumMod val="85000"/>
                  </a:srgbClr>
                </a:solidFill>
                <a:prstDash val="solid"/>
                <a:miter lim="800000"/>
              </a:ln>
              <a:effectLst/>
            </p:spPr>
          </p:cxnSp>
        </p:grpSp>
        <p:cxnSp>
          <p:nvCxnSpPr>
            <p:cNvPr id="62" name="Straight Connector 82">
              <a:extLst>
                <a:ext uri="{FF2B5EF4-FFF2-40B4-BE49-F238E27FC236}">
                  <a16:creationId xmlns:a16="http://schemas.microsoft.com/office/drawing/2014/main" id="{440CA238-C820-8FA2-4B16-D391B3842E62}"/>
                </a:ext>
              </a:extLst>
            </p:cNvPr>
            <p:cNvCxnSpPr/>
            <p:nvPr/>
          </p:nvCxnSpPr>
          <p:spPr>
            <a:xfrm>
              <a:off x="1951727" y="2791748"/>
              <a:ext cx="112723" cy="0"/>
            </a:xfrm>
            <a:prstGeom prst="line">
              <a:avLst/>
            </a:prstGeom>
            <a:noFill/>
            <a:ln w="9525" cap="flat" cmpd="sng" algn="ctr">
              <a:solidFill>
                <a:srgbClr val="FFFFFF">
                  <a:lumMod val="85000"/>
                </a:srgbClr>
              </a:solidFill>
              <a:prstDash val="solid"/>
              <a:miter lim="800000"/>
            </a:ln>
            <a:effectLst/>
          </p:spPr>
        </p:cxnSp>
      </p:grpSp>
      <p:grpSp>
        <p:nvGrpSpPr>
          <p:cNvPr id="64" name="Gruppieren 63">
            <a:extLst>
              <a:ext uri="{FF2B5EF4-FFF2-40B4-BE49-F238E27FC236}">
                <a16:creationId xmlns:a16="http://schemas.microsoft.com/office/drawing/2014/main" id="{B69EA28C-1165-4313-3FBE-E4A2BB31E0D5}"/>
              </a:ext>
            </a:extLst>
          </p:cNvPr>
          <p:cNvGrpSpPr/>
          <p:nvPr/>
        </p:nvGrpSpPr>
        <p:grpSpPr>
          <a:xfrm>
            <a:off x="1952892" y="1869301"/>
            <a:ext cx="112724" cy="529438"/>
            <a:chOff x="1951727" y="2765431"/>
            <a:chExt cx="112724" cy="529438"/>
          </a:xfrm>
        </p:grpSpPr>
        <p:grpSp>
          <p:nvGrpSpPr>
            <p:cNvPr id="65" name="Group 57">
              <a:extLst>
                <a:ext uri="{FF2B5EF4-FFF2-40B4-BE49-F238E27FC236}">
                  <a16:creationId xmlns:a16="http://schemas.microsoft.com/office/drawing/2014/main" id="{CB84ADE2-123B-8A8A-1B6D-C5AEB7A1362B}"/>
                </a:ext>
              </a:extLst>
            </p:cNvPr>
            <p:cNvGrpSpPr/>
            <p:nvPr/>
          </p:nvGrpSpPr>
          <p:grpSpPr>
            <a:xfrm>
              <a:off x="1951728" y="2765431"/>
              <a:ext cx="112723" cy="529438"/>
              <a:chOff x="6602635" y="3749951"/>
              <a:chExt cx="92241" cy="412755"/>
            </a:xfrm>
          </p:grpSpPr>
          <p:cxnSp>
            <p:nvCxnSpPr>
              <p:cNvPr id="67" name="Straight Connector 75">
                <a:extLst>
                  <a:ext uri="{FF2B5EF4-FFF2-40B4-BE49-F238E27FC236}">
                    <a16:creationId xmlns:a16="http://schemas.microsoft.com/office/drawing/2014/main" id="{30FF1B2E-8DE5-5B3D-86F1-16BFFBAD70CA}"/>
                  </a:ext>
                </a:extLst>
              </p:cNvPr>
              <p:cNvCxnSpPr/>
              <p:nvPr/>
            </p:nvCxnSpPr>
            <p:spPr>
              <a:xfrm>
                <a:off x="6602635" y="3749951"/>
                <a:ext cx="92241" cy="0"/>
              </a:xfrm>
              <a:prstGeom prst="line">
                <a:avLst/>
              </a:prstGeom>
              <a:noFill/>
              <a:ln w="9525" cap="flat" cmpd="sng" algn="ctr">
                <a:solidFill>
                  <a:srgbClr val="FFFFFF">
                    <a:lumMod val="85000"/>
                  </a:srgbClr>
                </a:solidFill>
                <a:prstDash val="solid"/>
                <a:miter lim="800000"/>
              </a:ln>
              <a:effectLst/>
            </p:spPr>
          </p:cxnSp>
          <p:cxnSp>
            <p:nvCxnSpPr>
              <p:cNvPr id="68" name="Straight Connector 76">
                <a:extLst>
                  <a:ext uri="{FF2B5EF4-FFF2-40B4-BE49-F238E27FC236}">
                    <a16:creationId xmlns:a16="http://schemas.microsoft.com/office/drawing/2014/main" id="{16B561E3-DD36-F5CC-669F-56C1ACEB5F85}"/>
                  </a:ext>
                </a:extLst>
              </p:cNvPr>
              <p:cNvCxnSpPr/>
              <p:nvPr/>
            </p:nvCxnSpPr>
            <p:spPr>
              <a:xfrm>
                <a:off x="6602635" y="3832316"/>
                <a:ext cx="92241" cy="0"/>
              </a:xfrm>
              <a:prstGeom prst="line">
                <a:avLst/>
              </a:prstGeom>
              <a:noFill/>
              <a:ln w="9525" cap="flat" cmpd="sng" algn="ctr">
                <a:solidFill>
                  <a:srgbClr val="FFFFFF">
                    <a:lumMod val="85000"/>
                  </a:srgbClr>
                </a:solidFill>
                <a:prstDash val="solid"/>
                <a:miter lim="800000"/>
              </a:ln>
              <a:effectLst/>
            </p:spPr>
          </p:cxnSp>
          <p:cxnSp>
            <p:nvCxnSpPr>
              <p:cNvPr id="69" name="Straight Connector 77">
                <a:extLst>
                  <a:ext uri="{FF2B5EF4-FFF2-40B4-BE49-F238E27FC236}">
                    <a16:creationId xmlns:a16="http://schemas.microsoft.com/office/drawing/2014/main" id="{E2D50C7F-3446-BCA0-C18C-EC8AC76CF495}"/>
                  </a:ext>
                </a:extLst>
              </p:cNvPr>
              <p:cNvCxnSpPr/>
              <p:nvPr/>
            </p:nvCxnSpPr>
            <p:spPr>
              <a:xfrm>
                <a:off x="6602635" y="3872952"/>
                <a:ext cx="92241" cy="0"/>
              </a:xfrm>
              <a:prstGeom prst="line">
                <a:avLst/>
              </a:prstGeom>
              <a:noFill/>
              <a:ln w="9525" cap="flat" cmpd="sng" algn="ctr">
                <a:solidFill>
                  <a:srgbClr val="FFFFFF">
                    <a:lumMod val="85000"/>
                  </a:srgbClr>
                </a:solidFill>
                <a:prstDash val="solid"/>
                <a:miter lim="800000"/>
              </a:ln>
              <a:effectLst/>
            </p:spPr>
          </p:cxnSp>
          <p:cxnSp>
            <p:nvCxnSpPr>
              <p:cNvPr id="70" name="Straight Connector 78">
                <a:extLst>
                  <a:ext uri="{FF2B5EF4-FFF2-40B4-BE49-F238E27FC236}">
                    <a16:creationId xmlns:a16="http://schemas.microsoft.com/office/drawing/2014/main" id="{557B4330-98FB-9260-29B7-A596250C041B}"/>
                  </a:ext>
                </a:extLst>
              </p:cNvPr>
              <p:cNvCxnSpPr/>
              <p:nvPr/>
            </p:nvCxnSpPr>
            <p:spPr>
              <a:xfrm>
                <a:off x="6602635" y="3919932"/>
                <a:ext cx="92241" cy="0"/>
              </a:xfrm>
              <a:prstGeom prst="line">
                <a:avLst/>
              </a:prstGeom>
              <a:noFill/>
              <a:ln w="9525" cap="flat" cmpd="sng" algn="ctr">
                <a:solidFill>
                  <a:srgbClr val="FFFFFF">
                    <a:lumMod val="85000"/>
                  </a:srgbClr>
                </a:solidFill>
                <a:prstDash val="solid"/>
                <a:miter lim="800000"/>
              </a:ln>
              <a:effectLst/>
            </p:spPr>
          </p:cxnSp>
          <p:cxnSp>
            <p:nvCxnSpPr>
              <p:cNvPr id="71" name="Straight Connector 79">
                <a:extLst>
                  <a:ext uri="{FF2B5EF4-FFF2-40B4-BE49-F238E27FC236}">
                    <a16:creationId xmlns:a16="http://schemas.microsoft.com/office/drawing/2014/main" id="{973BE9AC-17E1-EFB9-CDAC-1FED14C7688B}"/>
                  </a:ext>
                </a:extLst>
              </p:cNvPr>
              <p:cNvCxnSpPr/>
              <p:nvPr/>
            </p:nvCxnSpPr>
            <p:spPr>
              <a:xfrm>
                <a:off x="6602635" y="3975377"/>
                <a:ext cx="92241" cy="0"/>
              </a:xfrm>
              <a:prstGeom prst="line">
                <a:avLst/>
              </a:prstGeom>
              <a:noFill/>
              <a:ln w="9525" cap="flat" cmpd="sng" algn="ctr">
                <a:solidFill>
                  <a:srgbClr val="FFFFFF">
                    <a:lumMod val="85000"/>
                  </a:srgbClr>
                </a:solidFill>
                <a:prstDash val="solid"/>
                <a:miter lim="800000"/>
              </a:ln>
              <a:effectLst/>
            </p:spPr>
          </p:cxnSp>
          <p:cxnSp>
            <p:nvCxnSpPr>
              <p:cNvPr id="72" name="Straight Connector 80">
                <a:extLst>
                  <a:ext uri="{FF2B5EF4-FFF2-40B4-BE49-F238E27FC236}">
                    <a16:creationId xmlns:a16="http://schemas.microsoft.com/office/drawing/2014/main" id="{FFB378A2-1F06-339B-D0B2-EA96B5BBA935}"/>
                  </a:ext>
                </a:extLst>
              </p:cNvPr>
              <p:cNvCxnSpPr/>
              <p:nvPr/>
            </p:nvCxnSpPr>
            <p:spPr>
              <a:xfrm>
                <a:off x="6602635" y="4055057"/>
                <a:ext cx="92241" cy="0"/>
              </a:xfrm>
              <a:prstGeom prst="line">
                <a:avLst/>
              </a:prstGeom>
              <a:noFill/>
              <a:ln w="9525" cap="flat" cmpd="sng" algn="ctr">
                <a:solidFill>
                  <a:srgbClr val="FFFFFF">
                    <a:lumMod val="85000"/>
                  </a:srgbClr>
                </a:solidFill>
                <a:prstDash val="solid"/>
                <a:miter lim="800000"/>
              </a:ln>
              <a:effectLst/>
            </p:spPr>
          </p:cxnSp>
          <p:cxnSp>
            <p:nvCxnSpPr>
              <p:cNvPr id="73" name="Straight Connector 81">
                <a:extLst>
                  <a:ext uri="{FF2B5EF4-FFF2-40B4-BE49-F238E27FC236}">
                    <a16:creationId xmlns:a16="http://schemas.microsoft.com/office/drawing/2014/main" id="{2BB5643B-F5E8-0AA1-7F5A-E99618AACEE1}"/>
                  </a:ext>
                </a:extLst>
              </p:cNvPr>
              <p:cNvCxnSpPr/>
              <p:nvPr/>
            </p:nvCxnSpPr>
            <p:spPr>
              <a:xfrm>
                <a:off x="6602635" y="4162706"/>
                <a:ext cx="92241" cy="0"/>
              </a:xfrm>
              <a:prstGeom prst="line">
                <a:avLst/>
              </a:prstGeom>
              <a:noFill/>
              <a:ln w="9525" cap="flat" cmpd="sng" algn="ctr">
                <a:solidFill>
                  <a:srgbClr val="FFFFFF">
                    <a:lumMod val="85000"/>
                  </a:srgbClr>
                </a:solidFill>
                <a:prstDash val="solid"/>
                <a:miter lim="800000"/>
              </a:ln>
              <a:effectLst/>
            </p:spPr>
          </p:cxnSp>
          <p:cxnSp>
            <p:nvCxnSpPr>
              <p:cNvPr id="74" name="Straight Connector 82">
                <a:extLst>
                  <a:ext uri="{FF2B5EF4-FFF2-40B4-BE49-F238E27FC236}">
                    <a16:creationId xmlns:a16="http://schemas.microsoft.com/office/drawing/2014/main" id="{62868960-7102-089B-EDD4-43270A627E41}"/>
                  </a:ext>
                </a:extLst>
              </p:cNvPr>
              <p:cNvCxnSpPr/>
              <p:nvPr/>
            </p:nvCxnSpPr>
            <p:spPr>
              <a:xfrm>
                <a:off x="6602635" y="3801012"/>
                <a:ext cx="92241" cy="0"/>
              </a:xfrm>
              <a:prstGeom prst="line">
                <a:avLst/>
              </a:prstGeom>
              <a:noFill/>
              <a:ln w="9525" cap="flat" cmpd="sng" algn="ctr">
                <a:solidFill>
                  <a:srgbClr val="FFFFFF">
                    <a:lumMod val="85000"/>
                  </a:srgbClr>
                </a:solidFill>
                <a:prstDash val="solid"/>
                <a:miter lim="800000"/>
              </a:ln>
              <a:effectLst/>
            </p:spPr>
          </p:cxnSp>
        </p:grpSp>
        <p:cxnSp>
          <p:nvCxnSpPr>
            <p:cNvPr id="66" name="Straight Connector 82">
              <a:extLst>
                <a:ext uri="{FF2B5EF4-FFF2-40B4-BE49-F238E27FC236}">
                  <a16:creationId xmlns:a16="http://schemas.microsoft.com/office/drawing/2014/main" id="{E9122F1B-F8A2-1A07-C414-AE494D55B5CF}"/>
                </a:ext>
              </a:extLst>
            </p:cNvPr>
            <p:cNvCxnSpPr/>
            <p:nvPr/>
          </p:nvCxnSpPr>
          <p:spPr>
            <a:xfrm>
              <a:off x="1951727" y="2791748"/>
              <a:ext cx="112723" cy="0"/>
            </a:xfrm>
            <a:prstGeom prst="line">
              <a:avLst/>
            </a:prstGeom>
            <a:noFill/>
            <a:ln w="9525" cap="flat" cmpd="sng" algn="ctr">
              <a:solidFill>
                <a:srgbClr val="FFFFFF">
                  <a:lumMod val="85000"/>
                </a:srgbClr>
              </a:solidFill>
              <a:prstDash val="solid"/>
              <a:miter lim="800000"/>
            </a:ln>
            <a:effectLst/>
          </p:spPr>
        </p:cxnSp>
      </p:grpSp>
      <p:grpSp>
        <p:nvGrpSpPr>
          <p:cNvPr id="75" name="Gruppieren 74">
            <a:extLst>
              <a:ext uri="{FF2B5EF4-FFF2-40B4-BE49-F238E27FC236}">
                <a16:creationId xmlns:a16="http://schemas.microsoft.com/office/drawing/2014/main" id="{3950BA96-1EF0-56A0-E4AF-8175ADDE9E30}"/>
              </a:ext>
            </a:extLst>
          </p:cNvPr>
          <p:cNvGrpSpPr/>
          <p:nvPr/>
        </p:nvGrpSpPr>
        <p:grpSpPr>
          <a:xfrm>
            <a:off x="1957035" y="1101207"/>
            <a:ext cx="112724" cy="529438"/>
            <a:chOff x="1951727" y="2765431"/>
            <a:chExt cx="112724" cy="529438"/>
          </a:xfrm>
        </p:grpSpPr>
        <p:grpSp>
          <p:nvGrpSpPr>
            <p:cNvPr id="76" name="Group 57">
              <a:extLst>
                <a:ext uri="{FF2B5EF4-FFF2-40B4-BE49-F238E27FC236}">
                  <a16:creationId xmlns:a16="http://schemas.microsoft.com/office/drawing/2014/main" id="{6A1887BD-1F20-C449-A15B-A45D76FA1BAA}"/>
                </a:ext>
              </a:extLst>
            </p:cNvPr>
            <p:cNvGrpSpPr/>
            <p:nvPr/>
          </p:nvGrpSpPr>
          <p:grpSpPr>
            <a:xfrm>
              <a:off x="1951728" y="2765431"/>
              <a:ext cx="112723" cy="529438"/>
              <a:chOff x="6602635" y="3749951"/>
              <a:chExt cx="92241" cy="412755"/>
            </a:xfrm>
          </p:grpSpPr>
          <p:cxnSp>
            <p:nvCxnSpPr>
              <p:cNvPr id="78" name="Straight Connector 75">
                <a:extLst>
                  <a:ext uri="{FF2B5EF4-FFF2-40B4-BE49-F238E27FC236}">
                    <a16:creationId xmlns:a16="http://schemas.microsoft.com/office/drawing/2014/main" id="{2A041502-310C-DBE7-D9F3-D60C1011B0BD}"/>
                  </a:ext>
                </a:extLst>
              </p:cNvPr>
              <p:cNvCxnSpPr/>
              <p:nvPr/>
            </p:nvCxnSpPr>
            <p:spPr>
              <a:xfrm>
                <a:off x="6602635" y="3749951"/>
                <a:ext cx="92241" cy="0"/>
              </a:xfrm>
              <a:prstGeom prst="line">
                <a:avLst/>
              </a:prstGeom>
              <a:noFill/>
              <a:ln w="9525" cap="flat" cmpd="sng" algn="ctr">
                <a:solidFill>
                  <a:srgbClr val="FFFFFF">
                    <a:lumMod val="85000"/>
                  </a:srgbClr>
                </a:solidFill>
                <a:prstDash val="solid"/>
                <a:miter lim="800000"/>
              </a:ln>
              <a:effectLst/>
            </p:spPr>
          </p:cxnSp>
          <p:cxnSp>
            <p:nvCxnSpPr>
              <p:cNvPr id="79" name="Straight Connector 76">
                <a:extLst>
                  <a:ext uri="{FF2B5EF4-FFF2-40B4-BE49-F238E27FC236}">
                    <a16:creationId xmlns:a16="http://schemas.microsoft.com/office/drawing/2014/main" id="{8CE429B7-8CA7-093B-4095-55C7E0960286}"/>
                  </a:ext>
                </a:extLst>
              </p:cNvPr>
              <p:cNvCxnSpPr/>
              <p:nvPr/>
            </p:nvCxnSpPr>
            <p:spPr>
              <a:xfrm>
                <a:off x="6602635" y="3832316"/>
                <a:ext cx="92241" cy="0"/>
              </a:xfrm>
              <a:prstGeom prst="line">
                <a:avLst/>
              </a:prstGeom>
              <a:noFill/>
              <a:ln w="9525" cap="flat" cmpd="sng" algn="ctr">
                <a:solidFill>
                  <a:srgbClr val="FFFFFF">
                    <a:lumMod val="85000"/>
                  </a:srgbClr>
                </a:solidFill>
                <a:prstDash val="solid"/>
                <a:miter lim="800000"/>
              </a:ln>
              <a:effectLst/>
            </p:spPr>
          </p:cxnSp>
          <p:cxnSp>
            <p:nvCxnSpPr>
              <p:cNvPr id="80" name="Straight Connector 77">
                <a:extLst>
                  <a:ext uri="{FF2B5EF4-FFF2-40B4-BE49-F238E27FC236}">
                    <a16:creationId xmlns:a16="http://schemas.microsoft.com/office/drawing/2014/main" id="{8F298857-47AA-C9D7-E263-4778C821DD27}"/>
                  </a:ext>
                </a:extLst>
              </p:cNvPr>
              <p:cNvCxnSpPr/>
              <p:nvPr/>
            </p:nvCxnSpPr>
            <p:spPr>
              <a:xfrm>
                <a:off x="6602635" y="3872952"/>
                <a:ext cx="92241" cy="0"/>
              </a:xfrm>
              <a:prstGeom prst="line">
                <a:avLst/>
              </a:prstGeom>
              <a:noFill/>
              <a:ln w="9525" cap="flat" cmpd="sng" algn="ctr">
                <a:solidFill>
                  <a:srgbClr val="FFFFFF">
                    <a:lumMod val="85000"/>
                  </a:srgbClr>
                </a:solidFill>
                <a:prstDash val="solid"/>
                <a:miter lim="800000"/>
              </a:ln>
              <a:effectLst/>
            </p:spPr>
          </p:cxnSp>
          <p:cxnSp>
            <p:nvCxnSpPr>
              <p:cNvPr id="81" name="Straight Connector 78">
                <a:extLst>
                  <a:ext uri="{FF2B5EF4-FFF2-40B4-BE49-F238E27FC236}">
                    <a16:creationId xmlns:a16="http://schemas.microsoft.com/office/drawing/2014/main" id="{64FA144B-9AF3-2C15-F327-0C81A376AF6C}"/>
                  </a:ext>
                </a:extLst>
              </p:cNvPr>
              <p:cNvCxnSpPr/>
              <p:nvPr/>
            </p:nvCxnSpPr>
            <p:spPr>
              <a:xfrm>
                <a:off x="6602635" y="3919932"/>
                <a:ext cx="92241" cy="0"/>
              </a:xfrm>
              <a:prstGeom prst="line">
                <a:avLst/>
              </a:prstGeom>
              <a:noFill/>
              <a:ln w="9525" cap="flat" cmpd="sng" algn="ctr">
                <a:solidFill>
                  <a:srgbClr val="FFFFFF">
                    <a:lumMod val="85000"/>
                  </a:srgbClr>
                </a:solidFill>
                <a:prstDash val="solid"/>
                <a:miter lim="800000"/>
              </a:ln>
              <a:effectLst/>
            </p:spPr>
          </p:cxnSp>
          <p:cxnSp>
            <p:nvCxnSpPr>
              <p:cNvPr id="82" name="Straight Connector 79">
                <a:extLst>
                  <a:ext uri="{FF2B5EF4-FFF2-40B4-BE49-F238E27FC236}">
                    <a16:creationId xmlns:a16="http://schemas.microsoft.com/office/drawing/2014/main" id="{099C8067-E4CA-B484-F0F6-DA0229928C17}"/>
                  </a:ext>
                </a:extLst>
              </p:cNvPr>
              <p:cNvCxnSpPr/>
              <p:nvPr/>
            </p:nvCxnSpPr>
            <p:spPr>
              <a:xfrm>
                <a:off x="6602635" y="3975377"/>
                <a:ext cx="92241" cy="0"/>
              </a:xfrm>
              <a:prstGeom prst="line">
                <a:avLst/>
              </a:prstGeom>
              <a:noFill/>
              <a:ln w="9525" cap="flat" cmpd="sng" algn="ctr">
                <a:solidFill>
                  <a:srgbClr val="FFFFFF">
                    <a:lumMod val="85000"/>
                  </a:srgbClr>
                </a:solidFill>
                <a:prstDash val="solid"/>
                <a:miter lim="800000"/>
              </a:ln>
              <a:effectLst/>
            </p:spPr>
          </p:cxnSp>
          <p:cxnSp>
            <p:nvCxnSpPr>
              <p:cNvPr id="83" name="Straight Connector 80">
                <a:extLst>
                  <a:ext uri="{FF2B5EF4-FFF2-40B4-BE49-F238E27FC236}">
                    <a16:creationId xmlns:a16="http://schemas.microsoft.com/office/drawing/2014/main" id="{40AD7B7F-E987-6F41-5017-A0FD64820442}"/>
                  </a:ext>
                </a:extLst>
              </p:cNvPr>
              <p:cNvCxnSpPr/>
              <p:nvPr/>
            </p:nvCxnSpPr>
            <p:spPr>
              <a:xfrm>
                <a:off x="6602635" y="4055057"/>
                <a:ext cx="92241" cy="0"/>
              </a:xfrm>
              <a:prstGeom prst="line">
                <a:avLst/>
              </a:prstGeom>
              <a:noFill/>
              <a:ln w="9525" cap="flat" cmpd="sng" algn="ctr">
                <a:solidFill>
                  <a:srgbClr val="FFFFFF">
                    <a:lumMod val="85000"/>
                  </a:srgbClr>
                </a:solidFill>
                <a:prstDash val="solid"/>
                <a:miter lim="800000"/>
              </a:ln>
              <a:effectLst/>
            </p:spPr>
          </p:cxnSp>
          <p:cxnSp>
            <p:nvCxnSpPr>
              <p:cNvPr id="84" name="Straight Connector 81">
                <a:extLst>
                  <a:ext uri="{FF2B5EF4-FFF2-40B4-BE49-F238E27FC236}">
                    <a16:creationId xmlns:a16="http://schemas.microsoft.com/office/drawing/2014/main" id="{8ECE803E-7A60-391D-BFC3-39420A32AA04}"/>
                  </a:ext>
                </a:extLst>
              </p:cNvPr>
              <p:cNvCxnSpPr/>
              <p:nvPr/>
            </p:nvCxnSpPr>
            <p:spPr>
              <a:xfrm>
                <a:off x="6602635" y="4162706"/>
                <a:ext cx="92241" cy="0"/>
              </a:xfrm>
              <a:prstGeom prst="line">
                <a:avLst/>
              </a:prstGeom>
              <a:noFill/>
              <a:ln w="9525" cap="flat" cmpd="sng" algn="ctr">
                <a:solidFill>
                  <a:srgbClr val="FFFFFF">
                    <a:lumMod val="85000"/>
                  </a:srgbClr>
                </a:solidFill>
                <a:prstDash val="solid"/>
                <a:miter lim="800000"/>
              </a:ln>
              <a:effectLst/>
            </p:spPr>
          </p:cxnSp>
          <p:cxnSp>
            <p:nvCxnSpPr>
              <p:cNvPr id="85" name="Straight Connector 82">
                <a:extLst>
                  <a:ext uri="{FF2B5EF4-FFF2-40B4-BE49-F238E27FC236}">
                    <a16:creationId xmlns:a16="http://schemas.microsoft.com/office/drawing/2014/main" id="{AC065B90-EFB6-06C2-C00D-A50CA5D52EF8}"/>
                  </a:ext>
                </a:extLst>
              </p:cNvPr>
              <p:cNvCxnSpPr/>
              <p:nvPr/>
            </p:nvCxnSpPr>
            <p:spPr>
              <a:xfrm>
                <a:off x="6602635" y="3801012"/>
                <a:ext cx="92241" cy="0"/>
              </a:xfrm>
              <a:prstGeom prst="line">
                <a:avLst/>
              </a:prstGeom>
              <a:noFill/>
              <a:ln w="9525" cap="flat" cmpd="sng" algn="ctr">
                <a:solidFill>
                  <a:srgbClr val="FFFFFF">
                    <a:lumMod val="85000"/>
                  </a:srgbClr>
                </a:solidFill>
                <a:prstDash val="solid"/>
                <a:miter lim="800000"/>
              </a:ln>
              <a:effectLst/>
            </p:spPr>
          </p:cxnSp>
        </p:grpSp>
        <p:cxnSp>
          <p:nvCxnSpPr>
            <p:cNvPr id="77" name="Straight Connector 82">
              <a:extLst>
                <a:ext uri="{FF2B5EF4-FFF2-40B4-BE49-F238E27FC236}">
                  <a16:creationId xmlns:a16="http://schemas.microsoft.com/office/drawing/2014/main" id="{0F677C2E-ED59-A82A-DBE4-A02AC03F1C16}"/>
                </a:ext>
              </a:extLst>
            </p:cNvPr>
            <p:cNvCxnSpPr/>
            <p:nvPr/>
          </p:nvCxnSpPr>
          <p:spPr>
            <a:xfrm>
              <a:off x="1951727" y="2791748"/>
              <a:ext cx="112723" cy="0"/>
            </a:xfrm>
            <a:prstGeom prst="line">
              <a:avLst/>
            </a:prstGeom>
            <a:noFill/>
            <a:ln w="9525" cap="flat" cmpd="sng" algn="ctr">
              <a:solidFill>
                <a:srgbClr val="FFFFFF">
                  <a:lumMod val="85000"/>
                </a:srgbClr>
              </a:solidFill>
              <a:prstDash val="solid"/>
              <a:miter lim="800000"/>
            </a:ln>
            <a:effectLst/>
          </p:spPr>
        </p:cxnSp>
      </p:grpSp>
      <p:sp>
        <p:nvSpPr>
          <p:cNvPr id="86" name="TextBox 44">
            <a:extLst>
              <a:ext uri="{FF2B5EF4-FFF2-40B4-BE49-F238E27FC236}">
                <a16:creationId xmlns:a16="http://schemas.microsoft.com/office/drawing/2014/main" id="{1A3525A2-0CC6-6A86-C98D-14F42B1122B4}"/>
              </a:ext>
            </a:extLst>
          </p:cNvPr>
          <p:cNvSpPr txBox="1"/>
          <p:nvPr/>
        </p:nvSpPr>
        <p:spPr>
          <a:xfrm>
            <a:off x="5456279" y="1033689"/>
            <a:ext cx="447559" cy="230832"/>
          </a:xfrm>
          <a:prstGeom prst="rect">
            <a:avLst/>
          </a:prstGeom>
          <a:noFill/>
        </p:spPr>
        <p:txBody>
          <a:bodyPr wrap="none" rtlCol="0">
            <a:spAutoFit/>
          </a:bodyPr>
          <a:lstStyle/>
          <a:p>
            <a:pPr marL="0" marR="0" lvl="0" indent="0" algn="ct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55 %</a:t>
            </a:r>
          </a:p>
        </p:txBody>
      </p:sp>
      <p:sp>
        <p:nvSpPr>
          <p:cNvPr id="87" name="TextBox 44">
            <a:extLst>
              <a:ext uri="{FF2B5EF4-FFF2-40B4-BE49-F238E27FC236}">
                <a16:creationId xmlns:a16="http://schemas.microsoft.com/office/drawing/2014/main" id="{ACDE83C8-0CBF-8BEC-5320-0F9BA3D348D0}"/>
              </a:ext>
            </a:extLst>
          </p:cNvPr>
          <p:cNvSpPr txBox="1"/>
          <p:nvPr/>
        </p:nvSpPr>
        <p:spPr>
          <a:xfrm>
            <a:off x="6239942" y="1277569"/>
            <a:ext cx="447559" cy="230832"/>
          </a:xfrm>
          <a:prstGeom prst="rect">
            <a:avLst/>
          </a:prstGeom>
          <a:noFill/>
        </p:spPr>
        <p:txBody>
          <a:bodyPr wrap="none" rtlCol="0">
            <a:spAutoFit/>
          </a:bodyPr>
          <a:lstStyle/>
          <a:p>
            <a:pPr marL="0" marR="0" lvl="0" indent="0" algn="ct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30 %</a:t>
            </a:r>
          </a:p>
        </p:txBody>
      </p:sp>
      <p:sp>
        <p:nvSpPr>
          <p:cNvPr id="88" name="TextBox 44">
            <a:extLst>
              <a:ext uri="{FF2B5EF4-FFF2-40B4-BE49-F238E27FC236}">
                <a16:creationId xmlns:a16="http://schemas.microsoft.com/office/drawing/2014/main" id="{AE5C2727-6CBF-E6EB-C7BF-AF0EEC4F49F5}"/>
              </a:ext>
            </a:extLst>
          </p:cNvPr>
          <p:cNvSpPr txBox="1"/>
          <p:nvPr/>
        </p:nvSpPr>
        <p:spPr>
          <a:xfrm>
            <a:off x="7023892" y="1032967"/>
            <a:ext cx="447559" cy="230832"/>
          </a:xfrm>
          <a:prstGeom prst="rect">
            <a:avLst/>
          </a:prstGeom>
          <a:noFill/>
        </p:spPr>
        <p:txBody>
          <a:bodyPr wrap="none" rtlCol="0">
            <a:spAutoFit/>
          </a:bodyPr>
          <a:lstStyle/>
          <a:p>
            <a:pPr marL="0" marR="0" lvl="0" indent="0" algn="ctr" defTabSz="914354" eaLnBrk="1" fontAlgn="auto" latinLnBrk="0" hangingPunct="1">
              <a:lnSpc>
                <a:spcPct val="100000"/>
              </a:lnSpc>
              <a:spcBef>
                <a:spcPts val="0"/>
              </a:spcBef>
              <a:spcAft>
                <a:spcPts val="0"/>
              </a:spcAft>
              <a:buClrTx/>
              <a:buSzTx/>
              <a:buFontTx/>
              <a:buNone/>
              <a:tabLst/>
              <a:defRPr/>
            </a:pPr>
            <a:r>
              <a:rPr kumimoji="0" lang="de" sz="900" b="0" i="0" u="none" strike="noStrike" kern="0" cap="none" spc="0" normalizeH="0" baseline="0" noProof="0">
                <a:ln>
                  <a:noFill/>
                </a:ln>
                <a:solidFill>
                  <a:srgbClr val="404040"/>
                </a:solidFill>
                <a:effectLst/>
                <a:uLnTx/>
                <a:uFillTx/>
                <a:latin typeface="Arial"/>
                <a:ea typeface="Arial"/>
                <a:cs typeface="Arial"/>
              </a:rPr>
              <a:t>55 %</a:t>
            </a:r>
          </a:p>
        </p:txBody>
      </p:sp>
    </p:spTree>
    <p:extLst>
      <p:ext uri="{BB962C8B-B14F-4D97-AF65-F5344CB8AC3E}">
        <p14:creationId xmlns:p14="http://schemas.microsoft.com/office/powerpoint/2010/main" val="469984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platzhalter 4">
            <a:extLst>
              <a:ext uri="{FF2B5EF4-FFF2-40B4-BE49-F238E27FC236}">
                <a16:creationId xmlns:a16="http://schemas.microsoft.com/office/drawing/2014/main" id="{A0ECC310-8602-6D92-C7DF-B40379DAC93F}"/>
              </a:ext>
            </a:extLst>
          </p:cNvPr>
          <p:cNvSpPr>
            <a:spLocks noGrp="1"/>
          </p:cNvSpPr>
          <p:nvPr>
            <p:ph type="body" sz="quarter" idx="17"/>
          </p:nvPr>
        </p:nvSpPr>
        <p:spPr>
          <a:xfrm>
            <a:off x="363617" y="112075"/>
            <a:ext cx="6654310" cy="463296"/>
          </a:xfrm>
        </p:spPr>
        <p:txBody>
          <a:bodyPr/>
          <a:lstStyle/>
          <a:p>
            <a:pPr>
              <a:lnSpc>
                <a:spcPct val="100000"/>
              </a:lnSpc>
            </a:pPr>
            <a:r>
              <a:rPr lang="de-DE" sz="2000" b="1" dirty="0">
                <a:solidFill>
                  <a:srgbClr val="7030A0"/>
                </a:solidFill>
                <a:latin typeface="+mj-lt"/>
              </a:rPr>
              <a:t>Diverse Gene tragen zur multifaktoriellen T1D-Erkrankung bei</a:t>
            </a:r>
            <a:endParaRPr lang="de-DE" sz="2000" b="1" baseline="30000" dirty="0">
              <a:solidFill>
                <a:srgbClr val="7030A0"/>
              </a:solidFill>
              <a:latin typeface="+mj-lt"/>
            </a:endParaRPr>
          </a:p>
        </p:txBody>
      </p:sp>
      <p:sp>
        <p:nvSpPr>
          <p:cNvPr id="14" name="Textfeld 13">
            <a:extLst>
              <a:ext uri="{FF2B5EF4-FFF2-40B4-BE49-F238E27FC236}">
                <a16:creationId xmlns:a16="http://schemas.microsoft.com/office/drawing/2014/main" id="{ED81BD12-72DB-B3D1-457B-C5B5D4F43EC3}"/>
              </a:ext>
            </a:extLst>
          </p:cNvPr>
          <p:cNvSpPr txBox="1"/>
          <p:nvPr/>
        </p:nvSpPr>
        <p:spPr>
          <a:xfrm>
            <a:off x="363616" y="4749497"/>
            <a:ext cx="841767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600" b="0" i="0" u="none" strike="noStrike" kern="1200" cap="none" spc="0" normalizeH="0" baseline="0" noProof="0" dirty="0">
                <a:ln>
                  <a:noFill/>
                </a:ln>
                <a:solidFill>
                  <a:srgbClr val="404040"/>
                </a:solidFill>
                <a:effectLst/>
                <a:uLnTx/>
                <a:uFillTx/>
                <a:latin typeface="Verdana"/>
                <a:ea typeface="+mn-ea"/>
                <a:cs typeface="Arial"/>
              </a:rPr>
              <a:t>HLA</a:t>
            </a:r>
            <a:r>
              <a:rPr lang="de-DE" sz="600" dirty="0">
                <a:solidFill>
                  <a:srgbClr val="404040"/>
                </a:solidFill>
                <a:latin typeface="Verdana"/>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 humanes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Leukozytenantigen</a:t>
            </a:r>
            <a:r>
              <a:rPr kumimoji="0" lang="de-DE" sz="600" b="0" i="0" u="none" strike="noStrike" kern="1200" cap="none" spc="0" normalizeH="0" baseline="0" noProof="0" dirty="0">
                <a:ln>
                  <a:noFill/>
                </a:ln>
                <a:solidFill>
                  <a:srgbClr val="404040"/>
                </a:solidFill>
                <a:effectLst/>
                <a:uLnTx/>
                <a:uFillTx/>
                <a:latin typeface="Verdana"/>
                <a:ea typeface="+mn-ea"/>
                <a:cs typeface="Arial"/>
              </a:rPr>
              <a:t>; PwT1D: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people</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with</a:t>
            </a:r>
            <a:r>
              <a:rPr kumimoji="0" lang="de-DE" sz="600" b="0" i="0" u="none" strike="noStrike" kern="1200" cap="none" spc="0" normalizeH="0" baseline="0" noProof="0" dirty="0">
                <a:ln>
                  <a:noFill/>
                </a:ln>
                <a:solidFill>
                  <a:srgbClr val="404040"/>
                </a:solidFill>
                <a:effectLst/>
                <a:uLnTx/>
                <a:uFillTx/>
                <a:latin typeface="Verdana"/>
                <a:ea typeface="+mn-ea"/>
                <a:cs typeface="Arial"/>
              </a:rPr>
              <a:t> T1D, Menschen mit T1D; T1D: Typ-1-Diabetes.</a:t>
            </a:r>
          </a:p>
          <a:p>
            <a:pPr lvl="0">
              <a:defRPr/>
            </a:pPr>
            <a:r>
              <a:rPr kumimoji="0" lang="de-DE" sz="600" b="1" i="0" u="none" strike="noStrike" kern="1200" cap="none" spc="0" normalizeH="0" baseline="0" noProof="0" dirty="0">
                <a:ln>
                  <a:noFill/>
                </a:ln>
                <a:solidFill>
                  <a:srgbClr val="404040"/>
                </a:solidFill>
                <a:effectLst/>
                <a:uLnTx/>
                <a:uFillTx/>
                <a:latin typeface="Verdana"/>
                <a:ea typeface="+mn-ea"/>
                <a:cs typeface="Arial"/>
              </a:rPr>
              <a:t>1.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Giwa</a:t>
            </a:r>
            <a:r>
              <a:rPr kumimoji="0" lang="de-DE" sz="600" b="0" i="0" u="none" strike="noStrike" kern="1200" cap="none" spc="0" normalizeH="0" baseline="0" noProof="0" dirty="0">
                <a:ln>
                  <a:noFill/>
                </a:ln>
                <a:solidFill>
                  <a:srgbClr val="404040"/>
                </a:solidFill>
                <a:effectLst/>
                <a:uLnTx/>
                <a:uFillTx/>
                <a:latin typeface="Verdana"/>
                <a:ea typeface="+mn-ea"/>
                <a:cs typeface="Arial"/>
              </a:rPr>
              <a:t> AM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World J Diabetes </a:t>
            </a:r>
            <a:r>
              <a:rPr kumimoji="0" lang="de-DE" sz="600" b="0" i="0" u="none" strike="noStrike" kern="1200" cap="none" spc="0" normalizeH="0" baseline="0" noProof="0" dirty="0">
                <a:ln>
                  <a:noFill/>
                </a:ln>
                <a:solidFill>
                  <a:srgbClr val="404040"/>
                </a:solidFill>
                <a:effectLst/>
                <a:uLnTx/>
                <a:uFillTx/>
                <a:latin typeface="Verdana"/>
                <a:ea typeface="+mn-ea"/>
                <a:cs typeface="Arial"/>
              </a:rPr>
              <a:t>2020; 11: 13</a:t>
            </a:r>
            <a:r>
              <a:rPr lang="de-DE" sz="600" dirty="0">
                <a:solidFill>
                  <a:srgbClr val="404040"/>
                </a:solidFill>
                <a:ea typeface="Arial"/>
                <a:cs typeface="Arial"/>
              </a:rPr>
              <a:t>–</a:t>
            </a:r>
            <a:r>
              <a:rPr kumimoji="0" lang="de-DE" sz="600" b="0" i="0" u="none" strike="noStrike" kern="1200" cap="none" spc="0" normalizeH="0" baseline="0" noProof="0" dirty="0">
                <a:ln>
                  <a:noFill/>
                </a:ln>
                <a:solidFill>
                  <a:srgbClr val="404040"/>
                </a:solidFill>
                <a:effectLst/>
                <a:uLnTx/>
                <a:uFillTx/>
                <a:latin typeface="Verdana"/>
                <a:ea typeface="+mn-ea"/>
                <a:cs typeface="Arial"/>
              </a:rPr>
              <a:t>25. </a:t>
            </a:r>
            <a:r>
              <a:rPr kumimoji="0" lang="de-DE" sz="600" b="1" i="0" u="none" strike="noStrike" kern="1200" cap="none" spc="0" normalizeH="0" baseline="0" noProof="0" dirty="0">
                <a:ln>
                  <a:noFill/>
                </a:ln>
                <a:solidFill>
                  <a:srgbClr val="404040"/>
                </a:solidFill>
                <a:effectLst/>
                <a:uLnTx/>
                <a:uFillTx/>
                <a:latin typeface="Verdana"/>
                <a:ea typeface="+mn-ea"/>
                <a:cs typeface="Arial"/>
              </a:rPr>
              <a:t>2.</a:t>
            </a:r>
            <a:r>
              <a:rPr kumimoji="0" lang="de-DE" sz="600" b="0" i="0" u="none" strike="noStrike" kern="1200" cap="none" spc="0" normalizeH="0" baseline="0" noProof="0" dirty="0">
                <a:ln>
                  <a:noFill/>
                </a:ln>
                <a:solidFill>
                  <a:srgbClr val="404040"/>
                </a:solidFill>
                <a:effectLst/>
                <a:uLnTx/>
                <a:uFillTx/>
                <a:latin typeface="Verdana"/>
                <a:ea typeface="+mn-ea"/>
                <a:cs typeface="Arial"/>
              </a:rPr>
              <a:t> Primavera M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Front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Endocrinol</a:t>
            </a:r>
            <a:r>
              <a:rPr kumimoji="0" lang="de-DE" sz="600" b="0" i="1" u="none" strike="noStrike" kern="1200" cap="none" spc="0" normalizeH="0" baseline="0" noProof="0" dirty="0">
                <a:ln>
                  <a:noFill/>
                </a:ln>
                <a:solidFill>
                  <a:srgbClr val="404040"/>
                </a:solidFill>
                <a:effectLst/>
                <a:uLnTx/>
                <a:uFillTx/>
                <a:latin typeface="Verdana"/>
                <a:ea typeface="+mn-ea"/>
                <a:cs typeface="Arial"/>
              </a:rPr>
              <a:t> (Lausanne) </a:t>
            </a:r>
            <a:r>
              <a:rPr kumimoji="0" lang="de-DE" sz="600" b="0" i="0" u="none" strike="noStrike" kern="1200" cap="none" spc="0" normalizeH="0" baseline="0" noProof="0" dirty="0">
                <a:ln>
                  <a:noFill/>
                </a:ln>
                <a:solidFill>
                  <a:srgbClr val="404040"/>
                </a:solidFill>
                <a:effectLst/>
                <a:uLnTx/>
                <a:uFillTx/>
                <a:latin typeface="Verdana"/>
                <a:ea typeface="+mn-ea"/>
                <a:cs typeface="Arial"/>
              </a:rPr>
              <a:t>2020; 11: 248. </a:t>
            </a:r>
            <a:r>
              <a:rPr kumimoji="0" lang="de-DE" sz="600" b="1" i="0" u="none" strike="noStrike" kern="1200" cap="none" spc="0" normalizeH="0" baseline="0" noProof="0" dirty="0">
                <a:ln>
                  <a:noFill/>
                </a:ln>
                <a:solidFill>
                  <a:srgbClr val="404040"/>
                </a:solidFill>
                <a:effectLst/>
                <a:uLnTx/>
                <a:uFillTx/>
                <a:latin typeface="Verdana"/>
                <a:ea typeface="+mn-ea"/>
                <a:cs typeface="Arial"/>
              </a:rPr>
              <a:t>3. </a:t>
            </a:r>
            <a:r>
              <a:rPr kumimoji="0" lang="de-DE" sz="600" b="0" i="0" u="none" strike="noStrike" kern="1200" cap="none" spc="0" normalizeH="0" baseline="0" noProof="0" dirty="0" err="1">
                <a:ln>
                  <a:noFill/>
                </a:ln>
                <a:solidFill>
                  <a:srgbClr val="404040"/>
                </a:solidFill>
                <a:effectLst/>
                <a:uLnTx/>
                <a:uFillTx/>
                <a:latin typeface="Verdana"/>
                <a:ea typeface="+mn-ea"/>
                <a:cs typeface="Arial"/>
              </a:rPr>
              <a:t>Verduci</a:t>
            </a:r>
            <a:r>
              <a:rPr kumimoji="0" lang="de-DE" sz="600" b="0" i="0" u="none" strike="noStrike" kern="1200" cap="none" spc="0" normalizeH="0" baseline="0" noProof="0" dirty="0">
                <a:ln>
                  <a:noFill/>
                </a:ln>
                <a:solidFill>
                  <a:srgbClr val="404040"/>
                </a:solidFill>
                <a:effectLst/>
                <a:uLnTx/>
                <a:uFillTx/>
                <a:latin typeface="Verdana"/>
                <a:ea typeface="+mn-ea"/>
                <a:cs typeface="Arial"/>
              </a:rPr>
              <a:t> E </a:t>
            </a:r>
            <a:r>
              <a:rPr kumimoji="0" lang="de-DE" sz="600" b="0" i="1" u="none" strike="noStrike" kern="1200" cap="none" spc="0" normalizeH="0" baseline="0" noProof="0" dirty="0">
                <a:ln>
                  <a:noFill/>
                </a:ln>
                <a:solidFill>
                  <a:srgbClr val="404040"/>
                </a:solidFill>
                <a:effectLst/>
                <a:uLnTx/>
                <a:uFillTx/>
                <a:latin typeface="Verdana"/>
                <a:ea typeface="+mn-ea"/>
                <a:cs typeface="Arial"/>
              </a:rPr>
              <a:t>et al. Front </a:t>
            </a:r>
            <a:r>
              <a:rPr kumimoji="0" lang="de-DE" sz="600" b="0" i="1" u="none" strike="noStrike" kern="1200" cap="none" spc="0" normalizeH="0" baseline="0" noProof="0" dirty="0" err="1">
                <a:ln>
                  <a:noFill/>
                </a:ln>
                <a:solidFill>
                  <a:srgbClr val="404040"/>
                </a:solidFill>
                <a:effectLst/>
                <a:uLnTx/>
                <a:uFillTx/>
                <a:latin typeface="Verdana"/>
                <a:ea typeface="+mn-ea"/>
                <a:cs typeface="Arial"/>
              </a:rPr>
              <a:t>Nutr</a:t>
            </a:r>
            <a:r>
              <a:rPr kumimoji="0" lang="de-DE" sz="600" b="0" i="1" u="none" strike="noStrike" kern="1200" cap="none" spc="0" normalizeH="0" baseline="0" noProof="0" dirty="0">
                <a:ln>
                  <a:noFill/>
                </a:ln>
                <a:solidFill>
                  <a:srgbClr val="404040"/>
                </a:solidFill>
                <a:effectLst/>
                <a:uLnTx/>
                <a:uFillTx/>
                <a:latin typeface="Verdana"/>
                <a:ea typeface="+mn-ea"/>
                <a:cs typeface="Arial"/>
              </a:rPr>
              <a:t> </a:t>
            </a:r>
            <a:r>
              <a:rPr kumimoji="0" lang="de-DE" sz="600" b="0" i="0" u="none" strike="noStrike" kern="1200" cap="none" spc="0" normalizeH="0" baseline="0" noProof="0" dirty="0">
                <a:ln>
                  <a:noFill/>
                </a:ln>
                <a:solidFill>
                  <a:srgbClr val="404040"/>
                </a:solidFill>
                <a:effectLst/>
                <a:uLnTx/>
                <a:uFillTx/>
                <a:latin typeface="Verdana"/>
                <a:ea typeface="+mn-ea"/>
                <a:cs typeface="Arial"/>
              </a:rPr>
              <a:t>2020; 7: 612377. </a:t>
            </a:r>
            <a:r>
              <a:rPr kumimoji="0" lang="de-DE" sz="600" b="1" i="0" u="none" strike="noStrike" kern="1200" cap="none" spc="0" normalizeH="0" baseline="0" noProof="0" dirty="0">
                <a:ln>
                  <a:noFill/>
                </a:ln>
                <a:solidFill>
                  <a:srgbClr val="404040"/>
                </a:solidFill>
                <a:effectLst/>
                <a:uLnTx/>
                <a:uFillTx/>
                <a:latin typeface="Verdana"/>
                <a:ea typeface="+mn-ea"/>
                <a:cs typeface="Arial"/>
              </a:rPr>
              <a:t>4.</a:t>
            </a:r>
            <a:r>
              <a:rPr kumimoji="0" lang="de-DE" sz="600" b="0" i="0" u="none" strike="noStrike" kern="1200" cap="none" spc="0" normalizeH="0" baseline="0" noProof="0" dirty="0">
                <a:ln>
                  <a:noFill/>
                </a:ln>
                <a:solidFill>
                  <a:srgbClr val="404040"/>
                </a:solidFill>
                <a:effectLst/>
                <a:uLnTx/>
                <a:uFillTx/>
                <a:latin typeface="Verdana"/>
                <a:ea typeface="+mn-ea"/>
                <a:cs typeface="Arial"/>
              </a:rPr>
              <a:t> </a:t>
            </a:r>
            <a:r>
              <a:rPr lang="de-DE" sz="600" dirty="0">
                <a:solidFill>
                  <a:srgbClr val="404040"/>
                </a:solidFill>
                <a:ea typeface="Arial"/>
                <a:cs typeface="Arial"/>
              </a:rPr>
              <a:t>American Diabetes </a:t>
            </a:r>
            <a:r>
              <a:rPr lang="de-DE" sz="600" dirty="0" err="1">
                <a:solidFill>
                  <a:srgbClr val="404040"/>
                </a:solidFill>
                <a:ea typeface="Arial"/>
                <a:cs typeface="Arial"/>
              </a:rPr>
              <a:t>Association</a:t>
            </a:r>
            <a:r>
              <a:rPr lang="de-DE" sz="600" dirty="0">
                <a:solidFill>
                  <a:srgbClr val="404040"/>
                </a:solidFill>
                <a:ea typeface="Arial"/>
                <a:cs typeface="Arial"/>
              </a:rPr>
              <a:t> Professional Practice Committee. </a:t>
            </a:r>
            <a:r>
              <a:rPr lang="de-DE" sz="600" i="1" dirty="0">
                <a:solidFill>
                  <a:srgbClr val="404040"/>
                </a:solidFill>
                <a:ea typeface="Arial"/>
                <a:cs typeface="Arial"/>
              </a:rPr>
              <a:t>Diabetes Care </a:t>
            </a:r>
            <a:r>
              <a:rPr lang="de-DE" sz="600" dirty="0">
                <a:solidFill>
                  <a:srgbClr val="404040"/>
                </a:solidFill>
                <a:ea typeface="Arial"/>
                <a:cs typeface="Arial"/>
              </a:rPr>
              <a:t>2026; 49 (</a:t>
            </a:r>
            <a:r>
              <a:rPr lang="de-DE" sz="600" dirty="0" err="1">
                <a:solidFill>
                  <a:srgbClr val="404040"/>
                </a:solidFill>
                <a:ea typeface="Arial"/>
                <a:cs typeface="Arial"/>
              </a:rPr>
              <a:t>Suppl</a:t>
            </a:r>
            <a:r>
              <a:rPr lang="de-DE" sz="600" dirty="0">
                <a:solidFill>
                  <a:srgbClr val="404040"/>
                </a:solidFill>
                <a:ea typeface="Arial"/>
                <a:cs typeface="Arial"/>
              </a:rPr>
              <a:t>. 1): S27–S49</a:t>
            </a:r>
            <a:r>
              <a:rPr kumimoji="0" lang="de-DE" sz="600" b="0" i="0" u="none" strike="noStrike" kern="1200" cap="none" spc="0" normalizeH="0" baseline="0" noProof="0" dirty="0">
                <a:ln>
                  <a:noFill/>
                </a:ln>
                <a:solidFill>
                  <a:srgbClr val="404040"/>
                </a:solidFill>
                <a:effectLst/>
                <a:uLnTx/>
                <a:uFillTx/>
                <a:latin typeface="Verdana"/>
                <a:ea typeface="+mn-ea"/>
                <a:cs typeface="Arial"/>
              </a:rPr>
              <a:t>.</a:t>
            </a:r>
          </a:p>
        </p:txBody>
      </p:sp>
      <p:sp>
        <p:nvSpPr>
          <p:cNvPr id="2" name="Rectangle: Rounded Corners 26">
            <a:extLst>
              <a:ext uri="{FF2B5EF4-FFF2-40B4-BE49-F238E27FC236}">
                <a16:creationId xmlns:a16="http://schemas.microsoft.com/office/drawing/2014/main" id="{C7E3F112-7AEF-4A70-9D99-A44A8794594D}"/>
              </a:ext>
            </a:extLst>
          </p:cNvPr>
          <p:cNvSpPr/>
          <p:nvPr/>
        </p:nvSpPr>
        <p:spPr>
          <a:xfrm>
            <a:off x="0" y="1532157"/>
            <a:ext cx="9144000" cy="362710"/>
          </a:xfrm>
          <a:prstGeom prst="roundRect">
            <a:avLst>
              <a:gd name="adj" fmla="val 0"/>
            </a:avLst>
          </a:prstGeom>
          <a:solidFill>
            <a:schemeClr val="tx2">
              <a:lumMod val="9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830742" defTabSz="457189">
              <a:spcAft>
                <a:spcPts val="600"/>
              </a:spcAft>
              <a:defRPr/>
            </a:pPr>
            <a:endParaRPr lang="en-GB" sz="1400">
              <a:solidFill>
                <a:srgbClr val="23004C"/>
              </a:solidFill>
              <a:latin typeface="Verdana"/>
            </a:endParaRPr>
          </a:p>
        </p:txBody>
      </p:sp>
      <p:sp>
        <p:nvSpPr>
          <p:cNvPr id="3" name="Rectangle: Rounded Corners 23">
            <a:extLst>
              <a:ext uri="{FF2B5EF4-FFF2-40B4-BE49-F238E27FC236}">
                <a16:creationId xmlns:a16="http://schemas.microsoft.com/office/drawing/2014/main" id="{B95FA3FB-A0AC-0246-C478-695A4331DC97}"/>
              </a:ext>
            </a:extLst>
          </p:cNvPr>
          <p:cNvSpPr/>
          <p:nvPr/>
        </p:nvSpPr>
        <p:spPr>
          <a:xfrm>
            <a:off x="802784" y="3581213"/>
            <a:ext cx="7538432" cy="74139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de-DE" sz="1100">
                <a:solidFill>
                  <a:prstClr val="white"/>
                </a:solidFill>
                <a:latin typeface="Verdana"/>
              </a:rPr>
              <a:t>Obwohl genetische Faktoren bei der Entstehung von T1D eine wichtige Rolle spielen, spielen wahrscheinlich </a:t>
            </a:r>
            <a:r>
              <a:rPr lang="de-DE" sz="1100" b="1">
                <a:solidFill>
                  <a:prstClr val="white"/>
                </a:solidFill>
                <a:latin typeface="Verdana"/>
              </a:rPr>
              <a:t>andere Faktoren </a:t>
            </a:r>
            <a:r>
              <a:rPr lang="de-DE" sz="1100">
                <a:solidFill>
                  <a:prstClr val="white"/>
                </a:solidFill>
                <a:latin typeface="Verdana"/>
              </a:rPr>
              <a:t>(z. B. Umweltfaktoren</a:t>
            </a:r>
            <a:r>
              <a:rPr lang="de-DE" sz="1100" baseline="30000">
                <a:solidFill>
                  <a:prstClr val="white"/>
                </a:solidFill>
                <a:latin typeface="Verdana"/>
              </a:rPr>
              <a:t>1</a:t>
            </a:r>
            <a:r>
              <a:rPr lang="de-DE" sz="1100">
                <a:solidFill>
                  <a:prstClr val="white"/>
                </a:solidFill>
                <a:latin typeface="Verdana"/>
              </a:rPr>
              <a:t>, Ernährung</a:t>
            </a:r>
            <a:r>
              <a:rPr lang="de-DE" sz="1100" baseline="30000">
                <a:solidFill>
                  <a:prstClr val="white"/>
                </a:solidFill>
                <a:latin typeface="Verdana"/>
              </a:rPr>
              <a:t>1,3</a:t>
            </a:r>
            <a:r>
              <a:rPr lang="de-DE" sz="1100">
                <a:solidFill>
                  <a:prstClr val="white"/>
                </a:solidFill>
                <a:latin typeface="Verdana"/>
              </a:rPr>
              <a:t>) eine </a:t>
            </a:r>
            <a:r>
              <a:rPr lang="de-DE" sz="1100" b="1">
                <a:solidFill>
                  <a:prstClr val="white"/>
                </a:solidFill>
                <a:latin typeface="Verdana"/>
              </a:rPr>
              <a:t>entscheidende Rolle </a:t>
            </a:r>
            <a:r>
              <a:rPr lang="de-DE" sz="1100">
                <a:solidFill>
                  <a:prstClr val="white"/>
                </a:solidFill>
                <a:latin typeface="Verdana"/>
              </a:rPr>
              <a:t>bei der Manifestation der Erkrankung</a:t>
            </a:r>
            <a:r>
              <a:rPr lang="en-GB" sz="1100" baseline="30000">
                <a:solidFill>
                  <a:prstClr val="white"/>
                </a:solidFill>
                <a:latin typeface="Verdana"/>
              </a:rPr>
              <a:t>1-4</a:t>
            </a:r>
          </a:p>
        </p:txBody>
      </p:sp>
      <p:grpSp>
        <p:nvGrpSpPr>
          <p:cNvPr id="4" name="Group 3">
            <a:extLst>
              <a:ext uri="{FF2B5EF4-FFF2-40B4-BE49-F238E27FC236}">
                <a16:creationId xmlns:a16="http://schemas.microsoft.com/office/drawing/2014/main" id="{A12B52AD-4FBB-DF09-84E1-61CA7159E052}"/>
              </a:ext>
            </a:extLst>
          </p:cNvPr>
          <p:cNvGrpSpPr/>
          <p:nvPr/>
        </p:nvGrpSpPr>
        <p:grpSpPr>
          <a:xfrm>
            <a:off x="66365" y="1423872"/>
            <a:ext cx="2102903" cy="1452747"/>
            <a:chOff x="66364" y="1423871"/>
            <a:chExt cx="2102903" cy="1452747"/>
          </a:xfrm>
        </p:grpSpPr>
        <p:sp>
          <p:nvSpPr>
            <p:cNvPr id="5" name="TextBox 6">
              <a:extLst>
                <a:ext uri="{FF2B5EF4-FFF2-40B4-BE49-F238E27FC236}">
                  <a16:creationId xmlns:a16="http://schemas.microsoft.com/office/drawing/2014/main" id="{8D171BB0-F11F-E933-4070-87CF46854553}"/>
                </a:ext>
              </a:extLst>
            </p:cNvPr>
            <p:cNvSpPr txBox="1"/>
            <p:nvPr/>
          </p:nvSpPr>
          <p:spPr>
            <a:xfrm>
              <a:off x="66364" y="2230287"/>
              <a:ext cx="2102903" cy="646331"/>
            </a:xfrm>
            <a:prstGeom prst="rect">
              <a:avLst/>
            </a:prstGeom>
            <a:noFill/>
          </p:spPr>
          <p:txBody>
            <a:bodyPr wrap="square">
              <a:spAutoFit/>
            </a:bodyPr>
            <a:lstStyle/>
            <a:p>
              <a:pPr algn="ctr" defTabSz="685800">
                <a:defRPr/>
              </a:pPr>
              <a:r>
                <a:rPr lang="en-GB" sz="1200" b="1" err="1">
                  <a:solidFill>
                    <a:srgbClr val="23004C"/>
                  </a:solidFill>
                  <a:latin typeface="Verdana"/>
                </a:rPr>
                <a:t>Über</a:t>
              </a:r>
              <a:r>
                <a:rPr lang="en-GB" sz="1200" b="1">
                  <a:solidFill>
                    <a:srgbClr val="23004C"/>
                  </a:solidFill>
                  <a:latin typeface="Verdana"/>
                </a:rPr>
                <a:t> 60 Gene</a:t>
              </a:r>
              <a:r>
                <a:rPr lang="en-GB" sz="1200">
                  <a:solidFill>
                    <a:srgbClr val="23004C"/>
                  </a:solidFill>
                  <a:latin typeface="Verdana"/>
                </a:rPr>
                <a:t> </a:t>
              </a:r>
              <a:r>
                <a:rPr lang="de-DE" sz="1200">
                  <a:solidFill>
                    <a:srgbClr val="23004C"/>
                  </a:solidFill>
                  <a:latin typeface="Verdana"/>
                </a:rPr>
                <a:t>können das Risiko, an T1D zu erkranken, beeinflussen</a:t>
              </a:r>
              <a:r>
                <a:rPr lang="en-GB" sz="1200" baseline="30000">
                  <a:solidFill>
                    <a:srgbClr val="23004C"/>
                  </a:solidFill>
                  <a:latin typeface="Verdana"/>
                </a:rPr>
                <a:t>1</a:t>
              </a:r>
            </a:p>
          </p:txBody>
        </p:sp>
        <p:sp>
          <p:nvSpPr>
            <p:cNvPr id="7" name="Oval 17">
              <a:extLst>
                <a:ext uri="{FF2B5EF4-FFF2-40B4-BE49-F238E27FC236}">
                  <a16:creationId xmlns:a16="http://schemas.microsoft.com/office/drawing/2014/main" id="{39565FAF-71FF-3D56-E32B-8931220DD978}"/>
                </a:ext>
              </a:extLst>
            </p:cNvPr>
            <p:cNvSpPr/>
            <p:nvPr/>
          </p:nvSpPr>
          <p:spPr>
            <a:xfrm>
              <a:off x="767467" y="1423871"/>
              <a:ext cx="708825" cy="7088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GB">
                <a:solidFill>
                  <a:prstClr val="white"/>
                </a:solidFill>
                <a:latin typeface="Verdana"/>
              </a:endParaRPr>
            </a:p>
          </p:txBody>
        </p:sp>
        <p:grpSp>
          <p:nvGrpSpPr>
            <p:cNvPr id="8" name="Group 27">
              <a:extLst>
                <a:ext uri="{FF2B5EF4-FFF2-40B4-BE49-F238E27FC236}">
                  <a16:creationId xmlns:a16="http://schemas.microsoft.com/office/drawing/2014/main" id="{ED66F2AA-3619-6E5E-C598-ED06A6C11826}"/>
                </a:ext>
              </a:extLst>
            </p:cNvPr>
            <p:cNvGrpSpPr/>
            <p:nvPr/>
          </p:nvGrpSpPr>
          <p:grpSpPr>
            <a:xfrm>
              <a:off x="1036878" y="1548868"/>
              <a:ext cx="177090" cy="429297"/>
              <a:chOff x="-1036638" y="2090738"/>
              <a:chExt cx="669925" cy="1624012"/>
            </a:xfrm>
            <a:solidFill>
              <a:schemeClr val="bg1"/>
            </a:solidFill>
          </p:grpSpPr>
          <p:sp>
            <p:nvSpPr>
              <p:cNvPr id="9" name="Freeform 529">
                <a:extLst>
                  <a:ext uri="{FF2B5EF4-FFF2-40B4-BE49-F238E27FC236}">
                    <a16:creationId xmlns:a16="http://schemas.microsoft.com/office/drawing/2014/main" id="{9A69AFCD-524C-5E18-D39F-4D3252BE9410}"/>
                  </a:ext>
                </a:extLst>
              </p:cNvPr>
              <p:cNvSpPr>
                <a:spLocks noEditPoints="1"/>
              </p:cNvSpPr>
              <p:nvPr/>
            </p:nvSpPr>
            <p:spPr bwMode="auto">
              <a:xfrm>
                <a:off x="-1036638" y="2090738"/>
                <a:ext cx="669925" cy="1624012"/>
              </a:xfrm>
              <a:custGeom>
                <a:avLst/>
                <a:gdLst>
                  <a:gd name="T0" fmla="*/ 2275 w 2275"/>
                  <a:gd name="T1" fmla="*/ 2763 h 5520"/>
                  <a:gd name="T2" fmla="*/ 1424 w 2275"/>
                  <a:gd name="T3" fmla="*/ 1385 h 5520"/>
                  <a:gd name="T4" fmla="*/ 2275 w 2275"/>
                  <a:gd name="T5" fmla="*/ 6 h 5520"/>
                  <a:gd name="T6" fmla="*/ 2275 w 2275"/>
                  <a:gd name="T7" fmla="*/ 0 h 5520"/>
                  <a:gd name="T8" fmla="*/ 1940 w 2275"/>
                  <a:gd name="T9" fmla="*/ 0 h 5520"/>
                  <a:gd name="T10" fmla="*/ 1940 w 2275"/>
                  <a:gd name="T11" fmla="*/ 6 h 5520"/>
                  <a:gd name="T12" fmla="*/ 1137 w 2275"/>
                  <a:gd name="T13" fmla="*/ 1180 h 5520"/>
                  <a:gd name="T14" fmla="*/ 335 w 2275"/>
                  <a:gd name="T15" fmla="*/ 7 h 5520"/>
                  <a:gd name="T16" fmla="*/ 335 w 2275"/>
                  <a:gd name="T17" fmla="*/ 0 h 5520"/>
                  <a:gd name="T18" fmla="*/ 0 w 2275"/>
                  <a:gd name="T19" fmla="*/ 0 h 5520"/>
                  <a:gd name="T20" fmla="*/ 0 w 2275"/>
                  <a:gd name="T21" fmla="*/ 7 h 5520"/>
                  <a:gd name="T22" fmla="*/ 851 w 2275"/>
                  <a:gd name="T23" fmla="*/ 1385 h 5520"/>
                  <a:gd name="T24" fmla="*/ 0 w 2275"/>
                  <a:gd name="T25" fmla="*/ 2763 h 5520"/>
                  <a:gd name="T26" fmla="*/ 851 w 2275"/>
                  <a:gd name="T27" fmla="*/ 4142 h 5520"/>
                  <a:gd name="T28" fmla="*/ 0 w 2275"/>
                  <a:gd name="T29" fmla="*/ 5520 h 5520"/>
                  <a:gd name="T30" fmla="*/ 335 w 2275"/>
                  <a:gd name="T31" fmla="*/ 5520 h 5520"/>
                  <a:gd name="T32" fmla="*/ 1138 w 2275"/>
                  <a:gd name="T33" fmla="*/ 4347 h 5520"/>
                  <a:gd name="T34" fmla="*/ 1940 w 2275"/>
                  <a:gd name="T35" fmla="*/ 5520 h 5520"/>
                  <a:gd name="T36" fmla="*/ 2275 w 2275"/>
                  <a:gd name="T37" fmla="*/ 5520 h 5520"/>
                  <a:gd name="T38" fmla="*/ 1424 w 2275"/>
                  <a:gd name="T39" fmla="*/ 4142 h 5520"/>
                  <a:gd name="T40" fmla="*/ 2275 w 2275"/>
                  <a:gd name="T41" fmla="*/ 2763 h 5520"/>
                  <a:gd name="T42" fmla="*/ 1138 w 2275"/>
                  <a:gd name="T43" fmla="*/ 3936 h 5520"/>
                  <a:gd name="T44" fmla="*/ 335 w 2275"/>
                  <a:gd name="T45" fmla="*/ 2763 h 5520"/>
                  <a:gd name="T46" fmla="*/ 1137 w 2275"/>
                  <a:gd name="T47" fmla="*/ 1590 h 5520"/>
                  <a:gd name="T48" fmla="*/ 1940 w 2275"/>
                  <a:gd name="T49" fmla="*/ 2763 h 5520"/>
                  <a:gd name="T50" fmla="*/ 1138 w 2275"/>
                  <a:gd name="T51" fmla="*/ 3936 h 5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75" h="5520">
                    <a:moveTo>
                      <a:pt x="2275" y="2763"/>
                    </a:moveTo>
                    <a:cubicBezTo>
                      <a:pt x="2275" y="2087"/>
                      <a:pt x="1855" y="1702"/>
                      <a:pt x="1424" y="1385"/>
                    </a:cubicBezTo>
                    <a:cubicBezTo>
                      <a:pt x="1855" y="1068"/>
                      <a:pt x="2275" y="683"/>
                      <a:pt x="2275" y="6"/>
                    </a:cubicBezTo>
                    <a:cubicBezTo>
                      <a:pt x="2275" y="4"/>
                      <a:pt x="2275" y="2"/>
                      <a:pt x="2275" y="0"/>
                    </a:cubicBezTo>
                    <a:cubicBezTo>
                      <a:pt x="1940" y="0"/>
                      <a:pt x="1940" y="0"/>
                      <a:pt x="1940" y="0"/>
                    </a:cubicBezTo>
                    <a:cubicBezTo>
                      <a:pt x="1940" y="2"/>
                      <a:pt x="1940" y="4"/>
                      <a:pt x="1940" y="6"/>
                    </a:cubicBezTo>
                    <a:cubicBezTo>
                      <a:pt x="1940" y="569"/>
                      <a:pt x="1578" y="864"/>
                      <a:pt x="1137" y="1180"/>
                    </a:cubicBezTo>
                    <a:cubicBezTo>
                      <a:pt x="697" y="864"/>
                      <a:pt x="335" y="569"/>
                      <a:pt x="335" y="7"/>
                    </a:cubicBezTo>
                    <a:cubicBezTo>
                      <a:pt x="335" y="5"/>
                      <a:pt x="335" y="2"/>
                      <a:pt x="335" y="0"/>
                    </a:cubicBezTo>
                    <a:cubicBezTo>
                      <a:pt x="0" y="0"/>
                      <a:pt x="0" y="0"/>
                      <a:pt x="0" y="0"/>
                    </a:cubicBezTo>
                    <a:cubicBezTo>
                      <a:pt x="0" y="2"/>
                      <a:pt x="0" y="5"/>
                      <a:pt x="0" y="7"/>
                    </a:cubicBezTo>
                    <a:cubicBezTo>
                      <a:pt x="0" y="683"/>
                      <a:pt x="420" y="1068"/>
                      <a:pt x="851" y="1385"/>
                    </a:cubicBezTo>
                    <a:cubicBezTo>
                      <a:pt x="420" y="1702"/>
                      <a:pt x="0" y="2087"/>
                      <a:pt x="0" y="2763"/>
                    </a:cubicBezTo>
                    <a:cubicBezTo>
                      <a:pt x="0" y="3439"/>
                      <a:pt x="420" y="3825"/>
                      <a:pt x="851" y="4142"/>
                    </a:cubicBezTo>
                    <a:cubicBezTo>
                      <a:pt x="420" y="4459"/>
                      <a:pt x="0" y="4844"/>
                      <a:pt x="0" y="5520"/>
                    </a:cubicBezTo>
                    <a:cubicBezTo>
                      <a:pt x="335" y="5520"/>
                      <a:pt x="335" y="5520"/>
                      <a:pt x="335" y="5520"/>
                    </a:cubicBezTo>
                    <a:cubicBezTo>
                      <a:pt x="335" y="4958"/>
                      <a:pt x="697" y="4662"/>
                      <a:pt x="1138" y="4347"/>
                    </a:cubicBezTo>
                    <a:cubicBezTo>
                      <a:pt x="1578" y="4662"/>
                      <a:pt x="1940" y="4958"/>
                      <a:pt x="1940" y="5520"/>
                    </a:cubicBezTo>
                    <a:cubicBezTo>
                      <a:pt x="2275" y="5520"/>
                      <a:pt x="2275" y="5520"/>
                      <a:pt x="2275" y="5520"/>
                    </a:cubicBezTo>
                    <a:cubicBezTo>
                      <a:pt x="2275" y="4844"/>
                      <a:pt x="1855" y="4459"/>
                      <a:pt x="1424" y="4142"/>
                    </a:cubicBezTo>
                    <a:cubicBezTo>
                      <a:pt x="1855" y="3824"/>
                      <a:pt x="2275" y="3439"/>
                      <a:pt x="2275" y="2763"/>
                    </a:cubicBezTo>
                    <a:close/>
                    <a:moveTo>
                      <a:pt x="1138" y="3936"/>
                    </a:moveTo>
                    <a:cubicBezTo>
                      <a:pt x="697" y="3621"/>
                      <a:pt x="335" y="3325"/>
                      <a:pt x="335" y="2763"/>
                    </a:cubicBezTo>
                    <a:cubicBezTo>
                      <a:pt x="335" y="2201"/>
                      <a:pt x="697" y="1906"/>
                      <a:pt x="1137" y="1590"/>
                    </a:cubicBezTo>
                    <a:cubicBezTo>
                      <a:pt x="1578" y="1906"/>
                      <a:pt x="1940" y="2201"/>
                      <a:pt x="1940" y="2763"/>
                    </a:cubicBezTo>
                    <a:cubicBezTo>
                      <a:pt x="1940" y="3325"/>
                      <a:pt x="1578" y="3621"/>
                      <a:pt x="1138" y="39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en-GB">
                  <a:solidFill>
                    <a:prstClr val="black"/>
                  </a:solidFill>
                  <a:latin typeface="Verdana"/>
                </a:endParaRPr>
              </a:p>
            </p:txBody>
          </p:sp>
          <p:sp>
            <p:nvSpPr>
              <p:cNvPr id="10" name="Freeform 530">
                <a:extLst>
                  <a:ext uri="{FF2B5EF4-FFF2-40B4-BE49-F238E27FC236}">
                    <a16:creationId xmlns:a16="http://schemas.microsoft.com/office/drawing/2014/main" id="{AA415A9A-AAB2-59F8-BF51-356D6DB4D7DC}"/>
                  </a:ext>
                </a:extLst>
              </p:cNvPr>
              <p:cNvSpPr>
                <a:spLocks/>
              </p:cNvSpPr>
              <p:nvPr/>
            </p:nvSpPr>
            <p:spPr bwMode="auto">
              <a:xfrm>
                <a:off x="-925513" y="2874963"/>
                <a:ext cx="441325" cy="58737"/>
              </a:xfrm>
              <a:custGeom>
                <a:avLst/>
                <a:gdLst>
                  <a:gd name="T0" fmla="*/ 1403 w 1501"/>
                  <a:gd name="T1" fmla="*/ 0 h 195"/>
                  <a:gd name="T2" fmla="*/ 97 w 1501"/>
                  <a:gd name="T3" fmla="*/ 0 h 195"/>
                  <a:gd name="T4" fmla="*/ 0 w 1501"/>
                  <a:gd name="T5" fmla="*/ 98 h 195"/>
                  <a:gd name="T6" fmla="*/ 97 w 1501"/>
                  <a:gd name="T7" fmla="*/ 195 h 195"/>
                  <a:gd name="T8" fmla="*/ 1403 w 1501"/>
                  <a:gd name="T9" fmla="*/ 195 h 195"/>
                  <a:gd name="T10" fmla="*/ 1501 w 1501"/>
                  <a:gd name="T11" fmla="*/ 98 h 195"/>
                  <a:gd name="T12" fmla="*/ 1403 w 1501"/>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1501" h="195">
                    <a:moveTo>
                      <a:pt x="1403" y="0"/>
                    </a:moveTo>
                    <a:cubicBezTo>
                      <a:pt x="97" y="0"/>
                      <a:pt x="97" y="0"/>
                      <a:pt x="97" y="0"/>
                    </a:cubicBezTo>
                    <a:cubicBezTo>
                      <a:pt x="43" y="0"/>
                      <a:pt x="0" y="44"/>
                      <a:pt x="0" y="98"/>
                    </a:cubicBezTo>
                    <a:cubicBezTo>
                      <a:pt x="0" y="152"/>
                      <a:pt x="43" y="195"/>
                      <a:pt x="97" y="195"/>
                    </a:cubicBezTo>
                    <a:cubicBezTo>
                      <a:pt x="1403" y="195"/>
                      <a:pt x="1403" y="195"/>
                      <a:pt x="1403" y="195"/>
                    </a:cubicBezTo>
                    <a:cubicBezTo>
                      <a:pt x="1457" y="195"/>
                      <a:pt x="1501" y="152"/>
                      <a:pt x="1501" y="98"/>
                    </a:cubicBezTo>
                    <a:cubicBezTo>
                      <a:pt x="1501" y="44"/>
                      <a:pt x="1457" y="0"/>
                      <a:pt x="14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en-GB">
                  <a:solidFill>
                    <a:prstClr val="black"/>
                  </a:solidFill>
                  <a:latin typeface="Verdana"/>
                </a:endParaRPr>
              </a:p>
            </p:txBody>
          </p:sp>
          <p:sp>
            <p:nvSpPr>
              <p:cNvPr id="11" name="Freeform 531">
                <a:extLst>
                  <a:ext uri="{FF2B5EF4-FFF2-40B4-BE49-F238E27FC236}">
                    <a16:creationId xmlns:a16="http://schemas.microsoft.com/office/drawing/2014/main" id="{B0E137D5-AA9B-BF1B-8815-1254A5B2A87E}"/>
                  </a:ext>
                </a:extLst>
              </p:cNvPr>
              <p:cNvSpPr>
                <a:spLocks/>
              </p:cNvSpPr>
              <p:nvPr/>
            </p:nvSpPr>
            <p:spPr bwMode="auto">
              <a:xfrm>
                <a:off x="-896938" y="2767013"/>
                <a:ext cx="384175" cy="53975"/>
              </a:xfrm>
              <a:custGeom>
                <a:avLst/>
                <a:gdLst>
                  <a:gd name="T0" fmla="*/ 91 w 1309"/>
                  <a:gd name="T1" fmla="*/ 181 h 181"/>
                  <a:gd name="T2" fmla="*/ 1218 w 1309"/>
                  <a:gd name="T3" fmla="*/ 181 h 181"/>
                  <a:gd name="T4" fmla="*/ 1309 w 1309"/>
                  <a:gd name="T5" fmla="*/ 91 h 181"/>
                  <a:gd name="T6" fmla="*/ 1218 w 1309"/>
                  <a:gd name="T7" fmla="*/ 0 h 181"/>
                  <a:gd name="T8" fmla="*/ 91 w 1309"/>
                  <a:gd name="T9" fmla="*/ 0 h 181"/>
                  <a:gd name="T10" fmla="*/ 0 w 1309"/>
                  <a:gd name="T11" fmla="*/ 91 h 181"/>
                  <a:gd name="T12" fmla="*/ 91 w 1309"/>
                  <a:gd name="T13" fmla="*/ 181 h 181"/>
                </a:gdLst>
                <a:ahLst/>
                <a:cxnLst>
                  <a:cxn ang="0">
                    <a:pos x="T0" y="T1"/>
                  </a:cxn>
                  <a:cxn ang="0">
                    <a:pos x="T2" y="T3"/>
                  </a:cxn>
                  <a:cxn ang="0">
                    <a:pos x="T4" y="T5"/>
                  </a:cxn>
                  <a:cxn ang="0">
                    <a:pos x="T6" y="T7"/>
                  </a:cxn>
                  <a:cxn ang="0">
                    <a:pos x="T8" y="T9"/>
                  </a:cxn>
                  <a:cxn ang="0">
                    <a:pos x="T10" y="T11"/>
                  </a:cxn>
                  <a:cxn ang="0">
                    <a:pos x="T12" y="T13"/>
                  </a:cxn>
                </a:cxnLst>
                <a:rect l="0" t="0" r="r" b="b"/>
                <a:pathLst>
                  <a:path w="1309" h="181">
                    <a:moveTo>
                      <a:pt x="91" y="181"/>
                    </a:moveTo>
                    <a:cubicBezTo>
                      <a:pt x="1218" y="181"/>
                      <a:pt x="1218" y="181"/>
                      <a:pt x="1218" y="181"/>
                    </a:cubicBezTo>
                    <a:cubicBezTo>
                      <a:pt x="1268" y="181"/>
                      <a:pt x="1309" y="141"/>
                      <a:pt x="1309" y="91"/>
                    </a:cubicBezTo>
                    <a:cubicBezTo>
                      <a:pt x="1309" y="41"/>
                      <a:pt x="1268" y="0"/>
                      <a:pt x="1218" y="0"/>
                    </a:cubicBezTo>
                    <a:cubicBezTo>
                      <a:pt x="91" y="0"/>
                      <a:pt x="91" y="0"/>
                      <a:pt x="91" y="0"/>
                    </a:cubicBezTo>
                    <a:cubicBezTo>
                      <a:pt x="41" y="0"/>
                      <a:pt x="0" y="41"/>
                      <a:pt x="0" y="91"/>
                    </a:cubicBezTo>
                    <a:cubicBezTo>
                      <a:pt x="0" y="141"/>
                      <a:pt x="41" y="181"/>
                      <a:pt x="91"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en-GB">
                  <a:solidFill>
                    <a:prstClr val="black"/>
                  </a:solidFill>
                  <a:latin typeface="Verdana"/>
                </a:endParaRPr>
              </a:p>
            </p:txBody>
          </p:sp>
          <p:sp>
            <p:nvSpPr>
              <p:cNvPr id="12" name="Freeform 532">
                <a:extLst>
                  <a:ext uri="{FF2B5EF4-FFF2-40B4-BE49-F238E27FC236}">
                    <a16:creationId xmlns:a16="http://schemas.microsoft.com/office/drawing/2014/main" id="{F3CADE3B-4B45-D460-1054-C97100BCCA9D}"/>
                  </a:ext>
                </a:extLst>
              </p:cNvPr>
              <p:cNvSpPr>
                <a:spLocks/>
              </p:cNvSpPr>
              <p:nvPr/>
            </p:nvSpPr>
            <p:spPr bwMode="auto">
              <a:xfrm>
                <a:off x="-827088" y="2662238"/>
                <a:ext cx="244475" cy="42862"/>
              </a:xfrm>
              <a:custGeom>
                <a:avLst/>
                <a:gdLst>
                  <a:gd name="T0" fmla="*/ 71 w 827"/>
                  <a:gd name="T1" fmla="*/ 141 h 141"/>
                  <a:gd name="T2" fmla="*/ 756 w 827"/>
                  <a:gd name="T3" fmla="*/ 141 h 141"/>
                  <a:gd name="T4" fmla="*/ 827 w 827"/>
                  <a:gd name="T5" fmla="*/ 71 h 141"/>
                  <a:gd name="T6" fmla="*/ 756 w 827"/>
                  <a:gd name="T7" fmla="*/ 0 h 141"/>
                  <a:gd name="T8" fmla="*/ 71 w 827"/>
                  <a:gd name="T9" fmla="*/ 0 h 141"/>
                  <a:gd name="T10" fmla="*/ 0 w 827"/>
                  <a:gd name="T11" fmla="*/ 71 h 141"/>
                  <a:gd name="T12" fmla="*/ 71 w 827"/>
                  <a:gd name="T13" fmla="*/ 141 h 141"/>
                </a:gdLst>
                <a:ahLst/>
                <a:cxnLst>
                  <a:cxn ang="0">
                    <a:pos x="T0" y="T1"/>
                  </a:cxn>
                  <a:cxn ang="0">
                    <a:pos x="T2" y="T3"/>
                  </a:cxn>
                  <a:cxn ang="0">
                    <a:pos x="T4" y="T5"/>
                  </a:cxn>
                  <a:cxn ang="0">
                    <a:pos x="T6" y="T7"/>
                  </a:cxn>
                  <a:cxn ang="0">
                    <a:pos x="T8" y="T9"/>
                  </a:cxn>
                  <a:cxn ang="0">
                    <a:pos x="T10" y="T11"/>
                  </a:cxn>
                  <a:cxn ang="0">
                    <a:pos x="T12" y="T13"/>
                  </a:cxn>
                </a:cxnLst>
                <a:rect l="0" t="0" r="r" b="b"/>
                <a:pathLst>
                  <a:path w="827" h="141">
                    <a:moveTo>
                      <a:pt x="71" y="141"/>
                    </a:moveTo>
                    <a:cubicBezTo>
                      <a:pt x="756" y="141"/>
                      <a:pt x="756" y="141"/>
                      <a:pt x="756" y="141"/>
                    </a:cubicBezTo>
                    <a:cubicBezTo>
                      <a:pt x="795" y="141"/>
                      <a:pt x="827" y="110"/>
                      <a:pt x="827" y="71"/>
                    </a:cubicBezTo>
                    <a:cubicBezTo>
                      <a:pt x="827" y="32"/>
                      <a:pt x="795" y="0"/>
                      <a:pt x="756" y="0"/>
                    </a:cubicBezTo>
                    <a:cubicBezTo>
                      <a:pt x="71" y="0"/>
                      <a:pt x="71" y="0"/>
                      <a:pt x="71" y="0"/>
                    </a:cubicBezTo>
                    <a:cubicBezTo>
                      <a:pt x="32" y="0"/>
                      <a:pt x="0" y="32"/>
                      <a:pt x="0" y="71"/>
                    </a:cubicBezTo>
                    <a:cubicBezTo>
                      <a:pt x="0" y="110"/>
                      <a:pt x="32" y="141"/>
                      <a:pt x="71" y="1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en-GB">
                  <a:solidFill>
                    <a:prstClr val="black"/>
                  </a:solidFill>
                  <a:latin typeface="Verdana"/>
                </a:endParaRPr>
              </a:p>
            </p:txBody>
          </p:sp>
          <p:sp>
            <p:nvSpPr>
              <p:cNvPr id="13" name="Freeform 533">
                <a:extLst>
                  <a:ext uri="{FF2B5EF4-FFF2-40B4-BE49-F238E27FC236}">
                    <a16:creationId xmlns:a16="http://schemas.microsoft.com/office/drawing/2014/main" id="{8689E04D-C1B1-3BB7-2430-EC201B363356}"/>
                  </a:ext>
                </a:extLst>
              </p:cNvPr>
              <p:cNvSpPr>
                <a:spLocks/>
              </p:cNvSpPr>
              <p:nvPr/>
            </p:nvSpPr>
            <p:spPr bwMode="auto">
              <a:xfrm>
                <a:off x="-896938" y="3617913"/>
                <a:ext cx="384175" cy="53975"/>
              </a:xfrm>
              <a:custGeom>
                <a:avLst/>
                <a:gdLst>
                  <a:gd name="T0" fmla="*/ 1218 w 1309"/>
                  <a:gd name="T1" fmla="*/ 0 h 182"/>
                  <a:gd name="T2" fmla="*/ 91 w 1309"/>
                  <a:gd name="T3" fmla="*/ 0 h 182"/>
                  <a:gd name="T4" fmla="*/ 0 w 1309"/>
                  <a:gd name="T5" fmla="*/ 91 h 182"/>
                  <a:gd name="T6" fmla="*/ 91 w 1309"/>
                  <a:gd name="T7" fmla="*/ 182 h 182"/>
                  <a:gd name="T8" fmla="*/ 1218 w 1309"/>
                  <a:gd name="T9" fmla="*/ 182 h 182"/>
                  <a:gd name="T10" fmla="*/ 1309 w 1309"/>
                  <a:gd name="T11" fmla="*/ 91 h 182"/>
                  <a:gd name="T12" fmla="*/ 1218 w 1309"/>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1309" h="182">
                    <a:moveTo>
                      <a:pt x="1218" y="0"/>
                    </a:moveTo>
                    <a:cubicBezTo>
                      <a:pt x="91" y="0"/>
                      <a:pt x="91" y="0"/>
                      <a:pt x="91" y="0"/>
                    </a:cubicBezTo>
                    <a:cubicBezTo>
                      <a:pt x="41" y="0"/>
                      <a:pt x="0" y="41"/>
                      <a:pt x="0" y="91"/>
                    </a:cubicBezTo>
                    <a:cubicBezTo>
                      <a:pt x="0" y="141"/>
                      <a:pt x="41" y="182"/>
                      <a:pt x="91" y="182"/>
                    </a:cubicBezTo>
                    <a:cubicBezTo>
                      <a:pt x="1218" y="182"/>
                      <a:pt x="1218" y="182"/>
                      <a:pt x="1218" y="182"/>
                    </a:cubicBezTo>
                    <a:cubicBezTo>
                      <a:pt x="1268" y="182"/>
                      <a:pt x="1309" y="141"/>
                      <a:pt x="1309" y="91"/>
                    </a:cubicBezTo>
                    <a:cubicBezTo>
                      <a:pt x="1309" y="41"/>
                      <a:pt x="1268" y="0"/>
                      <a:pt x="12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en-GB">
                  <a:solidFill>
                    <a:prstClr val="black"/>
                  </a:solidFill>
                  <a:latin typeface="Verdana"/>
                </a:endParaRPr>
              </a:p>
            </p:txBody>
          </p:sp>
          <p:sp>
            <p:nvSpPr>
              <p:cNvPr id="15" name="Freeform 534">
                <a:extLst>
                  <a:ext uri="{FF2B5EF4-FFF2-40B4-BE49-F238E27FC236}">
                    <a16:creationId xmlns:a16="http://schemas.microsoft.com/office/drawing/2014/main" id="{BF8C3042-FC6F-FE24-47C9-0A0306EAB71D}"/>
                  </a:ext>
                </a:extLst>
              </p:cNvPr>
              <p:cNvSpPr>
                <a:spLocks/>
              </p:cNvSpPr>
              <p:nvPr/>
            </p:nvSpPr>
            <p:spPr bwMode="auto">
              <a:xfrm>
                <a:off x="-827088" y="3513138"/>
                <a:ext cx="244475" cy="42862"/>
              </a:xfrm>
              <a:custGeom>
                <a:avLst/>
                <a:gdLst>
                  <a:gd name="T0" fmla="*/ 756 w 827"/>
                  <a:gd name="T1" fmla="*/ 142 h 142"/>
                  <a:gd name="T2" fmla="*/ 827 w 827"/>
                  <a:gd name="T3" fmla="*/ 71 h 142"/>
                  <a:gd name="T4" fmla="*/ 756 w 827"/>
                  <a:gd name="T5" fmla="*/ 0 h 142"/>
                  <a:gd name="T6" fmla="*/ 71 w 827"/>
                  <a:gd name="T7" fmla="*/ 0 h 142"/>
                  <a:gd name="T8" fmla="*/ 0 w 827"/>
                  <a:gd name="T9" fmla="*/ 71 h 142"/>
                  <a:gd name="T10" fmla="*/ 71 w 827"/>
                  <a:gd name="T11" fmla="*/ 142 h 142"/>
                  <a:gd name="T12" fmla="*/ 756 w 827"/>
                  <a:gd name="T13" fmla="*/ 142 h 142"/>
                </a:gdLst>
                <a:ahLst/>
                <a:cxnLst>
                  <a:cxn ang="0">
                    <a:pos x="T0" y="T1"/>
                  </a:cxn>
                  <a:cxn ang="0">
                    <a:pos x="T2" y="T3"/>
                  </a:cxn>
                  <a:cxn ang="0">
                    <a:pos x="T4" y="T5"/>
                  </a:cxn>
                  <a:cxn ang="0">
                    <a:pos x="T6" y="T7"/>
                  </a:cxn>
                  <a:cxn ang="0">
                    <a:pos x="T8" y="T9"/>
                  </a:cxn>
                  <a:cxn ang="0">
                    <a:pos x="T10" y="T11"/>
                  </a:cxn>
                  <a:cxn ang="0">
                    <a:pos x="T12" y="T13"/>
                  </a:cxn>
                </a:cxnLst>
                <a:rect l="0" t="0" r="r" b="b"/>
                <a:pathLst>
                  <a:path w="827" h="142">
                    <a:moveTo>
                      <a:pt x="756" y="142"/>
                    </a:moveTo>
                    <a:cubicBezTo>
                      <a:pt x="795" y="142"/>
                      <a:pt x="827" y="110"/>
                      <a:pt x="827" y="71"/>
                    </a:cubicBezTo>
                    <a:cubicBezTo>
                      <a:pt x="827" y="32"/>
                      <a:pt x="795" y="0"/>
                      <a:pt x="756" y="0"/>
                    </a:cubicBezTo>
                    <a:cubicBezTo>
                      <a:pt x="71" y="0"/>
                      <a:pt x="71" y="0"/>
                      <a:pt x="71" y="0"/>
                    </a:cubicBezTo>
                    <a:cubicBezTo>
                      <a:pt x="32" y="0"/>
                      <a:pt x="0" y="32"/>
                      <a:pt x="0" y="71"/>
                    </a:cubicBezTo>
                    <a:cubicBezTo>
                      <a:pt x="0" y="110"/>
                      <a:pt x="32" y="142"/>
                      <a:pt x="71" y="142"/>
                    </a:cubicBezTo>
                    <a:lnTo>
                      <a:pt x="756"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en-GB">
                  <a:solidFill>
                    <a:prstClr val="black"/>
                  </a:solidFill>
                  <a:latin typeface="Verdana"/>
                </a:endParaRPr>
              </a:p>
            </p:txBody>
          </p:sp>
          <p:sp>
            <p:nvSpPr>
              <p:cNvPr id="16" name="Freeform 535">
                <a:extLst>
                  <a:ext uri="{FF2B5EF4-FFF2-40B4-BE49-F238E27FC236}">
                    <a16:creationId xmlns:a16="http://schemas.microsoft.com/office/drawing/2014/main" id="{47C1BCBD-E984-1DE1-71B3-660B78D44D69}"/>
                  </a:ext>
                </a:extLst>
              </p:cNvPr>
              <p:cNvSpPr>
                <a:spLocks/>
              </p:cNvSpPr>
              <p:nvPr/>
            </p:nvSpPr>
            <p:spPr bwMode="auto">
              <a:xfrm>
                <a:off x="-827088" y="3103563"/>
                <a:ext cx="244475" cy="42862"/>
              </a:xfrm>
              <a:custGeom>
                <a:avLst/>
                <a:gdLst>
                  <a:gd name="T0" fmla="*/ 756 w 827"/>
                  <a:gd name="T1" fmla="*/ 0 h 141"/>
                  <a:gd name="T2" fmla="*/ 71 w 827"/>
                  <a:gd name="T3" fmla="*/ 0 h 141"/>
                  <a:gd name="T4" fmla="*/ 0 w 827"/>
                  <a:gd name="T5" fmla="*/ 71 h 141"/>
                  <a:gd name="T6" fmla="*/ 71 w 827"/>
                  <a:gd name="T7" fmla="*/ 141 h 141"/>
                  <a:gd name="T8" fmla="*/ 756 w 827"/>
                  <a:gd name="T9" fmla="*/ 141 h 141"/>
                  <a:gd name="T10" fmla="*/ 827 w 827"/>
                  <a:gd name="T11" fmla="*/ 71 h 141"/>
                  <a:gd name="T12" fmla="*/ 756 w 827"/>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827" h="141">
                    <a:moveTo>
                      <a:pt x="756" y="0"/>
                    </a:moveTo>
                    <a:cubicBezTo>
                      <a:pt x="71" y="0"/>
                      <a:pt x="71" y="0"/>
                      <a:pt x="71" y="0"/>
                    </a:cubicBezTo>
                    <a:cubicBezTo>
                      <a:pt x="32" y="0"/>
                      <a:pt x="0" y="32"/>
                      <a:pt x="0" y="71"/>
                    </a:cubicBezTo>
                    <a:cubicBezTo>
                      <a:pt x="0" y="110"/>
                      <a:pt x="32" y="141"/>
                      <a:pt x="71" y="141"/>
                    </a:cubicBezTo>
                    <a:cubicBezTo>
                      <a:pt x="756" y="141"/>
                      <a:pt x="756" y="141"/>
                      <a:pt x="756" y="141"/>
                    </a:cubicBezTo>
                    <a:cubicBezTo>
                      <a:pt x="795" y="141"/>
                      <a:pt x="827" y="110"/>
                      <a:pt x="827" y="71"/>
                    </a:cubicBezTo>
                    <a:cubicBezTo>
                      <a:pt x="827" y="32"/>
                      <a:pt x="795" y="0"/>
                      <a:pt x="7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en-GB">
                  <a:solidFill>
                    <a:prstClr val="black"/>
                  </a:solidFill>
                  <a:latin typeface="Verdana"/>
                </a:endParaRPr>
              </a:p>
            </p:txBody>
          </p:sp>
          <p:sp>
            <p:nvSpPr>
              <p:cNvPr id="17" name="Freeform 536">
                <a:extLst>
                  <a:ext uri="{FF2B5EF4-FFF2-40B4-BE49-F238E27FC236}">
                    <a16:creationId xmlns:a16="http://schemas.microsoft.com/office/drawing/2014/main" id="{FAA615D9-98FC-C3D9-25B2-60FD9E9B0DF0}"/>
                  </a:ext>
                </a:extLst>
              </p:cNvPr>
              <p:cNvSpPr>
                <a:spLocks/>
              </p:cNvSpPr>
              <p:nvPr/>
            </p:nvSpPr>
            <p:spPr bwMode="auto">
              <a:xfrm>
                <a:off x="-896938" y="2987675"/>
                <a:ext cx="384175" cy="53975"/>
              </a:xfrm>
              <a:custGeom>
                <a:avLst/>
                <a:gdLst>
                  <a:gd name="T0" fmla="*/ 1218 w 1309"/>
                  <a:gd name="T1" fmla="*/ 0 h 181"/>
                  <a:gd name="T2" fmla="*/ 91 w 1309"/>
                  <a:gd name="T3" fmla="*/ 0 h 181"/>
                  <a:gd name="T4" fmla="*/ 0 w 1309"/>
                  <a:gd name="T5" fmla="*/ 91 h 181"/>
                  <a:gd name="T6" fmla="*/ 91 w 1309"/>
                  <a:gd name="T7" fmla="*/ 181 h 181"/>
                  <a:gd name="T8" fmla="*/ 1218 w 1309"/>
                  <a:gd name="T9" fmla="*/ 181 h 181"/>
                  <a:gd name="T10" fmla="*/ 1309 w 1309"/>
                  <a:gd name="T11" fmla="*/ 91 h 181"/>
                  <a:gd name="T12" fmla="*/ 1218 w 1309"/>
                  <a:gd name="T13" fmla="*/ 0 h 181"/>
                </a:gdLst>
                <a:ahLst/>
                <a:cxnLst>
                  <a:cxn ang="0">
                    <a:pos x="T0" y="T1"/>
                  </a:cxn>
                  <a:cxn ang="0">
                    <a:pos x="T2" y="T3"/>
                  </a:cxn>
                  <a:cxn ang="0">
                    <a:pos x="T4" y="T5"/>
                  </a:cxn>
                  <a:cxn ang="0">
                    <a:pos x="T6" y="T7"/>
                  </a:cxn>
                  <a:cxn ang="0">
                    <a:pos x="T8" y="T9"/>
                  </a:cxn>
                  <a:cxn ang="0">
                    <a:pos x="T10" y="T11"/>
                  </a:cxn>
                  <a:cxn ang="0">
                    <a:pos x="T12" y="T13"/>
                  </a:cxn>
                </a:cxnLst>
                <a:rect l="0" t="0" r="r" b="b"/>
                <a:pathLst>
                  <a:path w="1309" h="181">
                    <a:moveTo>
                      <a:pt x="1218" y="0"/>
                    </a:moveTo>
                    <a:cubicBezTo>
                      <a:pt x="91" y="0"/>
                      <a:pt x="91" y="0"/>
                      <a:pt x="91" y="0"/>
                    </a:cubicBezTo>
                    <a:cubicBezTo>
                      <a:pt x="41" y="0"/>
                      <a:pt x="0" y="41"/>
                      <a:pt x="0" y="91"/>
                    </a:cubicBezTo>
                    <a:cubicBezTo>
                      <a:pt x="0" y="141"/>
                      <a:pt x="41" y="181"/>
                      <a:pt x="91" y="181"/>
                    </a:cubicBezTo>
                    <a:cubicBezTo>
                      <a:pt x="1218" y="181"/>
                      <a:pt x="1218" y="181"/>
                      <a:pt x="1218" y="181"/>
                    </a:cubicBezTo>
                    <a:cubicBezTo>
                      <a:pt x="1268" y="181"/>
                      <a:pt x="1309" y="141"/>
                      <a:pt x="1309" y="91"/>
                    </a:cubicBezTo>
                    <a:cubicBezTo>
                      <a:pt x="1309" y="41"/>
                      <a:pt x="1268" y="0"/>
                      <a:pt x="12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en-GB">
                  <a:solidFill>
                    <a:prstClr val="black"/>
                  </a:solidFill>
                  <a:latin typeface="Verdana"/>
                </a:endParaRPr>
              </a:p>
            </p:txBody>
          </p:sp>
          <p:sp>
            <p:nvSpPr>
              <p:cNvPr id="18" name="Freeform 537">
                <a:extLst>
                  <a:ext uri="{FF2B5EF4-FFF2-40B4-BE49-F238E27FC236}">
                    <a16:creationId xmlns:a16="http://schemas.microsoft.com/office/drawing/2014/main" id="{CDBB38E6-24E8-DCA9-8668-9856173B8F44}"/>
                  </a:ext>
                </a:extLst>
              </p:cNvPr>
              <p:cNvSpPr>
                <a:spLocks/>
              </p:cNvSpPr>
              <p:nvPr/>
            </p:nvSpPr>
            <p:spPr bwMode="auto">
              <a:xfrm>
                <a:off x="-827088" y="2266950"/>
                <a:ext cx="244475" cy="41275"/>
              </a:xfrm>
              <a:custGeom>
                <a:avLst/>
                <a:gdLst>
                  <a:gd name="T0" fmla="*/ 71 w 827"/>
                  <a:gd name="T1" fmla="*/ 0 h 142"/>
                  <a:gd name="T2" fmla="*/ 0 w 827"/>
                  <a:gd name="T3" fmla="*/ 71 h 142"/>
                  <a:gd name="T4" fmla="*/ 71 w 827"/>
                  <a:gd name="T5" fmla="*/ 142 h 142"/>
                  <a:gd name="T6" fmla="*/ 756 w 827"/>
                  <a:gd name="T7" fmla="*/ 142 h 142"/>
                  <a:gd name="T8" fmla="*/ 827 w 827"/>
                  <a:gd name="T9" fmla="*/ 71 h 142"/>
                  <a:gd name="T10" fmla="*/ 756 w 827"/>
                  <a:gd name="T11" fmla="*/ 0 h 142"/>
                  <a:gd name="T12" fmla="*/ 71 w 827"/>
                  <a:gd name="T13" fmla="*/ 0 h 142"/>
                </a:gdLst>
                <a:ahLst/>
                <a:cxnLst>
                  <a:cxn ang="0">
                    <a:pos x="T0" y="T1"/>
                  </a:cxn>
                  <a:cxn ang="0">
                    <a:pos x="T2" y="T3"/>
                  </a:cxn>
                  <a:cxn ang="0">
                    <a:pos x="T4" y="T5"/>
                  </a:cxn>
                  <a:cxn ang="0">
                    <a:pos x="T6" y="T7"/>
                  </a:cxn>
                  <a:cxn ang="0">
                    <a:pos x="T8" y="T9"/>
                  </a:cxn>
                  <a:cxn ang="0">
                    <a:pos x="T10" y="T11"/>
                  </a:cxn>
                  <a:cxn ang="0">
                    <a:pos x="T12" y="T13"/>
                  </a:cxn>
                </a:cxnLst>
                <a:rect l="0" t="0" r="r" b="b"/>
                <a:pathLst>
                  <a:path w="827" h="142">
                    <a:moveTo>
                      <a:pt x="71" y="0"/>
                    </a:moveTo>
                    <a:cubicBezTo>
                      <a:pt x="32" y="0"/>
                      <a:pt x="0" y="32"/>
                      <a:pt x="0" y="71"/>
                    </a:cubicBezTo>
                    <a:cubicBezTo>
                      <a:pt x="0" y="110"/>
                      <a:pt x="32" y="142"/>
                      <a:pt x="71" y="142"/>
                    </a:cubicBezTo>
                    <a:cubicBezTo>
                      <a:pt x="756" y="142"/>
                      <a:pt x="756" y="142"/>
                      <a:pt x="756" y="142"/>
                    </a:cubicBezTo>
                    <a:cubicBezTo>
                      <a:pt x="795" y="142"/>
                      <a:pt x="827" y="110"/>
                      <a:pt x="827" y="71"/>
                    </a:cubicBezTo>
                    <a:cubicBezTo>
                      <a:pt x="827" y="32"/>
                      <a:pt x="795" y="0"/>
                      <a:pt x="756" y="0"/>
                    </a:cubicBez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en-GB">
                  <a:solidFill>
                    <a:prstClr val="black"/>
                  </a:solidFill>
                  <a:latin typeface="Verdana"/>
                </a:endParaRPr>
              </a:p>
            </p:txBody>
          </p:sp>
          <p:sp>
            <p:nvSpPr>
              <p:cNvPr id="19" name="Freeform 538">
                <a:extLst>
                  <a:ext uri="{FF2B5EF4-FFF2-40B4-BE49-F238E27FC236}">
                    <a16:creationId xmlns:a16="http://schemas.microsoft.com/office/drawing/2014/main" id="{DCB35684-7E58-BAE0-C701-3136D3B9F8B9}"/>
                  </a:ext>
                </a:extLst>
              </p:cNvPr>
              <p:cNvSpPr>
                <a:spLocks/>
              </p:cNvSpPr>
              <p:nvPr/>
            </p:nvSpPr>
            <p:spPr bwMode="auto">
              <a:xfrm>
                <a:off x="-896938" y="2151063"/>
                <a:ext cx="384175" cy="53975"/>
              </a:xfrm>
              <a:custGeom>
                <a:avLst/>
                <a:gdLst>
                  <a:gd name="T0" fmla="*/ 91 w 1309"/>
                  <a:gd name="T1" fmla="*/ 182 h 182"/>
                  <a:gd name="T2" fmla="*/ 1218 w 1309"/>
                  <a:gd name="T3" fmla="*/ 182 h 182"/>
                  <a:gd name="T4" fmla="*/ 1309 w 1309"/>
                  <a:gd name="T5" fmla="*/ 91 h 182"/>
                  <a:gd name="T6" fmla="*/ 1218 w 1309"/>
                  <a:gd name="T7" fmla="*/ 0 h 182"/>
                  <a:gd name="T8" fmla="*/ 91 w 1309"/>
                  <a:gd name="T9" fmla="*/ 0 h 182"/>
                  <a:gd name="T10" fmla="*/ 0 w 1309"/>
                  <a:gd name="T11" fmla="*/ 91 h 182"/>
                  <a:gd name="T12" fmla="*/ 91 w 1309"/>
                  <a:gd name="T13" fmla="*/ 182 h 182"/>
                </a:gdLst>
                <a:ahLst/>
                <a:cxnLst>
                  <a:cxn ang="0">
                    <a:pos x="T0" y="T1"/>
                  </a:cxn>
                  <a:cxn ang="0">
                    <a:pos x="T2" y="T3"/>
                  </a:cxn>
                  <a:cxn ang="0">
                    <a:pos x="T4" y="T5"/>
                  </a:cxn>
                  <a:cxn ang="0">
                    <a:pos x="T6" y="T7"/>
                  </a:cxn>
                  <a:cxn ang="0">
                    <a:pos x="T8" y="T9"/>
                  </a:cxn>
                  <a:cxn ang="0">
                    <a:pos x="T10" y="T11"/>
                  </a:cxn>
                  <a:cxn ang="0">
                    <a:pos x="T12" y="T13"/>
                  </a:cxn>
                </a:cxnLst>
                <a:rect l="0" t="0" r="r" b="b"/>
                <a:pathLst>
                  <a:path w="1309" h="182">
                    <a:moveTo>
                      <a:pt x="91" y="182"/>
                    </a:moveTo>
                    <a:cubicBezTo>
                      <a:pt x="1218" y="182"/>
                      <a:pt x="1218" y="182"/>
                      <a:pt x="1218" y="182"/>
                    </a:cubicBezTo>
                    <a:cubicBezTo>
                      <a:pt x="1268" y="182"/>
                      <a:pt x="1309" y="141"/>
                      <a:pt x="1309" y="91"/>
                    </a:cubicBezTo>
                    <a:cubicBezTo>
                      <a:pt x="1309" y="41"/>
                      <a:pt x="1268" y="0"/>
                      <a:pt x="1218" y="0"/>
                    </a:cubicBezTo>
                    <a:cubicBezTo>
                      <a:pt x="91" y="0"/>
                      <a:pt x="91" y="0"/>
                      <a:pt x="91" y="0"/>
                    </a:cubicBezTo>
                    <a:cubicBezTo>
                      <a:pt x="41" y="0"/>
                      <a:pt x="0" y="41"/>
                      <a:pt x="0" y="91"/>
                    </a:cubicBezTo>
                    <a:cubicBezTo>
                      <a:pt x="0" y="141"/>
                      <a:pt x="41" y="182"/>
                      <a:pt x="91" y="1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en-GB">
                  <a:solidFill>
                    <a:prstClr val="black"/>
                  </a:solidFill>
                  <a:latin typeface="Verdana"/>
                </a:endParaRPr>
              </a:p>
            </p:txBody>
          </p:sp>
        </p:grpSp>
      </p:grpSp>
      <p:grpSp>
        <p:nvGrpSpPr>
          <p:cNvPr id="20" name="Group 5">
            <a:extLst>
              <a:ext uri="{FF2B5EF4-FFF2-40B4-BE49-F238E27FC236}">
                <a16:creationId xmlns:a16="http://schemas.microsoft.com/office/drawing/2014/main" id="{E8AB23ED-5DE6-936C-B270-DA4024C76F30}"/>
              </a:ext>
            </a:extLst>
          </p:cNvPr>
          <p:cNvGrpSpPr/>
          <p:nvPr/>
        </p:nvGrpSpPr>
        <p:grpSpPr>
          <a:xfrm>
            <a:off x="4681429" y="1352638"/>
            <a:ext cx="2118525" cy="1893312"/>
            <a:chOff x="4873152" y="1352638"/>
            <a:chExt cx="2118525" cy="1893312"/>
          </a:xfrm>
        </p:grpSpPr>
        <p:sp>
          <p:nvSpPr>
            <p:cNvPr id="21" name="TextBox 8">
              <a:extLst>
                <a:ext uri="{FF2B5EF4-FFF2-40B4-BE49-F238E27FC236}">
                  <a16:creationId xmlns:a16="http://schemas.microsoft.com/office/drawing/2014/main" id="{B2F0BC26-5B34-0A19-33D9-E3DAA588174E}"/>
                </a:ext>
              </a:extLst>
            </p:cNvPr>
            <p:cNvSpPr txBox="1"/>
            <p:nvPr/>
          </p:nvSpPr>
          <p:spPr>
            <a:xfrm>
              <a:off x="4873152" y="2230287"/>
              <a:ext cx="2118525" cy="1015663"/>
            </a:xfrm>
            <a:prstGeom prst="rect">
              <a:avLst/>
            </a:prstGeom>
            <a:noFill/>
          </p:spPr>
          <p:txBody>
            <a:bodyPr wrap="square">
              <a:spAutoFit/>
            </a:bodyPr>
            <a:lstStyle/>
            <a:p>
              <a:pPr algn="ctr" defTabSz="685800">
                <a:defRPr/>
              </a:pPr>
              <a:r>
                <a:rPr lang="en-GB" sz="1200">
                  <a:solidFill>
                    <a:srgbClr val="23004C"/>
                  </a:solidFill>
                  <a:latin typeface="Verdana"/>
                </a:rPr>
                <a:t>Bis zu 30–50 % </a:t>
              </a:r>
              <a:r>
                <a:rPr lang="de-DE" sz="1200">
                  <a:solidFill>
                    <a:srgbClr val="23004C"/>
                  </a:solidFill>
                  <a:latin typeface="Verdana"/>
                </a:rPr>
                <a:t>des genetischen Risikos bei T1D hängen mit       </a:t>
              </a:r>
              <a:r>
                <a:rPr lang="de-DE" sz="1200" b="1">
                  <a:solidFill>
                    <a:srgbClr val="23004C"/>
                  </a:solidFill>
                  <a:latin typeface="Verdana"/>
                </a:rPr>
                <a:t>HLA-Klasse-II-Allelen</a:t>
              </a:r>
              <a:r>
                <a:rPr lang="de-DE" sz="1200">
                  <a:solidFill>
                    <a:srgbClr val="23004C"/>
                  </a:solidFill>
                  <a:latin typeface="Verdana"/>
                </a:rPr>
                <a:t> zusammen</a:t>
              </a:r>
              <a:r>
                <a:rPr lang="en-GB" sz="1200" baseline="30000">
                  <a:solidFill>
                    <a:srgbClr val="23004C"/>
                  </a:solidFill>
                  <a:latin typeface="Verdana"/>
                </a:rPr>
                <a:t>1</a:t>
              </a:r>
            </a:p>
          </p:txBody>
        </p:sp>
        <p:sp>
          <p:nvSpPr>
            <p:cNvPr id="22" name="Oval 21">
              <a:extLst>
                <a:ext uri="{FF2B5EF4-FFF2-40B4-BE49-F238E27FC236}">
                  <a16:creationId xmlns:a16="http://schemas.microsoft.com/office/drawing/2014/main" id="{ADA6B8A8-516C-F95C-C94F-53327500E41A}"/>
                </a:ext>
              </a:extLst>
            </p:cNvPr>
            <p:cNvSpPr/>
            <p:nvPr/>
          </p:nvSpPr>
          <p:spPr>
            <a:xfrm>
              <a:off x="5578001" y="1352638"/>
              <a:ext cx="708825" cy="7088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GB">
                <a:solidFill>
                  <a:prstClr val="white"/>
                </a:solidFill>
                <a:latin typeface="Verdana"/>
              </a:endParaRPr>
            </a:p>
          </p:txBody>
        </p:sp>
        <p:grpSp>
          <p:nvGrpSpPr>
            <p:cNvPr id="23" name="Group 38">
              <a:extLst>
                <a:ext uri="{FF2B5EF4-FFF2-40B4-BE49-F238E27FC236}">
                  <a16:creationId xmlns:a16="http://schemas.microsoft.com/office/drawing/2014/main" id="{4D2266C3-3F1F-DEC1-0296-31A6C3E13A66}"/>
                </a:ext>
              </a:extLst>
            </p:cNvPr>
            <p:cNvGrpSpPr/>
            <p:nvPr/>
          </p:nvGrpSpPr>
          <p:grpSpPr>
            <a:xfrm>
              <a:off x="5729644" y="1508144"/>
              <a:ext cx="405537" cy="410736"/>
              <a:chOff x="677863" y="1177925"/>
              <a:chExt cx="371475" cy="376238"/>
            </a:xfrm>
            <a:solidFill>
              <a:schemeClr val="bg1"/>
            </a:solidFill>
          </p:grpSpPr>
          <p:sp>
            <p:nvSpPr>
              <p:cNvPr id="24" name="Freeform 274">
                <a:extLst>
                  <a:ext uri="{FF2B5EF4-FFF2-40B4-BE49-F238E27FC236}">
                    <a16:creationId xmlns:a16="http://schemas.microsoft.com/office/drawing/2014/main" id="{7564B524-AE5E-785B-E980-378AF70D9743}"/>
                  </a:ext>
                </a:extLst>
              </p:cNvPr>
              <p:cNvSpPr>
                <a:spLocks noEditPoints="1"/>
              </p:cNvSpPr>
              <p:nvPr/>
            </p:nvSpPr>
            <p:spPr bwMode="auto">
              <a:xfrm>
                <a:off x="677863" y="1177925"/>
                <a:ext cx="282575" cy="282575"/>
              </a:xfrm>
              <a:custGeom>
                <a:avLst/>
                <a:gdLst>
                  <a:gd name="T0" fmla="*/ 147 w 179"/>
                  <a:gd name="T1" fmla="*/ 32 h 179"/>
                  <a:gd name="T2" fmla="*/ 32 w 179"/>
                  <a:gd name="T3" fmla="*/ 32 h 179"/>
                  <a:gd name="T4" fmla="*/ 32 w 179"/>
                  <a:gd name="T5" fmla="*/ 147 h 179"/>
                  <a:gd name="T6" fmla="*/ 147 w 179"/>
                  <a:gd name="T7" fmla="*/ 147 h 179"/>
                  <a:gd name="T8" fmla="*/ 147 w 179"/>
                  <a:gd name="T9" fmla="*/ 32 h 179"/>
                  <a:gd name="T10" fmla="*/ 45 w 179"/>
                  <a:gd name="T11" fmla="*/ 134 h 179"/>
                  <a:gd name="T12" fmla="*/ 45 w 179"/>
                  <a:gd name="T13" fmla="*/ 45 h 179"/>
                  <a:gd name="T14" fmla="*/ 135 w 179"/>
                  <a:gd name="T15" fmla="*/ 45 h 179"/>
                  <a:gd name="T16" fmla="*/ 135 w 179"/>
                  <a:gd name="T17" fmla="*/ 134 h 179"/>
                  <a:gd name="T18" fmla="*/ 45 w 179"/>
                  <a:gd name="T19" fmla="*/ 13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79">
                    <a:moveTo>
                      <a:pt x="147" y="32"/>
                    </a:moveTo>
                    <a:cubicBezTo>
                      <a:pt x="116" y="0"/>
                      <a:pt x="64" y="0"/>
                      <a:pt x="32" y="32"/>
                    </a:cubicBezTo>
                    <a:cubicBezTo>
                      <a:pt x="0" y="64"/>
                      <a:pt x="0" y="115"/>
                      <a:pt x="32" y="147"/>
                    </a:cubicBezTo>
                    <a:cubicBezTo>
                      <a:pt x="64" y="179"/>
                      <a:pt x="116" y="179"/>
                      <a:pt x="147" y="147"/>
                    </a:cubicBezTo>
                    <a:cubicBezTo>
                      <a:pt x="179" y="115"/>
                      <a:pt x="179" y="64"/>
                      <a:pt x="147" y="32"/>
                    </a:cubicBezTo>
                    <a:close/>
                    <a:moveTo>
                      <a:pt x="45" y="134"/>
                    </a:moveTo>
                    <a:cubicBezTo>
                      <a:pt x="20" y="109"/>
                      <a:pt x="20" y="69"/>
                      <a:pt x="45" y="45"/>
                    </a:cubicBezTo>
                    <a:cubicBezTo>
                      <a:pt x="70" y="20"/>
                      <a:pt x="110" y="20"/>
                      <a:pt x="135" y="45"/>
                    </a:cubicBezTo>
                    <a:cubicBezTo>
                      <a:pt x="159" y="69"/>
                      <a:pt x="159" y="109"/>
                      <a:pt x="135" y="134"/>
                    </a:cubicBezTo>
                    <a:cubicBezTo>
                      <a:pt x="110" y="159"/>
                      <a:pt x="70" y="159"/>
                      <a:pt x="45" y="134"/>
                    </a:cubicBezTo>
                    <a:close/>
                  </a:path>
                </a:pathLst>
              </a:custGeom>
              <a:grpFill/>
              <a:ln>
                <a:noFill/>
              </a:ln>
            </p:spPr>
            <p:txBody>
              <a:bodyPr vert="horz" wrap="square" lIns="68580" tIns="34290" rIns="68580" bIns="34290" numCol="1" anchor="t" anchorCtr="0" compatLnSpc="1">
                <a:prstTxWarp prst="textNoShape">
                  <a:avLst/>
                </a:prstTxWarp>
              </a:bodyPr>
              <a:lstStyle/>
              <a:p>
                <a:pPr defTabSz="457189">
                  <a:defRPr/>
                </a:pPr>
                <a:endParaRPr lang="en-GB" sz="1350">
                  <a:solidFill>
                    <a:prstClr val="black"/>
                  </a:solidFill>
                  <a:latin typeface="Verdana"/>
                </a:endParaRPr>
              </a:p>
            </p:txBody>
          </p:sp>
          <p:sp>
            <p:nvSpPr>
              <p:cNvPr id="25" name="Freeform 275">
                <a:extLst>
                  <a:ext uri="{FF2B5EF4-FFF2-40B4-BE49-F238E27FC236}">
                    <a16:creationId xmlns:a16="http://schemas.microsoft.com/office/drawing/2014/main" id="{EC4583C3-443A-7A24-DCF2-B563675DB446}"/>
                  </a:ext>
                </a:extLst>
              </p:cNvPr>
              <p:cNvSpPr>
                <a:spLocks noEditPoints="1"/>
              </p:cNvSpPr>
              <p:nvPr/>
            </p:nvSpPr>
            <p:spPr bwMode="auto">
              <a:xfrm>
                <a:off x="895350" y="1401763"/>
                <a:ext cx="153988" cy="152400"/>
              </a:xfrm>
              <a:custGeom>
                <a:avLst/>
                <a:gdLst>
                  <a:gd name="T0" fmla="*/ 92 w 98"/>
                  <a:gd name="T1" fmla="*/ 73 h 97"/>
                  <a:gd name="T2" fmla="*/ 37 w 98"/>
                  <a:gd name="T3" fmla="*/ 18 h 97"/>
                  <a:gd name="T4" fmla="*/ 24 w 98"/>
                  <a:gd name="T5" fmla="*/ 14 h 97"/>
                  <a:gd name="T6" fmla="*/ 24 w 98"/>
                  <a:gd name="T7" fmla="*/ 14 h 97"/>
                  <a:gd name="T8" fmla="*/ 10 w 98"/>
                  <a:gd name="T9" fmla="*/ 0 h 97"/>
                  <a:gd name="T10" fmla="*/ 5 w 98"/>
                  <a:gd name="T11" fmla="*/ 5 h 97"/>
                  <a:gd name="T12" fmla="*/ 0 w 98"/>
                  <a:gd name="T13" fmla="*/ 10 h 97"/>
                  <a:gd name="T14" fmla="*/ 15 w 98"/>
                  <a:gd name="T15" fmla="*/ 24 h 97"/>
                  <a:gd name="T16" fmla="*/ 15 w 98"/>
                  <a:gd name="T17" fmla="*/ 24 h 97"/>
                  <a:gd name="T18" fmla="*/ 18 w 98"/>
                  <a:gd name="T19" fmla="*/ 37 h 97"/>
                  <a:gd name="T20" fmla="*/ 73 w 98"/>
                  <a:gd name="T21" fmla="*/ 92 h 97"/>
                  <a:gd name="T22" fmla="*/ 92 w 98"/>
                  <a:gd name="T23" fmla="*/ 92 h 97"/>
                  <a:gd name="T24" fmla="*/ 92 w 98"/>
                  <a:gd name="T25" fmla="*/ 92 h 97"/>
                  <a:gd name="T26" fmla="*/ 92 w 98"/>
                  <a:gd name="T27" fmla="*/ 73 h 97"/>
                  <a:gd name="T28" fmla="*/ 17 w 98"/>
                  <a:gd name="T29" fmla="*/ 20 h 97"/>
                  <a:gd name="T30" fmla="*/ 18 w 98"/>
                  <a:gd name="T31" fmla="*/ 18 h 97"/>
                  <a:gd name="T32" fmla="*/ 20 w 98"/>
                  <a:gd name="T33" fmla="*/ 16 h 97"/>
                  <a:gd name="T34" fmla="*/ 18 w 98"/>
                  <a:gd name="T35" fmla="*/ 18 h 97"/>
                  <a:gd name="T36" fmla="*/ 17 w 98"/>
                  <a:gd name="T37" fmla="*/ 20 h 97"/>
                  <a:gd name="T38" fmla="*/ 16 w 98"/>
                  <a:gd name="T39" fmla="*/ 21 h 97"/>
                  <a:gd name="T40" fmla="*/ 16 w 98"/>
                  <a:gd name="T41" fmla="*/ 20 h 97"/>
                  <a:gd name="T42" fmla="*/ 16 w 98"/>
                  <a:gd name="T43" fmla="*/ 21 h 97"/>
                  <a:gd name="T44" fmla="*/ 22 w 98"/>
                  <a:gd name="T45" fmla="*/ 15 h 97"/>
                  <a:gd name="T46" fmla="*/ 21 w 98"/>
                  <a:gd name="T47" fmla="*/ 16 h 97"/>
                  <a:gd name="T48" fmla="*/ 22 w 98"/>
                  <a:gd name="T49" fmla="*/ 1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97">
                    <a:moveTo>
                      <a:pt x="92" y="73"/>
                    </a:moveTo>
                    <a:cubicBezTo>
                      <a:pt x="37" y="18"/>
                      <a:pt x="37" y="18"/>
                      <a:pt x="37" y="18"/>
                    </a:cubicBezTo>
                    <a:cubicBezTo>
                      <a:pt x="34" y="14"/>
                      <a:pt x="29" y="13"/>
                      <a:pt x="24" y="14"/>
                    </a:cubicBezTo>
                    <a:cubicBezTo>
                      <a:pt x="24" y="14"/>
                      <a:pt x="24" y="14"/>
                      <a:pt x="24" y="14"/>
                    </a:cubicBezTo>
                    <a:cubicBezTo>
                      <a:pt x="10" y="0"/>
                      <a:pt x="10" y="0"/>
                      <a:pt x="10" y="0"/>
                    </a:cubicBezTo>
                    <a:cubicBezTo>
                      <a:pt x="9" y="2"/>
                      <a:pt x="7" y="3"/>
                      <a:pt x="5" y="5"/>
                    </a:cubicBezTo>
                    <a:cubicBezTo>
                      <a:pt x="4" y="7"/>
                      <a:pt x="2" y="8"/>
                      <a:pt x="0" y="10"/>
                    </a:cubicBezTo>
                    <a:cubicBezTo>
                      <a:pt x="15" y="24"/>
                      <a:pt x="15" y="24"/>
                      <a:pt x="15" y="24"/>
                    </a:cubicBezTo>
                    <a:cubicBezTo>
                      <a:pt x="15" y="24"/>
                      <a:pt x="15" y="24"/>
                      <a:pt x="15" y="24"/>
                    </a:cubicBezTo>
                    <a:cubicBezTo>
                      <a:pt x="14" y="28"/>
                      <a:pt x="15" y="33"/>
                      <a:pt x="18" y="37"/>
                    </a:cubicBezTo>
                    <a:cubicBezTo>
                      <a:pt x="73" y="92"/>
                      <a:pt x="73" y="92"/>
                      <a:pt x="73" y="92"/>
                    </a:cubicBezTo>
                    <a:cubicBezTo>
                      <a:pt x="78" y="97"/>
                      <a:pt x="87" y="97"/>
                      <a:pt x="92" y="92"/>
                    </a:cubicBezTo>
                    <a:cubicBezTo>
                      <a:pt x="92" y="92"/>
                      <a:pt x="92" y="92"/>
                      <a:pt x="92" y="92"/>
                    </a:cubicBezTo>
                    <a:cubicBezTo>
                      <a:pt x="98" y="87"/>
                      <a:pt x="98" y="78"/>
                      <a:pt x="92" y="73"/>
                    </a:cubicBezTo>
                    <a:close/>
                    <a:moveTo>
                      <a:pt x="17" y="20"/>
                    </a:moveTo>
                    <a:cubicBezTo>
                      <a:pt x="17" y="19"/>
                      <a:pt x="18" y="18"/>
                      <a:pt x="18" y="18"/>
                    </a:cubicBezTo>
                    <a:cubicBezTo>
                      <a:pt x="19" y="17"/>
                      <a:pt x="19" y="17"/>
                      <a:pt x="20" y="16"/>
                    </a:cubicBezTo>
                    <a:cubicBezTo>
                      <a:pt x="19" y="17"/>
                      <a:pt x="19" y="17"/>
                      <a:pt x="18" y="18"/>
                    </a:cubicBezTo>
                    <a:cubicBezTo>
                      <a:pt x="18" y="18"/>
                      <a:pt x="17" y="19"/>
                      <a:pt x="17" y="20"/>
                    </a:cubicBezTo>
                    <a:close/>
                    <a:moveTo>
                      <a:pt x="16" y="21"/>
                    </a:moveTo>
                    <a:cubicBezTo>
                      <a:pt x="16" y="21"/>
                      <a:pt x="16" y="21"/>
                      <a:pt x="16" y="20"/>
                    </a:cubicBezTo>
                    <a:cubicBezTo>
                      <a:pt x="16" y="21"/>
                      <a:pt x="16" y="21"/>
                      <a:pt x="16" y="21"/>
                    </a:cubicBezTo>
                    <a:close/>
                    <a:moveTo>
                      <a:pt x="22" y="15"/>
                    </a:moveTo>
                    <a:cubicBezTo>
                      <a:pt x="21" y="15"/>
                      <a:pt x="21" y="16"/>
                      <a:pt x="21" y="16"/>
                    </a:cubicBezTo>
                    <a:cubicBezTo>
                      <a:pt x="21" y="16"/>
                      <a:pt x="21" y="15"/>
                      <a:pt x="22" y="15"/>
                    </a:cubicBezTo>
                    <a:close/>
                  </a:path>
                </a:pathLst>
              </a:custGeom>
              <a:grpFill/>
              <a:ln>
                <a:noFill/>
              </a:ln>
            </p:spPr>
            <p:txBody>
              <a:bodyPr vert="horz" wrap="square" lIns="68580" tIns="34290" rIns="68580" bIns="34290" numCol="1" anchor="t" anchorCtr="0" compatLnSpc="1">
                <a:prstTxWarp prst="textNoShape">
                  <a:avLst/>
                </a:prstTxWarp>
              </a:bodyPr>
              <a:lstStyle/>
              <a:p>
                <a:pPr defTabSz="457189">
                  <a:defRPr/>
                </a:pPr>
                <a:endParaRPr lang="en-GB" sz="1350">
                  <a:solidFill>
                    <a:prstClr val="black"/>
                  </a:solidFill>
                  <a:latin typeface="Verdana"/>
                </a:endParaRPr>
              </a:p>
            </p:txBody>
          </p:sp>
        </p:grpSp>
      </p:grpSp>
      <p:grpSp>
        <p:nvGrpSpPr>
          <p:cNvPr id="26" name="Group 7">
            <a:extLst>
              <a:ext uri="{FF2B5EF4-FFF2-40B4-BE49-F238E27FC236}">
                <a16:creationId xmlns:a16="http://schemas.microsoft.com/office/drawing/2014/main" id="{9465E858-9421-A3C4-70D7-B6E84BD7782E}"/>
              </a:ext>
            </a:extLst>
          </p:cNvPr>
          <p:cNvGrpSpPr/>
          <p:nvPr/>
        </p:nvGrpSpPr>
        <p:grpSpPr>
          <a:xfrm>
            <a:off x="6959110" y="1366355"/>
            <a:ext cx="2118525" cy="2077978"/>
            <a:chOff x="7025475" y="1366355"/>
            <a:chExt cx="2118525" cy="2077978"/>
          </a:xfrm>
        </p:grpSpPr>
        <p:sp>
          <p:nvSpPr>
            <p:cNvPr id="27" name="TextBox 24">
              <a:extLst>
                <a:ext uri="{FF2B5EF4-FFF2-40B4-BE49-F238E27FC236}">
                  <a16:creationId xmlns:a16="http://schemas.microsoft.com/office/drawing/2014/main" id="{894CB6E3-01D6-1D72-7E22-D3559D7B1F0D}"/>
                </a:ext>
              </a:extLst>
            </p:cNvPr>
            <p:cNvSpPr txBox="1"/>
            <p:nvPr/>
          </p:nvSpPr>
          <p:spPr>
            <a:xfrm>
              <a:off x="7025475" y="2244004"/>
              <a:ext cx="2118525" cy="1200329"/>
            </a:xfrm>
            <a:prstGeom prst="rect">
              <a:avLst/>
            </a:prstGeom>
            <a:noFill/>
          </p:spPr>
          <p:txBody>
            <a:bodyPr wrap="square">
              <a:spAutoFit/>
            </a:bodyPr>
            <a:lstStyle/>
            <a:p>
              <a:pPr algn="ctr" defTabSz="685800">
                <a:defRPr/>
              </a:pPr>
              <a:r>
                <a:rPr lang="en-GB" sz="1200" b="1">
                  <a:solidFill>
                    <a:srgbClr val="23004C"/>
                  </a:solidFill>
                  <a:latin typeface="Verdana"/>
                </a:rPr>
                <a:t>&lt; 5 % der </a:t>
              </a:r>
              <a:r>
                <a:rPr lang="en-GB" sz="1200" b="1" err="1">
                  <a:solidFill>
                    <a:srgbClr val="23004C"/>
                  </a:solidFill>
                  <a:latin typeface="Verdana"/>
                </a:rPr>
                <a:t>Allgemeinbevölkerung</a:t>
              </a:r>
              <a:r>
                <a:rPr lang="en-GB" sz="1200" b="1">
                  <a:solidFill>
                    <a:srgbClr val="23004C"/>
                  </a:solidFill>
                  <a:latin typeface="Verdana"/>
                </a:rPr>
                <a:t> </a:t>
              </a:r>
              <a:r>
                <a:rPr lang="de-DE" sz="1200">
                  <a:solidFill>
                    <a:srgbClr val="23004C"/>
                  </a:solidFill>
                  <a:latin typeface="Verdana"/>
                </a:rPr>
                <a:t>mit Hochrisiko-</a:t>
              </a:r>
              <a:r>
                <a:rPr lang="de-DE" sz="1200" err="1">
                  <a:solidFill>
                    <a:srgbClr val="23004C"/>
                  </a:solidFill>
                  <a:latin typeface="Verdana"/>
                </a:rPr>
                <a:t>Haplotypen</a:t>
              </a:r>
              <a:r>
                <a:rPr lang="de-DE" sz="1200">
                  <a:solidFill>
                    <a:srgbClr val="23004C"/>
                  </a:solidFill>
                  <a:latin typeface="Verdana"/>
                </a:rPr>
                <a:t> (vorhanden bei 90-95 % der PwT1D) entwickeln einen T1D</a:t>
              </a:r>
              <a:r>
                <a:rPr lang="en-GB" sz="1200" baseline="30000">
                  <a:solidFill>
                    <a:srgbClr val="23004C"/>
                  </a:solidFill>
                  <a:latin typeface="Verdana"/>
                </a:rPr>
                <a:t>1</a:t>
              </a:r>
              <a:endParaRPr lang="en-GB" sz="1200" b="1" baseline="30000">
                <a:solidFill>
                  <a:srgbClr val="23004C"/>
                </a:solidFill>
                <a:latin typeface="Verdana"/>
              </a:endParaRPr>
            </a:p>
          </p:txBody>
        </p:sp>
        <p:sp>
          <p:nvSpPr>
            <p:cNvPr id="28" name="Oval 25">
              <a:extLst>
                <a:ext uri="{FF2B5EF4-FFF2-40B4-BE49-F238E27FC236}">
                  <a16:creationId xmlns:a16="http://schemas.microsoft.com/office/drawing/2014/main" id="{D8C01EB2-CC65-57D1-8D30-EE6B9DA97D54}"/>
                </a:ext>
              </a:extLst>
            </p:cNvPr>
            <p:cNvSpPr/>
            <p:nvPr/>
          </p:nvSpPr>
          <p:spPr>
            <a:xfrm>
              <a:off x="7730324" y="1366355"/>
              <a:ext cx="708825" cy="7088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GB">
                <a:solidFill>
                  <a:prstClr val="white"/>
                </a:solidFill>
                <a:latin typeface="Verdana"/>
              </a:endParaRPr>
            </a:p>
          </p:txBody>
        </p:sp>
        <p:grpSp>
          <p:nvGrpSpPr>
            <p:cNvPr id="29" name="Group 44">
              <a:extLst>
                <a:ext uri="{FF2B5EF4-FFF2-40B4-BE49-F238E27FC236}">
                  <a16:creationId xmlns:a16="http://schemas.microsoft.com/office/drawing/2014/main" id="{BF3DF200-EBCA-78E4-6096-991E084F04E9}"/>
                </a:ext>
              </a:extLst>
            </p:cNvPr>
            <p:cNvGrpSpPr/>
            <p:nvPr/>
          </p:nvGrpSpPr>
          <p:grpSpPr>
            <a:xfrm>
              <a:off x="7836890" y="1514414"/>
              <a:ext cx="486262" cy="388171"/>
              <a:chOff x="6947031" y="1914820"/>
              <a:chExt cx="629919" cy="502849"/>
            </a:xfrm>
          </p:grpSpPr>
          <p:sp>
            <p:nvSpPr>
              <p:cNvPr id="30" name="Freeform: Shape 45">
                <a:extLst>
                  <a:ext uri="{FF2B5EF4-FFF2-40B4-BE49-F238E27FC236}">
                    <a16:creationId xmlns:a16="http://schemas.microsoft.com/office/drawing/2014/main" id="{D4631DED-BD09-E579-35A1-DE91CB219013}"/>
                  </a:ext>
                </a:extLst>
              </p:cNvPr>
              <p:cNvSpPr/>
              <p:nvPr/>
            </p:nvSpPr>
            <p:spPr>
              <a:xfrm>
                <a:off x="7182090" y="2000619"/>
                <a:ext cx="184632" cy="282378"/>
              </a:xfrm>
              <a:custGeom>
                <a:avLst/>
                <a:gdLst>
                  <a:gd name="connsiteX0" fmla="*/ 110353 w 131586"/>
                  <a:gd name="connsiteY0" fmla="*/ 204347 h 201250"/>
                  <a:gd name="connsiteX1" fmla="*/ 108031 w 131586"/>
                  <a:gd name="connsiteY1" fmla="*/ 202025 h 201250"/>
                  <a:gd name="connsiteX2" fmla="*/ 118868 w 131586"/>
                  <a:gd name="connsiteY2" fmla="*/ 198154 h 201250"/>
                  <a:gd name="connsiteX3" fmla="*/ 132027 w 131586"/>
                  <a:gd name="connsiteY3" fmla="*/ 191188 h 201250"/>
                  <a:gd name="connsiteX4" fmla="*/ 128930 w 131586"/>
                  <a:gd name="connsiteY4" fmla="*/ 179577 h 201250"/>
                  <a:gd name="connsiteX5" fmla="*/ 49204 w 131586"/>
                  <a:gd name="connsiteY5" fmla="*/ 140101 h 201250"/>
                  <a:gd name="connsiteX6" fmla="*/ 29853 w 131586"/>
                  <a:gd name="connsiteY6" fmla="*/ 132361 h 201250"/>
                  <a:gd name="connsiteX7" fmla="*/ 22887 w 131586"/>
                  <a:gd name="connsiteY7" fmla="*/ 113784 h 201250"/>
                  <a:gd name="connsiteX8" fmla="*/ 43012 w 131586"/>
                  <a:gd name="connsiteY8" fmla="*/ 57279 h 201250"/>
                  <a:gd name="connsiteX9" fmla="*/ 49204 w 131586"/>
                  <a:gd name="connsiteY9" fmla="*/ 26317 h 201250"/>
                  <a:gd name="connsiteX10" fmla="*/ 49978 w 131586"/>
                  <a:gd name="connsiteY10" fmla="*/ 0 h 201250"/>
                  <a:gd name="connsiteX11" fmla="*/ 22887 w 131586"/>
                  <a:gd name="connsiteY11" fmla="*/ 17029 h 201250"/>
                  <a:gd name="connsiteX12" fmla="*/ 18243 w 131586"/>
                  <a:gd name="connsiteY12" fmla="*/ 23995 h 201250"/>
                  <a:gd name="connsiteX13" fmla="*/ 16694 w 131586"/>
                  <a:gd name="connsiteY13" fmla="*/ 27865 h 201250"/>
                  <a:gd name="connsiteX14" fmla="*/ 440 w 131586"/>
                  <a:gd name="connsiteY14" fmla="*/ 157904 h 201250"/>
                  <a:gd name="connsiteX15" fmla="*/ 33723 w 131586"/>
                  <a:gd name="connsiteY15" fmla="*/ 198154 h 201250"/>
                  <a:gd name="connsiteX16" fmla="*/ 43786 w 131586"/>
                  <a:gd name="connsiteY16" fmla="*/ 202025 h 201250"/>
                  <a:gd name="connsiteX17" fmla="*/ 40690 w 131586"/>
                  <a:gd name="connsiteY17" fmla="*/ 205121 h 201250"/>
                  <a:gd name="connsiteX18" fmla="*/ 110353 w 131586"/>
                  <a:gd name="connsiteY18" fmla="*/ 205121 h 20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1586" h="201250">
                    <a:moveTo>
                      <a:pt x="110353" y="204347"/>
                    </a:moveTo>
                    <a:lnTo>
                      <a:pt x="108031" y="202025"/>
                    </a:lnTo>
                    <a:lnTo>
                      <a:pt x="118868" y="198154"/>
                    </a:lnTo>
                    <a:cubicBezTo>
                      <a:pt x="121964" y="197380"/>
                      <a:pt x="126608" y="195058"/>
                      <a:pt x="132027" y="191188"/>
                    </a:cubicBezTo>
                    <a:cubicBezTo>
                      <a:pt x="131253" y="186544"/>
                      <a:pt x="130478" y="182674"/>
                      <a:pt x="128930" y="179577"/>
                    </a:cubicBezTo>
                    <a:cubicBezTo>
                      <a:pt x="121190" y="159452"/>
                      <a:pt x="87132" y="144746"/>
                      <a:pt x="49204" y="140101"/>
                    </a:cubicBezTo>
                    <a:cubicBezTo>
                      <a:pt x="46108" y="139327"/>
                      <a:pt x="35272" y="137779"/>
                      <a:pt x="29853" y="132361"/>
                    </a:cubicBezTo>
                    <a:cubicBezTo>
                      <a:pt x="28305" y="128491"/>
                      <a:pt x="24435" y="117654"/>
                      <a:pt x="22887" y="113784"/>
                    </a:cubicBezTo>
                    <a:cubicBezTo>
                      <a:pt x="32175" y="99851"/>
                      <a:pt x="39142" y="80500"/>
                      <a:pt x="43012" y="57279"/>
                    </a:cubicBezTo>
                    <a:cubicBezTo>
                      <a:pt x="43012" y="56505"/>
                      <a:pt x="58493" y="26317"/>
                      <a:pt x="49204" y="26317"/>
                    </a:cubicBezTo>
                    <a:cubicBezTo>
                      <a:pt x="50752" y="23221"/>
                      <a:pt x="51526" y="11611"/>
                      <a:pt x="49978" y="0"/>
                    </a:cubicBezTo>
                    <a:cubicBezTo>
                      <a:pt x="39142" y="3096"/>
                      <a:pt x="29853" y="8514"/>
                      <a:pt x="22887" y="17029"/>
                    </a:cubicBezTo>
                    <a:cubicBezTo>
                      <a:pt x="20565" y="18577"/>
                      <a:pt x="19791" y="21673"/>
                      <a:pt x="18243" y="23995"/>
                    </a:cubicBezTo>
                    <a:cubicBezTo>
                      <a:pt x="17469" y="25543"/>
                      <a:pt x="16694" y="26317"/>
                      <a:pt x="16694" y="27865"/>
                    </a:cubicBezTo>
                    <a:cubicBezTo>
                      <a:pt x="-4205" y="69664"/>
                      <a:pt x="440" y="157130"/>
                      <a:pt x="440" y="157904"/>
                    </a:cubicBezTo>
                    <a:cubicBezTo>
                      <a:pt x="4310" y="185770"/>
                      <a:pt x="26757" y="195832"/>
                      <a:pt x="33723" y="198154"/>
                    </a:cubicBezTo>
                    <a:lnTo>
                      <a:pt x="43786" y="202025"/>
                    </a:lnTo>
                    <a:lnTo>
                      <a:pt x="40690" y="205121"/>
                    </a:lnTo>
                    <a:lnTo>
                      <a:pt x="110353" y="205121"/>
                    </a:lnTo>
                    <a:close/>
                  </a:path>
                </a:pathLst>
              </a:custGeom>
              <a:solidFill>
                <a:schemeClr val="bg1"/>
              </a:solidFill>
              <a:ln w="7734" cap="flat">
                <a:noFill/>
                <a:prstDash val="solid"/>
                <a:miter/>
              </a:ln>
            </p:spPr>
            <p:txBody>
              <a:bodyPr rtlCol="0" anchor="ctr"/>
              <a:lstStyle/>
              <a:p>
                <a:pPr defTabSz="685800">
                  <a:defRPr/>
                </a:pPr>
                <a:endParaRPr lang="en-GB">
                  <a:solidFill>
                    <a:prstClr val="black"/>
                  </a:solidFill>
                  <a:latin typeface="Verdana"/>
                </a:endParaRPr>
              </a:p>
            </p:txBody>
          </p:sp>
          <p:sp>
            <p:nvSpPr>
              <p:cNvPr id="31" name="Freeform: Shape 46">
                <a:extLst>
                  <a:ext uri="{FF2B5EF4-FFF2-40B4-BE49-F238E27FC236}">
                    <a16:creationId xmlns:a16="http://schemas.microsoft.com/office/drawing/2014/main" id="{962921C8-FDD7-2748-7ED5-57E67B93D5AC}"/>
                  </a:ext>
                </a:extLst>
              </p:cNvPr>
              <p:cNvSpPr/>
              <p:nvPr/>
            </p:nvSpPr>
            <p:spPr>
              <a:xfrm>
                <a:off x="6947031" y="1914820"/>
                <a:ext cx="293238" cy="369263"/>
              </a:xfrm>
              <a:custGeom>
                <a:avLst/>
                <a:gdLst>
                  <a:gd name="connsiteX0" fmla="*/ 154808 w 208990"/>
                  <a:gd name="connsiteY0" fmla="*/ 219828 h 263173"/>
                  <a:gd name="connsiteX1" fmla="*/ 172611 w 208990"/>
                  <a:gd name="connsiteY1" fmla="*/ 82048 h 263173"/>
                  <a:gd name="connsiteX2" fmla="*/ 174159 w 208990"/>
                  <a:gd name="connsiteY2" fmla="*/ 78952 h 263173"/>
                  <a:gd name="connsiteX3" fmla="*/ 181900 w 208990"/>
                  <a:gd name="connsiteY3" fmla="*/ 68116 h 263173"/>
                  <a:gd name="connsiteX4" fmla="*/ 215957 w 208990"/>
                  <a:gd name="connsiteY4" fmla="*/ 47216 h 263173"/>
                  <a:gd name="connsiteX5" fmla="*/ 206669 w 208990"/>
                  <a:gd name="connsiteY5" fmla="*/ 29414 h 263173"/>
                  <a:gd name="connsiteX6" fmla="*/ 191962 w 208990"/>
                  <a:gd name="connsiteY6" fmla="*/ 18577 h 263173"/>
                  <a:gd name="connsiteX7" fmla="*/ 195832 w 208990"/>
                  <a:gd name="connsiteY7" fmla="*/ 18577 h 263173"/>
                  <a:gd name="connsiteX8" fmla="*/ 151712 w 208990"/>
                  <a:gd name="connsiteY8" fmla="*/ 7740 h 263173"/>
                  <a:gd name="connsiteX9" fmla="*/ 153260 w 208990"/>
                  <a:gd name="connsiteY9" fmla="*/ 3870 h 263173"/>
                  <a:gd name="connsiteX10" fmla="*/ 140101 w 208990"/>
                  <a:gd name="connsiteY10" fmla="*/ 6966 h 263173"/>
                  <a:gd name="connsiteX11" fmla="*/ 140876 w 208990"/>
                  <a:gd name="connsiteY11" fmla="*/ 0 h 263173"/>
                  <a:gd name="connsiteX12" fmla="*/ 133909 w 208990"/>
                  <a:gd name="connsiteY12" fmla="*/ 10837 h 263173"/>
                  <a:gd name="connsiteX13" fmla="*/ 95207 w 208990"/>
                  <a:gd name="connsiteY13" fmla="*/ 29414 h 263173"/>
                  <a:gd name="connsiteX14" fmla="*/ 83596 w 208990"/>
                  <a:gd name="connsiteY14" fmla="*/ 86693 h 263173"/>
                  <a:gd name="connsiteX15" fmla="*/ 89789 w 208990"/>
                  <a:gd name="connsiteY15" fmla="*/ 117654 h 263173"/>
                  <a:gd name="connsiteX16" fmla="*/ 95981 w 208990"/>
                  <a:gd name="connsiteY16" fmla="*/ 137779 h 263173"/>
                  <a:gd name="connsiteX17" fmla="*/ 109914 w 208990"/>
                  <a:gd name="connsiteY17" fmla="*/ 173385 h 263173"/>
                  <a:gd name="connsiteX18" fmla="*/ 103722 w 208990"/>
                  <a:gd name="connsiteY18" fmla="*/ 192736 h 263173"/>
                  <a:gd name="connsiteX19" fmla="*/ 103722 w 208990"/>
                  <a:gd name="connsiteY19" fmla="*/ 191962 h 263173"/>
                  <a:gd name="connsiteX20" fmla="*/ 84371 w 208990"/>
                  <a:gd name="connsiteY20" fmla="*/ 198928 h 263173"/>
                  <a:gd name="connsiteX21" fmla="*/ 3870 w 208990"/>
                  <a:gd name="connsiteY21" fmla="*/ 239179 h 263173"/>
                  <a:gd name="connsiteX22" fmla="*/ 0 w 208990"/>
                  <a:gd name="connsiteY22" fmla="*/ 263948 h 263173"/>
                  <a:gd name="connsiteX23" fmla="*/ 184222 w 208990"/>
                  <a:gd name="connsiteY23" fmla="*/ 263948 h 263173"/>
                  <a:gd name="connsiteX24" fmla="*/ 154808 w 208990"/>
                  <a:gd name="connsiteY24" fmla="*/ 219828 h 263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8990" h="263173">
                    <a:moveTo>
                      <a:pt x="154808" y="219828"/>
                    </a:moveTo>
                    <a:cubicBezTo>
                      <a:pt x="154808" y="215183"/>
                      <a:pt x="150164" y="127717"/>
                      <a:pt x="172611" y="82048"/>
                    </a:cubicBezTo>
                    <a:lnTo>
                      <a:pt x="174159" y="78952"/>
                    </a:lnTo>
                    <a:cubicBezTo>
                      <a:pt x="176481" y="75082"/>
                      <a:pt x="178029" y="71212"/>
                      <a:pt x="181900" y="68116"/>
                    </a:cubicBezTo>
                    <a:cubicBezTo>
                      <a:pt x="190414" y="58053"/>
                      <a:pt x="202025" y="51087"/>
                      <a:pt x="215957" y="47216"/>
                    </a:cubicBezTo>
                    <a:cubicBezTo>
                      <a:pt x="213635" y="40250"/>
                      <a:pt x="211313" y="34058"/>
                      <a:pt x="206669" y="29414"/>
                    </a:cubicBezTo>
                    <a:cubicBezTo>
                      <a:pt x="202799" y="25543"/>
                      <a:pt x="198154" y="22447"/>
                      <a:pt x="191962" y="18577"/>
                    </a:cubicBezTo>
                    <a:cubicBezTo>
                      <a:pt x="193510" y="18577"/>
                      <a:pt x="194284" y="18577"/>
                      <a:pt x="195832" y="18577"/>
                    </a:cubicBezTo>
                    <a:cubicBezTo>
                      <a:pt x="177255" y="5418"/>
                      <a:pt x="157904" y="6966"/>
                      <a:pt x="151712" y="7740"/>
                    </a:cubicBezTo>
                    <a:cubicBezTo>
                      <a:pt x="150938" y="6192"/>
                      <a:pt x="151712" y="4644"/>
                      <a:pt x="153260" y="3870"/>
                    </a:cubicBezTo>
                    <a:cubicBezTo>
                      <a:pt x="149390" y="3096"/>
                      <a:pt x="143972" y="3870"/>
                      <a:pt x="140101" y="6966"/>
                    </a:cubicBezTo>
                    <a:cubicBezTo>
                      <a:pt x="138553" y="6192"/>
                      <a:pt x="139327" y="774"/>
                      <a:pt x="140876" y="0"/>
                    </a:cubicBezTo>
                    <a:cubicBezTo>
                      <a:pt x="136231" y="774"/>
                      <a:pt x="133135" y="6192"/>
                      <a:pt x="133909" y="10837"/>
                    </a:cubicBezTo>
                    <a:cubicBezTo>
                      <a:pt x="116880" y="13159"/>
                      <a:pt x="103722" y="20899"/>
                      <a:pt x="95207" y="29414"/>
                    </a:cubicBezTo>
                    <a:cubicBezTo>
                      <a:pt x="79726" y="44894"/>
                      <a:pt x="81274" y="80500"/>
                      <a:pt x="83596" y="86693"/>
                    </a:cubicBezTo>
                    <a:cubicBezTo>
                      <a:pt x="75856" y="86693"/>
                      <a:pt x="89015" y="117654"/>
                      <a:pt x="89789" y="117654"/>
                    </a:cubicBezTo>
                    <a:cubicBezTo>
                      <a:pt x="90563" y="123847"/>
                      <a:pt x="95981" y="137005"/>
                      <a:pt x="95981" y="137779"/>
                    </a:cubicBezTo>
                    <a:cubicBezTo>
                      <a:pt x="99851" y="152486"/>
                      <a:pt x="104495" y="164097"/>
                      <a:pt x="109914" y="173385"/>
                    </a:cubicBezTo>
                    <a:cubicBezTo>
                      <a:pt x="107592" y="185770"/>
                      <a:pt x="103722" y="192736"/>
                      <a:pt x="103722" y="192736"/>
                    </a:cubicBezTo>
                    <a:cubicBezTo>
                      <a:pt x="103722" y="191962"/>
                      <a:pt x="103722" y="191962"/>
                      <a:pt x="103722" y="191962"/>
                    </a:cubicBezTo>
                    <a:cubicBezTo>
                      <a:pt x="97529" y="197380"/>
                      <a:pt x="86693" y="198928"/>
                      <a:pt x="84371" y="198928"/>
                    </a:cubicBezTo>
                    <a:cubicBezTo>
                      <a:pt x="45668" y="204347"/>
                      <a:pt x="11611" y="219054"/>
                      <a:pt x="3870" y="239179"/>
                    </a:cubicBezTo>
                    <a:cubicBezTo>
                      <a:pt x="1548" y="245371"/>
                      <a:pt x="0" y="253885"/>
                      <a:pt x="0" y="263948"/>
                    </a:cubicBezTo>
                    <a:lnTo>
                      <a:pt x="184222" y="263948"/>
                    </a:lnTo>
                    <a:cubicBezTo>
                      <a:pt x="173385" y="258530"/>
                      <a:pt x="158678" y="245371"/>
                      <a:pt x="154808" y="219828"/>
                    </a:cubicBezTo>
                    <a:close/>
                  </a:path>
                </a:pathLst>
              </a:custGeom>
              <a:solidFill>
                <a:schemeClr val="bg1"/>
              </a:solidFill>
              <a:ln w="7734" cap="flat">
                <a:noFill/>
                <a:prstDash val="solid"/>
                <a:miter/>
              </a:ln>
            </p:spPr>
            <p:txBody>
              <a:bodyPr rtlCol="0" anchor="ctr"/>
              <a:lstStyle/>
              <a:p>
                <a:pPr defTabSz="685800">
                  <a:defRPr/>
                </a:pPr>
                <a:endParaRPr lang="en-GB">
                  <a:solidFill>
                    <a:prstClr val="black"/>
                  </a:solidFill>
                  <a:latin typeface="Verdana"/>
                </a:endParaRPr>
              </a:p>
            </p:txBody>
          </p:sp>
          <p:sp>
            <p:nvSpPr>
              <p:cNvPr id="32" name="Freeform: Shape 47">
                <a:extLst>
                  <a:ext uri="{FF2B5EF4-FFF2-40B4-BE49-F238E27FC236}">
                    <a16:creationId xmlns:a16="http://schemas.microsoft.com/office/drawing/2014/main" id="{32E8502C-E089-12A2-F633-4014B489C2B6}"/>
                  </a:ext>
                </a:extLst>
              </p:cNvPr>
              <p:cNvSpPr/>
              <p:nvPr/>
            </p:nvSpPr>
            <p:spPr>
              <a:xfrm>
                <a:off x="7271265" y="2000619"/>
                <a:ext cx="119467" cy="282378"/>
              </a:xfrm>
              <a:custGeom>
                <a:avLst/>
                <a:gdLst>
                  <a:gd name="connsiteX0" fmla="*/ 89371 w 85144"/>
                  <a:gd name="connsiteY0" fmla="*/ 157130 h 201250"/>
                  <a:gd name="connsiteX1" fmla="*/ 68472 w 85144"/>
                  <a:gd name="connsiteY1" fmla="*/ 19351 h 201250"/>
                  <a:gd name="connsiteX2" fmla="*/ 67698 w 85144"/>
                  <a:gd name="connsiteY2" fmla="*/ 19351 h 201250"/>
                  <a:gd name="connsiteX3" fmla="*/ 63054 w 85144"/>
                  <a:gd name="connsiteY3" fmla="*/ 13159 h 201250"/>
                  <a:gd name="connsiteX4" fmla="*/ 41381 w 85144"/>
                  <a:gd name="connsiteY4" fmla="*/ 0 h 201250"/>
                  <a:gd name="connsiteX5" fmla="*/ 34414 w 85144"/>
                  <a:gd name="connsiteY5" fmla="*/ 34058 h 201250"/>
                  <a:gd name="connsiteX6" fmla="*/ 26674 w 85144"/>
                  <a:gd name="connsiteY6" fmla="*/ 68116 h 201250"/>
                  <a:gd name="connsiteX7" fmla="*/ 35188 w 85144"/>
                  <a:gd name="connsiteY7" fmla="*/ 67342 h 201250"/>
                  <a:gd name="connsiteX8" fmla="*/ 44477 w 85144"/>
                  <a:gd name="connsiteY8" fmla="*/ 101399 h 201250"/>
                  <a:gd name="connsiteX9" fmla="*/ 66150 w 85144"/>
                  <a:gd name="connsiteY9" fmla="*/ 102173 h 201250"/>
                  <a:gd name="connsiteX10" fmla="*/ 71568 w 85144"/>
                  <a:gd name="connsiteY10" fmla="*/ 89789 h 201250"/>
                  <a:gd name="connsiteX11" fmla="*/ 70020 w 85144"/>
                  <a:gd name="connsiteY11" fmla="*/ 68116 h 201250"/>
                  <a:gd name="connsiteX12" fmla="*/ 71568 w 85144"/>
                  <a:gd name="connsiteY12" fmla="*/ 71986 h 201250"/>
                  <a:gd name="connsiteX13" fmla="*/ 81631 w 85144"/>
                  <a:gd name="connsiteY13" fmla="*/ 98303 h 201250"/>
                  <a:gd name="connsiteX14" fmla="*/ 76987 w 85144"/>
                  <a:gd name="connsiteY14" fmla="*/ 113010 h 201250"/>
                  <a:gd name="connsiteX15" fmla="*/ 76987 w 85144"/>
                  <a:gd name="connsiteY15" fmla="*/ 112236 h 201250"/>
                  <a:gd name="connsiteX16" fmla="*/ 63054 w 85144"/>
                  <a:gd name="connsiteY16" fmla="*/ 117654 h 201250"/>
                  <a:gd name="connsiteX17" fmla="*/ 3453 w 85144"/>
                  <a:gd name="connsiteY17" fmla="*/ 147842 h 201250"/>
                  <a:gd name="connsiteX18" fmla="*/ 1905 w 85144"/>
                  <a:gd name="connsiteY18" fmla="*/ 203573 h 201250"/>
                  <a:gd name="connsiteX19" fmla="*/ 3453 w 85144"/>
                  <a:gd name="connsiteY19" fmla="*/ 204347 h 201250"/>
                  <a:gd name="connsiteX20" fmla="*/ 47573 w 85144"/>
                  <a:gd name="connsiteY20" fmla="*/ 204347 h 201250"/>
                  <a:gd name="connsiteX21" fmla="*/ 45251 w 85144"/>
                  <a:gd name="connsiteY21" fmla="*/ 202025 h 201250"/>
                  <a:gd name="connsiteX22" fmla="*/ 56088 w 85144"/>
                  <a:gd name="connsiteY22" fmla="*/ 198154 h 201250"/>
                  <a:gd name="connsiteX23" fmla="*/ 89371 w 85144"/>
                  <a:gd name="connsiteY23" fmla="*/ 157130 h 20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5144" h="201250">
                    <a:moveTo>
                      <a:pt x="89371" y="157130"/>
                    </a:moveTo>
                    <a:cubicBezTo>
                      <a:pt x="89371" y="156356"/>
                      <a:pt x="95564" y="55731"/>
                      <a:pt x="68472" y="19351"/>
                    </a:cubicBezTo>
                    <a:lnTo>
                      <a:pt x="67698" y="19351"/>
                    </a:lnTo>
                    <a:lnTo>
                      <a:pt x="63054" y="13159"/>
                    </a:lnTo>
                    <a:cubicBezTo>
                      <a:pt x="57636" y="6966"/>
                      <a:pt x="49895" y="3096"/>
                      <a:pt x="41381" y="0"/>
                    </a:cubicBezTo>
                    <a:cubicBezTo>
                      <a:pt x="37511" y="10837"/>
                      <a:pt x="35962" y="22447"/>
                      <a:pt x="34414" y="34058"/>
                    </a:cubicBezTo>
                    <a:cubicBezTo>
                      <a:pt x="32866" y="45668"/>
                      <a:pt x="29770" y="56505"/>
                      <a:pt x="26674" y="68116"/>
                    </a:cubicBezTo>
                    <a:cubicBezTo>
                      <a:pt x="28222" y="68116"/>
                      <a:pt x="32092" y="68116"/>
                      <a:pt x="35188" y="67342"/>
                    </a:cubicBezTo>
                    <a:cubicBezTo>
                      <a:pt x="32866" y="78178"/>
                      <a:pt x="36737" y="92885"/>
                      <a:pt x="44477" y="101399"/>
                    </a:cubicBezTo>
                    <a:cubicBezTo>
                      <a:pt x="51443" y="109140"/>
                      <a:pt x="59184" y="104495"/>
                      <a:pt x="66150" y="102173"/>
                    </a:cubicBezTo>
                    <a:cubicBezTo>
                      <a:pt x="69246" y="100625"/>
                      <a:pt x="71568" y="94433"/>
                      <a:pt x="71568" y="89789"/>
                    </a:cubicBezTo>
                    <a:cubicBezTo>
                      <a:pt x="70794" y="82822"/>
                      <a:pt x="70794" y="75082"/>
                      <a:pt x="70020" y="68116"/>
                    </a:cubicBezTo>
                    <a:cubicBezTo>
                      <a:pt x="70794" y="70438"/>
                      <a:pt x="71568" y="71986"/>
                      <a:pt x="71568" y="71986"/>
                    </a:cubicBezTo>
                    <a:cubicBezTo>
                      <a:pt x="74664" y="82822"/>
                      <a:pt x="77761" y="91337"/>
                      <a:pt x="81631" y="98303"/>
                    </a:cubicBezTo>
                    <a:cubicBezTo>
                      <a:pt x="80083" y="107592"/>
                      <a:pt x="76987" y="113010"/>
                      <a:pt x="76987" y="113010"/>
                    </a:cubicBezTo>
                    <a:cubicBezTo>
                      <a:pt x="76987" y="112236"/>
                      <a:pt x="76987" y="112236"/>
                      <a:pt x="76987" y="112236"/>
                    </a:cubicBezTo>
                    <a:cubicBezTo>
                      <a:pt x="72342" y="116106"/>
                      <a:pt x="64602" y="117654"/>
                      <a:pt x="63054" y="117654"/>
                    </a:cubicBezTo>
                    <a:cubicBezTo>
                      <a:pt x="34414" y="121524"/>
                      <a:pt x="9645" y="132361"/>
                      <a:pt x="3453" y="147842"/>
                    </a:cubicBezTo>
                    <a:cubicBezTo>
                      <a:pt x="-2740" y="162549"/>
                      <a:pt x="1131" y="202799"/>
                      <a:pt x="1905" y="203573"/>
                    </a:cubicBezTo>
                    <a:cubicBezTo>
                      <a:pt x="1905" y="203573"/>
                      <a:pt x="2679" y="204347"/>
                      <a:pt x="3453" y="204347"/>
                    </a:cubicBezTo>
                    <a:cubicBezTo>
                      <a:pt x="20482" y="204347"/>
                      <a:pt x="35188" y="204347"/>
                      <a:pt x="47573" y="204347"/>
                    </a:cubicBezTo>
                    <a:lnTo>
                      <a:pt x="45251" y="202025"/>
                    </a:lnTo>
                    <a:lnTo>
                      <a:pt x="56088" y="198154"/>
                    </a:lnTo>
                    <a:cubicBezTo>
                      <a:pt x="64602" y="195058"/>
                      <a:pt x="85501" y="184996"/>
                      <a:pt x="89371" y="157130"/>
                    </a:cubicBezTo>
                    <a:close/>
                  </a:path>
                </a:pathLst>
              </a:custGeom>
              <a:solidFill>
                <a:schemeClr val="bg1"/>
              </a:solidFill>
              <a:ln w="7734" cap="flat">
                <a:noFill/>
                <a:prstDash val="solid"/>
                <a:miter/>
              </a:ln>
            </p:spPr>
            <p:txBody>
              <a:bodyPr rtlCol="0" anchor="ctr"/>
              <a:lstStyle/>
              <a:p>
                <a:pPr defTabSz="685800">
                  <a:defRPr/>
                </a:pPr>
                <a:endParaRPr lang="en-GB">
                  <a:solidFill>
                    <a:prstClr val="black"/>
                  </a:solidFill>
                  <a:latin typeface="Verdana"/>
                </a:endParaRPr>
              </a:p>
            </p:txBody>
          </p:sp>
          <p:sp>
            <p:nvSpPr>
              <p:cNvPr id="33" name="Freeform: Shape 48">
                <a:extLst>
                  <a:ext uri="{FF2B5EF4-FFF2-40B4-BE49-F238E27FC236}">
                    <a16:creationId xmlns:a16="http://schemas.microsoft.com/office/drawing/2014/main" id="{B65B783F-F13E-F5F5-8303-36A27B8FD573}"/>
                  </a:ext>
                </a:extLst>
              </p:cNvPr>
              <p:cNvSpPr/>
              <p:nvPr/>
            </p:nvSpPr>
            <p:spPr>
              <a:xfrm>
                <a:off x="7338015" y="1924839"/>
                <a:ext cx="238935" cy="358402"/>
              </a:xfrm>
              <a:custGeom>
                <a:avLst/>
                <a:gdLst>
                  <a:gd name="connsiteX0" fmla="*/ 171063 w 170288"/>
                  <a:gd name="connsiteY0" fmla="*/ 202624 h 255433"/>
                  <a:gd name="connsiteX1" fmla="*/ 112236 w 170288"/>
                  <a:gd name="connsiteY1" fmla="*/ 173211 h 255433"/>
                  <a:gd name="connsiteX2" fmla="*/ 98303 w 170288"/>
                  <a:gd name="connsiteY2" fmla="*/ 167019 h 255433"/>
                  <a:gd name="connsiteX3" fmla="*/ 93659 w 170288"/>
                  <a:gd name="connsiteY3" fmla="*/ 153860 h 255433"/>
                  <a:gd name="connsiteX4" fmla="*/ 105270 w 170288"/>
                  <a:gd name="connsiteY4" fmla="*/ 153086 h 255433"/>
                  <a:gd name="connsiteX5" fmla="*/ 123073 w 170288"/>
                  <a:gd name="connsiteY5" fmla="*/ 156182 h 255433"/>
                  <a:gd name="connsiteX6" fmla="*/ 122298 w 170288"/>
                  <a:gd name="connsiteY6" fmla="*/ 142249 h 255433"/>
                  <a:gd name="connsiteX7" fmla="*/ 143972 w 170288"/>
                  <a:gd name="connsiteY7" fmla="*/ 142249 h 255433"/>
                  <a:gd name="connsiteX8" fmla="*/ 132361 w 170288"/>
                  <a:gd name="connsiteY8" fmla="*/ 132961 h 255433"/>
                  <a:gd name="connsiteX9" fmla="*/ 146294 w 170288"/>
                  <a:gd name="connsiteY9" fmla="*/ 114384 h 255433"/>
                  <a:gd name="connsiteX10" fmla="*/ 133909 w 170288"/>
                  <a:gd name="connsiteY10" fmla="*/ 95807 h 255433"/>
                  <a:gd name="connsiteX11" fmla="*/ 97529 w 170288"/>
                  <a:gd name="connsiteY11" fmla="*/ 10662 h 255433"/>
                  <a:gd name="connsiteX12" fmla="*/ 68116 w 170288"/>
                  <a:gd name="connsiteY12" fmla="*/ 600 h 255433"/>
                  <a:gd name="connsiteX13" fmla="*/ 50313 w 170288"/>
                  <a:gd name="connsiteY13" fmla="*/ 2922 h 255433"/>
                  <a:gd name="connsiteX14" fmla="*/ 18577 w 170288"/>
                  <a:gd name="connsiteY14" fmla="*/ 16081 h 255433"/>
                  <a:gd name="connsiteX15" fmla="*/ 0 w 170288"/>
                  <a:gd name="connsiteY15" fmla="*/ 41624 h 255433"/>
                  <a:gd name="connsiteX16" fmla="*/ 25543 w 170288"/>
                  <a:gd name="connsiteY16" fmla="*/ 57105 h 255433"/>
                  <a:gd name="connsiteX17" fmla="*/ 29414 w 170288"/>
                  <a:gd name="connsiteY17" fmla="*/ 60975 h 255433"/>
                  <a:gd name="connsiteX18" fmla="*/ 30962 w 170288"/>
                  <a:gd name="connsiteY18" fmla="*/ 61749 h 255433"/>
                  <a:gd name="connsiteX19" fmla="*/ 57279 w 170288"/>
                  <a:gd name="connsiteY19" fmla="*/ 212687 h 255433"/>
                  <a:gd name="connsiteX20" fmla="*/ 27866 w 170288"/>
                  <a:gd name="connsiteY20" fmla="*/ 259129 h 255433"/>
                  <a:gd name="connsiteX21" fmla="*/ 80500 w 170288"/>
                  <a:gd name="connsiteY21" fmla="*/ 259129 h 255433"/>
                  <a:gd name="connsiteX22" fmla="*/ 140876 w 170288"/>
                  <a:gd name="connsiteY22" fmla="*/ 259129 h 255433"/>
                  <a:gd name="connsiteX23" fmla="*/ 174159 w 170288"/>
                  <a:gd name="connsiteY23" fmla="*/ 259129 h 255433"/>
                  <a:gd name="connsiteX24" fmla="*/ 175707 w 170288"/>
                  <a:gd name="connsiteY24" fmla="*/ 258355 h 255433"/>
                  <a:gd name="connsiteX25" fmla="*/ 171063 w 170288"/>
                  <a:gd name="connsiteY25" fmla="*/ 202624 h 255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0288" h="255433">
                    <a:moveTo>
                      <a:pt x="171063" y="202624"/>
                    </a:moveTo>
                    <a:cubicBezTo>
                      <a:pt x="164871" y="187918"/>
                      <a:pt x="140101" y="177081"/>
                      <a:pt x="112236" y="173211"/>
                    </a:cubicBezTo>
                    <a:cubicBezTo>
                      <a:pt x="109914" y="172437"/>
                      <a:pt x="102173" y="171663"/>
                      <a:pt x="98303" y="167019"/>
                    </a:cubicBezTo>
                    <a:cubicBezTo>
                      <a:pt x="97529" y="163922"/>
                      <a:pt x="94433" y="156182"/>
                      <a:pt x="93659" y="153860"/>
                    </a:cubicBezTo>
                    <a:cubicBezTo>
                      <a:pt x="93659" y="153860"/>
                      <a:pt x="104495" y="153086"/>
                      <a:pt x="105270" y="153086"/>
                    </a:cubicBezTo>
                    <a:cubicBezTo>
                      <a:pt x="110688" y="154634"/>
                      <a:pt x="117654" y="157730"/>
                      <a:pt x="123073" y="156182"/>
                    </a:cubicBezTo>
                    <a:cubicBezTo>
                      <a:pt x="123847" y="156182"/>
                      <a:pt x="114558" y="146894"/>
                      <a:pt x="122298" y="142249"/>
                    </a:cubicBezTo>
                    <a:cubicBezTo>
                      <a:pt x="128491" y="144571"/>
                      <a:pt x="137005" y="146119"/>
                      <a:pt x="143972" y="142249"/>
                    </a:cubicBezTo>
                    <a:cubicBezTo>
                      <a:pt x="143972" y="142249"/>
                      <a:pt x="133135" y="139153"/>
                      <a:pt x="132361" y="132961"/>
                    </a:cubicBezTo>
                    <a:cubicBezTo>
                      <a:pt x="141649" y="129865"/>
                      <a:pt x="143972" y="124446"/>
                      <a:pt x="146294" y="114384"/>
                    </a:cubicBezTo>
                    <a:cubicBezTo>
                      <a:pt x="137005" y="122124"/>
                      <a:pt x="134683" y="104321"/>
                      <a:pt x="133909" y="95807"/>
                    </a:cubicBezTo>
                    <a:cubicBezTo>
                      <a:pt x="132361" y="63297"/>
                      <a:pt x="123847" y="33110"/>
                      <a:pt x="97529" y="10662"/>
                    </a:cubicBezTo>
                    <a:cubicBezTo>
                      <a:pt x="89015" y="2922"/>
                      <a:pt x="79726" y="-1722"/>
                      <a:pt x="68116" y="600"/>
                    </a:cubicBezTo>
                    <a:cubicBezTo>
                      <a:pt x="61923" y="1374"/>
                      <a:pt x="55731" y="2922"/>
                      <a:pt x="50313" y="2922"/>
                    </a:cubicBezTo>
                    <a:cubicBezTo>
                      <a:pt x="37928" y="2922"/>
                      <a:pt x="27091" y="7566"/>
                      <a:pt x="18577" y="16081"/>
                    </a:cubicBezTo>
                    <a:cubicBezTo>
                      <a:pt x="10837" y="23821"/>
                      <a:pt x="4644" y="32335"/>
                      <a:pt x="0" y="41624"/>
                    </a:cubicBezTo>
                    <a:cubicBezTo>
                      <a:pt x="10063" y="44720"/>
                      <a:pt x="18577" y="50138"/>
                      <a:pt x="25543" y="57105"/>
                    </a:cubicBezTo>
                    <a:cubicBezTo>
                      <a:pt x="27091" y="57879"/>
                      <a:pt x="28640" y="59427"/>
                      <a:pt x="29414" y="60975"/>
                    </a:cubicBezTo>
                    <a:lnTo>
                      <a:pt x="30962" y="61749"/>
                    </a:lnTo>
                    <a:cubicBezTo>
                      <a:pt x="63471" y="99677"/>
                      <a:pt x="57279" y="208043"/>
                      <a:pt x="57279" y="212687"/>
                    </a:cubicBezTo>
                    <a:cubicBezTo>
                      <a:pt x="53409" y="237456"/>
                      <a:pt x="39476" y="251389"/>
                      <a:pt x="27866" y="259129"/>
                    </a:cubicBezTo>
                    <a:cubicBezTo>
                      <a:pt x="80500" y="259129"/>
                      <a:pt x="80500" y="259129"/>
                      <a:pt x="80500" y="259129"/>
                    </a:cubicBezTo>
                    <a:cubicBezTo>
                      <a:pt x="140876" y="259129"/>
                      <a:pt x="140876" y="259129"/>
                      <a:pt x="140876" y="259129"/>
                    </a:cubicBezTo>
                    <a:cubicBezTo>
                      <a:pt x="174159" y="259129"/>
                      <a:pt x="174159" y="259129"/>
                      <a:pt x="174159" y="259129"/>
                    </a:cubicBezTo>
                    <a:cubicBezTo>
                      <a:pt x="174933" y="259129"/>
                      <a:pt x="175707" y="259129"/>
                      <a:pt x="175707" y="258355"/>
                    </a:cubicBezTo>
                    <a:cubicBezTo>
                      <a:pt x="173385" y="257581"/>
                      <a:pt x="177255" y="218105"/>
                      <a:pt x="171063" y="202624"/>
                    </a:cubicBezTo>
                    <a:close/>
                  </a:path>
                </a:pathLst>
              </a:custGeom>
              <a:solidFill>
                <a:schemeClr val="bg1"/>
              </a:solidFill>
              <a:ln w="7734" cap="flat">
                <a:noFill/>
                <a:prstDash val="solid"/>
                <a:miter/>
              </a:ln>
            </p:spPr>
            <p:txBody>
              <a:bodyPr rtlCol="0" anchor="ctr"/>
              <a:lstStyle/>
              <a:p>
                <a:pPr defTabSz="685800">
                  <a:defRPr/>
                </a:pPr>
                <a:endParaRPr lang="en-GB">
                  <a:solidFill>
                    <a:prstClr val="black"/>
                  </a:solidFill>
                  <a:latin typeface="Verdana"/>
                </a:endParaRPr>
              </a:p>
            </p:txBody>
          </p:sp>
          <p:sp>
            <p:nvSpPr>
              <p:cNvPr id="34" name="Freeform: Shape 49">
                <a:extLst>
                  <a:ext uri="{FF2B5EF4-FFF2-40B4-BE49-F238E27FC236}">
                    <a16:creationId xmlns:a16="http://schemas.microsoft.com/office/drawing/2014/main" id="{DFD5F999-3234-183B-051A-C55A5313F031}"/>
                  </a:ext>
                </a:extLst>
              </p:cNvPr>
              <p:cNvSpPr/>
              <p:nvPr/>
            </p:nvSpPr>
            <p:spPr>
              <a:xfrm>
                <a:off x="7088219" y="1994103"/>
                <a:ext cx="390985" cy="423566"/>
              </a:xfrm>
              <a:custGeom>
                <a:avLst/>
                <a:gdLst>
                  <a:gd name="connsiteX0" fmla="*/ 0 w 278654"/>
                  <a:gd name="connsiteY0" fmla="*/ 302650 h 301875"/>
                  <a:gd name="connsiteX1" fmla="*/ 282525 w 278654"/>
                  <a:gd name="connsiteY1" fmla="*/ 302650 h 301875"/>
                  <a:gd name="connsiteX2" fmla="*/ 276333 w 278654"/>
                  <a:gd name="connsiteY2" fmla="*/ 266270 h 301875"/>
                  <a:gd name="connsiteX3" fmla="*/ 210539 w 278654"/>
                  <a:gd name="connsiteY3" fmla="*/ 227568 h 301875"/>
                  <a:gd name="connsiteX4" fmla="*/ 210539 w 278654"/>
                  <a:gd name="connsiteY4" fmla="*/ 227568 h 301875"/>
                  <a:gd name="connsiteX5" fmla="*/ 182674 w 278654"/>
                  <a:gd name="connsiteY5" fmla="*/ 214409 h 301875"/>
                  <a:gd name="connsiteX6" fmla="*/ 174159 w 278654"/>
                  <a:gd name="connsiteY6" fmla="*/ 206669 h 301875"/>
                  <a:gd name="connsiteX7" fmla="*/ 184996 w 278654"/>
                  <a:gd name="connsiteY7" fmla="*/ 202799 h 301875"/>
                  <a:gd name="connsiteX8" fmla="*/ 219054 w 278654"/>
                  <a:gd name="connsiteY8" fmla="*/ 161000 h 301875"/>
                  <a:gd name="connsiteX9" fmla="*/ 198154 w 278654"/>
                  <a:gd name="connsiteY9" fmla="*/ 23221 h 301875"/>
                  <a:gd name="connsiteX10" fmla="*/ 197380 w 278654"/>
                  <a:gd name="connsiteY10" fmla="*/ 23221 h 301875"/>
                  <a:gd name="connsiteX11" fmla="*/ 192736 w 278654"/>
                  <a:gd name="connsiteY11" fmla="*/ 17029 h 301875"/>
                  <a:gd name="connsiteX12" fmla="*/ 146294 w 278654"/>
                  <a:gd name="connsiteY12" fmla="*/ 0 h 301875"/>
                  <a:gd name="connsiteX13" fmla="*/ 140101 w 278654"/>
                  <a:gd name="connsiteY13" fmla="*/ 0 h 301875"/>
                  <a:gd name="connsiteX14" fmla="*/ 90563 w 278654"/>
                  <a:gd name="connsiteY14" fmla="*/ 20125 h 301875"/>
                  <a:gd name="connsiteX15" fmla="*/ 85919 w 278654"/>
                  <a:gd name="connsiteY15" fmla="*/ 27091 h 301875"/>
                  <a:gd name="connsiteX16" fmla="*/ 84371 w 278654"/>
                  <a:gd name="connsiteY16" fmla="*/ 30962 h 301875"/>
                  <a:gd name="connsiteX17" fmla="*/ 68116 w 278654"/>
                  <a:gd name="connsiteY17" fmla="*/ 161000 h 301875"/>
                  <a:gd name="connsiteX18" fmla="*/ 101399 w 278654"/>
                  <a:gd name="connsiteY18" fmla="*/ 201251 h 301875"/>
                  <a:gd name="connsiteX19" fmla="*/ 111462 w 278654"/>
                  <a:gd name="connsiteY19" fmla="*/ 205121 h 301875"/>
                  <a:gd name="connsiteX20" fmla="*/ 103722 w 278654"/>
                  <a:gd name="connsiteY20" fmla="*/ 212861 h 301875"/>
                  <a:gd name="connsiteX21" fmla="*/ 73534 w 278654"/>
                  <a:gd name="connsiteY21" fmla="*/ 226794 h 301875"/>
                  <a:gd name="connsiteX22" fmla="*/ 4644 w 278654"/>
                  <a:gd name="connsiteY22" fmla="*/ 265496 h 301875"/>
                  <a:gd name="connsiteX23" fmla="*/ 0 w 278654"/>
                  <a:gd name="connsiteY23" fmla="*/ 302650 h 30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8654" h="301875">
                    <a:moveTo>
                      <a:pt x="0" y="302650"/>
                    </a:moveTo>
                    <a:lnTo>
                      <a:pt x="282525" y="302650"/>
                    </a:lnTo>
                    <a:cubicBezTo>
                      <a:pt x="280977" y="286395"/>
                      <a:pt x="279429" y="273236"/>
                      <a:pt x="276333" y="266270"/>
                    </a:cubicBezTo>
                    <a:cubicBezTo>
                      <a:pt x="269366" y="245371"/>
                      <a:pt x="250015" y="233760"/>
                      <a:pt x="210539" y="227568"/>
                    </a:cubicBezTo>
                    <a:cubicBezTo>
                      <a:pt x="210539" y="227568"/>
                      <a:pt x="210539" y="227568"/>
                      <a:pt x="210539" y="227568"/>
                    </a:cubicBezTo>
                    <a:cubicBezTo>
                      <a:pt x="205895" y="227568"/>
                      <a:pt x="191188" y="222150"/>
                      <a:pt x="182674" y="214409"/>
                    </a:cubicBezTo>
                    <a:lnTo>
                      <a:pt x="174159" y="206669"/>
                    </a:lnTo>
                    <a:lnTo>
                      <a:pt x="184996" y="202799"/>
                    </a:lnTo>
                    <a:cubicBezTo>
                      <a:pt x="194284" y="199702"/>
                      <a:pt x="215183" y="189640"/>
                      <a:pt x="219054" y="161000"/>
                    </a:cubicBezTo>
                    <a:cubicBezTo>
                      <a:pt x="219054" y="160226"/>
                      <a:pt x="225246" y="59601"/>
                      <a:pt x="198154" y="23221"/>
                    </a:cubicBezTo>
                    <a:lnTo>
                      <a:pt x="197380" y="23221"/>
                    </a:lnTo>
                    <a:lnTo>
                      <a:pt x="192736" y="17029"/>
                    </a:lnTo>
                    <a:cubicBezTo>
                      <a:pt x="181900" y="6192"/>
                      <a:pt x="165645" y="0"/>
                      <a:pt x="146294" y="0"/>
                    </a:cubicBezTo>
                    <a:lnTo>
                      <a:pt x="140101" y="0"/>
                    </a:lnTo>
                    <a:cubicBezTo>
                      <a:pt x="119202" y="0"/>
                      <a:pt x="102173" y="6966"/>
                      <a:pt x="90563" y="20125"/>
                    </a:cubicBezTo>
                    <a:cubicBezTo>
                      <a:pt x="88241" y="21673"/>
                      <a:pt x="87467" y="24769"/>
                      <a:pt x="85919" y="27091"/>
                    </a:cubicBezTo>
                    <a:cubicBezTo>
                      <a:pt x="85144" y="28640"/>
                      <a:pt x="84371" y="29414"/>
                      <a:pt x="84371" y="30962"/>
                    </a:cubicBezTo>
                    <a:cubicBezTo>
                      <a:pt x="63471" y="72760"/>
                      <a:pt x="68116" y="160226"/>
                      <a:pt x="68116" y="161000"/>
                    </a:cubicBezTo>
                    <a:cubicBezTo>
                      <a:pt x="71986" y="188866"/>
                      <a:pt x="94433" y="198928"/>
                      <a:pt x="101399" y="201251"/>
                    </a:cubicBezTo>
                    <a:lnTo>
                      <a:pt x="111462" y="205121"/>
                    </a:lnTo>
                    <a:lnTo>
                      <a:pt x="103722" y="212861"/>
                    </a:lnTo>
                    <a:cubicBezTo>
                      <a:pt x="95207" y="221376"/>
                      <a:pt x="78952" y="226794"/>
                      <a:pt x="73534" y="226794"/>
                    </a:cubicBezTo>
                    <a:cubicBezTo>
                      <a:pt x="33284" y="233760"/>
                      <a:pt x="11611" y="245371"/>
                      <a:pt x="4644" y="265496"/>
                    </a:cubicBezTo>
                    <a:cubicBezTo>
                      <a:pt x="2322" y="273236"/>
                      <a:pt x="774" y="285621"/>
                      <a:pt x="0" y="302650"/>
                    </a:cubicBezTo>
                    <a:close/>
                  </a:path>
                </a:pathLst>
              </a:custGeom>
              <a:solidFill>
                <a:schemeClr val="bg1"/>
              </a:solidFill>
              <a:ln w="7734" cap="flat">
                <a:noFill/>
                <a:prstDash val="solid"/>
                <a:miter/>
              </a:ln>
            </p:spPr>
            <p:txBody>
              <a:bodyPr rtlCol="0" anchor="ctr"/>
              <a:lstStyle/>
              <a:p>
                <a:pPr defTabSz="685800">
                  <a:defRPr/>
                </a:pPr>
                <a:endParaRPr lang="en-GB">
                  <a:solidFill>
                    <a:prstClr val="black"/>
                  </a:solidFill>
                  <a:latin typeface="Verdana"/>
                </a:endParaRPr>
              </a:p>
            </p:txBody>
          </p:sp>
        </p:grpSp>
      </p:grpSp>
      <p:grpSp>
        <p:nvGrpSpPr>
          <p:cNvPr id="35" name="Group 4">
            <a:extLst>
              <a:ext uri="{FF2B5EF4-FFF2-40B4-BE49-F238E27FC236}">
                <a16:creationId xmlns:a16="http://schemas.microsoft.com/office/drawing/2014/main" id="{E66BB6BF-663C-A633-65B1-F187D67D29D1}"/>
              </a:ext>
            </a:extLst>
          </p:cNvPr>
          <p:cNvGrpSpPr/>
          <p:nvPr/>
        </p:nvGrpSpPr>
        <p:grpSpPr>
          <a:xfrm>
            <a:off x="2254724" y="1366355"/>
            <a:ext cx="2219325" cy="1694929"/>
            <a:chOff x="2402204" y="1366355"/>
            <a:chExt cx="2219325" cy="1694929"/>
          </a:xfrm>
        </p:grpSpPr>
        <p:sp>
          <p:nvSpPr>
            <p:cNvPr id="36" name="TextBox 14">
              <a:extLst>
                <a:ext uri="{FF2B5EF4-FFF2-40B4-BE49-F238E27FC236}">
                  <a16:creationId xmlns:a16="http://schemas.microsoft.com/office/drawing/2014/main" id="{22D3A30C-7F76-CCAB-AED9-1B2705D27F89}"/>
                </a:ext>
              </a:extLst>
            </p:cNvPr>
            <p:cNvSpPr txBox="1"/>
            <p:nvPr/>
          </p:nvSpPr>
          <p:spPr>
            <a:xfrm>
              <a:off x="2402204" y="2230287"/>
              <a:ext cx="2219325" cy="830997"/>
            </a:xfrm>
            <a:prstGeom prst="rect">
              <a:avLst/>
            </a:prstGeom>
            <a:noFill/>
          </p:spPr>
          <p:txBody>
            <a:bodyPr wrap="square">
              <a:spAutoFit/>
            </a:bodyPr>
            <a:lstStyle/>
            <a:p>
              <a:pPr algn="ctr" defTabSz="685800">
                <a:defRPr/>
              </a:pPr>
              <a:r>
                <a:rPr lang="en-GB" sz="1200" err="1">
                  <a:solidFill>
                    <a:srgbClr val="23004C"/>
                  </a:solidFill>
                  <a:latin typeface="Verdana"/>
                </a:rPr>
                <a:t>Genetische</a:t>
              </a:r>
              <a:r>
                <a:rPr lang="en-GB" sz="1200">
                  <a:solidFill>
                    <a:srgbClr val="23004C"/>
                  </a:solidFill>
                  <a:latin typeface="Verdana"/>
                </a:rPr>
                <a:t> </a:t>
              </a:r>
              <a:r>
                <a:rPr lang="en-GB" sz="1200" err="1">
                  <a:solidFill>
                    <a:srgbClr val="23004C"/>
                  </a:solidFill>
                  <a:latin typeface="Verdana"/>
                </a:rPr>
                <a:t>Prädisposition</a:t>
              </a:r>
              <a:r>
                <a:rPr lang="en-GB" sz="1200">
                  <a:solidFill>
                    <a:srgbClr val="23004C"/>
                  </a:solidFill>
                  <a:latin typeface="Verdana"/>
                </a:rPr>
                <a:t> </a:t>
              </a:r>
              <a:r>
                <a:rPr lang="en-GB" sz="1200" err="1">
                  <a:solidFill>
                    <a:srgbClr val="23004C"/>
                  </a:solidFill>
                  <a:latin typeface="Verdana"/>
                </a:rPr>
                <a:t>könnte</a:t>
              </a:r>
              <a:r>
                <a:rPr lang="en-GB" sz="1200">
                  <a:solidFill>
                    <a:srgbClr val="23004C"/>
                  </a:solidFill>
                  <a:latin typeface="Verdana"/>
                </a:rPr>
                <a:t> </a:t>
              </a:r>
              <a:r>
                <a:rPr lang="en-GB" sz="1200" b="1">
                  <a:solidFill>
                    <a:srgbClr val="23004C"/>
                  </a:solidFill>
                  <a:latin typeface="Verdana"/>
                </a:rPr>
                <a:t>bis zu 50 % </a:t>
              </a:r>
              <a:r>
                <a:rPr lang="de-DE" sz="1200">
                  <a:solidFill>
                    <a:srgbClr val="23004C"/>
                  </a:solidFill>
                  <a:latin typeface="Verdana"/>
                </a:rPr>
                <a:t>des Risikos für die </a:t>
              </a:r>
              <a:r>
                <a:rPr lang="de-DE" sz="1200" err="1">
                  <a:solidFill>
                    <a:srgbClr val="23004C"/>
                  </a:solidFill>
                  <a:latin typeface="Verdana"/>
                </a:rPr>
                <a:t>Entwick-lung</a:t>
              </a:r>
              <a:r>
                <a:rPr lang="de-DE" sz="1200">
                  <a:solidFill>
                    <a:srgbClr val="23004C"/>
                  </a:solidFill>
                  <a:latin typeface="Verdana"/>
                </a:rPr>
                <a:t> von T1D erklären</a:t>
              </a:r>
              <a:r>
                <a:rPr lang="en-GB" sz="1200" baseline="30000">
                  <a:solidFill>
                    <a:srgbClr val="23004C"/>
                  </a:solidFill>
                  <a:latin typeface="Verdana"/>
                </a:rPr>
                <a:t>1,2</a:t>
              </a:r>
            </a:p>
          </p:txBody>
        </p:sp>
        <p:sp>
          <p:nvSpPr>
            <p:cNvPr id="37" name="Oval 19">
              <a:extLst>
                <a:ext uri="{FF2B5EF4-FFF2-40B4-BE49-F238E27FC236}">
                  <a16:creationId xmlns:a16="http://schemas.microsoft.com/office/drawing/2014/main" id="{21B59C17-D327-B0DE-9D24-FA1180A3AF1C}"/>
                </a:ext>
              </a:extLst>
            </p:cNvPr>
            <p:cNvSpPr/>
            <p:nvPr/>
          </p:nvSpPr>
          <p:spPr>
            <a:xfrm>
              <a:off x="3162217" y="1366355"/>
              <a:ext cx="708825" cy="7088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GB">
                <a:solidFill>
                  <a:prstClr val="white"/>
                </a:solidFill>
                <a:latin typeface="Verdana"/>
              </a:endParaRPr>
            </a:p>
          </p:txBody>
        </p:sp>
        <p:sp>
          <p:nvSpPr>
            <p:cNvPr id="38" name="Freeform 22">
              <a:extLst>
                <a:ext uri="{FF2B5EF4-FFF2-40B4-BE49-F238E27FC236}">
                  <a16:creationId xmlns:a16="http://schemas.microsoft.com/office/drawing/2014/main" id="{EAE9C3BB-2526-0490-7591-637E0E2FFAC7}"/>
                </a:ext>
              </a:extLst>
            </p:cNvPr>
            <p:cNvSpPr>
              <a:spLocks noEditPoints="1"/>
            </p:cNvSpPr>
            <p:nvPr/>
          </p:nvSpPr>
          <p:spPr bwMode="auto">
            <a:xfrm>
              <a:off x="3311510" y="1509746"/>
              <a:ext cx="412987" cy="397682"/>
            </a:xfrm>
            <a:custGeom>
              <a:avLst/>
              <a:gdLst>
                <a:gd name="T0" fmla="*/ 1641 w 2416"/>
                <a:gd name="T1" fmla="*/ 1278 h 2326"/>
                <a:gd name="T2" fmla="*/ 1641 w 2416"/>
                <a:gd name="T3" fmla="*/ 1278 h 2326"/>
                <a:gd name="T4" fmla="*/ 1971 w 2416"/>
                <a:gd name="T5" fmla="*/ 382 h 2326"/>
                <a:gd name="T6" fmla="*/ 2300 w 2416"/>
                <a:gd name="T7" fmla="*/ 1278 h 2326"/>
                <a:gd name="T8" fmla="*/ 1641 w 2416"/>
                <a:gd name="T9" fmla="*/ 1278 h 2326"/>
                <a:gd name="T10" fmla="*/ 1971 w 2416"/>
                <a:gd name="T11" fmla="*/ 1501 h 2326"/>
                <a:gd name="T12" fmla="*/ 1971 w 2416"/>
                <a:gd name="T13" fmla="*/ 1501 h 2326"/>
                <a:gd name="T14" fmla="*/ 1671 w 2416"/>
                <a:gd name="T15" fmla="*/ 1371 h 2326"/>
                <a:gd name="T16" fmla="*/ 2271 w 2416"/>
                <a:gd name="T17" fmla="*/ 1371 h 2326"/>
                <a:gd name="T18" fmla="*/ 1971 w 2416"/>
                <a:gd name="T19" fmla="*/ 1501 h 2326"/>
                <a:gd name="T20" fmla="*/ 1626 w 2416"/>
                <a:gd name="T21" fmla="*/ 2151 h 2326"/>
                <a:gd name="T22" fmla="*/ 1626 w 2416"/>
                <a:gd name="T23" fmla="*/ 2151 h 2326"/>
                <a:gd name="T24" fmla="*/ 1746 w 2416"/>
                <a:gd name="T25" fmla="*/ 2233 h 2326"/>
                <a:gd name="T26" fmla="*/ 641 w 2416"/>
                <a:gd name="T27" fmla="*/ 2233 h 2326"/>
                <a:gd name="T28" fmla="*/ 761 w 2416"/>
                <a:gd name="T29" fmla="*/ 2151 h 2326"/>
                <a:gd name="T30" fmla="*/ 1626 w 2416"/>
                <a:gd name="T31" fmla="*/ 2151 h 2326"/>
                <a:gd name="T32" fmla="*/ 775 w 2416"/>
                <a:gd name="T33" fmla="*/ 1278 h 2326"/>
                <a:gd name="T34" fmla="*/ 775 w 2416"/>
                <a:gd name="T35" fmla="*/ 1278 h 2326"/>
                <a:gd name="T36" fmla="*/ 116 w 2416"/>
                <a:gd name="T37" fmla="*/ 1278 h 2326"/>
                <a:gd name="T38" fmla="*/ 446 w 2416"/>
                <a:gd name="T39" fmla="*/ 382 h 2326"/>
                <a:gd name="T40" fmla="*/ 775 w 2416"/>
                <a:gd name="T41" fmla="*/ 1278 h 2326"/>
                <a:gd name="T42" fmla="*/ 446 w 2416"/>
                <a:gd name="T43" fmla="*/ 1501 h 2326"/>
                <a:gd name="T44" fmla="*/ 446 w 2416"/>
                <a:gd name="T45" fmla="*/ 1501 h 2326"/>
                <a:gd name="T46" fmla="*/ 146 w 2416"/>
                <a:gd name="T47" fmla="*/ 1371 h 2326"/>
                <a:gd name="T48" fmla="*/ 746 w 2416"/>
                <a:gd name="T49" fmla="*/ 1371 h 2326"/>
                <a:gd name="T50" fmla="*/ 446 w 2416"/>
                <a:gd name="T51" fmla="*/ 1501 h 2326"/>
                <a:gd name="T52" fmla="*/ 2411 w 2416"/>
                <a:gd name="T53" fmla="*/ 1309 h 2326"/>
                <a:gd name="T54" fmla="*/ 2411 w 2416"/>
                <a:gd name="T55" fmla="*/ 1309 h 2326"/>
                <a:gd name="T56" fmla="*/ 2015 w 2416"/>
                <a:gd name="T57" fmla="*/ 230 h 2326"/>
                <a:gd name="T58" fmla="*/ 1976 w 2416"/>
                <a:gd name="T59" fmla="*/ 200 h 2326"/>
                <a:gd name="T60" fmla="*/ 1971 w 2416"/>
                <a:gd name="T61" fmla="*/ 200 h 2326"/>
                <a:gd name="T62" fmla="*/ 1292 w 2416"/>
                <a:gd name="T63" fmla="*/ 200 h 2326"/>
                <a:gd name="T64" fmla="*/ 1292 w 2416"/>
                <a:gd name="T65" fmla="*/ 99 h 2326"/>
                <a:gd name="T66" fmla="*/ 1193 w 2416"/>
                <a:gd name="T67" fmla="*/ 0 h 2326"/>
                <a:gd name="T68" fmla="*/ 1094 w 2416"/>
                <a:gd name="T69" fmla="*/ 99 h 2326"/>
                <a:gd name="T70" fmla="*/ 1094 w 2416"/>
                <a:gd name="T71" fmla="*/ 200 h 2326"/>
                <a:gd name="T72" fmla="*/ 446 w 2416"/>
                <a:gd name="T73" fmla="*/ 200 h 2326"/>
                <a:gd name="T74" fmla="*/ 402 w 2416"/>
                <a:gd name="T75" fmla="*/ 230 h 2326"/>
                <a:gd name="T76" fmla="*/ 6 w 2416"/>
                <a:gd name="T77" fmla="*/ 1309 h 2326"/>
                <a:gd name="T78" fmla="*/ 11 w 2416"/>
                <a:gd name="T79" fmla="*/ 1351 h 2326"/>
                <a:gd name="T80" fmla="*/ 446 w 2416"/>
                <a:gd name="T81" fmla="*/ 1594 h 2326"/>
                <a:gd name="T82" fmla="*/ 880 w 2416"/>
                <a:gd name="T83" fmla="*/ 1351 h 2326"/>
                <a:gd name="T84" fmla="*/ 886 w 2416"/>
                <a:gd name="T85" fmla="*/ 1309 h 2326"/>
                <a:gd name="T86" fmla="*/ 513 w 2416"/>
                <a:gd name="T87" fmla="*/ 293 h 2326"/>
                <a:gd name="T88" fmla="*/ 1094 w 2416"/>
                <a:gd name="T89" fmla="*/ 293 h 2326"/>
                <a:gd name="T90" fmla="*/ 1094 w 2416"/>
                <a:gd name="T91" fmla="*/ 2057 h 2326"/>
                <a:gd name="T92" fmla="*/ 761 w 2416"/>
                <a:gd name="T93" fmla="*/ 2057 h 2326"/>
                <a:gd name="T94" fmla="*/ 539 w 2416"/>
                <a:gd name="T95" fmla="*/ 2279 h 2326"/>
                <a:gd name="T96" fmla="*/ 585 w 2416"/>
                <a:gd name="T97" fmla="*/ 2326 h 2326"/>
                <a:gd name="T98" fmla="*/ 1801 w 2416"/>
                <a:gd name="T99" fmla="*/ 2326 h 2326"/>
                <a:gd name="T100" fmla="*/ 1847 w 2416"/>
                <a:gd name="T101" fmla="*/ 2279 h 2326"/>
                <a:gd name="T102" fmla="*/ 1626 w 2416"/>
                <a:gd name="T103" fmla="*/ 2057 h 2326"/>
                <a:gd name="T104" fmla="*/ 1292 w 2416"/>
                <a:gd name="T105" fmla="*/ 2057 h 2326"/>
                <a:gd name="T106" fmla="*/ 1292 w 2416"/>
                <a:gd name="T107" fmla="*/ 293 h 2326"/>
                <a:gd name="T108" fmla="*/ 1904 w 2416"/>
                <a:gd name="T109" fmla="*/ 293 h 2326"/>
                <a:gd name="T110" fmla="*/ 1531 w 2416"/>
                <a:gd name="T111" fmla="*/ 1309 h 2326"/>
                <a:gd name="T112" fmla="*/ 1536 w 2416"/>
                <a:gd name="T113" fmla="*/ 1351 h 2326"/>
                <a:gd name="T114" fmla="*/ 1971 w 2416"/>
                <a:gd name="T115" fmla="*/ 1594 h 2326"/>
                <a:gd name="T116" fmla="*/ 2405 w 2416"/>
                <a:gd name="T117" fmla="*/ 1351 h 2326"/>
                <a:gd name="T118" fmla="*/ 2411 w 2416"/>
                <a:gd name="T119" fmla="*/ 1309 h 2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16" h="2326">
                  <a:moveTo>
                    <a:pt x="1641" y="1278"/>
                  </a:moveTo>
                  <a:lnTo>
                    <a:pt x="1641" y="1278"/>
                  </a:lnTo>
                  <a:lnTo>
                    <a:pt x="1971" y="382"/>
                  </a:lnTo>
                  <a:lnTo>
                    <a:pt x="2300" y="1278"/>
                  </a:lnTo>
                  <a:lnTo>
                    <a:pt x="1641" y="1278"/>
                  </a:lnTo>
                  <a:close/>
                  <a:moveTo>
                    <a:pt x="1971" y="1501"/>
                  </a:moveTo>
                  <a:lnTo>
                    <a:pt x="1971" y="1501"/>
                  </a:lnTo>
                  <a:cubicBezTo>
                    <a:pt x="1846" y="1501"/>
                    <a:pt x="1755" y="1462"/>
                    <a:pt x="1671" y="1371"/>
                  </a:cubicBezTo>
                  <a:lnTo>
                    <a:pt x="2271" y="1371"/>
                  </a:lnTo>
                  <a:cubicBezTo>
                    <a:pt x="2187" y="1462"/>
                    <a:pt x="2095" y="1501"/>
                    <a:pt x="1971" y="1501"/>
                  </a:cubicBezTo>
                  <a:close/>
                  <a:moveTo>
                    <a:pt x="1626" y="2151"/>
                  </a:moveTo>
                  <a:lnTo>
                    <a:pt x="1626" y="2151"/>
                  </a:lnTo>
                  <a:cubicBezTo>
                    <a:pt x="1680" y="2151"/>
                    <a:pt x="1727" y="2185"/>
                    <a:pt x="1746" y="2233"/>
                  </a:cubicBezTo>
                  <a:lnTo>
                    <a:pt x="641" y="2233"/>
                  </a:lnTo>
                  <a:cubicBezTo>
                    <a:pt x="659" y="2185"/>
                    <a:pt x="706" y="2151"/>
                    <a:pt x="761" y="2151"/>
                  </a:cubicBezTo>
                  <a:lnTo>
                    <a:pt x="1626" y="2151"/>
                  </a:lnTo>
                  <a:close/>
                  <a:moveTo>
                    <a:pt x="775" y="1278"/>
                  </a:moveTo>
                  <a:lnTo>
                    <a:pt x="775" y="1278"/>
                  </a:lnTo>
                  <a:lnTo>
                    <a:pt x="116" y="1278"/>
                  </a:lnTo>
                  <a:lnTo>
                    <a:pt x="446" y="382"/>
                  </a:lnTo>
                  <a:lnTo>
                    <a:pt x="775" y="1278"/>
                  </a:lnTo>
                  <a:close/>
                  <a:moveTo>
                    <a:pt x="446" y="1501"/>
                  </a:moveTo>
                  <a:lnTo>
                    <a:pt x="446" y="1501"/>
                  </a:lnTo>
                  <a:cubicBezTo>
                    <a:pt x="321" y="1501"/>
                    <a:pt x="230" y="1462"/>
                    <a:pt x="146" y="1371"/>
                  </a:cubicBezTo>
                  <a:lnTo>
                    <a:pt x="746" y="1371"/>
                  </a:lnTo>
                  <a:cubicBezTo>
                    <a:pt x="662" y="1462"/>
                    <a:pt x="570" y="1501"/>
                    <a:pt x="446" y="1501"/>
                  </a:cubicBezTo>
                  <a:close/>
                  <a:moveTo>
                    <a:pt x="2411" y="1309"/>
                  </a:moveTo>
                  <a:lnTo>
                    <a:pt x="2411" y="1309"/>
                  </a:lnTo>
                  <a:lnTo>
                    <a:pt x="2015" y="230"/>
                  </a:lnTo>
                  <a:cubicBezTo>
                    <a:pt x="2009" y="214"/>
                    <a:pt x="1993" y="202"/>
                    <a:pt x="1976" y="200"/>
                  </a:cubicBezTo>
                  <a:cubicBezTo>
                    <a:pt x="1974" y="200"/>
                    <a:pt x="1973" y="200"/>
                    <a:pt x="1971" y="200"/>
                  </a:cubicBezTo>
                  <a:lnTo>
                    <a:pt x="1292" y="200"/>
                  </a:lnTo>
                  <a:lnTo>
                    <a:pt x="1292" y="99"/>
                  </a:lnTo>
                  <a:cubicBezTo>
                    <a:pt x="1292" y="45"/>
                    <a:pt x="1248" y="0"/>
                    <a:pt x="1193" y="0"/>
                  </a:cubicBezTo>
                  <a:cubicBezTo>
                    <a:pt x="1139" y="0"/>
                    <a:pt x="1094" y="45"/>
                    <a:pt x="1094" y="99"/>
                  </a:cubicBezTo>
                  <a:lnTo>
                    <a:pt x="1094" y="200"/>
                  </a:lnTo>
                  <a:lnTo>
                    <a:pt x="446" y="200"/>
                  </a:lnTo>
                  <a:cubicBezTo>
                    <a:pt x="426" y="200"/>
                    <a:pt x="409" y="212"/>
                    <a:pt x="402" y="230"/>
                  </a:cubicBezTo>
                  <a:lnTo>
                    <a:pt x="6" y="1309"/>
                  </a:lnTo>
                  <a:cubicBezTo>
                    <a:pt x="0" y="1323"/>
                    <a:pt x="3" y="1339"/>
                    <a:pt x="11" y="1351"/>
                  </a:cubicBezTo>
                  <a:cubicBezTo>
                    <a:pt x="128" y="1519"/>
                    <a:pt x="262" y="1594"/>
                    <a:pt x="446" y="1594"/>
                  </a:cubicBezTo>
                  <a:cubicBezTo>
                    <a:pt x="630" y="1594"/>
                    <a:pt x="764" y="1519"/>
                    <a:pt x="880" y="1351"/>
                  </a:cubicBezTo>
                  <a:cubicBezTo>
                    <a:pt x="889" y="1339"/>
                    <a:pt x="891" y="1323"/>
                    <a:pt x="886" y="1309"/>
                  </a:cubicBezTo>
                  <a:lnTo>
                    <a:pt x="513" y="293"/>
                  </a:lnTo>
                  <a:lnTo>
                    <a:pt x="1094" y="293"/>
                  </a:lnTo>
                  <a:lnTo>
                    <a:pt x="1094" y="2057"/>
                  </a:lnTo>
                  <a:lnTo>
                    <a:pt x="761" y="2057"/>
                  </a:lnTo>
                  <a:cubicBezTo>
                    <a:pt x="638" y="2057"/>
                    <a:pt x="539" y="2157"/>
                    <a:pt x="539" y="2279"/>
                  </a:cubicBezTo>
                  <a:cubicBezTo>
                    <a:pt x="539" y="2305"/>
                    <a:pt x="560" y="2326"/>
                    <a:pt x="585" y="2326"/>
                  </a:cubicBezTo>
                  <a:lnTo>
                    <a:pt x="1801" y="2326"/>
                  </a:lnTo>
                  <a:cubicBezTo>
                    <a:pt x="1827" y="2326"/>
                    <a:pt x="1847" y="2305"/>
                    <a:pt x="1847" y="2279"/>
                  </a:cubicBezTo>
                  <a:cubicBezTo>
                    <a:pt x="1847" y="2157"/>
                    <a:pt x="1748" y="2057"/>
                    <a:pt x="1626" y="2057"/>
                  </a:cubicBezTo>
                  <a:lnTo>
                    <a:pt x="1292" y="2057"/>
                  </a:lnTo>
                  <a:lnTo>
                    <a:pt x="1292" y="293"/>
                  </a:lnTo>
                  <a:lnTo>
                    <a:pt x="1904" y="293"/>
                  </a:lnTo>
                  <a:lnTo>
                    <a:pt x="1531" y="1309"/>
                  </a:lnTo>
                  <a:cubicBezTo>
                    <a:pt x="1526" y="1323"/>
                    <a:pt x="1528" y="1339"/>
                    <a:pt x="1536" y="1351"/>
                  </a:cubicBezTo>
                  <a:cubicBezTo>
                    <a:pt x="1653" y="1519"/>
                    <a:pt x="1787" y="1594"/>
                    <a:pt x="1971" y="1594"/>
                  </a:cubicBezTo>
                  <a:cubicBezTo>
                    <a:pt x="2155" y="1594"/>
                    <a:pt x="2289" y="1519"/>
                    <a:pt x="2405" y="1351"/>
                  </a:cubicBezTo>
                  <a:cubicBezTo>
                    <a:pt x="2414" y="1339"/>
                    <a:pt x="2416" y="1323"/>
                    <a:pt x="2411" y="1309"/>
                  </a:cubicBez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pPr defTabSz="685800">
                <a:defRPr/>
              </a:pPr>
              <a:endParaRPr lang="en-US" sz="2400">
                <a:solidFill>
                  <a:prstClr val="black"/>
                </a:solidFill>
                <a:latin typeface="Verdana"/>
              </a:endParaRPr>
            </a:p>
          </p:txBody>
        </p:sp>
      </p:grpSp>
    </p:spTree>
    <p:extLst>
      <p:ext uri="{BB962C8B-B14F-4D97-AF65-F5344CB8AC3E}">
        <p14:creationId xmlns:p14="http://schemas.microsoft.com/office/powerpoint/2010/main" val="394932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4">
            <a:extLst>
              <a:ext uri="{FF2B5EF4-FFF2-40B4-BE49-F238E27FC236}">
                <a16:creationId xmlns:a16="http://schemas.microsoft.com/office/drawing/2014/main" id="{4858F876-EFEF-B467-C3A0-92F69A215539}"/>
              </a:ext>
            </a:extLst>
          </p:cNvPr>
          <p:cNvSpPr>
            <a:spLocks noGrp="1"/>
          </p:cNvSpPr>
          <p:nvPr>
            <p:ph type="body" sz="quarter" idx="17"/>
          </p:nvPr>
        </p:nvSpPr>
        <p:spPr>
          <a:xfrm>
            <a:off x="358270" y="116964"/>
            <a:ext cx="8476488" cy="463296"/>
          </a:xfrm>
        </p:spPr>
        <p:txBody>
          <a:bodyPr/>
          <a:lstStyle/>
          <a:p>
            <a:pPr>
              <a:lnSpc>
                <a:spcPct val="100000"/>
              </a:lnSpc>
            </a:pPr>
            <a:r>
              <a:rPr lang="de-DE" sz="2000" b="1" dirty="0">
                <a:solidFill>
                  <a:srgbClr val="7030A0"/>
                </a:solidFill>
                <a:latin typeface="+mj-lt"/>
              </a:rPr>
              <a:t>Risikogene für Typ-1-Diabetes kodieren Proteine, die die Entwicklung und Funktion von T-Zellen beeinflussen</a:t>
            </a:r>
            <a:r>
              <a:rPr lang="de-DE" sz="2000" b="1" baseline="30000" dirty="0">
                <a:solidFill>
                  <a:srgbClr val="7030A0"/>
                </a:solidFill>
                <a:latin typeface="+mj-lt"/>
              </a:rPr>
              <a:t>1</a:t>
            </a:r>
          </a:p>
        </p:txBody>
      </p:sp>
      <p:sp>
        <p:nvSpPr>
          <p:cNvPr id="9" name="Textfeld 8">
            <a:extLst>
              <a:ext uri="{FF2B5EF4-FFF2-40B4-BE49-F238E27FC236}">
                <a16:creationId xmlns:a16="http://schemas.microsoft.com/office/drawing/2014/main" id="{0095FE40-A3D6-FF0D-8F20-D7C03EB93D91}"/>
              </a:ext>
            </a:extLst>
          </p:cNvPr>
          <p:cNvSpPr txBox="1"/>
          <p:nvPr/>
        </p:nvSpPr>
        <p:spPr>
          <a:xfrm>
            <a:off x="358270" y="4854563"/>
            <a:ext cx="7728657" cy="276999"/>
          </a:xfrm>
          <a:prstGeom prst="rect">
            <a:avLst/>
          </a:prstGeom>
          <a:noFill/>
        </p:spPr>
        <p:txBody>
          <a:bodyPr wrap="square">
            <a:spAutoFit/>
          </a:bodyPr>
          <a:lstStyle/>
          <a:p>
            <a:r>
              <a:rPr lang="de-DE" sz="600" dirty="0">
                <a:solidFill>
                  <a:srgbClr val="404040"/>
                </a:solidFill>
                <a:cs typeface="Arial"/>
              </a:rPr>
              <a:t>Abbildung modifiziert nach Herold KC 2024</a:t>
            </a:r>
            <a:r>
              <a:rPr lang="de-DE" sz="600" baseline="30000" dirty="0">
                <a:solidFill>
                  <a:srgbClr val="404040"/>
                </a:solidFill>
                <a:cs typeface="Arial"/>
              </a:rPr>
              <a:t>1</a:t>
            </a:r>
            <a:r>
              <a:rPr lang="de-DE" sz="600" dirty="0">
                <a:solidFill>
                  <a:srgbClr val="404040"/>
                </a:solidFill>
                <a:cs typeface="Arial"/>
              </a:rPr>
              <a:t>.</a:t>
            </a:r>
          </a:p>
          <a:p>
            <a:r>
              <a:rPr lang="de-DE" sz="600" b="1" dirty="0">
                <a:solidFill>
                  <a:srgbClr val="404040"/>
                </a:solidFill>
                <a:cs typeface="Arial"/>
              </a:rPr>
              <a:t>1.</a:t>
            </a:r>
            <a:r>
              <a:rPr lang="de-DE" sz="600" dirty="0">
                <a:solidFill>
                  <a:srgbClr val="404040"/>
                </a:solidFill>
                <a:cs typeface="Arial"/>
              </a:rPr>
              <a:t> </a:t>
            </a:r>
            <a:r>
              <a:rPr lang="en-US" sz="600" dirty="0">
                <a:solidFill>
                  <a:srgbClr val="404040"/>
                </a:solidFill>
                <a:cs typeface="Arial"/>
              </a:rPr>
              <a:t>Herold KC </a:t>
            </a:r>
            <a:r>
              <a:rPr lang="en-US" sz="600" i="1" dirty="0">
                <a:solidFill>
                  <a:srgbClr val="404040"/>
                </a:solidFill>
                <a:cs typeface="Arial"/>
              </a:rPr>
              <a:t>et al. Nature Rev Immunol </a:t>
            </a:r>
            <a:r>
              <a:rPr lang="en-US" sz="600" dirty="0">
                <a:solidFill>
                  <a:srgbClr val="404040"/>
                </a:solidFill>
                <a:cs typeface="Arial"/>
              </a:rPr>
              <a:t>2024; 24: 435</a:t>
            </a:r>
            <a:r>
              <a:rPr lang="de-DE" sz="600" dirty="0">
                <a:solidFill>
                  <a:srgbClr val="404040"/>
                </a:solidFill>
                <a:ea typeface="Arial"/>
                <a:cs typeface="Arial"/>
              </a:rPr>
              <a:t>–</a:t>
            </a:r>
            <a:r>
              <a:rPr lang="en-US" sz="600" dirty="0">
                <a:solidFill>
                  <a:srgbClr val="404040"/>
                </a:solidFill>
                <a:cs typeface="Arial"/>
              </a:rPr>
              <a:t>51.  </a:t>
            </a:r>
          </a:p>
        </p:txBody>
      </p:sp>
      <p:pic>
        <p:nvPicPr>
          <p:cNvPr id="3" name="Grafik 2" descr="Ein Bild, das Text, Screenshot, Diagramm enthält.&#10;&#10;Automatisch generierte Beschreibung">
            <a:extLst>
              <a:ext uri="{FF2B5EF4-FFF2-40B4-BE49-F238E27FC236}">
                <a16:creationId xmlns:a16="http://schemas.microsoft.com/office/drawing/2014/main" id="{00A70FB9-42B0-7FC5-376F-726AC2CB8D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4462" y="905290"/>
            <a:ext cx="6315075" cy="3820599"/>
          </a:xfrm>
          <a:prstGeom prst="rect">
            <a:avLst/>
          </a:prstGeom>
        </p:spPr>
      </p:pic>
      <p:sp>
        <p:nvSpPr>
          <p:cNvPr id="4" name="Rechteck 3">
            <a:extLst>
              <a:ext uri="{FF2B5EF4-FFF2-40B4-BE49-F238E27FC236}">
                <a16:creationId xmlns:a16="http://schemas.microsoft.com/office/drawing/2014/main" id="{36277A88-75C9-677E-FCC8-ED18EF55B5E4}"/>
              </a:ext>
            </a:extLst>
          </p:cNvPr>
          <p:cNvSpPr/>
          <p:nvPr/>
        </p:nvSpPr>
        <p:spPr>
          <a:xfrm>
            <a:off x="1404924" y="895612"/>
            <a:ext cx="6324613" cy="3830278"/>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1858336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8224&quot;&gt;&lt;version val=&quot;35110&quot;/&gt;&lt;CPresentation id=&quot;1&quot;&gt;&lt;m_precDefaultNumber&gt;&lt;m_bNumberIsYear val=&quot;1&quot;/&gt;&lt;m_chMinusSymbol&gt;-&lt;/m_chMinusSymbol&gt;&lt;m_chDecimalSymbol17909&gt;,&lt;/m_chDecimalSymbol17909&gt;&lt;m_nGroupingDigits17909 val=&quot;3&quot;/&gt;&lt;m_chGroupingSymbol17909&gt; &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 &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0_Sanofi">
  <a:themeElements>
    <a:clrScheme name="00. Sanofi">
      <a:dk1>
        <a:sysClr val="windowText" lastClr="000000"/>
      </a:dk1>
      <a:lt1>
        <a:sysClr val="window" lastClr="FFFFFF"/>
      </a:lt1>
      <a:dk2>
        <a:srgbClr val="F4F2F6"/>
      </a:dk2>
      <a:lt2>
        <a:srgbClr val="F5F5F5"/>
      </a:lt2>
      <a:accent1>
        <a:srgbClr val="23004C"/>
      </a:accent1>
      <a:accent2>
        <a:srgbClr val="7A00E6"/>
      </a:accent2>
      <a:accent3>
        <a:srgbClr val="ED6C4E"/>
      </a:accent3>
      <a:accent4>
        <a:srgbClr val="62D488"/>
      </a:accent4>
      <a:accent5>
        <a:srgbClr val="F6C243"/>
      </a:accent5>
      <a:accent6>
        <a:srgbClr val="CA99F5"/>
      </a:accent6>
      <a:hlink>
        <a:srgbClr val="62D488"/>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w="9525">
          <a:solidFill>
            <a:schemeClr val="tx1"/>
          </a:solid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chor="ctr">
        <a:spAutoFit/>
      </a:bodyPr>
      <a:lstStyle>
        <a:defPPr algn="l">
          <a:defRPr sz="1600" dirty="0" err="1" smtClean="0"/>
        </a:defPPr>
      </a:lstStyle>
    </a:txDef>
  </a:objectDefaults>
  <a:extraClrSchemeLst/>
  <a:extLst>
    <a:ext uri="{05A4C25C-085E-4340-85A3-A5531E510DB2}">
      <thm15:themeFamily xmlns:thm15="http://schemas.microsoft.com/office/thememl/2012/main" name="Health Advances T1D Disease Area Strategy Project Kickoff 2022Mar28" id="{0D32C651-818E-402E-AA5A-61F395FF9DF8}" vid="{C76B6EF9-A230-4530-8B31-9DCE04BCDF5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BR1DGE">
    <a:dk1>
      <a:srgbClr val="00D1CC"/>
    </a:dk1>
    <a:lt1>
      <a:srgbClr val="FFFFFF"/>
    </a:lt1>
    <a:dk2>
      <a:srgbClr val="030F3B"/>
    </a:dk2>
    <a:lt2>
      <a:srgbClr val="E9FFF4"/>
    </a:lt2>
    <a:accent1>
      <a:srgbClr val="5CFFC6"/>
    </a:accent1>
    <a:accent2>
      <a:srgbClr val="81879D"/>
    </a:accent2>
    <a:accent3>
      <a:srgbClr val="80E8E6"/>
    </a:accent3>
    <a:accent4>
      <a:srgbClr val="D1D1D1"/>
    </a:accent4>
    <a:accent5>
      <a:srgbClr val="119693"/>
    </a:accent5>
    <a:accent6>
      <a:srgbClr val="FFFFFF"/>
    </a:accent6>
    <a:hlink>
      <a:srgbClr val="030F3B"/>
    </a:hlink>
    <a:folHlink>
      <a:srgbClr val="030F3B"/>
    </a:folHlink>
  </a:clrScheme>
  <a:fontScheme name="Custom 2">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786ecb80-ad1a-440b-9fcc-98153c4be8a6">
      <UserInfo>
        <DisplayName>SharingLinks.3569bd7c-0c17-4182-bc39-fb14c936d300.Flexible.3473dd33-4246-48eb-b3f3-b3b143f00f37</DisplayName>
        <AccountId>95</AccountId>
        <AccountType/>
      </UserInfo>
      <UserInfo>
        <DisplayName>Kulpa, Konstanze /DE</DisplayName>
        <AccountId>84</AccountId>
        <AccountType/>
      </UserInfo>
      <UserInfo>
        <DisplayName>Stein, Alina /DE</DisplayName>
        <AccountId>107</AccountId>
        <AccountType/>
      </UserInfo>
      <UserInfo>
        <DisplayName>Omar, Helan /DE</DisplayName>
        <AccountId>198</AccountId>
        <AccountType/>
      </UserInfo>
      <UserInfo>
        <DisplayName>Nauendorf, Aaron /DE</DisplayName>
        <AccountId>148</AccountId>
        <AccountType/>
      </UserInfo>
      <UserInfo>
        <DisplayName>Paar, Dieter /DE</DisplayName>
        <AccountId>34</AccountId>
        <AccountType/>
      </UserInfo>
    </SharedWithUsers>
    <lcf76f155ced4ddcb4097134ff3c332f xmlns="c6cd59a3-ce70-4c25-b5e0-f54afc204a1d">
      <Terms xmlns="http://schemas.microsoft.com/office/infopath/2007/PartnerControls"/>
    </lcf76f155ced4ddcb4097134ff3c332f>
    <TaxCatchAll xmlns="786ecb80-ad1a-440b-9fcc-98153c4be8a6" xsi:nil="true"/>
    <TranslatedLang xmlns="c6cd59a3-ce70-4c25-b5e0-f54afc204a1d" xsi:nil="true"/>
    <Noitz xmlns="c6cd59a3-ce70-4c25-b5e0-f54afc204a1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A91D800CDDFD446A813E3ACC6535C63" ma:contentTypeVersion="18" ma:contentTypeDescription="Create a new document." ma:contentTypeScope="" ma:versionID="dbe93f5cacfac3ac782e46b8ded3ef86">
  <xsd:schema xmlns:xsd="http://www.w3.org/2001/XMLSchema" xmlns:xs="http://www.w3.org/2001/XMLSchema" xmlns:p="http://schemas.microsoft.com/office/2006/metadata/properties" xmlns:ns2="c6cd59a3-ce70-4c25-b5e0-f54afc204a1d" xmlns:ns3="786ecb80-ad1a-440b-9fcc-98153c4be8a6" targetNamespace="http://schemas.microsoft.com/office/2006/metadata/properties" ma:root="true" ma:fieldsID="69c3b0515eaab7d6953342d02d47d9de" ns2:_="" ns3:_="">
    <xsd:import namespace="c6cd59a3-ce70-4c25-b5e0-f54afc204a1d"/>
    <xsd:import namespace="786ecb80-ad1a-440b-9fcc-98153c4be8a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2:MediaServiceLocation" minOccurs="0"/>
                <xsd:element ref="ns2:TranslatedLang" minOccurs="0"/>
                <xsd:element ref="ns2:MediaServiceBillingMetadata" minOccurs="0"/>
                <xsd:element ref="ns2:Noitz"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cd59a3-ce70-4c25-b5e0-f54afc204a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TranslatedLang" ma:index="23" nillable="true" ma:displayName="Translated Language" ma:internalName="TranslatedLang">
      <xsd:simpleType>
        <xsd:restriction base="dms:Text"/>
      </xsd:simpleType>
    </xsd:element>
    <xsd:element name="MediaServiceBillingMetadata" ma:index="24" nillable="true" ma:displayName="MediaServiceBillingMetadata" ma:hidden="true" ma:internalName="MediaServiceBillingMetadata" ma:readOnly="true">
      <xsd:simpleType>
        <xsd:restriction base="dms:Note"/>
      </xsd:simpleType>
    </xsd:element>
    <xsd:element name="Noitz" ma:index="25" nillable="true" ma:displayName="Noitz" ma:description="nicht für den Versand! Quellenverzeichnis muss noch angespasst werden" ma:format="Dropdown" ma:internalName="Noitz">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86ecb80-ad1a-440b-9fcc-98153c4be8a6"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9f114b2d-daeb-4d31-ace5-a0845961c278}" ma:internalName="TaxCatchAll" ma:showField="CatchAllData" ma:web="786ecb80-ad1a-440b-9fcc-98153c4be8a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7B58BE-5C3A-4840-A409-4EB32649CC53}">
  <ds:schemaRefs>
    <ds:schemaRef ds:uri="http://purl.org/dc/elements/1.1/"/>
    <ds:schemaRef ds:uri="http://www.w3.org/XML/1998/namespace"/>
    <ds:schemaRef ds:uri="http://schemas.microsoft.com/office/2006/documentManagement/types"/>
    <ds:schemaRef ds:uri="c6cd59a3-ce70-4c25-b5e0-f54afc204a1d"/>
    <ds:schemaRef ds:uri="http://purl.org/dc/dcmitype/"/>
    <ds:schemaRef ds:uri="http://purl.org/dc/terms/"/>
    <ds:schemaRef ds:uri="http://schemas.microsoft.com/office/infopath/2007/PartnerControls"/>
    <ds:schemaRef ds:uri="http://schemas.openxmlformats.org/package/2006/metadata/core-properties"/>
    <ds:schemaRef ds:uri="786ecb80-ad1a-440b-9fcc-98153c4be8a6"/>
    <ds:schemaRef ds:uri="http://schemas.microsoft.com/office/2006/metadata/properties"/>
  </ds:schemaRefs>
</ds:datastoreItem>
</file>

<file path=customXml/itemProps2.xml><?xml version="1.0" encoding="utf-8"?>
<ds:datastoreItem xmlns:ds="http://schemas.openxmlformats.org/officeDocument/2006/customXml" ds:itemID="{4763680A-6D9A-46ED-89A8-56927E67245A}"/>
</file>

<file path=customXml/itemProps3.xml><?xml version="1.0" encoding="utf-8"?>
<ds:datastoreItem xmlns:ds="http://schemas.openxmlformats.org/officeDocument/2006/customXml" ds:itemID="{68D289C8-FCBD-47D6-A28B-8CD4E8BB355D}">
  <ds:schemaRefs>
    <ds:schemaRef ds:uri="http://schemas.microsoft.com/sharepoint/v3/contenttype/forms"/>
  </ds:schemaRefs>
</ds:datastoreItem>
</file>

<file path=docMetadata/LabelInfo.xml><?xml version="1.0" encoding="utf-8"?>
<clbl:labelList xmlns:clbl="http://schemas.microsoft.com/office/2020/mipLabelMetadata">
  <clbl:label id="{d9088468-0951-4aef-9cc3-0a346e475ddc}" enabled="1" method="Privileged" siteId="{aca3c8d6-aa71-4e1a-a10e-03572fc58c0b}" removed="0"/>
</clbl:labelList>
</file>

<file path=docProps/app.xml><?xml version="1.0" encoding="utf-8"?>
<Properties xmlns="http://schemas.openxmlformats.org/officeDocument/2006/extended-properties" xmlns:vt="http://schemas.openxmlformats.org/officeDocument/2006/docPropsVTypes">
  <Template/>
  <TotalTime>0</TotalTime>
  <Words>4551</Words>
  <Application>Microsoft Office PowerPoint</Application>
  <PresentationFormat>Bildschirmpräsentation (16:9)</PresentationFormat>
  <Paragraphs>474</Paragraphs>
  <Slides>24</Slides>
  <Notes>8</Notes>
  <HiddenSlides>0</HiddenSlides>
  <MMClips>0</MMClips>
  <ScaleCrop>false</ScaleCrop>
  <HeadingPairs>
    <vt:vector size="8" baseType="variant">
      <vt:variant>
        <vt:lpstr>Verwendete Schriftarten</vt:lpstr>
      </vt:variant>
      <vt:variant>
        <vt:i4>9</vt:i4>
      </vt:variant>
      <vt:variant>
        <vt:lpstr>Design</vt:lpstr>
      </vt:variant>
      <vt:variant>
        <vt:i4>1</vt:i4>
      </vt:variant>
      <vt:variant>
        <vt:lpstr>Eingebettete OLE-Server</vt:lpstr>
      </vt:variant>
      <vt:variant>
        <vt:i4>1</vt:i4>
      </vt:variant>
      <vt:variant>
        <vt:lpstr>Folientitel</vt:lpstr>
      </vt:variant>
      <vt:variant>
        <vt:i4>24</vt:i4>
      </vt:variant>
    </vt:vector>
  </HeadingPairs>
  <TitlesOfParts>
    <vt:vector size="35" baseType="lpstr">
      <vt:lpstr>Arial</vt:lpstr>
      <vt:lpstr>Calibri</vt:lpstr>
      <vt:lpstr>Courier New</vt:lpstr>
      <vt:lpstr>Georgia</vt:lpstr>
      <vt:lpstr>Sanofi Sans 3 Regular</vt:lpstr>
      <vt:lpstr>Segoe UI</vt:lpstr>
      <vt:lpstr>System Font Regular</vt:lpstr>
      <vt:lpstr>Verdana</vt:lpstr>
      <vt:lpstr>Wingdings</vt:lpstr>
      <vt:lpstr>20_Sanofi</vt:lpstr>
      <vt:lpstr>Diapositive think-cell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Woeckel, Christian /DE</dc:creator>
  <cp:lastModifiedBy>Pegelow, Katrin /DE</cp:lastModifiedBy>
  <cp:revision>7</cp:revision>
  <cp:lastPrinted>2023-11-01T13:52:52Z</cp:lastPrinted>
  <dcterms:created xsi:type="dcterms:W3CDTF">2022-02-06T10:02:02Z</dcterms:created>
  <dcterms:modified xsi:type="dcterms:W3CDTF">2026-01-14T16:16:20Z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0x0101005A91D800CDDFD446A813E3ACC6535C63</vt:lpwstr>
  </property>
  <property fmtid="{D5CDD505-2E9C-101B-9397-08002B2CF9AE}" pid="3" name="MediaServiceImageTags">
    <vt:lpwstr/>
  </property>
  <property fmtid="{D5CDD505-2E9C-101B-9397-08002B2CF9AE}" pid="4" name="ClassificationContentMarkingHeaderLocations">
    <vt:lpwstr>SanofiCHCT Grid 16\:9:5\1_Sanofi:8\1_Pulse Theme:6\Sanofi:8\2_Sanofi:8\5_Sanofi:8\10_Sanofi:8\11_Sanofi:8\6_Sanofi:8\3_Sanofi:8\18_Sanofi:8\12_Sanofi:8\23_Sanofi:8\14_Sanofi:8\4_Sanofi:8\27_Sanofi:8\26_Sanofi:8\7_Sanofi:8\17_Sanofi:8</vt:lpwstr>
  </property>
  <property fmtid="{D5CDD505-2E9C-101B-9397-08002B2CF9AE}" pid="5" name="ClassificationContentMarkingHeaderText">
    <vt:lpwstr>Internal</vt:lpwstr>
  </property>
  <property fmtid="{D5CDD505-2E9C-101B-9397-08002B2CF9AE}" pid="6" name="MSIP_Label_d9088468-0951-4aef-9cc3-0a346e475ddc_Enabled">
    <vt:lpwstr>true</vt:lpwstr>
  </property>
  <property fmtid="{D5CDD505-2E9C-101B-9397-08002B2CF9AE}" pid="7" name="MSIP_Label_d9088468-0951-4aef-9cc3-0a346e475ddc_SetDate">
    <vt:lpwstr>2024-02-12T11:56:34Z</vt:lpwstr>
  </property>
  <property fmtid="{D5CDD505-2E9C-101B-9397-08002B2CF9AE}" pid="8" name="MSIP_Label_d9088468-0951-4aef-9cc3-0a346e475ddc_Method">
    <vt:lpwstr>Privileged</vt:lpwstr>
  </property>
  <property fmtid="{D5CDD505-2E9C-101B-9397-08002B2CF9AE}" pid="9" name="MSIP_Label_d9088468-0951-4aef-9cc3-0a346e475ddc_Name">
    <vt:lpwstr>Public</vt:lpwstr>
  </property>
  <property fmtid="{D5CDD505-2E9C-101B-9397-08002B2CF9AE}" pid="10" name="MSIP_Label_d9088468-0951-4aef-9cc3-0a346e475ddc_SiteId">
    <vt:lpwstr>aca3c8d6-aa71-4e1a-a10e-03572fc58c0b</vt:lpwstr>
  </property>
  <property fmtid="{D5CDD505-2E9C-101B-9397-08002B2CF9AE}" pid="11" name="MSIP_Label_d9088468-0951-4aef-9cc3-0a346e475ddc_ActionId">
    <vt:lpwstr>616bc5e8-c01b-4f9b-8974-73fe934db89d</vt:lpwstr>
  </property>
  <property fmtid="{D5CDD505-2E9C-101B-9397-08002B2CF9AE}" pid="12" name="MSIP_Label_d9088468-0951-4aef-9cc3-0a346e475ddc_ContentBits">
    <vt:lpwstr>0</vt:lpwstr>
  </property>
</Properties>
</file>