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media/image42.svg" ContentType="image/svg"/>
  <Override PartName="/ppt/media/image44.svg" ContentType="image/svg"/>
  <Override PartName="/ppt/media/image46.svg" ContentType="image/svg"/>
  <Override PartName="/ppt/media/image48.svg" ContentType="image/svg"/>
  <Override PartName="/ppt/media/image50.svg" ContentType="image/svg"/>
  <Override PartName="/ppt/media/image52.svg" ContentType="image/svg"/>
  <Override PartName="/ppt/media/image56.svg" ContentType="image/svg"/>
  <Override PartName="/ppt/media/image57.svg" ContentType="image/svg"/>
  <Override PartName="/ppt/media/image59.svg" ContentType="image/svg"/>
  <Override PartName="/ppt/media/image66.svg" ContentType="image/svg"/>
  <Override PartName="/ppt/media/image68.svg" ContentType="image/svg"/>
  <Override PartName="/ppt/media/image70.svg" ContentType="image/svg"/>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547" r:id="rId4"/>
  </p:sldMasterIdLst>
  <p:notesMasterIdLst>
    <p:notesMasterId r:id="rId39"/>
  </p:notesMasterIdLst>
  <p:handoutMasterIdLst>
    <p:handoutMasterId r:id="rId40"/>
  </p:handoutMasterIdLst>
  <p:sldIdLst>
    <p:sldId id="274" r:id="rId5"/>
    <p:sldId id="272" r:id="rId6"/>
    <p:sldId id="362" r:id="rId7"/>
    <p:sldId id="283" r:id="rId8"/>
    <p:sldId id="290" r:id="rId9"/>
    <p:sldId id="295" r:id="rId10"/>
    <p:sldId id="298" r:id="rId11"/>
    <p:sldId id="365" r:id="rId12"/>
    <p:sldId id="346" r:id="rId13"/>
    <p:sldId id="363" r:id="rId14"/>
    <p:sldId id="433" r:id="rId15"/>
    <p:sldId id="425" r:id="rId16"/>
    <p:sldId id="287" r:id="rId17"/>
    <p:sldId id="426" r:id="rId18"/>
    <p:sldId id="286" r:id="rId19"/>
    <p:sldId id="296" r:id="rId20"/>
    <p:sldId id="300" r:id="rId21"/>
    <p:sldId id="301" r:id="rId22"/>
    <p:sldId id="302" r:id="rId23"/>
    <p:sldId id="297" r:id="rId24"/>
    <p:sldId id="340" r:id="rId25"/>
    <p:sldId id="330" r:id="rId26"/>
    <p:sldId id="331" r:id="rId27"/>
    <p:sldId id="336" r:id="rId28"/>
    <p:sldId id="337" r:id="rId29"/>
    <p:sldId id="338" r:id="rId30"/>
    <p:sldId id="341" r:id="rId31"/>
    <p:sldId id="339" r:id="rId32"/>
    <p:sldId id="303" r:id="rId33"/>
    <p:sldId id="305" r:id="rId34"/>
    <p:sldId id="308" r:id="rId35"/>
    <p:sldId id="2147483578" r:id="rId36"/>
    <p:sldId id="307" r:id="rId37"/>
    <p:sldId id="2147475108" r:id="rId38"/>
  </p:sldIdLst>
  <p:sldSz cx="9144000" cy="5143500" type="screen16x9"/>
  <p:notesSz cx="6797675" cy="9928225"/>
  <p:custDataLst>
    <p:tags r:id="rId4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daptive Immunität" id="{FBCC5F1D-40FA-4AF0-9295-8261442FE5B9}">
          <p14:sldIdLst>
            <p14:sldId id="274"/>
            <p14:sldId id="272"/>
            <p14:sldId id="362"/>
            <p14:sldId id="283"/>
            <p14:sldId id="290"/>
            <p14:sldId id="295"/>
            <p14:sldId id="298"/>
            <p14:sldId id="365"/>
            <p14:sldId id="346"/>
            <p14:sldId id="363"/>
            <p14:sldId id="433"/>
          </p14:sldIdLst>
        </p14:section>
        <p14:section name="Autoimmunität des Typ-1-Diabetes" id="{D6E5E443-D772-4A74-B5D1-554714650694}">
          <p14:sldIdLst>
            <p14:sldId id="425"/>
            <p14:sldId id="287"/>
            <p14:sldId id="426"/>
            <p14:sldId id="286"/>
            <p14:sldId id="296"/>
            <p14:sldId id="300"/>
            <p14:sldId id="301"/>
            <p14:sldId id="302"/>
            <p14:sldId id="297"/>
            <p14:sldId id="340"/>
            <p14:sldId id="330"/>
            <p14:sldId id="331"/>
            <p14:sldId id="336"/>
            <p14:sldId id="337"/>
            <p14:sldId id="338"/>
            <p14:sldId id="341"/>
            <p14:sldId id="339"/>
            <p14:sldId id="303"/>
            <p14:sldId id="305"/>
            <p14:sldId id="308"/>
            <p14:sldId id="2147483578"/>
            <p14:sldId id="307"/>
          </p14:sldIdLst>
        </p14:section>
        <p14:section name="Abschlussfolie" id="{A57F84D1-D4BE-4965-AFB4-1A0B1789B70F}">
          <p14:sldIdLst>
            <p14:sldId id="2147475108"/>
          </p14:sldIdLst>
        </p14:section>
      </p14:sectionLst>
    </p:ext>
    <p:ext uri="{EFAFB233-063F-42B5-8137-9DF3F51BA10A}">
      <p15:sldGuideLst xmlns:p15="http://schemas.microsoft.com/office/powerpoint/2012/main">
        <p15:guide id="1" pos="216" userDrawn="1">
          <p15:clr>
            <a:srgbClr val="A4A3A4"/>
          </p15:clr>
        </p15:guide>
        <p15:guide id="2" pos="5496" userDrawn="1">
          <p15:clr>
            <a:srgbClr val="A4A3A4"/>
          </p15:clr>
        </p15:guide>
        <p15:guide id="3" orient="horz" pos="2709" userDrawn="1">
          <p15:clr>
            <a:srgbClr val="A4A3A4"/>
          </p15:clr>
        </p15:guide>
        <p15:guide id="5" pos="2699" userDrawn="1">
          <p15:clr>
            <a:srgbClr val="A4A3A4"/>
          </p15:clr>
        </p15:guide>
        <p15:guide id="6" orient="horz" pos="266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E0C8A0E-63AC-2127-5506-F53298E1B3F3}" name="Scheichl, Michael /DE" initials="S/" userId="S::michael.scheichl@sanofi.com::e4d55582-c13e-42f4-9816-ac9791a091e7" providerId="AD"/>
  <p188:author id="{FBB42014-EBC0-1612-5E3F-585C53DDEBA6}" name="Kruklinski, Marion /DE" initials="KM/" userId="S::Marion.Kruklinski@sanofi.com::3ca47b6b-8259-4b72-bf95-390579ab6f19" providerId="AD"/>
  <p188:author id="{55550D23-A745-9100-84EC-ADA0CFD320BC}" name="Look, Christiane /DE" initials="LC/" userId="S::Christiane.Look@sanofi.com::6927f59e-c32f-466e-87cd-bc2c9baeca3e" providerId="AD"/>
  <p188:author id="{04751C2B-AE8C-4A7F-7377-F5FF5E6E59C5}" name="Guidi, Fabrizio /DE" initials="G/" userId="S::fabrizio.guidi@sanofi.com::a09408b9-d565-49aa-ac2c-ba884b9532c3" providerId="AD"/>
  <p188:author id="{8671A132-2599-7025-BF31-AA0394EC4B56}" name="Garcia-Feurer, Carmen /CH" initials="G/" userId="S::carmen.garcia-feurer@sanofi.com::ed6e28ee-b79c-48ba-9c90-2fc6d458c861" providerId="AD"/>
  <p188:author id="{1F679540-5B85-FA07-5159-6C377AC328B9}" name="Kastelan, Dagmar /DE" initials="KD/" userId="S::Dagmar.Kastelan@sanofi.com::c7f78afa-43dc-4fde-862f-7b35c77d5ca3" providerId="AD"/>
  <p188:author id="{A661E844-CDFF-DBFE-B171-B7821D1F5DD5}" name="Silvia Maggi" initials="SM" userId="S::silvia.maggi@vml.com::2bf17527-1874-48b9-86e6-75613de5d9a5" providerId="AD"/>
  <p188:author id="{D883C44C-BDCA-9B34-B127-949C6C6F742E}" name="Woeckel, Christian /DE" initials="WC/" userId="S::Christian.Woeckel@sanofi.com::78c23048-cb92-4b15-9c42-b9406b0dabe1" providerId="AD"/>
  <p188:author id="{3CDBD84D-B13D-60B5-C70A-E9ED6EEF313E}" name="Misra, Pragya /IN" initials="PM" userId="S::Pragya.Misra@sanofi.com::91fb0dc2-d365-44aa-82b3-9e25ca2edad0" providerId="AD"/>
  <p188:author id="{5D773C52-95AE-FB70-C8A7-A4976423D82F}" name="Semtsiv, Roksolana /DE" initials="RS" userId="S::Roksolana.Semtsiv@sanofi.com::23bd42a5-bc2c-46b2-9e31-133e860e9676" providerId="AD"/>
  <p188:author id="{D29E5658-FD9E-0328-DD2D-F041885D48B2}" name="Schulz, Kerstin /DE" initials="SK/" userId="S::Kerstin.Schulz@sanofi.com::0ea3f8ef-3f60-4333-87d6-07807a663d13" providerId="AD"/>
  <p188:author id="{F1E45E62-FBD9-0985-6618-491691E935D3}" name="Raab, Jennifer /DE" initials="JR" userId="S::Jennifer.Raab@sanofi.com::bd70b795-7ee5-43be-ad46-b3ec342610cb" providerId="AD"/>
  <p188:author id="{EFBBAD69-0319-11D3-868A-7827DEE542D6}" name="Pegelow, Katrin /DE" initials="PK/" userId="S::Katrin.Pegelow@sanofi.com::74a135be-7428-408d-b4b7-e9253dfa99e9" providerId="AD"/>
  <p188:author id="{B5B62F75-498F-D9BD-1EBA-63F85E96FA40}" name="Cognee, Anais /DE" initials="CA/" userId="S::Anais.Cognee@sanofi.com::0a71bc5e-ce1c-4297-b9bf-c516f44d88e5" providerId="AD"/>
  <p188:author id="{A242418C-DA2E-A00F-C784-94B6BBCB506F}" name="Kruklinski, Marion /DE" initials="K/" userId="S::marion.kruklinski@sanofi.com::3ca47b6b-8259-4b72-bf95-390579ab6f19" providerId="AD"/>
  <p188:author id="{45623D94-190C-72B3-7BF8-AF3B58C4E37D}" name="Uhlmann, Maximilian /DE" initials="UM/" userId="S::maximilian.uhlmann@sanofi.com::1838c323-c97b-431a-91b8-19955f03e25e" providerId="AD"/>
  <p188:author id="{EF9B28B3-2C33-2368-394C-2E050FA67430}" name="Kulpa, Konstanze /DE" initials="KK/" userId="S::Konstanze.Kulpa@sanofi.com::8457ae88-36c6-4b7f-8934-daa1e30145c2" providerId="AD"/>
  <p188:author id="{B6B803B6-5442-05B8-8BCF-6F0F6B0D5B6B}" name="Cognee, Anais /DE" initials="C/" userId="S::anais.cognee@sanofi.com::0a71bc5e-ce1c-4297-b9bf-c516f44d88e5" providerId="AD"/>
  <p188:author id="{19DCE8C0-81AD-C6E5-2C40-7EA5A61BBF19}" name="Businger, Guido /CH" initials="BG/" userId="S::guido.businger@sanofi.com::bb85870c-3425-4fe5-8eb8-daad75d71bca" providerId="AD"/>
  <p188:author id="{BEEAE2DE-2E04-82B8-413A-3B5171A267BB}" name="Karuza, Tvrtko  /AT" initials="K/" userId="S::tvrtko.karuza@sanofi.com::8b378085-4f2b-49b6-8471-b1f4de0ec316" providerId="AD"/>
  <p188:author id="{85374DE3-EEA7-2CE9-B45C-2A452C672E14}" name="Rau, Sandra /DE" initials="RS/" userId="S::Sandra.Rau@sanofi.com::7be00143-5eb7-4047-ad61-591800ad8e67" providerId="AD"/>
  <p188:author id="{0A28A1F8-FBCA-7EF3-CECD-7EECB24FEFFF}" name="Karuza, Tvrtko  /AT" initials="KT/" userId="S::Tvrtko.Karuza@sanofi.com::8b378085-4f2b-49b6-8471-b1f4de0ec316" providerId="AD"/>
  <p188:author id="{1B5FD2FB-5AD0-92AD-7860-8EED07FABB81}" name="Ouwerkerk, Anita /DE" initials="O/" userId="S::anita.ouwerkerk@sanofi.com::3c90fd23-e14e-48b2-9436-eb3436b4a343"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Woeckel, Christian /DE" initials="WC/" lastIdx="3" clrIdx="0">
    <p:extLst>
      <p:ext uri="{19B8F6BF-5375-455C-9EA6-DF929625EA0E}">
        <p15:presenceInfo xmlns:p15="http://schemas.microsoft.com/office/powerpoint/2012/main" userId="S::Christian.Woeckel@sanofi.com::78c23048-cb92-4b15-9c42-b9406b0dabe1" providerId="AD"/>
      </p:ext>
    </p:extLst>
  </p:cmAuthor>
  <p:cmAuthor id="2" name="Neuroth, Anne /DE/EXT" initials="N/" lastIdx="1" clrIdx="1">
    <p:extLst>
      <p:ext uri="{19B8F6BF-5375-455C-9EA6-DF929625EA0E}">
        <p15:presenceInfo xmlns:p15="http://schemas.microsoft.com/office/powerpoint/2012/main" userId="S::anne.neuroth-ext@sanofi.com::49b324fb-7710-401d-a93a-5bc4c517c9f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004C"/>
    <a:srgbClr val="FF8A02"/>
    <a:srgbClr val="404040"/>
    <a:srgbClr val="E9EEF2"/>
    <a:srgbClr val="237923"/>
    <a:srgbClr val="FF9F23"/>
    <a:srgbClr val="429C4A"/>
    <a:srgbClr val="2B2B2B"/>
    <a:srgbClr val="DCEEF5"/>
    <a:srgbClr val="F3E4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F800B559-55DF-4324-A70D-7A5FB1BD5379}">
  <a:tblStyle styleId="{F800B559-55DF-4324-A70D-7A5FB1BD5379}" styleName="Sanofi">
    <a:wholeTbl>
      <a:tcTxStyle>
        <a:fontRef idx="minor">
          <a:schemeClr val="dk1"/>
        </a:fontRef>
        <a:schemeClr val="dk1"/>
      </a:tcTxStyle>
      <a:tcStyle>
        <a:tcBdr>
          <a:left>
            <a:ln w="2500" cmpd="sng">
              <a:solidFill>
                <a:schemeClr val="lt2"/>
              </a:solidFill>
            </a:ln>
          </a:left>
          <a:right>
            <a:ln w="2500" cmpd="sng">
              <a:solidFill>
                <a:schemeClr val="lt2"/>
              </a:solidFill>
            </a:ln>
          </a:right>
          <a:top>
            <a:ln w="2500" cmpd="sng">
              <a:solidFill>
                <a:schemeClr val="lt2"/>
              </a:solidFill>
            </a:ln>
          </a:top>
          <a:bottom>
            <a:ln w="2500" cmpd="sng">
              <a:solidFill>
                <a:schemeClr val="lt2"/>
              </a:solidFill>
            </a:ln>
          </a:bottom>
          <a:insideH>
            <a:ln w="2500" cmpd="sng">
              <a:solidFill>
                <a:schemeClr val="lt2"/>
              </a:solidFill>
            </a:ln>
          </a:insideH>
          <a:insideV>
            <a:ln w="2500" cmpd="sng">
              <a:solidFill>
                <a:schemeClr val="lt2"/>
              </a:solidFill>
            </a:ln>
          </a:insideV>
        </a:tcBdr>
        <a:fill>
          <a:solidFill>
            <a:schemeClr val="lt1"/>
          </a:solidFill>
        </a:fill>
      </a:tcStyle>
    </a:wholeTbl>
    <a:band1H>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H>
    <a:band2H>
      <a:tcStyle>
        <a:tcBdr/>
      </a:tcStyle>
    </a:band2H>
    <a:band1V>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V>
    <a:band2V>
      <a:tcStyle>
        <a:tcBdr/>
      </a:tcStyle>
    </a:band2V>
    <a:lastCol>
      <a:tcTxStyle b="off">
        <a:fontRef idx="minor">
          <a:schemeClr val="dk1"/>
        </a:fontRef>
        <a:schemeClr val="dk1"/>
      </a:tcTxStyle>
      <a:tcStyle>
        <a:tcBdr/>
        <a:fill>
          <a:solidFill>
            <a:schemeClr val="dk2"/>
          </a:solidFill>
        </a:fill>
      </a:tcStyle>
    </a:lastCol>
    <a:firstCol>
      <a:tcTxStyle b="off">
        <a:fontRef idx="minor">
          <a:schemeClr val="dk1"/>
        </a:fontRef>
        <a:schemeClr val="dk1"/>
      </a:tcTxStyle>
      <a:tcStyle>
        <a:tcBdr/>
        <a:fill>
          <a:solidFill>
            <a:schemeClr val="dk2"/>
          </a:solidFill>
        </a:fill>
      </a:tcStyle>
    </a:firstCol>
    <a:lastRow>
      <a:tcTxStyle b="on">
        <a:fontRef idx="major">
          <a:schemeClr val="dk1"/>
        </a:fontRef>
        <a:schemeClr val="dk1"/>
      </a:tcTxStyle>
      <a:tcStyle>
        <a:tcBdr/>
        <a:fill>
          <a:solidFill>
            <a:schemeClr val="dk2"/>
          </a:solidFill>
        </a:fill>
      </a:tcStyle>
    </a:lastRow>
    <a:firstRow>
      <a:tcTxStyle b="off">
        <a:fontRef idx="major">
          <a:schemeClr val="lt2"/>
        </a:fontRef>
        <a:schemeClr val="lt2"/>
      </a:tcTxStyle>
      <a:tcStyle>
        <a:tcBdr>
          <a:bottom>
            <a:ln w="36000" cmpd="sng">
              <a:solidFill>
                <a:schemeClr val="accent2"/>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lt1"/>
      </a:tcTxStyle>
      <a:tcStyle>
        <a:tcBdr/>
        <a:fillRef idx="1">
          <a:schemeClr val="accent2"/>
        </a:fillRef>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9565" autoAdjust="0"/>
    <p:restoredTop sz="94660"/>
  </p:normalViewPr>
  <p:slideViewPr>
    <p:cSldViewPr snapToGrid="0">
      <p:cViewPr varScale="1">
        <p:scale>
          <a:sx n="150" d="100"/>
          <a:sy n="150" d="100"/>
        </p:scale>
        <p:origin x="126" y="756"/>
      </p:cViewPr>
      <p:guideLst>
        <p:guide pos="216"/>
        <p:guide pos="5496"/>
        <p:guide orient="horz" pos="2709"/>
        <p:guide pos="2699"/>
        <p:guide orient="horz" pos="2663"/>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commentAuthors" Target="commentAuthors.xml"/><Relationship Id="rId47"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3C5A8E8-CFFD-8244-99C5-C59695B7B587}"/>
              </a:ext>
            </a:extLst>
          </p:cNvPr>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242097A3-5546-824A-82FF-3390AD25DFDA}"/>
              </a:ext>
            </a:extLst>
          </p:cNvPr>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4795986D-8BE5-CF41-BDD9-ABAFDA2F44C7}" type="datetimeFigureOut">
              <a:rPr lang="fr-FR" smtClean="0"/>
              <a:t>14/01/2026</a:t>
            </a:fld>
            <a:endParaRPr lang="fr-FR"/>
          </a:p>
        </p:txBody>
      </p:sp>
      <p:sp>
        <p:nvSpPr>
          <p:cNvPr id="4" name="Espace réservé du pied de page 3">
            <a:extLst>
              <a:ext uri="{FF2B5EF4-FFF2-40B4-BE49-F238E27FC236}">
                <a16:creationId xmlns:a16="http://schemas.microsoft.com/office/drawing/2014/main" id="{D0FF6B0C-B1BA-F042-9223-AFA5A1E54C8A}"/>
              </a:ext>
            </a:extLst>
          </p:cNvPr>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FD5FA54A-F961-0E49-BD8F-3E49E88675E1}"/>
              </a:ext>
            </a:extLst>
          </p:cNvPr>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A6DFDA78-543E-4D49-948C-0112778612F3}" type="slidenum">
              <a:rPr lang="fr-FR" smtClean="0"/>
              <a:t>‹Nr.›</a:t>
            </a:fld>
            <a:endParaRPr lang="fr-FR"/>
          </a:p>
        </p:txBody>
      </p:sp>
    </p:spTree>
    <p:extLst>
      <p:ext uri="{BB962C8B-B14F-4D97-AF65-F5344CB8AC3E}">
        <p14:creationId xmlns:p14="http://schemas.microsoft.com/office/powerpoint/2010/main" val="4024381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7ABC6454-8C49-4AFA-8B67-E69B53E09A31}" type="datetimeFigureOut">
              <a:rPr lang="fr-FR" smtClean="0"/>
              <a:t>14/01/2026</a:t>
            </a:fld>
            <a:endParaRPr lang="fr-FR"/>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1F576107-2EC1-4836-BBE2-B29C7F5CEAC4}" type="slidenum">
              <a:rPr lang="fr-FR" smtClean="0"/>
              <a:t>‹Nr.›</a:t>
            </a:fld>
            <a:endParaRPr lang="fr-FR"/>
          </a:p>
        </p:txBody>
      </p:sp>
    </p:spTree>
    <p:extLst>
      <p:ext uri="{BB962C8B-B14F-4D97-AF65-F5344CB8AC3E}">
        <p14:creationId xmlns:p14="http://schemas.microsoft.com/office/powerpoint/2010/main" val="3477472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65571C-8944-F900-8646-652C9A3631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6CD34FC-F4AF-9CEE-E10A-56090F0D369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97AC31-1BB8-C390-5ED2-0E3D4F9BA298}"/>
              </a:ext>
            </a:extLst>
          </p:cNvPr>
          <p:cNvSpPr>
            <a:spLocks noGrp="1"/>
          </p:cNvSpPr>
          <p:nvPr>
            <p:ph type="body" idx="1"/>
          </p:nvPr>
        </p:nvSpPr>
        <p:spPr>
          <a:xfrm>
            <a:off x="406400" y="4415790"/>
            <a:ext cx="6199188" cy="4183380"/>
          </a:xfrm>
        </p:spPr>
        <p:txBody>
          <a:bodyPr>
            <a:normAutofit/>
          </a:bodyPr>
          <a:lstStyle/>
          <a:p>
            <a:pPr marL="0" marR="0">
              <a:lnSpc>
                <a:spcPct val="107000"/>
              </a:lnSpc>
              <a:spcBef>
                <a:spcPct val="0"/>
              </a:spcBef>
              <a:spcAft>
                <a:spcPct val="0"/>
              </a:spcAft>
            </a:pPr>
            <a:endParaRPr lang="en-US" sz="12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B5A48F93-705C-3E6A-30B0-B20E688EEF4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tabLst/>
              <a:defRPr/>
            </a:pPr>
            <a:fld id="{5C009245-E293-7D43-B02D-89DB2256B9C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Arial"/>
              </a:rPr>
              <a:pPr marL="0" marR="0" lvl="0" indent="0" algn="r" defTabSz="914400" rtl="0" eaLnBrk="1" fontAlgn="auto" latinLnBrk="0" hangingPunct="1">
                <a:lnSpc>
                  <a:spcPct val="100000"/>
                </a:lnSpc>
                <a:spcBef>
                  <a:spcPct val="0"/>
                </a:spcBef>
                <a:spcAft>
                  <a:spcPct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Arial"/>
            </a:endParaRPr>
          </a:p>
        </p:txBody>
      </p:sp>
    </p:spTree>
    <p:extLst>
      <p:ext uri="{BB962C8B-B14F-4D97-AF65-F5344CB8AC3E}">
        <p14:creationId xmlns:p14="http://schemas.microsoft.com/office/powerpoint/2010/main" val="3516232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DE76B8-C218-2325-3F0A-39A0F54CA7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00411C-8777-8440-FCC4-2EB2B5EE937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607F0FF-7504-676E-DD15-C0CF53AF79F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0F48AF41-0E71-F1ED-1CB9-E922DDA2D465}"/>
              </a:ext>
            </a:extLst>
          </p:cNvPr>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4EF9BDA-1F19-4DF4-8A94-F37DAE3BCCDF}"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29946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FCAB4C-1AD8-FC87-5654-3A5A790729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7478F24-E51E-0DCB-4B11-963C6C19031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EB308A-C391-6036-DE9E-B2B6AC282BD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4FDD850-1C36-4EB9-E96E-47B84A60BCD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Arial"/>
            </a:endParaRPr>
          </a:p>
        </p:txBody>
      </p:sp>
    </p:spTree>
    <p:extLst>
      <p:ext uri="{BB962C8B-B14F-4D97-AF65-F5344CB8AC3E}">
        <p14:creationId xmlns:p14="http://schemas.microsoft.com/office/powerpoint/2010/main" val="20027286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4EF9BDA-1F19-4DF4-8A94-F37DAE3BCCDF}"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33</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4834031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Logo (Light)">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5569CE8B-04AF-468F-B800-7ECF09FD6C99}"/>
              </a:ext>
            </a:extLst>
          </p:cNvPr>
          <p:cNvGrpSpPr>
            <a:grpSpLocks noChangeAspect="1"/>
          </p:cNvGrpSpPr>
          <p:nvPr userDrawn="1"/>
        </p:nvGrpSpPr>
        <p:grpSpPr>
          <a:xfrm>
            <a:off x="3236582" y="2227950"/>
            <a:ext cx="2670837" cy="687600"/>
            <a:chOff x="4767702" y="-472136"/>
            <a:chExt cx="745525" cy="191931"/>
          </a:xfrm>
          <a:solidFill>
            <a:srgbClr val="FFFFFF"/>
          </a:solidFill>
        </p:grpSpPr>
        <p:sp>
          <p:nvSpPr>
            <p:cNvPr id="10" name="Forme libre : forme 9">
              <a:extLst>
                <a:ext uri="{FF2B5EF4-FFF2-40B4-BE49-F238E27FC236}">
                  <a16:creationId xmlns:a16="http://schemas.microsoft.com/office/drawing/2014/main" id="{A862ADC4-857D-4471-A871-BD1A38FB23C1}"/>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sz="1800"/>
            </a:p>
          </p:txBody>
        </p:sp>
        <p:sp>
          <p:nvSpPr>
            <p:cNvPr id="11" name="Forme libre : forme 10">
              <a:extLst>
                <a:ext uri="{FF2B5EF4-FFF2-40B4-BE49-F238E27FC236}">
                  <a16:creationId xmlns:a16="http://schemas.microsoft.com/office/drawing/2014/main" id="{3473CDDD-9034-4972-B890-4C267C13F06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sz="1800">
                <a:solidFill>
                  <a:schemeClr val="accent2"/>
                </a:solidFill>
              </a:endParaRPr>
            </a:p>
          </p:txBody>
        </p:sp>
        <p:sp>
          <p:nvSpPr>
            <p:cNvPr id="12" name="Forme libre : forme 11">
              <a:extLst>
                <a:ext uri="{FF2B5EF4-FFF2-40B4-BE49-F238E27FC236}">
                  <a16:creationId xmlns:a16="http://schemas.microsoft.com/office/drawing/2014/main" id="{FA4CC508-0E53-4122-BCBD-4E37F1B71C30}"/>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sz="1800"/>
            </a:p>
          </p:txBody>
        </p:sp>
      </p:grpSp>
      <p:sp>
        <p:nvSpPr>
          <p:cNvPr id="3" name="Textfeld 2">
            <a:extLst>
              <a:ext uri="{FF2B5EF4-FFF2-40B4-BE49-F238E27FC236}">
                <a16:creationId xmlns:a16="http://schemas.microsoft.com/office/drawing/2014/main" id="{F582E619-80C5-289C-DA7A-7C2265127497}"/>
              </a:ext>
            </a:extLst>
          </p:cNvPr>
          <p:cNvSpPr txBox="1"/>
          <p:nvPr userDrawn="1"/>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MAT-DE-2600042-1.0-01/2026</a:t>
            </a:r>
            <a:endParaRPr lang="de-DE" sz="600" dirty="0">
              <a:solidFill>
                <a:srgbClr val="404040"/>
              </a:solidFill>
            </a:endParaRPr>
          </a:p>
        </p:txBody>
      </p:sp>
    </p:spTree>
    <p:extLst>
      <p:ext uri="{BB962C8B-B14F-4D97-AF65-F5344CB8AC3E}">
        <p14:creationId xmlns:p14="http://schemas.microsoft.com/office/powerpoint/2010/main" val="2053898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1_body">
    <p:spTree>
      <p:nvGrpSpPr>
        <p:cNvPr id="1" name=""/>
        <p:cNvGrpSpPr/>
        <p:nvPr/>
      </p:nvGrpSpPr>
      <p:grpSpPr>
        <a:xfrm>
          <a:off x="0" y="0"/>
          <a:ext cx="0" cy="0"/>
          <a:chOff x="0" y="0"/>
          <a:chExt cx="0" cy="0"/>
        </a:xfrm>
      </p:grpSpPr>
      <p:sp>
        <p:nvSpPr>
          <p:cNvPr id="2" name="Title 1"/>
          <p:cNvSpPr>
            <a:spLocks noGrp="1"/>
          </p:cNvSpPr>
          <p:nvPr>
            <p:ph type="title"/>
          </p:nvPr>
        </p:nvSpPr>
        <p:spPr>
          <a:xfrm>
            <a:off x="375000" y="273846"/>
            <a:ext cx="8486775" cy="571663"/>
          </a:xfrm>
        </p:spPr>
        <p:txBody>
          <a:bodyPr anchor="t"/>
          <a:lstStyle/>
          <a:p>
            <a:r>
              <a:rPr lang="en-US" altLang="en-US" noProof="0"/>
              <a:t>Click to edit Master title style</a:t>
            </a:r>
          </a:p>
        </p:txBody>
      </p:sp>
      <p:sp>
        <p:nvSpPr>
          <p:cNvPr id="11" name="Text Placeholder 10"/>
          <p:cNvSpPr>
            <a:spLocks noGrp="1"/>
          </p:cNvSpPr>
          <p:nvPr>
            <p:ph type="body" sz="quarter" idx="10"/>
          </p:nvPr>
        </p:nvSpPr>
        <p:spPr>
          <a:xfrm>
            <a:off x="375048" y="975122"/>
            <a:ext cx="8486775" cy="3343275"/>
          </a:xfrm>
        </p:spPr>
        <p:txBody>
          <a:bodyPr/>
          <a:lstStyle>
            <a:lvl1pPr>
              <a:buClr>
                <a:schemeClr val="accent3"/>
              </a:buClr>
              <a:defRPr sz="1050" baseline="0"/>
            </a:lvl1pPr>
            <a:lvl2pPr>
              <a:buClr>
                <a:schemeClr val="accent3"/>
              </a:buClr>
              <a:defRPr sz="1050" baseline="0"/>
            </a:lvl2pPr>
            <a:lvl3pPr>
              <a:buClr>
                <a:schemeClr val="accent3"/>
              </a:buClr>
              <a:defRPr sz="1050" baseline="0"/>
            </a:lvl3pPr>
            <a:lvl4pPr>
              <a:buClr>
                <a:schemeClr val="accent3"/>
              </a:buClr>
              <a:defRPr sz="1050" baseline="0"/>
            </a:lvl4pPr>
            <a:lvl5pPr>
              <a:buClr>
                <a:schemeClr val="accent3"/>
              </a:buClr>
              <a:defRPr sz="1050" baseline="0"/>
            </a:lvl5p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6" name="Slide Number Placeholder 5">
            <a:extLst>
              <a:ext uri="{FF2B5EF4-FFF2-40B4-BE49-F238E27FC236}">
                <a16:creationId xmlns:a16="http://schemas.microsoft.com/office/drawing/2014/main" id="{93C9AC64-5A8A-45DB-D99B-0D0A55659FBF}"/>
              </a:ext>
            </a:extLst>
          </p:cNvPr>
          <p:cNvSpPr>
            <a:spLocks noGrp="1"/>
          </p:cNvSpPr>
          <p:nvPr>
            <p:ph type="sldNum" sz="quarter" idx="11"/>
          </p:nvPr>
        </p:nvSpPr>
        <p:spPr>
          <a:xfrm>
            <a:off x="8820151" y="4863704"/>
            <a:ext cx="320675" cy="273844"/>
          </a:xfrm>
          <a:prstGeom prst="rect">
            <a:avLst/>
          </a:prstGeom>
          <a:ln cap="flat" algn="ctr">
            <a:round/>
            <a:headEnd type="none" w="med" len="med"/>
            <a:tailEnd type="none" w="med" len="med"/>
          </a:ln>
        </p:spPr>
        <p:txBody>
          <a:bodyPr vert="horz" wrap="square" lIns="91440" tIns="45720" rIns="91440" bIns="45720" numCol="1" anchor="ctr" anchorCtr="0" compatLnSpc="1">
            <a:prstTxWarp prst="textNoShape">
              <a:avLst/>
            </a:prstTxWarp>
            <a:noAutofit/>
          </a:bodyPr>
          <a:lstStyle>
            <a:lvl1pPr algn="ctr">
              <a:defRPr sz="525">
                <a:solidFill>
                  <a:srgbClr val="2198DD"/>
                </a:solidFill>
                <a:latin typeface="Arial" panose="020B0604020202020204" pitchFamily="34" charset="0"/>
              </a:defRPr>
            </a:lvl1pPr>
          </a:lstStyle>
          <a:p>
            <a:fld id="{282C2E76-8C31-4E47-8EDB-0419A33E052F}" type="slidenum">
              <a:rPr lang="en-US" altLang="de-DE"/>
              <a:pPr/>
              <a:t>‹Nr.›</a:t>
            </a:fld>
            <a:endParaRPr lang="en-US" altLang="de-DE">
              <a:solidFill>
                <a:srgbClr val="000000"/>
              </a:solidFill>
            </a:endParaRPr>
          </a:p>
        </p:txBody>
      </p:sp>
    </p:spTree>
    <p:extLst>
      <p:ext uri="{BB962C8B-B14F-4D97-AF65-F5344CB8AC3E}">
        <p14:creationId xmlns:p14="http://schemas.microsoft.com/office/powerpoint/2010/main" val="336577839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and Content">
    <p:bg>
      <p:bgRef idx="1001">
        <a:schemeClr val="bg1"/>
      </p:bgRef>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920CC99-2862-47B8-AA12-B455F7B72E17}"/>
              </a:ext>
            </a:extLst>
          </p:cNvPr>
          <p:cNvSpPr>
            <a:spLocks noGrp="1"/>
          </p:cNvSpPr>
          <p:nvPr>
            <p:ph type="title"/>
          </p:nvPr>
        </p:nvSpPr>
        <p:spPr/>
        <p:txBody>
          <a:bodyPr/>
          <a:lstStyle/>
          <a:p>
            <a:r>
              <a:rPr lang="fr-FR"/>
              <a:t>Modifiez le style du titre</a:t>
            </a:r>
            <a:endParaRPr lang="en-US"/>
          </a:p>
        </p:txBody>
      </p:sp>
      <p:sp>
        <p:nvSpPr>
          <p:cNvPr id="10" name="Espace réservé du texte 4">
            <a:extLst>
              <a:ext uri="{FF2B5EF4-FFF2-40B4-BE49-F238E27FC236}">
                <a16:creationId xmlns:a16="http://schemas.microsoft.com/office/drawing/2014/main" id="{B2003F5C-CB72-4CF3-92F6-48DF799244F6}"/>
              </a:ext>
            </a:extLst>
          </p:cNvPr>
          <p:cNvSpPr>
            <a:spLocks noGrp="1"/>
          </p:cNvSpPr>
          <p:nvPr>
            <p:ph type="body" sz="quarter" idx="2" hasCustomPrompt="1"/>
          </p:nvPr>
        </p:nvSpPr>
        <p:spPr>
          <a:xfrm>
            <a:off x="333730" y="1071319"/>
            <a:ext cx="8478000" cy="215444"/>
          </a:xfrm>
        </p:spPr>
        <p:txBody>
          <a:bodyPr wrap="square">
            <a:spAutoFit/>
          </a:bodyPr>
          <a:lstStyle>
            <a:lvl1pPr>
              <a:lnSpc>
                <a:spcPct val="100000"/>
              </a:lnSpc>
              <a:spcAft>
                <a:spcPts val="0"/>
              </a:spcAft>
              <a:defRPr sz="1400" b="0" i="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fr-FR" noProof="0"/>
              <a:t>Cliquez pour modifier les styles du texte du masque</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3"/>
          </p:nvPr>
        </p:nvSpPr>
        <p:spPr>
          <a:xfrm>
            <a:off x="331525" y="1340692"/>
            <a:ext cx="8478000" cy="32090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Tree>
    <p:extLst>
      <p:ext uri="{BB962C8B-B14F-4D97-AF65-F5344CB8AC3E}">
        <p14:creationId xmlns:p14="http://schemas.microsoft.com/office/powerpoint/2010/main" val="358843117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1215">
          <p15:clr>
            <a:srgbClr val="FBAE40"/>
          </p15:clr>
        </p15:guide>
        <p15:guide id="2" pos="216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4B95820-9B61-4725-484C-BECA95D3D428}"/>
              </a:ext>
            </a:extLst>
          </p:cNvPr>
          <p:cNvSpPr>
            <a:spLocks noGrp="1"/>
          </p:cNvSpPr>
          <p:nvPr>
            <p:ph type="title"/>
          </p:nvPr>
        </p:nvSpPr>
        <p:spPr>
          <a:xfrm>
            <a:off x="266700" y="198829"/>
            <a:ext cx="8109886" cy="523509"/>
          </a:xfrm>
          <a:prstGeom prst="rect">
            <a:avLst/>
          </a:prstGeom>
        </p:spPr>
        <p:txBody>
          <a:bodyPr/>
          <a:lstStyle/>
          <a:p>
            <a:r>
              <a:rPr lang="en-US" noProof="0"/>
              <a:t>Click to edit Master title style</a:t>
            </a:r>
          </a:p>
        </p:txBody>
      </p:sp>
      <p:sp>
        <p:nvSpPr>
          <p:cNvPr id="12" name="Segnaposto testo 7">
            <a:extLst>
              <a:ext uri="{FF2B5EF4-FFF2-40B4-BE49-F238E27FC236}">
                <a16:creationId xmlns:a16="http://schemas.microsoft.com/office/drawing/2014/main" id="{3DD5ABD1-E631-06C8-0787-5FE3DD083232}"/>
              </a:ext>
            </a:extLst>
          </p:cNvPr>
          <p:cNvSpPr>
            <a:spLocks noGrp="1"/>
          </p:cNvSpPr>
          <p:nvPr>
            <p:ph type="body" sz="quarter" idx="11" hasCustomPrompt="1"/>
          </p:nvPr>
        </p:nvSpPr>
        <p:spPr>
          <a:xfrm>
            <a:off x="791766" y="4724739"/>
            <a:ext cx="7117081" cy="292894"/>
          </a:xfrm>
          <a:prstGeom prst="rect">
            <a:avLst/>
          </a:prstGeom>
        </p:spPr>
        <p:txBody>
          <a:bodyPr vert="horz" lIns="0" tIns="0" rIns="0" bIns="0" rtlCol="0" anchor="b" anchorCtr="0">
            <a:noAutofit/>
          </a:bodyPr>
          <a:lstStyle>
            <a:lvl1pPr>
              <a:spcBef>
                <a:spcPts val="150"/>
              </a:spcBef>
              <a:defRPr lang="it-IT" sz="675" b="0"/>
            </a:lvl1pPr>
          </a:lstStyle>
          <a:p>
            <a:pPr lvl="0">
              <a:spcBef>
                <a:spcPct val="0"/>
              </a:spcBef>
            </a:pPr>
            <a:r>
              <a:rPr lang="en-US" noProof="0"/>
              <a:t>Reference</a:t>
            </a:r>
          </a:p>
        </p:txBody>
      </p:sp>
      <p:sp>
        <p:nvSpPr>
          <p:cNvPr id="3" name="Slide Number Placeholder 14">
            <a:extLst>
              <a:ext uri="{FF2B5EF4-FFF2-40B4-BE49-F238E27FC236}">
                <a16:creationId xmlns:a16="http://schemas.microsoft.com/office/drawing/2014/main" id="{870CE6DC-D09C-F4A9-5AAB-AF7947949B98}"/>
              </a:ext>
            </a:extLst>
          </p:cNvPr>
          <p:cNvSpPr>
            <a:spLocks noGrp="1"/>
          </p:cNvSpPr>
          <p:nvPr>
            <p:ph type="sldNum" sz="quarter" idx="4"/>
          </p:nvPr>
        </p:nvSpPr>
        <p:spPr>
          <a:xfrm>
            <a:off x="8651900" y="4455250"/>
            <a:ext cx="255840" cy="143075"/>
          </a:xfrm>
          <a:prstGeom prst="rect">
            <a:avLst/>
          </a:prstGeom>
          <a:noFill/>
        </p:spPr>
        <p:txBody>
          <a:bodyPr wrap="square" lIns="0" tIns="0" rIns="0" bIns="0" rtlCol="0" anchor="ctr">
            <a:noAutofit/>
          </a:bodyPr>
          <a:lstStyle>
            <a:lvl1pPr algn="r">
              <a:defRPr lang="en-US" sz="900" b="0" i="0" smtClean="0">
                <a:solidFill>
                  <a:schemeClr val="bg1"/>
                </a:solidFill>
                <a:latin typeface="Arial" panose="020B0604020202020204" pitchFamily="34" charset="0"/>
                <a:cs typeface="Arial" panose="020B0604020202020204" pitchFamily="34" charset="0"/>
              </a:defRPr>
            </a:lvl1pPr>
          </a:lstStyle>
          <a:p>
            <a:fld id="{0FCCC50F-8FDF-4683-8964-C1789810F6BE}" type="slidenum">
              <a:rPr lang="en-GB" smtClean="0"/>
              <a:t>‹Nr.›</a:t>
            </a:fld>
            <a:endParaRPr lang="en-GB"/>
          </a:p>
        </p:txBody>
      </p:sp>
    </p:spTree>
    <p:extLst>
      <p:ext uri="{BB962C8B-B14F-4D97-AF65-F5344CB8AC3E}">
        <p14:creationId xmlns:p14="http://schemas.microsoft.com/office/powerpoint/2010/main" val="3748153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2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7D07C-5A99-2F98-2342-16E2E631B3C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47E1854-5A61-7772-62F3-BD48ECA5813D}"/>
              </a:ext>
            </a:extLst>
          </p:cNvPr>
          <p:cNvSpPr>
            <a:spLocks noGrp="1"/>
          </p:cNvSpPr>
          <p:nvPr>
            <p:ph type="dt" sz="half" idx="10"/>
          </p:nvPr>
        </p:nvSpPr>
        <p:spPr/>
        <p:txBody>
          <a:bodyPr/>
          <a:lstStyle/>
          <a:p>
            <a:fld id="{815CFD6D-8499-6246-B80D-00A8DDE0D4E3}" type="datetimeFigureOut">
              <a:rPr lang="en-US" smtClean="0"/>
              <a:t>1/14/2026</a:t>
            </a:fld>
            <a:endParaRPr lang="en-US"/>
          </a:p>
        </p:txBody>
      </p:sp>
      <p:sp>
        <p:nvSpPr>
          <p:cNvPr id="4" name="Footer Placeholder 3">
            <a:extLst>
              <a:ext uri="{FF2B5EF4-FFF2-40B4-BE49-F238E27FC236}">
                <a16:creationId xmlns:a16="http://schemas.microsoft.com/office/drawing/2014/main" id="{374A7039-BAE8-49E2-ECF3-B6DF687BCE9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1207AB5-0D72-4C01-DE49-5123F043E2EF}"/>
              </a:ext>
            </a:extLst>
          </p:cNvPr>
          <p:cNvSpPr>
            <a:spLocks noGrp="1"/>
          </p:cNvSpPr>
          <p:nvPr>
            <p:ph type="sldNum" sz="quarter" idx="12"/>
          </p:nvPr>
        </p:nvSpPr>
        <p:spPr/>
        <p:txBody>
          <a:bodyPr/>
          <a:lstStyle/>
          <a:p>
            <a:fld id="{710F8D1B-DB28-8F44-8992-196829EB57F4}" type="slidenum">
              <a:rPr lang="en-US" smtClean="0"/>
              <a:t>‹Nr.›</a:t>
            </a:fld>
            <a:endParaRPr lang="en-US"/>
          </a:p>
        </p:txBody>
      </p:sp>
    </p:spTree>
    <p:extLst>
      <p:ext uri="{BB962C8B-B14F-4D97-AF65-F5344CB8AC3E}">
        <p14:creationId xmlns:p14="http://schemas.microsoft.com/office/powerpoint/2010/main" val="13182191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itle, Images and Descriptions">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endParaRPr lang="en-GB"/>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0C947720-2215-4D73-88E1-075BF17F8597}" type="slidenum">
              <a:rPr lang="en-GB" smtClean="0"/>
              <a:t>‹Nr.›</a:t>
            </a:fld>
            <a:endParaRPr lang="en-GB"/>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338494" y="1558352"/>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4572001" y="1558352"/>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p:nvPr>
        </p:nvSpPr>
        <p:spPr>
          <a:xfrm>
            <a:off x="333731" y="1829516"/>
            <a:ext cx="1755419" cy="2717116"/>
          </a:xfrm>
        </p:spPr>
        <p:txBody>
          <a:bodyPr>
            <a:noAutofit/>
          </a:bodyPr>
          <a:lstStyle>
            <a:lvl1pPr>
              <a:defRPr>
                <a:noFill/>
              </a:defRPr>
            </a:lvl1pPr>
          </a:lstStyle>
          <a:p>
            <a:r>
              <a:rPr lang="en-US" noProof="0"/>
              <a:t>Click icon to 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p:nvPr>
        </p:nvSpPr>
        <p:spPr>
          <a:xfrm>
            <a:off x="4572001" y="1829516"/>
            <a:ext cx="1755419" cy="2717116"/>
          </a:xfrm>
        </p:spPr>
        <p:txBody>
          <a:bodyPr>
            <a:noAutofit/>
          </a:bodyPr>
          <a:lstStyle>
            <a:lvl1pPr>
              <a:defRPr>
                <a:noFill/>
              </a:defRPr>
            </a:lvl1pPr>
          </a:lstStyle>
          <a:p>
            <a:r>
              <a:rPr lang="en-US" noProof="0"/>
              <a:t>Click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6539642" y="1829516"/>
            <a:ext cx="2059200"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2301374" y="1829516"/>
            <a:ext cx="2058403"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Espace réservé du texte 5">
            <a:extLst>
              <a:ext uri="{FF2B5EF4-FFF2-40B4-BE49-F238E27FC236}">
                <a16:creationId xmlns:a16="http://schemas.microsoft.com/office/drawing/2014/main" id="{8B0C0C30-D9D7-4BD7-AF39-B6CB516C9897}"/>
              </a:ext>
            </a:extLst>
          </p:cNvPr>
          <p:cNvSpPr>
            <a:spLocks noGrp="1"/>
          </p:cNvSpPr>
          <p:nvPr>
            <p:ph type="body" sz="quarter" idx="18"/>
          </p:nvPr>
        </p:nvSpPr>
        <p:spPr>
          <a:xfrm>
            <a:off x="333730" y="318887"/>
            <a:ext cx="8478000" cy="215444"/>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47" algn="l"/>
              </a:tabLst>
              <a:defRPr sz="400"/>
            </a:lvl3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1CD7C0F2-9ED1-4D8C-94FB-BE336E7168B9}"/>
              </a:ext>
            </a:extLst>
          </p:cNvPr>
          <p:cNvSpPr>
            <a:spLocks noGrp="1"/>
          </p:cNvSpPr>
          <p:nvPr>
            <p:ph type="body" sz="quarter" idx="22"/>
          </p:nvPr>
        </p:nvSpPr>
        <p:spPr>
          <a:xfrm>
            <a:off x="333730" y="1183184"/>
            <a:ext cx="8478000" cy="276999"/>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34787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_Cover Title with Image (Dark)">
    <p:bg>
      <p:bgPr>
        <a:solidFill>
          <a:schemeClr val="accent1"/>
        </a:solidFill>
        <a:effectLst/>
      </p:bgPr>
    </p:bg>
    <p:spTree>
      <p:nvGrpSpPr>
        <p:cNvPr id="1" name=""/>
        <p:cNvGrpSpPr/>
        <p:nvPr/>
      </p:nvGrpSpPr>
      <p:grpSpPr>
        <a:xfrm>
          <a:off x="0" y="0"/>
          <a:ext cx="0" cy="0"/>
          <a:chOff x="0" y="0"/>
          <a:chExt cx="0" cy="0"/>
        </a:xfrm>
      </p:grpSpPr>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a:p>
          </p:txBody>
        </p:sp>
      </p:gr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a:t>Click icon to add picture</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2"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2"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a:t>Click icon to add SmartArt graphic</a:t>
            </a:r>
          </a:p>
        </p:txBody>
      </p:sp>
      <p:sp>
        <p:nvSpPr>
          <p:cNvPr id="21" name="Espace réservé du texte 5">
            <a:extLst>
              <a:ext uri="{FF2B5EF4-FFF2-40B4-BE49-F238E27FC236}">
                <a16:creationId xmlns:a16="http://schemas.microsoft.com/office/drawing/2014/main" id="{008D4AEF-2960-4B86-98AA-A0ABA6675BC8}"/>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2" name="Espace réservé du texte 5">
            <a:extLst>
              <a:ext uri="{FF2B5EF4-FFF2-40B4-BE49-F238E27FC236}">
                <a16:creationId xmlns:a16="http://schemas.microsoft.com/office/drawing/2014/main" id="{C4763866-3F61-4A13-9CE8-9A542B41F4FC}"/>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3" name="Espace réservé du texte 5">
            <a:extLst>
              <a:ext uri="{FF2B5EF4-FFF2-40B4-BE49-F238E27FC236}">
                <a16:creationId xmlns:a16="http://schemas.microsoft.com/office/drawing/2014/main" id="{7A2D6EFB-94B5-487C-A9CF-03E9B187D679}"/>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400" b="0" i="0" kern="120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3" name="Textfeld 2">
            <a:extLst>
              <a:ext uri="{FF2B5EF4-FFF2-40B4-BE49-F238E27FC236}">
                <a16:creationId xmlns:a16="http://schemas.microsoft.com/office/drawing/2014/main" id="{F9C58B1B-1E16-5F63-4F59-1DBF594DA168}"/>
              </a:ext>
            </a:extLst>
          </p:cNvPr>
          <p:cNvSpPr txBox="1"/>
          <p:nvPr userDrawn="1"/>
        </p:nvSpPr>
        <p:spPr>
          <a:xfrm rot="16200000">
            <a:off x="8348590" y="4348090"/>
            <a:ext cx="1406154" cy="184666"/>
          </a:xfrm>
          <a:prstGeom prst="rect">
            <a:avLst/>
          </a:prstGeom>
          <a:noFill/>
        </p:spPr>
        <p:txBody>
          <a:bodyPr wrap="none" rtlCol="0" anchor="ctr">
            <a:spAutoFit/>
          </a:bodyPr>
          <a:lstStyle/>
          <a:p>
            <a:pPr algn="l"/>
            <a:r>
              <a:rPr lang="de-DE" sz="600" b="0" i="0" dirty="0">
                <a:solidFill>
                  <a:schemeClr val="bg1"/>
                </a:solidFill>
                <a:effectLst/>
              </a:rPr>
              <a:t>MAT-DE-2600042-1.0-01/2026</a:t>
            </a:r>
          </a:p>
        </p:txBody>
      </p:sp>
    </p:spTree>
    <p:extLst>
      <p:ext uri="{BB962C8B-B14F-4D97-AF65-F5344CB8AC3E}">
        <p14:creationId xmlns:p14="http://schemas.microsoft.com/office/powerpoint/2010/main" val="1837068902"/>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1_Zwei Inhalte">
    <p:spTree>
      <p:nvGrpSpPr>
        <p:cNvPr id="1" name=""/>
        <p:cNvGrpSpPr/>
        <p:nvPr/>
      </p:nvGrpSpPr>
      <p:grpSpPr>
        <a:xfrm>
          <a:off x="0" y="0"/>
          <a:ext cx="0" cy="0"/>
          <a:chOff x="0" y="0"/>
          <a:chExt cx="0" cy="0"/>
        </a:xfrm>
      </p:grpSpPr>
      <p:pic>
        <p:nvPicPr>
          <p:cNvPr id="2" name="Grafik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68344" y="224086"/>
            <a:ext cx="1224927" cy="864096"/>
          </a:xfrm>
          <a:prstGeom prst="rect">
            <a:avLst/>
          </a:prstGeom>
        </p:spPr>
      </p:pic>
    </p:spTree>
    <p:extLst>
      <p:ext uri="{BB962C8B-B14F-4D97-AF65-F5344CB8AC3E}">
        <p14:creationId xmlns:p14="http://schemas.microsoft.com/office/powerpoint/2010/main" val="17210528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ntent on righ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640A4075-8388-4D55-A178-9B9B0A11486C}"/>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noProof="0"/>
          </a:p>
        </p:txBody>
      </p:sp>
      <p:sp>
        <p:nvSpPr>
          <p:cNvPr id="14" name="Title 1">
            <a:extLst>
              <a:ext uri="{FF2B5EF4-FFF2-40B4-BE49-F238E27FC236}">
                <a16:creationId xmlns:a16="http://schemas.microsoft.com/office/drawing/2014/main" id="{91492C5C-F468-4CB0-80F1-9B4B46F16C6A}"/>
              </a:ext>
            </a:extLst>
          </p:cNvPr>
          <p:cNvSpPr>
            <a:spLocks noGrp="1"/>
          </p:cNvSpPr>
          <p:nvPr>
            <p:ph type="title"/>
          </p:nvPr>
        </p:nvSpPr>
        <p:spPr>
          <a:xfrm>
            <a:off x="331201" y="288000"/>
            <a:ext cx="2118055" cy="720000"/>
          </a:xfrm>
        </p:spPr>
        <p:txBody>
          <a:bodyPr/>
          <a:lstStyle>
            <a:lvl1pPr>
              <a:defRPr>
                <a:solidFill>
                  <a:schemeClr val="bg1"/>
                </a:solidFill>
              </a:defRPr>
            </a:lvl1pPr>
          </a:lstStyle>
          <a:p>
            <a:r>
              <a:rPr lang="en-US"/>
              <a:t>Click to edit Master title style</a:t>
            </a:r>
          </a:p>
        </p:txBody>
      </p:sp>
      <p:sp>
        <p:nvSpPr>
          <p:cNvPr id="17" name="Espace réservé du texte 4">
            <a:extLst>
              <a:ext uri="{FF2B5EF4-FFF2-40B4-BE49-F238E27FC236}">
                <a16:creationId xmlns:a16="http://schemas.microsoft.com/office/drawing/2014/main" id="{6C9A8073-A40D-4AF6-AA04-2FF422EE4C1C}"/>
              </a:ext>
            </a:extLst>
          </p:cNvPr>
          <p:cNvSpPr>
            <a:spLocks noGrp="1"/>
          </p:cNvSpPr>
          <p:nvPr>
            <p:ph type="body" sz="quarter" idx="53"/>
          </p:nvPr>
        </p:nvSpPr>
        <p:spPr>
          <a:xfrm>
            <a:off x="333730" y="1071319"/>
            <a:ext cx="2116800" cy="430887"/>
          </a:xfrm>
        </p:spPr>
        <p:txBody>
          <a:bodyPr wrap="square">
            <a:spAutoFit/>
          </a:bodyPr>
          <a:lstStyle>
            <a:lvl1pPr>
              <a:lnSpc>
                <a:spcPct val="100000"/>
              </a:lnSpc>
              <a:spcAft>
                <a:spcPct val="0"/>
              </a:spcAft>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3CCFCBD4-C7D2-4B77-80E4-175D189F6AEC}"/>
              </a:ext>
            </a:extLst>
          </p:cNvPr>
          <p:cNvSpPr>
            <a:spLocks noGrp="1"/>
          </p:cNvSpPr>
          <p:nvPr>
            <p:ph type="body" sz="quarter" idx="49"/>
          </p:nvPr>
        </p:nvSpPr>
        <p:spPr>
          <a:xfrm>
            <a:off x="331526" y="1340692"/>
            <a:ext cx="2120260" cy="3338575"/>
          </a:xfrm>
        </p:spPr>
        <p:txBody>
          <a:bodyPr/>
          <a:lstStyle>
            <a:lvl1pPr>
              <a:defRPr>
                <a:solidFill>
                  <a:schemeClr val="tx2"/>
                </a:solidFill>
              </a:defRPr>
            </a:lvl1pPr>
            <a:lvl2pPr marL="226794" indent="-226794">
              <a:buFontTx/>
              <a:buBlip>
                <a:blip r:embed="rId2"/>
              </a:buBlip>
              <a:defRPr>
                <a:solidFill>
                  <a:schemeClr val="tx2"/>
                </a:solidFill>
              </a:defRPr>
            </a:lvl2pPr>
            <a:lvl3pPr marL="457189" indent="-226794">
              <a:buFontTx/>
              <a:buBlip>
                <a:blip r:embed="rId2"/>
              </a:buBlip>
              <a:defRPr>
                <a:solidFill>
                  <a:schemeClr val="tx2"/>
                </a:solidFill>
              </a:defRPr>
            </a:lvl3pPr>
            <a:lvl4pPr marL="683983" indent="-226794">
              <a:buFontTx/>
              <a:buBlip>
                <a:blip r:embed="rId2"/>
              </a:buBlip>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71043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Title (Dark)">
    <p:bg>
      <p:bgPr>
        <a:solidFill>
          <a:schemeClr val="accent1"/>
        </a:solidFill>
        <a:effectLst/>
      </p:bgPr>
    </p:bg>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6" y="333343"/>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sz="1800" noProof="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sz="1800" noProof="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sz="1800" noProof="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p:txBody>
          <a:bodyPr/>
          <a:lstStyle>
            <a:lvl1pPr>
              <a:defRPr>
                <a:solidFill>
                  <a:schemeClr val="bg2"/>
                </a:solidFill>
              </a:defRPr>
            </a:lvl1pPr>
          </a:lstStyle>
          <a:p>
            <a:r>
              <a:rPr lang="en-US"/>
              <a:t>XX . XX . XXXX</a:t>
            </a:r>
          </a:p>
        </p:txBody>
      </p:sp>
      <p:sp>
        <p:nvSpPr>
          <p:cNvPr id="17" name="Espace réservé du graphique SmartArt 18">
            <a:extLst>
              <a:ext uri="{FF2B5EF4-FFF2-40B4-BE49-F238E27FC236}">
                <a16:creationId xmlns:a16="http://schemas.microsoft.com/office/drawing/2014/main" id="{50E609C3-EA6F-468A-8B7C-CD27949FB33C}"/>
              </a:ext>
            </a:extLst>
          </p:cNvPr>
          <p:cNvSpPr>
            <a:spLocks noGrp="1" noChangeAspect="1"/>
          </p:cNvSpPr>
          <p:nvPr>
            <p:ph type="dgm" sz="quarter" idx="13"/>
          </p:nvPr>
        </p:nvSpPr>
        <p:spPr>
          <a:xfrm>
            <a:off x="4514348" y="3749929"/>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8" name="Espace réservé du graphique SmartArt 19">
            <a:extLst>
              <a:ext uri="{FF2B5EF4-FFF2-40B4-BE49-F238E27FC236}">
                <a16:creationId xmlns:a16="http://schemas.microsoft.com/office/drawing/2014/main" id="{F155B637-1E1E-462B-9FBB-56FD4231172C}"/>
              </a:ext>
            </a:extLst>
          </p:cNvPr>
          <p:cNvSpPr>
            <a:spLocks noGrp="1" noChangeAspect="1"/>
          </p:cNvSpPr>
          <p:nvPr>
            <p:ph type="dgm" sz="quarter" idx="14"/>
          </p:nvPr>
        </p:nvSpPr>
        <p:spPr>
          <a:xfrm>
            <a:off x="4514348" y="1161012"/>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6" name="Espace réservé du texte 5">
            <a:extLst>
              <a:ext uri="{FF2B5EF4-FFF2-40B4-BE49-F238E27FC236}">
                <a16:creationId xmlns:a16="http://schemas.microsoft.com/office/drawing/2014/main" id="{287A90CB-3485-4D3D-9E87-2D7382BBBC10}"/>
              </a:ext>
            </a:extLst>
          </p:cNvPr>
          <p:cNvSpPr>
            <a:spLocks noGrp="1"/>
          </p:cNvSpPr>
          <p:nvPr>
            <p:ph type="body" sz="quarter" idx="21"/>
          </p:nvPr>
        </p:nvSpPr>
        <p:spPr>
          <a:xfrm>
            <a:off x="1110584" y="1444726"/>
            <a:ext cx="6922834" cy="1243611"/>
          </a:xfrm>
        </p:spPr>
        <p:txBody>
          <a:bodyPr anchor="b">
            <a:noAutofit/>
          </a:bodyPr>
          <a:lstStyle>
            <a:lvl1pPr algn="ctr">
              <a:lnSpc>
                <a:spcPct val="96000"/>
              </a:lnSpc>
              <a:spcAft>
                <a:spcPts val="1000"/>
              </a:spcAft>
              <a:defRPr lang="fr-FR" sz="42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9" name="Espace réservé du texte 5">
            <a:extLst>
              <a:ext uri="{FF2B5EF4-FFF2-40B4-BE49-F238E27FC236}">
                <a16:creationId xmlns:a16="http://schemas.microsoft.com/office/drawing/2014/main" id="{54CCF570-9115-4289-839C-7FACBC619C13}"/>
              </a:ext>
            </a:extLst>
          </p:cNvPr>
          <p:cNvSpPr>
            <a:spLocks noGrp="1"/>
          </p:cNvSpPr>
          <p:nvPr>
            <p:ph type="body" sz="quarter" idx="22"/>
          </p:nvPr>
        </p:nvSpPr>
        <p:spPr>
          <a:xfrm>
            <a:off x="1110584" y="2818618"/>
            <a:ext cx="6922834" cy="403469"/>
          </a:xfrm>
        </p:spPr>
        <p:txBody>
          <a:bodyPr anchor="ctr">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42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0" name="Espace réservé du texte 5">
            <a:extLst>
              <a:ext uri="{FF2B5EF4-FFF2-40B4-BE49-F238E27FC236}">
                <a16:creationId xmlns:a16="http://schemas.microsoft.com/office/drawing/2014/main" id="{889FD9C7-FB39-4714-81F8-6EA37E5B621B}"/>
              </a:ext>
            </a:extLst>
          </p:cNvPr>
          <p:cNvSpPr>
            <a:spLocks noGrp="1"/>
          </p:cNvSpPr>
          <p:nvPr>
            <p:ph type="body" sz="quarter" idx="23"/>
          </p:nvPr>
        </p:nvSpPr>
        <p:spPr>
          <a:xfrm>
            <a:off x="1110584" y="3384937"/>
            <a:ext cx="6922834" cy="231290"/>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 name="Textfeld 1">
            <a:extLst>
              <a:ext uri="{FF2B5EF4-FFF2-40B4-BE49-F238E27FC236}">
                <a16:creationId xmlns:a16="http://schemas.microsoft.com/office/drawing/2014/main" id="{D469C118-F0EA-BF1F-9EDE-5C0248F4C1E9}"/>
              </a:ext>
            </a:extLst>
          </p:cNvPr>
          <p:cNvSpPr txBox="1"/>
          <p:nvPr userDrawn="1"/>
        </p:nvSpPr>
        <p:spPr>
          <a:xfrm rot="16200000">
            <a:off x="8348590" y="4348090"/>
            <a:ext cx="1406154" cy="184666"/>
          </a:xfrm>
          <a:prstGeom prst="rect">
            <a:avLst/>
          </a:prstGeom>
          <a:noFill/>
        </p:spPr>
        <p:txBody>
          <a:bodyPr wrap="none" rtlCol="0" anchor="ctr">
            <a:spAutoFit/>
          </a:bodyPr>
          <a:lstStyle/>
          <a:p>
            <a:pPr algn="l"/>
            <a:r>
              <a:rPr lang="de-DE" sz="600" b="0" i="0" dirty="0">
                <a:solidFill>
                  <a:schemeClr val="bg1"/>
                </a:solidFill>
                <a:effectLst/>
              </a:rPr>
              <a:t>MAT-DE-2600042-1.0-01/2026</a:t>
            </a:r>
          </a:p>
        </p:txBody>
      </p:sp>
    </p:spTree>
    <p:extLst>
      <p:ext uri="{BB962C8B-B14F-4D97-AF65-F5344CB8AC3E}">
        <p14:creationId xmlns:p14="http://schemas.microsoft.com/office/powerpoint/2010/main" val="3164638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A Takeaway Only">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‹Nr.›</a:t>
            </a:fld>
            <a:endParaRPr lang="en-US" noProof="0"/>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a:xfrm>
            <a:off x="331200" y="-590501"/>
            <a:ext cx="8485200" cy="491328"/>
          </a:xfrm>
        </p:spPr>
        <p:txBody>
          <a:bodyPr vert="horz" lIns="45720" tIns="45720" rIns="45720" bIns="45720" rtlCol="0" anchor="ctr">
            <a:noAutofit/>
          </a:bodyPr>
          <a:lstStyle>
            <a:lvl1pPr>
              <a:defRPr lang="en-US" dirty="0"/>
            </a:lvl1pPr>
          </a:lstStyle>
          <a:p>
            <a:pPr lvl="0"/>
            <a:endParaRPr lang="en-US"/>
          </a:p>
        </p:txBody>
      </p:sp>
      <p:sp>
        <p:nvSpPr>
          <p:cNvPr id="4" name="Text Placeholder 3">
            <a:extLst>
              <a:ext uri="{FF2B5EF4-FFF2-40B4-BE49-F238E27FC236}">
                <a16:creationId xmlns:a16="http://schemas.microsoft.com/office/drawing/2014/main" id="{B0E759B6-58CB-0294-D23A-649635C82515}"/>
              </a:ext>
            </a:extLst>
          </p:cNvPr>
          <p:cNvSpPr>
            <a:spLocks noGrp="1"/>
          </p:cNvSpPr>
          <p:nvPr>
            <p:ph type="body" sz="quarter" idx="17"/>
          </p:nvPr>
        </p:nvSpPr>
        <p:spPr>
          <a:xfrm>
            <a:off x="304800" y="182880"/>
            <a:ext cx="8476488" cy="463296"/>
          </a:xfrm>
        </p:spPr>
        <p:txBody>
          <a:bodyPr vert="horz" wrap="square" lIns="45720" tIns="45720" rIns="45720" bIns="45720" rtlCol="0">
            <a:noAutofit/>
          </a:bodyPr>
          <a:lstStyle>
            <a:lvl1pPr>
              <a:defRPr lang="en-US" smtClean="0"/>
            </a:lvl1pPr>
            <a:lvl2pPr>
              <a:defRPr lang="en-US" smtClean="0"/>
            </a:lvl2pPr>
            <a:lvl3pPr>
              <a:defRPr lang="en-US" smtClean="0"/>
            </a:lvl3pPr>
            <a:lvl4pPr>
              <a:defRPr lang="en-US" smtClean="0"/>
            </a:lvl4pPr>
            <a:lvl5pPr>
              <a:defRPr lang="en-US"/>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Tree>
    <p:extLst>
      <p:ext uri="{BB962C8B-B14F-4D97-AF65-F5344CB8AC3E}">
        <p14:creationId xmlns:p14="http://schemas.microsoft.com/office/powerpoint/2010/main" val="1315602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op Left">
    <p:bg>
      <p:bgPr>
        <a:solidFill>
          <a:srgbClr val="F5F3F8"/>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1828800" y="1428750"/>
            <a:ext cx="5943600" cy="2914650"/>
          </a:xfrm>
        </p:spPr>
        <p:txBody>
          <a:bodyPr>
            <a:noAutofit/>
          </a:bodyPr>
          <a:lstStyle>
            <a:lvl1pPr>
              <a:defRPr sz="1500"/>
            </a:lvl1pPr>
            <a:lvl2pPr>
              <a:defRPr sz="1500"/>
            </a:lvl2pPr>
            <a:lvl3pPr marL="457189" indent="-226794">
              <a:lnSpc>
                <a:spcPct val="100000"/>
              </a:lnSpc>
              <a:spcBef>
                <a:spcPts val="3000"/>
              </a:spcBef>
              <a:buClrTx/>
              <a:buFont typeface="Arial" panose="020B0604020202020204" pitchFamily="34" charset="0"/>
              <a:buChar char="•"/>
              <a:defRPr sz="1800">
                <a:solidFill>
                  <a:srgbClr val="4E565B"/>
                </a:solidFill>
                <a:latin typeface="+mn-lt"/>
              </a:defRPr>
            </a:lvl3pPr>
            <a:lvl4pPr marL="796905" indent="-227007">
              <a:lnSpc>
                <a:spcPct val="100000"/>
              </a:lnSpc>
              <a:spcBef>
                <a:spcPts val="1200"/>
              </a:spcBef>
              <a:buFont typeface="Arial" panose="020B0604020202020204" pitchFamily="34" charset="0"/>
              <a:buChar char="‒"/>
              <a:defRPr sz="1600">
                <a:solidFill>
                  <a:srgbClr val="4E565B"/>
                </a:solidFill>
                <a:latin typeface="+mn-lt"/>
              </a:defRPr>
            </a:lvl4pPr>
            <a:lvl5pPr marL="1082648" indent="-168271">
              <a:lnSpc>
                <a:spcPct val="100000"/>
              </a:lnSpc>
              <a:spcBef>
                <a:spcPts val="1200"/>
              </a:spcBef>
              <a:buFont typeface="Arial" panose="020B0604020202020204" pitchFamily="34" charset="0"/>
              <a:buChar char="•"/>
              <a:defRPr sz="1600" b="0">
                <a:solidFill>
                  <a:srgbClr val="4E565B"/>
                </a:solidFill>
                <a:latin typeface="+mn-lt"/>
              </a:defRPr>
            </a:lvl5pPr>
          </a:lstStyle>
          <a:p>
            <a:pPr lvl="2"/>
            <a:r>
              <a:rPr lang="en-US"/>
              <a:t>Third level</a:t>
            </a:r>
          </a:p>
          <a:p>
            <a:pPr lvl="3"/>
            <a:r>
              <a:rPr lang="en-US"/>
              <a:t>Fourth level</a:t>
            </a:r>
          </a:p>
          <a:p>
            <a:pPr lvl="4"/>
            <a:r>
              <a:rPr lang="en-US"/>
              <a:t>Fifth level</a:t>
            </a:r>
          </a:p>
          <a:p>
            <a:pPr lvl="4"/>
            <a:endParaRPr lang="en-US"/>
          </a:p>
        </p:txBody>
      </p:sp>
      <p:sp>
        <p:nvSpPr>
          <p:cNvPr id="3" name="Title 1">
            <a:extLst>
              <a:ext uri="{FF2B5EF4-FFF2-40B4-BE49-F238E27FC236}">
                <a16:creationId xmlns:a16="http://schemas.microsoft.com/office/drawing/2014/main" id="{1AC33AE8-9AD8-8C03-DAB6-69D85610B7EF}"/>
              </a:ext>
            </a:extLst>
          </p:cNvPr>
          <p:cNvSpPr>
            <a:spLocks noGrp="1"/>
          </p:cNvSpPr>
          <p:nvPr>
            <p:ph type="title"/>
          </p:nvPr>
        </p:nvSpPr>
        <p:spPr>
          <a:xfrm>
            <a:off x="331200" y="-636221"/>
            <a:ext cx="8485200" cy="491328"/>
          </a:xfrm>
        </p:spPr>
        <p:txBody>
          <a:bodyPr vert="horz" lIns="45720" tIns="45720" rIns="45720" bIns="45720" rtlCol="0" anchor="ctr">
            <a:noAutofit/>
          </a:bodyPr>
          <a:lstStyle>
            <a:lvl1pPr>
              <a:defRPr lang="en-US" dirty="0"/>
            </a:lvl1pPr>
          </a:lstStyle>
          <a:p>
            <a:pPr lvl="0"/>
            <a:endParaRPr lang="en-US"/>
          </a:p>
        </p:txBody>
      </p:sp>
      <p:sp>
        <p:nvSpPr>
          <p:cNvPr id="5" name="Text Placeholder 4">
            <a:extLst>
              <a:ext uri="{FF2B5EF4-FFF2-40B4-BE49-F238E27FC236}">
                <a16:creationId xmlns:a16="http://schemas.microsoft.com/office/drawing/2014/main" id="{9644DB74-4E01-87E7-D102-E748B416C05F}"/>
              </a:ext>
            </a:extLst>
          </p:cNvPr>
          <p:cNvSpPr>
            <a:spLocks noGrp="1"/>
          </p:cNvSpPr>
          <p:nvPr>
            <p:ph type="body" sz="quarter" idx="11"/>
          </p:nvPr>
        </p:nvSpPr>
        <p:spPr>
          <a:xfrm>
            <a:off x="304800" y="182881"/>
            <a:ext cx="8476488" cy="396240"/>
          </a:xfrm>
        </p:spPr>
        <p:txBody>
          <a:bodyPr vert="horz" wrap="square" lIns="45720" tIns="45720" rIns="45720" bIns="45720" rtlCol="0">
            <a:noAutofit/>
          </a:bodyPr>
          <a:lstStyle>
            <a:lvl1pPr>
              <a:defRPr lang="en-US" smtClean="0"/>
            </a:lvl1pPr>
            <a:lvl2pPr>
              <a:defRPr lang="en-US" smtClean="0"/>
            </a:lvl2pPr>
            <a:lvl3pPr>
              <a:defRPr lang="en-US" smtClean="0"/>
            </a:lvl3pPr>
            <a:lvl4pPr>
              <a:defRPr lang="en-US" smtClean="0"/>
            </a:lvl4pPr>
            <a:lvl5pPr>
              <a:defRPr lang="en-US"/>
            </a:lvl5pPr>
          </a:lstStyle>
          <a:p>
            <a:pPr lvl="0" defTabSz="914378">
              <a:spcBef>
                <a:spcPct val="20000"/>
              </a:spcBef>
              <a:buFontTx/>
            </a:pPr>
            <a:r>
              <a:rPr lang="en-US"/>
              <a:t>Click to edit Master text styles</a:t>
            </a:r>
          </a:p>
        </p:txBody>
      </p:sp>
    </p:spTree>
    <p:extLst>
      <p:ext uri="{BB962C8B-B14F-4D97-AF65-F5344CB8AC3E}">
        <p14:creationId xmlns:p14="http://schemas.microsoft.com/office/powerpoint/2010/main" val="2036524019"/>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4"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4"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4169622" y="4511009"/>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sz="1800" noProof="0"/>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4170048" y="4510418"/>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1800"/>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1800">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1800"/>
            </a:p>
          </p:txBody>
        </p:sp>
      </p:grpSp>
      <p:sp>
        <p:nvSpPr>
          <p:cNvPr id="4" name="Textfeld 3">
            <a:extLst>
              <a:ext uri="{FF2B5EF4-FFF2-40B4-BE49-F238E27FC236}">
                <a16:creationId xmlns:a16="http://schemas.microsoft.com/office/drawing/2014/main" id="{CD9790BE-4149-2F36-2500-9CCADF085481}"/>
              </a:ext>
            </a:extLst>
          </p:cNvPr>
          <p:cNvSpPr txBox="1"/>
          <p:nvPr userDrawn="1"/>
        </p:nvSpPr>
        <p:spPr>
          <a:xfrm rot="16200000">
            <a:off x="8348590" y="4348090"/>
            <a:ext cx="1406154" cy="184666"/>
          </a:xfrm>
          <a:prstGeom prst="rect">
            <a:avLst/>
          </a:prstGeom>
          <a:noFill/>
        </p:spPr>
        <p:txBody>
          <a:bodyPr wrap="none" rtlCol="0" anchor="ctr">
            <a:spAutoFit/>
          </a:bodyPr>
          <a:lstStyle/>
          <a:p>
            <a:pPr algn="l"/>
            <a:r>
              <a:rPr lang="de-DE" sz="600" b="0" i="0" dirty="0">
                <a:solidFill>
                  <a:schemeClr val="bg1"/>
                </a:solidFill>
                <a:effectLst/>
              </a:rPr>
              <a:t>MAT-DE-2600042-1.0-01/2026</a:t>
            </a:r>
          </a:p>
        </p:txBody>
      </p:sp>
    </p:spTree>
    <p:extLst>
      <p:ext uri="{BB962C8B-B14F-4D97-AF65-F5344CB8AC3E}">
        <p14:creationId xmlns:p14="http://schemas.microsoft.com/office/powerpoint/2010/main" val="1725044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os 3-Face Across New Template">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45720" tIns="45720" rIns="45720" bIns="45720" rtlCol="0" anchor="ctr">
            <a:noAutofit/>
          </a:bodyPr>
          <a:lstStyle>
            <a:lvl1pPr>
              <a:defRPr lang="en-US" dirty="0"/>
            </a:lvl1pPr>
          </a:lstStyle>
          <a:p>
            <a:pPr lvl="0"/>
            <a:r>
              <a:rPr lang="en-US"/>
              <a:t>Click to edit Master title style</a:t>
            </a:r>
          </a:p>
        </p:txBody>
      </p:sp>
      <p:sp>
        <p:nvSpPr>
          <p:cNvPr id="4" name="Picture Placeholder 3"/>
          <p:cNvSpPr>
            <a:spLocks noGrp="1"/>
          </p:cNvSpPr>
          <p:nvPr>
            <p:ph type="pic" sz="quarter" idx="10"/>
          </p:nvPr>
        </p:nvSpPr>
        <p:spPr>
          <a:xfrm>
            <a:off x="1378335" y="914400"/>
            <a:ext cx="850392" cy="1271588"/>
          </a:xfrm>
          <a:solidFill>
            <a:schemeClr val="bg1"/>
          </a:solidFill>
          <a:ln>
            <a:solidFill>
              <a:srgbClr val="4E565B"/>
            </a:solidFill>
          </a:ln>
          <a:effectLst>
            <a:outerShdw blurRad="50800" dist="38100" dir="2700000" algn="tl" rotWithShape="0">
              <a:prstClr val="black">
                <a:alpha val="40000"/>
              </a:prstClr>
            </a:outerShdw>
          </a:effectLst>
        </p:spPr>
        <p:txBody>
          <a:bodyPr/>
          <a:lstStyle>
            <a:lvl1pPr>
              <a:defRPr sz="1200"/>
            </a:lvl1pPr>
          </a:lstStyle>
          <a:p>
            <a:pPr lvl="0"/>
            <a:r>
              <a:rPr lang="en-US"/>
              <a:t>Click icon to add picture</a:t>
            </a:r>
          </a:p>
        </p:txBody>
      </p:sp>
      <p:sp>
        <p:nvSpPr>
          <p:cNvPr id="8" name="Text Placeholder 7"/>
          <p:cNvSpPr>
            <a:spLocks noGrp="1"/>
          </p:cNvSpPr>
          <p:nvPr>
            <p:ph type="body" sz="quarter" idx="11"/>
          </p:nvPr>
        </p:nvSpPr>
        <p:spPr>
          <a:xfrm>
            <a:off x="533400" y="2228850"/>
            <a:ext cx="2514600" cy="1028700"/>
          </a:xfrm>
        </p:spPr>
        <p:txBody>
          <a:bodyPr vert="horz" wrap="square" lIns="45720" tIns="45720" rIns="45720" bIns="45720" rtlCol="0">
            <a:noAutofit/>
          </a:bodyPr>
          <a:lstStyle>
            <a:lvl1pPr>
              <a:spcBef>
                <a:spcPts val="300"/>
              </a:spcBef>
              <a:defRPr lang="en-US" sz="1050" dirty="0" smtClean="0"/>
            </a:lvl1pPr>
            <a:lvl2pPr>
              <a:spcBef>
                <a:spcPts val="300"/>
              </a:spcBef>
              <a:defRPr lang="en-US" sz="1000" dirty="0" smtClean="0"/>
            </a:lvl2pPr>
            <a:lvl3pPr>
              <a:spcBef>
                <a:spcPts val="300"/>
              </a:spcBef>
              <a:defRPr lang="en-US" sz="1000" dirty="0" smtClean="0"/>
            </a:lvl3pPr>
            <a:lvl4pPr>
              <a:spcBef>
                <a:spcPts val="300"/>
              </a:spcBef>
              <a:defRPr lang="en-US" sz="900" dirty="0" smtClean="0"/>
            </a:lvl4pPr>
            <a:lvl5pPr>
              <a:spcBef>
                <a:spcPts val="300"/>
              </a:spcBef>
              <a:defRPr lang="en-US" sz="900" dirty="0"/>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
        <p:nvSpPr>
          <p:cNvPr id="10" name="Picture Placeholder 9"/>
          <p:cNvSpPr>
            <a:spLocks noGrp="1"/>
          </p:cNvSpPr>
          <p:nvPr>
            <p:ph type="pic" sz="quarter" idx="12"/>
          </p:nvPr>
        </p:nvSpPr>
        <p:spPr>
          <a:xfrm>
            <a:off x="4156994" y="914400"/>
            <a:ext cx="850392" cy="1271588"/>
          </a:xfrm>
          <a:solidFill>
            <a:schemeClr val="bg1"/>
          </a:solidFill>
          <a:ln>
            <a:solidFill>
              <a:srgbClr val="4E565B"/>
            </a:solidFill>
          </a:ln>
          <a:effectLst>
            <a:outerShdw blurRad="50800" dist="38100" dir="2700000" algn="tl" rotWithShape="0">
              <a:prstClr val="black">
                <a:alpha val="40000"/>
              </a:prstClr>
            </a:outerShdw>
          </a:effectLst>
        </p:spPr>
        <p:txBody>
          <a:bodyPr vert="horz" lIns="91440" tIns="45720" rIns="91440" bIns="45720" rtlCol="0">
            <a:noAutofit/>
          </a:bodyPr>
          <a:lstStyle>
            <a:lvl1pPr>
              <a:defRPr lang="en-US" sz="1200"/>
            </a:lvl1pPr>
          </a:lstStyle>
          <a:p>
            <a:pPr lvl="0"/>
            <a:r>
              <a:rPr lang="en-US"/>
              <a:t>Click icon to add picture</a:t>
            </a:r>
          </a:p>
        </p:txBody>
      </p:sp>
      <p:sp>
        <p:nvSpPr>
          <p:cNvPr id="12" name="Picture Placeholder 11"/>
          <p:cNvSpPr>
            <a:spLocks noGrp="1"/>
          </p:cNvSpPr>
          <p:nvPr>
            <p:ph type="pic" sz="quarter" idx="13"/>
          </p:nvPr>
        </p:nvSpPr>
        <p:spPr>
          <a:xfrm>
            <a:off x="6969605" y="914400"/>
            <a:ext cx="850392" cy="1271588"/>
          </a:xfrm>
          <a:solidFill>
            <a:schemeClr val="bg1"/>
          </a:solidFill>
          <a:ln>
            <a:solidFill>
              <a:srgbClr val="4E565B"/>
            </a:solidFill>
          </a:ln>
          <a:effectLst>
            <a:outerShdw blurRad="50800" dist="38100" dir="2700000" algn="tl" rotWithShape="0">
              <a:prstClr val="black">
                <a:alpha val="40000"/>
              </a:prstClr>
            </a:outerShdw>
          </a:effectLst>
        </p:spPr>
        <p:txBody>
          <a:bodyPr vert="horz" lIns="91440" tIns="45720" rIns="91440" bIns="45720" rtlCol="0">
            <a:noAutofit/>
          </a:bodyPr>
          <a:lstStyle>
            <a:lvl1pPr>
              <a:defRPr lang="en-US" sz="1200"/>
            </a:lvl1pPr>
          </a:lstStyle>
          <a:p>
            <a:pPr lvl="0"/>
            <a:r>
              <a:rPr lang="en-US"/>
              <a:t>Click icon to add picture</a:t>
            </a:r>
          </a:p>
        </p:txBody>
      </p:sp>
      <p:sp>
        <p:nvSpPr>
          <p:cNvPr id="14" name="Text Placeholder 13"/>
          <p:cNvSpPr>
            <a:spLocks noGrp="1"/>
          </p:cNvSpPr>
          <p:nvPr>
            <p:ph type="body" sz="quarter" idx="14"/>
          </p:nvPr>
        </p:nvSpPr>
        <p:spPr>
          <a:xfrm>
            <a:off x="3352800" y="2228850"/>
            <a:ext cx="2514600" cy="1028700"/>
          </a:xfrm>
        </p:spPr>
        <p:txBody>
          <a:bodyPr vert="horz" wrap="square" lIns="45720" tIns="45720" rIns="45720" bIns="45720" rtlCol="0">
            <a:noAutofit/>
          </a:bodyPr>
          <a:lstStyle>
            <a:lvl1pPr>
              <a:spcBef>
                <a:spcPts val="300"/>
              </a:spcBef>
              <a:defRPr lang="en-US" sz="1050" smtClean="0"/>
            </a:lvl1pPr>
            <a:lvl2pPr>
              <a:spcBef>
                <a:spcPts val="300"/>
              </a:spcBef>
              <a:defRPr lang="en-US" sz="1000" smtClean="0"/>
            </a:lvl2pPr>
            <a:lvl3pPr>
              <a:spcBef>
                <a:spcPts val="300"/>
              </a:spcBef>
              <a:defRPr lang="en-US" sz="1000" smtClean="0"/>
            </a:lvl3pPr>
            <a:lvl4pPr>
              <a:spcBef>
                <a:spcPts val="300"/>
              </a:spcBef>
              <a:defRPr lang="en-US" sz="900" smtClean="0"/>
            </a:lvl4pPr>
            <a:lvl5pPr>
              <a:spcBef>
                <a:spcPts val="300"/>
              </a:spcBef>
              <a:defRPr lang="en-US" sz="900"/>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
        <p:nvSpPr>
          <p:cNvPr id="16" name="Text Placeholder 15"/>
          <p:cNvSpPr>
            <a:spLocks noGrp="1"/>
          </p:cNvSpPr>
          <p:nvPr>
            <p:ph type="body" sz="quarter" idx="15"/>
          </p:nvPr>
        </p:nvSpPr>
        <p:spPr>
          <a:xfrm>
            <a:off x="6172200" y="2228850"/>
            <a:ext cx="2514600" cy="1028700"/>
          </a:xfrm>
        </p:spPr>
        <p:txBody>
          <a:bodyPr vert="horz" wrap="square" lIns="45720" tIns="45720" rIns="45720" bIns="45720" rtlCol="0">
            <a:noAutofit/>
          </a:bodyPr>
          <a:lstStyle>
            <a:lvl1pPr>
              <a:spcBef>
                <a:spcPts val="300"/>
              </a:spcBef>
              <a:defRPr lang="en-US" sz="1050" dirty="0" smtClean="0"/>
            </a:lvl1pPr>
            <a:lvl2pPr>
              <a:spcBef>
                <a:spcPts val="300"/>
              </a:spcBef>
              <a:defRPr lang="en-US" sz="1000" dirty="0" smtClean="0"/>
            </a:lvl2pPr>
            <a:lvl3pPr>
              <a:spcBef>
                <a:spcPts val="300"/>
              </a:spcBef>
              <a:defRPr lang="en-US" sz="1000" dirty="0" smtClean="0"/>
            </a:lvl3pPr>
            <a:lvl4pPr>
              <a:spcBef>
                <a:spcPts val="300"/>
              </a:spcBef>
              <a:defRPr lang="en-US" sz="900" dirty="0" smtClean="0"/>
            </a:lvl4pPr>
            <a:lvl5pPr>
              <a:spcBef>
                <a:spcPts val="300"/>
              </a:spcBef>
              <a:defRPr lang="en-US" sz="900" dirty="0"/>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
        <p:nvSpPr>
          <p:cNvPr id="5" name="Text Placeholder 4"/>
          <p:cNvSpPr>
            <a:spLocks noGrp="1"/>
          </p:cNvSpPr>
          <p:nvPr>
            <p:ph type="body" sz="quarter" idx="16"/>
          </p:nvPr>
        </p:nvSpPr>
        <p:spPr>
          <a:xfrm>
            <a:off x="301752" y="178309"/>
            <a:ext cx="8247888" cy="360331"/>
          </a:xfrm>
        </p:spPr>
        <p:txBody>
          <a:bodyPr/>
          <a:lstStyle/>
          <a:p>
            <a:pPr lvl="0"/>
            <a:r>
              <a:rPr lang="en-US"/>
              <a:t>Click to edit Master text styles</a:t>
            </a:r>
          </a:p>
        </p:txBody>
      </p:sp>
      <p:sp>
        <p:nvSpPr>
          <p:cNvPr id="3" name="Slide Number Placeholder 5">
            <a:extLst>
              <a:ext uri="{FF2B5EF4-FFF2-40B4-BE49-F238E27FC236}">
                <a16:creationId xmlns:a16="http://schemas.microsoft.com/office/drawing/2014/main" id="{B6219E5A-8FF1-965C-D37F-C8C57C22392B}"/>
              </a:ext>
            </a:extLst>
          </p:cNvPr>
          <p:cNvSpPr>
            <a:spLocks noGrp="1"/>
          </p:cNvSpPr>
          <p:nvPr>
            <p:ph type="sldNum" sz="quarter" idx="4"/>
          </p:nvPr>
        </p:nvSpPr>
        <p:spPr>
          <a:xfrm>
            <a:off x="8336226" y="4820495"/>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noProof="0" smtClean="0"/>
              <a:pPr/>
              <a:t>‹Nr.›</a:t>
            </a:fld>
            <a:endParaRPr lang="en-US" noProof="0"/>
          </a:p>
        </p:txBody>
      </p:sp>
    </p:spTree>
    <p:extLst>
      <p:ext uri="{BB962C8B-B14F-4D97-AF65-F5344CB8AC3E}">
        <p14:creationId xmlns:p14="http://schemas.microsoft.com/office/powerpoint/2010/main" val="1348587082"/>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Bios 4-Face New Templa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Picture Placeholder 3"/>
          <p:cNvSpPr>
            <a:spLocks noGrp="1"/>
          </p:cNvSpPr>
          <p:nvPr>
            <p:ph type="pic" sz="quarter" idx="10"/>
          </p:nvPr>
        </p:nvSpPr>
        <p:spPr>
          <a:xfrm>
            <a:off x="457200" y="8953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dirty="0"/>
            </a:lvl1pPr>
          </a:lstStyle>
          <a:p>
            <a:pPr lvl="0"/>
            <a:r>
              <a:rPr lang="en-US"/>
              <a:t>Click icon to add picture</a:t>
            </a:r>
          </a:p>
        </p:txBody>
      </p:sp>
      <p:sp>
        <p:nvSpPr>
          <p:cNvPr id="8" name="Text Placeholder 7"/>
          <p:cNvSpPr>
            <a:spLocks noGrp="1"/>
          </p:cNvSpPr>
          <p:nvPr>
            <p:ph type="body" sz="quarter" idx="11"/>
          </p:nvPr>
        </p:nvSpPr>
        <p:spPr>
          <a:xfrm>
            <a:off x="438912" y="178309"/>
            <a:ext cx="8247888" cy="360331"/>
          </a:xfrm>
        </p:spPr>
        <p:txBody>
          <a:bodyPr vert="horz" wrap="square" lIns="45720" tIns="45720" rIns="45720" bIns="45720" rtlCol="0">
            <a:noAutofit/>
          </a:bodyPr>
          <a:lstStyle>
            <a:lvl1pPr>
              <a:defRPr lang="en-US" dirty="0"/>
            </a:lvl1pPr>
          </a:lstStyle>
          <a:p>
            <a:pPr lvl="0"/>
            <a:r>
              <a:rPr lang="en-US"/>
              <a:t>Click to edit Master text styles</a:t>
            </a:r>
          </a:p>
        </p:txBody>
      </p:sp>
      <p:sp>
        <p:nvSpPr>
          <p:cNvPr id="10" name="Picture Placeholder 9"/>
          <p:cNvSpPr>
            <a:spLocks noGrp="1"/>
          </p:cNvSpPr>
          <p:nvPr>
            <p:ph type="pic" sz="quarter" idx="12"/>
          </p:nvPr>
        </p:nvSpPr>
        <p:spPr>
          <a:xfrm>
            <a:off x="457200" y="30670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dirty="0"/>
            </a:lvl1pPr>
          </a:lstStyle>
          <a:p>
            <a:pPr lvl="0"/>
            <a:r>
              <a:rPr lang="en-US"/>
              <a:t>Click icon to add picture</a:t>
            </a:r>
          </a:p>
        </p:txBody>
      </p:sp>
      <p:sp>
        <p:nvSpPr>
          <p:cNvPr id="12" name="Picture Placeholder 11"/>
          <p:cNvSpPr>
            <a:spLocks noGrp="1"/>
          </p:cNvSpPr>
          <p:nvPr>
            <p:ph type="pic" sz="quarter" idx="13"/>
          </p:nvPr>
        </p:nvSpPr>
        <p:spPr>
          <a:xfrm>
            <a:off x="4974566" y="8953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a:lvl1pPr>
          </a:lstStyle>
          <a:p>
            <a:pPr lvl="0"/>
            <a:r>
              <a:rPr lang="en-US"/>
              <a:t>Click icon to add picture</a:t>
            </a:r>
          </a:p>
        </p:txBody>
      </p:sp>
      <p:sp>
        <p:nvSpPr>
          <p:cNvPr id="14" name="Text Placeholder 13"/>
          <p:cNvSpPr>
            <a:spLocks noGrp="1"/>
          </p:cNvSpPr>
          <p:nvPr>
            <p:ph type="body" sz="quarter" idx="14"/>
          </p:nvPr>
        </p:nvSpPr>
        <p:spPr>
          <a:xfrm>
            <a:off x="1169493" y="3067050"/>
            <a:ext cx="3276600" cy="1145286"/>
          </a:xfrm>
        </p:spPr>
        <p:txBody>
          <a:bodyPr vert="horz" wrap="square" lIns="45720" tIns="45720" rIns="45720" bIns="45720" rtlCol="0">
            <a:noAutofit/>
          </a:bodyPr>
          <a:lstStyle>
            <a:lvl1pPr>
              <a:defRPr lang="en-US" sz="1050" smtClean="0"/>
            </a:lvl1pPr>
            <a:lvl2pPr>
              <a:defRPr lang="en-US" sz="1000" smtClean="0"/>
            </a:lvl2pPr>
            <a:lvl3pPr>
              <a:defRPr lang="en-US" sz="1000" smtClean="0"/>
            </a:lvl3pPr>
            <a:lvl4pPr>
              <a:defRPr lang="en-US" sz="900" smtClean="0"/>
            </a:lvl4pPr>
            <a:lvl5pPr>
              <a:defRPr lang="en-US" sz="90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16" name="Text Placeholder 15"/>
          <p:cNvSpPr>
            <a:spLocks noGrp="1"/>
          </p:cNvSpPr>
          <p:nvPr>
            <p:ph type="body" sz="quarter" idx="15"/>
          </p:nvPr>
        </p:nvSpPr>
        <p:spPr>
          <a:xfrm>
            <a:off x="5686859" y="895350"/>
            <a:ext cx="3182107" cy="1145286"/>
          </a:xfrm>
        </p:spPr>
        <p:txBody>
          <a:bodyPr vert="horz" wrap="square" lIns="45720" tIns="45720" rIns="45720" bIns="45720" rtlCol="0">
            <a:noAutofit/>
          </a:bodyPr>
          <a:lstStyle>
            <a:lvl1pPr>
              <a:defRPr lang="en-US" sz="1050" smtClean="0"/>
            </a:lvl1pPr>
            <a:lvl2pPr>
              <a:defRPr lang="en-US" sz="1000" smtClean="0"/>
            </a:lvl2pPr>
            <a:lvl3pPr>
              <a:defRPr lang="en-US" sz="1000" smtClean="0"/>
            </a:lvl3pPr>
            <a:lvl4pPr>
              <a:defRPr lang="en-US" sz="900" smtClean="0"/>
            </a:lvl4pPr>
            <a:lvl5pPr>
              <a:defRPr lang="en-US" sz="90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5" name="Picture Placeholder 4"/>
          <p:cNvSpPr>
            <a:spLocks noGrp="1"/>
          </p:cNvSpPr>
          <p:nvPr>
            <p:ph type="pic" sz="quarter" idx="16"/>
          </p:nvPr>
        </p:nvSpPr>
        <p:spPr>
          <a:xfrm>
            <a:off x="4974566" y="30670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dirty="0"/>
            </a:lvl1pPr>
          </a:lstStyle>
          <a:p>
            <a:pPr lvl="0"/>
            <a:r>
              <a:rPr lang="en-US"/>
              <a:t>Click icon to add picture</a:t>
            </a:r>
          </a:p>
        </p:txBody>
      </p:sp>
      <p:sp>
        <p:nvSpPr>
          <p:cNvPr id="7" name="Text Placeholder 6"/>
          <p:cNvSpPr>
            <a:spLocks noGrp="1"/>
          </p:cNvSpPr>
          <p:nvPr>
            <p:ph type="body" sz="quarter" idx="17"/>
          </p:nvPr>
        </p:nvSpPr>
        <p:spPr>
          <a:xfrm>
            <a:off x="5686859" y="3067050"/>
            <a:ext cx="3178835" cy="1145286"/>
          </a:xfrm>
        </p:spPr>
        <p:txBody>
          <a:bodyPr vert="horz" wrap="square" lIns="45720" tIns="45720" rIns="45720" bIns="45720" rtlCol="0">
            <a:noAutofit/>
          </a:bodyPr>
          <a:lstStyle>
            <a:lvl1pPr>
              <a:defRPr lang="en-US" sz="1050" smtClean="0"/>
            </a:lvl1pPr>
            <a:lvl2pPr>
              <a:defRPr lang="en-US" sz="1000" smtClean="0"/>
            </a:lvl2pPr>
            <a:lvl3pPr>
              <a:defRPr lang="en-US" sz="1000" smtClean="0"/>
            </a:lvl3pPr>
            <a:lvl4pPr>
              <a:defRPr lang="en-US" sz="900" smtClean="0"/>
            </a:lvl4pPr>
            <a:lvl5pPr>
              <a:defRPr lang="en-US" sz="90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9" name="Text Placeholder 8"/>
          <p:cNvSpPr>
            <a:spLocks noGrp="1"/>
          </p:cNvSpPr>
          <p:nvPr>
            <p:ph type="body" sz="quarter" idx="18"/>
          </p:nvPr>
        </p:nvSpPr>
        <p:spPr>
          <a:xfrm>
            <a:off x="1166445" y="895350"/>
            <a:ext cx="3264408" cy="1145286"/>
          </a:xfrm>
        </p:spPr>
        <p:txBody>
          <a:bodyPr vert="horz" wrap="square" lIns="45720" tIns="45720" rIns="45720" bIns="45720" rtlCol="0">
            <a:noAutofit/>
          </a:bodyPr>
          <a:lstStyle>
            <a:lvl1pPr>
              <a:defRPr lang="en-US" sz="1050" dirty="0" smtClean="0"/>
            </a:lvl1pPr>
            <a:lvl2pPr>
              <a:defRPr lang="en-US" sz="1000" dirty="0" smtClean="0"/>
            </a:lvl2pPr>
            <a:lvl3pPr>
              <a:defRPr lang="en-US" sz="1000" dirty="0" smtClean="0"/>
            </a:lvl3pPr>
            <a:lvl4pPr>
              <a:defRPr lang="en-US" sz="900" dirty="0" smtClean="0"/>
            </a:lvl4pPr>
            <a:lvl5pPr>
              <a:defRPr lang="en-US" sz="900" dirty="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3" name="Slide Number Placeholder 5">
            <a:extLst>
              <a:ext uri="{FF2B5EF4-FFF2-40B4-BE49-F238E27FC236}">
                <a16:creationId xmlns:a16="http://schemas.microsoft.com/office/drawing/2014/main" id="{41A79AF4-24E0-7309-3655-68CF0A3F8FDF}"/>
              </a:ext>
            </a:extLst>
          </p:cNvPr>
          <p:cNvSpPr>
            <a:spLocks noGrp="1"/>
          </p:cNvSpPr>
          <p:nvPr>
            <p:ph type="sldNum" sz="quarter" idx="4"/>
          </p:nvPr>
        </p:nvSpPr>
        <p:spPr>
          <a:xfrm>
            <a:off x="8336226" y="4820495"/>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noProof="0" smtClean="0"/>
              <a:pPr/>
              <a:t>‹Nr.›</a:t>
            </a:fld>
            <a:endParaRPr lang="en-US" noProof="0"/>
          </a:p>
        </p:txBody>
      </p:sp>
    </p:spTree>
    <p:extLst>
      <p:ext uri="{BB962C8B-B14F-4D97-AF65-F5344CB8AC3E}">
        <p14:creationId xmlns:p14="http://schemas.microsoft.com/office/powerpoint/2010/main" val="1625017805"/>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extLst>
    <p:ext uri="{DCECCB84-F9BA-43D5-87BE-67443E8EF086}">
      <p15:sldGuideLst xmlns:p15="http://schemas.microsoft.com/office/powerpoint/2012/main">
        <p15:guide id="1" orient="horz" pos="56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HA Takeaway">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‹Nr.›</a:t>
            </a:fld>
            <a:endParaRPr lang="en-US" noProof="0"/>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5726"/>
            <a:ext cx="8478000" cy="3223541"/>
          </a:xfrm>
        </p:spPr>
        <p:txBody>
          <a:bodyPr/>
          <a:lstStyle>
            <a:lvl1pPr>
              <a:lnSpc>
                <a:spcPct val="100000"/>
              </a:lnSpc>
              <a:spcBef>
                <a:spcPts val="600"/>
              </a:spcBef>
              <a:defRPr sz="1400"/>
            </a:lvl1pPr>
            <a:lvl2pPr marL="226794" indent="-226794">
              <a:lnSpc>
                <a:spcPct val="100000"/>
              </a:lnSpc>
              <a:spcBef>
                <a:spcPts val="600"/>
              </a:spcBef>
              <a:buClrTx/>
              <a:buFont typeface="Arial" panose="020B0604020202020204" pitchFamily="34" charset="0"/>
              <a:buChar char="•"/>
              <a:defRPr sz="1400"/>
            </a:lvl2pPr>
            <a:lvl3pPr marL="457189" indent="-226794">
              <a:lnSpc>
                <a:spcPct val="100000"/>
              </a:lnSpc>
              <a:spcBef>
                <a:spcPts val="600"/>
              </a:spcBef>
              <a:buClrTx/>
              <a:buFont typeface="Arial" panose="020B0604020202020204" pitchFamily="34" charset="0"/>
              <a:buChar char="‒"/>
              <a:defRPr sz="1400"/>
            </a:lvl3pPr>
            <a:lvl4pPr marL="683983" indent="-226794">
              <a:lnSpc>
                <a:spcPct val="100000"/>
              </a:lnSpc>
              <a:spcBef>
                <a:spcPts val="600"/>
              </a:spcBef>
              <a:buClrTx/>
              <a:buFont typeface="Arial" panose="020B0604020202020204" pitchFamily="34" charset="0"/>
              <a:buChar char="•"/>
              <a:defRPr sz="1400"/>
            </a:lvl4pPr>
            <a:lvl5pPr>
              <a:lnSpc>
                <a:spcPct val="100000"/>
              </a:lnSpc>
              <a:spcBef>
                <a:spcPts val="600"/>
              </a:spcBef>
              <a:defRPr sz="14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536234"/>
            <a:ext cx="8478000" cy="307777"/>
          </a:xfrm>
        </p:spPr>
        <p:txBody>
          <a:bodyPr wrap="square">
            <a:spAutoFit/>
          </a:bodyPr>
          <a:lstStyle>
            <a:lvl1pPr>
              <a:lnSpc>
                <a:spcPct val="100000"/>
              </a:lnSpc>
              <a:spcAft>
                <a:spcPts val="0"/>
              </a:spcAft>
              <a:defRPr sz="14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a:xfrm>
            <a:off x="331200" y="-19050"/>
            <a:ext cx="8485200" cy="491328"/>
          </a:xfrm>
        </p:spPr>
        <p:txBody>
          <a:bodyPr anchor="b" anchorCtr="0">
            <a:noAutofit/>
          </a:bodyPr>
          <a:lstStyle>
            <a:lvl1pPr>
              <a:defRPr sz="2000"/>
            </a:lvl1pPr>
          </a:lstStyle>
          <a:p>
            <a:r>
              <a:rPr lang="en-US"/>
              <a:t>Click to edit Master title style</a:t>
            </a:r>
          </a:p>
        </p:txBody>
      </p:sp>
    </p:spTree>
    <p:extLst>
      <p:ext uri="{BB962C8B-B14F-4D97-AF65-F5344CB8AC3E}">
        <p14:creationId xmlns:p14="http://schemas.microsoft.com/office/powerpoint/2010/main" val="3482995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cSld name="3_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hasCustomPrompt="1"/>
          </p:nvPr>
        </p:nvSpPr>
        <p:spPr>
          <a:xfrm>
            <a:off x="1828800" y="1428750"/>
            <a:ext cx="5943600" cy="2914650"/>
          </a:xfrm>
        </p:spPr>
        <p:txBody>
          <a:bodyPr>
            <a:noAutofit/>
          </a:bodyPr>
          <a:lstStyle>
            <a:lvl1pPr>
              <a:defRPr sz="1500"/>
            </a:lvl1pPr>
            <a:lvl2pPr>
              <a:defRPr sz="1500"/>
            </a:lvl2pPr>
            <a:lvl3pPr>
              <a:spcBef>
                <a:spcPts val="1800"/>
              </a:spcBef>
              <a:buClrTx/>
              <a:defRPr sz="1500">
                <a:solidFill>
                  <a:schemeClr val="bg2"/>
                </a:solidFill>
              </a:defRPr>
            </a:lvl3pPr>
            <a:lvl4pPr>
              <a:spcBef>
                <a:spcPts val="1800"/>
              </a:spcBef>
              <a:defRPr sz="1350">
                <a:solidFill>
                  <a:schemeClr val="bg2"/>
                </a:solidFill>
              </a:defRPr>
            </a:lvl4pPr>
            <a:lvl5pPr>
              <a:spcBef>
                <a:spcPts val="1800"/>
              </a:spcBef>
              <a:defRPr sz="1350">
                <a:solidFill>
                  <a:schemeClr val="bg2"/>
                </a:solidFill>
              </a:defRPr>
            </a:lvl5pPr>
          </a:lstStyle>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86668496"/>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AE97568-9BC7-C3C3-F388-A7CF15088AA8}"/>
              </a:ext>
            </a:extLst>
          </p:cNvPr>
          <p:cNvGraphicFramePr>
            <a:graphicFrameLocks noChangeAspect="1"/>
          </p:cNvGraphicFramePr>
          <p:nvPr userDrawn="1">
            <p:custDataLst>
              <p:tags r:id="rId19"/>
            </p:custDataLst>
            <p:extLst>
              <p:ext uri="{D42A27DB-BD31-4B8C-83A1-F6EECF244321}">
                <p14:modId xmlns:p14="http://schemas.microsoft.com/office/powerpoint/2010/main" val="645785152"/>
              </p:ext>
            </p:ext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Diapositive think-cell" r:id="rId20" imgW="360" imgH="360" progId="TCLayout.ActiveDocument.1">
                  <p:embed/>
                </p:oleObj>
              </mc:Choice>
              <mc:Fallback>
                <p:oleObj name="Diapositive think-cell" r:id="rId20" imgW="360" imgH="360" progId="TCLayout.ActiveDocument.1">
                  <p:embed/>
                  <p:pic>
                    <p:nvPicPr>
                      <p:cNvPr id="4" name="Object 3" hidden="1">
                        <a:extLst>
                          <a:ext uri="{FF2B5EF4-FFF2-40B4-BE49-F238E27FC236}">
                            <a16:creationId xmlns:a16="http://schemas.microsoft.com/office/drawing/2014/main" id="{DAE97568-9BC7-C3C3-F388-A7CF15088AA8}"/>
                          </a:ext>
                        </a:extLst>
                      </p:cNvPr>
                      <p:cNvPicPr/>
                      <p:nvPr/>
                    </p:nvPicPr>
                    <p:blipFill>
                      <a:blip r:embed="rId21"/>
                      <a:stretch>
                        <a:fillRect/>
                      </a:stretch>
                    </p:blipFill>
                    <p:spPr>
                      <a:xfrm>
                        <a:off x="1191" y="1191"/>
                        <a:ext cx="1191" cy="1191"/>
                      </a:xfrm>
                      <a:prstGeom prst="rect">
                        <a:avLst/>
                      </a:prstGeom>
                    </p:spPr>
                  </p:pic>
                </p:oleObj>
              </mc:Fallback>
            </mc:AlternateContent>
          </a:graphicData>
        </a:graphic>
      </p:graphicFrame>
      <p:sp>
        <p:nvSpPr>
          <p:cNvPr id="2" name="Title Placeholder 1"/>
          <p:cNvSpPr>
            <a:spLocks noGrp="1"/>
          </p:cNvSpPr>
          <p:nvPr>
            <p:ph type="title"/>
          </p:nvPr>
        </p:nvSpPr>
        <p:spPr>
          <a:xfrm>
            <a:off x="331200" y="-648300"/>
            <a:ext cx="8485200" cy="561185"/>
          </a:xfrm>
          <a:prstGeom prst="rect">
            <a:avLst/>
          </a:prstGeom>
        </p:spPr>
        <p:txBody>
          <a:bodyPr vert="horz" lIns="45720" tIns="45720" rIns="45720" bIns="45720" rtlCol="0" anchor="ctr">
            <a:noAutofit/>
          </a:bodyPr>
          <a:lstStyle/>
          <a:p>
            <a:endParaRPr lang="en-US" noProof="0"/>
          </a:p>
        </p:txBody>
      </p:sp>
      <p:sp>
        <p:nvSpPr>
          <p:cNvPr id="3" name="Text Placeholder 2"/>
          <p:cNvSpPr>
            <a:spLocks noGrp="1"/>
          </p:cNvSpPr>
          <p:nvPr>
            <p:ph type="body" idx="1"/>
          </p:nvPr>
        </p:nvSpPr>
        <p:spPr>
          <a:xfrm>
            <a:off x="331200" y="185460"/>
            <a:ext cx="8478000" cy="4135080"/>
          </a:xfrm>
          <a:prstGeom prst="rect">
            <a:avLst/>
          </a:prstGeom>
        </p:spPr>
        <p:txBody>
          <a:bodyPr vert="horz" wrap="square" lIns="45720" tIns="45720" rIns="45720" bIns="45720" rtlCol="0">
            <a:noAutofit/>
          </a:bodyPr>
          <a:lstStyle/>
          <a:p>
            <a:pPr lvl="0" defTabSz="914378">
              <a:spcBef>
                <a:spcPct val="20000"/>
              </a:spcBef>
              <a:buFontTx/>
            </a:pPr>
            <a:r>
              <a:rPr lang="en-US" noProof="0"/>
              <a:t>First Level</a:t>
            </a:r>
          </a:p>
          <a:p>
            <a:pPr marL="119060" lvl="1" indent="-6350" defTabSz="914378">
              <a:spcBef>
                <a:spcPts val="600"/>
              </a:spcBef>
              <a:buNone/>
            </a:pPr>
            <a:r>
              <a:rPr lang="en-US" noProof="0"/>
              <a:t>Second Level</a:t>
            </a:r>
          </a:p>
          <a:p>
            <a:pPr marL="403215" lvl="2" indent="-165096" defTabSz="914378">
              <a:spcBef>
                <a:spcPts val="600"/>
              </a:spcBef>
              <a:buClrTx/>
              <a:buFont typeface="Arial" panose="020B0604020202020204" pitchFamily="34" charset="0"/>
              <a:buChar char="•"/>
            </a:pPr>
            <a:r>
              <a:rPr lang="en-US" noProof="0"/>
              <a:t>Third Level</a:t>
            </a:r>
          </a:p>
          <a:p>
            <a:pPr marL="688958" lvl="3" indent="-173034" defTabSz="914378">
              <a:spcBef>
                <a:spcPts val="600"/>
              </a:spcBef>
              <a:buFont typeface="Arial" pitchFamily="34" charset="0"/>
              <a:buChar char="–"/>
            </a:pPr>
            <a:r>
              <a:rPr lang="en-US" noProof="0"/>
              <a:t>Fourth Level</a:t>
            </a:r>
          </a:p>
          <a:p>
            <a:pPr marL="1085823" lvl="4" indent="-227007" defTabSz="914378">
              <a:spcBef>
                <a:spcPts val="600"/>
              </a:spcBef>
              <a:buChar char="•"/>
              <a:tabLst/>
            </a:pPr>
            <a:r>
              <a:rPr lang="en-US" noProof="0"/>
              <a:t>Fifth Level</a:t>
            </a:r>
          </a:p>
        </p:txBody>
      </p:sp>
      <p:sp>
        <p:nvSpPr>
          <p:cNvPr id="5" name="Footer Placeholder 4"/>
          <p:cNvSpPr>
            <a:spLocks noGrp="1"/>
          </p:cNvSpPr>
          <p:nvPr>
            <p:ph type="ftr" sz="quarter" idx="3"/>
          </p:nvPr>
        </p:nvSpPr>
        <p:spPr>
          <a:xfrm>
            <a:off x="2149832" y="4859492"/>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noProof="0"/>
              <a:t>internal use</a:t>
            </a:r>
          </a:p>
        </p:txBody>
      </p:sp>
      <p:sp>
        <p:nvSpPr>
          <p:cNvPr id="29" name="Espace réservé de la date 28">
            <a:extLst>
              <a:ext uri="{FF2B5EF4-FFF2-40B4-BE49-F238E27FC236}">
                <a16:creationId xmlns:a16="http://schemas.microsoft.com/office/drawing/2014/main" id="{B6D8E440-8C31-4584-85CD-3DE2B7815CCC}"/>
              </a:ext>
            </a:extLst>
          </p:cNvPr>
          <p:cNvSpPr>
            <a:spLocks noGrp="1"/>
          </p:cNvSpPr>
          <p:nvPr userDrawn="1">
            <p:ph type="dt" sz="half" idx="2"/>
          </p:nvPr>
        </p:nvSpPr>
        <p:spPr>
          <a:xfrm>
            <a:off x="3543300" y="4580080"/>
            <a:ext cx="2057400" cy="274637"/>
          </a:xfrm>
          <a:prstGeom prst="rect">
            <a:avLst/>
          </a:prstGeom>
        </p:spPr>
        <p:txBody>
          <a:bodyPr vert="horz" lIns="91440" tIns="45720" rIns="91440" bIns="45720" rtlCol="0" anchor="ctr"/>
          <a:lstStyle>
            <a:lvl1pPr algn="ctr">
              <a:defRPr sz="1100" b="0" i="0" spc="2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noProof="0"/>
              <a:t>XX . XX . XXXX</a:t>
            </a:r>
          </a:p>
        </p:txBody>
      </p:sp>
      <p:sp>
        <p:nvSpPr>
          <p:cNvPr id="6" name="Slide Number Placeholder 5"/>
          <p:cNvSpPr>
            <a:spLocks noGrp="1"/>
          </p:cNvSpPr>
          <p:nvPr userDrawn="1">
            <p:ph type="sldNum" sz="quarter" idx="4"/>
          </p:nvPr>
        </p:nvSpPr>
        <p:spPr>
          <a:xfrm>
            <a:off x="8336226" y="4820495"/>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noProof="0" smtClean="0"/>
              <a:pPr/>
              <a:t>‹Nr.›</a:t>
            </a:fld>
            <a:endParaRPr lang="en-US" noProof="0"/>
          </a:p>
        </p:txBody>
      </p:sp>
      <p:sp>
        <p:nvSpPr>
          <p:cNvPr id="7" name="Textfeld 6">
            <a:extLst>
              <a:ext uri="{FF2B5EF4-FFF2-40B4-BE49-F238E27FC236}">
                <a16:creationId xmlns:a16="http://schemas.microsoft.com/office/drawing/2014/main" id="{5CFCBCFE-010D-06E7-1909-7A2253D839A8}"/>
              </a:ext>
            </a:extLst>
          </p:cNvPr>
          <p:cNvSpPr txBox="1"/>
          <p:nvPr userDrawn="1"/>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MAT-DE-2600042-1.0-01/2026</a:t>
            </a:r>
            <a:endParaRPr lang="de-DE" sz="600" dirty="0">
              <a:solidFill>
                <a:srgbClr val="404040"/>
              </a:solidFill>
            </a:endParaRPr>
          </a:p>
        </p:txBody>
      </p:sp>
    </p:spTree>
    <p:extLst>
      <p:ext uri="{BB962C8B-B14F-4D97-AF65-F5344CB8AC3E}">
        <p14:creationId xmlns:p14="http://schemas.microsoft.com/office/powerpoint/2010/main" val="2095636351"/>
      </p:ext>
    </p:extLst>
  </p:cSld>
  <p:clrMap bg1="lt1" tx1="dk1" bg2="lt2" tx2="dk2" accent1="accent1" accent2="accent2" accent3="accent3" accent4="accent4" accent5="accent5" accent6="accent6" hlink="hlink" folHlink="folHlink"/>
  <p:sldLayoutIdLst>
    <p:sldLayoutId id="2147484548" r:id="rId1"/>
    <p:sldLayoutId id="2147484549" r:id="rId2"/>
    <p:sldLayoutId id="2147484550" r:id="rId3"/>
    <p:sldLayoutId id="2147484551" r:id="rId4"/>
    <p:sldLayoutId id="2147484552" r:id="rId5"/>
    <p:sldLayoutId id="2147484553" r:id="rId6"/>
    <p:sldLayoutId id="2147484554" r:id="rId7"/>
    <p:sldLayoutId id="2147484556" r:id="rId8"/>
    <p:sldLayoutId id="2147484559" r:id="rId9"/>
    <p:sldLayoutId id="2147484757" r:id="rId10"/>
    <p:sldLayoutId id="2147484834" r:id="rId11"/>
    <p:sldLayoutId id="2147484991" r:id="rId12"/>
    <p:sldLayoutId id="2147484933" r:id="rId13"/>
    <p:sldLayoutId id="2147484934" r:id="rId14"/>
    <p:sldLayoutId id="2147484935" r:id="rId15"/>
    <p:sldLayoutId id="2147484936" r:id="rId16"/>
    <p:sldLayoutId id="2147485459"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685783" rtl="0" eaLnBrk="1" latinLnBrk="0" hangingPunct="1">
        <a:lnSpc>
          <a:spcPct val="90000"/>
        </a:lnSpc>
        <a:spcBef>
          <a:spcPct val="0"/>
        </a:spcBef>
        <a:buNone/>
        <a:defRPr lang="fr-FR" sz="18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92">
          <p15:clr>
            <a:srgbClr val="F26B43"/>
          </p15:clr>
        </p15:guide>
        <p15:guide id="2" pos="5544">
          <p15:clr>
            <a:srgbClr val="F26B43"/>
          </p15:clr>
        </p15:guide>
        <p15:guide id="3" pos="216">
          <p15:clr>
            <a:srgbClr val="F26B43"/>
          </p15:clr>
        </p15:guide>
        <p15:guide id="4" pos="120">
          <p15:clr>
            <a:srgbClr val="F26B43"/>
          </p15:clr>
        </p15:guide>
        <p15:guide id="5" pos="56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10.xml.rels><?xml version="1.0" encoding="UTF-8" standalone="yes"?>
<Relationships xmlns="http://schemas.openxmlformats.org/package/2006/relationships"><Relationship Id="rId3" Type="http://schemas.openxmlformats.org/officeDocument/2006/relationships/hyperlink" Target="https://doi.org/10.1007/978-3-662-56004-4_9" TargetMode="External"/><Relationship Id="rId2" Type="http://schemas.openxmlformats.org/officeDocument/2006/relationships/hyperlink" Target="https://doi.org/10.1007/978-3-662-56004-4_8" TargetMode="Externa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hyperlink" Target="https://doi.org/10.1007/978-3-662-56004-4_10" TargetMode="External"/><Relationship Id="rId5" Type="http://schemas.openxmlformats.org/officeDocument/2006/relationships/hyperlink" Target="https://doi.org/10.1007/978-3-662-56004-4_9" TargetMode="External"/><Relationship Id="rId4" Type="http://schemas.openxmlformats.org/officeDocument/2006/relationships/hyperlink" Target="https://www.microbiologybook.org/ghaffar/innate.htm"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13.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hyperlink" Target="https://doi.org/10.1007/978-3-662-56004-4_15" TargetMode="External"/><Relationship Id="rId7" Type="http://schemas.openxmlformats.org/officeDocument/2006/relationships/image" Target="../media/image35.png"/><Relationship Id="rId2" Type="http://schemas.openxmlformats.org/officeDocument/2006/relationships/image" Target="../media/image2.png"/><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 Id="rId9" Type="http://schemas.openxmlformats.org/officeDocument/2006/relationships/image" Target="../media/image37.gif"/></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microbiologybook.org/ghaffar/innate.htm"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50.svg"/><Relationship Id="rId18" Type="http://schemas.openxmlformats.org/officeDocument/2006/relationships/image" Target="../media/image55.png"/><Relationship Id="rId3" Type="http://schemas.openxmlformats.org/officeDocument/2006/relationships/image" Target="../media/image41.png"/><Relationship Id="rId7" Type="http://schemas.openxmlformats.org/officeDocument/2006/relationships/image" Target="../media/image27.png"/><Relationship Id="rId12" Type="http://schemas.openxmlformats.org/officeDocument/2006/relationships/image" Target="../media/image49.png"/><Relationship Id="rId17" Type="http://schemas.openxmlformats.org/officeDocument/2006/relationships/image" Target="../media/image54.svg"/><Relationship Id="rId2" Type="http://schemas.openxmlformats.org/officeDocument/2006/relationships/image" Target="../media/image2.png"/><Relationship Id="rId16" Type="http://schemas.openxmlformats.org/officeDocument/2006/relationships/image" Target="../media/image53.png"/><Relationship Id="rId1" Type="http://schemas.openxmlformats.org/officeDocument/2006/relationships/slideLayout" Target="../slideLayouts/slideLayout3.xml"/><Relationship Id="rId6" Type="http://schemas.openxmlformats.org/officeDocument/2006/relationships/image" Target="../media/image44.svg"/><Relationship Id="rId11" Type="http://schemas.openxmlformats.org/officeDocument/2006/relationships/image" Target="../media/image48.svg"/><Relationship Id="rId5" Type="http://schemas.openxmlformats.org/officeDocument/2006/relationships/image" Target="../media/image43.png"/><Relationship Id="rId15" Type="http://schemas.openxmlformats.org/officeDocument/2006/relationships/image" Target="../media/image52.svg"/><Relationship Id="rId10" Type="http://schemas.openxmlformats.org/officeDocument/2006/relationships/image" Target="../media/image47.png"/><Relationship Id="rId19" Type="http://schemas.openxmlformats.org/officeDocument/2006/relationships/image" Target="../media/image56.svg"/><Relationship Id="rId4" Type="http://schemas.openxmlformats.org/officeDocument/2006/relationships/image" Target="../media/image42.svg"/><Relationship Id="rId9" Type="http://schemas.openxmlformats.org/officeDocument/2006/relationships/image" Target="../media/image46.svg"/><Relationship Id="rId14" Type="http://schemas.openxmlformats.org/officeDocument/2006/relationships/image" Target="../media/image51.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60.png"/><Relationship Id="rId2" Type="http://schemas.openxmlformats.org/officeDocument/2006/relationships/image" Target="../media/image2.png"/><Relationship Id="rId1" Type="http://schemas.openxmlformats.org/officeDocument/2006/relationships/slideLayout" Target="../slideLayouts/slideLayout3.xml"/><Relationship Id="rId6" Type="http://schemas.openxmlformats.org/officeDocument/2006/relationships/image" Target="../media/image59.svg"/><Relationship Id="rId5" Type="http://schemas.openxmlformats.org/officeDocument/2006/relationships/image" Target="../media/image58.png"/><Relationship Id="rId4" Type="http://schemas.openxmlformats.org/officeDocument/2006/relationships/image" Target="../media/image57.svg"/></Relationships>
</file>

<file path=ppt/slides/_rels/slide2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57.svg"/><Relationship Id="rId7" Type="http://schemas.openxmlformats.org/officeDocument/2006/relationships/image" Target="../media/image27.png"/><Relationship Id="rId2" Type="http://schemas.openxmlformats.org/officeDocument/2006/relationships/image" Target="../media/image41.png"/><Relationship Id="rId1" Type="http://schemas.openxmlformats.org/officeDocument/2006/relationships/slideLayout" Target="../slideLayouts/slideLayout3.xml"/><Relationship Id="rId6" Type="http://schemas.openxmlformats.org/officeDocument/2006/relationships/image" Target="../media/image60.png"/><Relationship Id="rId5" Type="http://schemas.openxmlformats.org/officeDocument/2006/relationships/image" Target="../media/image59.svg"/><Relationship Id="rId4" Type="http://schemas.openxmlformats.org/officeDocument/2006/relationships/image" Target="../media/image58.png"/></Relationships>
</file>

<file path=ppt/slides/_rels/slide23.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7.svg"/><Relationship Id="rId7" Type="http://schemas.openxmlformats.org/officeDocument/2006/relationships/image" Target="../media/image27.png"/><Relationship Id="rId12" Type="http://schemas.openxmlformats.org/officeDocument/2006/relationships/image" Target="../media/image2.png"/><Relationship Id="rId2" Type="http://schemas.openxmlformats.org/officeDocument/2006/relationships/image" Target="../media/image41.png"/><Relationship Id="rId1" Type="http://schemas.openxmlformats.org/officeDocument/2006/relationships/slideLayout" Target="../slideLayouts/slideLayout3.xml"/><Relationship Id="rId6" Type="http://schemas.openxmlformats.org/officeDocument/2006/relationships/image" Target="../media/image60.png"/><Relationship Id="rId11" Type="http://schemas.openxmlformats.org/officeDocument/2006/relationships/image" Target="../media/image64.png"/><Relationship Id="rId5" Type="http://schemas.openxmlformats.org/officeDocument/2006/relationships/image" Target="../media/image59.svg"/><Relationship Id="rId10" Type="http://schemas.openxmlformats.org/officeDocument/2006/relationships/image" Target="../media/image63.png"/><Relationship Id="rId4" Type="http://schemas.openxmlformats.org/officeDocument/2006/relationships/image" Target="../media/image58.png"/><Relationship Id="rId9" Type="http://schemas.openxmlformats.org/officeDocument/2006/relationships/image" Target="../media/image62.png"/></Relationships>
</file>

<file path=ppt/slides/_rels/slide24.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7.svg"/><Relationship Id="rId7" Type="http://schemas.openxmlformats.org/officeDocument/2006/relationships/image" Target="../media/image27.png"/><Relationship Id="rId12" Type="http://schemas.openxmlformats.org/officeDocument/2006/relationships/image" Target="../media/image2.png"/><Relationship Id="rId2" Type="http://schemas.openxmlformats.org/officeDocument/2006/relationships/image" Target="../media/image41.png"/><Relationship Id="rId1" Type="http://schemas.openxmlformats.org/officeDocument/2006/relationships/slideLayout" Target="../slideLayouts/slideLayout3.xml"/><Relationship Id="rId6" Type="http://schemas.openxmlformats.org/officeDocument/2006/relationships/image" Target="../media/image60.png"/><Relationship Id="rId11" Type="http://schemas.openxmlformats.org/officeDocument/2006/relationships/image" Target="../media/image64.png"/><Relationship Id="rId5" Type="http://schemas.openxmlformats.org/officeDocument/2006/relationships/image" Target="../media/image59.svg"/><Relationship Id="rId10" Type="http://schemas.openxmlformats.org/officeDocument/2006/relationships/image" Target="../media/image63.png"/><Relationship Id="rId4" Type="http://schemas.openxmlformats.org/officeDocument/2006/relationships/image" Target="../media/image58.png"/><Relationship Id="rId9" Type="http://schemas.openxmlformats.org/officeDocument/2006/relationships/image" Target="../media/image62.png"/></Relationships>
</file>

<file path=ppt/slides/_rels/slide25.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7.svg"/><Relationship Id="rId7" Type="http://schemas.openxmlformats.org/officeDocument/2006/relationships/image" Target="../media/image27.png"/><Relationship Id="rId12" Type="http://schemas.openxmlformats.org/officeDocument/2006/relationships/image" Target="../media/image2.png"/><Relationship Id="rId2" Type="http://schemas.openxmlformats.org/officeDocument/2006/relationships/image" Target="../media/image41.png"/><Relationship Id="rId1" Type="http://schemas.openxmlformats.org/officeDocument/2006/relationships/slideLayout" Target="../slideLayouts/slideLayout3.xml"/><Relationship Id="rId6" Type="http://schemas.openxmlformats.org/officeDocument/2006/relationships/image" Target="../media/image60.png"/><Relationship Id="rId11" Type="http://schemas.openxmlformats.org/officeDocument/2006/relationships/image" Target="../media/image64.png"/><Relationship Id="rId5" Type="http://schemas.openxmlformats.org/officeDocument/2006/relationships/image" Target="../media/image59.svg"/><Relationship Id="rId10" Type="http://schemas.openxmlformats.org/officeDocument/2006/relationships/image" Target="../media/image63.png"/><Relationship Id="rId4" Type="http://schemas.openxmlformats.org/officeDocument/2006/relationships/image" Target="../media/image58.png"/><Relationship Id="rId9" Type="http://schemas.openxmlformats.org/officeDocument/2006/relationships/image" Target="../media/image62.png"/></Relationships>
</file>

<file path=ppt/slides/_rels/slide26.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41.png"/><Relationship Id="rId7" Type="http://schemas.openxmlformats.org/officeDocument/2006/relationships/image" Target="../media/image60.png"/><Relationship Id="rId12" Type="http://schemas.openxmlformats.org/officeDocument/2006/relationships/image" Target="../media/image63.png"/><Relationship Id="rId2" Type="http://schemas.openxmlformats.org/officeDocument/2006/relationships/image" Target="../media/image2.png"/><Relationship Id="rId1" Type="http://schemas.openxmlformats.org/officeDocument/2006/relationships/slideLayout" Target="../slideLayouts/slideLayout3.xml"/><Relationship Id="rId6" Type="http://schemas.openxmlformats.org/officeDocument/2006/relationships/image" Target="../media/image59.svg"/><Relationship Id="rId11" Type="http://schemas.openxmlformats.org/officeDocument/2006/relationships/image" Target="../media/image62.png"/><Relationship Id="rId5" Type="http://schemas.openxmlformats.org/officeDocument/2006/relationships/image" Target="../media/image58.png"/><Relationship Id="rId10" Type="http://schemas.openxmlformats.org/officeDocument/2006/relationships/image" Target="../media/image61.png"/><Relationship Id="rId4" Type="http://schemas.openxmlformats.org/officeDocument/2006/relationships/image" Target="../media/image57.svg"/><Relationship Id="rId9" Type="http://schemas.openxmlformats.org/officeDocument/2006/relationships/image" Target="../media/image56.svg"/></Relationships>
</file>

<file path=ppt/slides/_rels/slide27.xml.rels><?xml version="1.0" encoding="UTF-8" standalone="yes"?>
<Relationships xmlns="http://schemas.openxmlformats.org/package/2006/relationships"><Relationship Id="rId8" Type="http://schemas.openxmlformats.org/officeDocument/2006/relationships/image" Target="../media/image55.png"/><Relationship Id="rId13" Type="http://schemas.openxmlformats.org/officeDocument/2006/relationships/image" Target="../media/image68.svg"/><Relationship Id="rId3" Type="http://schemas.openxmlformats.org/officeDocument/2006/relationships/image" Target="../media/image41.png"/><Relationship Id="rId7" Type="http://schemas.openxmlformats.org/officeDocument/2006/relationships/image" Target="../media/image60.png"/><Relationship Id="rId12" Type="http://schemas.openxmlformats.org/officeDocument/2006/relationships/image" Target="../media/image67.png"/><Relationship Id="rId2" Type="http://schemas.openxmlformats.org/officeDocument/2006/relationships/image" Target="../media/image2.png"/><Relationship Id="rId16" Type="http://schemas.openxmlformats.org/officeDocument/2006/relationships/image" Target="../media/image64.png"/><Relationship Id="rId1" Type="http://schemas.openxmlformats.org/officeDocument/2006/relationships/slideLayout" Target="../slideLayouts/slideLayout3.xml"/><Relationship Id="rId6" Type="http://schemas.openxmlformats.org/officeDocument/2006/relationships/image" Target="../media/image59.svg"/><Relationship Id="rId11" Type="http://schemas.openxmlformats.org/officeDocument/2006/relationships/image" Target="../media/image66.svg"/><Relationship Id="rId5" Type="http://schemas.openxmlformats.org/officeDocument/2006/relationships/image" Target="../media/image58.png"/><Relationship Id="rId15" Type="http://schemas.openxmlformats.org/officeDocument/2006/relationships/image" Target="../media/image70.svg"/><Relationship Id="rId10" Type="http://schemas.openxmlformats.org/officeDocument/2006/relationships/image" Target="../media/image65.png"/><Relationship Id="rId4" Type="http://schemas.openxmlformats.org/officeDocument/2006/relationships/image" Target="../media/image57.svg"/><Relationship Id="rId9" Type="http://schemas.openxmlformats.org/officeDocument/2006/relationships/image" Target="../media/image56.svg"/><Relationship Id="rId14" Type="http://schemas.openxmlformats.org/officeDocument/2006/relationships/image" Target="../media/image69.png"/></Relationships>
</file>

<file path=ppt/slides/_rels/slide2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2.png"/><Relationship Id="rId1" Type="http://schemas.openxmlformats.org/officeDocument/2006/relationships/slideLayout" Target="../slideLayouts/slideLayout3.xml"/><Relationship Id="rId5" Type="http://schemas.openxmlformats.org/officeDocument/2006/relationships/image" Target="../media/image73.png"/><Relationship Id="rId4" Type="http://schemas.openxmlformats.org/officeDocument/2006/relationships/image" Target="../media/image72.svg"/></Relationships>
</file>

<file path=ppt/slides/_rels/slide29.xml.rels><?xml version="1.0" encoding="UTF-8" standalone="yes"?>
<Relationships xmlns="http://schemas.openxmlformats.org/package/2006/relationships"><Relationship Id="rId2" Type="http://schemas.openxmlformats.org/officeDocument/2006/relationships/hyperlink" Target="https://www.diabetes.org.uk/our-research/about-our-research/hot-topics/immunotherapy/what-are-immunotherapie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3.png"/><Relationship Id="rId18" Type="http://schemas.openxmlformats.org/officeDocument/2006/relationships/image" Target="../media/image18.svg"/><Relationship Id="rId3" Type="http://schemas.openxmlformats.org/officeDocument/2006/relationships/tags" Target="../tags/tag5.xml"/><Relationship Id="rId21" Type="http://schemas.openxmlformats.org/officeDocument/2006/relationships/image" Target="../media/image21.png"/><Relationship Id="rId7" Type="http://schemas.openxmlformats.org/officeDocument/2006/relationships/image" Target="../media/image8.png"/><Relationship Id="rId12" Type="http://schemas.openxmlformats.org/officeDocument/2006/relationships/image" Target="../media/image12.svg"/><Relationship Id="rId17" Type="http://schemas.openxmlformats.org/officeDocument/2006/relationships/image" Target="../media/image17.png"/><Relationship Id="rId2" Type="http://schemas.openxmlformats.org/officeDocument/2006/relationships/tags" Target="../tags/tag4.xml"/><Relationship Id="rId16" Type="http://schemas.openxmlformats.org/officeDocument/2006/relationships/image" Target="../media/image16.svg"/><Relationship Id="rId20" Type="http://schemas.openxmlformats.org/officeDocument/2006/relationships/image" Target="../media/image20.svg"/><Relationship Id="rId1" Type="http://schemas.openxmlformats.org/officeDocument/2006/relationships/tags" Target="../tags/tag3.xml"/><Relationship Id="rId6" Type="http://schemas.openxmlformats.org/officeDocument/2006/relationships/slideLayout" Target="../slideLayouts/slideLayout3.xml"/><Relationship Id="rId11" Type="http://schemas.openxmlformats.org/officeDocument/2006/relationships/image" Target="../media/image11.png"/><Relationship Id="rId5" Type="http://schemas.openxmlformats.org/officeDocument/2006/relationships/tags" Target="../tags/tag7.xml"/><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tags" Target="../tags/tag6.xml"/><Relationship Id="rId9" Type="http://schemas.microsoft.com/office/2007/relationships/hdphoto" Target="../media/hdphoto1.wdp"/><Relationship Id="rId14" Type="http://schemas.openxmlformats.org/officeDocument/2006/relationships/image" Target="../media/image14.svg"/><Relationship Id="rId22" Type="http://schemas.openxmlformats.org/officeDocument/2006/relationships/image" Target="../media/image22.sv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doi.org/10.1007/978-3-662-56004-4_9" TargetMode="External"/><Relationship Id="rId1" Type="http://schemas.openxmlformats.org/officeDocument/2006/relationships/slideLayout" Target="../slideLayouts/slideLayout3.xml"/><Relationship Id="rId5" Type="http://schemas.openxmlformats.org/officeDocument/2006/relationships/image" Target="../media/image25.png"/><Relationship Id="rId4" Type="http://schemas.openxmlformats.org/officeDocument/2006/relationships/image" Target="../media/image24.png"/></Relationships>
</file>

<file path=ppt/slides/_rels/slide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doi.org/10.1007/978-3-662-56004-4_9"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doi.org/10.1007/978-3-662-56004-4_9"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doi.org/10.1007/978-3-662-56004-4_9" TargetMode="External"/><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4A73D0-8963-4440-A90B-03A5A4A6BC65}"/>
            </a:ext>
          </a:extLst>
        </p:cNvPr>
        <p:cNvGrpSpPr/>
        <p:nvPr/>
      </p:nvGrpSpPr>
      <p:grpSpPr>
        <a:xfrm>
          <a:off x="0" y="0"/>
          <a:ext cx="0" cy="0"/>
          <a:chOff x="0" y="0"/>
          <a:chExt cx="0" cy="0"/>
        </a:xfrm>
      </p:grpSpPr>
      <p:sp>
        <p:nvSpPr>
          <p:cNvPr id="3" name="SmartArt-Platzhalter 2">
            <a:extLst>
              <a:ext uri="{FF2B5EF4-FFF2-40B4-BE49-F238E27FC236}">
                <a16:creationId xmlns:a16="http://schemas.microsoft.com/office/drawing/2014/main" id="{1F9F608B-20BB-C87F-3AC7-FB7992CFF0ED}"/>
              </a:ext>
            </a:extLst>
          </p:cNvPr>
          <p:cNvSpPr>
            <a:spLocks noGrp="1"/>
          </p:cNvSpPr>
          <p:nvPr>
            <p:ph type="dgm" sz="quarter" idx="13"/>
          </p:nvPr>
        </p:nvSpPr>
        <p:spPr/>
        <p:txBody>
          <a:bodyPr/>
          <a:lstStyle/>
          <a:p>
            <a:endParaRPr lang="de-DE"/>
          </a:p>
        </p:txBody>
      </p:sp>
      <p:sp>
        <p:nvSpPr>
          <p:cNvPr id="6" name="SmartArt-Platzhalter 5">
            <a:extLst>
              <a:ext uri="{FF2B5EF4-FFF2-40B4-BE49-F238E27FC236}">
                <a16:creationId xmlns:a16="http://schemas.microsoft.com/office/drawing/2014/main" id="{E2AF3789-CB56-3288-AC79-B08CB6D87CFE}"/>
              </a:ext>
            </a:extLst>
          </p:cNvPr>
          <p:cNvSpPr>
            <a:spLocks noGrp="1"/>
          </p:cNvSpPr>
          <p:nvPr>
            <p:ph type="dgm" sz="quarter" idx="14"/>
          </p:nvPr>
        </p:nvSpPr>
        <p:spPr/>
        <p:txBody>
          <a:bodyPr/>
          <a:lstStyle/>
          <a:p>
            <a:endParaRPr lang="de-DE"/>
          </a:p>
        </p:txBody>
      </p:sp>
      <p:sp>
        <p:nvSpPr>
          <p:cNvPr id="5" name="Text Placeholder 4">
            <a:extLst>
              <a:ext uri="{FF2B5EF4-FFF2-40B4-BE49-F238E27FC236}">
                <a16:creationId xmlns:a16="http://schemas.microsoft.com/office/drawing/2014/main" id="{A2ADEC19-A761-D955-47A4-16C6065812E3}"/>
              </a:ext>
            </a:extLst>
          </p:cNvPr>
          <p:cNvSpPr>
            <a:spLocks noGrp="1"/>
          </p:cNvSpPr>
          <p:nvPr>
            <p:ph type="body" sz="quarter" idx="21"/>
          </p:nvPr>
        </p:nvSpPr>
        <p:spPr/>
        <p:txBody>
          <a:bodyPr/>
          <a:lstStyle/>
          <a:p>
            <a:r>
              <a:rPr lang="de-DE" sz="2400" dirty="0">
                <a:latin typeface="Verdana"/>
                <a:ea typeface="Verdana"/>
              </a:rPr>
              <a:t>Adaptive Immunität</a:t>
            </a:r>
          </a:p>
        </p:txBody>
      </p:sp>
      <p:pic>
        <p:nvPicPr>
          <p:cNvPr id="2" name="Grafik 1" descr="Start Silhouette">
            <a:hlinkClick r:id="rId2" action="ppaction://hlinksldjump"/>
            <a:extLst>
              <a:ext uri="{FF2B5EF4-FFF2-40B4-BE49-F238E27FC236}">
                <a16:creationId xmlns:a16="http://schemas.microsoft.com/office/drawing/2014/main" id="{2112BDD4-31CD-36E1-248B-416A5178FA5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3733" y="4486442"/>
            <a:ext cx="558465" cy="558465"/>
          </a:xfrm>
          <a:prstGeom prst="rect">
            <a:avLst/>
          </a:prstGeom>
        </p:spPr>
      </p:pic>
    </p:spTree>
    <p:extLst>
      <p:ext uri="{BB962C8B-B14F-4D97-AF65-F5344CB8AC3E}">
        <p14:creationId xmlns:p14="http://schemas.microsoft.com/office/powerpoint/2010/main" val="2512986828"/>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70F5A0-61B1-56A8-DEBA-07CCA7E189D1}"/>
            </a:ext>
          </a:extLst>
        </p:cNvPr>
        <p:cNvGrpSpPr/>
        <p:nvPr/>
      </p:nvGrpSpPr>
      <p:grpSpPr>
        <a:xfrm>
          <a:off x="0" y="0"/>
          <a:ext cx="0" cy="0"/>
          <a:chOff x="0" y="0"/>
          <a:chExt cx="0" cy="0"/>
        </a:xfrm>
      </p:grpSpPr>
      <p:sp>
        <p:nvSpPr>
          <p:cNvPr id="11" name="Textplatzhalter 4">
            <a:extLst>
              <a:ext uri="{FF2B5EF4-FFF2-40B4-BE49-F238E27FC236}">
                <a16:creationId xmlns:a16="http://schemas.microsoft.com/office/drawing/2014/main" id="{15F27063-7511-9149-4FD1-16252568A128}"/>
              </a:ext>
            </a:extLst>
          </p:cNvPr>
          <p:cNvSpPr>
            <a:spLocks noGrp="1"/>
          </p:cNvSpPr>
          <p:nvPr>
            <p:ph type="body" sz="quarter" idx="17"/>
          </p:nvPr>
        </p:nvSpPr>
        <p:spPr>
          <a:xfrm>
            <a:off x="358270" y="116735"/>
            <a:ext cx="8476488" cy="463296"/>
          </a:xfrm>
        </p:spPr>
        <p:txBody>
          <a:bodyPr/>
          <a:lstStyle/>
          <a:p>
            <a:r>
              <a:rPr lang="de-DE" sz="2000" b="1" dirty="0">
                <a:solidFill>
                  <a:srgbClr val="7030A0"/>
                </a:solidFill>
                <a:latin typeface="+mj-lt"/>
              </a:rPr>
              <a:t>Regulatorische T-Zellen – Entstehung im Thymus</a:t>
            </a:r>
            <a:r>
              <a:rPr lang="de-DE" sz="2000" b="1" baseline="30000" dirty="0">
                <a:solidFill>
                  <a:srgbClr val="7030A0"/>
                </a:solidFill>
                <a:latin typeface="+mj-lt"/>
              </a:rPr>
              <a:t>1</a:t>
            </a:r>
          </a:p>
        </p:txBody>
      </p:sp>
      <p:sp>
        <p:nvSpPr>
          <p:cNvPr id="7" name="Textfeld 6">
            <a:extLst>
              <a:ext uri="{FF2B5EF4-FFF2-40B4-BE49-F238E27FC236}">
                <a16:creationId xmlns:a16="http://schemas.microsoft.com/office/drawing/2014/main" id="{7CD3F7FE-ACDD-7B88-6379-15B8698A474D}"/>
              </a:ext>
            </a:extLst>
          </p:cNvPr>
          <p:cNvSpPr txBox="1"/>
          <p:nvPr/>
        </p:nvSpPr>
        <p:spPr>
          <a:xfrm>
            <a:off x="358269" y="4583245"/>
            <a:ext cx="8476489" cy="553998"/>
          </a:xfrm>
          <a:prstGeom prst="rect">
            <a:avLst/>
          </a:prstGeom>
          <a:noFill/>
        </p:spPr>
        <p:txBody>
          <a:bodyPr wrap="square">
            <a:spAutoFit/>
          </a:bodyPr>
          <a:lstStyle/>
          <a:p>
            <a:pPr lvl="0">
              <a:defRPr/>
            </a:pPr>
            <a:r>
              <a:rPr lang="de-DE" sz="600" dirty="0">
                <a:solidFill>
                  <a:srgbClr val="404040"/>
                </a:solidFill>
                <a:cs typeface="Arial"/>
              </a:rPr>
              <a:t>IL: Interleukin; MHC: Major </a:t>
            </a:r>
            <a:r>
              <a:rPr lang="de-DE" sz="600" dirty="0" err="1">
                <a:solidFill>
                  <a:srgbClr val="404040"/>
                </a:solidFill>
                <a:cs typeface="Arial"/>
              </a:rPr>
              <a:t>histocompatibility</a:t>
            </a:r>
            <a:r>
              <a:rPr lang="de-DE" sz="600" dirty="0">
                <a:solidFill>
                  <a:srgbClr val="404040"/>
                </a:solidFill>
                <a:cs typeface="Arial"/>
              </a:rPr>
              <a:t> </a:t>
            </a:r>
            <a:r>
              <a:rPr lang="de-DE" sz="600" dirty="0" err="1">
                <a:solidFill>
                  <a:srgbClr val="404040"/>
                </a:solidFill>
                <a:cs typeface="Arial"/>
              </a:rPr>
              <a:t>complex</a:t>
            </a:r>
            <a:r>
              <a:rPr lang="de-DE" sz="600" dirty="0">
                <a:solidFill>
                  <a:srgbClr val="404040"/>
                </a:solidFill>
                <a:cs typeface="Arial"/>
              </a:rPr>
              <a:t>, </a:t>
            </a:r>
            <a:r>
              <a:rPr lang="de-DE" sz="600" dirty="0" err="1">
                <a:solidFill>
                  <a:srgbClr val="404040"/>
                </a:solidFill>
                <a:cs typeface="Arial"/>
              </a:rPr>
              <a:t>Haupthistokompatibilitätskomplex</a:t>
            </a:r>
            <a:r>
              <a:rPr lang="de-DE" sz="600" dirty="0">
                <a:solidFill>
                  <a:srgbClr val="404040"/>
                </a:solidFill>
                <a:cs typeface="Arial"/>
              </a:rPr>
              <a:t>; TCR: T-Zell-Rezeptor; </a:t>
            </a:r>
            <a:r>
              <a:rPr lang="de-DE" sz="600" dirty="0">
                <a:solidFill>
                  <a:srgbClr val="404040"/>
                </a:solidFill>
                <a:ea typeface="Verdana"/>
                <a:cs typeface="Verdana"/>
              </a:rPr>
              <a:t>TGF: </a:t>
            </a:r>
            <a:r>
              <a:rPr lang="de-DE" sz="600" dirty="0" err="1">
                <a:solidFill>
                  <a:srgbClr val="404040"/>
                </a:solidFill>
                <a:ea typeface="Verdana"/>
                <a:cs typeface="Verdana"/>
              </a:rPr>
              <a:t>Transforming</a:t>
            </a:r>
            <a:r>
              <a:rPr lang="de-DE" sz="600" dirty="0">
                <a:solidFill>
                  <a:srgbClr val="404040"/>
                </a:solidFill>
                <a:ea typeface="Verdana"/>
                <a:cs typeface="Verdana"/>
              </a:rPr>
              <a:t> </a:t>
            </a:r>
            <a:r>
              <a:rPr lang="de-DE" sz="600" dirty="0" err="1">
                <a:solidFill>
                  <a:srgbClr val="404040"/>
                </a:solidFill>
                <a:ea typeface="Verdana"/>
                <a:cs typeface="Verdana"/>
              </a:rPr>
              <a:t>growth</a:t>
            </a:r>
            <a:r>
              <a:rPr lang="de-DE" sz="600" dirty="0">
                <a:solidFill>
                  <a:srgbClr val="404040"/>
                </a:solidFill>
                <a:ea typeface="Verdana"/>
                <a:cs typeface="Verdana"/>
              </a:rPr>
              <a:t> </a:t>
            </a:r>
            <a:r>
              <a:rPr lang="de-DE" sz="600" dirty="0" err="1">
                <a:solidFill>
                  <a:srgbClr val="404040"/>
                </a:solidFill>
                <a:ea typeface="Verdana"/>
                <a:cs typeface="Verdana"/>
              </a:rPr>
              <a:t>factor</a:t>
            </a:r>
            <a:r>
              <a:rPr lang="de-DE" sz="600" dirty="0">
                <a:solidFill>
                  <a:srgbClr val="404040"/>
                </a:solidFill>
                <a:ea typeface="Verdana"/>
                <a:cs typeface="Verdana"/>
              </a:rPr>
              <a:t>, transformierender Wachstumsfaktor; </a:t>
            </a:r>
            <a:r>
              <a:rPr lang="de-DE" sz="600" dirty="0" err="1">
                <a:solidFill>
                  <a:srgbClr val="404040"/>
                </a:solidFill>
                <a:ea typeface="Verdana"/>
                <a:cs typeface="Verdana"/>
              </a:rPr>
              <a:t>Tc</a:t>
            </a:r>
            <a:r>
              <a:rPr lang="de-DE" sz="600" dirty="0">
                <a:solidFill>
                  <a:srgbClr val="404040"/>
                </a:solidFill>
                <a:ea typeface="Verdana"/>
                <a:cs typeface="Verdana"/>
              </a:rPr>
              <a:t>-Zelle: zytotoxische T-Zelle (CD8+); Th-Zelle: T-Helfer-Zelle (CD4+); </a:t>
            </a:r>
            <a:r>
              <a:rPr lang="de-DE" sz="600" dirty="0" err="1">
                <a:solidFill>
                  <a:srgbClr val="404040"/>
                </a:solidFill>
                <a:ea typeface="Verdana"/>
                <a:cs typeface="Verdana"/>
              </a:rPr>
              <a:t>T</a:t>
            </a:r>
            <a:r>
              <a:rPr lang="de-DE" sz="600" baseline="-25000" dirty="0" err="1">
                <a:solidFill>
                  <a:srgbClr val="404040"/>
                </a:solidFill>
                <a:ea typeface="Verdana"/>
                <a:cs typeface="Verdana"/>
              </a:rPr>
              <a:t>reg</a:t>
            </a:r>
            <a:r>
              <a:rPr lang="de-DE" sz="600" dirty="0">
                <a:solidFill>
                  <a:srgbClr val="404040"/>
                </a:solidFill>
                <a:ea typeface="Verdana"/>
                <a:cs typeface="Verdana"/>
              </a:rPr>
              <a:t>/</a:t>
            </a:r>
            <a:r>
              <a:rPr lang="de-DE" sz="600" dirty="0" err="1">
                <a:solidFill>
                  <a:srgbClr val="404040"/>
                </a:solidFill>
                <a:ea typeface="Verdana"/>
                <a:cs typeface="Verdana"/>
              </a:rPr>
              <a:t>Treg</a:t>
            </a:r>
            <a:r>
              <a:rPr lang="de-DE" sz="600" dirty="0">
                <a:solidFill>
                  <a:srgbClr val="404040"/>
                </a:solidFill>
                <a:ea typeface="Verdana"/>
                <a:cs typeface="Verdana"/>
              </a:rPr>
              <a:t>: regulatorische T-Zelle (CD4+)</a:t>
            </a:r>
            <a:r>
              <a:rPr lang="de-DE" sz="600" dirty="0">
                <a:solidFill>
                  <a:srgbClr val="404040"/>
                </a:solidFill>
                <a:cs typeface="Arial"/>
              </a:rPr>
              <a:t>.</a:t>
            </a:r>
          </a:p>
          <a:p>
            <a:r>
              <a:rPr lang="de-DE" sz="600" b="1" dirty="0">
                <a:solidFill>
                  <a:srgbClr val="404040"/>
                </a:solidFill>
                <a:cs typeface="Arial"/>
              </a:rPr>
              <a:t>1. </a:t>
            </a:r>
            <a:r>
              <a:rPr lang="de-DE" sz="600" dirty="0">
                <a:solidFill>
                  <a:srgbClr val="404040"/>
                </a:solidFill>
                <a:cs typeface="Arial"/>
              </a:rPr>
              <a:t>Murphy K &amp; Weaver C. </a:t>
            </a:r>
            <a:r>
              <a:rPr lang="de-DE" sz="600" i="1" dirty="0" err="1">
                <a:solidFill>
                  <a:srgbClr val="404040"/>
                </a:solidFill>
                <a:cs typeface="Arial"/>
              </a:rPr>
              <a:t>Janeway</a:t>
            </a:r>
            <a:r>
              <a:rPr lang="de-DE" sz="600" i="1" dirty="0">
                <a:solidFill>
                  <a:srgbClr val="404040"/>
                </a:solidFill>
                <a:cs typeface="Arial"/>
              </a:rPr>
              <a:t> Immunologie</a:t>
            </a:r>
            <a:r>
              <a:rPr lang="de-DE" sz="600" dirty="0">
                <a:solidFill>
                  <a:srgbClr val="404040"/>
                </a:solidFill>
                <a:cs typeface="Arial"/>
              </a:rPr>
              <a:t>, Kapitel 8: Die Entwicklung der B- und T-</a:t>
            </a:r>
            <a:r>
              <a:rPr lang="de-DE" sz="600" dirty="0" err="1">
                <a:solidFill>
                  <a:srgbClr val="404040"/>
                </a:solidFill>
                <a:cs typeface="Arial"/>
              </a:rPr>
              <a:t>Lymphocyten</a:t>
            </a:r>
            <a:r>
              <a:rPr lang="de-DE" sz="600" dirty="0">
                <a:solidFill>
                  <a:srgbClr val="404040"/>
                </a:solidFill>
                <a:cs typeface="Arial"/>
              </a:rPr>
              <a:t>; © Springer-Verlag GmbH Deutschland, ein Teil von Springer Nature 2018: 377</a:t>
            </a:r>
            <a:r>
              <a:rPr lang="de" sz="600" dirty="0">
                <a:solidFill>
                  <a:srgbClr val="404040"/>
                </a:solidFill>
                <a:ea typeface="Arial"/>
                <a:cs typeface="Arial"/>
              </a:rPr>
              <a:t>–</a:t>
            </a:r>
            <a:r>
              <a:rPr lang="de-DE" sz="600" dirty="0">
                <a:solidFill>
                  <a:srgbClr val="404040"/>
                </a:solidFill>
                <a:cs typeface="Arial"/>
              </a:rPr>
              <a:t>440. </a:t>
            </a:r>
            <a:r>
              <a:rPr lang="de-DE" sz="600" dirty="0">
                <a:solidFill>
                  <a:srgbClr val="404040"/>
                </a:solidFill>
                <a:cs typeface="Arial"/>
                <a:hlinkClick r:id="rId2">
                  <a:extLst>
                    <a:ext uri="{A12FA001-AC4F-418D-AE19-62706E023703}">
                      <ahyp:hlinkClr xmlns:ahyp="http://schemas.microsoft.com/office/drawing/2018/hyperlinkcolor" val="tx"/>
                    </a:ext>
                  </a:extLst>
                </a:hlinkClick>
              </a:rPr>
              <a:t>https://doi.org/10.1007/978-3-662-56004-4_8</a:t>
            </a:r>
            <a:r>
              <a:rPr lang="de-DE" sz="600" dirty="0">
                <a:solidFill>
                  <a:srgbClr val="404040"/>
                </a:solidFill>
                <a:cs typeface="Arial"/>
              </a:rPr>
              <a:t>.</a:t>
            </a:r>
            <a:r>
              <a:rPr lang="en-US" sz="600" dirty="0">
                <a:solidFill>
                  <a:srgbClr val="404040"/>
                </a:solidFill>
                <a:cs typeface="Arial"/>
              </a:rPr>
              <a:t> Zuletzt </a:t>
            </a:r>
            <a:r>
              <a:rPr lang="en-US" sz="600" dirty="0" err="1">
                <a:solidFill>
                  <a:srgbClr val="404040"/>
                </a:solidFill>
                <a:cs typeface="Arial"/>
              </a:rPr>
              <a:t>abgerufen</a:t>
            </a:r>
            <a:r>
              <a:rPr lang="en-US" sz="600" dirty="0">
                <a:solidFill>
                  <a:srgbClr val="404040"/>
                </a:solidFill>
                <a:cs typeface="Arial"/>
              </a:rPr>
              <a:t> am 12.01.2026. </a:t>
            </a:r>
            <a:r>
              <a:rPr lang="en-US" sz="600" b="1" dirty="0">
                <a:solidFill>
                  <a:srgbClr val="404040"/>
                </a:solidFill>
                <a:cs typeface="Arial"/>
              </a:rPr>
              <a:t>2.</a:t>
            </a:r>
            <a:r>
              <a:rPr lang="en-US" sz="600" dirty="0">
                <a:solidFill>
                  <a:srgbClr val="404040"/>
                </a:solidFill>
                <a:cs typeface="Arial"/>
              </a:rPr>
              <a:t> </a:t>
            </a:r>
            <a:r>
              <a:rPr lang="de-DE" sz="600" dirty="0">
                <a:solidFill>
                  <a:srgbClr val="404040"/>
                </a:solidFill>
                <a:cs typeface="Arial"/>
              </a:rPr>
              <a:t>Murphy K &amp; Weaver C. </a:t>
            </a:r>
            <a:r>
              <a:rPr lang="de-DE" sz="600" i="1" dirty="0" err="1">
                <a:solidFill>
                  <a:srgbClr val="404040"/>
                </a:solidFill>
                <a:cs typeface="Arial"/>
              </a:rPr>
              <a:t>Janeway</a:t>
            </a:r>
            <a:r>
              <a:rPr lang="de-DE" sz="600" i="1" dirty="0">
                <a:solidFill>
                  <a:srgbClr val="404040"/>
                </a:solidFill>
                <a:cs typeface="Arial"/>
              </a:rPr>
              <a:t> Immunologie</a:t>
            </a:r>
            <a:r>
              <a:rPr lang="de-DE" sz="600" dirty="0">
                <a:solidFill>
                  <a:srgbClr val="404040"/>
                </a:solidFill>
                <a:cs typeface="Arial"/>
              </a:rPr>
              <a:t>, Kapitel 9: Die T-Zell-vermittelte Immunität; © Springer-Verlag GmbH Deutschland, ein Teil von Springer Nature 2018: 443</a:t>
            </a:r>
            <a:r>
              <a:rPr lang="de" sz="600" dirty="0">
                <a:solidFill>
                  <a:srgbClr val="404040"/>
                </a:solidFill>
                <a:ea typeface="Arial"/>
                <a:cs typeface="Arial"/>
              </a:rPr>
              <a:t>–</a:t>
            </a:r>
            <a:r>
              <a:rPr lang="de-DE" sz="600" dirty="0">
                <a:solidFill>
                  <a:srgbClr val="404040"/>
                </a:solidFill>
                <a:cs typeface="Arial"/>
              </a:rPr>
              <a:t>515. </a:t>
            </a:r>
            <a:r>
              <a:rPr lang="de-DE" sz="600" dirty="0">
                <a:solidFill>
                  <a:srgbClr val="404040"/>
                </a:solidFill>
                <a:cs typeface="Arial"/>
                <a:hlinkClick r:id="rId3">
                  <a:extLst>
                    <a:ext uri="{A12FA001-AC4F-418D-AE19-62706E023703}">
                      <ahyp:hlinkClr xmlns:ahyp="http://schemas.microsoft.com/office/drawing/2018/hyperlinkcolor" val="tx"/>
                    </a:ext>
                  </a:extLst>
                </a:hlinkClick>
              </a:rPr>
              <a:t>https://doi.org/10.1007/978-3-662-56004-4_9</a:t>
            </a:r>
            <a:r>
              <a:rPr lang="de-DE" sz="600" dirty="0">
                <a:solidFill>
                  <a:srgbClr val="404040"/>
                </a:solidFill>
                <a:cs typeface="Arial"/>
              </a:rPr>
              <a:t>. Zuletzt abgerufen am 12.01.2026.</a:t>
            </a:r>
            <a:endParaRPr lang="en-US" sz="600" dirty="0">
              <a:solidFill>
                <a:srgbClr val="404040"/>
              </a:solidFill>
              <a:cs typeface="Arial"/>
            </a:endParaRPr>
          </a:p>
        </p:txBody>
      </p:sp>
      <p:sp>
        <p:nvSpPr>
          <p:cNvPr id="2" name="Rectangle: Rounded Corners 23">
            <a:extLst>
              <a:ext uri="{FF2B5EF4-FFF2-40B4-BE49-F238E27FC236}">
                <a16:creationId xmlns:a16="http://schemas.microsoft.com/office/drawing/2014/main" id="{9E6F2863-80AE-4729-77C8-0DD6EB022707}"/>
              </a:ext>
            </a:extLst>
          </p:cNvPr>
          <p:cNvSpPr/>
          <p:nvPr/>
        </p:nvSpPr>
        <p:spPr>
          <a:xfrm>
            <a:off x="3564414" y="695992"/>
            <a:ext cx="5032110" cy="3696135"/>
          </a:xfrm>
          <a:prstGeom prst="roundRect">
            <a:avLst>
              <a:gd name="adj" fmla="val 908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spcBef>
                <a:spcPts val="1000"/>
              </a:spcBef>
              <a:defRPr/>
            </a:pPr>
            <a:r>
              <a:rPr lang="de-DE" sz="1100" dirty="0">
                <a:solidFill>
                  <a:prstClr val="white"/>
                </a:solidFill>
                <a:latin typeface="Verdana"/>
              </a:rPr>
              <a:t>Selektionsmechanismen im Thymus für Th-Zellen (CD4) abhängig von der TCR-Affinität für </a:t>
            </a:r>
            <a:r>
              <a:rPr lang="de-DE" sz="1100" dirty="0" err="1">
                <a:solidFill>
                  <a:prstClr val="white"/>
                </a:solidFill>
                <a:latin typeface="Verdana"/>
              </a:rPr>
              <a:t>Selbst-Peptid:Selbst-MHC-Komplexe</a:t>
            </a:r>
            <a:r>
              <a:rPr lang="de-DE" sz="1100" dirty="0">
                <a:solidFill>
                  <a:prstClr val="white"/>
                </a:solidFill>
                <a:latin typeface="Verdana"/>
              </a:rPr>
              <a:t>:</a:t>
            </a:r>
          </a:p>
          <a:p>
            <a:pPr marL="171450" indent="-171450" defTabSz="685800">
              <a:spcBef>
                <a:spcPts val="1000"/>
              </a:spcBef>
              <a:buClr>
                <a:schemeClr val="accent2"/>
              </a:buClr>
              <a:buSzPct val="120000"/>
              <a:buFont typeface="Arial" panose="020B0604020202020204" pitchFamily="34" charset="0"/>
              <a:buChar char="•"/>
              <a:defRPr/>
            </a:pPr>
            <a:r>
              <a:rPr lang="de-DE" sz="1100" dirty="0">
                <a:solidFill>
                  <a:prstClr val="white"/>
                </a:solidFill>
                <a:latin typeface="Verdana"/>
              </a:rPr>
              <a:t>Niedrige Affinität: keine Selektion, da die T-Zellen nicht in der Lage sind, Selbst-MHC-Moleküle zu erkennen </a:t>
            </a:r>
            <a:r>
              <a:rPr lang="de-DE" sz="1100" dirty="0">
                <a:solidFill>
                  <a:prstClr val="white"/>
                </a:solidFill>
                <a:latin typeface="Verdana"/>
                <a:sym typeface="Wingdings" panose="05000000000000000000" pitchFamily="2" charset="2"/>
              </a:rPr>
              <a:t> Absterben, da Wachstumsfaktoren fehlen</a:t>
            </a:r>
            <a:r>
              <a:rPr lang="de-DE" sz="1100" baseline="30000" dirty="0">
                <a:solidFill>
                  <a:prstClr val="white"/>
                </a:solidFill>
              </a:rPr>
              <a:t>1</a:t>
            </a:r>
            <a:endParaRPr lang="de-DE" sz="1100" dirty="0">
              <a:solidFill>
                <a:prstClr val="white"/>
              </a:solidFill>
              <a:latin typeface="Verdana"/>
              <a:sym typeface="Wingdings" panose="05000000000000000000" pitchFamily="2" charset="2"/>
            </a:endParaRPr>
          </a:p>
          <a:p>
            <a:pPr marL="171450" indent="-171450" defTabSz="685800">
              <a:spcBef>
                <a:spcPts val="10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Positive Selektion: Ausreichend Bindungsaffinität für Selbst-MHC-Erkennung, aber noch nicht zu hohe Affinität an Selbst-Peptid  diese Th-Zellen kommen in die Blutbahn</a:t>
            </a:r>
            <a:r>
              <a:rPr lang="de-DE" sz="1100" baseline="30000" dirty="0">
                <a:solidFill>
                  <a:prstClr val="white"/>
                </a:solidFill>
              </a:rPr>
              <a:t>1</a:t>
            </a:r>
            <a:endParaRPr lang="de-DE" sz="1100" dirty="0">
              <a:solidFill>
                <a:prstClr val="white"/>
              </a:solidFill>
              <a:latin typeface="Verdana"/>
              <a:sym typeface="Wingdings" panose="05000000000000000000" pitchFamily="2" charset="2"/>
            </a:endParaRPr>
          </a:p>
          <a:p>
            <a:pPr marL="171450" indent="-171450" defTabSz="685800">
              <a:spcBef>
                <a:spcPts val="1000"/>
              </a:spcBef>
              <a:buClr>
                <a:schemeClr val="accent2"/>
              </a:buClr>
              <a:buSzPct val="120000"/>
              <a:buFont typeface="Arial" panose="020B0604020202020204" pitchFamily="34" charset="0"/>
              <a:buChar char="•"/>
              <a:defRPr/>
            </a:pPr>
            <a:r>
              <a:rPr lang="de-DE" sz="1100" dirty="0" err="1">
                <a:solidFill>
                  <a:prstClr val="white"/>
                </a:solidFill>
                <a:latin typeface="Verdana"/>
                <a:sym typeface="Wingdings" panose="05000000000000000000" pitchFamily="2" charset="2"/>
              </a:rPr>
              <a:t>Agonistenselektion</a:t>
            </a:r>
            <a:r>
              <a:rPr lang="de-DE" sz="1100" dirty="0">
                <a:solidFill>
                  <a:prstClr val="white"/>
                </a:solidFill>
                <a:latin typeface="Verdana"/>
                <a:sym typeface="Wingdings" panose="05000000000000000000" pitchFamily="2" charset="2"/>
              </a:rPr>
              <a:t>: Hohe Bindung an Selbst-MHC und Selbst-Peptid, aber noch nicht zu hohe Affinität für negative Selektion  kommen als </a:t>
            </a:r>
            <a:r>
              <a:rPr lang="de-DE" sz="1100" dirty="0" err="1">
                <a:solidFill>
                  <a:prstClr val="white"/>
                </a:solidFill>
                <a:latin typeface="Verdana"/>
                <a:sym typeface="Wingdings" panose="05000000000000000000" pitchFamily="2" charset="2"/>
              </a:rPr>
              <a:t>Treg</a:t>
            </a:r>
            <a:r>
              <a:rPr lang="de-DE" sz="1100" dirty="0">
                <a:solidFill>
                  <a:prstClr val="white"/>
                </a:solidFill>
                <a:latin typeface="Verdana"/>
                <a:sym typeface="Wingdings" panose="05000000000000000000" pitchFamily="2" charset="2"/>
              </a:rPr>
              <a:t>-Zellen in die Blutbahn</a:t>
            </a:r>
            <a:r>
              <a:rPr lang="de-DE" sz="1100" baseline="30000" dirty="0">
                <a:solidFill>
                  <a:prstClr val="white"/>
                </a:solidFill>
              </a:rPr>
              <a:t>1</a:t>
            </a:r>
            <a:endParaRPr lang="de-DE" sz="1100" dirty="0">
              <a:solidFill>
                <a:prstClr val="white"/>
              </a:solidFill>
              <a:latin typeface="Verdana"/>
              <a:sym typeface="Wingdings" panose="05000000000000000000" pitchFamily="2" charset="2"/>
            </a:endParaRPr>
          </a:p>
          <a:p>
            <a:pPr marL="171450" indent="-171450" defTabSz="685800">
              <a:spcBef>
                <a:spcPts val="10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Negative Selektion: Zu hohe Bindungsaffinität für Selbst-Peptid  klonale Deletion dieser autoreaktiven Zellen im Thymus</a:t>
            </a:r>
            <a:r>
              <a:rPr lang="de-DE" sz="1100" baseline="30000" dirty="0">
                <a:solidFill>
                  <a:prstClr val="white"/>
                </a:solidFill>
              </a:rPr>
              <a:t>1</a:t>
            </a:r>
            <a:endParaRPr lang="de-DE" sz="1100" dirty="0">
              <a:solidFill>
                <a:prstClr val="white"/>
              </a:solidFill>
              <a:latin typeface="Verdana"/>
              <a:sym typeface="Wingdings" panose="05000000000000000000" pitchFamily="2" charset="2"/>
            </a:endParaRPr>
          </a:p>
          <a:p>
            <a:pPr marL="171450" indent="-171450" defTabSz="685800">
              <a:spcBef>
                <a:spcPts val="10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Aktivierung der </a:t>
            </a:r>
            <a:r>
              <a:rPr lang="de-DE" sz="1100" dirty="0" err="1">
                <a:solidFill>
                  <a:prstClr val="white"/>
                </a:solidFill>
                <a:latin typeface="Verdana"/>
                <a:sym typeface="Wingdings" panose="05000000000000000000" pitchFamily="2" charset="2"/>
              </a:rPr>
              <a:t>Treg</a:t>
            </a:r>
            <a:r>
              <a:rPr lang="de-DE" sz="1100" dirty="0">
                <a:solidFill>
                  <a:prstClr val="white"/>
                </a:solidFill>
                <a:latin typeface="Verdana"/>
                <a:sym typeface="Wingdings" panose="05000000000000000000" pitchFamily="2" charset="2"/>
              </a:rPr>
              <a:t>-Zellen in der Peripherie führt zu TGF</a:t>
            </a:r>
            <a:r>
              <a:rPr lang="el-GR" sz="1100" dirty="0">
                <a:solidFill>
                  <a:prstClr val="white"/>
                </a:solidFill>
                <a:latin typeface="Verdana"/>
                <a:sym typeface="Wingdings" panose="05000000000000000000" pitchFamily="2" charset="2"/>
              </a:rPr>
              <a:t>β</a:t>
            </a:r>
            <a:r>
              <a:rPr lang="de-DE" sz="1100" dirty="0">
                <a:solidFill>
                  <a:prstClr val="white"/>
                </a:solidFill>
                <a:latin typeface="Verdana"/>
                <a:sym typeface="Wingdings" panose="05000000000000000000" pitchFamily="2" charset="2"/>
              </a:rPr>
              <a:t> und IL-10-Ausschüttung, was die </a:t>
            </a:r>
            <a:r>
              <a:rPr lang="de-DE" sz="1100" dirty="0" err="1">
                <a:solidFill>
                  <a:prstClr val="white"/>
                </a:solidFill>
                <a:latin typeface="Verdana"/>
                <a:sym typeface="Wingdings" panose="05000000000000000000" pitchFamily="2" charset="2"/>
              </a:rPr>
              <a:t>Treg</a:t>
            </a:r>
            <a:r>
              <a:rPr lang="de-DE" sz="1100" dirty="0">
                <a:solidFill>
                  <a:prstClr val="white"/>
                </a:solidFill>
                <a:latin typeface="Verdana"/>
                <a:sym typeface="Wingdings" panose="05000000000000000000" pitchFamily="2" charset="2"/>
              </a:rPr>
              <a:t>-Zellen unterstützt, induzier-</a:t>
            </a:r>
            <a:r>
              <a:rPr lang="de-DE" sz="1100" dirty="0" err="1">
                <a:solidFill>
                  <a:prstClr val="white"/>
                </a:solidFill>
                <a:latin typeface="Verdana"/>
                <a:sym typeface="Wingdings" panose="05000000000000000000" pitchFamily="2" charset="2"/>
              </a:rPr>
              <a:t>te</a:t>
            </a:r>
            <a:r>
              <a:rPr lang="de-DE" sz="1100" dirty="0">
                <a:solidFill>
                  <a:prstClr val="white"/>
                </a:solidFill>
                <a:latin typeface="Verdana"/>
                <a:sym typeface="Wingdings" panose="05000000000000000000" pitchFamily="2" charset="2"/>
              </a:rPr>
              <a:t> </a:t>
            </a:r>
            <a:r>
              <a:rPr lang="de-DE" sz="1100" dirty="0" err="1">
                <a:solidFill>
                  <a:prstClr val="white"/>
                </a:solidFill>
                <a:latin typeface="Verdana"/>
                <a:sym typeface="Wingdings" panose="05000000000000000000" pitchFamily="2" charset="2"/>
              </a:rPr>
              <a:t>Treg</a:t>
            </a:r>
            <a:r>
              <a:rPr lang="de-DE" sz="1100" dirty="0">
                <a:solidFill>
                  <a:prstClr val="white"/>
                </a:solidFill>
                <a:latin typeface="Verdana"/>
                <a:sym typeface="Wingdings" panose="05000000000000000000" pitchFamily="2" charset="2"/>
              </a:rPr>
              <a:t>-Zellen aus naiven Th-Zellen entstehend lässt und zur Inaktivierung von autoreaktiven Th- und </a:t>
            </a:r>
            <a:r>
              <a:rPr lang="de-DE" sz="1100" dirty="0" err="1">
                <a:solidFill>
                  <a:prstClr val="white"/>
                </a:solidFill>
                <a:latin typeface="Verdana"/>
                <a:sym typeface="Wingdings" panose="05000000000000000000" pitchFamily="2" charset="2"/>
              </a:rPr>
              <a:t>Tc</a:t>
            </a:r>
            <a:r>
              <a:rPr lang="de-DE" sz="1100" dirty="0">
                <a:solidFill>
                  <a:prstClr val="white"/>
                </a:solidFill>
                <a:latin typeface="Verdana"/>
                <a:sym typeface="Wingdings" panose="05000000000000000000" pitchFamily="2" charset="2"/>
              </a:rPr>
              <a:t>-Zellen führt</a:t>
            </a:r>
            <a:r>
              <a:rPr lang="de-DE" sz="1100" baseline="30000" dirty="0">
                <a:solidFill>
                  <a:prstClr val="white"/>
                </a:solidFill>
                <a:latin typeface="Verdana"/>
                <a:sym typeface="Wingdings" panose="05000000000000000000" pitchFamily="2" charset="2"/>
              </a:rPr>
              <a:t>2 </a:t>
            </a:r>
            <a:endParaRPr lang="de-DE" sz="1100" baseline="30000" dirty="0">
              <a:solidFill>
                <a:prstClr val="white"/>
              </a:solidFill>
              <a:latin typeface="Verdana"/>
            </a:endParaRPr>
          </a:p>
        </p:txBody>
      </p:sp>
      <p:pic>
        <p:nvPicPr>
          <p:cNvPr id="4" name="Grafik 3" descr="Ein Bild, das Text, Screenshot, Diagramm, Reihe enthält.&#10;&#10;KI-generierte Inhalte können fehlerhaft sein.">
            <a:extLst>
              <a:ext uri="{FF2B5EF4-FFF2-40B4-BE49-F238E27FC236}">
                <a16:creationId xmlns:a16="http://schemas.microsoft.com/office/drawing/2014/main" id="{CCC7B839-D31E-15D3-5870-4D4ADA3A74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2955" y="695993"/>
            <a:ext cx="2875261" cy="3704922"/>
          </a:xfrm>
          <a:prstGeom prst="rect">
            <a:avLst/>
          </a:prstGeom>
        </p:spPr>
      </p:pic>
      <p:sp>
        <p:nvSpPr>
          <p:cNvPr id="3" name="Textfeld 2">
            <a:extLst>
              <a:ext uri="{FF2B5EF4-FFF2-40B4-BE49-F238E27FC236}">
                <a16:creationId xmlns:a16="http://schemas.microsoft.com/office/drawing/2014/main" id="{4D2D9FAE-A5AC-CBFF-707A-4E671D164C1B}"/>
              </a:ext>
            </a:extLst>
          </p:cNvPr>
          <p:cNvSpPr txBox="1"/>
          <p:nvPr/>
        </p:nvSpPr>
        <p:spPr>
          <a:xfrm>
            <a:off x="358268" y="4416358"/>
            <a:ext cx="8664136" cy="184666"/>
          </a:xfrm>
          <a:prstGeom prst="rect">
            <a:avLst/>
          </a:prstGeom>
          <a:noFill/>
        </p:spPr>
        <p:txBody>
          <a:bodyPr wrap="square">
            <a:spAutoFit/>
          </a:bodyPr>
          <a:lstStyle/>
          <a:p>
            <a:r>
              <a:rPr lang="de-DE" sz="600" dirty="0">
                <a:solidFill>
                  <a:srgbClr val="404040"/>
                </a:solidFill>
                <a:cs typeface="Arial"/>
              </a:rPr>
              <a:t>Abbildung modifiziert nach Murphy &amp; Weaver 2018</a:t>
            </a:r>
            <a:r>
              <a:rPr lang="de-DE" sz="600" baseline="30000" dirty="0">
                <a:solidFill>
                  <a:srgbClr val="404040"/>
                </a:solidFill>
                <a:cs typeface="Arial"/>
              </a:rPr>
              <a:t>1</a:t>
            </a:r>
            <a:endParaRPr lang="en-US" sz="600" baseline="30000" dirty="0">
              <a:solidFill>
                <a:srgbClr val="404040"/>
              </a:solidFill>
              <a:cs typeface="Arial"/>
            </a:endParaRPr>
          </a:p>
        </p:txBody>
      </p:sp>
      <p:sp>
        <p:nvSpPr>
          <p:cNvPr id="5" name="Rechteck 4">
            <a:extLst>
              <a:ext uri="{FF2B5EF4-FFF2-40B4-BE49-F238E27FC236}">
                <a16:creationId xmlns:a16="http://schemas.microsoft.com/office/drawing/2014/main" id="{44A09076-9E35-F1E9-8FBF-BC1BD4CACA9A}"/>
              </a:ext>
            </a:extLst>
          </p:cNvPr>
          <p:cNvSpPr/>
          <p:nvPr/>
        </p:nvSpPr>
        <p:spPr>
          <a:xfrm>
            <a:off x="362712" y="695993"/>
            <a:ext cx="2875261" cy="3696135"/>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3509455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483B16-B989-9933-13B9-EE10ECC48BF3}"/>
            </a:ext>
          </a:extLst>
        </p:cNvPr>
        <p:cNvGrpSpPr/>
        <p:nvPr/>
      </p:nvGrpSpPr>
      <p:grpSpPr>
        <a:xfrm>
          <a:off x="0" y="0"/>
          <a:ext cx="0" cy="0"/>
          <a:chOff x="0" y="0"/>
          <a:chExt cx="0" cy="0"/>
        </a:xfrm>
      </p:grpSpPr>
      <p:sp>
        <p:nvSpPr>
          <p:cNvPr id="4" name="Textplatzhalter 9">
            <a:extLst>
              <a:ext uri="{FF2B5EF4-FFF2-40B4-BE49-F238E27FC236}">
                <a16:creationId xmlns:a16="http://schemas.microsoft.com/office/drawing/2014/main" id="{72CD6758-C3D5-4D5F-9EAC-86440071F848}"/>
              </a:ext>
            </a:extLst>
          </p:cNvPr>
          <p:cNvSpPr txBox="1">
            <a:spLocks/>
          </p:cNvSpPr>
          <p:nvPr/>
        </p:nvSpPr>
        <p:spPr>
          <a:xfrm>
            <a:off x="325615" y="113397"/>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Zusammenfassung adaptive Immunität</a:t>
            </a:r>
          </a:p>
        </p:txBody>
      </p:sp>
      <p:sp>
        <p:nvSpPr>
          <p:cNvPr id="5" name="Text Placeholder 7">
            <a:extLst>
              <a:ext uri="{FF2B5EF4-FFF2-40B4-BE49-F238E27FC236}">
                <a16:creationId xmlns:a16="http://schemas.microsoft.com/office/drawing/2014/main" id="{2F45CCFB-53A8-99CE-595C-4B089BC100D8}"/>
              </a:ext>
            </a:extLst>
          </p:cNvPr>
          <p:cNvSpPr txBox="1"/>
          <p:nvPr/>
        </p:nvSpPr>
        <p:spPr>
          <a:xfrm>
            <a:off x="309574" y="660775"/>
            <a:ext cx="8424114" cy="3883425"/>
          </a:xfrm>
          <a:prstGeom prst="rect">
            <a:avLst/>
          </a:prstGeom>
        </p:spPr>
        <p:txBody>
          <a:bodyPr/>
          <a:lstStyle>
            <a:lvl1pPr marL="0" indent="0" algn="l" defTabSz="685783" rtl="0" eaLnBrk="1" latinLnBrk="0" hangingPunct="1">
              <a:lnSpc>
                <a:spcPct val="125000"/>
              </a:lnSpc>
              <a:spcBef>
                <a:spcPct val="0"/>
              </a:spcBef>
              <a:buFont typeface="Arial" panose="020B0604020202020204" pitchFamily="34" charset="0"/>
              <a:buNone/>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794"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189"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3983"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005815" indent="-285743"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mj-lt"/>
                <a:ea typeface="Verdana" panose="020B0604030504040204" pitchFamily="34" charset="0"/>
                <a:cs typeface="Georgia" panose="02040502050405020303" pitchFamily="18" charset="0"/>
              </a:defRPr>
            </a:lvl5pPr>
            <a:lvl6pPr marL="1714457" indent="0" algn="l" defTabSz="685783"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60363" lvl="1" indent="-268288" defTabSz="457200">
              <a:lnSpc>
                <a:spcPct val="100000"/>
              </a:lnSpc>
              <a:spcBef>
                <a:spcPts val="1200"/>
              </a:spcBef>
              <a:buClr>
                <a:srgbClr val="7A00E6"/>
              </a:buClr>
              <a:buSzPct val="120000"/>
              <a:defRPr/>
            </a:pPr>
            <a:r>
              <a:rPr lang="de" sz="1300" dirty="0">
                <a:solidFill>
                  <a:srgbClr val="404040"/>
                </a:solidFill>
                <a:latin typeface="Verdana"/>
                <a:cs typeface="+mn-cs"/>
              </a:rPr>
              <a:t>Die wichtigsten Zellen für die </a:t>
            </a:r>
            <a:r>
              <a:rPr lang="de" sz="1300" b="1" dirty="0">
                <a:solidFill>
                  <a:srgbClr val="404040"/>
                </a:solidFill>
                <a:latin typeface="Verdana"/>
                <a:cs typeface="+mn-cs"/>
              </a:rPr>
              <a:t>adaptive Immunität </a:t>
            </a:r>
            <a:r>
              <a:rPr lang="de" sz="1300" dirty="0">
                <a:solidFill>
                  <a:srgbClr val="404040"/>
                </a:solidFill>
                <a:latin typeface="Verdana"/>
                <a:cs typeface="+mn-cs"/>
              </a:rPr>
              <a:t>sind </a:t>
            </a:r>
            <a:r>
              <a:rPr lang="de" sz="1300" b="1" dirty="0">
                <a:solidFill>
                  <a:srgbClr val="404040"/>
                </a:solidFill>
                <a:latin typeface="Verdana"/>
                <a:cs typeface="+mn-cs"/>
              </a:rPr>
              <a:t>T- und B-Zellen</a:t>
            </a:r>
            <a:r>
              <a:rPr lang="de" sz="1300" baseline="30000" dirty="0">
                <a:solidFill>
                  <a:srgbClr val="404040"/>
                </a:solidFill>
                <a:latin typeface="Verdana"/>
                <a:cs typeface="+mn-cs"/>
              </a:rPr>
              <a:t>1</a:t>
            </a:r>
          </a:p>
          <a:p>
            <a:pPr marL="360363" marR="0" lvl="1" indent="-268288" algn="l" defTabSz="457200" rtl="0" eaLnBrk="1" fontAlgn="auto" latinLnBrk="0" hangingPunct="1">
              <a:lnSpc>
                <a:spcPct val="100000"/>
              </a:lnSpc>
              <a:spcBef>
                <a:spcPts val="1200"/>
              </a:spcBef>
              <a:buClr>
                <a:srgbClr val="7A00E6"/>
              </a:buClr>
              <a:buSzPct val="120000"/>
              <a:buFont typeface="Arial" panose="020B0604020202020204" pitchFamily="34" charset="0"/>
              <a:buChar char="•"/>
              <a:tabLst/>
              <a:defRPr/>
            </a:pPr>
            <a:r>
              <a:rPr kumimoji="0" lang="de" sz="13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Die </a:t>
            </a:r>
            <a:r>
              <a:rPr kumimoji="0" lang="de" sz="13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adaptive Immunantwort </a:t>
            </a:r>
            <a:r>
              <a:rPr kumimoji="0" lang="de" sz="13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dauert bei Erstexposition etwas </a:t>
            </a:r>
            <a:r>
              <a:rPr kumimoji="0" lang="de" sz="13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länger</a:t>
            </a:r>
            <a:r>
              <a:rPr kumimoji="0" lang="de" sz="13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als die angeborene Immunantwort, sie ist </a:t>
            </a:r>
            <a:r>
              <a:rPr kumimoji="0" lang="de" sz="13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antigen-abhängig</a:t>
            </a:r>
            <a:r>
              <a:rPr kumimoji="0" lang="de" sz="13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und </a:t>
            </a:r>
            <a:r>
              <a:rPr kumimoji="0" lang="de" sz="13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-spezifisch </a:t>
            </a:r>
            <a:r>
              <a:rPr kumimoji="0" lang="de" sz="13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und führt zu einem </a:t>
            </a:r>
            <a:r>
              <a:rPr kumimoji="0" lang="de" sz="13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immunologischen Gedächtnis</a:t>
            </a:r>
            <a:r>
              <a:rPr kumimoji="0" lang="de" sz="1300" b="0" i="0" u="none" strike="noStrike" kern="1200" cap="none" spc="0" normalizeH="0" baseline="30000" noProof="0" dirty="0">
                <a:ln>
                  <a:noFill/>
                </a:ln>
                <a:solidFill>
                  <a:srgbClr val="404040"/>
                </a:solidFill>
                <a:effectLst/>
                <a:uLnTx/>
                <a:uFillTx/>
                <a:latin typeface="Verdana"/>
                <a:ea typeface="Verdana" panose="020B0604030504040204" pitchFamily="34" charset="0"/>
                <a:cs typeface="+mn-cs"/>
              </a:rPr>
              <a:t>2</a:t>
            </a:r>
          </a:p>
          <a:p>
            <a:pPr marL="360363" marR="0" lvl="1" indent="-268288" algn="l" defTabSz="457200" rtl="0" eaLnBrk="1" fontAlgn="auto" latinLnBrk="0" hangingPunct="1">
              <a:lnSpc>
                <a:spcPct val="100000"/>
              </a:lnSpc>
              <a:spcBef>
                <a:spcPts val="1200"/>
              </a:spcBef>
              <a:buClr>
                <a:srgbClr val="7A00E6"/>
              </a:buClr>
              <a:buSzPct val="120000"/>
              <a:buFont typeface="Arial" panose="020B0604020202020204" pitchFamily="34" charset="0"/>
              <a:buChar char="•"/>
              <a:tabLst/>
              <a:defRPr/>
            </a:pPr>
            <a:r>
              <a:rPr kumimoji="0" lang="de" sz="130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Das </a:t>
            </a:r>
            <a:r>
              <a:rPr kumimoji="0" lang="de" sz="13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Aufeinandertreffen antigen-präsentierender Zellen(APZ) </a:t>
            </a:r>
            <a:r>
              <a:rPr kumimoji="0" lang="de" sz="130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und </a:t>
            </a:r>
            <a:r>
              <a:rPr kumimoji="0" lang="de" sz="13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T- und B-Zellen </a:t>
            </a:r>
            <a:r>
              <a:rPr kumimoji="0" lang="de" sz="130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findet in den </a:t>
            </a:r>
            <a:r>
              <a:rPr kumimoji="0" lang="de" sz="13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lymphatischen Organen </a:t>
            </a:r>
            <a:r>
              <a:rPr kumimoji="0" lang="de" sz="130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des Körpers statt</a:t>
            </a:r>
            <a:r>
              <a:rPr kumimoji="0" lang="de" sz="1300" b="0" i="0" u="none" strike="noStrike" kern="1200" cap="none" spc="0" normalizeH="0" baseline="30000" noProof="0" dirty="0">
                <a:ln>
                  <a:noFill/>
                </a:ln>
                <a:solidFill>
                  <a:srgbClr val="404040"/>
                </a:solidFill>
                <a:effectLst/>
                <a:uLnTx/>
                <a:uFillTx/>
                <a:latin typeface="Verdana"/>
                <a:ea typeface="Verdana" panose="020B0604030504040204" pitchFamily="34" charset="0"/>
                <a:cs typeface="+mn-cs"/>
              </a:rPr>
              <a:t>3</a:t>
            </a:r>
          </a:p>
          <a:p>
            <a:pPr marL="360363" marR="0" lvl="1" indent="-268288" algn="l" defTabSz="457200" rtl="0" eaLnBrk="1" fontAlgn="auto" latinLnBrk="0" hangingPunct="1">
              <a:lnSpc>
                <a:spcPct val="100000"/>
              </a:lnSpc>
              <a:spcBef>
                <a:spcPts val="1200"/>
              </a:spcBef>
              <a:buClr>
                <a:srgbClr val="7A00E6"/>
              </a:buClr>
              <a:buSzPct val="120000"/>
              <a:buFont typeface="Arial" panose="020B0604020202020204" pitchFamily="34" charset="0"/>
              <a:buChar char="•"/>
              <a:tabLst/>
              <a:defRPr/>
            </a:pPr>
            <a:r>
              <a:rPr kumimoji="0" lang="en-US" sz="130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Der </a:t>
            </a:r>
            <a:r>
              <a:rPr kumimoji="0" lang="en-US" sz="1300" b="1"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T-Zell-</a:t>
            </a:r>
            <a:r>
              <a:rPr kumimoji="0" lang="en-US" sz="1300" b="1"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Rezeptor</a:t>
            </a:r>
            <a:r>
              <a:rPr kumimoji="0" lang="en-US" sz="1300" b="1"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a:t>
            </a:r>
            <a:r>
              <a:rPr kumimoji="0" lang="en-US" sz="1300" b="1"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Komplex</a:t>
            </a:r>
            <a:r>
              <a:rPr kumimoji="0" lang="en-US" sz="130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30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besteht</a:t>
            </a:r>
            <a:r>
              <a:rPr kumimoji="0" lang="en-US" sz="130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30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aus</a:t>
            </a:r>
            <a:r>
              <a:rPr kumimoji="0" lang="en-US" sz="130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dem </a:t>
            </a:r>
            <a:r>
              <a:rPr kumimoji="0" lang="en-US" sz="1300" b="1"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T-Zell-</a:t>
            </a:r>
            <a:r>
              <a:rPr kumimoji="0" lang="en-US" sz="1300" b="1"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Rezeptor</a:t>
            </a:r>
            <a:r>
              <a:rPr kumimoji="0" lang="en-US" sz="130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der Antigen </a:t>
            </a:r>
            <a:r>
              <a:rPr kumimoji="0" lang="en-US" sz="130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erkennt</a:t>
            </a:r>
            <a:r>
              <a:rPr kumimoji="0" lang="en-US" sz="130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30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sowie</a:t>
            </a:r>
            <a:r>
              <a:rPr kumimoji="0" lang="en-US" sz="130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300" b="1"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6 CD3-Ketten</a:t>
            </a:r>
            <a:r>
              <a:rPr kumimoji="0" lang="en-US" sz="130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die für die </a:t>
            </a:r>
            <a:r>
              <a:rPr kumimoji="0" lang="en-US" sz="1300" b="1"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intrazelluläre</a:t>
            </a:r>
            <a:r>
              <a:rPr kumimoji="0" lang="en-US" sz="1300" b="1"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300" b="1"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Signalübertragung</a:t>
            </a:r>
            <a:r>
              <a:rPr kumimoji="0" lang="en-US" sz="1300" b="1"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30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verantwortlich</a:t>
            </a:r>
            <a:r>
              <a:rPr kumimoji="0" lang="en-US" sz="130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sind</a:t>
            </a:r>
            <a:r>
              <a:rPr kumimoji="0" lang="en-US" sz="1300" i="0" u="none" strike="noStrike" kern="1200" cap="none" spc="0" normalizeH="0" baseline="3000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4-6</a:t>
            </a:r>
          </a:p>
          <a:p>
            <a:pPr marL="360363" marR="0" lvl="1" indent="-268288" algn="l" defTabSz="457200" rtl="0" eaLnBrk="1" fontAlgn="auto" latinLnBrk="0" hangingPunct="1">
              <a:lnSpc>
                <a:spcPct val="100000"/>
              </a:lnSpc>
              <a:spcBef>
                <a:spcPts val="1200"/>
              </a:spcBef>
              <a:buClr>
                <a:srgbClr val="7A00E6"/>
              </a:buClr>
              <a:buSzPct val="120000"/>
              <a:buFont typeface="Arial" panose="020B0604020202020204" pitchFamily="34" charset="0"/>
              <a:buChar char="•"/>
              <a:tabLst/>
              <a:defRPr/>
            </a:pPr>
            <a:r>
              <a:rPr kumimoji="0" lang="en-US" sz="1300" b="1"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T-Helfer-Zellen</a:t>
            </a:r>
            <a:r>
              <a:rPr kumimoji="0" lang="en-US" sz="130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30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sorgen</a:t>
            </a:r>
            <a:r>
              <a:rPr kumimoji="0" lang="en-US" sz="130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für </a:t>
            </a:r>
            <a:r>
              <a:rPr kumimoji="0" lang="en-US" sz="130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ihre</a:t>
            </a:r>
            <a:r>
              <a:rPr kumimoji="0" lang="en-US" sz="130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300" b="1"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eigene</a:t>
            </a:r>
            <a:r>
              <a:rPr kumimoji="0" lang="en-US" sz="1300" b="1"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Expansion </a:t>
            </a:r>
            <a:r>
              <a:rPr kumimoji="0" lang="en-US" sz="130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und </a:t>
            </a:r>
            <a:r>
              <a:rPr kumimoji="0" lang="en-US" sz="1300" b="1"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unterstützen</a:t>
            </a:r>
            <a:r>
              <a:rPr kumimoji="0" lang="en-US" sz="1300" b="1"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300" b="1"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zytotoxische</a:t>
            </a:r>
            <a:r>
              <a:rPr kumimoji="0" lang="en-US" sz="1300" b="1"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T-Zellen</a:t>
            </a:r>
            <a:r>
              <a:rPr kumimoji="0" lang="en-US" sz="130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300" b="1"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B-Zellen</a:t>
            </a:r>
            <a:r>
              <a:rPr kumimoji="0" lang="en-US" sz="130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und </a:t>
            </a:r>
            <a:r>
              <a:rPr kumimoji="0" lang="en-US" sz="1300" b="1"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APZ</a:t>
            </a:r>
            <a:r>
              <a:rPr kumimoji="0" lang="en-US" sz="130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30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bei</a:t>
            </a:r>
            <a:r>
              <a:rPr kumimoji="0" lang="en-US" sz="130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30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ihren</a:t>
            </a:r>
            <a:r>
              <a:rPr kumimoji="0" lang="en-US" sz="130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Effektorfunktionen</a:t>
            </a:r>
            <a:r>
              <a:rPr kumimoji="0" lang="en-US" sz="1300" i="0" u="none" strike="noStrike" kern="1200" cap="none" spc="0" normalizeH="0" baseline="3000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3</a:t>
            </a:r>
            <a:r>
              <a:rPr kumimoji="0" lang="en-US" sz="1300" b="0" i="0" u="none" strike="noStrike" kern="1200" cap="none" spc="0" normalizeH="0" baseline="3000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p>
          <a:p>
            <a:pPr marL="360363" marR="0" lvl="1" indent="-268288" algn="l" defTabSz="457200" rtl="0" eaLnBrk="1" fontAlgn="auto" latinLnBrk="0" hangingPunct="1">
              <a:lnSpc>
                <a:spcPct val="100000"/>
              </a:lnSpc>
              <a:spcBef>
                <a:spcPts val="1200"/>
              </a:spcBef>
              <a:buClr>
                <a:srgbClr val="7A00E6"/>
              </a:buClr>
              <a:buSzPct val="120000"/>
              <a:buFont typeface="Arial" panose="020B0604020202020204" pitchFamily="34" charset="0"/>
              <a:buChar char="•"/>
              <a:tabLst/>
              <a:defRPr/>
            </a:pPr>
            <a:r>
              <a:rPr kumimoji="0" lang="de" sz="13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Zytotoxische </a:t>
            </a:r>
            <a:r>
              <a:rPr kumimoji="0" lang="de" sz="130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T-Zellen töten Zellen ab, die von </a:t>
            </a:r>
            <a:r>
              <a:rPr kumimoji="0" lang="de" sz="13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Viren</a:t>
            </a:r>
            <a:r>
              <a:rPr kumimoji="0" lang="de" sz="130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oder </a:t>
            </a:r>
            <a:r>
              <a:rPr kumimoji="0" lang="de" sz="13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intrazellulären Bakterien </a:t>
            </a:r>
            <a:r>
              <a:rPr kumimoji="0" lang="de" sz="130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befallen sind</a:t>
            </a:r>
            <a:r>
              <a:rPr lang="de" sz="1300" baseline="30000" dirty="0">
                <a:solidFill>
                  <a:srgbClr val="404040"/>
                </a:solidFill>
                <a:latin typeface="Verdana"/>
              </a:rPr>
              <a:t>3</a:t>
            </a:r>
            <a:endParaRPr lang="de" sz="1300" dirty="0">
              <a:solidFill>
                <a:srgbClr val="404040"/>
              </a:solidFill>
              <a:latin typeface="Verdana"/>
            </a:endParaRPr>
          </a:p>
          <a:p>
            <a:pPr marL="360363" lvl="1" indent="-268288" defTabSz="457200">
              <a:lnSpc>
                <a:spcPct val="100000"/>
              </a:lnSpc>
              <a:spcBef>
                <a:spcPts val="1200"/>
              </a:spcBef>
              <a:buClr>
                <a:srgbClr val="7A00E6"/>
              </a:buClr>
              <a:buSzPct val="120000"/>
              <a:defRPr/>
            </a:pPr>
            <a:r>
              <a:rPr lang="de" sz="1300" b="1" dirty="0">
                <a:solidFill>
                  <a:srgbClr val="404040"/>
                </a:solidFill>
                <a:latin typeface="Verdana"/>
              </a:rPr>
              <a:t>B-Zellen produzieren Antikörper</a:t>
            </a:r>
            <a:r>
              <a:rPr lang="de" sz="1300" dirty="0">
                <a:solidFill>
                  <a:srgbClr val="404040"/>
                </a:solidFill>
                <a:latin typeface="Verdana"/>
              </a:rPr>
              <a:t>, die Fremdorganismen, Fremdpartikel und befallene Zellen markieren</a:t>
            </a:r>
            <a:r>
              <a:rPr lang="de" sz="1300" baseline="30000" dirty="0">
                <a:solidFill>
                  <a:srgbClr val="404040"/>
                </a:solidFill>
                <a:latin typeface="Verdana"/>
              </a:rPr>
              <a:t>3,7</a:t>
            </a:r>
            <a:endParaRPr kumimoji="0" lang="de" sz="13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endParaRPr>
          </a:p>
        </p:txBody>
      </p:sp>
      <p:sp>
        <p:nvSpPr>
          <p:cNvPr id="6" name="TextBox 3037">
            <a:extLst>
              <a:ext uri="{FF2B5EF4-FFF2-40B4-BE49-F238E27FC236}">
                <a16:creationId xmlns:a16="http://schemas.microsoft.com/office/drawing/2014/main" id="{9CAF6E92-6A3A-56DF-835F-AAD9F53012EA}"/>
              </a:ext>
            </a:extLst>
          </p:cNvPr>
          <p:cNvSpPr txBox="1"/>
          <p:nvPr/>
        </p:nvSpPr>
        <p:spPr>
          <a:xfrm>
            <a:off x="325615" y="4568929"/>
            <a:ext cx="8408073" cy="553998"/>
          </a:xfrm>
          <a:prstGeom prst="rect">
            <a:avLst/>
          </a:prstGeom>
          <a:noFill/>
        </p:spPr>
        <p:txBody>
          <a:bodyPr wrap="square" rtlCol="0" anchor="b">
            <a:spAutoFit/>
          </a:bodyPr>
          <a:lstStyle/>
          <a:p>
            <a:pPr defTabSz="685766">
              <a:buClr>
                <a:srgbClr val="2F4B95"/>
              </a:buClr>
              <a:defRPr/>
            </a:pPr>
            <a:r>
              <a:rPr lang="de-DE" sz="600" b="1" dirty="0">
                <a:solidFill>
                  <a:srgbClr val="404040"/>
                </a:solidFill>
                <a:cs typeface="Arial"/>
              </a:rPr>
              <a:t>1. </a:t>
            </a:r>
            <a:r>
              <a:rPr lang="de-DE" sz="600" dirty="0" err="1">
                <a:solidFill>
                  <a:srgbClr val="404040"/>
                </a:solidFill>
                <a:cs typeface="Arial"/>
              </a:rPr>
              <a:t>Dranoff</a:t>
            </a:r>
            <a:r>
              <a:rPr lang="de-DE" sz="600" dirty="0">
                <a:solidFill>
                  <a:srgbClr val="404040"/>
                </a:solidFill>
                <a:cs typeface="Arial"/>
              </a:rPr>
              <a:t> G. </a:t>
            </a:r>
            <a:r>
              <a:rPr lang="de-DE" sz="600" i="1" dirty="0">
                <a:solidFill>
                  <a:srgbClr val="404040"/>
                </a:solidFill>
                <a:cs typeface="Arial"/>
              </a:rPr>
              <a:t>Nat Rev Cancer</a:t>
            </a:r>
            <a:r>
              <a:rPr lang="de-DE" sz="600" dirty="0">
                <a:solidFill>
                  <a:srgbClr val="404040"/>
                </a:solidFill>
                <a:cs typeface="Arial"/>
              </a:rPr>
              <a:t> 2004; 4: 11</a:t>
            </a:r>
            <a:r>
              <a:rPr lang="de" sz="600" dirty="0">
                <a:solidFill>
                  <a:srgbClr val="404040"/>
                </a:solidFill>
                <a:ea typeface="Arial"/>
                <a:cs typeface="Arial"/>
              </a:rPr>
              <a:t>–</a:t>
            </a:r>
            <a:r>
              <a:rPr lang="de-DE" sz="600" dirty="0">
                <a:solidFill>
                  <a:srgbClr val="404040"/>
                </a:solidFill>
                <a:cs typeface="Arial"/>
              </a:rPr>
              <a:t>22. </a:t>
            </a:r>
            <a:r>
              <a:rPr lang="de-DE" sz="600" b="1" dirty="0">
                <a:solidFill>
                  <a:srgbClr val="404040"/>
                </a:solidFill>
                <a:cs typeface="Arial"/>
              </a:rPr>
              <a:t>2.</a:t>
            </a:r>
            <a:r>
              <a:rPr lang="de-DE" sz="600" dirty="0">
                <a:solidFill>
                  <a:srgbClr val="404040"/>
                </a:solidFill>
                <a:cs typeface="Arial"/>
              </a:rPr>
              <a:t> </a:t>
            </a:r>
            <a:r>
              <a:rPr lang="en-US" sz="600" dirty="0">
                <a:solidFill>
                  <a:srgbClr val="404040"/>
                </a:solidFill>
                <a:cs typeface="Arial"/>
              </a:rPr>
              <a:t>Mayer G. Immunology, Innate (non-specific) immunity. In Microbiology and Immunology On-line, Hunt, R.C. editor (2017). </a:t>
            </a:r>
            <a:r>
              <a:rPr lang="en-US" sz="600" dirty="0" err="1">
                <a:solidFill>
                  <a:srgbClr val="404040"/>
                </a:solidFill>
                <a:cs typeface="Arial"/>
              </a:rPr>
              <a:t>Erhältlich</a:t>
            </a:r>
            <a:r>
              <a:rPr lang="en-US" sz="600" dirty="0">
                <a:solidFill>
                  <a:srgbClr val="404040"/>
                </a:solidFill>
                <a:cs typeface="Arial"/>
              </a:rPr>
              <a:t> </a:t>
            </a:r>
            <a:r>
              <a:rPr lang="en-US" sz="600" dirty="0" err="1">
                <a:solidFill>
                  <a:srgbClr val="404040"/>
                </a:solidFill>
                <a:cs typeface="Arial"/>
              </a:rPr>
              <a:t>unter</a:t>
            </a:r>
            <a:r>
              <a:rPr lang="en-US" sz="600" dirty="0">
                <a:solidFill>
                  <a:srgbClr val="404040"/>
                </a:solidFill>
                <a:cs typeface="Arial"/>
              </a:rPr>
              <a:t>: </a:t>
            </a:r>
            <a:r>
              <a:rPr lang="en-US" sz="600" dirty="0">
                <a:solidFill>
                  <a:srgbClr val="404040"/>
                </a:solidFill>
                <a:cs typeface="Arial"/>
                <a:hlinkClick r:id="rId4">
                  <a:extLst>
                    <a:ext uri="{A12FA001-AC4F-418D-AE19-62706E023703}">
                      <ahyp:hlinkClr xmlns:ahyp="http://schemas.microsoft.com/office/drawing/2018/hyperlinkcolor" val="tx"/>
                    </a:ext>
                  </a:extLst>
                </a:hlinkClick>
              </a:rPr>
              <a:t>https://www.microbiologybook.org/ghaffar/innate.htm</a:t>
            </a:r>
            <a:r>
              <a:rPr lang="en-US" sz="600" dirty="0">
                <a:solidFill>
                  <a:srgbClr val="404040"/>
                </a:solidFill>
                <a:cs typeface="Arial"/>
              </a:rPr>
              <a:t>. Zuletzt </a:t>
            </a:r>
            <a:r>
              <a:rPr lang="en-US" sz="600" dirty="0" err="1">
                <a:solidFill>
                  <a:srgbClr val="404040"/>
                </a:solidFill>
                <a:cs typeface="Arial"/>
              </a:rPr>
              <a:t>abgerufen</a:t>
            </a:r>
            <a:r>
              <a:rPr lang="en-US" sz="600" dirty="0">
                <a:solidFill>
                  <a:srgbClr val="404040"/>
                </a:solidFill>
                <a:cs typeface="Arial"/>
              </a:rPr>
              <a:t> am 12.01.2026</a:t>
            </a:r>
            <a:r>
              <a:rPr lang="da-DK" sz="600" dirty="0">
                <a:solidFill>
                  <a:srgbClr val="404040"/>
                </a:solidFill>
              </a:rPr>
              <a:t>. </a:t>
            </a:r>
            <a:r>
              <a:rPr lang="de-DE" sz="600" b="1" dirty="0">
                <a:solidFill>
                  <a:srgbClr val="404040"/>
                </a:solidFill>
                <a:cs typeface="Arial"/>
              </a:rPr>
              <a:t>3. </a:t>
            </a:r>
            <a:r>
              <a:rPr lang="de-DE" sz="600" dirty="0">
                <a:solidFill>
                  <a:srgbClr val="404040"/>
                </a:solidFill>
                <a:cs typeface="Arial"/>
              </a:rPr>
              <a:t>Murphy K &amp; Weaver C. </a:t>
            </a:r>
            <a:r>
              <a:rPr lang="de-DE" sz="600" i="1" dirty="0" err="1">
                <a:solidFill>
                  <a:srgbClr val="404040"/>
                </a:solidFill>
                <a:cs typeface="Arial"/>
              </a:rPr>
              <a:t>Janeway</a:t>
            </a:r>
            <a:r>
              <a:rPr lang="de-DE" sz="600" i="1" dirty="0">
                <a:solidFill>
                  <a:srgbClr val="404040"/>
                </a:solidFill>
                <a:cs typeface="Arial"/>
              </a:rPr>
              <a:t> Immunologie</a:t>
            </a:r>
            <a:r>
              <a:rPr lang="de-DE" sz="600" dirty="0">
                <a:solidFill>
                  <a:srgbClr val="404040"/>
                </a:solidFill>
                <a:cs typeface="Arial"/>
              </a:rPr>
              <a:t>, Kapitel 9: Die T-Zell-vermittelte Immunität; © Springer-Verlag GmbH Deutschland, ein Teil von Springer Nature 2018: 443</a:t>
            </a:r>
            <a:r>
              <a:rPr lang="de" sz="600" dirty="0">
                <a:solidFill>
                  <a:srgbClr val="404040"/>
                </a:solidFill>
                <a:ea typeface="Arial"/>
                <a:cs typeface="Arial"/>
              </a:rPr>
              <a:t>–</a:t>
            </a:r>
            <a:r>
              <a:rPr lang="de-DE" sz="600" dirty="0">
                <a:solidFill>
                  <a:srgbClr val="404040"/>
                </a:solidFill>
                <a:cs typeface="Arial"/>
              </a:rPr>
              <a:t>515. </a:t>
            </a:r>
            <a:r>
              <a:rPr lang="de-DE" sz="600" dirty="0">
                <a:solidFill>
                  <a:srgbClr val="404040"/>
                </a:solidFill>
                <a:cs typeface="Arial"/>
                <a:hlinkClick r:id="rId5">
                  <a:extLst>
                    <a:ext uri="{A12FA001-AC4F-418D-AE19-62706E023703}">
                      <ahyp:hlinkClr xmlns:ahyp="http://schemas.microsoft.com/office/drawing/2018/hyperlinkcolor" val="tx"/>
                    </a:ext>
                  </a:extLst>
                </a:hlinkClick>
              </a:rPr>
              <a:t>https://doi.org/10.1007/978-3-662-56004-4_9</a:t>
            </a:r>
            <a:r>
              <a:rPr lang="de-DE" sz="600" dirty="0">
                <a:solidFill>
                  <a:srgbClr val="404040"/>
                </a:solidFill>
                <a:cs typeface="Arial"/>
              </a:rPr>
              <a:t>.</a:t>
            </a:r>
            <a:r>
              <a:rPr lang="en-US" sz="600" dirty="0">
                <a:solidFill>
                  <a:srgbClr val="404040"/>
                </a:solidFill>
                <a:cs typeface="Arial"/>
              </a:rPr>
              <a:t> Zuletzt </a:t>
            </a:r>
            <a:r>
              <a:rPr lang="en-US" sz="600" dirty="0" err="1">
                <a:solidFill>
                  <a:srgbClr val="404040"/>
                </a:solidFill>
                <a:cs typeface="Arial"/>
              </a:rPr>
              <a:t>abgerufen</a:t>
            </a:r>
            <a:r>
              <a:rPr lang="en-US" sz="600" dirty="0">
                <a:solidFill>
                  <a:srgbClr val="404040"/>
                </a:solidFill>
                <a:cs typeface="Arial"/>
              </a:rPr>
              <a:t> am 12.01.2026. </a:t>
            </a:r>
            <a:r>
              <a:rPr lang="de-DE" sz="600" b="1" dirty="0">
                <a:solidFill>
                  <a:srgbClr val="404040"/>
                </a:solidFill>
                <a:cs typeface="Arial"/>
              </a:rPr>
              <a:t>4. </a:t>
            </a:r>
            <a:r>
              <a:rPr lang="de-DE" sz="600" dirty="0">
                <a:solidFill>
                  <a:srgbClr val="404040"/>
                </a:solidFill>
                <a:cs typeface="Arial"/>
              </a:rPr>
              <a:t>Birnbaum ME </a:t>
            </a:r>
            <a:r>
              <a:rPr lang="de-DE" sz="600" i="1" dirty="0">
                <a:solidFill>
                  <a:srgbClr val="404040"/>
                </a:solidFill>
                <a:cs typeface="Arial"/>
              </a:rPr>
              <a:t>et al. </a:t>
            </a:r>
            <a:r>
              <a:rPr lang="de-DE" sz="600" i="1" dirty="0" err="1">
                <a:solidFill>
                  <a:srgbClr val="404040"/>
                </a:solidFill>
                <a:cs typeface="Arial"/>
              </a:rPr>
              <a:t>Proc</a:t>
            </a:r>
            <a:r>
              <a:rPr lang="de-DE" sz="600" i="1" dirty="0">
                <a:solidFill>
                  <a:srgbClr val="404040"/>
                </a:solidFill>
                <a:cs typeface="Arial"/>
              </a:rPr>
              <a:t> </a:t>
            </a:r>
            <a:r>
              <a:rPr lang="de-DE" sz="600" i="1" dirty="0" err="1">
                <a:solidFill>
                  <a:srgbClr val="404040"/>
                </a:solidFill>
                <a:cs typeface="Arial"/>
              </a:rPr>
              <a:t>Natl</a:t>
            </a:r>
            <a:r>
              <a:rPr lang="de-DE" sz="600" i="1" dirty="0">
                <a:solidFill>
                  <a:srgbClr val="404040"/>
                </a:solidFill>
                <a:cs typeface="Arial"/>
              </a:rPr>
              <a:t> Acad </a:t>
            </a:r>
            <a:r>
              <a:rPr lang="de-DE" sz="600" i="1" dirty="0" err="1">
                <a:solidFill>
                  <a:srgbClr val="404040"/>
                </a:solidFill>
                <a:cs typeface="Arial"/>
              </a:rPr>
              <a:t>Sci</a:t>
            </a:r>
            <a:r>
              <a:rPr lang="de-DE" sz="600" i="1" dirty="0">
                <a:solidFill>
                  <a:srgbClr val="404040"/>
                </a:solidFill>
                <a:cs typeface="Arial"/>
              </a:rPr>
              <a:t> </a:t>
            </a:r>
            <a:r>
              <a:rPr lang="de-DE" sz="600" dirty="0">
                <a:solidFill>
                  <a:srgbClr val="404040"/>
                </a:solidFill>
                <a:cs typeface="Arial"/>
              </a:rPr>
              <a:t>2014; 111: 17576–81.       </a:t>
            </a:r>
            <a:r>
              <a:rPr lang="de-DE" sz="600" b="1" dirty="0">
                <a:solidFill>
                  <a:srgbClr val="404040"/>
                </a:solidFill>
                <a:cs typeface="Arial"/>
              </a:rPr>
              <a:t>5.</a:t>
            </a:r>
            <a:r>
              <a:rPr lang="de-DE" sz="600" dirty="0">
                <a:solidFill>
                  <a:srgbClr val="404040"/>
                </a:solidFill>
                <a:cs typeface="Arial"/>
              </a:rPr>
              <a:t> Menon AP </a:t>
            </a:r>
            <a:r>
              <a:rPr lang="de-DE" sz="600" i="1" dirty="0">
                <a:solidFill>
                  <a:srgbClr val="404040"/>
                </a:solidFill>
                <a:cs typeface="Arial"/>
              </a:rPr>
              <a:t>et al. Cancers (Basel) </a:t>
            </a:r>
            <a:r>
              <a:rPr lang="de-DE" sz="600" dirty="0">
                <a:solidFill>
                  <a:srgbClr val="404040"/>
                </a:solidFill>
                <a:cs typeface="Arial"/>
              </a:rPr>
              <a:t>2023; 15: 1189. </a:t>
            </a:r>
            <a:r>
              <a:rPr lang="de-DE" sz="600" b="1" dirty="0">
                <a:solidFill>
                  <a:srgbClr val="404040"/>
                </a:solidFill>
                <a:cs typeface="Arial"/>
              </a:rPr>
              <a:t>6.</a:t>
            </a:r>
            <a:r>
              <a:rPr lang="de-DE" sz="600" dirty="0">
                <a:solidFill>
                  <a:srgbClr val="404040"/>
                </a:solidFill>
                <a:cs typeface="Arial"/>
              </a:rPr>
              <a:t> </a:t>
            </a:r>
            <a:r>
              <a:rPr lang="de-DE" sz="600" dirty="0" err="1">
                <a:solidFill>
                  <a:srgbClr val="404040"/>
                </a:solidFill>
                <a:cs typeface="Arial"/>
              </a:rPr>
              <a:t>Mariuzza</a:t>
            </a:r>
            <a:r>
              <a:rPr lang="de-DE" sz="600" dirty="0">
                <a:solidFill>
                  <a:srgbClr val="404040"/>
                </a:solidFill>
                <a:cs typeface="Arial"/>
              </a:rPr>
              <a:t> RA </a:t>
            </a:r>
            <a:r>
              <a:rPr lang="de-DE" sz="600" i="1" dirty="0">
                <a:solidFill>
                  <a:srgbClr val="404040"/>
                </a:solidFill>
                <a:cs typeface="Arial"/>
              </a:rPr>
              <a:t>et al. J </a:t>
            </a:r>
            <a:r>
              <a:rPr lang="de-DE" sz="600" i="1" dirty="0" err="1">
                <a:solidFill>
                  <a:srgbClr val="404040"/>
                </a:solidFill>
                <a:cs typeface="Arial"/>
              </a:rPr>
              <a:t>Biol</a:t>
            </a:r>
            <a:r>
              <a:rPr lang="de-DE" sz="600" i="1" dirty="0">
                <a:solidFill>
                  <a:srgbClr val="404040"/>
                </a:solidFill>
                <a:cs typeface="Arial"/>
              </a:rPr>
              <a:t> </a:t>
            </a:r>
            <a:r>
              <a:rPr lang="de-DE" sz="600" i="1" dirty="0" err="1">
                <a:solidFill>
                  <a:srgbClr val="404040"/>
                </a:solidFill>
                <a:cs typeface="Arial"/>
              </a:rPr>
              <a:t>Chem</a:t>
            </a:r>
            <a:r>
              <a:rPr lang="de-DE" sz="600" i="1" dirty="0">
                <a:solidFill>
                  <a:srgbClr val="404040"/>
                </a:solidFill>
                <a:cs typeface="Arial"/>
              </a:rPr>
              <a:t> </a:t>
            </a:r>
            <a:r>
              <a:rPr lang="de-DE" sz="600" dirty="0">
                <a:solidFill>
                  <a:srgbClr val="404040"/>
                </a:solidFill>
                <a:cs typeface="Arial"/>
              </a:rPr>
              <a:t>2020; 295: 914–25. </a:t>
            </a:r>
            <a:r>
              <a:rPr lang="de-DE" sz="600" b="1" dirty="0">
                <a:solidFill>
                  <a:srgbClr val="404040"/>
                </a:solidFill>
                <a:cs typeface="Arial"/>
              </a:rPr>
              <a:t>7.</a:t>
            </a:r>
            <a:r>
              <a:rPr lang="de-DE" sz="600" dirty="0">
                <a:solidFill>
                  <a:srgbClr val="404040"/>
                </a:solidFill>
                <a:cs typeface="Arial"/>
              </a:rPr>
              <a:t> Murphy K &amp; Weaver C. </a:t>
            </a:r>
            <a:r>
              <a:rPr lang="de-DE" sz="600" i="1" dirty="0" err="1">
                <a:solidFill>
                  <a:srgbClr val="404040"/>
                </a:solidFill>
                <a:cs typeface="Arial"/>
              </a:rPr>
              <a:t>Janeway</a:t>
            </a:r>
            <a:r>
              <a:rPr lang="de-DE" sz="600" i="1" dirty="0">
                <a:solidFill>
                  <a:srgbClr val="404040"/>
                </a:solidFill>
                <a:cs typeface="Arial"/>
              </a:rPr>
              <a:t> Immunologie</a:t>
            </a:r>
            <a:r>
              <a:rPr lang="de-DE" sz="600" dirty="0">
                <a:solidFill>
                  <a:srgbClr val="404040"/>
                </a:solidFill>
                <a:cs typeface="Arial"/>
              </a:rPr>
              <a:t>, Kapitel 10: Die humorale Immunantwort; © Springer-Verlag GmbH Deutschland, ein Teil von Springer Nature 2018: 517</a:t>
            </a:r>
            <a:r>
              <a:rPr lang="de" sz="600" dirty="0">
                <a:solidFill>
                  <a:srgbClr val="404040"/>
                </a:solidFill>
                <a:ea typeface="Arial"/>
                <a:cs typeface="Arial"/>
              </a:rPr>
              <a:t>–</a:t>
            </a:r>
            <a:r>
              <a:rPr lang="de-DE" sz="600" dirty="0">
                <a:solidFill>
                  <a:srgbClr val="404040"/>
                </a:solidFill>
                <a:cs typeface="Arial"/>
              </a:rPr>
              <a:t>80. </a:t>
            </a:r>
            <a:r>
              <a:rPr lang="de-DE" sz="600" dirty="0">
                <a:solidFill>
                  <a:srgbClr val="404040"/>
                </a:solidFill>
                <a:cs typeface="Arial"/>
                <a:hlinkClick r:id="rId6">
                  <a:extLst>
                    <a:ext uri="{A12FA001-AC4F-418D-AE19-62706E023703}">
                      <ahyp:hlinkClr xmlns:ahyp="http://schemas.microsoft.com/office/drawing/2018/hyperlinkcolor" val="tx"/>
                    </a:ext>
                  </a:extLst>
                </a:hlinkClick>
              </a:rPr>
              <a:t>https://doi.org/10.1007/978-3-662-56004-4_10</a:t>
            </a:r>
            <a:r>
              <a:rPr lang="de-DE" sz="600" dirty="0">
                <a:solidFill>
                  <a:srgbClr val="404040"/>
                </a:solidFill>
                <a:cs typeface="Arial"/>
              </a:rPr>
              <a:t>. Zuletzt abgerufen am 12.01.2026.</a:t>
            </a:r>
            <a:endParaRPr kumimoji="0" lang="da-DK" sz="600" b="0" i="0" u="none" strike="noStrike" kern="1200" cap="none" spc="0" normalizeH="0" baseline="0" noProof="0" dirty="0">
              <a:ln>
                <a:noFill/>
              </a:ln>
              <a:solidFill>
                <a:srgbClr val="404040"/>
              </a:solidFill>
              <a:effectLst/>
              <a:uLnTx/>
              <a:uFillTx/>
              <a:latin typeface="Verdana"/>
              <a:ea typeface="Arial"/>
              <a:cs typeface="Arial"/>
            </a:endParaRPr>
          </a:p>
        </p:txBody>
      </p:sp>
    </p:spTree>
    <p:extLst>
      <p:ext uri="{BB962C8B-B14F-4D97-AF65-F5344CB8AC3E}">
        <p14:creationId xmlns:p14="http://schemas.microsoft.com/office/powerpoint/2010/main" val="3339551548"/>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957559-58FC-610B-BFDD-2FB98079D0FF}"/>
            </a:ext>
          </a:extLst>
        </p:cNvPr>
        <p:cNvGrpSpPr/>
        <p:nvPr/>
      </p:nvGrpSpPr>
      <p:grpSpPr>
        <a:xfrm>
          <a:off x="0" y="0"/>
          <a:ext cx="0" cy="0"/>
          <a:chOff x="0" y="0"/>
          <a:chExt cx="0" cy="0"/>
        </a:xfrm>
      </p:grpSpPr>
      <p:sp>
        <p:nvSpPr>
          <p:cNvPr id="3" name="SmartArt-Platzhalter 2">
            <a:extLst>
              <a:ext uri="{FF2B5EF4-FFF2-40B4-BE49-F238E27FC236}">
                <a16:creationId xmlns:a16="http://schemas.microsoft.com/office/drawing/2014/main" id="{3F769541-A627-4C5E-1078-BEFF5B1B7A86}"/>
              </a:ext>
            </a:extLst>
          </p:cNvPr>
          <p:cNvSpPr>
            <a:spLocks noGrp="1"/>
          </p:cNvSpPr>
          <p:nvPr>
            <p:ph type="dgm" sz="quarter" idx="13"/>
          </p:nvPr>
        </p:nvSpPr>
        <p:spPr/>
        <p:txBody>
          <a:bodyPr/>
          <a:lstStyle/>
          <a:p>
            <a:endParaRPr lang="de-DE"/>
          </a:p>
        </p:txBody>
      </p:sp>
      <p:sp>
        <p:nvSpPr>
          <p:cNvPr id="6" name="SmartArt-Platzhalter 5">
            <a:extLst>
              <a:ext uri="{FF2B5EF4-FFF2-40B4-BE49-F238E27FC236}">
                <a16:creationId xmlns:a16="http://schemas.microsoft.com/office/drawing/2014/main" id="{E5889E05-ADA4-755D-ED6D-2D59490BAE0E}"/>
              </a:ext>
            </a:extLst>
          </p:cNvPr>
          <p:cNvSpPr>
            <a:spLocks noGrp="1"/>
          </p:cNvSpPr>
          <p:nvPr>
            <p:ph type="dgm" sz="quarter" idx="14"/>
          </p:nvPr>
        </p:nvSpPr>
        <p:spPr/>
        <p:txBody>
          <a:bodyPr/>
          <a:lstStyle/>
          <a:p>
            <a:endParaRPr lang="de-DE"/>
          </a:p>
        </p:txBody>
      </p:sp>
      <p:sp>
        <p:nvSpPr>
          <p:cNvPr id="5" name="Text Placeholder 4">
            <a:extLst>
              <a:ext uri="{FF2B5EF4-FFF2-40B4-BE49-F238E27FC236}">
                <a16:creationId xmlns:a16="http://schemas.microsoft.com/office/drawing/2014/main" id="{98D240F3-DA60-F1F3-3F8C-3DC2752CF5A7}"/>
              </a:ext>
            </a:extLst>
          </p:cNvPr>
          <p:cNvSpPr>
            <a:spLocks noGrp="1"/>
          </p:cNvSpPr>
          <p:nvPr>
            <p:ph type="body" sz="quarter" idx="21"/>
          </p:nvPr>
        </p:nvSpPr>
        <p:spPr/>
        <p:txBody>
          <a:bodyPr/>
          <a:lstStyle/>
          <a:p>
            <a:r>
              <a:rPr lang="de-DE" sz="2400" dirty="0">
                <a:latin typeface="Verdana"/>
                <a:ea typeface="Verdana"/>
              </a:rPr>
              <a:t>Autoimmunität des Typ-1-Diabetes</a:t>
            </a:r>
          </a:p>
        </p:txBody>
      </p:sp>
      <p:pic>
        <p:nvPicPr>
          <p:cNvPr id="2" name="Grafik 1" descr="Start Silhouette">
            <a:hlinkClick r:id="rId2" action="ppaction://hlinksldjump"/>
            <a:extLst>
              <a:ext uri="{FF2B5EF4-FFF2-40B4-BE49-F238E27FC236}">
                <a16:creationId xmlns:a16="http://schemas.microsoft.com/office/drawing/2014/main" id="{C534A928-99BA-EFBA-8DA2-38C5D852ED3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3733" y="4486442"/>
            <a:ext cx="558465" cy="558465"/>
          </a:xfrm>
          <a:prstGeom prst="rect">
            <a:avLst/>
          </a:prstGeom>
        </p:spPr>
      </p:pic>
    </p:spTree>
    <p:extLst>
      <p:ext uri="{BB962C8B-B14F-4D97-AF65-F5344CB8AC3E}">
        <p14:creationId xmlns:p14="http://schemas.microsoft.com/office/powerpoint/2010/main" val="1070997758"/>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B15221-81A0-EED7-5E37-0B0A40339DF1}"/>
            </a:ext>
          </a:extLst>
        </p:cNvPr>
        <p:cNvGrpSpPr/>
        <p:nvPr/>
      </p:nvGrpSpPr>
      <p:grpSpPr>
        <a:xfrm>
          <a:off x="0" y="0"/>
          <a:ext cx="0" cy="0"/>
          <a:chOff x="0" y="0"/>
          <a:chExt cx="0" cy="0"/>
        </a:xfrm>
      </p:grpSpPr>
      <p:sp>
        <p:nvSpPr>
          <p:cNvPr id="5" name="Textplatzhalter 4">
            <a:extLst>
              <a:ext uri="{FF2B5EF4-FFF2-40B4-BE49-F238E27FC236}">
                <a16:creationId xmlns:a16="http://schemas.microsoft.com/office/drawing/2014/main" id="{385FA1A5-6E27-0FE2-8FD0-4A3BCCE5C971}"/>
              </a:ext>
            </a:extLst>
          </p:cNvPr>
          <p:cNvSpPr txBox="1">
            <a:spLocks/>
          </p:cNvSpPr>
          <p:nvPr/>
        </p:nvSpPr>
        <p:spPr>
          <a:xfrm>
            <a:off x="358270" y="112075"/>
            <a:ext cx="8561962" cy="463296"/>
          </a:xfrm>
          <a:prstGeom prst="rect">
            <a:avLst/>
          </a:prstGeom>
        </p:spPr>
        <p:txBody>
          <a:bodyPr vert="horz" wrap="square" lIns="45720" tIns="45720" rIns="45720" bIns="45720" rtlCol="0">
            <a:noAutofit/>
          </a:bodyPr>
          <a:lstStyle>
            <a:lvl1pPr marL="0" indent="0" algn="l" defTabSz="685800" rtl="0" eaLnBrk="1" latinLnBrk="0" hangingPunct="1">
              <a:lnSpc>
                <a:spcPct val="125000"/>
              </a:lnSpc>
              <a:spcBef>
                <a:spcPts val="0"/>
              </a:spcBef>
              <a:buFont typeface="Arial" panose="020B0604020202020204" pitchFamily="34" charset="0"/>
              <a:buNone/>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lang="en-US" sz="10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de-DE" sz="2000" b="1" dirty="0">
                <a:solidFill>
                  <a:srgbClr val="7030A0"/>
                </a:solidFill>
              </a:rPr>
              <a:t>Bei Autoimmunerkrankungen attackiert das Immunsystem den eigenen Körper</a:t>
            </a:r>
            <a:endParaRPr lang="de-DE" sz="2000" b="1" baseline="30000" dirty="0">
              <a:solidFill>
                <a:srgbClr val="7030A0"/>
              </a:solidFill>
              <a:latin typeface="+mj-lt"/>
            </a:endParaRPr>
          </a:p>
        </p:txBody>
      </p:sp>
      <p:sp>
        <p:nvSpPr>
          <p:cNvPr id="9" name="Textfeld 8">
            <a:extLst>
              <a:ext uri="{FF2B5EF4-FFF2-40B4-BE49-F238E27FC236}">
                <a16:creationId xmlns:a16="http://schemas.microsoft.com/office/drawing/2014/main" id="{AE6A1845-42A0-BB93-E371-9BD0ED67346C}"/>
              </a:ext>
            </a:extLst>
          </p:cNvPr>
          <p:cNvSpPr txBox="1"/>
          <p:nvPr/>
        </p:nvSpPr>
        <p:spPr>
          <a:xfrm>
            <a:off x="358270" y="4669277"/>
            <a:ext cx="8493630" cy="461665"/>
          </a:xfrm>
          <a:prstGeom prst="rect">
            <a:avLst/>
          </a:prstGeom>
          <a:noFill/>
        </p:spPr>
        <p:txBody>
          <a:bodyPr wrap="square">
            <a:spAutoFit/>
          </a:bodyPr>
          <a:lstStyle/>
          <a:p>
            <a:r>
              <a:rPr lang="de-DE" sz="600" dirty="0">
                <a:solidFill>
                  <a:srgbClr val="404040"/>
                </a:solidFill>
                <a:cs typeface="Arial"/>
              </a:rPr>
              <a:t>T1D: Typ-1-Diabetes.</a:t>
            </a:r>
          </a:p>
          <a:p>
            <a:r>
              <a:rPr lang="de-DE" sz="600" b="1" dirty="0">
                <a:solidFill>
                  <a:srgbClr val="404040"/>
                </a:solidFill>
                <a:cs typeface="Arial"/>
              </a:rPr>
              <a:t>1. </a:t>
            </a:r>
            <a:r>
              <a:rPr lang="de-DE" sz="600" dirty="0">
                <a:solidFill>
                  <a:srgbClr val="404040"/>
                </a:solidFill>
                <a:cs typeface="Arial"/>
              </a:rPr>
              <a:t>Murphy K &amp; Weaver C. </a:t>
            </a:r>
            <a:r>
              <a:rPr lang="de-DE" sz="600" i="1" dirty="0" err="1">
                <a:solidFill>
                  <a:srgbClr val="404040"/>
                </a:solidFill>
                <a:cs typeface="Arial"/>
              </a:rPr>
              <a:t>Janeway</a:t>
            </a:r>
            <a:r>
              <a:rPr lang="de-DE" sz="600" i="1" dirty="0">
                <a:solidFill>
                  <a:srgbClr val="404040"/>
                </a:solidFill>
                <a:cs typeface="Arial"/>
              </a:rPr>
              <a:t> Immunologie</a:t>
            </a:r>
            <a:r>
              <a:rPr lang="de-DE" sz="600" dirty="0">
                <a:solidFill>
                  <a:srgbClr val="404040"/>
                </a:solidFill>
                <a:cs typeface="Arial"/>
              </a:rPr>
              <a:t>, Kapitel 15: Autoimmunität und Transplantation; © Springer-Verlag GmbH Deutschland, ein Teil von Springer Nature 2018: 835</a:t>
            </a:r>
            <a:r>
              <a:rPr lang="de" sz="600" dirty="0">
                <a:solidFill>
                  <a:srgbClr val="404040"/>
                </a:solidFill>
                <a:ea typeface="Arial"/>
                <a:cs typeface="Arial"/>
              </a:rPr>
              <a:t>–</a:t>
            </a:r>
            <a:r>
              <a:rPr lang="de-DE" sz="600" dirty="0">
                <a:solidFill>
                  <a:srgbClr val="404040"/>
                </a:solidFill>
                <a:cs typeface="Arial"/>
              </a:rPr>
              <a:t>911. </a:t>
            </a:r>
            <a:r>
              <a:rPr lang="de-DE" sz="600" dirty="0">
                <a:solidFill>
                  <a:srgbClr val="404040"/>
                </a:solidFill>
                <a:cs typeface="Arial"/>
                <a:hlinkClick r:id="rId3">
                  <a:extLst>
                    <a:ext uri="{A12FA001-AC4F-418D-AE19-62706E023703}">
                      <ahyp:hlinkClr xmlns:ahyp="http://schemas.microsoft.com/office/drawing/2018/hyperlinkcolor" val="tx"/>
                    </a:ext>
                  </a:extLst>
                </a:hlinkClick>
              </a:rPr>
              <a:t>https://doi.org/10.1007/978-3-662-56004-4_15</a:t>
            </a:r>
            <a:r>
              <a:rPr lang="de-DE" sz="600" dirty="0">
                <a:solidFill>
                  <a:srgbClr val="404040"/>
                </a:solidFill>
                <a:cs typeface="Arial"/>
              </a:rPr>
              <a:t>. Zuletzt abgerufen am 12.01.2026. </a:t>
            </a:r>
            <a:r>
              <a:rPr lang="de-DE" sz="600" b="1" dirty="0">
                <a:solidFill>
                  <a:srgbClr val="404040"/>
                </a:solidFill>
                <a:cs typeface="Arial"/>
              </a:rPr>
              <a:t>2.</a:t>
            </a:r>
            <a:r>
              <a:rPr lang="de-DE" sz="600" dirty="0">
                <a:solidFill>
                  <a:srgbClr val="404040"/>
                </a:solidFill>
                <a:cs typeface="Arial"/>
              </a:rPr>
              <a:t> </a:t>
            </a:r>
            <a:r>
              <a:rPr lang="fr-FR" sz="600" dirty="0" err="1">
                <a:solidFill>
                  <a:srgbClr val="404040"/>
                </a:solidFill>
                <a:cs typeface="Arial"/>
              </a:rPr>
              <a:t>Rashighi</a:t>
            </a:r>
            <a:r>
              <a:rPr lang="fr-FR" sz="600" dirty="0">
                <a:solidFill>
                  <a:srgbClr val="404040"/>
                </a:solidFill>
                <a:cs typeface="Arial"/>
              </a:rPr>
              <a:t> M &amp; Harris JE. </a:t>
            </a:r>
            <a:r>
              <a:rPr lang="fr-FR" sz="600" i="1" dirty="0" err="1">
                <a:solidFill>
                  <a:srgbClr val="404040"/>
                </a:solidFill>
                <a:cs typeface="Arial"/>
              </a:rPr>
              <a:t>Dermatol</a:t>
            </a:r>
            <a:r>
              <a:rPr lang="fr-FR" sz="600" i="1" dirty="0">
                <a:solidFill>
                  <a:srgbClr val="404040"/>
                </a:solidFill>
                <a:cs typeface="Arial"/>
              </a:rPr>
              <a:t> Clin</a:t>
            </a:r>
            <a:r>
              <a:rPr lang="fr-FR" sz="600" dirty="0">
                <a:solidFill>
                  <a:srgbClr val="404040"/>
                </a:solidFill>
                <a:cs typeface="Arial"/>
              </a:rPr>
              <a:t> 2017; 35: 257</a:t>
            </a:r>
            <a:r>
              <a:rPr lang="de" sz="600" dirty="0">
                <a:solidFill>
                  <a:srgbClr val="404040"/>
                </a:solidFill>
                <a:ea typeface="Arial"/>
                <a:cs typeface="Arial"/>
              </a:rPr>
              <a:t>–</a:t>
            </a:r>
            <a:r>
              <a:rPr lang="fr-FR" sz="600" dirty="0">
                <a:solidFill>
                  <a:srgbClr val="404040"/>
                </a:solidFill>
                <a:cs typeface="Arial"/>
              </a:rPr>
              <a:t>65. </a:t>
            </a:r>
            <a:r>
              <a:rPr lang="fr-FR" sz="600" b="1" dirty="0">
                <a:solidFill>
                  <a:srgbClr val="404040"/>
                </a:solidFill>
                <a:cs typeface="Arial"/>
              </a:rPr>
              <a:t>3.</a:t>
            </a:r>
            <a:r>
              <a:rPr lang="fr-FR" sz="600" dirty="0">
                <a:solidFill>
                  <a:srgbClr val="404040"/>
                </a:solidFill>
                <a:cs typeface="Arial"/>
              </a:rPr>
              <a:t> </a:t>
            </a:r>
            <a:r>
              <a:rPr lang="fr-FR" sz="600" dirty="0" err="1">
                <a:solidFill>
                  <a:srgbClr val="404040"/>
                </a:solidFill>
                <a:cs typeface="Arial"/>
              </a:rPr>
              <a:t>Caio</a:t>
            </a:r>
            <a:r>
              <a:rPr lang="fr-FR" sz="600" dirty="0">
                <a:solidFill>
                  <a:srgbClr val="404040"/>
                </a:solidFill>
                <a:cs typeface="Arial"/>
              </a:rPr>
              <a:t> G </a:t>
            </a:r>
            <a:r>
              <a:rPr lang="fr-FR" sz="600" i="1" dirty="0">
                <a:solidFill>
                  <a:srgbClr val="404040"/>
                </a:solidFill>
                <a:cs typeface="Arial"/>
              </a:rPr>
              <a:t>et al. BMC Med</a:t>
            </a:r>
            <a:r>
              <a:rPr lang="fr-FR" sz="600" dirty="0">
                <a:solidFill>
                  <a:srgbClr val="404040"/>
                </a:solidFill>
                <a:cs typeface="Arial"/>
              </a:rPr>
              <a:t> 2019; 17:142. </a:t>
            </a:r>
            <a:r>
              <a:rPr lang="fr-FR" sz="600" b="1" dirty="0">
                <a:solidFill>
                  <a:srgbClr val="404040"/>
                </a:solidFill>
                <a:cs typeface="Arial"/>
              </a:rPr>
              <a:t>4.</a:t>
            </a:r>
            <a:r>
              <a:rPr lang="fr-FR" sz="600" dirty="0">
                <a:solidFill>
                  <a:srgbClr val="404040"/>
                </a:solidFill>
                <a:cs typeface="Arial"/>
              </a:rPr>
              <a:t> </a:t>
            </a:r>
            <a:r>
              <a:rPr lang="en-US" sz="600" dirty="0">
                <a:solidFill>
                  <a:srgbClr val="404040"/>
                </a:solidFill>
                <a:cs typeface="Arial"/>
              </a:rPr>
              <a:t>Hellesen A &amp; Bratland E. </a:t>
            </a:r>
            <a:r>
              <a:rPr lang="en-US" sz="600" i="1" dirty="0">
                <a:solidFill>
                  <a:srgbClr val="404040"/>
                </a:solidFill>
                <a:cs typeface="Arial"/>
              </a:rPr>
              <a:t>Clin Exp Immunol</a:t>
            </a:r>
            <a:r>
              <a:rPr lang="en-US" sz="600" dirty="0">
                <a:solidFill>
                  <a:srgbClr val="404040"/>
                </a:solidFill>
                <a:cs typeface="Arial"/>
              </a:rPr>
              <a:t> 2019; 195: 52</a:t>
            </a:r>
            <a:r>
              <a:rPr lang="de" sz="600" dirty="0">
                <a:solidFill>
                  <a:srgbClr val="404040"/>
                </a:solidFill>
                <a:ea typeface="Arial"/>
                <a:cs typeface="Arial"/>
              </a:rPr>
              <a:t>–</a:t>
            </a:r>
            <a:r>
              <a:rPr lang="en-US" sz="600" dirty="0">
                <a:solidFill>
                  <a:srgbClr val="404040"/>
                </a:solidFill>
                <a:cs typeface="Arial"/>
              </a:rPr>
              <a:t>63.</a:t>
            </a:r>
          </a:p>
        </p:txBody>
      </p:sp>
      <p:pic>
        <p:nvPicPr>
          <p:cNvPr id="2" name="Graphic 7">
            <a:extLst>
              <a:ext uri="{FF2B5EF4-FFF2-40B4-BE49-F238E27FC236}">
                <a16:creationId xmlns:a16="http://schemas.microsoft.com/office/drawing/2014/main" id="{AA4260F8-3AA6-DE47-0331-69CC8169D8B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887979" y="1146629"/>
            <a:ext cx="1395434" cy="3323771"/>
          </a:xfrm>
          <a:prstGeom prst="rect">
            <a:avLst/>
          </a:prstGeom>
        </p:spPr>
      </p:pic>
      <p:pic>
        <p:nvPicPr>
          <p:cNvPr id="6" name="Picture 8">
            <a:extLst>
              <a:ext uri="{FF2B5EF4-FFF2-40B4-BE49-F238E27FC236}">
                <a16:creationId xmlns:a16="http://schemas.microsoft.com/office/drawing/2014/main" id="{9BBF0BA7-A6C3-DF19-FDF5-912C741080D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55756" y="2167457"/>
            <a:ext cx="351856" cy="275621"/>
          </a:xfrm>
          <a:prstGeom prst="rect">
            <a:avLst/>
          </a:prstGeom>
        </p:spPr>
      </p:pic>
      <p:pic>
        <p:nvPicPr>
          <p:cNvPr id="7" name="Picture 9" descr="Shape&#10;&#10;Description automatically generated">
            <a:extLst>
              <a:ext uri="{FF2B5EF4-FFF2-40B4-BE49-F238E27FC236}">
                <a16:creationId xmlns:a16="http://schemas.microsoft.com/office/drawing/2014/main" id="{57E3966A-7560-3545-87E4-4FC73ABCBEB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46282" y="1146629"/>
            <a:ext cx="285490" cy="284650"/>
          </a:xfrm>
          <a:prstGeom prst="rect">
            <a:avLst/>
          </a:prstGeom>
        </p:spPr>
      </p:pic>
      <p:sp>
        <p:nvSpPr>
          <p:cNvPr id="8" name="Oval 10">
            <a:extLst>
              <a:ext uri="{FF2B5EF4-FFF2-40B4-BE49-F238E27FC236}">
                <a16:creationId xmlns:a16="http://schemas.microsoft.com/office/drawing/2014/main" id="{7B59A26C-BABC-D740-560C-34B6255A69B6}"/>
              </a:ext>
            </a:extLst>
          </p:cNvPr>
          <p:cNvSpPr/>
          <p:nvPr/>
        </p:nvSpPr>
        <p:spPr>
          <a:xfrm>
            <a:off x="4631629" y="2230951"/>
            <a:ext cx="100143" cy="100143"/>
          </a:xfrm>
          <a:prstGeom prst="ellipse">
            <a:avLst/>
          </a:prstGeom>
          <a:solidFill>
            <a:schemeClr val="accent4"/>
          </a:solidFill>
          <a:ln>
            <a:solidFill>
              <a:srgbClr val="FF0000"/>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1">
            <a:extLst>
              <a:ext uri="{FF2B5EF4-FFF2-40B4-BE49-F238E27FC236}">
                <a16:creationId xmlns:a16="http://schemas.microsoft.com/office/drawing/2014/main" id="{A9D7996D-AE52-A49C-ADDA-C97A42250F98}"/>
              </a:ext>
            </a:extLst>
          </p:cNvPr>
          <p:cNvSpPr/>
          <p:nvPr/>
        </p:nvSpPr>
        <p:spPr>
          <a:xfrm>
            <a:off x="4707469" y="3566675"/>
            <a:ext cx="100143" cy="100143"/>
          </a:xfrm>
          <a:prstGeom prst="ellipse">
            <a:avLst/>
          </a:prstGeom>
          <a:solidFill>
            <a:schemeClr val="accent4"/>
          </a:solidFill>
          <a:ln>
            <a:solidFill>
              <a:srgbClr val="FF0000"/>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2">
            <a:extLst>
              <a:ext uri="{FF2B5EF4-FFF2-40B4-BE49-F238E27FC236}">
                <a16:creationId xmlns:a16="http://schemas.microsoft.com/office/drawing/2014/main" id="{4EF54F17-633B-82E8-8A6B-2134CF171207}"/>
              </a:ext>
            </a:extLst>
          </p:cNvPr>
          <p:cNvSpPr/>
          <p:nvPr/>
        </p:nvSpPr>
        <p:spPr>
          <a:xfrm>
            <a:off x="5080649" y="2824880"/>
            <a:ext cx="100143" cy="100143"/>
          </a:xfrm>
          <a:prstGeom prst="ellipse">
            <a:avLst/>
          </a:prstGeom>
          <a:solidFill>
            <a:schemeClr val="accent4"/>
          </a:solidFill>
          <a:ln>
            <a:solidFill>
              <a:srgbClr val="FF0000"/>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3">
            <a:extLst>
              <a:ext uri="{FF2B5EF4-FFF2-40B4-BE49-F238E27FC236}">
                <a16:creationId xmlns:a16="http://schemas.microsoft.com/office/drawing/2014/main" id="{71ECFE57-C5A6-A5BE-B2F2-945C2276340E}"/>
              </a:ext>
            </a:extLst>
          </p:cNvPr>
          <p:cNvSpPr/>
          <p:nvPr/>
        </p:nvSpPr>
        <p:spPr>
          <a:xfrm>
            <a:off x="4535624" y="1349447"/>
            <a:ext cx="100143" cy="100143"/>
          </a:xfrm>
          <a:prstGeom prst="ellipse">
            <a:avLst/>
          </a:prstGeom>
          <a:solidFill>
            <a:schemeClr val="accent4"/>
          </a:solidFill>
          <a:ln>
            <a:solidFill>
              <a:srgbClr val="FF0000"/>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4">
            <a:extLst>
              <a:ext uri="{FF2B5EF4-FFF2-40B4-BE49-F238E27FC236}">
                <a16:creationId xmlns:a16="http://schemas.microsoft.com/office/drawing/2014/main" id="{0E859E60-739D-5B3A-E6D0-C6DB14738682}"/>
              </a:ext>
            </a:extLst>
          </p:cNvPr>
          <p:cNvSpPr/>
          <p:nvPr/>
        </p:nvSpPr>
        <p:spPr>
          <a:xfrm>
            <a:off x="4033523" y="2295489"/>
            <a:ext cx="100143" cy="100143"/>
          </a:xfrm>
          <a:prstGeom prst="ellipse">
            <a:avLst/>
          </a:prstGeom>
          <a:solidFill>
            <a:schemeClr val="accent4"/>
          </a:solidFill>
          <a:ln>
            <a:solidFill>
              <a:srgbClr val="FF0000"/>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5" name="Straight Connector 15">
            <a:extLst>
              <a:ext uri="{FF2B5EF4-FFF2-40B4-BE49-F238E27FC236}">
                <a16:creationId xmlns:a16="http://schemas.microsoft.com/office/drawing/2014/main" id="{149BF1C8-6472-1F32-B4F2-E1DD51B50F57}"/>
              </a:ext>
            </a:extLst>
          </p:cNvPr>
          <p:cNvCxnSpPr>
            <a:cxnSpLocks/>
            <a:stCxn id="36" idx="6"/>
            <a:endCxn id="40" idx="1"/>
          </p:cNvCxnSpPr>
          <p:nvPr/>
        </p:nvCxnSpPr>
        <p:spPr>
          <a:xfrm>
            <a:off x="4776875" y="2422561"/>
            <a:ext cx="842068" cy="69527"/>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16">
            <a:extLst>
              <a:ext uri="{FF2B5EF4-FFF2-40B4-BE49-F238E27FC236}">
                <a16:creationId xmlns:a16="http://schemas.microsoft.com/office/drawing/2014/main" id="{0C4CA8E4-5E03-7CC7-84BB-D98CBFB3E340}"/>
              </a:ext>
            </a:extLst>
          </p:cNvPr>
          <p:cNvCxnSpPr>
            <a:cxnSpLocks/>
            <a:endCxn id="28" idx="1"/>
          </p:cNvCxnSpPr>
          <p:nvPr/>
        </p:nvCxnSpPr>
        <p:spPr>
          <a:xfrm flipV="1">
            <a:off x="4760057" y="3074197"/>
            <a:ext cx="858886" cy="522913"/>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17">
            <a:extLst>
              <a:ext uri="{FF2B5EF4-FFF2-40B4-BE49-F238E27FC236}">
                <a16:creationId xmlns:a16="http://schemas.microsoft.com/office/drawing/2014/main" id="{116666E8-2DB1-2CCD-4D7E-F1C96ABF0E2D}"/>
              </a:ext>
            </a:extLst>
          </p:cNvPr>
          <p:cNvCxnSpPr>
            <a:cxnSpLocks/>
            <a:stCxn id="12" idx="6"/>
            <a:endCxn id="28" idx="1"/>
          </p:cNvCxnSpPr>
          <p:nvPr/>
        </p:nvCxnSpPr>
        <p:spPr>
          <a:xfrm>
            <a:off x="5180792" y="2874952"/>
            <a:ext cx="438151" cy="199245"/>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18">
            <a:extLst>
              <a:ext uri="{FF2B5EF4-FFF2-40B4-BE49-F238E27FC236}">
                <a16:creationId xmlns:a16="http://schemas.microsoft.com/office/drawing/2014/main" id="{BFA35FC7-5D33-8478-068D-90A1531E45A4}"/>
              </a:ext>
            </a:extLst>
          </p:cNvPr>
          <p:cNvSpPr txBox="1"/>
          <p:nvPr/>
        </p:nvSpPr>
        <p:spPr>
          <a:xfrm>
            <a:off x="5618943" y="2937989"/>
            <a:ext cx="2505600" cy="272415"/>
          </a:xfrm>
          <a:prstGeom prst="roundRect">
            <a:avLst/>
          </a:prstGeom>
          <a:solidFill>
            <a:schemeClr val="bg1"/>
          </a:solidFill>
          <a:ln w="12700">
            <a:solidFill>
              <a:schemeClr val="accent2"/>
            </a:solidFill>
          </a:ln>
        </p:spPr>
        <p:txBody>
          <a:bodyPr wrap="square" rtlCol="0">
            <a:spAutoFit/>
          </a:bodyPr>
          <a:lstStyle>
            <a:defPPr>
              <a:defRPr lang="en-US"/>
            </a:defPPr>
            <a:lvl1pPr algn="ctr">
              <a:defRPr sz="1000" b="0">
                <a:latin typeface="+mj-lt"/>
                <a:cs typeface="Arial" panose="020B0604020202020204" pitchFamily="34" charset="0"/>
              </a:defRPr>
            </a:lvl1pPr>
          </a:lstStyle>
          <a:p>
            <a:r>
              <a:rPr lang="en-US" err="1"/>
              <a:t>Gelenke</a:t>
            </a:r>
            <a:r>
              <a:rPr lang="en-US"/>
              <a:t> (</a:t>
            </a:r>
            <a:r>
              <a:rPr lang="en-US" err="1"/>
              <a:t>rheumatoide</a:t>
            </a:r>
            <a:r>
              <a:rPr lang="en-US"/>
              <a:t> Arthritis)</a:t>
            </a:r>
            <a:r>
              <a:rPr lang="en-US" baseline="30000"/>
              <a:t>1</a:t>
            </a:r>
          </a:p>
        </p:txBody>
      </p:sp>
      <p:sp>
        <p:nvSpPr>
          <p:cNvPr id="31" name="TextBox 19">
            <a:extLst>
              <a:ext uri="{FF2B5EF4-FFF2-40B4-BE49-F238E27FC236}">
                <a16:creationId xmlns:a16="http://schemas.microsoft.com/office/drawing/2014/main" id="{F823941C-FF3A-2A64-EAEE-4F447A7F7AC4}"/>
              </a:ext>
            </a:extLst>
          </p:cNvPr>
          <p:cNvSpPr txBox="1"/>
          <p:nvPr/>
        </p:nvSpPr>
        <p:spPr>
          <a:xfrm>
            <a:off x="5618943" y="1415128"/>
            <a:ext cx="2505600" cy="460800"/>
          </a:xfrm>
          <a:prstGeom prst="roundRect">
            <a:avLst/>
          </a:prstGeom>
          <a:solidFill>
            <a:schemeClr val="bg1"/>
          </a:solidFill>
          <a:ln w="12700">
            <a:solidFill>
              <a:schemeClr val="accent2"/>
            </a:solidFill>
          </a:ln>
        </p:spPr>
        <p:txBody>
          <a:bodyPr wrap="square" rtlCol="0">
            <a:spAutoFit/>
          </a:bodyPr>
          <a:lstStyle>
            <a:defPPr>
              <a:defRPr lang="en-US"/>
            </a:defPPr>
            <a:lvl1pPr algn="ctr">
              <a:defRPr sz="1000" b="0">
                <a:latin typeface="+mj-lt"/>
                <a:cs typeface="Arial" panose="020B0604020202020204" pitchFamily="34" charset="0"/>
              </a:defRPr>
            </a:lvl1pPr>
          </a:lstStyle>
          <a:p>
            <a:r>
              <a:rPr lang="en-US" err="1"/>
              <a:t>Gehirn</a:t>
            </a:r>
            <a:r>
              <a:rPr lang="en-US"/>
              <a:t>/</a:t>
            </a:r>
            <a:r>
              <a:rPr lang="en-US" err="1"/>
              <a:t>Rückenmark</a:t>
            </a:r>
            <a:br>
              <a:rPr lang="en-US"/>
            </a:br>
            <a:r>
              <a:rPr lang="en-US"/>
              <a:t>(multiple </a:t>
            </a:r>
            <a:r>
              <a:rPr lang="en-US" err="1"/>
              <a:t>Sklerose</a:t>
            </a:r>
            <a:r>
              <a:rPr lang="en-US"/>
              <a:t>)</a:t>
            </a:r>
            <a:r>
              <a:rPr lang="en-US" baseline="30000"/>
              <a:t>1</a:t>
            </a:r>
          </a:p>
        </p:txBody>
      </p:sp>
      <p:sp>
        <p:nvSpPr>
          <p:cNvPr id="32" name="TextBox 20">
            <a:extLst>
              <a:ext uri="{FF2B5EF4-FFF2-40B4-BE49-F238E27FC236}">
                <a16:creationId xmlns:a16="http://schemas.microsoft.com/office/drawing/2014/main" id="{16742009-4DDE-350D-DAA0-91B0C50D7672}"/>
              </a:ext>
            </a:extLst>
          </p:cNvPr>
          <p:cNvSpPr txBox="1"/>
          <p:nvPr/>
        </p:nvSpPr>
        <p:spPr>
          <a:xfrm>
            <a:off x="1019458" y="2270201"/>
            <a:ext cx="2505600" cy="272415"/>
          </a:xfrm>
          <a:prstGeom prst="roundRect">
            <a:avLst/>
          </a:prstGeom>
          <a:solidFill>
            <a:schemeClr val="bg1"/>
          </a:solidFill>
          <a:ln w="12700">
            <a:solidFill>
              <a:schemeClr val="accent2"/>
            </a:solidFill>
          </a:ln>
        </p:spPr>
        <p:txBody>
          <a:bodyPr wrap="square" rtlCol="0">
            <a:spAutoFit/>
          </a:bodyPr>
          <a:lstStyle>
            <a:defPPr>
              <a:defRPr lang="en-US"/>
            </a:defPPr>
            <a:lvl1pPr algn="ctr">
              <a:defRPr sz="1000" b="0">
                <a:latin typeface="+mj-lt"/>
                <a:cs typeface="Arial" panose="020B0604020202020204" pitchFamily="34" charset="0"/>
              </a:defRPr>
            </a:lvl1pPr>
          </a:lstStyle>
          <a:p>
            <a:r>
              <a:rPr lang="en-US"/>
              <a:t>Haut (Psoriasis,</a:t>
            </a:r>
            <a:r>
              <a:rPr lang="en-US" baseline="30000"/>
              <a:t>1</a:t>
            </a:r>
            <a:r>
              <a:rPr lang="en-US"/>
              <a:t> Vitiligo</a:t>
            </a:r>
            <a:r>
              <a:rPr lang="en-US" baseline="30000"/>
              <a:t>2</a:t>
            </a:r>
            <a:r>
              <a:rPr lang="en-US"/>
              <a:t>)</a:t>
            </a:r>
          </a:p>
        </p:txBody>
      </p:sp>
      <p:cxnSp>
        <p:nvCxnSpPr>
          <p:cNvPr id="33" name="Straight Connector 23">
            <a:extLst>
              <a:ext uri="{FF2B5EF4-FFF2-40B4-BE49-F238E27FC236}">
                <a16:creationId xmlns:a16="http://schemas.microsoft.com/office/drawing/2014/main" id="{DFE0D64E-2ECA-E551-CB32-26109F6FB3B5}"/>
              </a:ext>
            </a:extLst>
          </p:cNvPr>
          <p:cNvCxnSpPr>
            <a:cxnSpLocks/>
            <a:stCxn id="39" idx="3"/>
            <a:endCxn id="43" idx="3"/>
          </p:cNvCxnSpPr>
          <p:nvPr/>
        </p:nvCxnSpPr>
        <p:spPr>
          <a:xfrm flipH="1">
            <a:off x="3525058" y="2773738"/>
            <a:ext cx="1060126" cy="968247"/>
          </a:xfrm>
          <a:prstGeom prst="line">
            <a:avLst/>
          </a:prstGeom>
        </p:spPr>
        <p:style>
          <a:lnRef idx="1">
            <a:schemeClr val="accent1"/>
          </a:lnRef>
          <a:fillRef idx="0">
            <a:schemeClr val="accent1"/>
          </a:fillRef>
          <a:effectRef idx="0">
            <a:schemeClr val="accent1"/>
          </a:effectRef>
          <a:fontRef idx="minor">
            <a:schemeClr val="tx1"/>
          </a:fontRef>
        </p:style>
      </p:cxnSp>
      <p:pic>
        <p:nvPicPr>
          <p:cNvPr id="34" name="Picture 24">
            <a:extLst>
              <a:ext uri="{FF2B5EF4-FFF2-40B4-BE49-F238E27FC236}">
                <a16:creationId xmlns:a16="http://schemas.microsoft.com/office/drawing/2014/main" id="{9729B2BB-D179-11F0-6BD6-FE355678B02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514363" y="1611083"/>
            <a:ext cx="142662" cy="142662"/>
          </a:xfrm>
          <a:prstGeom prst="rect">
            <a:avLst/>
          </a:prstGeom>
        </p:spPr>
      </p:pic>
      <p:sp>
        <p:nvSpPr>
          <p:cNvPr id="35" name="Oval 25">
            <a:extLst>
              <a:ext uri="{FF2B5EF4-FFF2-40B4-BE49-F238E27FC236}">
                <a16:creationId xmlns:a16="http://schemas.microsoft.com/office/drawing/2014/main" id="{DFA99286-DAC3-D75C-E84B-1AF729643E9D}"/>
              </a:ext>
            </a:extLst>
          </p:cNvPr>
          <p:cNvSpPr/>
          <p:nvPr/>
        </p:nvSpPr>
        <p:spPr>
          <a:xfrm>
            <a:off x="4531486" y="1629394"/>
            <a:ext cx="100143" cy="100143"/>
          </a:xfrm>
          <a:prstGeom prst="ellipse">
            <a:avLst/>
          </a:prstGeom>
          <a:solidFill>
            <a:schemeClr val="accent4"/>
          </a:solidFill>
          <a:ln>
            <a:solidFill>
              <a:srgbClr val="FF0000"/>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26">
            <a:extLst>
              <a:ext uri="{FF2B5EF4-FFF2-40B4-BE49-F238E27FC236}">
                <a16:creationId xmlns:a16="http://schemas.microsoft.com/office/drawing/2014/main" id="{FE9575A9-37B0-69B9-34DF-2C7F0BCD5536}"/>
              </a:ext>
            </a:extLst>
          </p:cNvPr>
          <p:cNvSpPr/>
          <p:nvPr/>
        </p:nvSpPr>
        <p:spPr>
          <a:xfrm>
            <a:off x="4676732" y="2372489"/>
            <a:ext cx="100143" cy="100143"/>
          </a:xfrm>
          <a:prstGeom prst="ellipse">
            <a:avLst/>
          </a:prstGeom>
          <a:solidFill>
            <a:schemeClr val="accent4"/>
          </a:solidFill>
          <a:ln>
            <a:solidFill>
              <a:srgbClr val="FF0000"/>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Oval 29">
            <a:extLst>
              <a:ext uri="{FF2B5EF4-FFF2-40B4-BE49-F238E27FC236}">
                <a16:creationId xmlns:a16="http://schemas.microsoft.com/office/drawing/2014/main" id="{8D02DE37-C0DA-6796-963A-CADB61F41ABA}"/>
              </a:ext>
            </a:extLst>
          </p:cNvPr>
          <p:cNvSpPr/>
          <p:nvPr/>
        </p:nvSpPr>
        <p:spPr>
          <a:xfrm>
            <a:off x="4424935" y="2374186"/>
            <a:ext cx="100143" cy="100143"/>
          </a:xfrm>
          <a:prstGeom prst="ellipse">
            <a:avLst/>
          </a:prstGeom>
          <a:solidFill>
            <a:schemeClr val="accent4"/>
          </a:solidFill>
          <a:ln>
            <a:solidFill>
              <a:srgbClr val="FF0000"/>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38" name="Picture 30">
            <a:extLst>
              <a:ext uri="{FF2B5EF4-FFF2-40B4-BE49-F238E27FC236}">
                <a16:creationId xmlns:a16="http://schemas.microsoft.com/office/drawing/2014/main" id="{4E1430C4-0824-B789-DE76-7D76E7A3AE6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367377" y="2470723"/>
            <a:ext cx="456007" cy="535221"/>
          </a:xfrm>
          <a:prstGeom prst="rect">
            <a:avLst/>
          </a:prstGeom>
        </p:spPr>
      </p:pic>
      <p:sp>
        <p:nvSpPr>
          <p:cNvPr id="39" name="Oval 31">
            <a:extLst>
              <a:ext uri="{FF2B5EF4-FFF2-40B4-BE49-F238E27FC236}">
                <a16:creationId xmlns:a16="http://schemas.microsoft.com/office/drawing/2014/main" id="{7E19E82A-1080-A3BB-B9B8-BDC487BF7BCB}"/>
              </a:ext>
            </a:extLst>
          </p:cNvPr>
          <p:cNvSpPr/>
          <p:nvPr/>
        </p:nvSpPr>
        <p:spPr>
          <a:xfrm>
            <a:off x="4570518" y="2688261"/>
            <a:ext cx="100143" cy="100143"/>
          </a:xfrm>
          <a:prstGeom prst="ellipse">
            <a:avLst/>
          </a:prstGeom>
          <a:solidFill>
            <a:schemeClr val="accent4"/>
          </a:solidFill>
          <a:ln>
            <a:solidFill>
              <a:srgbClr val="FF0000"/>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TextBox 32">
            <a:extLst>
              <a:ext uri="{FF2B5EF4-FFF2-40B4-BE49-F238E27FC236}">
                <a16:creationId xmlns:a16="http://schemas.microsoft.com/office/drawing/2014/main" id="{90E7D6FB-BBDC-69B6-A985-76400B556866}"/>
              </a:ext>
            </a:extLst>
          </p:cNvPr>
          <p:cNvSpPr txBox="1"/>
          <p:nvPr/>
        </p:nvSpPr>
        <p:spPr>
          <a:xfrm>
            <a:off x="5618943" y="2270751"/>
            <a:ext cx="2505600" cy="442674"/>
          </a:xfrm>
          <a:prstGeom prst="roundRect">
            <a:avLst/>
          </a:prstGeom>
          <a:solidFill>
            <a:schemeClr val="bg1"/>
          </a:solidFill>
          <a:ln w="12700">
            <a:solidFill>
              <a:schemeClr val="accent2"/>
            </a:solidFill>
          </a:ln>
        </p:spPr>
        <p:txBody>
          <a:bodyPr wrap="square" rtlCol="0">
            <a:spAutoFit/>
          </a:bodyPr>
          <a:lstStyle>
            <a:defPPr>
              <a:defRPr lang="en-US"/>
            </a:defPPr>
            <a:lvl1pPr algn="ctr">
              <a:defRPr sz="1000" b="0">
                <a:latin typeface="+mj-lt"/>
                <a:cs typeface="Arial" panose="020B0604020202020204" pitchFamily="34" charset="0"/>
              </a:defRPr>
            </a:lvl1pPr>
          </a:lstStyle>
          <a:p>
            <a:r>
              <a:rPr lang="en-US" err="1"/>
              <a:t>Nebennierenrinde</a:t>
            </a:r>
            <a:r>
              <a:rPr lang="en-US"/>
              <a:t> </a:t>
            </a:r>
          </a:p>
          <a:p>
            <a:r>
              <a:rPr lang="en-US"/>
              <a:t>(Morbus Addison)</a:t>
            </a:r>
            <a:r>
              <a:rPr lang="en-US" baseline="30000"/>
              <a:t>4</a:t>
            </a:r>
          </a:p>
        </p:txBody>
      </p:sp>
      <p:sp>
        <p:nvSpPr>
          <p:cNvPr id="41" name="TextBox 27">
            <a:extLst>
              <a:ext uri="{FF2B5EF4-FFF2-40B4-BE49-F238E27FC236}">
                <a16:creationId xmlns:a16="http://schemas.microsoft.com/office/drawing/2014/main" id="{AB961D8B-81D3-3546-610E-8115669D0A71}"/>
              </a:ext>
            </a:extLst>
          </p:cNvPr>
          <p:cNvSpPr txBox="1"/>
          <p:nvPr/>
        </p:nvSpPr>
        <p:spPr>
          <a:xfrm>
            <a:off x="1019458" y="1415128"/>
            <a:ext cx="2506744" cy="442674"/>
          </a:xfrm>
          <a:prstGeom prst="roundRect">
            <a:avLst/>
          </a:prstGeom>
          <a:solidFill>
            <a:schemeClr val="bg1"/>
          </a:solidFill>
          <a:ln w="12700">
            <a:solidFill>
              <a:schemeClr val="accent2"/>
            </a:solidFill>
          </a:ln>
        </p:spPr>
        <p:txBody>
          <a:bodyPr wrap="square" rtlCol="0">
            <a:spAutoFit/>
          </a:bodyPr>
          <a:lstStyle>
            <a:defPPr>
              <a:defRPr lang="en-US"/>
            </a:defPPr>
            <a:lvl1pPr algn="ctr">
              <a:defRPr sz="1400" b="1">
                <a:solidFill>
                  <a:schemeClr val="tx2"/>
                </a:solidFill>
                <a:latin typeface="Arial" panose="020B0604020202020204" pitchFamily="34" charset="0"/>
                <a:cs typeface="Arial" panose="020B0604020202020204" pitchFamily="34" charset="0"/>
              </a:defRPr>
            </a:lvl1pPr>
          </a:lstStyle>
          <a:p>
            <a:r>
              <a:rPr lang="en-US" sz="1000" b="0" err="1">
                <a:solidFill>
                  <a:schemeClr val="tx1"/>
                </a:solidFill>
                <a:latin typeface="+mj-lt"/>
              </a:rPr>
              <a:t>Schilddrüse</a:t>
            </a:r>
            <a:r>
              <a:rPr lang="en-US" sz="1000" b="0">
                <a:solidFill>
                  <a:schemeClr val="tx1"/>
                </a:solidFill>
                <a:latin typeface="+mj-lt"/>
              </a:rPr>
              <a:t> (Hashimoto-</a:t>
            </a:r>
            <a:r>
              <a:rPr lang="en-US" sz="1000" b="0" err="1">
                <a:solidFill>
                  <a:schemeClr val="tx1"/>
                </a:solidFill>
                <a:latin typeface="+mj-lt"/>
              </a:rPr>
              <a:t>Autoimmun</a:t>
            </a:r>
            <a:r>
              <a:rPr lang="en-US" sz="1000" b="0">
                <a:solidFill>
                  <a:schemeClr val="tx1"/>
                </a:solidFill>
                <a:latin typeface="+mj-lt"/>
              </a:rPr>
              <a:t>-</a:t>
            </a:r>
            <a:r>
              <a:rPr lang="en-US" sz="1000" b="0" err="1">
                <a:solidFill>
                  <a:schemeClr val="tx1"/>
                </a:solidFill>
                <a:latin typeface="+mj-lt"/>
              </a:rPr>
              <a:t>Thyreoiditis</a:t>
            </a:r>
            <a:r>
              <a:rPr lang="en-US" sz="1000" b="0">
                <a:solidFill>
                  <a:schemeClr val="tx1"/>
                </a:solidFill>
                <a:latin typeface="+mj-lt"/>
              </a:rPr>
              <a:t>)</a:t>
            </a:r>
            <a:r>
              <a:rPr lang="en-US" sz="1000" b="0" baseline="30000">
                <a:solidFill>
                  <a:schemeClr val="tx1"/>
                </a:solidFill>
                <a:latin typeface="+mj-lt"/>
              </a:rPr>
              <a:t>1</a:t>
            </a:r>
          </a:p>
        </p:txBody>
      </p:sp>
      <p:sp>
        <p:nvSpPr>
          <p:cNvPr id="42" name="TextBox 35">
            <a:extLst>
              <a:ext uri="{FF2B5EF4-FFF2-40B4-BE49-F238E27FC236}">
                <a16:creationId xmlns:a16="http://schemas.microsoft.com/office/drawing/2014/main" id="{B7E4C4C7-BF1F-E062-973F-5CC21D038A86}"/>
              </a:ext>
            </a:extLst>
          </p:cNvPr>
          <p:cNvSpPr txBox="1"/>
          <p:nvPr/>
        </p:nvSpPr>
        <p:spPr>
          <a:xfrm>
            <a:off x="1019458" y="2937989"/>
            <a:ext cx="2505600" cy="272415"/>
          </a:xfrm>
          <a:prstGeom prst="roundRect">
            <a:avLst/>
          </a:prstGeom>
          <a:solidFill>
            <a:schemeClr val="bg1"/>
          </a:solidFill>
          <a:ln w="12700">
            <a:solidFill>
              <a:schemeClr val="accent2"/>
            </a:solidFill>
          </a:ln>
        </p:spPr>
        <p:txBody>
          <a:bodyPr wrap="square" rtlCol="0">
            <a:spAutoFit/>
          </a:bodyPr>
          <a:lstStyle>
            <a:defPPr>
              <a:defRPr lang="en-US"/>
            </a:defPPr>
            <a:lvl1pPr algn="ctr">
              <a:defRPr sz="2600" b="1">
                <a:solidFill>
                  <a:schemeClr val="accent1"/>
                </a:solidFill>
                <a:latin typeface="Arial" panose="020B0604020202020204" pitchFamily="34" charset="0"/>
                <a:cs typeface="Arial" panose="020B0604020202020204" pitchFamily="34" charset="0"/>
              </a:defRPr>
            </a:lvl1pPr>
          </a:lstStyle>
          <a:p>
            <a:r>
              <a:rPr lang="en-US" sz="1000" b="0" err="1">
                <a:solidFill>
                  <a:schemeClr val="tx1"/>
                </a:solidFill>
                <a:latin typeface="+mj-lt"/>
              </a:rPr>
              <a:t>Pankreasinseln</a:t>
            </a:r>
            <a:r>
              <a:rPr lang="en-US" sz="1000" b="0">
                <a:solidFill>
                  <a:schemeClr val="tx1"/>
                </a:solidFill>
                <a:latin typeface="+mj-lt"/>
              </a:rPr>
              <a:t> (T1D)</a:t>
            </a:r>
            <a:r>
              <a:rPr lang="en-US" sz="1000" b="0" baseline="30000">
                <a:solidFill>
                  <a:schemeClr val="tx1"/>
                </a:solidFill>
                <a:latin typeface="+mj-lt"/>
              </a:rPr>
              <a:t>1</a:t>
            </a:r>
          </a:p>
        </p:txBody>
      </p:sp>
      <p:sp>
        <p:nvSpPr>
          <p:cNvPr id="43" name="TextBox 40">
            <a:extLst>
              <a:ext uri="{FF2B5EF4-FFF2-40B4-BE49-F238E27FC236}">
                <a16:creationId xmlns:a16="http://schemas.microsoft.com/office/drawing/2014/main" id="{5B35A361-4C07-84DA-55C0-09C615278452}"/>
              </a:ext>
            </a:extLst>
          </p:cNvPr>
          <p:cNvSpPr txBox="1"/>
          <p:nvPr/>
        </p:nvSpPr>
        <p:spPr>
          <a:xfrm>
            <a:off x="1019458" y="3605777"/>
            <a:ext cx="2505600" cy="272415"/>
          </a:xfrm>
          <a:prstGeom prst="roundRect">
            <a:avLst/>
          </a:prstGeom>
          <a:solidFill>
            <a:schemeClr val="bg1"/>
          </a:solidFill>
          <a:ln w="12700">
            <a:solidFill>
              <a:schemeClr val="accent2"/>
            </a:solidFill>
          </a:ln>
        </p:spPr>
        <p:txBody>
          <a:bodyPr wrap="square" rtlCol="0">
            <a:spAutoFit/>
          </a:bodyPr>
          <a:lstStyle>
            <a:defPPr>
              <a:defRPr lang="en-US"/>
            </a:defPPr>
            <a:lvl1pPr algn="ctr">
              <a:defRPr sz="1000" b="0">
                <a:latin typeface="+mj-lt"/>
                <a:cs typeface="Arial" panose="020B0604020202020204" pitchFamily="34" charset="0"/>
              </a:defRPr>
            </a:lvl1pPr>
          </a:lstStyle>
          <a:p>
            <a:r>
              <a:rPr lang="en-US" err="1"/>
              <a:t>Dünndarm</a:t>
            </a:r>
            <a:r>
              <a:rPr lang="en-US"/>
              <a:t> (</a:t>
            </a:r>
            <a:r>
              <a:rPr lang="en-US" err="1"/>
              <a:t>Zöliakie</a:t>
            </a:r>
            <a:r>
              <a:rPr lang="en-US"/>
              <a:t>)</a:t>
            </a:r>
            <a:r>
              <a:rPr lang="en-US" baseline="30000"/>
              <a:t>3</a:t>
            </a:r>
          </a:p>
        </p:txBody>
      </p:sp>
      <p:cxnSp>
        <p:nvCxnSpPr>
          <p:cNvPr id="44" name="Straight Connector 62">
            <a:extLst>
              <a:ext uri="{FF2B5EF4-FFF2-40B4-BE49-F238E27FC236}">
                <a16:creationId xmlns:a16="http://schemas.microsoft.com/office/drawing/2014/main" id="{2FCD511C-A298-EC8C-1E69-B1BD1995F246}"/>
              </a:ext>
            </a:extLst>
          </p:cNvPr>
          <p:cNvCxnSpPr>
            <a:cxnSpLocks/>
            <a:stCxn id="14" idx="2"/>
            <a:endCxn id="32" idx="3"/>
          </p:cNvCxnSpPr>
          <p:nvPr/>
        </p:nvCxnSpPr>
        <p:spPr>
          <a:xfrm flipH="1">
            <a:off x="3525058" y="2345561"/>
            <a:ext cx="508465" cy="60848"/>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73">
            <a:extLst>
              <a:ext uri="{FF2B5EF4-FFF2-40B4-BE49-F238E27FC236}">
                <a16:creationId xmlns:a16="http://schemas.microsoft.com/office/drawing/2014/main" id="{67BB3919-C5C8-434A-4442-B01874DD5388}"/>
              </a:ext>
            </a:extLst>
          </p:cNvPr>
          <p:cNvCxnSpPr>
            <a:cxnSpLocks/>
            <a:stCxn id="35" idx="2"/>
          </p:cNvCxnSpPr>
          <p:nvPr/>
        </p:nvCxnSpPr>
        <p:spPr>
          <a:xfrm flipH="1" flipV="1">
            <a:off x="3525057" y="1639916"/>
            <a:ext cx="1006429" cy="3955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79">
            <a:extLst>
              <a:ext uri="{FF2B5EF4-FFF2-40B4-BE49-F238E27FC236}">
                <a16:creationId xmlns:a16="http://schemas.microsoft.com/office/drawing/2014/main" id="{A779DDFE-3E53-BBC7-F984-3A4CD82A273B}"/>
              </a:ext>
            </a:extLst>
          </p:cNvPr>
          <p:cNvCxnSpPr>
            <a:cxnSpLocks/>
          </p:cNvCxnSpPr>
          <p:nvPr/>
        </p:nvCxnSpPr>
        <p:spPr>
          <a:xfrm flipH="1" flipV="1">
            <a:off x="4581557" y="1398537"/>
            <a:ext cx="1037386" cy="246991"/>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80">
            <a:extLst>
              <a:ext uri="{FF2B5EF4-FFF2-40B4-BE49-F238E27FC236}">
                <a16:creationId xmlns:a16="http://schemas.microsoft.com/office/drawing/2014/main" id="{C9DA00BC-D5C3-5B66-5FD0-A19EB6017318}"/>
              </a:ext>
            </a:extLst>
          </p:cNvPr>
          <p:cNvCxnSpPr>
            <a:cxnSpLocks/>
          </p:cNvCxnSpPr>
          <p:nvPr/>
        </p:nvCxnSpPr>
        <p:spPr>
          <a:xfrm flipV="1">
            <a:off x="4525078" y="2406959"/>
            <a:ext cx="1093865" cy="1729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81">
            <a:extLst>
              <a:ext uri="{FF2B5EF4-FFF2-40B4-BE49-F238E27FC236}">
                <a16:creationId xmlns:a16="http://schemas.microsoft.com/office/drawing/2014/main" id="{CCD0EE87-12FD-D199-4D82-D4E4AF581826}"/>
              </a:ext>
            </a:extLst>
          </p:cNvPr>
          <p:cNvCxnSpPr>
            <a:cxnSpLocks/>
          </p:cNvCxnSpPr>
          <p:nvPr/>
        </p:nvCxnSpPr>
        <p:spPr>
          <a:xfrm flipH="1">
            <a:off x="3525058" y="2278980"/>
            <a:ext cx="1168465" cy="79521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4131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5F3F8"/>
        </a:solidFill>
        <a:effectLst/>
      </p:bgPr>
    </p:bg>
    <p:spTree>
      <p:nvGrpSpPr>
        <p:cNvPr id="1" name="">
          <a:extLst>
            <a:ext uri="{FF2B5EF4-FFF2-40B4-BE49-F238E27FC236}">
              <a16:creationId xmlns:a16="http://schemas.microsoft.com/office/drawing/2014/main" id="{3D6FE7EC-F35C-C682-22A0-235E8EF834A2}"/>
            </a:ext>
          </a:extLst>
        </p:cNvPr>
        <p:cNvGrpSpPr/>
        <p:nvPr/>
      </p:nvGrpSpPr>
      <p:grpSpPr>
        <a:xfrm>
          <a:off x="0" y="0"/>
          <a:ext cx="0" cy="0"/>
          <a:chOff x="0" y="0"/>
          <a:chExt cx="0" cy="0"/>
        </a:xfrm>
      </p:grpSpPr>
      <p:sp>
        <p:nvSpPr>
          <p:cNvPr id="14" name="Textplatzhalter 4">
            <a:extLst>
              <a:ext uri="{FF2B5EF4-FFF2-40B4-BE49-F238E27FC236}">
                <a16:creationId xmlns:a16="http://schemas.microsoft.com/office/drawing/2014/main" id="{AE9BB424-BE73-2EA0-F37D-3D6854DD69F4}"/>
              </a:ext>
            </a:extLst>
          </p:cNvPr>
          <p:cNvSpPr txBox="1">
            <a:spLocks/>
          </p:cNvSpPr>
          <p:nvPr/>
        </p:nvSpPr>
        <p:spPr>
          <a:xfrm>
            <a:off x="331535" y="84653"/>
            <a:ext cx="8476488" cy="463296"/>
          </a:xfrm>
          <a:prstGeom prst="rect">
            <a:avLst/>
          </a:prstGeom>
        </p:spPr>
        <p:txBody>
          <a:bodyPr/>
          <a:lstStyle>
            <a:lvl1pPr marL="0" indent="0" algn="l" defTabSz="685783" rtl="0" eaLnBrk="1" latinLnBrk="0" hangingPunct="1">
              <a:lnSpc>
                <a:spcPct val="125000"/>
              </a:lnSpc>
              <a:spcBef>
                <a:spcPct val="0"/>
              </a:spcBef>
              <a:buFont typeface="Arial" panose="020B0604020202020204" pitchFamily="34" charset="0"/>
              <a:buNone/>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794" indent="-226794" algn="l" defTabSz="685783" rtl="0" eaLnBrk="1" latinLnBrk="0" hangingPunct="1">
              <a:lnSpc>
                <a:spcPct val="125000"/>
              </a:lnSpc>
              <a:spcBef>
                <a:spcPct val="0"/>
              </a:spcBef>
              <a:buClr>
                <a:schemeClr val="accent2"/>
              </a:buClr>
              <a:buFontTx/>
              <a:buBlip>
                <a:blip r:embed="rId3"/>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189" indent="-226794" algn="l" defTabSz="685783" rtl="0" eaLnBrk="1" latinLnBrk="0" hangingPunct="1">
              <a:lnSpc>
                <a:spcPct val="125000"/>
              </a:lnSpc>
              <a:spcBef>
                <a:spcPct val="0"/>
              </a:spcBef>
              <a:buFontTx/>
              <a:buBlip>
                <a:blip r:embed="rId3"/>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3983" indent="-226794" algn="l" defTabSz="685783" rtl="0" eaLnBrk="1" latinLnBrk="0" hangingPunct="1">
              <a:lnSpc>
                <a:spcPct val="125000"/>
              </a:lnSpc>
              <a:spcBef>
                <a:spcPct val="0"/>
              </a:spcBef>
              <a:buFontTx/>
              <a:buBlip>
                <a:blip r:embed="rId3"/>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783" rtl="0" eaLnBrk="1" latinLnBrk="0" hangingPunct="1">
              <a:lnSpc>
                <a:spcPct val="125000"/>
              </a:lnSpc>
              <a:spcBef>
                <a:spcPct val="0"/>
              </a:spcBef>
              <a:buFont typeface="Arial" panose="020B0604020202020204" pitchFamily="34" charset="0"/>
              <a:buNone/>
              <a:defRPr sz="1000" b="1" i="0" kern="1200">
                <a:solidFill>
                  <a:schemeClr val="accent1"/>
                </a:solidFill>
                <a:latin typeface="+mj-lt"/>
                <a:ea typeface="Verdana" panose="020B0604030504040204" pitchFamily="34" charset="0"/>
                <a:cs typeface="Georgia" panose="02040502050405020303" pitchFamily="18"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25000"/>
              </a:lnSpc>
              <a:spcBef>
                <a:spcPct val="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Verdana" panose="020B0604030504040204" pitchFamily="34" charset="0"/>
              </a:rPr>
              <a:t>Wie entsteht Autoimmunität?</a:t>
            </a:r>
            <a:r>
              <a:rPr kumimoji="0" lang="de-DE" sz="2000" b="1" i="0" u="none" strike="noStrike" kern="1200" cap="none" spc="0" normalizeH="0" baseline="30000" noProof="0" dirty="0">
                <a:ln>
                  <a:noFill/>
                </a:ln>
                <a:solidFill>
                  <a:srgbClr val="7030A0"/>
                </a:solidFill>
                <a:effectLst/>
                <a:uLnTx/>
                <a:uFillTx/>
                <a:latin typeface="Verdana"/>
                <a:ea typeface="Verdana" panose="020B0604030504040204" pitchFamily="34" charset="0"/>
              </a:rPr>
              <a:t>1,</a:t>
            </a:r>
            <a:r>
              <a:rPr kumimoji="0" lang="de-DE" sz="2000" b="1" i="0" u="none" strike="noStrike" kern="1200" cap="none" spc="0" normalizeH="0" noProof="0" dirty="0">
                <a:ln>
                  <a:noFill/>
                </a:ln>
                <a:solidFill>
                  <a:srgbClr val="7030A0"/>
                </a:solidFill>
                <a:effectLst/>
                <a:uLnTx/>
                <a:uFillTx/>
                <a:latin typeface="Verdana"/>
                <a:ea typeface="Verdana" panose="020B0604030504040204" pitchFamily="34" charset="0"/>
              </a:rPr>
              <a:t>*</a:t>
            </a:r>
          </a:p>
        </p:txBody>
      </p:sp>
      <p:sp>
        <p:nvSpPr>
          <p:cNvPr id="5" name="Textplatzhalter 9">
            <a:extLst>
              <a:ext uri="{FF2B5EF4-FFF2-40B4-BE49-F238E27FC236}">
                <a16:creationId xmlns:a16="http://schemas.microsoft.com/office/drawing/2014/main" id="{6CF1429E-E13E-4236-39E9-F1C79596FAA6}"/>
              </a:ext>
            </a:extLst>
          </p:cNvPr>
          <p:cNvSpPr txBox="1">
            <a:spLocks/>
          </p:cNvSpPr>
          <p:nvPr/>
        </p:nvSpPr>
        <p:spPr>
          <a:xfrm>
            <a:off x="331526" y="1330610"/>
            <a:ext cx="8362418" cy="1381059"/>
          </a:xfrm>
          <a:prstGeom prst="rect">
            <a:avLst/>
          </a:prstGeom>
          <a:effectLst>
            <a:outerShdw blurRad="50800" dist="38100" dir="8100000" algn="tr" rotWithShape="0">
              <a:prstClr val="black">
                <a:alpha val="40000"/>
              </a:prstClr>
            </a:outerShdw>
          </a:effectLst>
        </p:spPr>
        <p:txBody>
          <a:bodyPr/>
          <a:lstStyle>
            <a:lvl1pPr marL="0" indent="0" algn="l" defTabSz="685783" rtl="0" eaLnBrk="1" latinLnBrk="0" hangingPunct="1">
              <a:lnSpc>
                <a:spcPct val="125000"/>
              </a:lnSpc>
              <a:spcBef>
                <a:spcPct val="0"/>
              </a:spcBef>
              <a:buFont typeface="Arial" panose="020B0604020202020204" pitchFamily="34" charset="0"/>
              <a:buNone/>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794" indent="-226794" algn="l" defTabSz="685783" rtl="0" eaLnBrk="1" latinLnBrk="0" hangingPunct="1">
              <a:lnSpc>
                <a:spcPct val="125000"/>
              </a:lnSpc>
              <a:spcBef>
                <a:spcPct val="0"/>
              </a:spcBef>
              <a:buClr>
                <a:schemeClr val="accent2"/>
              </a:buClr>
              <a:buFontTx/>
              <a:buBlip>
                <a:blip r:embed="rId3"/>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189" indent="-226794" algn="l" defTabSz="685783" rtl="0" eaLnBrk="1" latinLnBrk="0" hangingPunct="1">
              <a:lnSpc>
                <a:spcPct val="125000"/>
              </a:lnSpc>
              <a:spcBef>
                <a:spcPct val="0"/>
              </a:spcBef>
              <a:buFontTx/>
              <a:buBlip>
                <a:blip r:embed="rId3"/>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3983" indent="-226794" algn="l" defTabSz="685783" rtl="0" eaLnBrk="1" latinLnBrk="0" hangingPunct="1">
              <a:lnSpc>
                <a:spcPct val="125000"/>
              </a:lnSpc>
              <a:spcBef>
                <a:spcPct val="0"/>
              </a:spcBef>
              <a:buFontTx/>
              <a:buBlip>
                <a:blip r:embed="rId3"/>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783" rtl="0" eaLnBrk="1" latinLnBrk="0" hangingPunct="1">
              <a:lnSpc>
                <a:spcPct val="125000"/>
              </a:lnSpc>
              <a:spcBef>
                <a:spcPct val="0"/>
              </a:spcBef>
              <a:buFont typeface="Arial" panose="020B0604020202020204" pitchFamily="34" charset="0"/>
              <a:buNone/>
              <a:defRPr sz="1000" b="1" i="0" kern="1200">
                <a:solidFill>
                  <a:schemeClr val="accent1"/>
                </a:solidFill>
                <a:latin typeface="+mj-lt"/>
                <a:ea typeface="Verdana" panose="020B0604030504040204" pitchFamily="34" charset="0"/>
                <a:cs typeface="Georgia" panose="02040502050405020303" pitchFamily="18"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25000"/>
              </a:lnSpc>
              <a:spcBef>
                <a:spcPct val="0"/>
              </a:spcBef>
              <a:spcAft>
                <a:spcPts val="0"/>
              </a:spcAft>
              <a:buClr>
                <a:srgbClr val="7A00E6"/>
              </a:buClr>
              <a:buSzPct val="120000"/>
              <a:buFont typeface="Arial" panose="020B0604020202020204" pitchFamily="34" charset="0"/>
              <a:buNone/>
              <a:tabLst/>
              <a:defRPr/>
            </a:pPr>
            <a:r>
              <a:rPr kumimoji="0" lang="de-DE" sz="1600" b="0" i="0" u="none" strike="noStrike" kern="1200" cap="none" spc="0" normalizeH="0" baseline="0" noProof="0" dirty="0">
                <a:ln>
                  <a:noFill/>
                </a:ln>
                <a:solidFill>
                  <a:srgbClr val="23004C"/>
                </a:solidFill>
                <a:effectLst/>
                <a:uLnTx/>
                <a:uFillTx/>
                <a:latin typeface="Verdana" panose="020B0604030504040204" pitchFamily="34" charset="0"/>
                <a:ea typeface="Verdana" panose="020B0604030504040204" pitchFamily="34" charset="0"/>
              </a:rPr>
              <a:t>„Autoimmunerkrankungen resultieren aus einem </a:t>
            </a:r>
            <a:r>
              <a:rPr kumimoji="0" lang="de-DE" sz="1600" b="1" i="0" u="none" strike="noStrike" kern="1200" cap="none" spc="0" normalizeH="0" baseline="0" noProof="0" dirty="0">
                <a:ln>
                  <a:noFill/>
                </a:ln>
                <a:solidFill>
                  <a:srgbClr val="23004C"/>
                </a:solidFill>
                <a:effectLst/>
                <a:uLnTx/>
                <a:uFillTx/>
                <a:latin typeface="Verdana" panose="020B0604030504040204" pitchFamily="34" charset="0"/>
                <a:ea typeface="Verdana" panose="020B0604030504040204" pitchFamily="34" charset="0"/>
              </a:rPr>
              <a:t>Ungleichgewicht</a:t>
            </a:r>
            <a:r>
              <a:rPr kumimoji="0" lang="de-DE" sz="1600" b="0" i="0" u="none" strike="noStrike" kern="1200" cap="none" spc="0" normalizeH="0" baseline="0" noProof="0" dirty="0">
                <a:ln>
                  <a:noFill/>
                </a:ln>
                <a:solidFill>
                  <a:srgbClr val="23004C"/>
                </a:solidFill>
                <a:effectLst/>
                <a:uLnTx/>
                <a:uFillTx/>
                <a:latin typeface="Verdana" panose="020B0604030504040204" pitchFamily="34" charset="0"/>
                <a:ea typeface="Verdana" panose="020B0604030504040204" pitchFamily="34" charset="0"/>
              </a:rPr>
              <a:t> zwischen </a:t>
            </a:r>
            <a:r>
              <a:rPr kumimoji="0" lang="de-DE" sz="1600" b="1" i="0" u="none" strike="noStrike" kern="1200" cap="none" spc="0" normalizeH="0" baseline="0" noProof="0" dirty="0">
                <a:ln>
                  <a:noFill/>
                </a:ln>
                <a:solidFill>
                  <a:srgbClr val="23004C"/>
                </a:solidFill>
                <a:effectLst/>
                <a:uLnTx/>
                <a:uFillTx/>
                <a:latin typeface="Verdana" panose="020B0604030504040204" pitchFamily="34" charset="0"/>
                <a:ea typeface="Verdana" panose="020B0604030504040204" pitchFamily="34" charset="0"/>
              </a:rPr>
              <a:t>autoregulatorischen Immunwegen </a:t>
            </a:r>
            <a:r>
              <a:rPr kumimoji="0" lang="de-DE" sz="1600" b="0" i="0" u="none" strike="noStrike" kern="1200" cap="none" spc="0" normalizeH="0" baseline="0" noProof="0" dirty="0">
                <a:ln>
                  <a:noFill/>
                </a:ln>
                <a:solidFill>
                  <a:srgbClr val="23004C"/>
                </a:solidFill>
                <a:effectLst/>
                <a:uLnTx/>
                <a:uFillTx/>
                <a:latin typeface="Verdana" panose="020B0604030504040204" pitchFamily="34" charset="0"/>
                <a:ea typeface="Verdana" panose="020B0604030504040204" pitchFamily="34" charset="0"/>
              </a:rPr>
              <a:t>und </a:t>
            </a:r>
            <a:r>
              <a:rPr kumimoji="0" lang="de-DE" sz="1600" b="1" i="0" u="none" strike="noStrike" kern="1200" cap="none" spc="0" normalizeH="0" baseline="0" noProof="0" dirty="0">
                <a:ln>
                  <a:noFill/>
                </a:ln>
                <a:solidFill>
                  <a:srgbClr val="23004C"/>
                </a:solidFill>
                <a:effectLst/>
                <a:uLnTx/>
                <a:uFillTx/>
                <a:latin typeface="Verdana" panose="020B0604030504040204" pitchFamily="34" charset="0"/>
                <a:ea typeface="Verdana" panose="020B0604030504040204" pitchFamily="34" charset="0"/>
              </a:rPr>
              <a:t>pathogener </a:t>
            </a:r>
            <a:r>
              <a:rPr kumimoji="0" lang="de-DE" sz="1600" b="1" i="0" u="none" strike="noStrike" kern="1200" cap="none" spc="0" normalizeH="0" baseline="0" noProof="0" dirty="0" err="1">
                <a:ln>
                  <a:noFill/>
                </a:ln>
                <a:solidFill>
                  <a:srgbClr val="23004C"/>
                </a:solidFill>
                <a:effectLst/>
                <a:uLnTx/>
                <a:uFillTx/>
                <a:latin typeface="Verdana" panose="020B0604030504040204" pitchFamily="34" charset="0"/>
                <a:ea typeface="Verdana" panose="020B0604030504040204" pitchFamily="34" charset="0"/>
              </a:rPr>
              <a:t>Autoimmunreakti-vität</a:t>
            </a:r>
            <a:r>
              <a:rPr kumimoji="0" lang="de-DE" sz="1600" b="0" i="0" u="none" strike="noStrike" kern="1200" cap="none" spc="0" normalizeH="0" baseline="0" noProof="0" dirty="0">
                <a:ln>
                  <a:noFill/>
                </a:ln>
                <a:solidFill>
                  <a:srgbClr val="23004C"/>
                </a:solidFill>
                <a:effectLst/>
                <a:uLnTx/>
                <a:uFillTx/>
                <a:latin typeface="Verdana" panose="020B0604030504040204" pitchFamily="34" charset="0"/>
                <a:ea typeface="Verdana" panose="020B0604030504040204" pitchFamily="34" charset="0"/>
              </a:rPr>
              <a:t>, was zu aggressiven Antikörper- und T-Zell-vermittelten Reaktionen gegen Antigene führt, die vom körpereigenen Gewebe exprimiert werden.“</a:t>
            </a:r>
          </a:p>
          <a:p>
            <a:pPr marL="171450" marR="0" lvl="0" indent="-171450" algn="l" defTabSz="685783" rtl="0" eaLnBrk="1" fontAlgn="auto" latinLnBrk="0" hangingPunct="1">
              <a:lnSpc>
                <a:spcPct val="125000"/>
              </a:lnSpc>
              <a:spcBef>
                <a:spcPct val="0"/>
              </a:spcBef>
              <a:spcAft>
                <a:spcPts val="0"/>
              </a:spcAft>
              <a:buClr>
                <a:srgbClr val="7A00E6"/>
              </a:buClr>
              <a:buSzPct val="120000"/>
              <a:buFont typeface="Arial" panose="020B0604020202020204" pitchFamily="34" charset="0"/>
              <a:buChar char="•"/>
              <a:tabLst/>
              <a:defRPr/>
            </a:pPr>
            <a:endParaRPr kumimoji="0" lang="de-DE" sz="1600" b="0" i="0" u="none" strike="noStrike" kern="1200" cap="none" spc="0" normalizeH="0" baseline="0" noProof="0" dirty="0">
              <a:ln>
                <a:noFill/>
              </a:ln>
              <a:solidFill>
                <a:srgbClr val="23004C"/>
              </a:solidFill>
              <a:effectLst/>
              <a:uLnTx/>
              <a:uFillTx/>
              <a:latin typeface="Verdana" panose="020B0604030504040204" pitchFamily="34" charset="0"/>
              <a:ea typeface="Verdana" panose="020B0604030504040204" pitchFamily="34" charset="0"/>
            </a:endParaRPr>
          </a:p>
        </p:txBody>
      </p:sp>
      <p:sp>
        <p:nvSpPr>
          <p:cNvPr id="7" name="Textplatzhalter 9">
            <a:extLst>
              <a:ext uri="{FF2B5EF4-FFF2-40B4-BE49-F238E27FC236}">
                <a16:creationId xmlns:a16="http://schemas.microsoft.com/office/drawing/2014/main" id="{D0A4C1FC-9E7D-3C46-3B87-A04B8A1B541D}"/>
              </a:ext>
            </a:extLst>
          </p:cNvPr>
          <p:cNvSpPr txBox="1">
            <a:spLocks/>
          </p:cNvSpPr>
          <p:nvPr/>
        </p:nvSpPr>
        <p:spPr>
          <a:xfrm>
            <a:off x="950586" y="2990194"/>
            <a:ext cx="7821348" cy="1381059"/>
          </a:xfrm>
          <a:prstGeom prst="rect">
            <a:avLst/>
          </a:prstGeom>
          <a:ln>
            <a:noFill/>
          </a:ln>
          <a:effectLst>
            <a:outerShdw blurRad="50800" dist="38100" dir="8100000" algn="tr" rotWithShape="0">
              <a:prstClr val="black">
                <a:alpha val="40000"/>
              </a:prstClr>
            </a:outerShdw>
          </a:effectLst>
          <a:scene3d>
            <a:camera prst="orthographicFront">
              <a:rot lat="0" lon="0" rev="0"/>
            </a:camera>
            <a:lightRig rig="balanced" dir="t">
              <a:rot lat="0" lon="0" rev="8700000"/>
            </a:lightRig>
          </a:scene3d>
          <a:sp3d>
            <a:bevelT w="190500" h="38100"/>
          </a:sp3d>
        </p:spPr>
        <p:txBody>
          <a:bodyPr/>
          <a:lstStyle>
            <a:lvl1pPr marL="0" indent="0" algn="l" defTabSz="685783" rtl="0" eaLnBrk="1" latinLnBrk="0" hangingPunct="1">
              <a:lnSpc>
                <a:spcPct val="125000"/>
              </a:lnSpc>
              <a:spcBef>
                <a:spcPct val="0"/>
              </a:spcBef>
              <a:buFont typeface="Arial" panose="020B0604020202020204" pitchFamily="34" charset="0"/>
              <a:buNone/>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794" indent="-226794" algn="l" defTabSz="685783" rtl="0" eaLnBrk="1" latinLnBrk="0" hangingPunct="1">
              <a:lnSpc>
                <a:spcPct val="125000"/>
              </a:lnSpc>
              <a:spcBef>
                <a:spcPct val="0"/>
              </a:spcBef>
              <a:buClr>
                <a:schemeClr val="accent2"/>
              </a:buClr>
              <a:buFontTx/>
              <a:buBlip>
                <a:blip r:embed="rId3"/>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189" indent="-226794" algn="l" defTabSz="685783" rtl="0" eaLnBrk="1" latinLnBrk="0" hangingPunct="1">
              <a:lnSpc>
                <a:spcPct val="125000"/>
              </a:lnSpc>
              <a:spcBef>
                <a:spcPct val="0"/>
              </a:spcBef>
              <a:buFontTx/>
              <a:buBlip>
                <a:blip r:embed="rId3"/>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3983" indent="-226794" algn="l" defTabSz="685783" rtl="0" eaLnBrk="1" latinLnBrk="0" hangingPunct="1">
              <a:lnSpc>
                <a:spcPct val="125000"/>
              </a:lnSpc>
              <a:spcBef>
                <a:spcPct val="0"/>
              </a:spcBef>
              <a:buFontTx/>
              <a:buBlip>
                <a:blip r:embed="rId3"/>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783" rtl="0" eaLnBrk="1" latinLnBrk="0" hangingPunct="1">
              <a:lnSpc>
                <a:spcPct val="125000"/>
              </a:lnSpc>
              <a:spcBef>
                <a:spcPct val="0"/>
              </a:spcBef>
              <a:buFont typeface="Arial" panose="020B0604020202020204" pitchFamily="34" charset="0"/>
              <a:buNone/>
              <a:defRPr sz="1000" b="1" i="0" kern="1200">
                <a:solidFill>
                  <a:schemeClr val="accent1"/>
                </a:solidFill>
                <a:latin typeface="+mj-lt"/>
                <a:ea typeface="Verdana" panose="020B0604030504040204" pitchFamily="34" charset="0"/>
                <a:cs typeface="Georgia" panose="02040502050405020303" pitchFamily="18"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25000"/>
              </a:lnSpc>
              <a:spcBef>
                <a:spcPct val="0"/>
              </a:spcBef>
              <a:spcAft>
                <a:spcPts val="0"/>
              </a:spcAft>
              <a:buClr>
                <a:srgbClr val="7A00E6"/>
              </a:buClr>
              <a:buSzPct val="120000"/>
              <a:buFont typeface="Arial" panose="020B0604020202020204" pitchFamily="34" charset="0"/>
              <a:buNone/>
              <a:tabLst/>
              <a:defRPr/>
            </a:pPr>
            <a:r>
              <a:rPr kumimoji="0" lang="en-US" sz="1600" b="0" i="0" u="none" strike="noStrike" kern="1200" cap="none" spc="0" normalizeH="0" baseline="0" noProof="0" dirty="0">
                <a:ln>
                  <a:noFill/>
                </a:ln>
                <a:solidFill>
                  <a:srgbClr val="23004C"/>
                </a:solidFill>
                <a:effectLst/>
                <a:uLnTx/>
                <a:uFillTx/>
                <a:latin typeface="Verdana" panose="020B0604030504040204" pitchFamily="34" charset="0"/>
                <a:ea typeface="Verdana" panose="020B0604030504040204" pitchFamily="34" charset="0"/>
              </a:rPr>
              <a:t>„Autoimmune diseases arise following a breakdown in the balance between autoregulatory immune pathways and pathogenic autoreactivity, which leads to aggressive antibody and T-cell-mediated reactions directed against antigens expressed by the host’s own tissues.“</a:t>
            </a:r>
          </a:p>
          <a:p>
            <a:pPr marL="171450" marR="0" lvl="0" indent="-171450" algn="l" defTabSz="685783" rtl="0" eaLnBrk="1" fontAlgn="auto" latinLnBrk="0" hangingPunct="1">
              <a:lnSpc>
                <a:spcPct val="125000"/>
              </a:lnSpc>
              <a:spcBef>
                <a:spcPct val="0"/>
              </a:spcBef>
              <a:spcAft>
                <a:spcPts val="0"/>
              </a:spcAft>
              <a:buClr>
                <a:srgbClr val="7A00E6"/>
              </a:buClr>
              <a:buSzPct val="120000"/>
              <a:buFont typeface="Arial" panose="020B0604020202020204" pitchFamily="34" charset="0"/>
              <a:buChar char="•"/>
              <a:tabLst/>
              <a:defRPr/>
            </a:pPr>
            <a:endParaRPr kumimoji="0" lang="de-DE" sz="1600" b="0" i="0" u="none" strike="noStrike" kern="1200" cap="none" spc="0" normalizeH="0" baseline="0" noProof="0" dirty="0">
              <a:ln>
                <a:noFill/>
              </a:ln>
              <a:solidFill>
                <a:srgbClr val="23004C"/>
              </a:solidFill>
              <a:effectLst/>
              <a:uLnTx/>
              <a:uFillTx/>
              <a:latin typeface="Verdana" panose="020B0604030504040204" pitchFamily="34" charset="0"/>
              <a:ea typeface="Verdana" panose="020B0604030504040204" pitchFamily="34" charset="0"/>
            </a:endParaRPr>
          </a:p>
        </p:txBody>
      </p:sp>
      <p:sp>
        <p:nvSpPr>
          <p:cNvPr id="9" name="Content Placeholder 5">
            <a:extLst>
              <a:ext uri="{FF2B5EF4-FFF2-40B4-BE49-F238E27FC236}">
                <a16:creationId xmlns:a16="http://schemas.microsoft.com/office/drawing/2014/main" id="{B2FB3E3E-296D-B279-5F26-E3EF773F8FEE}"/>
              </a:ext>
            </a:extLst>
          </p:cNvPr>
          <p:cNvSpPr>
            <a:spLocks noGrp="1"/>
          </p:cNvSpPr>
          <p:nvPr>
            <p:ph type="body" sz="quarter" idx="4294967295"/>
          </p:nvPr>
        </p:nvSpPr>
        <p:spPr>
          <a:xfrm>
            <a:off x="331527" y="4791075"/>
            <a:ext cx="8812474" cy="296863"/>
          </a:xfrm>
        </p:spPr>
        <p:txBody>
          <a:bodyPr/>
          <a:lstStyle/>
          <a:p>
            <a:r>
              <a:rPr lang="de" sz="600" dirty="0">
                <a:solidFill>
                  <a:srgbClr val="404040"/>
                </a:solidFill>
                <a:ea typeface="Verdana"/>
                <a:cs typeface="Verdana"/>
              </a:rPr>
              <a:t>* Freie Übersetzung des abgebildeten Originalzitates ins Deutsche. Hervorhebungen durch den Verfasser der Folie. Es gilt der Inhalt des englischen Originaltextes.</a:t>
            </a:r>
          </a:p>
          <a:p>
            <a:r>
              <a:rPr lang="de" sz="600" b="1" dirty="0">
                <a:solidFill>
                  <a:srgbClr val="404040"/>
                </a:solidFill>
                <a:ea typeface="Verdana"/>
                <a:cs typeface="Verdana"/>
              </a:rPr>
              <a:t>1. </a:t>
            </a:r>
            <a:r>
              <a:rPr lang="en-US" sz="600" dirty="0">
                <a:solidFill>
                  <a:srgbClr val="404040"/>
                </a:solidFill>
                <a:ea typeface="Verdana"/>
                <a:cs typeface="Verdana"/>
              </a:rPr>
              <a:t>Chatenoud L &amp; Bluestone JA</a:t>
            </a:r>
            <a:r>
              <a:rPr lang="de" sz="600" dirty="0">
                <a:solidFill>
                  <a:srgbClr val="404040"/>
                </a:solidFill>
                <a:ea typeface="Verdana"/>
                <a:cs typeface="Verdana"/>
              </a:rPr>
              <a:t>. </a:t>
            </a:r>
            <a:r>
              <a:rPr lang="de-DE" sz="600" i="1" dirty="0">
                <a:solidFill>
                  <a:srgbClr val="404040"/>
                </a:solidFill>
                <a:ea typeface="Verdana"/>
                <a:cs typeface="Verdana"/>
              </a:rPr>
              <a:t>Nat Rev </a:t>
            </a:r>
            <a:r>
              <a:rPr lang="de-DE" sz="600" i="1" dirty="0" err="1">
                <a:solidFill>
                  <a:srgbClr val="404040"/>
                </a:solidFill>
                <a:ea typeface="Verdana"/>
                <a:cs typeface="Verdana"/>
              </a:rPr>
              <a:t>Immunol</a:t>
            </a:r>
            <a:r>
              <a:rPr lang="de-DE" sz="600" i="1" dirty="0">
                <a:solidFill>
                  <a:srgbClr val="404040"/>
                </a:solidFill>
                <a:ea typeface="Verdana"/>
                <a:cs typeface="Verdana"/>
              </a:rPr>
              <a:t> </a:t>
            </a:r>
            <a:r>
              <a:rPr lang="de-DE" sz="600" dirty="0">
                <a:solidFill>
                  <a:srgbClr val="404040"/>
                </a:solidFill>
                <a:ea typeface="Verdana"/>
                <a:cs typeface="Verdana"/>
              </a:rPr>
              <a:t>2007; </a:t>
            </a:r>
            <a:r>
              <a:rPr lang="de-DE" sz="600" dirty="0">
                <a:solidFill>
                  <a:srgbClr val="404040"/>
                </a:solidFill>
                <a:ea typeface="Verdana"/>
              </a:rPr>
              <a:t>7: 622</a:t>
            </a:r>
            <a:r>
              <a:rPr lang="de" sz="600" dirty="0">
                <a:solidFill>
                  <a:srgbClr val="404040"/>
                </a:solidFill>
                <a:ea typeface="Verdana"/>
                <a:cs typeface="Verdana"/>
              </a:rPr>
              <a:t>–</a:t>
            </a:r>
            <a:r>
              <a:rPr lang="de-DE" sz="600" dirty="0">
                <a:solidFill>
                  <a:srgbClr val="404040"/>
                </a:solidFill>
                <a:ea typeface="Verdana"/>
              </a:rPr>
              <a:t>632.</a:t>
            </a:r>
            <a:endParaRPr lang="en-GB" sz="600" dirty="0">
              <a:solidFill>
                <a:srgbClr val="404040"/>
              </a:solidFill>
            </a:endParaRPr>
          </a:p>
        </p:txBody>
      </p:sp>
    </p:spTree>
    <p:extLst>
      <p:ext uri="{BB962C8B-B14F-4D97-AF65-F5344CB8AC3E}">
        <p14:creationId xmlns:p14="http://schemas.microsoft.com/office/powerpoint/2010/main" val="265327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6FD208-D802-2B64-6058-AB0A2533F355}"/>
            </a:ext>
          </a:extLst>
        </p:cNvPr>
        <p:cNvGrpSpPr/>
        <p:nvPr/>
      </p:nvGrpSpPr>
      <p:grpSpPr>
        <a:xfrm>
          <a:off x="0" y="0"/>
          <a:ext cx="0" cy="0"/>
          <a:chOff x="0" y="0"/>
          <a:chExt cx="0" cy="0"/>
        </a:xfrm>
      </p:grpSpPr>
      <p:sp>
        <p:nvSpPr>
          <p:cNvPr id="5" name="Textplatzhalter 4">
            <a:extLst>
              <a:ext uri="{FF2B5EF4-FFF2-40B4-BE49-F238E27FC236}">
                <a16:creationId xmlns:a16="http://schemas.microsoft.com/office/drawing/2014/main" id="{9FAA79C0-F634-8A52-F8E4-9E390F0D25BD}"/>
              </a:ext>
            </a:extLst>
          </p:cNvPr>
          <p:cNvSpPr txBox="1">
            <a:spLocks/>
          </p:cNvSpPr>
          <p:nvPr/>
        </p:nvSpPr>
        <p:spPr>
          <a:xfrm>
            <a:off x="358270" y="112075"/>
            <a:ext cx="8561962" cy="463296"/>
          </a:xfrm>
          <a:prstGeom prst="rect">
            <a:avLst/>
          </a:prstGeom>
        </p:spPr>
        <p:txBody>
          <a:bodyPr vert="horz" wrap="square" lIns="45720" tIns="45720" rIns="45720" bIns="45720" rtlCol="0">
            <a:noAutofit/>
          </a:bodyPr>
          <a:lstStyle>
            <a:lvl1pPr marL="0" indent="0" algn="l" defTabSz="685800" rtl="0" eaLnBrk="1" latinLnBrk="0" hangingPunct="1">
              <a:lnSpc>
                <a:spcPct val="125000"/>
              </a:lnSpc>
              <a:spcBef>
                <a:spcPts val="0"/>
              </a:spcBef>
              <a:buFont typeface="Arial" panose="020B0604020202020204" pitchFamily="34" charset="0"/>
              <a:buNone/>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lang="en-US" sz="10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de-DE" sz="2000" b="1" dirty="0">
                <a:solidFill>
                  <a:srgbClr val="7030A0"/>
                </a:solidFill>
                <a:latin typeface="+mn-lt"/>
              </a:rPr>
              <a:t>Das komplexe Zusammenspiel von Auslösern, Immunzellen und freigesetzten Botenstoffen bei der Zerstörung der Betazellen</a:t>
            </a:r>
            <a:r>
              <a:rPr lang="de-DE" sz="2000" b="1" baseline="30000" dirty="0">
                <a:solidFill>
                  <a:srgbClr val="7030A0"/>
                </a:solidFill>
                <a:latin typeface="+mn-lt"/>
              </a:rPr>
              <a:t>1</a:t>
            </a:r>
          </a:p>
        </p:txBody>
      </p:sp>
      <p:sp>
        <p:nvSpPr>
          <p:cNvPr id="9" name="Textfeld 8">
            <a:extLst>
              <a:ext uri="{FF2B5EF4-FFF2-40B4-BE49-F238E27FC236}">
                <a16:creationId xmlns:a16="http://schemas.microsoft.com/office/drawing/2014/main" id="{BFF619B0-F36E-F0FF-7449-02F4765A2670}"/>
              </a:ext>
            </a:extLst>
          </p:cNvPr>
          <p:cNvSpPr txBox="1"/>
          <p:nvPr/>
        </p:nvSpPr>
        <p:spPr>
          <a:xfrm>
            <a:off x="358269" y="4792369"/>
            <a:ext cx="8664135" cy="369332"/>
          </a:xfrm>
          <a:prstGeom prst="rect">
            <a:avLst/>
          </a:prstGeom>
          <a:noFill/>
        </p:spPr>
        <p:txBody>
          <a:bodyPr wrap="square">
            <a:spAutoFit/>
          </a:bodyPr>
          <a:lstStyle/>
          <a:p>
            <a:r>
              <a:rPr lang="de-DE" sz="600" dirty="0">
                <a:solidFill>
                  <a:srgbClr val="404040"/>
                </a:solidFill>
                <a:cs typeface="Arial"/>
              </a:rPr>
              <a:t>CD: Cluster </a:t>
            </a:r>
            <a:r>
              <a:rPr lang="de-DE" sz="600" dirty="0" err="1">
                <a:solidFill>
                  <a:srgbClr val="404040"/>
                </a:solidFill>
                <a:cs typeface="Arial"/>
              </a:rPr>
              <a:t>of</a:t>
            </a:r>
            <a:r>
              <a:rPr lang="de-DE" sz="600" dirty="0">
                <a:solidFill>
                  <a:srgbClr val="404040"/>
                </a:solidFill>
                <a:cs typeface="Arial"/>
              </a:rPr>
              <a:t> </a:t>
            </a:r>
            <a:r>
              <a:rPr lang="de-DE" sz="600" dirty="0" err="1">
                <a:solidFill>
                  <a:srgbClr val="404040"/>
                </a:solidFill>
                <a:cs typeface="Arial"/>
              </a:rPr>
              <a:t>differentiation</a:t>
            </a:r>
            <a:r>
              <a:rPr lang="de-DE" sz="600" dirty="0">
                <a:solidFill>
                  <a:srgbClr val="404040"/>
                </a:solidFill>
                <a:cs typeface="Arial"/>
              </a:rPr>
              <a:t>, Differenzierungscluster; CTL: zytotoxischer Lymphozyt; DC: Dendritische Zelle; Foxp3: </a:t>
            </a:r>
            <a:r>
              <a:rPr lang="de-DE" sz="600" dirty="0" err="1">
                <a:solidFill>
                  <a:srgbClr val="404040"/>
                </a:solidFill>
                <a:cs typeface="Arial"/>
              </a:rPr>
              <a:t>Forkhead</a:t>
            </a:r>
            <a:r>
              <a:rPr lang="de-DE" sz="600" dirty="0">
                <a:solidFill>
                  <a:srgbClr val="404040"/>
                </a:solidFill>
                <a:cs typeface="Arial"/>
              </a:rPr>
              <a:t>-Box-Protein 3 = Transkriptionsfaktor; IFN: Interferon; IL: Interleukin; M</a:t>
            </a:r>
            <a:r>
              <a:rPr lang="el-GR" sz="600" dirty="0">
                <a:solidFill>
                  <a:srgbClr val="404040"/>
                </a:solidFill>
                <a:cs typeface="Arial"/>
              </a:rPr>
              <a:t>Φ</a:t>
            </a:r>
            <a:r>
              <a:rPr lang="de-DE" sz="600" dirty="0">
                <a:solidFill>
                  <a:srgbClr val="404040"/>
                </a:solidFill>
                <a:cs typeface="Arial"/>
              </a:rPr>
              <a:t>: Makrophage; NKT: Natürliche Killer-T-Zelle; TGF: </a:t>
            </a:r>
            <a:r>
              <a:rPr lang="de-DE" sz="600" dirty="0" err="1">
                <a:solidFill>
                  <a:srgbClr val="404040"/>
                </a:solidFill>
                <a:cs typeface="Arial"/>
              </a:rPr>
              <a:t>Transforming</a:t>
            </a:r>
            <a:r>
              <a:rPr lang="de-DE" sz="600" dirty="0">
                <a:solidFill>
                  <a:srgbClr val="404040"/>
                </a:solidFill>
                <a:cs typeface="Arial"/>
              </a:rPr>
              <a:t> </a:t>
            </a:r>
            <a:r>
              <a:rPr lang="de-DE" sz="600" dirty="0" err="1">
                <a:solidFill>
                  <a:srgbClr val="404040"/>
                </a:solidFill>
                <a:cs typeface="Arial"/>
              </a:rPr>
              <a:t>growth</a:t>
            </a:r>
            <a:r>
              <a:rPr lang="de-DE" sz="600" dirty="0">
                <a:solidFill>
                  <a:srgbClr val="404040"/>
                </a:solidFill>
                <a:cs typeface="Arial"/>
              </a:rPr>
              <a:t> </a:t>
            </a:r>
            <a:r>
              <a:rPr lang="de-DE" sz="600" dirty="0" err="1">
                <a:solidFill>
                  <a:srgbClr val="404040"/>
                </a:solidFill>
                <a:cs typeface="Arial"/>
              </a:rPr>
              <a:t>factor</a:t>
            </a:r>
            <a:r>
              <a:rPr lang="de-DE" sz="600" dirty="0">
                <a:solidFill>
                  <a:srgbClr val="404040"/>
                </a:solidFill>
                <a:cs typeface="Arial"/>
              </a:rPr>
              <a:t>, transformierender Wachstumsfaktor; TNF: Tumornekrosefaktor.</a:t>
            </a:r>
          </a:p>
          <a:p>
            <a:r>
              <a:rPr lang="de-DE" sz="600" b="1" dirty="0">
                <a:solidFill>
                  <a:srgbClr val="404040"/>
                </a:solidFill>
                <a:cs typeface="Arial"/>
              </a:rPr>
              <a:t>1. </a:t>
            </a:r>
            <a:r>
              <a:rPr lang="de-DE" sz="600" dirty="0" err="1">
                <a:solidFill>
                  <a:srgbClr val="404040"/>
                </a:solidFill>
                <a:cs typeface="Arial"/>
              </a:rPr>
              <a:t>Wållberg</a:t>
            </a:r>
            <a:r>
              <a:rPr lang="de-DE" sz="600" dirty="0">
                <a:solidFill>
                  <a:srgbClr val="404040"/>
                </a:solidFill>
                <a:cs typeface="Arial"/>
              </a:rPr>
              <a:t> M &amp; Cooke A. </a:t>
            </a:r>
            <a:r>
              <a:rPr lang="de-DE" sz="600" i="1" dirty="0">
                <a:solidFill>
                  <a:srgbClr val="404040"/>
                </a:solidFill>
                <a:cs typeface="Arial"/>
              </a:rPr>
              <a:t>Trends </a:t>
            </a:r>
            <a:r>
              <a:rPr lang="de-DE" sz="600" i="1" dirty="0" err="1">
                <a:solidFill>
                  <a:srgbClr val="404040"/>
                </a:solidFill>
                <a:cs typeface="Arial"/>
              </a:rPr>
              <a:t>Immunol</a:t>
            </a:r>
            <a:r>
              <a:rPr lang="de-DE" sz="600" dirty="0">
                <a:solidFill>
                  <a:srgbClr val="404040"/>
                </a:solidFill>
                <a:cs typeface="Arial"/>
              </a:rPr>
              <a:t> 2013; 34: 583</a:t>
            </a:r>
            <a:r>
              <a:rPr lang="de" sz="600" dirty="0">
                <a:solidFill>
                  <a:srgbClr val="404040"/>
                </a:solidFill>
                <a:ea typeface="Arial"/>
                <a:cs typeface="Arial"/>
              </a:rPr>
              <a:t>–</a:t>
            </a:r>
            <a:r>
              <a:rPr lang="de-DE" sz="600" dirty="0">
                <a:solidFill>
                  <a:srgbClr val="404040"/>
                </a:solidFill>
                <a:cs typeface="Arial"/>
              </a:rPr>
              <a:t>91.</a:t>
            </a:r>
            <a:r>
              <a:rPr lang="en-US" sz="600" dirty="0">
                <a:solidFill>
                  <a:srgbClr val="404040"/>
                </a:solidFill>
                <a:cs typeface="Arial"/>
              </a:rPr>
              <a:t>  </a:t>
            </a:r>
          </a:p>
        </p:txBody>
      </p:sp>
      <p:sp>
        <p:nvSpPr>
          <p:cNvPr id="4" name="Textfeld 3">
            <a:extLst>
              <a:ext uri="{FF2B5EF4-FFF2-40B4-BE49-F238E27FC236}">
                <a16:creationId xmlns:a16="http://schemas.microsoft.com/office/drawing/2014/main" id="{482D8224-ECBB-3C84-4A04-436EA6F33E8A}"/>
              </a:ext>
            </a:extLst>
          </p:cNvPr>
          <p:cNvSpPr txBox="1"/>
          <p:nvPr/>
        </p:nvSpPr>
        <p:spPr>
          <a:xfrm>
            <a:off x="358268" y="4705439"/>
            <a:ext cx="6865491" cy="184666"/>
          </a:xfrm>
          <a:prstGeom prst="rect">
            <a:avLst/>
          </a:prstGeom>
          <a:noFill/>
        </p:spPr>
        <p:txBody>
          <a:bodyPr wrap="square">
            <a:spAutoFit/>
          </a:bodyPr>
          <a:lstStyle/>
          <a:p>
            <a:r>
              <a:rPr lang="de-DE" sz="600">
                <a:solidFill>
                  <a:srgbClr val="404040"/>
                </a:solidFill>
                <a:cs typeface="Arial"/>
              </a:rPr>
              <a:t>Abbildung modifiziert nach </a:t>
            </a:r>
            <a:r>
              <a:rPr lang="de-DE" sz="600" err="1">
                <a:solidFill>
                  <a:srgbClr val="404040"/>
                </a:solidFill>
                <a:cs typeface="Arial"/>
              </a:rPr>
              <a:t>Wållberg</a:t>
            </a:r>
            <a:r>
              <a:rPr lang="de-DE" sz="600">
                <a:solidFill>
                  <a:srgbClr val="404040"/>
                </a:solidFill>
                <a:cs typeface="Arial"/>
              </a:rPr>
              <a:t> &amp; Cooke 2013</a:t>
            </a:r>
            <a:r>
              <a:rPr lang="de-DE" sz="600" baseline="30000">
                <a:solidFill>
                  <a:srgbClr val="404040"/>
                </a:solidFill>
                <a:cs typeface="Arial"/>
              </a:rPr>
              <a:t>1</a:t>
            </a:r>
            <a:endParaRPr lang="en-US" sz="600" baseline="30000">
              <a:solidFill>
                <a:srgbClr val="404040"/>
              </a:solidFill>
              <a:cs typeface="Arial"/>
            </a:endParaRPr>
          </a:p>
        </p:txBody>
      </p:sp>
      <p:grpSp>
        <p:nvGrpSpPr>
          <p:cNvPr id="29" name="Gruppieren 28">
            <a:extLst>
              <a:ext uri="{FF2B5EF4-FFF2-40B4-BE49-F238E27FC236}">
                <a16:creationId xmlns:a16="http://schemas.microsoft.com/office/drawing/2014/main" id="{E4C344A1-A2A6-F441-1CE2-E68B8DF6E45D}"/>
              </a:ext>
            </a:extLst>
          </p:cNvPr>
          <p:cNvGrpSpPr/>
          <p:nvPr/>
        </p:nvGrpSpPr>
        <p:grpSpPr>
          <a:xfrm>
            <a:off x="390628" y="1102263"/>
            <a:ext cx="6196148" cy="3577608"/>
            <a:chOff x="390628" y="923838"/>
            <a:chExt cx="6196148" cy="3577608"/>
          </a:xfrm>
        </p:grpSpPr>
        <p:pic>
          <p:nvPicPr>
            <p:cNvPr id="3" name="Grafik 2">
              <a:extLst>
                <a:ext uri="{FF2B5EF4-FFF2-40B4-BE49-F238E27FC236}">
                  <a16:creationId xmlns:a16="http://schemas.microsoft.com/office/drawing/2014/main" id="{47D75F1A-9940-5AD0-EBBE-24EA85CD1E07}"/>
                </a:ext>
              </a:extLst>
            </p:cNvPr>
            <p:cNvPicPr>
              <a:picLocks noChangeAspect="1"/>
            </p:cNvPicPr>
            <p:nvPr/>
          </p:nvPicPr>
          <p:blipFill>
            <a:blip r:embed="rId3"/>
            <a:stretch>
              <a:fillRect/>
            </a:stretch>
          </p:blipFill>
          <p:spPr>
            <a:xfrm>
              <a:off x="390629" y="923838"/>
              <a:ext cx="6196147" cy="3577608"/>
            </a:xfrm>
            <a:prstGeom prst="rect">
              <a:avLst/>
            </a:prstGeom>
          </p:spPr>
        </p:pic>
        <p:sp>
          <p:nvSpPr>
            <p:cNvPr id="10" name="Rechteck 9">
              <a:extLst>
                <a:ext uri="{FF2B5EF4-FFF2-40B4-BE49-F238E27FC236}">
                  <a16:creationId xmlns:a16="http://schemas.microsoft.com/office/drawing/2014/main" id="{867122B0-322F-29B7-AB3C-06487FEEF36A}"/>
                </a:ext>
              </a:extLst>
            </p:cNvPr>
            <p:cNvSpPr/>
            <p:nvPr/>
          </p:nvSpPr>
          <p:spPr>
            <a:xfrm>
              <a:off x="390628" y="923839"/>
              <a:ext cx="6196147" cy="3577607"/>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16" name="Textfeld 15">
              <a:extLst>
                <a:ext uri="{FF2B5EF4-FFF2-40B4-BE49-F238E27FC236}">
                  <a16:creationId xmlns:a16="http://schemas.microsoft.com/office/drawing/2014/main" id="{E01E4793-1B30-A124-E8C0-3C1B5CBAA332}"/>
                </a:ext>
              </a:extLst>
            </p:cNvPr>
            <p:cNvSpPr txBox="1"/>
            <p:nvPr/>
          </p:nvSpPr>
          <p:spPr>
            <a:xfrm>
              <a:off x="1345396" y="982803"/>
              <a:ext cx="1473524" cy="107722"/>
            </a:xfrm>
            <a:prstGeom prst="rect">
              <a:avLst/>
            </a:prstGeom>
            <a:solidFill>
              <a:schemeClr val="bg1"/>
            </a:solidFill>
          </p:spPr>
          <p:txBody>
            <a:bodyPr wrap="square" lIns="0" tIns="0" rIns="0" bIns="0" rtlCol="0">
              <a:spAutoFit/>
            </a:bodyPr>
            <a:lstStyle/>
            <a:p>
              <a:pPr algn="ctr"/>
              <a:r>
                <a:rPr lang="de-DE" sz="700" b="1" dirty="0">
                  <a:latin typeface="Arial" panose="020B0604020202020204" pitchFamily="34" charset="0"/>
                  <a:cs typeface="Arial" panose="020B0604020202020204" pitchFamily="34" charset="0"/>
                </a:rPr>
                <a:t>Initiation der Immunantwort</a:t>
              </a:r>
            </a:p>
          </p:txBody>
        </p:sp>
        <p:sp>
          <p:nvSpPr>
            <p:cNvPr id="17" name="Textfeld 16">
              <a:extLst>
                <a:ext uri="{FF2B5EF4-FFF2-40B4-BE49-F238E27FC236}">
                  <a16:creationId xmlns:a16="http://schemas.microsoft.com/office/drawing/2014/main" id="{B78CE83A-D9A9-F689-5670-779625272FF9}"/>
                </a:ext>
              </a:extLst>
            </p:cNvPr>
            <p:cNvSpPr txBox="1"/>
            <p:nvPr/>
          </p:nvSpPr>
          <p:spPr>
            <a:xfrm>
              <a:off x="3596483" y="975429"/>
              <a:ext cx="2232812" cy="107722"/>
            </a:xfrm>
            <a:prstGeom prst="rect">
              <a:avLst/>
            </a:prstGeom>
            <a:solidFill>
              <a:schemeClr val="bg1"/>
            </a:solidFill>
          </p:spPr>
          <p:txBody>
            <a:bodyPr wrap="square" lIns="0" tIns="0" rIns="0" bIns="0" rtlCol="0">
              <a:spAutoFit/>
            </a:bodyPr>
            <a:lstStyle/>
            <a:p>
              <a:pPr algn="ctr"/>
              <a:r>
                <a:rPr lang="de-DE" sz="700" b="1">
                  <a:latin typeface="Arial" panose="020B0604020202020204" pitchFamily="34" charset="0"/>
                  <a:cs typeface="Arial" panose="020B0604020202020204" pitchFamily="34" charset="0"/>
                </a:rPr>
                <a:t>Effektor-Mechanismen bei der Betazellzerstörung</a:t>
              </a:r>
            </a:p>
          </p:txBody>
        </p:sp>
        <p:sp>
          <p:nvSpPr>
            <p:cNvPr id="18" name="Textfeld 17">
              <a:extLst>
                <a:ext uri="{FF2B5EF4-FFF2-40B4-BE49-F238E27FC236}">
                  <a16:creationId xmlns:a16="http://schemas.microsoft.com/office/drawing/2014/main" id="{E05A59AA-A116-9A9D-0AAC-72A6ACDAC4BA}"/>
                </a:ext>
              </a:extLst>
            </p:cNvPr>
            <p:cNvSpPr txBox="1"/>
            <p:nvPr/>
          </p:nvSpPr>
          <p:spPr>
            <a:xfrm>
              <a:off x="3373570" y="1313432"/>
              <a:ext cx="742930" cy="184666"/>
            </a:xfrm>
            <a:prstGeom prst="rect">
              <a:avLst/>
            </a:prstGeom>
            <a:solidFill>
              <a:schemeClr val="bg1"/>
            </a:solidFill>
          </p:spPr>
          <p:txBody>
            <a:bodyPr wrap="square" lIns="0" tIns="0" rIns="0" bIns="0" rtlCol="0">
              <a:spAutoFit/>
            </a:bodyPr>
            <a:lstStyle/>
            <a:p>
              <a:pPr algn="ctr"/>
              <a:r>
                <a:rPr lang="de-DE" sz="600" b="1" dirty="0">
                  <a:latin typeface="Arial" panose="020B0604020202020204" pitchFamily="34" charset="0"/>
                  <a:cs typeface="Arial" panose="020B0604020202020204" pitchFamily="34" charset="0"/>
                </a:rPr>
                <a:t>Insel-spezifische Antikörper</a:t>
              </a:r>
            </a:p>
          </p:txBody>
        </p:sp>
        <p:sp>
          <p:nvSpPr>
            <p:cNvPr id="19" name="Textfeld 18">
              <a:extLst>
                <a:ext uri="{FF2B5EF4-FFF2-40B4-BE49-F238E27FC236}">
                  <a16:creationId xmlns:a16="http://schemas.microsoft.com/office/drawing/2014/main" id="{24C7D1F6-3F2B-0A25-4D52-143D32D80561}"/>
                </a:ext>
              </a:extLst>
            </p:cNvPr>
            <p:cNvSpPr txBox="1"/>
            <p:nvPr/>
          </p:nvSpPr>
          <p:spPr>
            <a:xfrm>
              <a:off x="5150752" y="1141614"/>
              <a:ext cx="742930" cy="92333"/>
            </a:xfrm>
            <a:prstGeom prst="rect">
              <a:avLst/>
            </a:prstGeom>
            <a:solidFill>
              <a:schemeClr val="bg1"/>
            </a:solidFill>
          </p:spPr>
          <p:txBody>
            <a:bodyPr wrap="square" lIns="0" tIns="0" rIns="0" bIns="0" rtlCol="0">
              <a:spAutoFit/>
            </a:bodyPr>
            <a:lstStyle/>
            <a:p>
              <a:pPr algn="ctr"/>
              <a:r>
                <a:rPr lang="de-DE" sz="600" b="1">
                  <a:latin typeface="Arial" panose="020B0604020202020204" pitchFamily="34" charset="0"/>
                  <a:cs typeface="Arial" panose="020B0604020202020204" pitchFamily="34" charset="0"/>
                </a:rPr>
                <a:t>Plasmazelle</a:t>
              </a:r>
            </a:p>
          </p:txBody>
        </p:sp>
        <p:sp>
          <p:nvSpPr>
            <p:cNvPr id="20" name="Textfeld 19">
              <a:extLst>
                <a:ext uri="{FF2B5EF4-FFF2-40B4-BE49-F238E27FC236}">
                  <a16:creationId xmlns:a16="http://schemas.microsoft.com/office/drawing/2014/main" id="{5F94A1B9-EBB3-3F8D-E1C7-90C7B2528D39}"/>
                </a:ext>
              </a:extLst>
            </p:cNvPr>
            <p:cNvSpPr txBox="1"/>
            <p:nvPr/>
          </p:nvSpPr>
          <p:spPr>
            <a:xfrm>
              <a:off x="1769350" y="1259891"/>
              <a:ext cx="504703" cy="92333"/>
            </a:xfrm>
            <a:prstGeom prst="rect">
              <a:avLst/>
            </a:prstGeom>
            <a:solidFill>
              <a:schemeClr val="bg1"/>
            </a:solidFill>
          </p:spPr>
          <p:txBody>
            <a:bodyPr wrap="square" lIns="0" tIns="0" rIns="0" bIns="0" rtlCol="0">
              <a:spAutoFit/>
            </a:bodyPr>
            <a:lstStyle/>
            <a:p>
              <a:pPr algn="ctr"/>
              <a:r>
                <a:rPr lang="de-DE" sz="600" b="1">
                  <a:latin typeface="Arial" panose="020B0604020202020204" pitchFamily="34" charset="0"/>
                  <a:cs typeface="Arial" panose="020B0604020202020204" pitchFamily="34" charset="0"/>
                </a:rPr>
                <a:t>Apoptotische</a:t>
              </a:r>
            </a:p>
          </p:txBody>
        </p:sp>
        <p:sp>
          <p:nvSpPr>
            <p:cNvPr id="21" name="Textfeld 20">
              <a:extLst>
                <a:ext uri="{FF2B5EF4-FFF2-40B4-BE49-F238E27FC236}">
                  <a16:creationId xmlns:a16="http://schemas.microsoft.com/office/drawing/2014/main" id="{5E294EA8-CA23-F803-B12E-CD8DA793501D}"/>
                </a:ext>
              </a:extLst>
            </p:cNvPr>
            <p:cNvSpPr txBox="1"/>
            <p:nvPr/>
          </p:nvSpPr>
          <p:spPr>
            <a:xfrm>
              <a:off x="1769349" y="1358210"/>
              <a:ext cx="352303" cy="92333"/>
            </a:xfrm>
            <a:prstGeom prst="rect">
              <a:avLst/>
            </a:prstGeom>
            <a:solidFill>
              <a:schemeClr val="bg1"/>
            </a:solidFill>
          </p:spPr>
          <p:txBody>
            <a:bodyPr wrap="square" lIns="0" tIns="0" rIns="0" bIns="0" rtlCol="0">
              <a:spAutoFit/>
            </a:bodyPr>
            <a:lstStyle/>
            <a:p>
              <a:pPr algn="ctr"/>
              <a:r>
                <a:rPr lang="de-DE" sz="600" b="1">
                  <a:latin typeface="Arial" panose="020B0604020202020204" pitchFamily="34" charset="0"/>
                  <a:cs typeface="Arial" panose="020B0604020202020204" pitchFamily="34" charset="0"/>
                </a:rPr>
                <a:t>Betazelle</a:t>
              </a:r>
            </a:p>
          </p:txBody>
        </p:sp>
        <p:sp>
          <p:nvSpPr>
            <p:cNvPr id="22" name="Textfeld 21">
              <a:extLst>
                <a:ext uri="{FF2B5EF4-FFF2-40B4-BE49-F238E27FC236}">
                  <a16:creationId xmlns:a16="http://schemas.microsoft.com/office/drawing/2014/main" id="{B8A50620-1341-B3F4-2B13-EBDFF17E8A40}"/>
                </a:ext>
              </a:extLst>
            </p:cNvPr>
            <p:cNvSpPr txBox="1"/>
            <p:nvPr/>
          </p:nvSpPr>
          <p:spPr>
            <a:xfrm>
              <a:off x="2443262" y="2681554"/>
              <a:ext cx="375658" cy="92333"/>
            </a:xfrm>
            <a:prstGeom prst="rect">
              <a:avLst/>
            </a:prstGeom>
            <a:solidFill>
              <a:schemeClr val="bg1"/>
            </a:solidFill>
          </p:spPr>
          <p:txBody>
            <a:bodyPr wrap="square" lIns="0" tIns="0" rIns="0" bIns="0" rtlCol="0">
              <a:spAutoFit/>
            </a:bodyPr>
            <a:lstStyle/>
            <a:p>
              <a:pPr algn="ctr"/>
              <a:r>
                <a:rPr lang="de-DE" sz="600" b="1">
                  <a:latin typeface="Arial" panose="020B0604020202020204" pitchFamily="34" charset="0"/>
                  <a:cs typeface="Arial" panose="020B0604020202020204" pitchFamily="34" charset="0"/>
                </a:rPr>
                <a:t>Antigen</a:t>
              </a:r>
            </a:p>
          </p:txBody>
        </p:sp>
        <p:sp>
          <p:nvSpPr>
            <p:cNvPr id="23" name="Textfeld 22">
              <a:extLst>
                <a:ext uri="{FF2B5EF4-FFF2-40B4-BE49-F238E27FC236}">
                  <a16:creationId xmlns:a16="http://schemas.microsoft.com/office/drawing/2014/main" id="{1E33B4DC-C192-C6C2-49B2-8B854F49C1DD}"/>
                </a:ext>
              </a:extLst>
            </p:cNvPr>
            <p:cNvSpPr txBox="1"/>
            <p:nvPr/>
          </p:nvSpPr>
          <p:spPr>
            <a:xfrm>
              <a:off x="2473441" y="2578574"/>
              <a:ext cx="352303" cy="92333"/>
            </a:xfrm>
            <a:prstGeom prst="rect">
              <a:avLst/>
            </a:prstGeom>
            <a:solidFill>
              <a:schemeClr val="bg1"/>
            </a:solidFill>
          </p:spPr>
          <p:txBody>
            <a:bodyPr wrap="square" lIns="0" tIns="0" rIns="0" bIns="0" rtlCol="0">
              <a:spAutoFit/>
            </a:bodyPr>
            <a:lstStyle/>
            <a:p>
              <a:pPr algn="ctr"/>
              <a:r>
                <a:rPr lang="de-DE" sz="600" b="1">
                  <a:latin typeface="Arial" panose="020B0604020202020204" pitchFamily="34" charset="0"/>
                  <a:cs typeface="Arial" panose="020B0604020202020204" pitchFamily="34" charset="0"/>
                </a:rPr>
                <a:t>Betazell-</a:t>
              </a:r>
            </a:p>
          </p:txBody>
        </p:sp>
        <p:sp>
          <p:nvSpPr>
            <p:cNvPr id="26" name="Textfeld 25">
              <a:extLst>
                <a:ext uri="{FF2B5EF4-FFF2-40B4-BE49-F238E27FC236}">
                  <a16:creationId xmlns:a16="http://schemas.microsoft.com/office/drawing/2014/main" id="{66D9161E-3DD8-D60C-48CB-A96A875F1770}"/>
                </a:ext>
              </a:extLst>
            </p:cNvPr>
            <p:cNvSpPr txBox="1"/>
            <p:nvPr/>
          </p:nvSpPr>
          <p:spPr>
            <a:xfrm>
              <a:off x="1352220" y="1879745"/>
              <a:ext cx="352303" cy="92333"/>
            </a:xfrm>
            <a:prstGeom prst="rect">
              <a:avLst/>
            </a:prstGeom>
            <a:gradFill>
              <a:gsLst>
                <a:gs pos="0">
                  <a:srgbClr val="FCC299"/>
                </a:gs>
                <a:gs pos="100000">
                  <a:srgbClr val="FAAD79"/>
                </a:gs>
              </a:gsLst>
              <a:lin ang="5400000" scaled="1"/>
            </a:gradFill>
          </p:spPr>
          <p:txBody>
            <a:bodyPr wrap="square" lIns="0" tIns="0" rIns="0" bIns="0" rtlCol="0">
              <a:spAutoFit/>
            </a:bodyPr>
            <a:lstStyle/>
            <a:p>
              <a:pPr algn="ctr"/>
              <a:r>
                <a:rPr lang="de-DE" sz="600" b="1" dirty="0">
                  <a:latin typeface="Arial" panose="020B0604020202020204" pitchFamily="34" charset="0"/>
                  <a:cs typeface="Arial" panose="020B0604020202020204" pitchFamily="34" charset="0"/>
                </a:rPr>
                <a:t>Betazelle</a:t>
              </a:r>
            </a:p>
          </p:txBody>
        </p:sp>
        <p:sp>
          <p:nvSpPr>
            <p:cNvPr id="27" name="Textfeld 26">
              <a:extLst>
                <a:ext uri="{FF2B5EF4-FFF2-40B4-BE49-F238E27FC236}">
                  <a16:creationId xmlns:a16="http://schemas.microsoft.com/office/drawing/2014/main" id="{4625C328-3C65-BBD4-76AE-DC417F52724E}"/>
                </a:ext>
              </a:extLst>
            </p:cNvPr>
            <p:cNvSpPr txBox="1"/>
            <p:nvPr/>
          </p:nvSpPr>
          <p:spPr>
            <a:xfrm>
              <a:off x="4719977" y="2025799"/>
              <a:ext cx="352303" cy="92333"/>
            </a:xfrm>
            <a:prstGeom prst="rect">
              <a:avLst/>
            </a:prstGeom>
            <a:gradFill>
              <a:gsLst>
                <a:gs pos="0">
                  <a:srgbClr val="FCC299"/>
                </a:gs>
                <a:gs pos="100000">
                  <a:srgbClr val="FAAD79"/>
                </a:gs>
              </a:gsLst>
              <a:lin ang="5400000" scaled="1"/>
            </a:gradFill>
          </p:spPr>
          <p:txBody>
            <a:bodyPr wrap="square" lIns="0" tIns="0" rIns="0" bIns="0" rtlCol="0">
              <a:spAutoFit/>
            </a:bodyPr>
            <a:lstStyle/>
            <a:p>
              <a:pPr algn="ctr"/>
              <a:r>
                <a:rPr lang="de-DE" sz="600" b="1">
                  <a:latin typeface="Arial" panose="020B0604020202020204" pitchFamily="34" charset="0"/>
                  <a:cs typeface="Arial" panose="020B0604020202020204" pitchFamily="34" charset="0"/>
                </a:rPr>
                <a:t>Betazelle</a:t>
              </a:r>
            </a:p>
          </p:txBody>
        </p:sp>
      </p:grpSp>
      <p:sp>
        <p:nvSpPr>
          <p:cNvPr id="30" name="Rectangle: Rounded Corners 23">
            <a:extLst>
              <a:ext uri="{FF2B5EF4-FFF2-40B4-BE49-F238E27FC236}">
                <a16:creationId xmlns:a16="http://schemas.microsoft.com/office/drawing/2014/main" id="{E832C9FD-35FB-966D-CC93-2A302AA22361}"/>
              </a:ext>
            </a:extLst>
          </p:cNvPr>
          <p:cNvSpPr/>
          <p:nvPr/>
        </p:nvSpPr>
        <p:spPr>
          <a:xfrm>
            <a:off x="6795218" y="1276296"/>
            <a:ext cx="1993123" cy="3229542"/>
          </a:xfrm>
          <a:prstGeom prst="roundRect">
            <a:avLst>
              <a:gd name="adj" fmla="val 908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87313" indent="-87313" defTabSz="685800">
              <a:spcBef>
                <a:spcPts val="1000"/>
              </a:spcBef>
              <a:buClr>
                <a:schemeClr val="accent2"/>
              </a:buClr>
              <a:buSzPct val="120000"/>
              <a:buFont typeface="Arial" panose="020B0604020202020204" pitchFamily="34" charset="0"/>
              <a:buChar char="•"/>
              <a:defRPr/>
            </a:pPr>
            <a:r>
              <a:rPr lang="de-DE" sz="1000" dirty="0">
                <a:solidFill>
                  <a:prstClr val="white"/>
                </a:solidFill>
                <a:latin typeface="Verdana"/>
              </a:rPr>
              <a:t>Zerstörung der Betazellen kann physiologisch (z. B. durch Stress) oder durch Infektionen (z. B. Viren) ausgelöst werden</a:t>
            </a:r>
          </a:p>
          <a:p>
            <a:pPr marL="87313" indent="-87313" defTabSz="685800">
              <a:spcBef>
                <a:spcPts val="1000"/>
              </a:spcBef>
              <a:buClr>
                <a:schemeClr val="accent2"/>
              </a:buClr>
              <a:buSzPct val="120000"/>
              <a:buFont typeface="Arial" panose="020B0604020202020204" pitchFamily="34" charset="0"/>
              <a:buChar char="•"/>
              <a:defRPr/>
            </a:pPr>
            <a:r>
              <a:rPr lang="de-DE" sz="1000" dirty="0">
                <a:solidFill>
                  <a:prstClr val="white"/>
                </a:solidFill>
                <a:latin typeface="Verdana"/>
              </a:rPr>
              <a:t>Es hängt vom </a:t>
            </a:r>
            <a:r>
              <a:rPr lang="de-DE" sz="1000" dirty="0" err="1">
                <a:solidFill>
                  <a:prstClr val="white"/>
                </a:solidFill>
                <a:latin typeface="Verdana"/>
              </a:rPr>
              <a:t>Gleichge</a:t>
            </a:r>
            <a:r>
              <a:rPr lang="de-DE" sz="1000" dirty="0">
                <a:solidFill>
                  <a:prstClr val="white"/>
                </a:solidFill>
                <a:latin typeface="Verdana"/>
              </a:rPr>
              <a:t>-wicht der pro- und anti-inflammatorischen Faktoren in der Umgebung der Betazellen ab, ob sie verschont bleiben oder zerstört werden</a:t>
            </a:r>
          </a:p>
          <a:p>
            <a:pPr marL="87313" indent="-87313" defTabSz="685800">
              <a:spcBef>
                <a:spcPts val="1000"/>
              </a:spcBef>
              <a:buClr>
                <a:schemeClr val="accent2"/>
              </a:buClr>
              <a:buSzPct val="120000"/>
              <a:buFont typeface="Arial" panose="020B0604020202020204" pitchFamily="34" charset="0"/>
              <a:buChar char="•"/>
              <a:defRPr/>
            </a:pPr>
            <a:r>
              <a:rPr lang="de-DE" sz="1000" dirty="0">
                <a:solidFill>
                  <a:prstClr val="white"/>
                </a:solidFill>
                <a:latin typeface="Verdana"/>
              </a:rPr>
              <a:t>Eine zentrale Rolle spielt die Funktionsfähigkeit der </a:t>
            </a:r>
            <a:r>
              <a:rPr lang="de-DE" sz="1000" dirty="0" err="1">
                <a:solidFill>
                  <a:prstClr val="white"/>
                </a:solidFill>
                <a:latin typeface="Verdana"/>
              </a:rPr>
              <a:t>Treg</a:t>
            </a:r>
            <a:r>
              <a:rPr lang="de-DE" sz="1000" dirty="0">
                <a:solidFill>
                  <a:prstClr val="white"/>
                </a:solidFill>
                <a:latin typeface="Verdana"/>
              </a:rPr>
              <a:t>-Zellen, die durch TGF</a:t>
            </a:r>
            <a:r>
              <a:rPr lang="el-GR" sz="1000" dirty="0">
                <a:solidFill>
                  <a:prstClr val="white"/>
                </a:solidFill>
                <a:latin typeface="Verdana"/>
              </a:rPr>
              <a:t>β</a:t>
            </a:r>
            <a:r>
              <a:rPr lang="de-DE" sz="1000" dirty="0">
                <a:solidFill>
                  <a:prstClr val="white"/>
                </a:solidFill>
                <a:latin typeface="Verdana"/>
              </a:rPr>
              <a:t> und IL-10 gefördert und durch IL-21 behindert werden</a:t>
            </a:r>
            <a:endParaRPr lang="de-DE" sz="1000" baseline="30000" dirty="0">
              <a:solidFill>
                <a:prstClr val="white"/>
              </a:solidFill>
              <a:latin typeface="Verdana"/>
            </a:endParaRPr>
          </a:p>
        </p:txBody>
      </p:sp>
      <p:sp>
        <p:nvSpPr>
          <p:cNvPr id="2" name="Textfeld 1">
            <a:extLst>
              <a:ext uri="{FF2B5EF4-FFF2-40B4-BE49-F238E27FC236}">
                <a16:creationId xmlns:a16="http://schemas.microsoft.com/office/drawing/2014/main" id="{27150CBF-05C2-FEA2-CD86-623ECAD5B616}"/>
              </a:ext>
            </a:extLst>
          </p:cNvPr>
          <p:cNvSpPr txBox="1"/>
          <p:nvPr/>
        </p:nvSpPr>
        <p:spPr>
          <a:xfrm>
            <a:off x="4068430" y="2098361"/>
            <a:ext cx="320197" cy="92333"/>
          </a:xfrm>
          <a:prstGeom prst="rect">
            <a:avLst/>
          </a:prstGeom>
          <a:solidFill>
            <a:schemeClr val="bg1"/>
          </a:solidFill>
        </p:spPr>
        <p:txBody>
          <a:bodyPr wrap="square" lIns="0" tIns="0" rIns="0" bIns="0"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de-DE" sz="600" b="1" dirty="0" err="1">
                <a:solidFill>
                  <a:prstClr val="black"/>
                </a:solidFill>
                <a:latin typeface="Arial" panose="020B0604020202020204" pitchFamily="34" charset="0"/>
                <a:cs typeface="Arial" panose="020B0604020202020204" pitchFamily="34" charset="0"/>
              </a:rPr>
              <a:t>Perforin</a:t>
            </a:r>
            <a:endParaRPr kumimoji="0" lang="de-DE" sz="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Textfeld 5">
            <a:extLst>
              <a:ext uri="{FF2B5EF4-FFF2-40B4-BE49-F238E27FC236}">
                <a16:creationId xmlns:a16="http://schemas.microsoft.com/office/drawing/2014/main" id="{88B36352-552A-3063-4089-6E3BACA4D959}"/>
              </a:ext>
            </a:extLst>
          </p:cNvPr>
          <p:cNvSpPr txBox="1"/>
          <p:nvPr/>
        </p:nvSpPr>
        <p:spPr>
          <a:xfrm>
            <a:off x="3940665" y="2021710"/>
            <a:ext cx="447962" cy="92333"/>
          </a:xfrm>
          <a:prstGeom prst="rect">
            <a:avLst/>
          </a:prstGeom>
          <a:solidFill>
            <a:schemeClr val="bg1"/>
          </a:solidFill>
        </p:spPr>
        <p:txBody>
          <a:bodyPr wrap="square" lIns="0" tIns="0" rIns="0" bIns="0"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Granzym</a:t>
            </a:r>
            <a:r>
              <a:rPr kumimoji="0" lang="de-DE" sz="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B</a:t>
            </a:r>
          </a:p>
        </p:txBody>
      </p:sp>
    </p:spTree>
    <p:extLst>
      <p:ext uri="{BB962C8B-B14F-4D97-AF65-F5344CB8AC3E}">
        <p14:creationId xmlns:p14="http://schemas.microsoft.com/office/powerpoint/2010/main" val="3206313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4">
            <a:extLst>
              <a:ext uri="{FF2B5EF4-FFF2-40B4-BE49-F238E27FC236}">
                <a16:creationId xmlns:a16="http://schemas.microsoft.com/office/drawing/2014/main" id="{C02937C1-9096-3C3C-A6C2-217494D0DEE5}"/>
              </a:ext>
            </a:extLst>
          </p:cNvPr>
          <p:cNvSpPr>
            <a:spLocks noGrp="1"/>
          </p:cNvSpPr>
          <p:nvPr>
            <p:ph type="body" sz="quarter" idx="17"/>
          </p:nvPr>
        </p:nvSpPr>
        <p:spPr>
          <a:xfrm>
            <a:off x="358270" y="114946"/>
            <a:ext cx="8476488" cy="463296"/>
          </a:xfrm>
        </p:spPr>
        <p:txBody>
          <a:bodyPr/>
          <a:lstStyle/>
          <a:p>
            <a:r>
              <a:rPr lang="de-DE" sz="2000" b="1" dirty="0">
                <a:solidFill>
                  <a:srgbClr val="7030A0"/>
                </a:solidFill>
                <a:latin typeface="+mj-lt"/>
              </a:rPr>
              <a:t>Erst, wenn weitere Faktoren zur genetischen </a:t>
            </a:r>
            <a:r>
              <a:rPr lang="de-DE" sz="2000" b="1" dirty="0" err="1">
                <a:solidFill>
                  <a:srgbClr val="7030A0"/>
                </a:solidFill>
                <a:latin typeface="+mj-lt"/>
              </a:rPr>
              <a:t>Prädisposi-tion</a:t>
            </a:r>
            <a:r>
              <a:rPr lang="de-DE" sz="2000" b="1" dirty="0">
                <a:solidFill>
                  <a:srgbClr val="7030A0"/>
                </a:solidFill>
                <a:latin typeface="+mj-lt"/>
              </a:rPr>
              <a:t> hinzukommen, wird das T1D-Autoimmungeschehen ausgelöst</a:t>
            </a:r>
            <a:r>
              <a:rPr lang="de-DE" sz="2000" b="1" baseline="30000" dirty="0">
                <a:solidFill>
                  <a:srgbClr val="7030A0"/>
                </a:solidFill>
                <a:latin typeface="+mj-lt"/>
              </a:rPr>
              <a:t>1</a:t>
            </a:r>
          </a:p>
        </p:txBody>
      </p:sp>
      <p:sp>
        <p:nvSpPr>
          <p:cNvPr id="9" name="Textfeld 8">
            <a:extLst>
              <a:ext uri="{FF2B5EF4-FFF2-40B4-BE49-F238E27FC236}">
                <a16:creationId xmlns:a16="http://schemas.microsoft.com/office/drawing/2014/main" id="{0095FE40-A3D6-FF0D-8F20-D7C03EB93D91}"/>
              </a:ext>
            </a:extLst>
          </p:cNvPr>
          <p:cNvSpPr txBox="1"/>
          <p:nvPr/>
        </p:nvSpPr>
        <p:spPr>
          <a:xfrm>
            <a:off x="304800" y="4854919"/>
            <a:ext cx="7782127" cy="276999"/>
          </a:xfrm>
          <a:prstGeom prst="rect">
            <a:avLst/>
          </a:prstGeom>
          <a:noFill/>
        </p:spPr>
        <p:txBody>
          <a:bodyPr wrap="square">
            <a:spAutoFit/>
          </a:bodyPr>
          <a:lstStyle/>
          <a:p>
            <a:r>
              <a:rPr lang="de-DE" sz="600" dirty="0" err="1">
                <a:solidFill>
                  <a:srgbClr val="404040"/>
                </a:solidFill>
                <a:cs typeface="Arial"/>
              </a:rPr>
              <a:t>T</a:t>
            </a:r>
            <a:r>
              <a:rPr lang="de-DE" sz="600" baseline="-25000" dirty="0" err="1">
                <a:solidFill>
                  <a:srgbClr val="404040"/>
                </a:solidFill>
                <a:cs typeface="Arial"/>
              </a:rPr>
              <a:t>reg</a:t>
            </a:r>
            <a:r>
              <a:rPr lang="de-DE" sz="600" dirty="0">
                <a:solidFill>
                  <a:srgbClr val="404040"/>
                </a:solidFill>
                <a:cs typeface="Arial"/>
              </a:rPr>
              <a:t>-Zelle: regulatorische T-Zelle; T1D: Typ-1-Diabetes.</a:t>
            </a:r>
          </a:p>
          <a:p>
            <a:r>
              <a:rPr lang="de-DE" sz="600" b="1" dirty="0">
                <a:solidFill>
                  <a:srgbClr val="404040"/>
                </a:solidFill>
                <a:cs typeface="Arial"/>
              </a:rPr>
              <a:t>1.</a:t>
            </a:r>
            <a:r>
              <a:rPr lang="de-DE" sz="600" dirty="0">
                <a:solidFill>
                  <a:srgbClr val="404040"/>
                </a:solidFill>
                <a:cs typeface="Arial"/>
              </a:rPr>
              <a:t> </a:t>
            </a:r>
            <a:r>
              <a:rPr lang="en-US" sz="600" dirty="0">
                <a:solidFill>
                  <a:srgbClr val="404040"/>
                </a:solidFill>
                <a:cs typeface="Arial"/>
              </a:rPr>
              <a:t>Roep BO &amp; Tree TIM</a:t>
            </a:r>
            <a:r>
              <a:rPr lang="en-US" sz="600" i="1" dirty="0">
                <a:solidFill>
                  <a:srgbClr val="404040"/>
                </a:solidFill>
                <a:cs typeface="Arial"/>
              </a:rPr>
              <a:t>. Nat Rev Endocrinol </a:t>
            </a:r>
            <a:r>
              <a:rPr lang="en-US" sz="600" dirty="0">
                <a:solidFill>
                  <a:srgbClr val="404040"/>
                </a:solidFill>
                <a:cs typeface="Arial"/>
              </a:rPr>
              <a:t>2014; 10: 229</a:t>
            </a:r>
            <a:r>
              <a:rPr lang="de" sz="600" dirty="0">
                <a:solidFill>
                  <a:srgbClr val="404040"/>
                </a:solidFill>
                <a:ea typeface="Arial"/>
                <a:cs typeface="Arial"/>
              </a:rPr>
              <a:t>–</a:t>
            </a:r>
            <a:r>
              <a:rPr lang="en-US" sz="600" dirty="0">
                <a:solidFill>
                  <a:srgbClr val="404040"/>
                </a:solidFill>
                <a:cs typeface="Arial"/>
              </a:rPr>
              <a:t>42.  </a:t>
            </a:r>
          </a:p>
        </p:txBody>
      </p:sp>
      <p:pic>
        <p:nvPicPr>
          <p:cNvPr id="4" name="Grafik 3" descr="Ein Bild, das Text, Schmuck enthält.&#10;&#10;Automatisch generierte Beschreibung">
            <a:extLst>
              <a:ext uri="{FF2B5EF4-FFF2-40B4-BE49-F238E27FC236}">
                <a16:creationId xmlns:a16="http://schemas.microsoft.com/office/drawing/2014/main" id="{22F8A2E4-3474-E696-1751-8508DFC8F5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0499" y="1171233"/>
            <a:ext cx="7045089" cy="3479006"/>
          </a:xfrm>
          <a:prstGeom prst="rect">
            <a:avLst/>
          </a:prstGeom>
        </p:spPr>
      </p:pic>
      <p:sp>
        <p:nvSpPr>
          <p:cNvPr id="2" name="Textfeld 1">
            <a:extLst>
              <a:ext uri="{FF2B5EF4-FFF2-40B4-BE49-F238E27FC236}">
                <a16:creationId xmlns:a16="http://schemas.microsoft.com/office/drawing/2014/main" id="{528F9F77-5E15-0AAA-B69A-C36AAA055BF9}"/>
              </a:ext>
            </a:extLst>
          </p:cNvPr>
          <p:cNvSpPr txBox="1"/>
          <p:nvPr/>
        </p:nvSpPr>
        <p:spPr>
          <a:xfrm>
            <a:off x="1964344" y="1185521"/>
            <a:ext cx="1776448" cy="261610"/>
          </a:xfrm>
          <a:prstGeom prst="rect">
            <a:avLst/>
          </a:prstGeom>
          <a:solidFill>
            <a:schemeClr val="bg1"/>
          </a:solidFill>
        </p:spPr>
        <p:txBody>
          <a:bodyPr wrap="none" rtlCol="0" anchor="ctr">
            <a:spAutoFit/>
          </a:bodyPr>
          <a:lstStyle/>
          <a:p>
            <a:pPr algn="ctr"/>
            <a:r>
              <a:rPr lang="de-DE" sz="1100" b="1"/>
              <a:t>Gesunde Individuen</a:t>
            </a:r>
          </a:p>
        </p:txBody>
      </p:sp>
      <p:sp>
        <p:nvSpPr>
          <p:cNvPr id="3" name="Textfeld 2">
            <a:extLst>
              <a:ext uri="{FF2B5EF4-FFF2-40B4-BE49-F238E27FC236}">
                <a16:creationId xmlns:a16="http://schemas.microsoft.com/office/drawing/2014/main" id="{552AD901-21DC-1C02-9F5D-17C4CB0B4C0F}"/>
              </a:ext>
            </a:extLst>
          </p:cNvPr>
          <p:cNvSpPr txBox="1"/>
          <p:nvPr/>
        </p:nvSpPr>
        <p:spPr>
          <a:xfrm>
            <a:off x="4809592" y="1185521"/>
            <a:ext cx="2834430" cy="261610"/>
          </a:xfrm>
          <a:prstGeom prst="rect">
            <a:avLst/>
          </a:prstGeom>
          <a:solidFill>
            <a:schemeClr val="bg1"/>
          </a:solidFill>
        </p:spPr>
        <p:txBody>
          <a:bodyPr wrap="none" rtlCol="0" anchor="ctr">
            <a:spAutoFit/>
          </a:bodyPr>
          <a:lstStyle/>
          <a:p>
            <a:pPr algn="ctr"/>
            <a:r>
              <a:rPr lang="de-DE" sz="1100" b="1"/>
              <a:t>   Menschen mit Typ-1-Diabetes   </a:t>
            </a:r>
          </a:p>
        </p:txBody>
      </p:sp>
      <p:sp>
        <p:nvSpPr>
          <p:cNvPr id="5" name="Textfeld 4">
            <a:extLst>
              <a:ext uri="{FF2B5EF4-FFF2-40B4-BE49-F238E27FC236}">
                <a16:creationId xmlns:a16="http://schemas.microsoft.com/office/drawing/2014/main" id="{2DD289C8-371E-B113-C4FF-DF7845A6F16C}"/>
              </a:ext>
            </a:extLst>
          </p:cNvPr>
          <p:cNvSpPr txBox="1"/>
          <p:nvPr/>
        </p:nvSpPr>
        <p:spPr>
          <a:xfrm>
            <a:off x="1394874" y="3587396"/>
            <a:ext cx="1296108" cy="430887"/>
          </a:xfrm>
          <a:prstGeom prst="rect">
            <a:avLst/>
          </a:prstGeom>
          <a:solidFill>
            <a:schemeClr val="bg1"/>
          </a:solidFill>
        </p:spPr>
        <p:txBody>
          <a:bodyPr wrap="square" rtlCol="0" anchor="ctr">
            <a:spAutoFit/>
          </a:bodyPr>
          <a:lstStyle/>
          <a:p>
            <a:pPr algn="ctr"/>
            <a:r>
              <a:rPr lang="de-DE" sz="1100"/>
              <a:t>Allgemein-bevölkerung</a:t>
            </a:r>
          </a:p>
        </p:txBody>
      </p:sp>
      <p:sp>
        <p:nvSpPr>
          <p:cNvPr id="7" name="Textfeld 6">
            <a:extLst>
              <a:ext uri="{FF2B5EF4-FFF2-40B4-BE49-F238E27FC236}">
                <a16:creationId xmlns:a16="http://schemas.microsoft.com/office/drawing/2014/main" id="{96324D3C-9AE7-DF38-3AC8-054AF8E55443}"/>
              </a:ext>
            </a:extLst>
          </p:cNvPr>
          <p:cNvSpPr txBox="1"/>
          <p:nvPr/>
        </p:nvSpPr>
        <p:spPr>
          <a:xfrm>
            <a:off x="2875627" y="3587396"/>
            <a:ext cx="1610264" cy="430887"/>
          </a:xfrm>
          <a:prstGeom prst="rect">
            <a:avLst/>
          </a:prstGeom>
          <a:solidFill>
            <a:schemeClr val="bg1"/>
          </a:solidFill>
        </p:spPr>
        <p:txBody>
          <a:bodyPr wrap="square" rtlCol="0" anchor="ctr">
            <a:spAutoFit/>
          </a:bodyPr>
          <a:lstStyle/>
          <a:p>
            <a:pPr algn="ctr"/>
            <a:r>
              <a:rPr lang="de-DE" sz="1100"/>
              <a:t>Hohes genetisches Risiko</a:t>
            </a:r>
          </a:p>
        </p:txBody>
      </p:sp>
      <p:sp>
        <p:nvSpPr>
          <p:cNvPr id="8" name="Textfeld 7">
            <a:extLst>
              <a:ext uri="{FF2B5EF4-FFF2-40B4-BE49-F238E27FC236}">
                <a16:creationId xmlns:a16="http://schemas.microsoft.com/office/drawing/2014/main" id="{0E14BD55-11E8-DF45-5F45-48DC5E133A53}"/>
              </a:ext>
            </a:extLst>
          </p:cNvPr>
          <p:cNvSpPr txBox="1"/>
          <p:nvPr/>
        </p:nvSpPr>
        <p:spPr>
          <a:xfrm>
            <a:off x="4593051" y="3587396"/>
            <a:ext cx="1610264" cy="430887"/>
          </a:xfrm>
          <a:prstGeom prst="rect">
            <a:avLst/>
          </a:prstGeom>
          <a:solidFill>
            <a:schemeClr val="bg1"/>
          </a:solidFill>
        </p:spPr>
        <p:txBody>
          <a:bodyPr wrap="square" rtlCol="0" anchor="ctr">
            <a:spAutoFit/>
          </a:bodyPr>
          <a:lstStyle/>
          <a:p>
            <a:pPr algn="ctr"/>
            <a:r>
              <a:rPr lang="de-DE" sz="1100"/>
              <a:t>Expandierte Effektor-T-Zellen</a:t>
            </a:r>
          </a:p>
        </p:txBody>
      </p:sp>
      <p:sp>
        <p:nvSpPr>
          <p:cNvPr id="10" name="Textfeld 9">
            <a:extLst>
              <a:ext uri="{FF2B5EF4-FFF2-40B4-BE49-F238E27FC236}">
                <a16:creationId xmlns:a16="http://schemas.microsoft.com/office/drawing/2014/main" id="{E22300E8-2191-698C-0801-D0CC627444A6}"/>
              </a:ext>
            </a:extLst>
          </p:cNvPr>
          <p:cNvSpPr txBox="1"/>
          <p:nvPr/>
        </p:nvSpPr>
        <p:spPr>
          <a:xfrm>
            <a:off x="6239929" y="3587396"/>
            <a:ext cx="1610264" cy="430887"/>
          </a:xfrm>
          <a:prstGeom prst="rect">
            <a:avLst/>
          </a:prstGeom>
          <a:solidFill>
            <a:schemeClr val="bg1"/>
          </a:solidFill>
        </p:spPr>
        <p:txBody>
          <a:bodyPr wrap="square" rtlCol="0" anchor="ctr">
            <a:spAutoFit/>
          </a:bodyPr>
          <a:lstStyle/>
          <a:p>
            <a:pPr algn="ctr"/>
            <a:r>
              <a:rPr lang="de-DE" sz="1100"/>
              <a:t>Beeinträchtigte  </a:t>
            </a:r>
            <a:r>
              <a:rPr lang="de-DE" sz="1100" err="1"/>
              <a:t>T</a:t>
            </a:r>
            <a:r>
              <a:rPr lang="de-DE" sz="1100" baseline="-25000" err="1"/>
              <a:t>reg</a:t>
            </a:r>
            <a:r>
              <a:rPr lang="de-DE" sz="1100"/>
              <a:t>-Zellen</a:t>
            </a:r>
          </a:p>
        </p:txBody>
      </p:sp>
      <p:sp>
        <p:nvSpPr>
          <p:cNvPr id="11" name="Textfeld 10">
            <a:extLst>
              <a:ext uri="{FF2B5EF4-FFF2-40B4-BE49-F238E27FC236}">
                <a16:creationId xmlns:a16="http://schemas.microsoft.com/office/drawing/2014/main" id="{A7CC687C-EFFF-437F-C337-0D62532A548B}"/>
              </a:ext>
            </a:extLst>
          </p:cNvPr>
          <p:cNvSpPr txBox="1"/>
          <p:nvPr/>
        </p:nvSpPr>
        <p:spPr>
          <a:xfrm>
            <a:off x="4001328" y="4054289"/>
            <a:ext cx="875385" cy="241980"/>
          </a:xfrm>
          <a:prstGeom prst="rect">
            <a:avLst/>
          </a:prstGeom>
          <a:solidFill>
            <a:schemeClr val="bg1"/>
          </a:solidFill>
        </p:spPr>
        <p:txBody>
          <a:bodyPr wrap="square" lIns="36000" tIns="36000" bIns="36000" rtlCol="0" anchor="ctr">
            <a:spAutoFit/>
          </a:bodyPr>
          <a:lstStyle/>
          <a:p>
            <a:r>
              <a:rPr lang="de-DE" sz="1100" err="1"/>
              <a:t>T</a:t>
            </a:r>
            <a:r>
              <a:rPr lang="de-DE" sz="1100" baseline="-25000" err="1"/>
              <a:t>reg</a:t>
            </a:r>
            <a:r>
              <a:rPr lang="de-DE" sz="1100"/>
              <a:t>-Zelle</a:t>
            </a:r>
          </a:p>
        </p:txBody>
      </p:sp>
      <p:sp>
        <p:nvSpPr>
          <p:cNvPr id="12" name="Textfeld 11">
            <a:extLst>
              <a:ext uri="{FF2B5EF4-FFF2-40B4-BE49-F238E27FC236}">
                <a16:creationId xmlns:a16="http://schemas.microsoft.com/office/drawing/2014/main" id="{C5164C27-21CD-A129-754E-11109E04FBF6}"/>
              </a:ext>
            </a:extLst>
          </p:cNvPr>
          <p:cNvSpPr txBox="1"/>
          <p:nvPr/>
        </p:nvSpPr>
        <p:spPr>
          <a:xfrm>
            <a:off x="4001328" y="4283769"/>
            <a:ext cx="2556629" cy="241980"/>
          </a:xfrm>
          <a:prstGeom prst="rect">
            <a:avLst/>
          </a:prstGeom>
          <a:solidFill>
            <a:schemeClr val="bg1"/>
          </a:solidFill>
        </p:spPr>
        <p:txBody>
          <a:bodyPr wrap="square" lIns="36000" tIns="36000" bIns="36000" rtlCol="0" anchor="ctr">
            <a:spAutoFit/>
          </a:bodyPr>
          <a:lstStyle/>
          <a:p>
            <a:r>
              <a:rPr lang="de-DE" sz="1100"/>
              <a:t>Untaugliche regulatorische T-Zelle</a:t>
            </a:r>
          </a:p>
        </p:txBody>
      </p:sp>
      <p:sp>
        <p:nvSpPr>
          <p:cNvPr id="13" name="Textfeld 12">
            <a:extLst>
              <a:ext uri="{FF2B5EF4-FFF2-40B4-BE49-F238E27FC236}">
                <a16:creationId xmlns:a16="http://schemas.microsoft.com/office/drawing/2014/main" id="{C8B962DF-CB7B-06CD-D44E-C0C934F986D8}"/>
              </a:ext>
            </a:extLst>
          </p:cNvPr>
          <p:cNvSpPr txBox="1"/>
          <p:nvPr/>
        </p:nvSpPr>
        <p:spPr>
          <a:xfrm>
            <a:off x="1402019" y="4283769"/>
            <a:ext cx="2345918" cy="241980"/>
          </a:xfrm>
          <a:prstGeom prst="rect">
            <a:avLst/>
          </a:prstGeom>
          <a:solidFill>
            <a:schemeClr val="bg1"/>
          </a:solidFill>
        </p:spPr>
        <p:txBody>
          <a:bodyPr wrap="square" lIns="36000" tIns="36000" bIns="36000" rtlCol="0" anchor="ctr">
            <a:spAutoFit/>
          </a:bodyPr>
          <a:lstStyle/>
          <a:p>
            <a:r>
              <a:rPr lang="de-DE" sz="1100"/>
              <a:t>Resistente autoreaktive T-Zelle</a:t>
            </a:r>
          </a:p>
        </p:txBody>
      </p:sp>
      <p:sp>
        <p:nvSpPr>
          <p:cNvPr id="14" name="Textfeld 13">
            <a:extLst>
              <a:ext uri="{FF2B5EF4-FFF2-40B4-BE49-F238E27FC236}">
                <a16:creationId xmlns:a16="http://schemas.microsoft.com/office/drawing/2014/main" id="{BD400FEE-6B74-3616-85F5-9DF3C0F47238}"/>
              </a:ext>
            </a:extLst>
          </p:cNvPr>
          <p:cNvSpPr txBox="1"/>
          <p:nvPr/>
        </p:nvSpPr>
        <p:spPr>
          <a:xfrm>
            <a:off x="1402019" y="4051214"/>
            <a:ext cx="1684081" cy="241980"/>
          </a:xfrm>
          <a:prstGeom prst="rect">
            <a:avLst/>
          </a:prstGeom>
          <a:solidFill>
            <a:schemeClr val="bg1"/>
          </a:solidFill>
        </p:spPr>
        <p:txBody>
          <a:bodyPr wrap="square" lIns="36000" tIns="36000" bIns="36000" rtlCol="0" anchor="ctr">
            <a:spAutoFit/>
          </a:bodyPr>
          <a:lstStyle/>
          <a:p>
            <a:r>
              <a:rPr lang="de-DE" sz="1100"/>
              <a:t>Autoreaktive T-Zelle</a:t>
            </a:r>
          </a:p>
        </p:txBody>
      </p:sp>
      <p:sp>
        <p:nvSpPr>
          <p:cNvPr id="18" name="Rechteck 17">
            <a:extLst>
              <a:ext uri="{FF2B5EF4-FFF2-40B4-BE49-F238E27FC236}">
                <a16:creationId xmlns:a16="http://schemas.microsoft.com/office/drawing/2014/main" id="{93753F14-DECC-E476-9A50-438C04600964}"/>
              </a:ext>
            </a:extLst>
          </p:cNvPr>
          <p:cNvSpPr/>
          <p:nvPr/>
        </p:nvSpPr>
        <p:spPr>
          <a:xfrm>
            <a:off x="1020499" y="1171233"/>
            <a:ext cx="7045089" cy="3479006"/>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19" name="Textfeld 18">
            <a:extLst>
              <a:ext uri="{FF2B5EF4-FFF2-40B4-BE49-F238E27FC236}">
                <a16:creationId xmlns:a16="http://schemas.microsoft.com/office/drawing/2014/main" id="{DC897540-23BE-ABA8-C7F0-9116F1FDB126}"/>
              </a:ext>
            </a:extLst>
          </p:cNvPr>
          <p:cNvSpPr txBox="1"/>
          <p:nvPr/>
        </p:nvSpPr>
        <p:spPr>
          <a:xfrm>
            <a:off x="920840" y="4675268"/>
            <a:ext cx="3473995" cy="184666"/>
          </a:xfrm>
          <a:prstGeom prst="rect">
            <a:avLst/>
          </a:prstGeom>
          <a:noFill/>
        </p:spPr>
        <p:txBody>
          <a:bodyPr wrap="square">
            <a:spAutoFit/>
          </a:bodyPr>
          <a:lstStyle/>
          <a:p>
            <a:r>
              <a:rPr lang="de-DE" sz="600">
                <a:solidFill>
                  <a:srgbClr val="404040"/>
                </a:solidFill>
                <a:cs typeface="Arial"/>
              </a:rPr>
              <a:t>Abbildung modifiziert nach </a:t>
            </a:r>
            <a:r>
              <a:rPr lang="de-DE" sz="600" err="1">
                <a:solidFill>
                  <a:srgbClr val="404040"/>
                </a:solidFill>
                <a:cs typeface="Arial"/>
              </a:rPr>
              <a:t>Roep</a:t>
            </a:r>
            <a:r>
              <a:rPr lang="de-DE" sz="600">
                <a:solidFill>
                  <a:srgbClr val="404040"/>
                </a:solidFill>
                <a:cs typeface="Arial"/>
              </a:rPr>
              <a:t> &amp; </a:t>
            </a:r>
            <a:r>
              <a:rPr lang="de-DE" sz="600" err="1">
                <a:solidFill>
                  <a:srgbClr val="404040"/>
                </a:solidFill>
                <a:cs typeface="Arial"/>
              </a:rPr>
              <a:t>Tree</a:t>
            </a:r>
            <a:r>
              <a:rPr lang="de-DE" sz="600">
                <a:solidFill>
                  <a:srgbClr val="404040"/>
                </a:solidFill>
                <a:cs typeface="Arial"/>
              </a:rPr>
              <a:t> 2014</a:t>
            </a:r>
            <a:r>
              <a:rPr lang="de-DE" sz="600" baseline="30000">
                <a:solidFill>
                  <a:srgbClr val="404040"/>
                </a:solidFill>
                <a:cs typeface="Arial"/>
              </a:rPr>
              <a:t>1</a:t>
            </a:r>
            <a:endParaRPr lang="en-US" sz="600" baseline="30000">
              <a:solidFill>
                <a:srgbClr val="404040"/>
              </a:solidFill>
              <a:cs typeface="Arial"/>
            </a:endParaRPr>
          </a:p>
        </p:txBody>
      </p:sp>
    </p:spTree>
    <p:extLst>
      <p:ext uri="{BB962C8B-B14F-4D97-AF65-F5344CB8AC3E}">
        <p14:creationId xmlns:p14="http://schemas.microsoft.com/office/powerpoint/2010/main" val="3158716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4">
            <a:extLst>
              <a:ext uri="{FF2B5EF4-FFF2-40B4-BE49-F238E27FC236}">
                <a16:creationId xmlns:a16="http://schemas.microsoft.com/office/drawing/2014/main" id="{C02937C1-9096-3C3C-A6C2-217494D0DEE5}"/>
              </a:ext>
            </a:extLst>
          </p:cNvPr>
          <p:cNvSpPr>
            <a:spLocks noGrp="1"/>
          </p:cNvSpPr>
          <p:nvPr>
            <p:ph type="body" sz="quarter" idx="17"/>
          </p:nvPr>
        </p:nvSpPr>
        <p:spPr>
          <a:xfrm>
            <a:off x="390357" y="115968"/>
            <a:ext cx="8476488" cy="463296"/>
          </a:xfrm>
        </p:spPr>
        <p:txBody>
          <a:bodyPr/>
          <a:lstStyle/>
          <a:p>
            <a:r>
              <a:rPr lang="de-DE" sz="2000" b="1" dirty="0">
                <a:solidFill>
                  <a:srgbClr val="7030A0"/>
                </a:solidFill>
                <a:latin typeface="+mj-lt"/>
              </a:rPr>
              <a:t>Ablauf der </a:t>
            </a:r>
            <a:r>
              <a:rPr lang="de-DE" sz="2000" b="1" dirty="0" err="1">
                <a:solidFill>
                  <a:srgbClr val="7030A0"/>
                </a:solidFill>
                <a:latin typeface="+mj-lt"/>
              </a:rPr>
              <a:t>Immunopathogenese</a:t>
            </a:r>
            <a:r>
              <a:rPr lang="de-DE" sz="2000" b="1" dirty="0">
                <a:solidFill>
                  <a:srgbClr val="7030A0"/>
                </a:solidFill>
                <a:latin typeface="+mj-lt"/>
              </a:rPr>
              <a:t> von Typ-1-Diabetes</a:t>
            </a:r>
            <a:r>
              <a:rPr lang="de-DE" sz="2000" b="1" baseline="30000" dirty="0">
                <a:solidFill>
                  <a:srgbClr val="7030A0"/>
                </a:solidFill>
                <a:latin typeface="+mj-lt"/>
              </a:rPr>
              <a:t>1</a:t>
            </a:r>
          </a:p>
        </p:txBody>
      </p:sp>
      <p:pic>
        <p:nvPicPr>
          <p:cNvPr id="3" name="Grafik 2" descr="Ein Bild, das Text, Screenshot, Karte enthält.&#10;&#10;Automatisch generierte Beschreibung">
            <a:extLst>
              <a:ext uri="{FF2B5EF4-FFF2-40B4-BE49-F238E27FC236}">
                <a16:creationId xmlns:a16="http://schemas.microsoft.com/office/drawing/2014/main" id="{6D5E28A1-3220-73B2-2C20-E736398C74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695" y="718491"/>
            <a:ext cx="7344609" cy="3706518"/>
          </a:xfrm>
          <a:prstGeom prst="rect">
            <a:avLst/>
          </a:prstGeom>
        </p:spPr>
      </p:pic>
      <p:sp>
        <p:nvSpPr>
          <p:cNvPr id="2" name="Textfeld 1">
            <a:extLst>
              <a:ext uri="{FF2B5EF4-FFF2-40B4-BE49-F238E27FC236}">
                <a16:creationId xmlns:a16="http://schemas.microsoft.com/office/drawing/2014/main" id="{0EEC783D-32C8-460A-7D4E-180F3F7C9D7D}"/>
              </a:ext>
            </a:extLst>
          </p:cNvPr>
          <p:cNvSpPr txBox="1"/>
          <p:nvPr/>
        </p:nvSpPr>
        <p:spPr>
          <a:xfrm>
            <a:off x="1649482" y="915437"/>
            <a:ext cx="1098379" cy="123111"/>
          </a:xfrm>
          <a:prstGeom prst="rect">
            <a:avLst/>
          </a:prstGeom>
          <a:solidFill>
            <a:schemeClr val="bg1"/>
          </a:solidFill>
        </p:spPr>
        <p:txBody>
          <a:bodyPr wrap="none" tIns="0" bIns="0" rtlCol="0" anchor="ctr">
            <a:spAutoFit/>
          </a:bodyPr>
          <a:lstStyle/>
          <a:p>
            <a:pPr algn="ctr"/>
            <a:r>
              <a:rPr lang="de-DE" sz="800" b="1" err="1"/>
              <a:t>Normoglykämie</a:t>
            </a:r>
            <a:endParaRPr lang="de-DE" sz="800" b="1"/>
          </a:p>
        </p:txBody>
      </p:sp>
      <p:sp>
        <p:nvSpPr>
          <p:cNvPr id="4" name="Textfeld 3">
            <a:extLst>
              <a:ext uri="{FF2B5EF4-FFF2-40B4-BE49-F238E27FC236}">
                <a16:creationId xmlns:a16="http://schemas.microsoft.com/office/drawing/2014/main" id="{70926A78-A313-D68B-C80F-D591F39D333F}"/>
              </a:ext>
            </a:extLst>
          </p:cNvPr>
          <p:cNvSpPr txBox="1"/>
          <p:nvPr/>
        </p:nvSpPr>
        <p:spPr>
          <a:xfrm>
            <a:off x="3050890" y="792327"/>
            <a:ext cx="1521109" cy="246221"/>
          </a:xfrm>
          <a:prstGeom prst="rect">
            <a:avLst/>
          </a:prstGeom>
          <a:solidFill>
            <a:schemeClr val="bg1"/>
          </a:solidFill>
        </p:spPr>
        <p:txBody>
          <a:bodyPr wrap="square" tIns="0" bIns="0" rtlCol="0" anchor="ctr">
            <a:spAutoFit/>
          </a:bodyPr>
          <a:lstStyle/>
          <a:p>
            <a:pPr algn="ctr"/>
            <a:r>
              <a:rPr lang="de-DE" sz="800" b="1" dirty="0"/>
              <a:t>Verlust der 1. Phase der Insulinantwort</a:t>
            </a:r>
          </a:p>
        </p:txBody>
      </p:sp>
      <p:sp>
        <p:nvSpPr>
          <p:cNvPr id="5" name="Textfeld 4">
            <a:extLst>
              <a:ext uri="{FF2B5EF4-FFF2-40B4-BE49-F238E27FC236}">
                <a16:creationId xmlns:a16="http://schemas.microsoft.com/office/drawing/2014/main" id="{B94E568A-4863-85F4-9AD1-945DE3AB238D}"/>
              </a:ext>
            </a:extLst>
          </p:cNvPr>
          <p:cNvSpPr txBox="1"/>
          <p:nvPr/>
        </p:nvSpPr>
        <p:spPr>
          <a:xfrm>
            <a:off x="4603360" y="915436"/>
            <a:ext cx="1056701" cy="123111"/>
          </a:xfrm>
          <a:prstGeom prst="rect">
            <a:avLst/>
          </a:prstGeom>
          <a:solidFill>
            <a:schemeClr val="bg1"/>
          </a:solidFill>
        </p:spPr>
        <p:txBody>
          <a:bodyPr wrap="none" tIns="0" bIns="0" rtlCol="0" anchor="ctr">
            <a:spAutoFit/>
          </a:bodyPr>
          <a:lstStyle/>
          <a:p>
            <a:pPr algn="ctr"/>
            <a:r>
              <a:rPr lang="de-DE" sz="800" b="1" dirty="0"/>
              <a:t>Hyperglykämie</a:t>
            </a:r>
          </a:p>
        </p:txBody>
      </p:sp>
      <p:sp>
        <p:nvSpPr>
          <p:cNvPr id="7" name="Textfeld 6">
            <a:extLst>
              <a:ext uri="{FF2B5EF4-FFF2-40B4-BE49-F238E27FC236}">
                <a16:creationId xmlns:a16="http://schemas.microsoft.com/office/drawing/2014/main" id="{6BDD501B-177F-D4BE-923A-EAFA660321A0}"/>
              </a:ext>
            </a:extLst>
          </p:cNvPr>
          <p:cNvSpPr txBox="1"/>
          <p:nvPr/>
        </p:nvSpPr>
        <p:spPr>
          <a:xfrm>
            <a:off x="5782665" y="792327"/>
            <a:ext cx="1098378" cy="246221"/>
          </a:xfrm>
          <a:prstGeom prst="rect">
            <a:avLst/>
          </a:prstGeom>
          <a:solidFill>
            <a:schemeClr val="bg1"/>
          </a:solidFill>
        </p:spPr>
        <p:txBody>
          <a:bodyPr wrap="square" tIns="0" bIns="0" rtlCol="0" anchor="ctr">
            <a:spAutoFit/>
          </a:bodyPr>
          <a:lstStyle/>
          <a:p>
            <a:pPr algn="ctr"/>
            <a:r>
              <a:rPr lang="de-DE" sz="800" b="1" dirty="0"/>
              <a:t>Kein basaler    C-Peptidspiegel</a:t>
            </a:r>
          </a:p>
        </p:txBody>
      </p:sp>
      <p:sp>
        <p:nvSpPr>
          <p:cNvPr id="8" name="Textfeld 7">
            <a:extLst>
              <a:ext uri="{FF2B5EF4-FFF2-40B4-BE49-F238E27FC236}">
                <a16:creationId xmlns:a16="http://schemas.microsoft.com/office/drawing/2014/main" id="{A042F541-9BDD-89DC-56F4-E6E677B13D5B}"/>
              </a:ext>
            </a:extLst>
          </p:cNvPr>
          <p:cNvSpPr txBox="1"/>
          <p:nvPr/>
        </p:nvSpPr>
        <p:spPr>
          <a:xfrm>
            <a:off x="6796986" y="792327"/>
            <a:ext cx="1172966" cy="246221"/>
          </a:xfrm>
          <a:prstGeom prst="rect">
            <a:avLst/>
          </a:prstGeom>
          <a:solidFill>
            <a:schemeClr val="bg1"/>
          </a:solidFill>
        </p:spPr>
        <p:txBody>
          <a:bodyPr wrap="square" tIns="0" bIns="0" rtlCol="0" anchor="ctr">
            <a:spAutoFit/>
          </a:bodyPr>
          <a:lstStyle/>
          <a:p>
            <a:pPr algn="ctr"/>
            <a:r>
              <a:rPr lang="de-DE" sz="800" b="1"/>
              <a:t>Kein stimulierter    C-Peptidspiegel</a:t>
            </a:r>
          </a:p>
        </p:txBody>
      </p:sp>
      <p:sp>
        <p:nvSpPr>
          <p:cNvPr id="10" name="Textfeld 9">
            <a:extLst>
              <a:ext uri="{FF2B5EF4-FFF2-40B4-BE49-F238E27FC236}">
                <a16:creationId xmlns:a16="http://schemas.microsoft.com/office/drawing/2014/main" id="{172BF350-B127-B778-CC58-CA55BA7F0BF2}"/>
              </a:ext>
            </a:extLst>
          </p:cNvPr>
          <p:cNvSpPr txBox="1"/>
          <p:nvPr/>
        </p:nvSpPr>
        <p:spPr>
          <a:xfrm rot="16200000">
            <a:off x="563383" y="2456466"/>
            <a:ext cx="1098378" cy="123111"/>
          </a:xfrm>
          <a:prstGeom prst="rect">
            <a:avLst/>
          </a:prstGeom>
          <a:solidFill>
            <a:schemeClr val="bg1"/>
          </a:solidFill>
        </p:spPr>
        <p:txBody>
          <a:bodyPr wrap="square" tIns="0" bIns="0" rtlCol="0" anchor="ctr">
            <a:spAutoFit/>
          </a:bodyPr>
          <a:lstStyle/>
          <a:p>
            <a:pPr algn="ctr"/>
            <a:r>
              <a:rPr lang="el-GR" sz="800"/>
              <a:t>β</a:t>
            </a:r>
            <a:r>
              <a:rPr lang="de-DE" sz="800"/>
              <a:t>-Zellmasse</a:t>
            </a:r>
          </a:p>
        </p:txBody>
      </p:sp>
      <p:sp>
        <p:nvSpPr>
          <p:cNvPr id="11" name="Textfeld 10">
            <a:extLst>
              <a:ext uri="{FF2B5EF4-FFF2-40B4-BE49-F238E27FC236}">
                <a16:creationId xmlns:a16="http://schemas.microsoft.com/office/drawing/2014/main" id="{F586C768-A542-2F82-CE97-CBEFDC53EE92}"/>
              </a:ext>
            </a:extLst>
          </p:cNvPr>
          <p:cNvSpPr txBox="1"/>
          <p:nvPr/>
        </p:nvSpPr>
        <p:spPr>
          <a:xfrm>
            <a:off x="1240277" y="3858685"/>
            <a:ext cx="651932" cy="246221"/>
          </a:xfrm>
          <a:prstGeom prst="rect">
            <a:avLst/>
          </a:prstGeom>
          <a:solidFill>
            <a:srgbClr val="CCDDBB"/>
          </a:solidFill>
        </p:spPr>
        <p:txBody>
          <a:bodyPr wrap="square" lIns="0" tIns="0" rIns="0" bIns="0" rtlCol="0" anchor="ctr">
            <a:spAutoFit/>
          </a:bodyPr>
          <a:lstStyle/>
          <a:p>
            <a:r>
              <a:rPr lang="de-DE" sz="800"/>
              <a:t>Genetisches Risiko</a:t>
            </a:r>
          </a:p>
        </p:txBody>
      </p:sp>
      <p:sp>
        <p:nvSpPr>
          <p:cNvPr id="12" name="Textfeld 11">
            <a:extLst>
              <a:ext uri="{FF2B5EF4-FFF2-40B4-BE49-F238E27FC236}">
                <a16:creationId xmlns:a16="http://schemas.microsoft.com/office/drawing/2014/main" id="{636D3820-EC68-06FB-A967-8CAF2EFEB229}"/>
              </a:ext>
            </a:extLst>
          </p:cNvPr>
          <p:cNvSpPr txBox="1"/>
          <p:nvPr/>
        </p:nvSpPr>
        <p:spPr>
          <a:xfrm>
            <a:off x="2445597" y="3735574"/>
            <a:ext cx="605293" cy="369332"/>
          </a:xfrm>
          <a:prstGeom prst="rect">
            <a:avLst/>
          </a:prstGeom>
          <a:solidFill>
            <a:srgbClr val="CCDDBB"/>
          </a:solidFill>
        </p:spPr>
        <p:txBody>
          <a:bodyPr wrap="square" lIns="0" tIns="0" rIns="0" bIns="0" rtlCol="0" anchor="ctr">
            <a:spAutoFit/>
          </a:bodyPr>
          <a:lstStyle/>
          <a:p>
            <a:r>
              <a:rPr lang="de-DE" sz="800"/>
              <a:t>Verlust der Immun-toleranz</a:t>
            </a:r>
          </a:p>
        </p:txBody>
      </p:sp>
      <p:sp>
        <p:nvSpPr>
          <p:cNvPr id="13" name="Textfeld 12">
            <a:extLst>
              <a:ext uri="{FF2B5EF4-FFF2-40B4-BE49-F238E27FC236}">
                <a16:creationId xmlns:a16="http://schemas.microsoft.com/office/drawing/2014/main" id="{DE7BBC42-A2CE-1DB5-D3E6-D3FE396E6C1D}"/>
              </a:ext>
            </a:extLst>
          </p:cNvPr>
          <p:cNvSpPr txBox="1"/>
          <p:nvPr/>
        </p:nvSpPr>
        <p:spPr>
          <a:xfrm>
            <a:off x="4204677" y="4174010"/>
            <a:ext cx="605293" cy="123111"/>
          </a:xfrm>
          <a:prstGeom prst="rect">
            <a:avLst/>
          </a:prstGeom>
          <a:solidFill>
            <a:schemeClr val="bg1"/>
          </a:solidFill>
        </p:spPr>
        <p:txBody>
          <a:bodyPr wrap="square" lIns="0" tIns="0" rIns="0" bIns="0" rtlCol="0" anchor="ctr">
            <a:spAutoFit/>
          </a:bodyPr>
          <a:lstStyle/>
          <a:p>
            <a:pPr algn="ctr"/>
            <a:r>
              <a:rPr lang="de-DE" sz="800"/>
              <a:t>Zeit</a:t>
            </a:r>
          </a:p>
        </p:txBody>
      </p:sp>
      <p:sp>
        <p:nvSpPr>
          <p:cNvPr id="14" name="Textfeld 13">
            <a:extLst>
              <a:ext uri="{FF2B5EF4-FFF2-40B4-BE49-F238E27FC236}">
                <a16:creationId xmlns:a16="http://schemas.microsoft.com/office/drawing/2014/main" id="{907E50EC-28CC-CB03-2EE6-7D82922F6570}"/>
              </a:ext>
            </a:extLst>
          </p:cNvPr>
          <p:cNvSpPr txBox="1"/>
          <p:nvPr/>
        </p:nvSpPr>
        <p:spPr>
          <a:xfrm>
            <a:off x="7086482" y="1585919"/>
            <a:ext cx="378737" cy="107722"/>
          </a:xfrm>
          <a:prstGeom prst="rect">
            <a:avLst/>
          </a:prstGeom>
          <a:solidFill>
            <a:schemeClr val="bg1"/>
          </a:solidFill>
        </p:spPr>
        <p:txBody>
          <a:bodyPr wrap="square" lIns="0" tIns="0" rIns="0" bIns="0" rtlCol="0" anchor="ctr">
            <a:spAutoFit/>
          </a:bodyPr>
          <a:lstStyle/>
          <a:p>
            <a:r>
              <a:rPr lang="de-DE" sz="700"/>
              <a:t>B-Zelle</a:t>
            </a:r>
          </a:p>
        </p:txBody>
      </p:sp>
      <p:sp>
        <p:nvSpPr>
          <p:cNvPr id="15" name="Textfeld 14">
            <a:extLst>
              <a:ext uri="{FF2B5EF4-FFF2-40B4-BE49-F238E27FC236}">
                <a16:creationId xmlns:a16="http://schemas.microsoft.com/office/drawing/2014/main" id="{7A3EE96D-C3F6-FECC-9F83-5E182768C046}"/>
              </a:ext>
            </a:extLst>
          </p:cNvPr>
          <p:cNvSpPr txBox="1"/>
          <p:nvPr/>
        </p:nvSpPr>
        <p:spPr>
          <a:xfrm>
            <a:off x="7086482" y="1377148"/>
            <a:ext cx="226337" cy="144073"/>
          </a:xfrm>
          <a:prstGeom prst="rect">
            <a:avLst/>
          </a:prstGeom>
          <a:solidFill>
            <a:schemeClr val="bg1"/>
          </a:solidFill>
        </p:spPr>
        <p:txBody>
          <a:bodyPr wrap="square" lIns="0" tIns="0" rIns="0" bIns="36000" rtlCol="0" anchor="ctr">
            <a:spAutoFit/>
          </a:bodyPr>
          <a:lstStyle/>
          <a:p>
            <a:r>
              <a:rPr lang="de-DE" sz="700" err="1"/>
              <a:t>T</a:t>
            </a:r>
            <a:r>
              <a:rPr lang="de-DE" sz="700" baseline="-25000" err="1"/>
              <a:t>reg</a:t>
            </a:r>
            <a:endParaRPr lang="de-DE" sz="700" baseline="-25000"/>
          </a:p>
        </p:txBody>
      </p:sp>
      <p:sp>
        <p:nvSpPr>
          <p:cNvPr id="16" name="Textfeld 15">
            <a:extLst>
              <a:ext uri="{FF2B5EF4-FFF2-40B4-BE49-F238E27FC236}">
                <a16:creationId xmlns:a16="http://schemas.microsoft.com/office/drawing/2014/main" id="{F82D9376-ACB9-BC91-ED20-59FDF101E9AE}"/>
              </a:ext>
            </a:extLst>
          </p:cNvPr>
          <p:cNvSpPr txBox="1"/>
          <p:nvPr/>
        </p:nvSpPr>
        <p:spPr>
          <a:xfrm>
            <a:off x="7086482" y="1168160"/>
            <a:ext cx="226337" cy="144073"/>
          </a:xfrm>
          <a:prstGeom prst="rect">
            <a:avLst/>
          </a:prstGeom>
          <a:solidFill>
            <a:schemeClr val="bg1"/>
          </a:solidFill>
        </p:spPr>
        <p:txBody>
          <a:bodyPr wrap="square" lIns="0" tIns="0" rIns="0" bIns="36000" rtlCol="0" anchor="ctr">
            <a:spAutoFit/>
          </a:bodyPr>
          <a:lstStyle/>
          <a:p>
            <a:r>
              <a:rPr lang="de-DE" sz="700"/>
              <a:t>T</a:t>
            </a:r>
            <a:r>
              <a:rPr lang="de-DE" sz="700" baseline="-25000"/>
              <a:t>H</a:t>
            </a:r>
            <a:r>
              <a:rPr lang="de-DE" sz="700"/>
              <a:t>1</a:t>
            </a:r>
            <a:endParaRPr lang="de-DE" sz="700" baseline="-25000"/>
          </a:p>
        </p:txBody>
      </p:sp>
      <p:sp>
        <p:nvSpPr>
          <p:cNvPr id="17" name="Textfeld 16">
            <a:extLst>
              <a:ext uri="{FF2B5EF4-FFF2-40B4-BE49-F238E27FC236}">
                <a16:creationId xmlns:a16="http://schemas.microsoft.com/office/drawing/2014/main" id="{97B27068-7557-29DA-B7E7-D7E057299FB8}"/>
              </a:ext>
            </a:extLst>
          </p:cNvPr>
          <p:cNvSpPr txBox="1"/>
          <p:nvPr/>
        </p:nvSpPr>
        <p:spPr>
          <a:xfrm>
            <a:off x="7567762" y="1177533"/>
            <a:ext cx="378737" cy="107722"/>
          </a:xfrm>
          <a:prstGeom prst="rect">
            <a:avLst/>
          </a:prstGeom>
          <a:solidFill>
            <a:schemeClr val="bg1"/>
          </a:solidFill>
        </p:spPr>
        <p:txBody>
          <a:bodyPr wrap="square" lIns="0" tIns="0" rIns="0" bIns="0" rtlCol="0" anchor="ctr">
            <a:spAutoFit/>
          </a:bodyPr>
          <a:lstStyle/>
          <a:p>
            <a:r>
              <a:rPr lang="el-GR" sz="700"/>
              <a:t>β</a:t>
            </a:r>
            <a:r>
              <a:rPr lang="de-DE" sz="700"/>
              <a:t>-Zelle</a:t>
            </a:r>
          </a:p>
        </p:txBody>
      </p:sp>
      <p:sp>
        <p:nvSpPr>
          <p:cNvPr id="18" name="Textfeld 17">
            <a:extLst>
              <a:ext uri="{FF2B5EF4-FFF2-40B4-BE49-F238E27FC236}">
                <a16:creationId xmlns:a16="http://schemas.microsoft.com/office/drawing/2014/main" id="{075F700E-43CE-48CA-FF59-ABB8E7A55155}"/>
              </a:ext>
            </a:extLst>
          </p:cNvPr>
          <p:cNvSpPr txBox="1"/>
          <p:nvPr/>
        </p:nvSpPr>
        <p:spPr>
          <a:xfrm>
            <a:off x="7567762" y="1377523"/>
            <a:ext cx="276343" cy="107722"/>
          </a:xfrm>
          <a:prstGeom prst="rect">
            <a:avLst/>
          </a:prstGeom>
          <a:solidFill>
            <a:schemeClr val="bg1"/>
          </a:solidFill>
        </p:spPr>
        <p:txBody>
          <a:bodyPr wrap="square" lIns="0" tIns="0" rIns="0" bIns="0" rtlCol="0" anchor="ctr">
            <a:spAutoFit/>
          </a:bodyPr>
          <a:lstStyle/>
          <a:p>
            <a:r>
              <a:rPr lang="de-DE" sz="700"/>
              <a:t>CTL</a:t>
            </a:r>
          </a:p>
        </p:txBody>
      </p:sp>
      <p:sp>
        <p:nvSpPr>
          <p:cNvPr id="19" name="Textfeld 18">
            <a:extLst>
              <a:ext uri="{FF2B5EF4-FFF2-40B4-BE49-F238E27FC236}">
                <a16:creationId xmlns:a16="http://schemas.microsoft.com/office/drawing/2014/main" id="{2BC70931-CF0D-B6F8-DE6E-6BA23AF711F7}"/>
              </a:ext>
            </a:extLst>
          </p:cNvPr>
          <p:cNvSpPr txBox="1"/>
          <p:nvPr/>
        </p:nvSpPr>
        <p:spPr>
          <a:xfrm>
            <a:off x="7578418" y="1582267"/>
            <a:ext cx="265687" cy="107722"/>
          </a:xfrm>
          <a:prstGeom prst="rect">
            <a:avLst/>
          </a:prstGeom>
          <a:solidFill>
            <a:schemeClr val="bg1"/>
          </a:solidFill>
        </p:spPr>
        <p:txBody>
          <a:bodyPr wrap="square" lIns="0" tIns="0" rIns="0" bIns="0" rtlCol="0" anchor="ctr">
            <a:spAutoFit/>
          </a:bodyPr>
          <a:lstStyle/>
          <a:p>
            <a:r>
              <a:rPr lang="de-DE" sz="700"/>
              <a:t>APZ</a:t>
            </a:r>
          </a:p>
        </p:txBody>
      </p:sp>
      <p:sp>
        <p:nvSpPr>
          <p:cNvPr id="23" name="Textfeld 22">
            <a:extLst>
              <a:ext uri="{FF2B5EF4-FFF2-40B4-BE49-F238E27FC236}">
                <a16:creationId xmlns:a16="http://schemas.microsoft.com/office/drawing/2014/main" id="{D1CE4A57-8965-2618-60B1-DA2088303A8B}"/>
              </a:ext>
            </a:extLst>
          </p:cNvPr>
          <p:cNvSpPr txBox="1"/>
          <p:nvPr/>
        </p:nvSpPr>
        <p:spPr>
          <a:xfrm>
            <a:off x="390357" y="4850556"/>
            <a:ext cx="7696570" cy="276999"/>
          </a:xfrm>
          <a:prstGeom prst="rect">
            <a:avLst/>
          </a:prstGeom>
          <a:noFill/>
        </p:spPr>
        <p:txBody>
          <a:bodyPr wrap="square">
            <a:spAutoFit/>
          </a:bodyPr>
          <a:lstStyle/>
          <a:p>
            <a:r>
              <a:rPr lang="de-DE" sz="600" dirty="0">
                <a:solidFill>
                  <a:srgbClr val="404040"/>
                </a:solidFill>
                <a:cs typeface="Arial"/>
              </a:rPr>
              <a:t>APZ: Antigen-präsentierende Zelle; CTL: zytotoxischer T-Lymphozyt (CD8+ T-Zelle); T</a:t>
            </a:r>
            <a:r>
              <a:rPr lang="de-DE" sz="600" baseline="-25000" dirty="0">
                <a:solidFill>
                  <a:srgbClr val="404040"/>
                </a:solidFill>
                <a:cs typeface="Arial"/>
              </a:rPr>
              <a:t>H</a:t>
            </a:r>
            <a:r>
              <a:rPr lang="de-DE" sz="600" dirty="0">
                <a:solidFill>
                  <a:srgbClr val="404040"/>
                </a:solidFill>
                <a:cs typeface="Arial"/>
              </a:rPr>
              <a:t>1: T-Helfer-1-Zelle; </a:t>
            </a:r>
            <a:r>
              <a:rPr lang="de-DE" sz="600" dirty="0" err="1">
                <a:solidFill>
                  <a:srgbClr val="404040"/>
                </a:solidFill>
                <a:cs typeface="Arial"/>
              </a:rPr>
              <a:t>T</a:t>
            </a:r>
            <a:r>
              <a:rPr lang="de-DE" sz="600" baseline="-25000" dirty="0" err="1">
                <a:solidFill>
                  <a:srgbClr val="404040"/>
                </a:solidFill>
                <a:cs typeface="Arial"/>
              </a:rPr>
              <a:t>reg</a:t>
            </a:r>
            <a:r>
              <a:rPr lang="de-DE" sz="600" dirty="0">
                <a:solidFill>
                  <a:srgbClr val="404040"/>
                </a:solidFill>
                <a:cs typeface="Arial"/>
              </a:rPr>
              <a:t>: regulatorische T-Zelle.</a:t>
            </a:r>
          </a:p>
          <a:p>
            <a:r>
              <a:rPr lang="de-DE" sz="600" b="1" dirty="0">
                <a:solidFill>
                  <a:srgbClr val="404040"/>
                </a:solidFill>
                <a:cs typeface="Arial"/>
              </a:rPr>
              <a:t>1.</a:t>
            </a:r>
            <a:r>
              <a:rPr lang="de-DE" sz="600" dirty="0">
                <a:solidFill>
                  <a:srgbClr val="404040"/>
                </a:solidFill>
                <a:cs typeface="Arial"/>
              </a:rPr>
              <a:t> </a:t>
            </a:r>
            <a:r>
              <a:rPr lang="en-US" sz="600" dirty="0">
                <a:solidFill>
                  <a:srgbClr val="404040"/>
                </a:solidFill>
                <a:cs typeface="Arial"/>
              </a:rPr>
              <a:t>Roep BO &amp; Tree TIM</a:t>
            </a:r>
            <a:r>
              <a:rPr lang="en-US" sz="600" i="1" dirty="0">
                <a:solidFill>
                  <a:srgbClr val="404040"/>
                </a:solidFill>
                <a:cs typeface="Arial"/>
              </a:rPr>
              <a:t>. Nat Rev Endocrinol </a:t>
            </a:r>
            <a:r>
              <a:rPr lang="en-US" sz="600" dirty="0">
                <a:solidFill>
                  <a:srgbClr val="404040"/>
                </a:solidFill>
                <a:cs typeface="Arial"/>
              </a:rPr>
              <a:t>2014; 10: 229</a:t>
            </a:r>
            <a:r>
              <a:rPr lang="de" sz="600" dirty="0">
                <a:solidFill>
                  <a:srgbClr val="404040"/>
                </a:solidFill>
                <a:ea typeface="Arial"/>
                <a:cs typeface="Arial"/>
              </a:rPr>
              <a:t>–</a:t>
            </a:r>
            <a:r>
              <a:rPr lang="en-US" sz="600" dirty="0">
                <a:solidFill>
                  <a:srgbClr val="404040"/>
                </a:solidFill>
                <a:cs typeface="Arial"/>
              </a:rPr>
              <a:t>42.  </a:t>
            </a:r>
          </a:p>
        </p:txBody>
      </p:sp>
      <p:sp>
        <p:nvSpPr>
          <p:cNvPr id="21" name="Textfeld 20">
            <a:extLst>
              <a:ext uri="{FF2B5EF4-FFF2-40B4-BE49-F238E27FC236}">
                <a16:creationId xmlns:a16="http://schemas.microsoft.com/office/drawing/2014/main" id="{E6DF5903-807F-6833-8274-E8F64D4EA05E}"/>
              </a:ext>
            </a:extLst>
          </p:cNvPr>
          <p:cNvSpPr txBox="1"/>
          <p:nvPr/>
        </p:nvSpPr>
        <p:spPr>
          <a:xfrm>
            <a:off x="817970" y="4455584"/>
            <a:ext cx="3473995" cy="184666"/>
          </a:xfrm>
          <a:prstGeom prst="rect">
            <a:avLst/>
          </a:prstGeom>
          <a:noFill/>
        </p:spPr>
        <p:txBody>
          <a:bodyPr wrap="square">
            <a:spAutoFit/>
          </a:bodyPr>
          <a:lstStyle/>
          <a:p>
            <a:r>
              <a:rPr lang="de-DE" sz="600" dirty="0">
                <a:solidFill>
                  <a:srgbClr val="404040"/>
                </a:solidFill>
                <a:cs typeface="Arial"/>
              </a:rPr>
              <a:t>Abbildung modifiziert nach </a:t>
            </a:r>
            <a:r>
              <a:rPr lang="de-DE" sz="600" dirty="0" err="1">
                <a:solidFill>
                  <a:srgbClr val="404040"/>
                </a:solidFill>
                <a:cs typeface="Arial"/>
              </a:rPr>
              <a:t>Roep</a:t>
            </a:r>
            <a:r>
              <a:rPr lang="de-DE" sz="600" dirty="0">
                <a:solidFill>
                  <a:srgbClr val="404040"/>
                </a:solidFill>
                <a:cs typeface="Arial"/>
              </a:rPr>
              <a:t> &amp; </a:t>
            </a:r>
            <a:r>
              <a:rPr lang="de-DE" sz="600" dirty="0" err="1">
                <a:solidFill>
                  <a:srgbClr val="404040"/>
                </a:solidFill>
                <a:cs typeface="Arial"/>
              </a:rPr>
              <a:t>Tree</a:t>
            </a:r>
            <a:r>
              <a:rPr lang="de-DE" sz="600" dirty="0">
                <a:solidFill>
                  <a:srgbClr val="404040"/>
                </a:solidFill>
                <a:cs typeface="Arial"/>
              </a:rPr>
              <a:t> 2014</a:t>
            </a:r>
            <a:r>
              <a:rPr lang="de-DE" sz="600" baseline="30000" dirty="0">
                <a:solidFill>
                  <a:srgbClr val="404040"/>
                </a:solidFill>
                <a:cs typeface="Arial"/>
              </a:rPr>
              <a:t>1</a:t>
            </a:r>
            <a:endParaRPr lang="en-US" sz="600" baseline="30000" dirty="0">
              <a:solidFill>
                <a:srgbClr val="404040"/>
              </a:solidFill>
              <a:cs typeface="Arial"/>
            </a:endParaRPr>
          </a:p>
        </p:txBody>
      </p:sp>
      <p:sp>
        <p:nvSpPr>
          <p:cNvPr id="22" name="Rechteck 21">
            <a:extLst>
              <a:ext uri="{FF2B5EF4-FFF2-40B4-BE49-F238E27FC236}">
                <a16:creationId xmlns:a16="http://schemas.microsoft.com/office/drawing/2014/main" id="{27CA16CD-0C61-F99B-F056-23935A728655}"/>
              </a:ext>
            </a:extLst>
          </p:cNvPr>
          <p:cNvSpPr/>
          <p:nvPr/>
        </p:nvSpPr>
        <p:spPr>
          <a:xfrm>
            <a:off x="899695" y="736043"/>
            <a:ext cx="7344609" cy="3688965"/>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24" name="Rectangle: Rounded Corners 23">
            <a:extLst>
              <a:ext uri="{FF2B5EF4-FFF2-40B4-BE49-F238E27FC236}">
                <a16:creationId xmlns:a16="http://schemas.microsoft.com/office/drawing/2014/main" id="{DFCE69FD-A3AE-D4EA-58F8-70CC16E6F224}"/>
              </a:ext>
            </a:extLst>
          </p:cNvPr>
          <p:cNvSpPr/>
          <p:nvPr/>
        </p:nvSpPr>
        <p:spPr>
          <a:xfrm>
            <a:off x="3245738" y="1100524"/>
            <a:ext cx="3591150" cy="769441"/>
          </a:xfrm>
          <a:prstGeom prst="roundRect">
            <a:avLst>
              <a:gd name="adj" fmla="val 908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defTabSz="685800">
              <a:spcBef>
                <a:spcPts val="1000"/>
              </a:spcBef>
              <a:defRPr/>
            </a:pPr>
            <a:r>
              <a:rPr lang="de-DE" sz="1000"/>
              <a:t>Nach der Geburt stellt sich ein Immungleichgewicht ein, bei dem Insel-autoreaktive T-Zellen durch Immunregulierung in Schach gehalten werden, so dass deren Aktivierung verhindert wird.</a:t>
            </a:r>
            <a:endParaRPr lang="de-DE" sz="1000" baseline="30000">
              <a:solidFill>
                <a:prstClr val="white"/>
              </a:solidFill>
              <a:latin typeface="Verdana"/>
            </a:endParaRPr>
          </a:p>
        </p:txBody>
      </p:sp>
    </p:spTree>
    <p:extLst>
      <p:ext uri="{BB962C8B-B14F-4D97-AF65-F5344CB8AC3E}">
        <p14:creationId xmlns:p14="http://schemas.microsoft.com/office/powerpoint/2010/main" val="1235852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descr="Ein Bild, das Text, Screenshot, Karte enthält.&#10;&#10;Automatisch generierte Beschreibung">
            <a:extLst>
              <a:ext uri="{FF2B5EF4-FFF2-40B4-BE49-F238E27FC236}">
                <a16:creationId xmlns:a16="http://schemas.microsoft.com/office/drawing/2014/main" id="{6D5E28A1-3220-73B2-2C20-E736398C74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695" y="718491"/>
            <a:ext cx="7344609" cy="3706518"/>
          </a:xfrm>
          <a:prstGeom prst="rect">
            <a:avLst/>
          </a:prstGeom>
        </p:spPr>
      </p:pic>
      <p:sp>
        <p:nvSpPr>
          <p:cNvPr id="2" name="Textfeld 1">
            <a:extLst>
              <a:ext uri="{FF2B5EF4-FFF2-40B4-BE49-F238E27FC236}">
                <a16:creationId xmlns:a16="http://schemas.microsoft.com/office/drawing/2014/main" id="{0EEC783D-32C8-460A-7D4E-180F3F7C9D7D}"/>
              </a:ext>
            </a:extLst>
          </p:cNvPr>
          <p:cNvSpPr txBox="1"/>
          <p:nvPr/>
        </p:nvSpPr>
        <p:spPr>
          <a:xfrm>
            <a:off x="1649482" y="915437"/>
            <a:ext cx="1098379" cy="123111"/>
          </a:xfrm>
          <a:prstGeom prst="rect">
            <a:avLst/>
          </a:prstGeom>
          <a:solidFill>
            <a:schemeClr val="bg1"/>
          </a:solidFill>
        </p:spPr>
        <p:txBody>
          <a:bodyPr wrap="none" tIns="0" bIns="0" rtlCol="0" anchor="ctr">
            <a:spAutoFit/>
          </a:bodyPr>
          <a:lstStyle/>
          <a:p>
            <a:pPr algn="ctr"/>
            <a:r>
              <a:rPr lang="de-DE" sz="800" b="1" err="1"/>
              <a:t>Normoglykämie</a:t>
            </a:r>
            <a:endParaRPr lang="de-DE" sz="800" b="1"/>
          </a:p>
        </p:txBody>
      </p:sp>
      <p:sp>
        <p:nvSpPr>
          <p:cNvPr id="4" name="Textfeld 3">
            <a:extLst>
              <a:ext uri="{FF2B5EF4-FFF2-40B4-BE49-F238E27FC236}">
                <a16:creationId xmlns:a16="http://schemas.microsoft.com/office/drawing/2014/main" id="{70926A78-A313-D68B-C80F-D591F39D333F}"/>
              </a:ext>
            </a:extLst>
          </p:cNvPr>
          <p:cNvSpPr txBox="1"/>
          <p:nvPr/>
        </p:nvSpPr>
        <p:spPr>
          <a:xfrm>
            <a:off x="3050890" y="792327"/>
            <a:ext cx="1521109" cy="246221"/>
          </a:xfrm>
          <a:prstGeom prst="rect">
            <a:avLst/>
          </a:prstGeom>
          <a:solidFill>
            <a:schemeClr val="bg1"/>
          </a:solidFill>
        </p:spPr>
        <p:txBody>
          <a:bodyPr wrap="square" tIns="0" bIns="0" rtlCol="0" anchor="ctr">
            <a:spAutoFit/>
          </a:bodyPr>
          <a:lstStyle/>
          <a:p>
            <a:pPr algn="ctr"/>
            <a:r>
              <a:rPr lang="de-DE" sz="800" b="1"/>
              <a:t>Verlust der 1. Phase der Insulinantwort</a:t>
            </a:r>
          </a:p>
        </p:txBody>
      </p:sp>
      <p:sp>
        <p:nvSpPr>
          <p:cNvPr id="5" name="Textfeld 4">
            <a:extLst>
              <a:ext uri="{FF2B5EF4-FFF2-40B4-BE49-F238E27FC236}">
                <a16:creationId xmlns:a16="http://schemas.microsoft.com/office/drawing/2014/main" id="{B94E568A-4863-85F4-9AD1-945DE3AB238D}"/>
              </a:ext>
            </a:extLst>
          </p:cNvPr>
          <p:cNvSpPr txBox="1"/>
          <p:nvPr/>
        </p:nvSpPr>
        <p:spPr>
          <a:xfrm>
            <a:off x="4603360" y="915436"/>
            <a:ext cx="1056701" cy="123111"/>
          </a:xfrm>
          <a:prstGeom prst="rect">
            <a:avLst/>
          </a:prstGeom>
          <a:solidFill>
            <a:schemeClr val="bg1"/>
          </a:solidFill>
        </p:spPr>
        <p:txBody>
          <a:bodyPr wrap="none" tIns="0" bIns="0" rtlCol="0" anchor="ctr">
            <a:spAutoFit/>
          </a:bodyPr>
          <a:lstStyle/>
          <a:p>
            <a:pPr algn="ctr"/>
            <a:r>
              <a:rPr lang="de-DE" sz="800" b="1" dirty="0"/>
              <a:t>Hyperglykämie</a:t>
            </a:r>
          </a:p>
        </p:txBody>
      </p:sp>
      <p:sp>
        <p:nvSpPr>
          <p:cNvPr id="7" name="Textfeld 6">
            <a:extLst>
              <a:ext uri="{FF2B5EF4-FFF2-40B4-BE49-F238E27FC236}">
                <a16:creationId xmlns:a16="http://schemas.microsoft.com/office/drawing/2014/main" id="{6BDD501B-177F-D4BE-923A-EAFA660321A0}"/>
              </a:ext>
            </a:extLst>
          </p:cNvPr>
          <p:cNvSpPr txBox="1"/>
          <p:nvPr/>
        </p:nvSpPr>
        <p:spPr>
          <a:xfrm>
            <a:off x="5782665" y="792327"/>
            <a:ext cx="1098378" cy="246221"/>
          </a:xfrm>
          <a:prstGeom prst="rect">
            <a:avLst/>
          </a:prstGeom>
          <a:solidFill>
            <a:schemeClr val="bg1"/>
          </a:solidFill>
        </p:spPr>
        <p:txBody>
          <a:bodyPr wrap="square" tIns="0" bIns="0" rtlCol="0" anchor="ctr">
            <a:spAutoFit/>
          </a:bodyPr>
          <a:lstStyle/>
          <a:p>
            <a:pPr algn="ctr"/>
            <a:r>
              <a:rPr lang="de-DE" sz="800" b="1"/>
              <a:t>Kein basaler    C-Peptidspiegel</a:t>
            </a:r>
          </a:p>
        </p:txBody>
      </p:sp>
      <p:sp>
        <p:nvSpPr>
          <p:cNvPr id="8" name="Textfeld 7">
            <a:extLst>
              <a:ext uri="{FF2B5EF4-FFF2-40B4-BE49-F238E27FC236}">
                <a16:creationId xmlns:a16="http://schemas.microsoft.com/office/drawing/2014/main" id="{A042F541-9BDD-89DC-56F4-E6E677B13D5B}"/>
              </a:ext>
            </a:extLst>
          </p:cNvPr>
          <p:cNvSpPr txBox="1"/>
          <p:nvPr/>
        </p:nvSpPr>
        <p:spPr>
          <a:xfrm>
            <a:off x="6796986" y="792327"/>
            <a:ext cx="1172966" cy="246221"/>
          </a:xfrm>
          <a:prstGeom prst="rect">
            <a:avLst/>
          </a:prstGeom>
          <a:solidFill>
            <a:schemeClr val="bg1"/>
          </a:solidFill>
        </p:spPr>
        <p:txBody>
          <a:bodyPr wrap="square" tIns="0" bIns="0" rtlCol="0" anchor="ctr">
            <a:spAutoFit/>
          </a:bodyPr>
          <a:lstStyle/>
          <a:p>
            <a:pPr algn="ctr"/>
            <a:r>
              <a:rPr lang="de-DE" sz="800" b="1"/>
              <a:t>Kein stimulierter    C-Peptidspiegel</a:t>
            </a:r>
          </a:p>
        </p:txBody>
      </p:sp>
      <p:sp>
        <p:nvSpPr>
          <p:cNvPr id="10" name="Textfeld 9">
            <a:extLst>
              <a:ext uri="{FF2B5EF4-FFF2-40B4-BE49-F238E27FC236}">
                <a16:creationId xmlns:a16="http://schemas.microsoft.com/office/drawing/2014/main" id="{172BF350-B127-B778-CC58-CA55BA7F0BF2}"/>
              </a:ext>
            </a:extLst>
          </p:cNvPr>
          <p:cNvSpPr txBox="1"/>
          <p:nvPr/>
        </p:nvSpPr>
        <p:spPr>
          <a:xfrm rot="16200000">
            <a:off x="563383" y="2456466"/>
            <a:ext cx="1098378" cy="123111"/>
          </a:xfrm>
          <a:prstGeom prst="rect">
            <a:avLst/>
          </a:prstGeom>
          <a:solidFill>
            <a:schemeClr val="bg1"/>
          </a:solidFill>
        </p:spPr>
        <p:txBody>
          <a:bodyPr wrap="square" tIns="0" bIns="0" rtlCol="0" anchor="ctr">
            <a:spAutoFit/>
          </a:bodyPr>
          <a:lstStyle/>
          <a:p>
            <a:pPr algn="ctr"/>
            <a:r>
              <a:rPr lang="el-GR" sz="800"/>
              <a:t>β</a:t>
            </a:r>
            <a:r>
              <a:rPr lang="de-DE" sz="800"/>
              <a:t>-Zellmasse</a:t>
            </a:r>
          </a:p>
        </p:txBody>
      </p:sp>
      <p:sp>
        <p:nvSpPr>
          <p:cNvPr id="11" name="Textfeld 10">
            <a:extLst>
              <a:ext uri="{FF2B5EF4-FFF2-40B4-BE49-F238E27FC236}">
                <a16:creationId xmlns:a16="http://schemas.microsoft.com/office/drawing/2014/main" id="{F586C768-A542-2F82-CE97-CBEFDC53EE92}"/>
              </a:ext>
            </a:extLst>
          </p:cNvPr>
          <p:cNvSpPr txBox="1"/>
          <p:nvPr/>
        </p:nvSpPr>
        <p:spPr>
          <a:xfrm>
            <a:off x="1240277" y="3858685"/>
            <a:ext cx="651932" cy="246221"/>
          </a:xfrm>
          <a:prstGeom prst="rect">
            <a:avLst/>
          </a:prstGeom>
          <a:solidFill>
            <a:srgbClr val="CCDDBB"/>
          </a:solidFill>
        </p:spPr>
        <p:txBody>
          <a:bodyPr wrap="square" lIns="0" tIns="0" rIns="0" bIns="0" rtlCol="0" anchor="ctr">
            <a:spAutoFit/>
          </a:bodyPr>
          <a:lstStyle/>
          <a:p>
            <a:r>
              <a:rPr lang="de-DE" sz="800"/>
              <a:t>Genetisches Risiko</a:t>
            </a:r>
          </a:p>
        </p:txBody>
      </p:sp>
      <p:sp>
        <p:nvSpPr>
          <p:cNvPr id="12" name="Textfeld 11">
            <a:extLst>
              <a:ext uri="{FF2B5EF4-FFF2-40B4-BE49-F238E27FC236}">
                <a16:creationId xmlns:a16="http://schemas.microsoft.com/office/drawing/2014/main" id="{636D3820-EC68-06FB-A967-8CAF2EFEB229}"/>
              </a:ext>
            </a:extLst>
          </p:cNvPr>
          <p:cNvSpPr txBox="1"/>
          <p:nvPr/>
        </p:nvSpPr>
        <p:spPr>
          <a:xfrm>
            <a:off x="2445597" y="3735574"/>
            <a:ext cx="605293" cy="369332"/>
          </a:xfrm>
          <a:prstGeom prst="rect">
            <a:avLst/>
          </a:prstGeom>
          <a:solidFill>
            <a:srgbClr val="CCDDBB"/>
          </a:solidFill>
        </p:spPr>
        <p:txBody>
          <a:bodyPr wrap="square" lIns="0" tIns="0" rIns="0" bIns="0" rtlCol="0" anchor="ctr">
            <a:spAutoFit/>
          </a:bodyPr>
          <a:lstStyle/>
          <a:p>
            <a:r>
              <a:rPr lang="de-DE" sz="800"/>
              <a:t>Verlust der Immun-toleranz</a:t>
            </a:r>
          </a:p>
        </p:txBody>
      </p:sp>
      <p:sp>
        <p:nvSpPr>
          <p:cNvPr id="13" name="Textfeld 12">
            <a:extLst>
              <a:ext uri="{FF2B5EF4-FFF2-40B4-BE49-F238E27FC236}">
                <a16:creationId xmlns:a16="http://schemas.microsoft.com/office/drawing/2014/main" id="{DE7BBC42-A2CE-1DB5-D3E6-D3FE396E6C1D}"/>
              </a:ext>
            </a:extLst>
          </p:cNvPr>
          <p:cNvSpPr txBox="1"/>
          <p:nvPr/>
        </p:nvSpPr>
        <p:spPr>
          <a:xfrm>
            <a:off x="4204677" y="4174010"/>
            <a:ext cx="605293" cy="123111"/>
          </a:xfrm>
          <a:prstGeom prst="rect">
            <a:avLst/>
          </a:prstGeom>
          <a:solidFill>
            <a:schemeClr val="bg1"/>
          </a:solidFill>
        </p:spPr>
        <p:txBody>
          <a:bodyPr wrap="square" lIns="0" tIns="0" rIns="0" bIns="0" rtlCol="0" anchor="ctr">
            <a:spAutoFit/>
          </a:bodyPr>
          <a:lstStyle/>
          <a:p>
            <a:pPr algn="ctr"/>
            <a:r>
              <a:rPr lang="de-DE" sz="800"/>
              <a:t>Zeit</a:t>
            </a:r>
          </a:p>
        </p:txBody>
      </p:sp>
      <p:sp>
        <p:nvSpPr>
          <p:cNvPr id="14" name="Textfeld 13">
            <a:extLst>
              <a:ext uri="{FF2B5EF4-FFF2-40B4-BE49-F238E27FC236}">
                <a16:creationId xmlns:a16="http://schemas.microsoft.com/office/drawing/2014/main" id="{907E50EC-28CC-CB03-2EE6-7D82922F6570}"/>
              </a:ext>
            </a:extLst>
          </p:cNvPr>
          <p:cNvSpPr txBox="1"/>
          <p:nvPr/>
        </p:nvSpPr>
        <p:spPr>
          <a:xfrm>
            <a:off x="7086482" y="1585919"/>
            <a:ext cx="378737" cy="107722"/>
          </a:xfrm>
          <a:prstGeom prst="rect">
            <a:avLst/>
          </a:prstGeom>
          <a:solidFill>
            <a:schemeClr val="bg1"/>
          </a:solidFill>
        </p:spPr>
        <p:txBody>
          <a:bodyPr wrap="square" lIns="0" tIns="0" rIns="0" bIns="0" rtlCol="0" anchor="ctr">
            <a:spAutoFit/>
          </a:bodyPr>
          <a:lstStyle/>
          <a:p>
            <a:r>
              <a:rPr lang="de-DE" sz="700"/>
              <a:t>B-Zelle</a:t>
            </a:r>
          </a:p>
        </p:txBody>
      </p:sp>
      <p:sp>
        <p:nvSpPr>
          <p:cNvPr id="15" name="Textfeld 14">
            <a:extLst>
              <a:ext uri="{FF2B5EF4-FFF2-40B4-BE49-F238E27FC236}">
                <a16:creationId xmlns:a16="http://schemas.microsoft.com/office/drawing/2014/main" id="{7A3EE96D-C3F6-FECC-9F83-5E182768C046}"/>
              </a:ext>
            </a:extLst>
          </p:cNvPr>
          <p:cNvSpPr txBox="1"/>
          <p:nvPr/>
        </p:nvSpPr>
        <p:spPr>
          <a:xfrm>
            <a:off x="7086482" y="1377148"/>
            <a:ext cx="226337" cy="144073"/>
          </a:xfrm>
          <a:prstGeom prst="rect">
            <a:avLst/>
          </a:prstGeom>
          <a:solidFill>
            <a:schemeClr val="bg1"/>
          </a:solidFill>
        </p:spPr>
        <p:txBody>
          <a:bodyPr wrap="square" lIns="0" tIns="0" rIns="0" bIns="36000" rtlCol="0" anchor="ctr">
            <a:spAutoFit/>
          </a:bodyPr>
          <a:lstStyle/>
          <a:p>
            <a:r>
              <a:rPr lang="de-DE" sz="700" err="1"/>
              <a:t>T</a:t>
            </a:r>
            <a:r>
              <a:rPr lang="de-DE" sz="700" baseline="-25000" err="1"/>
              <a:t>reg</a:t>
            </a:r>
            <a:endParaRPr lang="de-DE" sz="700" baseline="-25000"/>
          </a:p>
        </p:txBody>
      </p:sp>
      <p:sp>
        <p:nvSpPr>
          <p:cNvPr id="16" name="Textfeld 15">
            <a:extLst>
              <a:ext uri="{FF2B5EF4-FFF2-40B4-BE49-F238E27FC236}">
                <a16:creationId xmlns:a16="http://schemas.microsoft.com/office/drawing/2014/main" id="{F82D9376-ACB9-BC91-ED20-59FDF101E9AE}"/>
              </a:ext>
            </a:extLst>
          </p:cNvPr>
          <p:cNvSpPr txBox="1"/>
          <p:nvPr/>
        </p:nvSpPr>
        <p:spPr>
          <a:xfrm>
            <a:off x="7086482" y="1168160"/>
            <a:ext cx="226337" cy="144073"/>
          </a:xfrm>
          <a:prstGeom prst="rect">
            <a:avLst/>
          </a:prstGeom>
          <a:solidFill>
            <a:schemeClr val="bg1"/>
          </a:solidFill>
        </p:spPr>
        <p:txBody>
          <a:bodyPr wrap="square" lIns="0" tIns="0" rIns="0" bIns="36000" rtlCol="0" anchor="ctr">
            <a:spAutoFit/>
          </a:bodyPr>
          <a:lstStyle/>
          <a:p>
            <a:r>
              <a:rPr lang="de-DE" sz="700"/>
              <a:t>T</a:t>
            </a:r>
            <a:r>
              <a:rPr lang="de-DE" sz="700" baseline="-25000"/>
              <a:t>H</a:t>
            </a:r>
            <a:r>
              <a:rPr lang="de-DE" sz="700"/>
              <a:t>1</a:t>
            </a:r>
            <a:endParaRPr lang="de-DE" sz="700" baseline="-25000"/>
          </a:p>
        </p:txBody>
      </p:sp>
      <p:sp>
        <p:nvSpPr>
          <p:cNvPr id="17" name="Textfeld 16">
            <a:extLst>
              <a:ext uri="{FF2B5EF4-FFF2-40B4-BE49-F238E27FC236}">
                <a16:creationId xmlns:a16="http://schemas.microsoft.com/office/drawing/2014/main" id="{97B27068-7557-29DA-B7E7-D7E057299FB8}"/>
              </a:ext>
            </a:extLst>
          </p:cNvPr>
          <p:cNvSpPr txBox="1"/>
          <p:nvPr/>
        </p:nvSpPr>
        <p:spPr>
          <a:xfrm>
            <a:off x="7567762" y="1177533"/>
            <a:ext cx="378737" cy="107722"/>
          </a:xfrm>
          <a:prstGeom prst="rect">
            <a:avLst/>
          </a:prstGeom>
          <a:solidFill>
            <a:schemeClr val="bg1"/>
          </a:solidFill>
        </p:spPr>
        <p:txBody>
          <a:bodyPr wrap="square" lIns="0" tIns="0" rIns="0" bIns="0" rtlCol="0" anchor="ctr">
            <a:spAutoFit/>
          </a:bodyPr>
          <a:lstStyle/>
          <a:p>
            <a:r>
              <a:rPr lang="el-GR" sz="700"/>
              <a:t>β</a:t>
            </a:r>
            <a:r>
              <a:rPr lang="de-DE" sz="700"/>
              <a:t>-Zelle</a:t>
            </a:r>
          </a:p>
        </p:txBody>
      </p:sp>
      <p:sp>
        <p:nvSpPr>
          <p:cNvPr id="18" name="Textfeld 17">
            <a:extLst>
              <a:ext uri="{FF2B5EF4-FFF2-40B4-BE49-F238E27FC236}">
                <a16:creationId xmlns:a16="http://schemas.microsoft.com/office/drawing/2014/main" id="{075F700E-43CE-48CA-FF59-ABB8E7A55155}"/>
              </a:ext>
            </a:extLst>
          </p:cNvPr>
          <p:cNvSpPr txBox="1"/>
          <p:nvPr/>
        </p:nvSpPr>
        <p:spPr>
          <a:xfrm>
            <a:off x="7567762" y="1377523"/>
            <a:ext cx="276343" cy="107722"/>
          </a:xfrm>
          <a:prstGeom prst="rect">
            <a:avLst/>
          </a:prstGeom>
          <a:solidFill>
            <a:schemeClr val="bg1"/>
          </a:solidFill>
        </p:spPr>
        <p:txBody>
          <a:bodyPr wrap="square" lIns="0" tIns="0" rIns="0" bIns="0" rtlCol="0" anchor="ctr">
            <a:spAutoFit/>
          </a:bodyPr>
          <a:lstStyle/>
          <a:p>
            <a:r>
              <a:rPr lang="de-DE" sz="700"/>
              <a:t>CTL</a:t>
            </a:r>
          </a:p>
        </p:txBody>
      </p:sp>
      <p:sp>
        <p:nvSpPr>
          <p:cNvPr id="19" name="Textfeld 18">
            <a:extLst>
              <a:ext uri="{FF2B5EF4-FFF2-40B4-BE49-F238E27FC236}">
                <a16:creationId xmlns:a16="http://schemas.microsoft.com/office/drawing/2014/main" id="{2BC70931-CF0D-B6F8-DE6E-6BA23AF711F7}"/>
              </a:ext>
            </a:extLst>
          </p:cNvPr>
          <p:cNvSpPr txBox="1"/>
          <p:nvPr/>
        </p:nvSpPr>
        <p:spPr>
          <a:xfrm>
            <a:off x="7578418" y="1567675"/>
            <a:ext cx="265687" cy="107722"/>
          </a:xfrm>
          <a:prstGeom prst="rect">
            <a:avLst/>
          </a:prstGeom>
          <a:solidFill>
            <a:schemeClr val="bg1"/>
          </a:solidFill>
        </p:spPr>
        <p:txBody>
          <a:bodyPr wrap="square" lIns="0" tIns="0" rIns="0" bIns="0" rtlCol="0" anchor="ctr">
            <a:spAutoFit/>
          </a:bodyPr>
          <a:lstStyle/>
          <a:p>
            <a:r>
              <a:rPr lang="de-DE" sz="700"/>
              <a:t>APZ</a:t>
            </a:r>
          </a:p>
        </p:txBody>
      </p:sp>
      <p:sp>
        <p:nvSpPr>
          <p:cNvPr id="23" name="Textfeld 22">
            <a:extLst>
              <a:ext uri="{FF2B5EF4-FFF2-40B4-BE49-F238E27FC236}">
                <a16:creationId xmlns:a16="http://schemas.microsoft.com/office/drawing/2014/main" id="{E2912A89-C86B-9E40-B458-DAA7E129E132}"/>
              </a:ext>
            </a:extLst>
          </p:cNvPr>
          <p:cNvSpPr txBox="1"/>
          <p:nvPr/>
        </p:nvSpPr>
        <p:spPr>
          <a:xfrm>
            <a:off x="390357" y="4844919"/>
            <a:ext cx="7696570" cy="276999"/>
          </a:xfrm>
          <a:prstGeom prst="rect">
            <a:avLst/>
          </a:prstGeom>
          <a:noFill/>
        </p:spPr>
        <p:txBody>
          <a:bodyPr wrap="square">
            <a:spAutoFit/>
          </a:bodyPr>
          <a:lstStyle/>
          <a:p>
            <a:r>
              <a:rPr lang="de-DE" sz="600" dirty="0">
                <a:solidFill>
                  <a:srgbClr val="404040"/>
                </a:solidFill>
                <a:cs typeface="Arial"/>
              </a:rPr>
              <a:t>APZ: Antigen-präsentierende Zelle; CTL: zytotoxischer T-Lymphozyt (CD8+ T-Zelle); T</a:t>
            </a:r>
            <a:r>
              <a:rPr lang="de-DE" sz="600" baseline="-25000" dirty="0">
                <a:solidFill>
                  <a:srgbClr val="404040"/>
                </a:solidFill>
                <a:cs typeface="Arial"/>
              </a:rPr>
              <a:t>H</a:t>
            </a:r>
            <a:r>
              <a:rPr lang="de-DE" sz="600" dirty="0">
                <a:solidFill>
                  <a:srgbClr val="404040"/>
                </a:solidFill>
                <a:cs typeface="Arial"/>
              </a:rPr>
              <a:t>1: T-Helfer-1-Zelle; </a:t>
            </a:r>
            <a:r>
              <a:rPr lang="de-DE" sz="600" dirty="0" err="1">
                <a:solidFill>
                  <a:srgbClr val="404040"/>
                </a:solidFill>
                <a:cs typeface="Arial"/>
              </a:rPr>
              <a:t>T</a:t>
            </a:r>
            <a:r>
              <a:rPr lang="de-DE" sz="600" baseline="-25000" dirty="0" err="1">
                <a:solidFill>
                  <a:srgbClr val="404040"/>
                </a:solidFill>
                <a:cs typeface="Arial"/>
              </a:rPr>
              <a:t>reg</a:t>
            </a:r>
            <a:r>
              <a:rPr lang="de-DE" sz="600" dirty="0">
                <a:solidFill>
                  <a:srgbClr val="404040"/>
                </a:solidFill>
                <a:cs typeface="Arial"/>
              </a:rPr>
              <a:t>: regulatorische T-Zelle; T1D: Typ-1-Diabetes. </a:t>
            </a:r>
          </a:p>
          <a:p>
            <a:r>
              <a:rPr lang="de-DE" sz="600" b="1" dirty="0">
                <a:solidFill>
                  <a:srgbClr val="404040"/>
                </a:solidFill>
                <a:cs typeface="Arial"/>
              </a:rPr>
              <a:t>1.</a:t>
            </a:r>
            <a:r>
              <a:rPr lang="de-DE" sz="600" dirty="0">
                <a:solidFill>
                  <a:srgbClr val="404040"/>
                </a:solidFill>
                <a:cs typeface="Arial"/>
              </a:rPr>
              <a:t> </a:t>
            </a:r>
            <a:r>
              <a:rPr lang="en-US" sz="600" dirty="0">
                <a:solidFill>
                  <a:srgbClr val="404040"/>
                </a:solidFill>
                <a:cs typeface="Arial"/>
              </a:rPr>
              <a:t>Roep BO &amp; Tree TIM</a:t>
            </a:r>
            <a:r>
              <a:rPr lang="en-US" sz="600" i="1" dirty="0">
                <a:solidFill>
                  <a:srgbClr val="404040"/>
                </a:solidFill>
                <a:cs typeface="Arial"/>
              </a:rPr>
              <a:t>. Nat Rev Endocrinol </a:t>
            </a:r>
            <a:r>
              <a:rPr lang="en-US" sz="600" dirty="0">
                <a:solidFill>
                  <a:srgbClr val="404040"/>
                </a:solidFill>
                <a:cs typeface="Arial"/>
              </a:rPr>
              <a:t>2014; 10: 229</a:t>
            </a:r>
            <a:r>
              <a:rPr lang="de" sz="600" dirty="0">
                <a:solidFill>
                  <a:srgbClr val="404040"/>
                </a:solidFill>
                <a:ea typeface="Arial"/>
                <a:cs typeface="Arial"/>
              </a:rPr>
              <a:t>–</a:t>
            </a:r>
            <a:r>
              <a:rPr lang="en-US" sz="600" dirty="0">
                <a:solidFill>
                  <a:srgbClr val="404040"/>
                </a:solidFill>
                <a:cs typeface="Arial"/>
              </a:rPr>
              <a:t>42.  </a:t>
            </a:r>
          </a:p>
        </p:txBody>
      </p:sp>
      <p:sp>
        <p:nvSpPr>
          <p:cNvPr id="20" name="Textfeld 19">
            <a:extLst>
              <a:ext uri="{FF2B5EF4-FFF2-40B4-BE49-F238E27FC236}">
                <a16:creationId xmlns:a16="http://schemas.microsoft.com/office/drawing/2014/main" id="{176DC218-1EE3-BFA8-828A-FB2B897AA029}"/>
              </a:ext>
            </a:extLst>
          </p:cNvPr>
          <p:cNvSpPr txBox="1"/>
          <p:nvPr/>
        </p:nvSpPr>
        <p:spPr>
          <a:xfrm>
            <a:off x="817970" y="4455584"/>
            <a:ext cx="3473995" cy="184666"/>
          </a:xfrm>
          <a:prstGeom prst="rect">
            <a:avLst/>
          </a:prstGeom>
          <a:noFill/>
        </p:spPr>
        <p:txBody>
          <a:bodyPr wrap="square">
            <a:spAutoFit/>
          </a:bodyPr>
          <a:lstStyle/>
          <a:p>
            <a:r>
              <a:rPr lang="de-DE" sz="600">
                <a:solidFill>
                  <a:srgbClr val="404040"/>
                </a:solidFill>
                <a:cs typeface="Arial"/>
              </a:rPr>
              <a:t>Abbildung modifiziert nach </a:t>
            </a:r>
            <a:r>
              <a:rPr lang="de-DE" sz="600" err="1">
                <a:solidFill>
                  <a:srgbClr val="404040"/>
                </a:solidFill>
                <a:cs typeface="Arial"/>
              </a:rPr>
              <a:t>Roep</a:t>
            </a:r>
            <a:r>
              <a:rPr lang="de-DE" sz="600">
                <a:solidFill>
                  <a:srgbClr val="404040"/>
                </a:solidFill>
                <a:cs typeface="Arial"/>
              </a:rPr>
              <a:t> &amp; </a:t>
            </a:r>
            <a:r>
              <a:rPr lang="de-DE" sz="600" err="1">
                <a:solidFill>
                  <a:srgbClr val="404040"/>
                </a:solidFill>
                <a:cs typeface="Arial"/>
              </a:rPr>
              <a:t>Tree</a:t>
            </a:r>
            <a:r>
              <a:rPr lang="de-DE" sz="600">
                <a:solidFill>
                  <a:srgbClr val="404040"/>
                </a:solidFill>
                <a:cs typeface="Arial"/>
              </a:rPr>
              <a:t> 2014</a:t>
            </a:r>
            <a:r>
              <a:rPr lang="de-DE" sz="600" baseline="30000">
                <a:solidFill>
                  <a:srgbClr val="404040"/>
                </a:solidFill>
                <a:cs typeface="Arial"/>
              </a:rPr>
              <a:t>1</a:t>
            </a:r>
            <a:endParaRPr lang="en-US" sz="600" baseline="30000">
              <a:solidFill>
                <a:srgbClr val="404040"/>
              </a:solidFill>
              <a:cs typeface="Arial"/>
            </a:endParaRPr>
          </a:p>
        </p:txBody>
      </p:sp>
      <p:sp>
        <p:nvSpPr>
          <p:cNvPr id="25" name="Rectangle: Rounded Corners 23">
            <a:extLst>
              <a:ext uri="{FF2B5EF4-FFF2-40B4-BE49-F238E27FC236}">
                <a16:creationId xmlns:a16="http://schemas.microsoft.com/office/drawing/2014/main" id="{5B98BE62-CB3A-2653-D0AD-6B5218D824E9}"/>
              </a:ext>
            </a:extLst>
          </p:cNvPr>
          <p:cNvSpPr/>
          <p:nvPr/>
        </p:nvSpPr>
        <p:spPr>
          <a:xfrm>
            <a:off x="4639506" y="1177533"/>
            <a:ext cx="3591150" cy="2788434"/>
          </a:xfrm>
          <a:prstGeom prst="roundRect">
            <a:avLst>
              <a:gd name="adj" fmla="val 908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lang="de-DE" sz="1000"/>
              <a:t>Wenn dieser Zustand der Immuntoleranz durch noch nicht vollständig identifizierte Faktoren beeinträchtigt wird, kann das Immunsystem aus dem Gleichgewicht geraten. Regulatorische T-Zellen reichen nicht mehr aus, um die Insel-autoreaktiven T-Zellen zu kontrollieren, was zum Verlust der Toleranz und zur Aktivierung von B-Zellen (zur Bildung von Inselautoantikörpern) und Effektor-T-Zellen führt. Mit abnehmender funktioneller Beta-</a:t>
            </a:r>
            <a:r>
              <a:rPr lang="de-DE" sz="1000" err="1"/>
              <a:t>zellmasse</a:t>
            </a:r>
            <a:r>
              <a:rPr lang="de-DE" sz="1000"/>
              <a:t> wird die Reaktion auf erhöhte Blutzucker-spiegel im Blut beeinträchtigt (Verlust der 1. Phase der Insulinantwort). </a:t>
            </a:r>
          </a:p>
          <a:p>
            <a:endParaRPr lang="de-DE" sz="1000"/>
          </a:p>
          <a:p>
            <a:r>
              <a:rPr lang="de-DE" sz="1000"/>
              <a:t>Es wird angenommen, dass in diesem Stadium regulatorische T-Zellen den Zerstörungsprozess der Betazellen und die klinische Manifestation von T1D (Hyperglykämie) verzögern,…</a:t>
            </a:r>
          </a:p>
        </p:txBody>
      </p:sp>
      <p:sp>
        <p:nvSpPr>
          <p:cNvPr id="22" name="Rechteck 21">
            <a:extLst>
              <a:ext uri="{FF2B5EF4-FFF2-40B4-BE49-F238E27FC236}">
                <a16:creationId xmlns:a16="http://schemas.microsoft.com/office/drawing/2014/main" id="{DCF429E2-E56F-C869-B43A-C478CBDE6253}"/>
              </a:ext>
            </a:extLst>
          </p:cNvPr>
          <p:cNvSpPr/>
          <p:nvPr/>
        </p:nvSpPr>
        <p:spPr>
          <a:xfrm>
            <a:off x="899695" y="736043"/>
            <a:ext cx="7344609" cy="3688965"/>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24" name="Textplatzhalter 4">
            <a:extLst>
              <a:ext uri="{FF2B5EF4-FFF2-40B4-BE49-F238E27FC236}">
                <a16:creationId xmlns:a16="http://schemas.microsoft.com/office/drawing/2014/main" id="{7010C443-7F52-C90A-3958-1D7513D3663E}"/>
              </a:ext>
            </a:extLst>
          </p:cNvPr>
          <p:cNvSpPr>
            <a:spLocks noGrp="1"/>
          </p:cNvSpPr>
          <p:nvPr>
            <p:ph type="body" sz="quarter" idx="17"/>
          </p:nvPr>
        </p:nvSpPr>
        <p:spPr>
          <a:xfrm>
            <a:off x="390357" y="115968"/>
            <a:ext cx="8476488" cy="463296"/>
          </a:xfrm>
        </p:spPr>
        <p:txBody>
          <a:bodyPr/>
          <a:lstStyle/>
          <a:p>
            <a:r>
              <a:rPr lang="de-DE" sz="2000" b="1" dirty="0">
                <a:solidFill>
                  <a:srgbClr val="7030A0"/>
                </a:solidFill>
                <a:latin typeface="+mj-lt"/>
              </a:rPr>
              <a:t>Ablauf der </a:t>
            </a:r>
            <a:r>
              <a:rPr lang="de-DE" sz="2000" b="1" dirty="0" err="1">
                <a:solidFill>
                  <a:srgbClr val="7030A0"/>
                </a:solidFill>
                <a:latin typeface="+mj-lt"/>
              </a:rPr>
              <a:t>Immunopathogenese</a:t>
            </a:r>
            <a:r>
              <a:rPr lang="de-DE" sz="2000" b="1" dirty="0">
                <a:solidFill>
                  <a:srgbClr val="7030A0"/>
                </a:solidFill>
                <a:latin typeface="+mj-lt"/>
              </a:rPr>
              <a:t> von Typ-1-Diabetes</a:t>
            </a:r>
            <a:r>
              <a:rPr lang="de-DE" sz="2000" b="1" baseline="30000" dirty="0">
                <a:solidFill>
                  <a:srgbClr val="7030A0"/>
                </a:solidFill>
                <a:latin typeface="+mj-lt"/>
              </a:rPr>
              <a:t>1</a:t>
            </a:r>
          </a:p>
        </p:txBody>
      </p:sp>
    </p:spTree>
    <p:extLst>
      <p:ext uri="{BB962C8B-B14F-4D97-AF65-F5344CB8AC3E}">
        <p14:creationId xmlns:p14="http://schemas.microsoft.com/office/powerpoint/2010/main" val="298479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feld 8">
            <a:extLst>
              <a:ext uri="{FF2B5EF4-FFF2-40B4-BE49-F238E27FC236}">
                <a16:creationId xmlns:a16="http://schemas.microsoft.com/office/drawing/2014/main" id="{0095FE40-A3D6-FF0D-8F20-D7C03EB93D91}"/>
              </a:ext>
            </a:extLst>
          </p:cNvPr>
          <p:cNvSpPr txBox="1"/>
          <p:nvPr/>
        </p:nvSpPr>
        <p:spPr>
          <a:xfrm>
            <a:off x="390357" y="4846953"/>
            <a:ext cx="7696570" cy="276999"/>
          </a:xfrm>
          <a:prstGeom prst="rect">
            <a:avLst/>
          </a:prstGeom>
          <a:noFill/>
        </p:spPr>
        <p:txBody>
          <a:bodyPr wrap="square">
            <a:spAutoFit/>
          </a:bodyPr>
          <a:lstStyle/>
          <a:p>
            <a:r>
              <a:rPr lang="de-DE" sz="600" dirty="0">
                <a:solidFill>
                  <a:srgbClr val="404040"/>
                </a:solidFill>
                <a:cs typeface="Arial"/>
              </a:rPr>
              <a:t>APZ: Antigen-präsentierende Zelle; CTL: zytotoxischer T-Lymphozyt (CD8+ T-Zelle); T</a:t>
            </a:r>
            <a:r>
              <a:rPr lang="de-DE" sz="600" baseline="-25000" dirty="0">
                <a:solidFill>
                  <a:srgbClr val="404040"/>
                </a:solidFill>
                <a:cs typeface="Arial"/>
              </a:rPr>
              <a:t>H</a:t>
            </a:r>
            <a:r>
              <a:rPr lang="de-DE" sz="600" dirty="0">
                <a:solidFill>
                  <a:srgbClr val="404040"/>
                </a:solidFill>
                <a:cs typeface="Arial"/>
              </a:rPr>
              <a:t>1: T-Helfer-1-Zelle; </a:t>
            </a:r>
            <a:r>
              <a:rPr lang="de-DE" sz="600" dirty="0" err="1">
                <a:solidFill>
                  <a:srgbClr val="404040"/>
                </a:solidFill>
                <a:cs typeface="Arial"/>
              </a:rPr>
              <a:t>T</a:t>
            </a:r>
            <a:r>
              <a:rPr lang="de-DE" sz="600" baseline="-25000" dirty="0" err="1">
                <a:solidFill>
                  <a:srgbClr val="404040"/>
                </a:solidFill>
                <a:cs typeface="Arial"/>
              </a:rPr>
              <a:t>reg</a:t>
            </a:r>
            <a:r>
              <a:rPr lang="de-DE" sz="600" dirty="0">
                <a:solidFill>
                  <a:srgbClr val="404040"/>
                </a:solidFill>
                <a:cs typeface="Arial"/>
              </a:rPr>
              <a:t>: regulatorische T-Zelle; T1D: Typ-1-Diabetes. </a:t>
            </a:r>
          </a:p>
          <a:p>
            <a:r>
              <a:rPr lang="de-DE" sz="600" b="1" dirty="0">
                <a:solidFill>
                  <a:srgbClr val="404040"/>
                </a:solidFill>
                <a:cs typeface="Arial"/>
              </a:rPr>
              <a:t>1. </a:t>
            </a:r>
            <a:r>
              <a:rPr lang="en-US" sz="600" dirty="0">
                <a:solidFill>
                  <a:srgbClr val="404040"/>
                </a:solidFill>
                <a:cs typeface="Arial"/>
              </a:rPr>
              <a:t>Roep BO &amp; Tree TIM</a:t>
            </a:r>
            <a:r>
              <a:rPr lang="en-US" sz="600" i="1" dirty="0">
                <a:solidFill>
                  <a:srgbClr val="404040"/>
                </a:solidFill>
                <a:cs typeface="Arial"/>
              </a:rPr>
              <a:t>. Nat Rev Endocrinol </a:t>
            </a:r>
            <a:r>
              <a:rPr lang="en-US" sz="600" dirty="0">
                <a:solidFill>
                  <a:srgbClr val="404040"/>
                </a:solidFill>
                <a:cs typeface="Arial"/>
              </a:rPr>
              <a:t>2014; 10: 229</a:t>
            </a:r>
            <a:r>
              <a:rPr lang="de" sz="600" dirty="0">
                <a:solidFill>
                  <a:srgbClr val="404040"/>
                </a:solidFill>
                <a:ea typeface="Arial"/>
                <a:cs typeface="Arial"/>
              </a:rPr>
              <a:t>–</a:t>
            </a:r>
            <a:r>
              <a:rPr lang="en-US" sz="600" dirty="0">
                <a:solidFill>
                  <a:srgbClr val="404040"/>
                </a:solidFill>
                <a:cs typeface="Arial"/>
              </a:rPr>
              <a:t>42.  </a:t>
            </a:r>
          </a:p>
        </p:txBody>
      </p:sp>
      <p:pic>
        <p:nvPicPr>
          <p:cNvPr id="3" name="Grafik 2" descr="Ein Bild, das Text, Screenshot, Karte enthält.&#10;&#10;Automatisch generierte Beschreibung">
            <a:extLst>
              <a:ext uri="{FF2B5EF4-FFF2-40B4-BE49-F238E27FC236}">
                <a16:creationId xmlns:a16="http://schemas.microsoft.com/office/drawing/2014/main" id="{6D5E28A1-3220-73B2-2C20-E736398C74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695" y="718491"/>
            <a:ext cx="7344609" cy="3706518"/>
          </a:xfrm>
          <a:prstGeom prst="rect">
            <a:avLst/>
          </a:prstGeom>
        </p:spPr>
      </p:pic>
      <p:sp>
        <p:nvSpPr>
          <p:cNvPr id="2" name="Textfeld 1">
            <a:extLst>
              <a:ext uri="{FF2B5EF4-FFF2-40B4-BE49-F238E27FC236}">
                <a16:creationId xmlns:a16="http://schemas.microsoft.com/office/drawing/2014/main" id="{0EEC783D-32C8-460A-7D4E-180F3F7C9D7D}"/>
              </a:ext>
            </a:extLst>
          </p:cNvPr>
          <p:cNvSpPr txBox="1"/>
          <p:nvPr/>
        </p:nvSpPr>
        <p:spPr>
          <a:xfrm>
            <a:off x="1649482" y="915437"/>
            <a:ext cx="1098379" cy="123111"/>
          </a:xfrm>
          <a:prstGeom prst="rect">
            <a:avLst/>
          </a:prstGeom>
          <a:solidFill>
            <a:schemeClr val="bg1"/>
          </a:solidFill>
        </p:spPr>
        <p:txBody>
          <a:bodyPr wrap="none" tIns="0" bIns="0" rtlCol="0" anchor="ctr">
            <a:spAutoFit/>
          </a:bodyPr>
          <a:lstStyle/>
          <a:p>
            <a:pPr algn="ctr"/>
            <a:r>
              <a:rPr lang="de-DE" sz="800" b="1" err="1"/>
              <a:t>Normoglykämie</a:t>
            </a:r>
            <a:endParaRPr lang="de-DE" sz="800" b="1"/>
          </a:p>
        </p:txBody>
      </p:sp>
      <p:sp>
        <p:nvSpPr>
          <p:cNvPr id="4" name="Textfeld 3">
            <a:extLst>
              <a:ext uri="{FF2B5EF4-FFF2-40B4-BE49-F238E27FC236}">
                <a16:creationId xmlns:a16="http://schemas.microsoft.com/office/drawing/2014/main" id="{70926A78-A313-D68B-C80F-D591F39D333F}"/>
              </a:ext>
            </a:extLst>
          </p:cNvPr>
          <p:cNvSpPr txBox="1"/>
          <p:nvPr/>
        </p:nvSpPr>
        <p:spPr>
          <a:xfrm>
            <a:off x="3050890" y="792327"/>
            <a:ext cx="1521109" cy="246221"/>
          </a:xfrm>
          <a:prstGeom prst="rect">
            <a:avLst/>
          </a:prstGeom>
          <a:solidFill>
            <a:schemeClr val="bg1"/>
          </a:solidFill>
        </p:spPr>
        <p:txBody>
          <a:bodyPr wrap="square" tIns="0" bIns="0" rtlCol="0" anchor="ctr">
            <a:spAutoFit/>
          </a:bodyPr>
          <a:lstStyle/>
          <a:p>
            <a:pPr algn="ctr"/>
            <a:r>
              <a:rPr lang="de-DE" sz="800" b="1"/>
              <a:t>Verlust der 1. Phase der Insulinantwort</a:t>
            </a:r>
          </a:p>
        </p:txBody>
      </p:sp>
      <p:sp>
        <p:nvSpPr>
          <p:cNvPr id="5" name="Textfeld 4">
            <a:extLst>
              <a:ext uri="{FF2B5EF4-FFF2-40B4-BE49-F238E27FC236}">
                <a16:creationId xmlns:a16="http://schemas.microsoft.com/office/drawing/2014/main" id="{B94E568A-4863-85F4-9AD1-945DE3AB238D}"/>
              </a:ext>
            </a:extLst>
          </p:cNvPr>
          <p:cNvSpPr txBox="1"/>
          <p:nvPr/>
        </p:nvSpPr>
        <p:spPr>
          <a:xfrm>
            <a:off x="4543043" y="914838"/>
            <a:ext cx="1172967" cy="123111"/>
          </a:xfrm>
          <a:prstGeom prst="rect">
            <a:avLst/>
          </a:prstGeom>
          <a:solidFill>
            <a:schemeClr val="bg1"/>
          </a:solidFill>
        </p:spPr>
        <p:txBody>
          <a:bodyPr wrap="square" tIns="0" bIns="0" rtlCol="0" anchor="ctr">
            <a:spAutoFit/>
          </a:bodyPr>
          <a:lstStyle/>
          <a:p>
            <a:pPr algn="ctr"/>
            <a:r>
              <a:rPr lang="de-DE" sz="800" b="1" dirty="0"/>
              <a:t>Hyperglykämie</a:t>
            </a:r>
          </a:p>
        </p:txBody>
      </p:sp>
      <p:sp>
        <p:nvSpPr>
          <p:cNvPr id="7" name="Textfeld 6">
            <a:extLst>
              <a:ext uri="{FF2B5EF4-FFF2-40B4-BE49-F238E27FC236}">
                <a16:creationId xmlns:a16="http://schemas.microsoft.com/office/drawing/2014/main" id="{6BDD501B-177F-D4BE-923A-EAFA660321A0}"/>
              </a:ext>
            </a:extLst>
          </p:cNvPr>
          <p:cNvSpPr txBox="1"/>
          <p:nvPr/>
        </p:nvSpPr>
        <p:spPr>
          <a:xfrm>
            <a:off x="5782665" y="792327"/>
            <a:ext cx="1098378" cy="246221"/>
          </a:xfrm>
          <a:prstGeom prst="rect">
            <a:avLst/>
          </a:prstGeom>
          <a:solidFill>
            <a:schemeClr val="bg1"/>
          </a:solidFill>
        </p:spPr>
        <p:txBody>
          <a:bodyPr wrap="square" tIns="0" bIns="0" rtlCol="0" anchor="ctr">
            <a:spAutoFit/>
          </a:bodyPr>
          <a:lstStyle/>
          <a:p>
            <a:pPr algn="ctr"/>
            <a:r>
              <a:rPr lang="de-DE" sz="800" b="1"/>
              <a:t>Kein basaler    C-Peptidspiegel</a:t>
            </a:r>
          </a:p>
        </p:txBody>
      </p:sp>
      <p:sp>
        <p:nvSpPr>
          <p:cNvPr id="8" name="Textfeld 7">
            <a:extLst>
              <a:ext uri="{FF2B5EF4-FFF2-40B4-BE49-F238E27FC236}">
                <a16:creationId xmlns:a16="http://schemas.microsoft.com/office/drawing/2014/main" id="{A042F541-9BDD-89DC-56F4-E6E677B13D5B}"/>
              </a:ext>
            </a:extLst>
          </p:cNvPr>
          <p:cNvSpPr txBox="1"/>
          <p:nvPr/>
        </p:nvSpPr>
        <p:spPr>
          <a:xfrm>
            <a:off x="6796986" y="792327"/>
            <a:ext cx="1172966" cy="246221"/>
          </a:xfrm>
          <a:prstGeom prst="rect">
            <a:avLst/>
          </a:prstGeom>
          <a:solidFill>
            <a:schemeClr val="bg1"/>
          </a:solidFill>
        </p:spPr>
        <p:txBody>
          <a:bodyPr wrap="square" tIns="0" bIns="0" rtlCol="0" anchor="ctr">
            <a:spAutoFit/>
          </a:bodyPr>
          <a:lstStyle/>
          <a:p>
            <a:pPr algn="ctr"/>
            <a:r>
              <a:rPr lang="de-DE" sz="800" b="1" dirty="0"/>
              <a:t>Kein stimulierter    C-Peptidspiegel</a:t>
            </a:r>
          </a:p>
        </p:txBody>
      </p:sp>
      <p:sp>
        <p:nvSpPr>
          <p:cNvPr id="10" name="Textfeld 9">
            <a:extLst>
              <a:ext uri="{FF2B5EF4-FFF2-40B4-BE49-F238E27FC236}">
                <a16:creationId xmlns:a16="http://schemas.microsoft.com/office/drawing/2014/main" id="{172BF350-B127-B778-CC58-CA55BA7F0BF2}"/>
              </a:ext>
            </a:extLst>
          </p:cNvPr>
          <p:cNvSpPr txBox="1"/>
          <p:nvPr/>
        </p:nvSpPr>
        <p:spPr>
          <a:xfrm rot="16200000">
            <a:off x="563383" y="2456466"/>
            <a:ext cx="1098378" cy="123111"/>
          </a:xfrm>
          <a:prstGeom prst="rect">
            <a:avLst/>
          </a:prstGeom>
          <a:solidFill>
            <a:schemeClr val="bg1"/>
          </a:solidFill>
        </p:spPr>
        <p:txBody>
          <a:bodyPr wrap="square" tIns="0" bIns="0" rtlCol="0" anchor="ctr">
            <a:spAutoFit/>
          </a:bodyPr>
          <a:lstStyle/>
          <a:p>
            <a:pPr algn="ctr"/>
            <a:r>
              <a:rPr lang="el-GR" sz="800"/>
              <a:t>β</a:t>
            </a:r>
            <a:r>
              <a:rPr lang="de-DE" sz="800"/>
              <a:t>-Zellmasse</a:t>
            </a:r>
          </a:p>
        </p:txBody>
      </p:sp>
      <p:sp>
        <p:nvSpPr>
          <p:cNvPr id="11" name="Textfeld 10">
            <a:extLst>
              <a:ext uri="{FF2B5EF4-FFF2-40B4-BE49-F238E27FC236}">
                <a16:creationId xmlns:a16="http://schemas.microsoft.com/office/drawing/2014/main" id="{F586C768-A542-2F82-CE97-CBEFDC53EE92}"/>
              </a:ext>
            </a:extLst>
          </p:cNvPr>
          <p:cNvSpPr txBox="1"/>
          <p:nvPr/>
        </p:nvSpPr>
        <p:spPr>
          <a:xfrm>
            <a:off x="1240277" y="3858685"/>
            <a:ext cx="651932" cy="246221"/>
          </a:xfrm>
          <a:prstGeom prst="rect">
            <a:avLst/>
          </a:prstGeom>
          <a:solidFill>
            <a:srgbClr val="CCDDBB"/>
          </a:solidFill>
        </p:spPr>
        <p:txBody>
          <a:bodyPr wrap="square" lIns="0" tIns="0" rIns="0" bIns="0" rtlCol="0" anchor="ctr">
            <a:spAutoFit/>
          </a:bodyPr>
          <a:lstStyle/>
          <a:p>
            <a:r>
              <a:rPr lang="de-DE" sz="800"/>
              <a:t>Genetisches Risiko</a:t>
            </a:r>
          </a:p>
        </p:txBody>
      </p:sp>
      <p:sp>
        <p:nvSpPr>
          <p:cNvPr id="12" name="Textfeld 11">
            <a:extLst>
              <a:ext uri="{FF2B5EF4-FFF2-40B4-BE49-F238E27FC236}">
                <a16:creationId xmlns:a16="http://schemas.microsoft.com/office/drawing/2014/main" id="{636D3820-EC68-06FB-A967-8CAF2EFEB229}"/>
              </a:ext>
            </a:extLst>
          </p:cNvPr>
          <p:cNvSpPr txBox="1"/>
          <p:nvPr/>
        </p:nvSpPr>
        <p:spPr>
          <a:xfrm>
            <a:off x="2445597" y="3735574"/>
            <a:ext cx="605293" cy="369332"/>
          </a:xfrm>
          <a:prstGeom prst="rect">
            <a:avLst/>
          </a:prstGeom>
          <a:solidFill>
            <a:srgbClr val="CCDDBB"/>
          </a:solidFill>
        </p:spPr>
        <p:txBody>
          <a:bodyPr wrap="square" lIns="0" tIns="0" rIns="0" bIns="0" rtlCol="0" anchor="ctr">
            <a:spAutoFit/>
          </a:bodyPr>
          <a:lstStyle/>
          <a:p>
            <a:r>
              <a:rPr lang="de-DE" sz="800"/>
              <a:t>Verlust der Immun-toleranz</a:t>
            </a:r>
          </a:p>
        </p:txBody>
      </p:sp>
      <p:sp>
        <p:nvSpPr>
          <p:cNvPr id="13" name="Textfeld 12">
            <a:extLst>
              <a:ext uri="{FF2B5EF4-FFF2-40B4-BE49-F238E27FC236}">
                <a16:creationId xmlns:a16="http://schemas.microsoft.com/office/drawing/2014/main" id="{DE7BBC42-A2CE-1DB5-D3E6-D3FE396E6C1D}"/>
              </a:ext>
            </a:extLst>
          </p:cNvPr>
          <p:cNvSpPr txBox="1"/>
          <p:nvPr/>
        </p:nvSpPr>
        <p:spPr>
          <a:xfrm>
            <a:off x="4204677" y="4174010"/>
            <a:ext cx="605293" cy="123111"/>
          </a:xfrm>
          <a:prstGeom prst="rect">
            <a:avLst/>
          </a:prstGeom>
          <a:solidFill>
            <a:schemeClr val="bg1"/>
          </a:solidFill>
        </p:spPr>
        <p:txBody>
          <a:bodyPr wrap="square" lIns="0" tIns="0" rIns="0" bIns="0" rtlCol="0" anchor="ctr">
            <a:spAutoFit/>
          </a:bodyPr>
          <a:lstStyle/>
          <a:p>
            <a:pPr algn="ctr"/>
            <a:r>
              <a:rPr lang="de-DE" sz="800"/>
              <a:t>Zeit</a:t>
            </a:r>
          </a:p>
        </p:txBody>
      </p:sp>
      <p:sp>
        <p:nvSpPr>
          <p:cNvPr id="14" name="Textfeld 13">
            <a:extLst>
              <a:ext uri="{FF2B5EF4-FFF2-40B4-BE49-F238E27FC236}">
                <a16:creationId xmlns:a16="http://schemas.microsoft.com/office/drawing/2014/main" id="{907E50EC-28CC-CB03-2EE6-7D82922F6570}"/>
              </a:ext>
            </a:extLst>
          </p:cNvPr>
          <p:cNvSpPr txBox="1"/>
          <p:nvPr/>
        </p:nvSpPr>
        <p:spPr>
          <a:xfrm>
            <a:off x="7086482" y="1585919"/>
            <a:ext cx="378737" cy="107722"/>
          </a:xfrm>
          <a:prstGeom prst="rect">
            <a:avLst/>
          </a:prstGeom>
          <a:solidFill>
            <a:schemeClr val="bg1"/>
          </a:solidFill>
        </p:spPr>
        <p:txBody>
          <a:bodyPr wrap="square" lIns="0" tIns="0" rIns="0" bIns="0" rtlCol="0" anchor="ctr">
            <a:spAutoFit/>
          </a:bodyPr>
          <a:lstStyle/>
          <a:p>
            <a:r>
              <a:rPr lang="de-DE" sz="700"/>
              <a:t>B-Zelle</a:t>
            </a:r>
          </a:p>
        </p:txBody>
      </p:sp>
      <p:sp>
        <p:nvSpPr>
          <p:cNvPr id="15" name="Textfeld 14">
            <a:extLst>
              <a:ext uri="{FF2B5EF4-FFF2-40B4-BE49-F238E27FC236}">
                <a16:creationId xmlns:a16="http://schemas.microsoft.com/office/drawing/2014/main" id="{7A3EE96D-C3F6-FECC-9F83-5E182768C046}"/>
              </a:ext>
            </a:extLst>
          </p:cNvPr>
          <p:cNvSpPr txBox="1"/>
          <p:nvPr/>
        </p:nvSpPr>
        <p:spPr>
          <a:xfrm>
            <a:off x="7086482" y="1377148"/>
            <a:ext cx="226337" cy="144073"/>
          </a:xfrm>
          <a:prstGeom prst="rect">
            <a:avLst/>
          </a:prstGeom>
          <a:solidFill>
            <a:schemeClr val="bg1"/>
          </a:solidFill>
        </p:spPr>
        <p:txBody>
          <a:bodyPr wrap="square" lIns="0" tIns="0" rIns="0" bIns="36000" rtlCol="0" anchor="ctr">
            <a:spAutoFit/>
          </a:bodyPr>
          <a:lstStyle/>
          <a:p>
            <a:r>
              <a:rPr lang="de-DE" sz="700" err="1"/>
              <a:t>T</a:t>
            </a:r>
            <a:r>
              <a:rPr lang="de-DE" sz="700" baseline="-25000" err="1"/>
              <a:t>reg</a:t>
            </a:r>
            <a:endParaRPr lang="de-DE" sz="700" baseline="-25000"/>
          </a:p>
        </p:txBody>
      </p:sp>
      <p:sp>
        <p:nvSpPr>
          <p:cNvPr id="16" name="Textfeld 15">
            <a:extLst>
              <a:ext uri="{FF2B5EF4-FFF2-40B4-BE49-F238E27FC236}">
                <a16:creationId xmlns:a16="http://schemas.microsoft.com/office/drawing/2014/main" id="{F82D9376-ACB9-BC91-ED20-59FDF101E9AE}"/>
              </a:ext>
            </a:extLst>
          </p:cNvPr>
          <p:cNvSpPr txBox="1"/>
          <p:nvPr/>
        </p:nvSpPr>
        <p:spPr>
          <a:xfrm>
            <a:off x="7086482" y="1168160"/>
            <a:ext cx="226337" cy="144073"/>
          </a:xfrm>
          <a:prstGeom prst="rect">
            <a:avLst/>
          </a:prstGeom>
          <a:solidFill>
            <a:schemeClr val="bg1"/>
          </a:solidFill>
        </p:spPr>
        <p:txBody>
          <a:bodyPr wrap="square" lIns="0" tIns="0" rIns="0" bIns="36000" rtlCol="0" anchor="ctr">
            <a:spAutoFit/>
          </a:bodyPr>
          <a:lstStyle/>
          <a:p>
            <a:r>
              <a:rPr lang="de-DE" sz="700"/>
              <a:t>T</a:t>
            </a:r>
            <a:r>
              <a:rPr lang="de-DE" sz="700" baseline="-25000"/>
              <a:t>H</a:t>
            </a:r>
            <a:r>
              <a:rPr lang="de-DE" sz="700"/>
              <a:t>1</a:t>
            </a:r>
            <a:endParaRPr lang="de-DE" sz="700" baseline="-25000"/>
          </a:p>
        </p:txBody>
      </p:sp>
      <p:sp>
        <p:nvSpPr>
          <p:cNvPr id="17" name="Textfeld 16">
            <a:extLst>
              <a:ext uri="{FF2B5EF4-FFF2-40B4-BE49-F238E27FC236}">
                <a16:creationId xmlns:a16="http://schemas.microsoft.com/office/drawing/2014/main" id="{97B27068-7557-29DA-B7E7-D7E057299FB8}"/>
              </a:ext>
            </a:extLst>
          </p:cNvPr>
          <p:cNvSpPr txBox="1"/>
          <p:nvPr/>
        </p:nvSpPr>
        <p:spPr>
          <a:xfrm>
            <a:off x="7567762" y="1172669"/>
            <a:ext cx="378737" cy="107722"/>
          </a:xfrm>
          <a:prstGeom prst="rect">
            <a:avLst/>
          </a:prstGeom>
          <a:solidFill>
            <a:schemeClr val="bg1"/>
          </a:solidFill>
        </p:spPr>
        <p:txBody>
          <a:bodyPr wrap="square" lIns="0" tIns="0" rIns="0" bIns="0" rtlCol="0" anchor="ctr">
            <a:spAutoFit/>
          </a:bodyPr>
          <a:lstStyle/>
          <a:p>
            <a:r>
              <a:rPr lang="el-GR" sz="700"/>
              <a:t>β</a:t>
            </a:r>
            <a:r>
              <a:rPr lang="de-DE" sz="700"/>
              <a:t>-Zelle</a:t>
            </a:r>
          </a:p>
        </p:txBody>
      </p:sp>
      <p:sp>
        <p:nvSpPr>
          <p:cNvPr id="18" name="Textfeld 17">
            <a:extLst>
              <a:ext uri="{FF2B5EF4-FFF2-40B4-BE49-F238E27FC236}">
                <a16:creationId xmlns:a16="http://schemas.microsoft.com/office/drawing/2014/main" id="{075F700E-43CE-48CA-FF59-ABB8E7A55155}"/>
              </a:ext>
            </a:extLst>
          </p:cNvPr>
          <p:cNvSpPr txBox="1"/>
          <p:nvPr/>
        </p:nvSpPr>
        <p:spPr>
          <a:xfrm>
            <a:off x="7567762" y="1377523"/>
            <a:ext cx="276343" cy="107722"/>
          </a:xfrm>
          <a:prstGeom prst="rect">
            <a:avLst/>
          </a:prstGeom>
          <a:solidFill>
            <a:schemeClr val="bg1"/>
          </a:solidFill>
        </p:spPr>
        <p:txBody>
          <a:bodyPr wrap="square" lIns="0" tIns="0" rIns="0" bIns="0" rtlCol="0" anchor="ctr">
            <a:spAutoFit/>
          </a:bodyPr>
          <a:lstStyle/>
          <a:p>
            <a:r>
              <a:rPr lang="de-DE" sz="700"/>
              <a:t>CTL</a:t>
            </a:r>
          </a:p>
        </p:txBody>
      </p:sp>
      <p:sp>
        <p:nvSpPr>
          <p:cNvPr id="19" name="Textfeld 18">
            <a:extLst>
              <a:ext uri="{FF2B5EF4-FFF2-40B4-BE49-F238E27FC236}">
                <a16:creationId xmlns:a16="http://schemas.microsoft.com/office/drawing/2014/main" id="{2BC70931-CF0D-B6F8-DE6E-6BA23AF711F7}"/>
              </a:ext>
            </a:extLst>
          </p:cNvPr>
          <p:cNvSpPr txBox="1"/>
          <p:nvPr/>
        </p:nvSpPr>
        <p:spPr>
          <a:xfrm>
            <a:off x="7578418" y="1572539"/>
            <a:ext cx="265687" cy="107722"/>
          </a:xfrm>
          <a:prstGeom prst="rect">
            <a:avLst/>
          </a:prstGeom>
          <a:solidFill>
            <a:schemeClr val="bg1"/>
          </a:solidFill>
        </p:spPr>
        <p:txBody>
          <a:bodyPr wrap="square" lIns="0" tIns="0" rIns="0" bIns="0" rtlCol="0" anchor="ctr">
            <a:spAutoFit/>
          </a:bodyPr>
          <a:lstStyle/>
          <a:p>
            <a:r>
              <a:rPr lang="de-DE" sz="700"/>
              <a:t>APZ</a:t>
            </a:r>
          </a:p>
        </p:txBody>
      </p:sp>
      <p:sp>
        <p:nvSpPr>
          <p:cNvPr id="21" name="Textfeld 20">
            <a:extLst>
              <a:ext uri="{FF2B5EF4-FFF2-40B4-BE49-F238E27FC236}">
                <a16:creationId xmlns:a16="http://schemas.microsoft.com/office/drawing/2014/main" id="{8C4495BE-EC42-F045-7474-82757B9170EA}"/>
              </a:ext>
            </a:extLst>
          </p:cNvPr>
          <p:cNvSpPr txBox="1"/>
          <p:nvPr/>
        </p:nvSpPr>
        <p:spPr>
          <a:xfrm>
            <a:off x="817970" y="4455584"/>
            <a:ext cx="3473995" cy="184666"/>
          </a:xfrm>
          <a:prstGeom prst="rect">
            <a:avLst/>
          </a:prstGeom>
          <a:noFill/>
        </p:spPr>
        <p:txBody>
          <a:bodyPr wrap="square">
            <a:spAutoFit/>
          </a:bodyPr>
          <a:lstStyle/>
          <a:p>
            <a:r>
              <a:rPr lang="de-DE" sz="600">
                <a:solidFill>
                  <a:srgbClr val="404040"/>
                </a:solidFill>
                <a:cs typeface="Arial"/>
              </a:rPr>
              <a:t>Abbildung modifiziert nach </a:t>
            </a:r>
            <a:r>
              <a:rPr lang="de-DE" sz="600" err="1">
                <a:solidFill>
                  <a:srgbClr val="404040"/>
                </a:solidFill>
                <a:cs typeface="Arial"/>
              </a:rPr>
              <a:t>Roep</a:t>
            </a:r>
            <a:r>
              <a:rPr lang="de-DE" sz="600">
                <a:solidFill>
                  <a:srgbClr val="404040"/>
                </a:solidFill>
                <a:cs typeface="Arial"/>
              </a:rPr>
              <a:t> &amp; </a:t>
            </a:r>
            <a:r>
              <a:rPr lang="de-DE" sz="600" err="1">
                <a:solidFill>
                  <a:srgbClr val="404040"/>
                </a:solidFill>
                <a:cs typeface="Arial"/>
              </a:rPr>
              <a:t>Tree</a:t>
            </a:r>
            <a:r>
              <a:rPr lang="de-DE" sz="600">
                <a:solidFill>
                  <a:srgbClr val="404040"/>
                </a:solidFill>
                <a:cs typeface="Arial"/>
              </a:rPr>
              <a:t> 2014</a:t>
            </a:r>
            <a:r>
              <a:rPr lang="de-DE" sz="600" baseline="30000">
                <a:solidFill>
                  <a:srgbClr val="404040"/>
                </a:solidFill>
                <a:cs typeface="Arial"/>
              </a:rPr>
              <a:t>1</a:t>
            </a:r>
            <a:endParaRPr lang="en-US" sz="600" baseline="30000">
              <a:solidFill>
                <a:srgbClr val="404040"/>
              </a:solidFill>
              <a:cs typeface="Arial"/>
            </a:endParaRPr>
          </a:p>
        </p:txBody>
      </p:sp>
      <p:sp>
        <p:nvSpPr>
          <p:cNvPr id="24" name="Rechteck 23">
            <a:extLst>
              <a:ext uri="{FF2B5EF4-FFF2-40B4-BE49-F238E27FC236}">
                <a16:creationId xmlns:a16="http://schemas.microsoft.com/office/drawing/2014/main" id="{51C86A88-F3B7-65A5-BB64-AA9419145F00}"/>
              </a:ext>
            </a:extLst>
          </p:cNvPr>
          <p:cNvSpPr/>
          <p:nvPr/>
        </p:nvSpPr>
        <p:spPr>
          <a:xfrm>
            <a:off x="899695" y="736043"/>
            <a:ext cx="7344609" cy="3688965"/>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27" name="Rectangle: Rounded Corners 23">
            <a:extLst>
              <a:ext uri="{FF2B5EF4-FFF2-40B4-BE49-F238E27FC236}">
                <a16:creationId xmlns:a16="http://schemas.microsoft.com/office/drawing/2014/main" id="{1F8E0243-A10E-97E3-7746-D77172A1DDB9}"/>
              </a:ext>
            </a:extLst>
          </p:cNvPr>
          <p:cNvSpPr/>
          <p:nvPr/>
        </p:nvSpPr>
        <p:spPr>
          <a:xfrm>
            <a:off x="1240277" y="1598641"/>
            <a:ext cx="3727545" cy="1098379"/>
          </a:xfrm>
          <a:prstGeom prst="roundRect">
            <a:avLst>
              <a:gd name="adj" fmla="val 908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defTabSz="685800">
              <a:spcBef>
                <a:spcPts val="1000"/>
              </a:spcBef>
              <a:defRPr/>
            </a:pPr>
            <a:r>
              <a:rPr lang="de-DE" sz="1000"/>
              <a:t>…aber mit der Zeit wird die Immunregulation durch die </a:t>
            </a:r>
            <a:r>
              <a:rPr lang="de-DE" sz="1000" err="1"/>
              <a:t>Inselautoreaktivität</a:t>
            </a:r>
            <a:r>
              <a:rPr lang="de-DE" sz="1000"/>
              <a:t> überlagert. Nach dem klinischen Ausbruch des T1D verschlechtert sich die Betazell-funktion schrittweise, was schließlich zum Verlust der glukosestimulierten Betazellfunktion führt. Im finalen Stadium lässt die Immunreaktion nach.</a:t>
            </a:r>
            <a:endParaRPr lang="de-DE" sz="1000" baseline="30000">
              <a:solidFill>
                <a:prstClr val="white"/>
              </a:solidFill>
              <a:latin typeface="Verdana"/>
            </a:endParaRPr>
          </a:p>
        </p:txBody>
      </p:sp>
      <p:sp>
        <p:nvSpPr>
          <p:cNvPr id="23" name="Textplatzhalter 4">
            <a:extLst>
              <a:ext uri="{FF2B5EF4-FFF2-40B4-BE49-F238E27FC236}">
                <a16:creationId xmlns:a16="http://schemas.microsoft.com/office/drawing/2014/main" id="{57FCF1A9-3D73-DD87-A399-ABCA4E9F16EE}"/>
              </a:ext>
            </a:extLst>
          </p:cNvPr>
          <p:cNvSpPr>
            <a:spLocks noGrp="1"/>
          </p:cNvSpPr>
          <p:nvPr>
            <p:ph type="body" sz="quarter" idx="17"/>
          </p:nvPr>
        </p:nvSpPr>
        <p:spPr>
          <a:xfrm>
            <a:off x="390357" y="115968"/>
            <a:ext cx="8476488" cy="463296"/>
          </a:xfrm>
        </p:spPr>
        <p:txBody>
          <a:bodyPr/>
          <a:lstStyle/>
          <a:p>
            <a:r>
              <a:rPr lang="de-DE" sz="2000" b="1" dirty="0">
                <a:solidFill>
                  <a:srgbClr val="7030A0"/>
                </a:solidFill>
                <a:latin typeface="+mj-lt"/>
              </a:rPr>
              <a:t>Ablauf der </a:t>
            </a:r>
            <a:r>
              <a:rPr lang="de-DE" sz="2000" b="1" dirty="0" err="1">
                <a:solidFill>
                  <a:srgbClr val="7030A0"/>
                </a:solidFill>
                <a:latin typeface="+mj-lt"/>
              </a:rPr>
              <a:t>Immunopathogenese</a:t>
            </a:r>
            <a:r>
              <a:rPr lang="de-DE" sz="2000" b="1" dirty="0">
                <a:solidFill>
                  <a:srgbClr val="7030A0"/>
                </a:solidFill>
                <a:latin typeface="+mj-lt"/>
              </a:rPr>
              <a:t> von Typ-1-Diabetes</a:t>
            </a:r>
            <a:r>
              <a:rPr lang="de-DE" sz="2000" b="1" baseline="30000" dirty="0">
                <a:solidFill>
                  <a:srgbClr val="7030A0"/>
                </a:solidFill>
                <a:latin typeface="+mj-lt"/>
              </a:rPr>
              <a:t>1</a:t>
            </a:r>
          </a:p>
        </p:txBody>
      </p:sp>
    </p:spTree>
    <p:extLst>
      <p:ext uri="{BB962C8B-B14F-4D97-AF65-F5344CB8AC3E}">
        <p14:creationId xmlns:p14="http://schemas.microsoft.com/office/powerpoint/2010/main" val="1674264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4">
            <a:extLst>
              <a:ext uri="{FF2B5EF4-FFF2-40B4-BE49-F238E27FC236}">
                <a16:creationId xmlns:a16="http://schemas.microsoft.com/office/drawing/2014/main" id="{B3FA9566-7B3A-BD33-E785-42064515CFA2}"/>
              </a:ext>
            </a:extLst>
          </p:cNvPr>
          <p:cNvSpPr>
            <a:spLocks noGrp="1"/>
          </p:cNvSpPr>
          <p:nvPr>
            <p:ph type="body" sz="quarter" idx="17"/>
          </p:nvPr>
        </p:nvSpPr>
        <p:spPr>
          <a:xfrm>
            <a:off x="374311" y="116735"/>
            <a:ext cx="8476488" cy="463296"/>
          </a:xfrm>
        </p:spPr>
        <p:txBody>
          <a:bodyPr/>
          <a:lstStyle/>
          <a:p>
            <a:r>
              <a:rPr lang="de-DE" sz="2000" b="1" dirty="0">
                <a:solidFill>
                  <a:srgbClr val="7030A0"/>
                </a:solidFill>
                <a:latin typeface="+mj-lt"/>
              </a:rPr>
              <a:t>Zellen des angeborenen und adaptiven Immunsystems</a:t>
            </a:r>
            <a:endParaRPr lang="de-DE" sz="2000" b="1" baseline="30000" dirty="0">
              <a:solidFill>
                <a:srgbClr val="7030A0"/>
              </a:solidFill>
              <a:latin typeface="+mj-lt"/>
            </a:endParaRPr>
          </a:p>
        </p:txBody>
      </p:sp>
      <p:sp>
        <p:nvSpPr>
          <p:cNvPr id="9" name="Textfeld 8">
            <a:extLst>
              <a:ext uri="{FF2B5EF4-FFF2-40B4-BE49-F238E27FC236}">
                <a16:creationId xmlns:a16="http://schemas.microsoft.com/office/drawing/2014/main" id="{0095FE40-A3D6-FF0D-8F20-D7C03EB93D91}"/>
              </a:ext>
            </a:extLst>
          </p:cNvPr>
          <p:cNvSpPr txBox="1"/>
          <p:nvPr/>
        </p:nvSpPr>
        <p:spPr>
          <a:xfrm>
            <a:off x="374311" y="4839457"/>
            <a:ext cx="8648094" cy="276999"/>
          </a:xfrm>
          <a:prstGeom prst="rect">
            <a:avLst/>
          </a:prstGeom>
          <a:noFill/>
        </p:spPr>
        <p:txBody>
          <a:bodyPr wrap="square">
            <a:spAutoFit/>
          </a:bodyPr>
          <a:lstStyle/>
          <a:p>
            <a:r>
              <a:rPr lang="de-DE" sz="600" b="1" dirty="0">
                <a:solidFill>
                  <a:srgbClr val="404040"/>
                </a:solidFill>
                <a:cs typeface="Arial"/>
              </a:rPr>
              <a:t>1. </a:t>
            </a:r>
            <a:r>
              <a:rPr lang="de-DE" sz="600" dirty="0" err="1">
                <a:solidFill>
                  <a:srgbClr val="404040"/>
                </a:solidFill>
                <a:cs typeface="Arial"/>
              </a:rPr>
              <a:t>Dranoff</a:t>
            </a:r>
            <a:r>
              <a:rPr lang="de-DE" sz="600" dirty="0">
                <a:solidFill>
                  <a:srgbClr val="404040"/>
                </a:solidFill>
                <a:cs typeface="Arial"/>
              </a:rPr>
              <a:t> G. </a:t>
            </a:r>
            <a:r>
              <a:rPr lang="de-DE" sz="600" i="1" dirty="0">
                <a:solidFill>
                  <a:srgbClr val="404040"/>
                </a:solidFill>
                <a:cs typeface="Arial"/>
              </a:rPr>
              <a:t>Nat Rev Cancer</a:t>
            </a:r>
            <a:r>
              <a:rPr lang="de-DE" sz="600" dirty="0">
                <a:solidFill>
                  <a:srgbClr val="404040"/>
                </a:solidFill>
                <a:cs typeface="Arial"/>
              </a:rPr>
              <a:t> 2004; 4: 11</a:t>
            </a:r>
            <a:r>
              <a:rPr lang="de" sz="600" dirty="0">
                <a:solidFill>
                  <a:srgbClr val="404040"/>
                </a:solidFill>
                <a:ea typeface="Arial"/>
                <a:cs typeface="Arial"/>
              </a:rPr>
              <a:t>–</a:t>
            </a:r>
            <a:r>
              <a:rPr lang="de-DE" sz="600" dirty="0">
                <a:solidFill>
                  <a:srgbClr val="404040"/>
                </a:solidFill>
                <a:cs typeface="Arial"/>
              </a:rPr>
              <a:t>22. </a:t>
            </a:r>
            <a:r>
              <a:rPr lang="de-DE" sz="600" b="1" dirty="0">
                <a:solidFill>
                  <a:srgbClr val="404040"/>
                </a:solidFill>
                <a:cs typeface="Arial"/>
              </a:rPr>
              <a:t>2.</a:t>
            </a:r>
            <a:r>
              <a:rPr lang="de-DE" sz="600" dirty="0">
                <a:solidFill>
                  <a:srgbClr val="404040"/>
                </a:solidFill>
                <a:cs typeface="Arial"/>
              </a:rPr>
              <a:t> </a:t>
            </a:r>
            <a:r>
              <a:rPr lang="en-US" sz="600" dirty="0">
                <a:solidFill>
                  <a:srgbClr val="404040"/>
                </a:solidFill>
                <a:cs typeface="Arial"/>
              </a:rPr>
              <a:t>Mayer G. Immunology, Innate (non-specific) immunity. In Microbiology and Immunology On-line, Hunt, R.C. editor (2017). </a:t>
            </a:r>
            <a:r>
              <a:rPr lang="en-US" sz="600" dirty="0" err="1">
                <a:solidFill>
                  <a:srgbClr val="404040"/>
                </a:solidFill>
                <a:cs typeface="Arial"/>
              </a:rPr>
              <a:t>Erhältlich</a:t>
            </a:r>
            <a:r>
              <a:rPr lang="en-US" sz="600" dirty="0">
                <a:solidFill>
                  <a:srgbClr val="404040"/>
                </a:solidFill>
                <a:cs typeface="Arial"/>
              </a:rPr>
              <a:t> </a:t>
            </a:r>
            <a:r>
              <a:rPr lang="en-US" sz="600" dirty="0" err="1">
                <a:solidFill>
                  <a:srgbClr val="404040"/>
                </a:solidFill>
                <a:cs typeface="Arial"/>
              </a:rPr>
              <a:t>unter</a:t>
            </a:r>
            <a:r>
              <a:rPr lang="en-US" sz="600" dirty="0">
                <a:solidFill>
                  <a:srgbClr val="404040"/>
                </a:solidFill>
                <a:cs typeface="Arial"/>
              </a:rPr>
              <a:t>: </a:t>
            </a:r>
            <a:r>
              <a:rPr lang="en-US" sz="600" dirty="0">
                <a:solidFill>
                  <a:srgbClr val="404040"/>
                </a:solidFill>
                <a:cs typeface="Arial"/>
                <a:hlinkClick r:id="rId2">
                  <a:extLst>
                    <a:ext uri="{A12FA001-AC4F-418D-AE19-62706E023703}">
                      <ahyp:hlinkClr xmlns:ahyp="http://schemas.microsoft.com/office/drawing/2018/hyperlinkcolor" val="tx"/>
                    </a:ext>
                  </a:extLst>
                </a:hlinkClick>
              </a:rPr>
              <a:t>https://www.microbiologybook.org/ghaffar/innate.htm</a:t>
            </a:r>
            <a:r>
              <a:rPr lang="en-US" sz="600" dirty="0">
                <a:solidFill>
                  <a:srgbClr val="404040"/>
                </a:solidFill>
                <a:cs typeface="Arial"/>
              </a:rPr>
              <a:t>. Zuletzt </a:t>
            </a:r>
            <a:r>
              <a:rPr lang="en-US" sz="600" dirty="0" err="1">
                <a:solidFill>
                  <a:srgbClr val="404040"/>
                </a:solidFill>
                <a:cs typeface="Arial"/>
              </a:rPr>
              <a:t>abgerufen</a:t>
            </a:r>
            <a:r>
              <a:rPr lang="en-US" sz="600" dirty="0">
                <a:solidFill>
                  <a:srgbClr val="404040"/>
                </a:solidFill>
                <a:cs typeface="Arial"/>
              </a:rPr>
              <a:t> am 12.01.2026.  </a:t>
            </a:r>
          </a:p>
        </p:txBody>
      </p:sp>
      <p:sp>
        <p:nvSpPr>
          <p:cNvPr id="12" name="Textfeld 11">
            <a:extLst>
              <a:ext uri="{FF2B5EF4-FFF2-40B4-BE49-F238E27FC236}">
                <a16:creationId xmlns:a16="http://schemas.microsoft.com/office/drawing/2014/main" id="{4E8D612D-7F9F-19DB-EAA6-CA6797F4D952}"/>
              </a:ext>
            </a:extLst>
          </p:cNvPr>
          <p:cNvSpPr txBox="1"/>
          <p:nvPr/>
        </p:nvSpPr>
        <p:spPr>
          <a:xfrm>
            <a:off x="254077" y="3798252"/>
            <a:ext cx="7782127" cy="184666"/>
          </a:xfrm>
          <a:prstGeom prst="rect">
            <a:avLst/>
          </a:prstGeom>
          <a:noFill/>
        </p:spPr>
        <p:txBody>
          <a:bodyPr wrap="square">
            <a:spAutoFit/>
          </a:bodyPr>
          <a:lstStyle/>
          <a:p>
            <a:r>
              <a:rPr lang="de-DE" sz="600">
                <a:solidFill>
                  <a:srgbClr val="404040"/>
                </a:solidFill>
                <a:cs typeface="Arial"/>
              </a:rPr>
              <a:t>Abbildung modifiziert nach </a:t>
            </a:r>
            <a:r>
              <a:rPr lang="de-DE" sz="600" err="1">
                <a:solidFill>
                  <a:srgbClr val="404040"/>
                </a:solidFill>
                <a:cs typeface="Arial"/>
              </a:rPr>
              <a:t>Dranoff</a:t>
            </a:r>
            <a:r>
              <a:rPr lang="de-DE" sz="600">
                <a:solidFill>
                  <a:srgbClr val="404040"/>
                </a:solidFill>
                <a:cs typeface="Arial"/>
              </a:rPr>
              <a:t> G 2004</a:t>
            </a:r>
            <a:r>
              <a:rPr lang="de-DE" sz="600" baseline="30000">
                <a:solidFill>
                  <a:srgbClr val="404040"/>
                </a:solidFill>
                <a:cs typeface="Arial"/>
              </a:rPr>
              <a:t>1</a:t>
            </a:r>
            <a:endParaRPr lang="en-US" sz="600" baseline="30000">
              <a:solidFill>
                <a:srgbClr val="404040"/>
              </a:solidFill>
              <a:cs typeface="Arial"/>
            </a:endParaRPr>
          </a:p>
        </p:txBody>
      </p:sp>
      <p:graphicFrame>
        <p:nvGraphicFramePr>
          <p:cNvPr id="13" name="Tabelle 12">
            <a:extLst>
              <a:ext uri="{FF2B5EF4-FFF2-40B4-BE49-F238E27FC236}">
                <a16:creationId xmlns:a16="http://schemas.microsoft.com/office/drawing/2014/main" id="{0AB06B13-49C2-EB04-5FC4-3560DB41F6F8}"/>
              </a:ext>
            </a:extLst>
          </p:cNvPr>
          <p:cNvGraphicFramePr>
            <a:graphicFrameLocks noGrp="1"/>
          </p:cNvGraphicFramePr>
          <p:nvPr/>
        </p:nvGraphicFramePr>
        <p:xfrm>
          <a:off x="5101690" y="1894667"/>
          <a:ext cx="3737510" cy="1873274"/>
        </p:xfrm>
        <a:graphic>
          <a:graphicData uri="http://schemas.openxmlformats.org/drawingml/2006/table">
            <a:tbl>
              <a:tblPr firstRow="1" bandRow="1">
                <a:tableStyleId>{F800B559-55DF-4324-A70D-7A5FB1BD5379}</a:tableStyleId>
              </a:tblPr>
              <a:tblGrid>
                <a:gridCol w="1868755">
                  <a:extLst>
                    <a:ext uri="{9D8B030D-6E8A-4147-A177-3AD203B41FA5}">
                      <a16:colId xmlns:a16="http://schemas.microsoft.com/office/drawing/2014/main" val="1639673352"/>
                    </a:ext>
                  </a:extLst>
                </a:gridCol>
                <a:gridCol w="1868755">
                  <a:extLst>
                    <a:ext uri="{9D8B030D-6E8A-4147-A177-3AD203B41FA5}">
                      <a16:colId xmlns:a16="http://schemas.microsoft.com/office/drawing/2014/main" val="1260084612"/>
                    </a:ext>
                  </a:extLst>
                </a:gridCol>
              </a:tblGrid>
              <a:tr h="250837">
                <a:tc>
                  <a:txBody>
                    <a:bodyPr/>
                    <a:lstStyle/>
                    <a:p>
                      <a:pPr algn="ctr"/>
                      <a:r>
                        <a:rPr lang="de-DE" sz="900"/>
                        <a:t>Unspezifische Immunität</a:t>
                      </a:r>
                    </a:p>
                  </a:txBody>
                  <a:tcPr/>
                </a:tc>
                <a:tc>
                  <a:txBody>
                    <a:bodyPr/>
                    <a:lstStyle/>
                    <a:p>
                      <a:pPr algn="ctr"/>
                      <a:r>
                        <a:rPr lang="de-DE" sz="900"/>
                        <a:t>Spezifische Immunität</a:t>
                      </a:r>
                    </a:p>
                  </a:txBody>
                  <a:tcPr/>
                </a:tc>
                <a:extLst>
                  <a:ext uri="{0D108BD9-81ED-4DB2-BD59-A6C34878D82A}">
                    <a16:rowId xmlns:a16="http://schemas.microsoft.com/office/drawing/2014/main" val="2119826456"/>
                  </a:ext>
                </a:extLst>
              </a:tr>
              <a:tr h="250837">
                <a:tc>
                  <a:txBody>
                    <a:bodyPr/>
                    <a:lstStyle/>
                    <a:p>
                      <a:r>
                        <a:rPr lang="de-DE" sz="900"/>
                        <a:t>Antwort ist Antigen-unabhängig</a:t>
                      </a:r>
                    </a:p>
                  </a:txBody>
                  <a:tcPr/>
                </a:tc>
                <a:tc>
                  <a:txBody>
                    <a:bodyPr/>
                    <a:lstStyle/>
                    <a:p>
                      <a:r>
                        <a:rPr lang="de-DE" sz="900"/>
                        <a:t>Antwort ist Antigen-abhängig</a:t>
                      </a:r>
                    </a:p>
                  </a:txBody>
                  <a:tcPr/>
                </a:tc>
                <a:extLst>
                  <a:ext uri="{0D108BD9-81ED-4DB2-BD59-A6C34878D82A}">
                    <a16:rowId xmlns:a16="http://schemas.microsoft.com/office/drawing/2014/main" val="4189445415"/>
                  </a:ext>
                </a:extLst>
              </a:tr>
              <a:tr h="340177">
                <a:tc>
                  <a:txBody>
                    <a:bodyPr/>
                    <a:lstStyle/>
                    <a:p>
                      <a:r>
                        <a:rPr lang="de-DE" sz="900"/>
                        <a:t>Führt zu unmittelbarer maximaler Antwort</a:t>
                      </a:r>
                    </a:p>
                  </a:txBody>
                  <a:tcPr/>
                </a:tc>
                <a:tc>
                  <a:txBody>
                    <a:bodyPr/>
                    <a:lstStyle/>
                    <a:p>
                      <a:r>
                        <a:rPr lang="de-DE" sz="900"/>
                        <a:t>Führt zu Verzögerung zwischen Exposition und maximaler Antwort</a:t>
                      </a:r>
                    </a:p>
                  </a:txBody>
                  <a:tcPr/>
                </a:tc>
                <a:extLst>
                  <a:ext uri="{0D108BD9-81ED-4DB2-BD59-A6C34878D82A}">
                    <a16:rowId xmlns:a16="http://schemas.microsoft.com/office/drawing/2014/main" val="4207784889"/>
                  </a:ext>
                </a:extLst>
              </a:tr>
              <a:tr h="250837">
                <a:tc>
                  <a:txBody>
                    <a:bodyPr/>
                    <a:lstStyle/>
                    <a:p>
                      <a:r>
                        <a:rPr lang="de-DE" sz="900"/>
                        <a:t>Nicht Antigen-spezifisch</a:t>
                      </a:r>
                    </a:p>
                  </a:txBody>
                  <a:tcPr/>
                </a:tc>
                <a:tc>
                  <a:txBody>
                    <a:bodyPr/>
                    <a:lstStyle/>
                    <a:p>
                      <a:r>
                        <a:rPr lang="de-DE" sz="900"/>
                        <a:t>Antigen-spezifisch</a:t>
                      </a:r>
                    </a:p>
                  </a:txBody>
                  <a:tcPr/>
                </a:tc>
                <a:extLst>
                  <a:ext uri="{0D108BD9-81ED-4DB2-BD59-A6C34878D82A}">
                    <a16:rowId xmlns:a16="http://schemas.microsoft.com/office/drawing/2014/main" val="1933603167"/>
                  </a:ext>
                </a:extLst>
              </a:tr>
              <a:tr h="250837">
                <a:tc>
                  <a:txBody>
                    <a:bodyPr/>
                    <a:lstStyle/>
                    <a:p>
                      <a:r>
                        <a:rPr lang="de-DE" sz="900"/>
                        <a:t>Exposition führt nicht zu immunologischem Gedächtnis</a:t>
                      </a:r>
                    </a:p>
                  </a:txBody>
                  <a:tcPr/>
                </a:tc>
                <a:tc>
                  <a:txBody>
                    <a:bodyPr/>
                    <a:lstStyle/>
                    <a:p>
                      <a:r>
                        <a:rPr lang="de-DE" sz="900"/>
                        <a:t>Exposition führt zu immunologischem Gedächtnis</a:t>
                      </a:r>
                    </a:p>
                  </a:txBody>
                  <a:tcPr/>
                </a:tc>
                <a:extLst>
                  <a:ext uri="{0D108BD9-81ED-4DB2-BD59-A6C34878D82A}">
                    <a16:rowId xmlns:a16="http://schemas.microsoft.com/office/drawing/2014/main" val="3093780350"/>
                  </a:ext>
                </a:extLst>
              </a:tr>
            </a:tbl>
          </a:graphicData>
        </a:graphic>
      </p:graphicFrame>
      <p:sp>
        <p:nvSpPr>
          <p:cNvPr id="14" name="Textfeld 13">
            <a:extLst>
              <a:ext uri="{FF2B5EF4-FFF2-40B4-BE49-F238E27FC236}">
                <a16:creationId xmlns:a16="http://schemas.microsoft.com/office/drawing/2014/main" id="{B74AD4A1-EED3-9867-376B-86560CF55A8F}"/>
              </a:ext>
            </a:extLst>
          </p:cNvPr>
          <p:cNvSpPr txBox="1"/>
          <p:nvPr/>
        </p:nvSpPr>
        <p:spPr>
          <a:xfrm>
            <a:off x="5036881" y="3798251"/>
            <a:ext cx="2244271" cy="184666"/>
          </a:xfrm>
          <a:prstGeom prst="rect">
            <a:avLst/>
          </a:prstGeom>
          <a:noFill/>
        </p:spPr>
        <p:txBody>
          <a:bodyPr wrap="square">
            <a:spAutoFit/>
          </a:bodyPr>
          <a:lstStyle/>
          <a:p>
            <a:r>
              <a:rPr lang="de-DE" sz="600" dirty="0">
                <a:solidFill>
                  <a:srgbClr val="404040"/>
                </a:solidFill>
                <a:cs typeface="Arial"/>
              </a:rPr>
              <a:t>Abbildung modifiziert nach Mayer G 2017</a:t>
            </a:r>
            <a:r>
              <a:rPr lang="de-DE" sz="600" baseline="30000" dirty="0">
                <a:solidFill>
                  <a:srgbClr val="404040"/>
                </a:solidFill>
                <a:cs typeface="Arial"/>
              </a:rPr>
              <a:t>2</a:t>
            </a:r>
            <a:endParaRPr lang="en-US" sz="600" baseline="30000" dirty="0">
              <a:solidFill>
                <a:srgbClr val="404040"/>
              </a:solidFill>
              <a:cs typeface="Arial"/>
            </a:endParaRPr>
          </a:p>
        </p:txBody>
      </p:sp>
      <p:grpSp>
        <p:nvGrpSpPr>
          <p:cNvPr id="37" name="Gruppieren 36">
            <a:extLst>
              <a:ext uri="{FF2B5EF4-FFF2-40B4-BE49-F238E27FC236}">
                <a16:creationId xmlns:a16="http://schemas.microsoft.com/office/drawing/2014/main" id="{F85E3FF8-66AD-853B-D2B0-40637B12620B}"/>
              </a:ext>
            </a:extLst>
          </p:cNvPr>
          <p:cNvGrpSpPr/>
          <p:nvPr/>
        </p:nvGrpSpPr>
        <p:grpSpPr>
          <a:xfrm>
            <a:off x="304800" y="1080021"/>
            <a:ext cx="4661170" cy="2687920"/>
            <a:chOff x="304800" y="739553"/>
            <a:chExt cx="4661170" cy="2687920"/>
          </a:xfrm>
        </p:grpSpPr>
        <p:pic>
          <p:nvPicPr>
            <p:cNvPr id="2" name="Picture 3">
              <a:extLst>
                <a:ext uri="{FF2B5EF4-FFF2-40B4-BE49-F238E27FC236}">
                  <a16:creationId xmlns:a16="http://schemas.microsoft.com/office/drawing/2014/main" id="{2892749A-384A-6BA5-D421-199EFAB2CC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739553"/>
              <a:ext cx="4661170" cy="2687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feld 14">
              <a:extLst>
                <a:ext uri="{FF2B5EF4-FFF2-40B4-BE49-F238E27FC236}">
                  <a16:creationId xmlns:a16="http://schemas.microsoft.com/office/drawing/2014/main" id="{937F5AE3-A8CC-91BA-0EBE-5CA84467E900}"/>
                </a:ext>
              </a:extLst>
            </p:cNvPr>
            <p:cNvSpPr txBox="1"/>
            <p:nvPr/>
          </p:nvSpPr>
          <p:spPr>
            <a:xfrm>
              <a:off x="364529" y="937203"/>
              <a:ext cx="970385" cy="184666"/>
            </a:xfrm>
            <a:prstGeom prst="rect">
              <a:avLst/>
            </a:prstGeom>
            <a:solidFill>
              <a:schemeClr val="bg1"/>
            </a:solidFill>
          </p:spPr>
          <p:txBody>
            <a:bodyPr wrap="none" lIns="36000" tIns="0" rIns="36000" bIns="0" rtlCol="0" anchor="ctr">
              <a:spAutoFit/>
            </a:bodyPr>
            <a:lstStyle/>
            <a:p>
              <a:pPr algn="ctr"/>
              <a:r>
                <a:rPr lang="de-DE" sz="600"/>
                <a:t>Angeborene Immunität</a:t>
              </a:r>
            </a:p>
            <a:p>
              <a:pPr algn="ctr"/>
              <a:r>
                <a:rPr lang="de-DE" sz="600"/>
                <a:t>(rasche Antwort)</a:t>
              </a:r>
            </a:p>
          </p:txBody>
        </p:sp>
        <p:sp>
          <p:nvSpPr>
            <p:cNvPr id="16" name="Textfeld 15">
              <a:extLst>
                <a:ext uri="{FF2B5EF4-FFF2-40B4-BE49-F238E27FC236}">
                  <a16:creationId xmlns:a16="http://schemas.microsoft.com/office/drawing/2014/main" id="{D95EADBC-52E0-9F31-07D1-0D7CA13C130E}"/>
                </a:ext>
              </a:extLst>
            </p:cNvPr>
            <p:cNvSpPr txBox="1"/>
            <p:nvPr/>
          </p:nvSpPr>
          <p:spPr>
            <a:xfrm>
              <a:off x="2836262" y="940282"/>
              <a:ext cx="845351" cy="184666"/>
            </a:xfrm>
            <a:prstGeom prst="rect">
              <a:avLst/>
            </a:prstGeom>
            <a:solidFill>
              <a:schemeClr val="bg1"/>
            </a:solidFill>
          </p:spPr>
          <p:txBody>
            <a:bodyPr wrap="none" lIns="36000" tIns="0" rIns="36000" bIns="0" rtlCol="0" anchor="ctr">
              <a:spAutoFit/>
            </a:bodyPr>
            <a:lstStyle/>
            <a:p>
              <a:pPr algn="ctr"/>
              <a:r>
                <a:rPr lang="de-DE" sz="600"/>
                <a:t>Adaptive Immunität</a:t>
              </a:r>
            </a:p>
            <a:p>
              <a:pPr algn="ctr"/>
              <a:r>
                <a:rPr lang="de-DE" sz="600"/>
                <a:t>(langsame Antwort)</a:t>
              </a:r>
            </a:p>
          </p:txBody>
        </p:sp>
        <p:sp>
          <p:nvSpPr>
            <p:cNvPr id="17" name="Textfeld 16">
              <a:extLst>
                <a:ext uri="{FF2B5EF4-FFF2-40B4-BE49-F238E27FC236}">
                  <a16:creationId xmlns:a16="http://schemas.microsoft.com/office/drawing/2014/main" id="{6EA4B662-E7CF-AF9A-5AB2-D20473A75B3E}"/>
                </a:ext>
              </a:extLst>
            </p:cNvPr>
            <p:cNvSpPr txBox="1"/>
            <p:nvPr/>
          </p:nvSpPr>
          <p:spPr>
            <a:xfrm>
              <a:off x="1487554" y="1160061"/>
              <a:ext cx="580287" cy="76944"/>
            </a:xfrm>
            <a:prstGeom prst="rect">
              <a:avLst/>
            </a:prstGeom>
            <a:solidFill>
              <a:srgbClr val="EEEDF1"/>
            </a:solidFill>
          </p:spPr>
          <p:txBody>
            <a:bodyPr wrap="none" lIns="0" tIns="0" rIns="0" bIns="0" rtlCol="0" anchor="ctr">
              <a:spAutoFit/>
            </a:bodyPr>
            <a:lstStyle/>
            <a:p>
              <a:pPr algn="ctr"/>
              <a:r>
                <a:rPr lang="de-DE" sz="500"/>
                <a:t>Dendritische Zelle</a:t>
              </a:r>
            </a:p>
          </p:txBody>
        </p:sp>
        <p:sp>
          <p:nvSpPr>
            <p:cNvPr id="18" name="Textfeld 17">
              <a:extLst>
                <a:ext uri="{FF2B5EF4-FFF2-40B4-BE49-F238E27FC236}">
                  <a16:creationId xmlns:a16="http://schemas.microsoft.com/office/drawing/2014/main" id="{CD3CEF35-DE96-B28C-5A61-6B088B2731D0}"/>
                </a:ext>
              </a:extLst>
            </p:cNvPr>
            <p:cNvSpPr txBox="1"/>
            <p:nvPr/>
          </p:nvSpPr>
          <p:spPr>
            <a:xfrm>
              <a:off x="2189580" y="1169789"/>
              <a:ext cx="298159" cy="76944"/>
            </a:xfrm>
            <a:prstGeom prst="rect">
              <a:avLst/>
            </a:prstGeom>
            <a:solidFill>
              <a:srgbClr val="EEEDF1"/>
            </a:solidFill>
          </p:spPr>
          <p:txBody>
            <a:bodyPr wrap="none" lIns="0" tIns="0" rIns="0" bIns="0" rtlCol="0" anchor="ctr">
              <a:spAutoFit/>
            </a:bodyPr>
            <a:lstStyle/>
            <a:p>
              <a:pPr algn="ctr"/>
              <a:r>
                <a:rPr lang="de-DE" sz="500"/>
                <a:t>Mastzelle</a:t>
              </a:r>
            </a:p>
          </p:txBody>
        </p:sp>
        <p:sp>
          <p:nvSpPr>
            <p:cNvPr id="19" name="Textfeld 18">
              <a:extLst>
                <a:ext uri="{FF2B5EF4-FFF2-40B4-BE49-F238E27FC236}">
                  <a16:creationId xmlns:a16="http://schemas.microsoft.com/office/drawing/2014/main" id="{B17741F2-FF6B-E3D4-7A85-D1E9F566ACD6}"/>
                </a:ext>
              </a:extLst>
            </p:cNvPr>
            <p:cNvSpPr txBox="1"/>
            <p:nvPr/>
          </p:nvSpPr>
          <p:spPr>
            <a:xfrm>
              <a:off x="983899" y="1464645"/>
              <a:ext cx="394340" cy="76944"/>
            </a:xfrm>
            <a:prstGeom prst="rect">
              <a:avLst/>
            </a:prstGeom>
            <a:solidFill>
              <a:srgbClr val="EEEDF1"/>
            </a:solidFill>
          </p:spPr>
          <p:txBody>
            <a:bodyPr wrap="none" lIns="0" tIns="0" rIns="0" bIns="0" rtlCol="0" anchor="ctr">
              <a:spAutoFit/>
            </a:bodyPr>
            <a:lstStyle/>
            <a:p>
              <a:pPr algn="ctr"/>
              <a:r>
                <a:rPr lang="de-DE" sz="500"/>
                <a:t>Makrophage</a:t>
              </a:r>
            </a:p>
          </p:txBody>
        </p:sp>
        <p:sp>
          <p:nvSpPr>
            <p:cNvPr id="20" name="Textfeld 19">
              <a:extLst>
                <a:ext uri="{FF2B5EF4-FFF2-40B4-BE49-F238E27FC236}">
                  <a16:creationId xmlns:a16="http://schemas.microsoft.com/office/drawing/2014/main" id="{D8587C64-E66D-6BD8-D063-AD30CED54076}"/>
                </a:ext>
              </a:extLst>
            </p:cNvPr>
            <p:cNvSpPr txBox="1"/>
            <p:nvPr/>
          </p:nvSpPr>
          <p:spPr>
            <a:xfrm>
              <a:off x="778994" y="2154212"/>
              <a:ext cx="359923" cy="76944"/>
            </a:xfrm>
            <a:prstGeom prst="rect">
              <a:avLst/>
            </a:prstGeom>
            <a:solidFill>
              <a:srgbClr val="EAE9F2"/>
            </a:solidFill>
          </p:spPr>
          <p:txBody>
            <a:bodyPr wrap="square" lIns="0" tIns="0" rIns="0" bIns="0" rtlCol="0" anchor="ctr">
              <a:spAutoFit/>
            </a:bodyPr>
            <a:lstStyle/>
            <a:p>
              <a:pPr algn="ctr"/>
              <a:r>
                <a:rPr lang="de-DE" sz="500"/>
                <a:t>Natürliche</a:t>
              </a:r>
            </a:p>
          </p:txBody>
        </p:sp>
        <p:sp>
          <p:nvSpPr>
            <p:cNvPr id="21" name="Textfeld 20">
              <a:extLst>
                <a:ext uri="{FF2B5EF4-FFF2-40B4-BE49-F238E27FC236}">
                  <a16:creationId xmlns:a16="http://schemas.microsoft.com/office/drawing/2014/main" id="{C3190534-7BE9-5E8B-F0AA-EB801162BDA1}"/>
                </a:ext>
              </a:extLst>
            </p:cNvPr>
            <p:cNvSpPr txBox="1"/>
            <p:nvPr/>
          </p:nvSpPr>
          <p:spPr>
            <a:xfrm>
              <a:off x="833744" y="2230778"/>
              <a:ext cx="310037" cy="76944"/>
            </a:xfrm>
            <a:prstGeom prst="rect">
              <a:avLst/>
            </a:prstGeom>
            <a:solidFill>
              <a:srgbClr val="EAE9F2"/>
            </a:solidFill>
          </p:spPr>
          <p:txBody>
            <a:bodyPr wrap="square" lIns="0" tIns="0" rIns="0" bIns="0" rtlCol="0" anchor="ctr">
              <a:spAutoFit/>
            </a:bodyPr>
            <a:lstStyle/>
            <a:p>
              <a:pPr algn="ctr"/>
              <a:r>
                <a:rPr lang="de-DE" sz="500"/>
                <a:t>Killerzelle</a:t>
              </a:r>
            </a:p>
          </p:txBody>
        </p:sp>
        <p:sp>
          <p:nvSpPr>
            <p:cNvPr id="22" name="Textfeld 21">
              <a:extLst>
                <a:ext uri="{FF2B5EF4-FFF2-40B4-BE49-F238E27FC236}">
                  <a16:creationId xmlns:a16="http://schemas.microsoft.com/office/drawing/2014/main" id="{C9B8FFE6-C8E5-3347-F0B8-82F8BDE0B3B0}"/>
                </a:ext>
              </a:extLst>
            </p:cNvPr>
            <p:cNvSpPr txBox="1"/>
            <p:nvPr/>
          </p:nvSpPr>
          <p:spPr>
            <a:xfrm>
              <a:off x="803936" y="2476131"/>
              <a:ext cx="465129" cy="76944"/>
            </a:xfrm>
            <a:prstGeom prst="rect">
              <a:avLst/>
            </a:prstGeom>
            <a:solidFill>
              <a:srgbClr val="EEEDF1"/>
            </a:solidFill>
          </p:spPr>
          <p:txBody>
            <a:bodyPr wrap="square" lIns="0" tIns="0" rIns="0" bIns="0" rtlCol="0" anchor="ctr">
              <a:spAutoFit/>
            </a:bodyPr>
            <a:lstStyle/>
            <a:p>
              <a:pPr algn="ctr"/>
              <a:r>
                <a:rPr lang="de-DE" sz="500"/>
                <a:t>Komplement</a:t>
              </a:r>
            </a:p>
          </p:txBody>
        </p:sp>
        <p:sp>
          <p:nvSpPr>
            <p:cNvPr id="23" name="Textfeld 22">
              <a:extLst>
                <a:ext uri="{FF2B5EF4-FFF2-40B4-BE49-F238E27FC236}">
                  <a16:creationId xmlns:a16="http://schemas.microsoft.com/office/drawing/2014/main" id="{E83B64CB-36F6-4CC9-57C5-51B9385A5B30}"/>
                </a:ext>
              </a:extLst>
            </p:cNvPr>
            <p:cNvSpPr txBox="1"/>
            <p:nvPr/>
          </p:nvSpPr>
          <p:spPr>
            <a:xfrm>
              <a:off x="856539" y="2554789"/>
              <a:ext cx="245809" cy="76944"/>
            </a:xfrm>
            <a:prstGeom prst="rect">
              <a:avLst/>
            </a:prstGeom>
            <a:solidFill>
              <a:srgbClr val="EEEDF1"/>
            </a:solidFill>
          </p:spPr>
          <p:txBody>
            <a:bodyPr wrap="square" lIns="0" tIns="0" rIns="0" bIns="0" rtlCol="0" anchor="ctr">
              <a:spAutoFit/>
            </a:bodyPr>
            <a:lstStyle/>
            <a:p>
              <a:pPr algn="ctr"/>
              <a:r>
                <a:rPr lang="de-DE" sz="500"/>
                <a:t>Protein</a:t>
              </a:r>
            </a:p>
          </p:txBody>
        </p:sp>
        <p:sp>
          <p:nvSpPr>
            <p:cNvPr id="24" name="Textfeld 23">
              <a:extLst>
                <a:ext uri="{FF2B5EF4-FFF2-40B4-BE49-F238E27FC236}">
                  <a16:creationId xmlns:a16="http://schemas.microsoft.com/office/drawing/2014/main" id="{1931CCC0-3A15-4057-0A16-9773A46B3BEF}"/>
                </a:ext>
              </a:extLst>
            </p:cNvPr>
            <p:cNvSpPr txBox="1"/>
            <p:nvPr/>
          </p:nvSpPr>
          <p:spPr>
            <a:xfrm>
              <a:off x="1578124" y="3146125"/>
              <a:ext cx="399148" cy="76944"/>
            </a:xfrm>
            <a:prstGeom prst="rect">
              <a:avLst/>
            </a:prstGeom>
            <a:solidFill>
              <a:srgbClr val="EEEDF1"/>
            </a:solidFill>
          </p:spPr>
          <p:txBody>
            <a:bodyPr wrap="none" lIns="0" tIns="0" rIns="0" bIns="0" rtlCol="0" anchor="ctr">
              <a:spAutoFit/>
            </a:bodyPr>
            <a:lstStyle/>
            <a:p>
              <a:pPr algn="ctr"/>
              <a:r>
                <a:rPr lang="de-DE" sz="500"/>
                <a:t>Neutrophiler</a:t>
              </a:r>
            </a:p>
          </p:txBody>
        </p:sp>
        <p:sp>
          <p:nvSpPr>
            <p:cNvPr id="25" name="Textfeld 24">
              <a:extLst>
                <a:ext uri="{FF2B5EF4-FFF2-40B4-BE49-F238E27FC236}">
                  <a16:creationId xmlns:a16="http://schemas.microsoft.com/office/drawing/2014/main" id="{058F89C2-42D4-5BFB-259C-602B3B678BA0}"/>
                </a:ext>
              </a:extLst>
            </p:cNvPr>
            <p:cNvSpPr txBox="1"/>
            <p:nvPr/>
          </p:nvSpPr>
          <p:spPr>
            <a:xfrm>
              <a:off x="1832611" y="2696928"/>
              <a:ext cx="389530" cy="76944"/>
            </a:xfrm>
            <a:prstGeom prst="rect">
              <a:avLst/>
            </a:prstGeom>
            <a:solidFill>
              <a:srgbClr val="F8F8F8"/>
            </a:solidFill>
          </p:spPr>
          <p:txBody>
            <a:bodyPr wrap="none" lIns="0" tIns="0" rIns="0" bIns="0" rtlCol="0" anchor="ctr">
              <a:spAutoFit/>
            </a:bodyPr>
            <a:lstStyle/>
            <a:p>
              <a:pPr algn="ctr"/>
              <a:r>
                <a:rPr lang="de-DE" sz="500"/>
                <a:t>Eosinophiler</a:t>
              </a:r>
            </a:p>
          </p:txBody>
        </p:sp>
        <p:sp>
          <p:nvSpPr>
            <p:cNvPr id="26" name="Textfeld 25">
              <a:extLst>
                <a:ext uri="{FF2B5EF4-FFF2-40B4-BE49-F238E27FC236}">
                  <a16:creationId xmlns:a16="http://schemas.microsoft.com/office/drawing/2014/main" id="{96E7B360-3235-DF9C-5C7C-93D8F65E5A7A}"/>
                </a:ext>
              </a:extLst>
            </p:cNvPr>
            <p:cNvSpPr txBox="1"/>
            <p:nvPr/>
          </p:nvSpPr>
          <p:spPr>
            <a:xfrm>
              <a:off x="1900327" y="2287753"/>
              <a:ext cx="335028" cy="76944"/>
            </a:xfrm>
            <a:prstGeom prst="rect">
              <a:avLst/>
            </a:prstGeom>
            <a:solidFill>
              <a:srgbClr val="FAFAFA"/>
            </a:solidFill>
          </p:spPr>
          <p:txBody>
            <a:bodyPr wrap="none" lIns="0" tIns="0" rIns="0" bIns="0" rtlCol="0" anchor="ctr">
              <a:spAutoFit/>
            </a:bodyPr>
            <a:lstStyle/>
            <a:p>
              <a:pPr algn="ctr"/>
              <a:r>
                <a:rPr lang="de-DE" sz="500"/>
                <a:t>Basophiler</a:t>
              </a:r>
            </a:p>
          </p:txBody>
        </p:sp>
        <p:sp>
          <p:nvSpPr>
            <p:cNvPr id="27" name="Textfeld 26">
              <a:extLst>
                <a:ext uri="{FF2B5EF4-FFF2-40B4-BE49-F238E27FC236}">
                  <a16:creationId xmlns:a16="http://schemas.microsoft.com/office/drawing/2014/main" id="{3296764A-110F-683E-357A-01EFA9100565}"/>
                </a:ext>
              </a:extLst>
            </p:cNvPr>
            <p:cNvSpPr txBox="1"/>
            <p:nvPr/>
          </p:nvSpPr>
          <p:spPr>
            <a:xfrm>
              <a:off x="2293857" y="2856972"/>
              <a:ext cx="428002" cy="76944"/>
            </a:xfrm>
            <a:prstGeom prst="rect">
              <a:avLst/>
            </a:prstGeom>
            <a:solidFill>
              <a:srgbClr val="EEEDF1"/>
            </a:solidFill>
          </p:spPr>
          <p:txBody>
            <a:bodyPr wrap="none" lIns="0" tIns="0" rIns="0" bIns="0" rtlCol="0" anchor="ctr">
              <a:spAutoFit/>
            </a:bodyPr>
            <a:lstStyle/>
            <a:p>
              <a:pPr algn="ctr"/>
              <a:r>
                <a:rPr lang="de-DE" sz="500"/>
                <a:t>Granulozyten</a:t>
              </a:r>
            </a:p>
          </p:txBody>
        </p:sp>
        <p:sp>
          <p:nvSpPr>
            <p:cNvPr id="28" name="Textfeld 27">
              <a:extLst>
                <a:ext uri="{FF2B5EF4-FFF2-40B4-BE49-F238E27FC236}">
                  <a16:creationId xmlns:a16="http://schemas.microsoft.com/office/drawing/2014/main" id="{EF1BCA98-75C8-15B8-14D7-19FFF4817A3E}"/>
                </a:ext>
              </a:extLst>
            </p:cNvPr>
            <p:cNvSpPr txBox="1"/>
            <p:nvPr/>
          </p:nvSpPr>
          <p:spPr>
            <a:xfrm>
              <a:off x="2755898" y="2644060"/>
              <a:ext cx="359923" cy="76944"/>
            </a:xfrm>
            <a:prstGeom prst="rect">
              <a:avLst/>
            </a:prstGeom>
            <a:solidFill>
              <a:srgbClr val="DCD5E4"/>
            </a:solidFill>
          </p:spPr>
          <p:txBody>
            <a:bodyPr wrap="square" lIns="0" tIns="0" rIns="0" bIns="0" rtlCol="0" anchor="ctr">
              <a:spAutoFit/>
            </a:bodyPr>
            <a:lstStyle/>
            <a:p>
              <a:pPr algn="ctr"/>
              <a:r>
                <a:rPr lang="de-DE" sz="500"/>
                <a:t>Natürliche</a:t>
              </a:r>
            </a:p>
          </p:txBody>
        </p:sp>
        <p:sp>
          <p:nvSpPr>
            <p:cNvPr id="29" name="Textfeld 28">
              <a:extLst>
                <a:ext uri="{FF2B5EF4-FFF2-40B4-BE49-F238E27FC236}">
                  <a16:creationId xmlns:a16="http://schemas.microsoft.com/office/drawing/2014/main" id="{D3C3C96E-5300-4C2C-DC99-3B5D26643674}"/>
                </a:ext>
              </a:extLst>
            </p:cNvPr>
            <p:cNvSpPr txBox="1"/>
            <p:nvPr/>
          </p:nvSpPr>
          <p:spPr>
            <a:xfrm>
              <a:off x="2774386" y="2707948"/>
              <a:ext cx="310037" cy="76944"/>
            </a:xfrm>
            <a:prstGeom prst="rect">
              <a:avLst/>
            </a:prstGeom>
            <a:solidFill>
              <a:srgbClr val="D7CBE0"/>
            </a:solidFill>
          </p:spPr>
          <p:txBody>
            <a:bodyPr wrap="square" lIns="0" tIns="0" rIns="0" bIns="0" rtlCol="0" anchor="ctr">
              <a:spAutoFit/>
            </a:bodyPr>
            <a:lstStyle/>
            <a:p>
              <a:pPr algn="ctr"/>
              <a:r>
                <a:rPr lang="de-DE" sz="500"/>
                <a:t>Killer-</a:t>
              </a:r>
            </a:p>
          </p:txBody>
        </p:sp>
        <p:sp>
          <p:nvSpPr>
            <p:cNvPr id="30" name="Textfeld 29">
              <a:extLst>
                <a:ext uri="{FF2B5EF4-FFF2-40B4-BE49-F238E27FC236}">
                  <a16:creationId xmlns:a16="http://schemas.microsoft.com/office/drawing/2014/main" id="{005BDBDC-77F8-0AC6-8F23-CFBC332C2806}"/>
                </a:ext>
              </a:extLst>
            </p:cNvPr>
            <p:cNvSpPr txBox="1"/>
            <p:nvPr/>
          </p:nvSpPr>
          <p:spPr>
            <a:xfrm>
              <a:off x="2774386" y="2780028"/>
              <a:ext cx="310037" cy="76944"/>
            </a:xfrm>
            <a:prstGeom prst="rect">
              <a:avLst/>
            </a:prstGeom>
            <a:solidFill>
              <a:srgbClr val="D3C7DC"/>
            </a:solidFill>
          </p:spPr>
          <p:txBody>
            <a:bodyPr wrap="square" lIns="0" tIns="0" rIns="0" bIns="0" rtlCol="0" anchor="ctr">
              <a:spAutoFit/>
            </a:bodyPr>
            <a:lstStyle/>
            <a:p>
              <a:pPr algn="ctr"/>
              <a:r>
                <a:rPr lang="de-DE" sz="500"/>
                <a:t>T-Zelle</a:t>
              </a:r>
            </a:p>
          </p:txBody>
        </p:sp>
        <p:sp>
          <p:nvSpPr>
            <p:cNvPr id="31" name="Textfeld 30">
              <a:extLst>
                <a:ext uri="{FF2B5EF4-FFF2-40B4-BE49-F238E27FC236}">
                  <a16:creationId xmlns:a16="http://schemas.microsoft.com/office/drawing/2014/main" id="{11255553-460F-AB61-9440-D9964100DF1E}"/>
                </a:ext>
              </a:extLst>
            </p:cNvPr>
            <p:cNvSpPr txBox="1"/>
            <p:nvPr/>
          </p:nvSpPr>
          <p:spPr>
            <a:xfrm>
              <a:off x="2775141" y="1619727"/>
              <a:ext cx="359923" cy="76944"/>
            </a:xfrm>
            <a:prstGeom prst="rect">
              <a:avLst/>
            </a:prstGeom>
            <a:solidFill>
              <a:srgbClr val="D3C7DC"/>
            </a:solidFill>
          </p:spPr>
          <p:txBody>
            <a:bodyPr wrap="square" lIns="0" tIns="0" rIns="0" bIns="0" rtlCol="0" anchor="ctr">
              <a:spAutoFit/>
            </a:bodyPr>
            <a:lstStyle/>
            <a:p>
              <a:pPr algn="ctr"/>
              <a:r>
                <a:rPr lang="el-GR" sz="500">
                  <a:latin typeface="Arial" panose="020B0604020202020204" pitchFamily="34" charset="0"/>
                  <a:cs typeface="Arial" panose="020B0604020202020204" pitchFamily="34" charset="0"/>
                </a:rPr>
                <a:t>γδ</a:t>
              </a:r>
              <a:r>
                <a:rPr lang="de-DE" sz="500"/>
                <a:t>-T-Zelle</a:t>
              </a:r>
            </a:p>
          </p:txBody>
        </p:sp>
        <p:sp>
          <p:nvSpPr>
            <p:cNvPr id="32" name="Textfeld 31">
              <a:extLst>
                <a:ext uri="{FF2B5EF4-FFF2-40B4-BE49-F238E27FC236}">
                  <a16:creationId xmlns:a16="http://schemas.microsoft.com/office/drawing/2014/main" id="{12B18446-AC2B-2A47-3FD5-E469E60A1286}"/>
                </a:ext>
              </a:extLst>
            </p:cNvPr>
            <p:cNvSpPr txBox="1"/>
            <p:nvPr/>
          </p:nvSpPr>
          <p:spPr>
            <a:xfrm>
              <a:off x="3403516" y="1444996"/>
              <a:ext cx="227627" cy="76944"/>
            </a:xfrm>
            <a:prstGeom prst="rect">
              <a:avLst/>
            </a:prstGeom>
            <a:solidFill>
              <a:srgbClr val="FCF0EB"/>
            </a:solidFill>
          </p:spPr>
          <p:txBody>
            <a:bodyPr wrap="none" lIns="0" tIns="0" rIns="0" bIns="0" rtlCol="0" anchor="ctr">
              <a:spAutoFit/>
            </a:bodyPr>
            <a:lstStyle/>
            <a:p>
              <a:pPr algn="ctr"/>
              <a:r>
                <a:rPr lang="de-DE" sz="500"/>
                <a:t>B-Zelle</a:t>
              </a:r>
            </a:p>
          </p:txBody>
        </p:sp>
        <p:sp>
          <p:nvSpPr>
            <p:cNvPr id="33" name="Textfeld 32">
              <a:extLst>
                <a:ext uri="{FF2B5EF4-FFF2-40B4-BE49-F238E27FC236}">
                  <a16:creationId xmlns:a16="http://schemas.microsoft.com/office/drawing/2014/main" id="{94141626-FDF1-DD67-B886-CD84846F4B83}"/>
                </a:ext>
              </a:extLst>
            </p:cNvPr>
            <p:cNvSpPr txBox="1"/>
            <p:nvPr/>
          </p:nvSpPr>
          <p:spPr>
            <a:xfrm>
              <a:off x="4073086" y="1701535"/>
              <a:ext cx="224420" cy="76944"/>
            </a:xfrm>
            <a:prstGeom prst="rect">
              <a:avLst/>
            </a:prstGeom>
            <a:solidFill>
              <a:srgbClr val="FDF1EC"/>
            </a:solidFill>
          </p:spPr>
          <p:txBody>
            <a:bodyPr wrap="none" lIns="0" tIns="0" rIns="0" bIns="0" rtlCol="0" anchor="ctr">
              <a:spAutoFit/>
            </a:bodyPr>
            <a:lstStyle/>
            <a:p>
              <a:pPr algn="ctr"/>
              <a:r>
                <a:rPr lang="de-DE" sz="500"/>
                <a:t>T-Zelle</a:t>
              </a:r>
            </a:p>
          </p:txBody>
        </p:sp>
        <p:sp>
          <p:nvSpPr>
            <p:cNvPr id="34" name="Textfeld 33">
              <a:extLst>
                <a:ext uri="{FF2B5EF4-FFF2-40B4-BE49-F238E27FC236}">
                  <a16:creationId xmlns:a16="http://schemas.microsoft.com/office/drawing/2014/main" id="{46FC9FFC-9021-2637-35C3-F055A11FFE3B}"/>
                </a:ext>
              </a:extLst>
            </p:cNvPr>
            <p:cNvSpPr txBox="1"/>
            <p:nvPr/>
          </p:nvSpPr>
          <p:spPr>
            <a:xfrm>
              <a:off x="3800095" y="2799934"/>
              <a:ext cx="224420" cy="76944"/>
            </a:xfrm>
            <a:prstGeom prst="rect">
              <a:avLst/>
            </a:prstGeom>
            <a:solidFill>
              <a:srgbClr val="FDF1EC"/>
            </a:solidFill>
          </p:spPr>
          <p:txBody>
            <a:bodyPr wrap="none" lIns="0" tIns="0" rIns="0" bIns="0" rtlCol="0" anchor="ctr">
              <a:spAutoFit/>
            </a:bodyPr>
            <a:lstStyle/>
            <a:p>
              <a:pPr algn="ctr"/>
              <a:r>
                <a:rPr lang="de-DE" sz="500"/>
                <a:t>T-Zelle</a:t>
              </a:r>
            </a:p>
          </p:txBody>
        </p:sp>
        <p:sp>
          <p:nvSpPr>
            <p:cNvPr id="35" name="Textfeld 34">
              <a:extLst>
                <a:ext uri="{FF2B5EF4-FFF2-40B4-BE49-F238E27FC236}">
                  <a16:creationId xmlns:a16="http://schemas.microsoft.com/office/drawing/2014/main" id="{469F0E3C-140C-D42D-B6F9-C733E739A5CE}"/>
                </a:ext>
              </a:extLst>
            </p:cNvPr>
            <p:cNvSpPr txBox="1"/>
            <p:nvPr/>
          </p:nvSpPr>
          <p:spPr>
            <a:xfrm>
              <a:off x="4196180" y="2804935"/>
              <a:ext cx="224420" cy="76944"/>
            </a:xfrm>
            <a:prstGeom prst="rect">
              <a:avLst/>
            </a:prstGeom>
            <a:solidFill>
              <a:srgbClr val="FDF1EC"/>
            </a:solidFill>
          </p:spPr>
          <p:txBody>
            <a:bodyPr wrap="none" lIns="0" tIns="0" rIns="0" bIns="0" rtlCol="0" anchor="ctr">
              <a:spAutoFit/>
            </a:bodyPr>
            <a:lstStyle/>
            <a:p>
              <a:pPr algn="ctr"/>
              <a:r>
                <a:rPr lang="de-DE" sz="500"/>
                <a:t>T-Zelle</a:t>
              </a:r>
            </a:p>
          </p:txBody>
        </p:sp>
        <p:sp>
          <p:nvSpPr>
            <p:cNvPr id="36" name="Textfeld 35">
              <a:extLst>
                <a:ext uri="{FF2B5EF4-FFF2-40B4-BE49-F238E27FC236}">
                  <a16:creationId xmlns:a16="http://schemas.microsoft.com/office/drawing/2014/main" id="{F8ADADAF-6AE9-6964-C6C3-586CE71A52FE}"/>
                </a:ext>
              </a:extLst>
            </p:cNvPr>
            <p:cNvSpPr txBox="1"/>
            <p:nvPr/>
          </p:nvSpPr>
          <p:spPr>
            <a:xfrm>
              <a:off x="3276820" y="2613245"/>
              <a:ext cx="336631" cy="76944"/>
            </a:xfrm>
            <a:prstGeom prst="rect">
              <a:avLst/>
            </a:prstGeom>
            <a:solidFill>
              <a:srgbClr val="FDF6F4"/>
            </a:solidFill>
          </p:spPr>
          <p:txBody>
            <a:bodyPr wrap="none" lIns="0" tIns="0" rIns="0" bIns="0" rtlCol="0" anchor="ctr">
              <a:spAutoFit/>
            </a:bodyPr>
            <a:lstStyle/>
            <a:p>
              <a:pPr algn="ctr"/>
              <a:r>
                <a:rPr lang="de-DE" sz="500"/>
                <a:t>Antikörper</a:t>
              </a:r>
            </a:p>
          </p:txBody>
        </p:sp>
      </p:grpSp>
      <p:sp>
        <p:nvSpPr>
          <p:cNvPr id="4" name="Rechteck 3">
            <a:extLst>
              <a:ext uri="{FF2B5EF4-FFF2-40B4-BE49-F238E27FC236}">
                <a16:creationId xmlns:a16="http://schemas.microsoft.com/office/drawing/2014/main" id="{4FC3EFD5-365C-913A-B755-A7C6FF1B14BC}"/>
              </a:ext>
            </a:extLst>
          </p:cNvPr>
          <p:cNvSpPr/>
          <p:nvPr/>
        </p:nvSpPr>
        <p:spPr>
          <a:xfrm>
            <a:off x="297135" y="1057206"/>
            <a:ext cx="4668835" cy="2710736"/>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1540826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026CC8-0525-1589-A6E7-E510DB9FA7E4}"/>
            </a:ext>
          </a:extLst>
        </p:cNvPr>
        <p:cNvGrpSpPr/>
        <p:nvPr/>
      </p:nvGrpSpPr>
      <p:grpSpPr>
        <a:xfrm>
          <a:off x="0" y="0"/>
          <a:ext cx="0" cy="0"/>
          <a:chOff x="0" y="0"/>
          <a:chExt cx="0" cy="0"/>
        </a:xfrm>
      </p:grpSpPr>
      <p:sp>
        <p:nvSpPr>
          <p:cNvPr id="3" name="Textplatzhalter 4">
            <a:extLst>
              <a:ext uri="{FF2B5EF4-FFF2-40B4-BE49-F238E27FC236}">
                <a16:creationId xmlns:a16="http://schemas.microsoft.com/office/drawing/2014/main" id="{5C289AFD-6C8D-E5AB-E77F-D4FD6F5B4FF9}"/>
              </a:ext>
            </a:extLst>
          </p:cNvPr>
          <p:cNvSpPr txBox="1">
            <a:spLocks/>
          </p:cNvSpPr>
          <p:nvPr/>
        </p:nvSpPr>
        <p:spPr>
          <a:xfrm>
            <a:off x="358270" y="116964"/>
            <a:ext cx="8561962" cy="463296"/>
          </a:xfrm>
          <a:prstGeom prst="rect">
            <a:avLst/>
          </a:prstGeom>
        </p:spPr>
        <p:txBody>
          <a:bodyPr vert="horz" wrap="square" lIns="45720" tIns="45720" rIns="45720" bIns="45720" rtlCol="0">
            <a:noAutofit/>
          </a:bodyPr>
          <a:lstStyle>
            <a:lvl1pPr marL="0" indent="0" algn="l" defTabSz="685800" rtl="0" eaLnBrk="1" latinLnBrk="0" hangingPunct="1">
              <a:lnSpc>
                <a:spcPct val="125000"/>
              </a:lnSpc>
              <a:spcBef>
                <a:spcPts val="0"/>
              </a:spcBef>
              <a:buFont typeface="Arial" panose="020B0604020202020204" pitchFamily="34" charset="0"/>
              <a:buNone/>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lang="en-US" sz="10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de-DE" sz="2000" b="1" dirty="0">
                <a:solidFill>
                  <a:srgbClr val="7030A0"/>
                </a:solidFill>
              </a:rPr>
              <a:t>Mechanismus des T-Zell-vermittelten Angriffs auf Betazellen bei autoimmunem T1D</a:t>
            </a:r>
            <a:r>
              <a:rPr lang="de-DE" sz="2000" b="1" baseline="30000" dirty="0">
                <a:solidFill>
                  <a:srgbClr val="7030A0"/>
                </a:solidFill>
                <a:latin typeface="+mj-lt"/>
              </a:rPr>
              <a:t>1,2</a:t>
            </a:r>
          </a:p>
        </p:txBody>
      </p:sp>
      <p:sp>
        <p:nvSpPr>
          <p:cNvPr id="9" name="Textfeld 8">
            <a:extLst>
              <a:ext uri="{FF2B5EF4-FFF2-40B4-BE49-F238E27FC236}">
                <a16:creationId xmlns:a16="http://schemas.microsoft.com/office/drawing/2014/main" id="{F6E44EC1-FEEC-C351-B419-7F41E3478175}"/>
              </a:ext>
            </a:extLst>
          </p:cNvPr>
          <p:cNvSpPr txBox="1"/>
          <p:nvPr/>
        </p:nvSpPr>
        <p:spPr>
          <a:xfrm>
            <a:off x="358269" y="4756395"/>
            <a:ext cx="8372981" cy="369332"/>
          </a:xfrm>
          <a:prstGeom prst="rect">
            <a:avLst/>
          </a:prstGeom>
          <a:noFill/>
        </p:spPr>
        <p:txBody>
          <a:bodyPr wrap="square">
            <a:spAutoFit/>
          </a:bodyPr>
          <a:lstStyle/>
          <a:p>
            <a:r>
              <a:rPr lang="de-DE" sz="600" dirty="0">
                <a:solidFill>
                  <a:srgbClr val="404040"/>
                </a:solidFill>
                <a:cs typeface="Arial"/>
              </a:rPr>
              <a:t>CD: Cluster </a:t>
            </a:r>
            <a:r>
              <a:rPr lang="de-DE" sz="600" dirty="0" err="1">
                <a:solidFill>
                  <a:srgbClr val="404040"/>
                </a:solidFill>
                <a:cs typeface="Arial"/>
              </a:rPr>
              <a:t>of</a:t>
            </a:r>
            <a:r>
              <a:rPr lang="de-DE" sz="600" dirty="0">
                <a:solidFill>
                  <a:srgbClr val="404040"/>
                </a:solidFill>
                <a:cs typeface="Arial"/>
              </a:rPr>
              <a:t> </a:t>
            </a:r>
            <a:r>
              <a:rPr lang="de-DE" sz="600" dirty="0" err="1">
                <a:solidFill>
                  <a:srgbClr val="404040"/>
                </a:solidFill>
                <a:cs typeface="Arial"/>
              </a:rPr>
              <a:t>differentiation</a:t>
            </a:r>
            <a:r>
              <a:rPr lang="de-DE" sz="600" dirty="0">
                <a:solidFill>
                  <a:srgbClr val="404040"/>
                </a:solidFill>
                <a:cs typeface="Arial"/>
              </a:rPr>
              <a:t>, Differenzierungscluster; T1D: Typ-1-Diabetes; </a:t>
            </a:r>
            <a:r>
              <a:rPr lang="de-DE" sz="600" dirty="0" err="1">
                <a:solidFill>
                  <a:srgbClr val="404040"/>
                </a:solidFill>
                <a:cs typeface="Arial"/>
              </a:rPr>
              <a:t>Treg</a:t>
            </a:r>
            <a:r>
              <a:rPr lang="de-DE" sz="600" dirty="0">
                <a:solidFill>
                  <a:srgbClr val="404040"/>
                </a:solidFill>
                <a:cs typeface="Arial"/>
              </a:rPr>
              <a:t>: regulatorische T-Zelle.</a:t>
            </a:r>
          </a:p>
          <a:p>
            <a:r>
              <a:rPr lang="de-DE" sz="600" b="1" dirty="0">
                <a:solidFill>
                  <a:srgbClr val="404040"/>
                </a:solidFill>
                <a:cs typeface="Arial"/>
              </a:rPr>
              <a:t>1. </a:t>
            </a:r>
            <a:r>
              <a:rPr lang="de-DE" sz="600" dirty="0">
                <a:solidFill>
                  <a:srgbClr val="404040"/>
                </a:solidFill>
                <a:cs typeface="Arial"/>
              </a:rPr>
              <a:t>Powers AC</a:t>
            </a:r>
            <a:r>
              <a:rPr lang="de-DE" sz="600" i="1" dirty="0">
                <a:solidFill>
                  <a:srgbClr val="404040"/>
                </a:solidFill>
                <a:cs typeface="Arial"/>
              </a:rPr>
              <a:t>. J </a:t>
            </a:r>
            <a:r>
              <a:rPr lang="de-DE" sz="600" i="1" dirty="0" err="1">
                <a:solidFill>
                  <a:srgbClr val="404040"/>
                </a:solidFill>
                <a:cs typeface="Arial"/>
              </a:rPr>
              <a:t>Clin</a:t>
            </a:r>
            <a:r>
              <a:rPr lang="de-DE" sz="600" i="1" dirty="0">
                <a:solidFill>
                  <a:srgbClr val="404040"/>
                </a:solidFill>
                <a:cs typeface="Arial"/>
              </a:rPr>
              <a:t> </a:t>
            </a:r>
            <a:r>
              <a:rPr lang="de-DE" sz="600" i="1" dirty="0" err="1">
                <a:solidFill>
                  <a:srgbClr val="404040"/>
                </a:solidFill>
                <a:cs typeface="Arial"/>
              </a:rPr>
              <a:t>Invest</a:t>
            </a:r>
            <a:r>
              <a:rPr lang="de-DE" sz="600" i="1" dirty="0">
                <a:solidFill>
                  <a:srgbClr val="404040"/>
                </a:solidFill>
                <a:cs typeface="Arial"/>
              </a:rPr>
              <a:t> </a:t>
            </a:r>
            <a:r>
              <a:rPr lang="de-DE" sz="600" dirty="0">
                <a:solidFill>
                  <a:srgbClr val="404040"/>
                </a:solidFill>
                <a:cs typeface="Arial"/>
              </a:rPr>
              <a:t>2021; 131: 142242. </a:t>
            </a:r>
            <a:r>
              <a:rPr lang="de-DE" sz="600" b="1" dirty="0">
                <a:solidFill>
                  <a:srgbClr val="404040"/>
                </a:solidFill>
                <a:cs typeface="Arial"/>
              </a:rPr>
              <a:t>2.</a:t>
            </a:r>
            <a:r>
              <a:rPr lang="de-DE" sz="600" dirty="0">
                <a:solidFill>
                  <a:srgbClr val="404040"/>
                </a:solidFill>
                <a:cs typeface="Arial"/>
              </a:rPr>
              <a:t> </a:t>
            </a:r>
            <a:r>
              <a:rPr lang="de-DE" sz="600" dirty="0" err="1">
                <a:solidFill>
                  <a:srgbClr val="404040"/>
                </a:solidFill>
                <a:cs typeface="Arial"/>
              </a:rPr>
              <a:t>Houeiss</a:t>
            </a:r>
            <a:r>
              <a:rPr lang="de-DE" sz="600" dirty="0">
                <a:solidFill>
                  <a:srgbClr val="404040"/>
                </a:solidFill>
                <a:cs typeface="Arial"/>
              </a:rPr>
              <a:t> P </a:t>
            </a:r>
            <a:r>
              <a:rPr lang="de-DE" sz="600" i="1" dirty="0">
                <a:solidFill>
                  <a:srgbClr val="404040"/>
                </a:solidFill>
                <a:cs typeface="Arial"/>
              </a:rPr>
              <a:t>et al. Front </a:t>
            </a:r>
            <a:r>
              <a:rPr lang="de-DE" sz="600" i="1" dirty="0" err="1">
                <a:solidFill>
                  <a:srgbClr val="404040"/>
                </a:solidFill>
                <a:cs typeface="Arial"/>
              </a:rPr>
              <a:t>Endocrinol</a:t>
            </a:r>
            <a:r>
              <a:rPr lang="de-DE" sz="600" i="1" dirty="0">
                <a:solidFill>
                  <a:srgbClr val="404040"/>
                </a:solidFill>
                <a:cs typeface="Arial"/>
              </a:rPr>
              <a:t> (Lausanne) </a:t>
            </a:r>
            <a:r>
              <a:rPr lang="de-DE" sz="600" dirty="0">
                <a:solidFill>
                  <a:srgbClr val="404040"/>
                </a:solidFill>
                <a:cs typeface="Arial"/>
              </a:rPr>
              <a:t>2022; 13: 933965. </a:t>
            </a:r>
            <a:r>
              <a:rPr lang="de-DE" sz="600" b="1" dirty="0">
                <a:solidFill>
                  <a:srgbClr val="404040"/>
                </a:solidFill>
                <a:cs typeface="Arial"/>
              </a:rPr>
              <a:t>3.</a:t>
            </a:r>
            <a:r>
              <a:rPr lang="de-DE" sz="600" dirty="0">
                <a:solidFill>
                  <a:srgbClr val="404040"/>
                </a:solidFill>
                <a:cs typeface="Arial"/>
              </a:rPr>
              <a:t> Sauls RS </a:t>
            </a:r>
            <a:r>
              <a:rPr lang="de-DE" sz="600" i="1" dirty="0">
                <a:solidFill>
                  <a:srgbClr val="404040"/>
                </a:solidFill>
                <a:cs typeface="Arial"/>
              </a:rPr>
              <a:t>et al. </a:t>
            </a:r>
            <a:r>
              <a:rPr lang="de-DE" sz="600" i="1" dirty="0" err="1">
                <a:solidFill>
                  <a:srgbClr val="404040"/>
                </a:solidFill>
                <a:cs typeface="Arial"/>
              </a:rPr>
              <a:t>StatPearls</a:t>
            </a:r>
            <a:r>
              <a:rPr lang="de-DE" sz="600" i="1" dirty="0">
                <a:solidFill>
                  <a:srgbClr val="404040"/>
                </a:solidFill>
                <a:cs typeface="Arial"/>
              </a:rPr>
              <a:t> [Internet] </a:t>
            </a:r>
            <a:r>
              <a:rPr lang="de-DE" sz="600" dirty="0">
                <a:solidFill>
                  <a:srgbClr val="404040"/>
                </a:solidFill>
                <a:cs typeface="Arial"/>
              </a:rPr>
              <a:t>2023; © </a:t>
            </a:r>
            <a:r>
              <a:rPr lang="de-DE" sz="600" dirty="0" err="1">
                <a:solidFill>
                  <a:srgbClr val="404040"/>
                </a:solidFill>
                <a:cs typeface="Arial"/>
              </a:rPr>
              <a:t>StatPearls</a:t>
            </a:r>
            <a:r>
              <a:rPr lang="de-DE" sz="600" dirty="0">
                <a:solidFill>
                  <a:srgbClr val="404040"/>
                </a:solidFill>
                <a:cs typeface="Arial"/>
              </a:rPr>
              <a:t> Publishing LLC 2025, </a:t>
            </a:r>
            <a:r>
              <a:rPr lang="de-DE" sz="600" dirty="0" err="1">
                <a:solidFill>
                  <a:srgbClr val="404040"/>
                </a:solidFill>
                <a:cs typeface="Arial"/>
              </a:rPr>
              <a:t>Treasure</a:t>
            </a:r>
            <a:r>
              <a:rPr lang="de-DE" sz="600" dirty="0">
                <a:solidFill>
                  <a:srgbClr val="404040"/>
                </a:solidFill>
                <a:cs typeface="Arial"/>
              </a:rPr>
              <a:t> Island (FL); PMID: 30571054. </a:t>
            </a:r>
            <a:r>
              <a:rPr lang="de-DE" sz="600" b="1" dirty="0">
                <a:solidFill>
                  <a:srgbClr val="404040"/>
                </a:solidFill>
                <a:cs typeface="Arial"/>
              </a:rPr>
              <a:t>4.</a:t>
            </a:r>
            <a:r>
              <a:rPr lang="de-DE" sz="600" dirty="0">
                <a:solidFill>
                  <a:srgbClr val="404040"/>
                </a:solidFill>
                <a:cs typeface="Arial"/>
              </a:rPr>
              <a:t> Swain SL </a:t>
            </a:r>
            <a:r>
              <a:rPr lang="de-DE" sz="600" i="1" dirty="0">
                <a:solidFill>
                  <a:srgbClr val="404040"/>
                </a:solidFill>
                <a:cs typeface="Arial"/>
              </a:rPr>
              <a:t>et al. Nat Rev </a:t>
            </a:r>
            <a:r>
              <a:rPr lang="de-DE" sz="600" i="1" dirty="0" err="1">
                <a:solidFill>
                  <a:srgbClr val="404040"/>
                </a:solidFill>
                <a:cs typeface="Arial"/>
              </a:rPr>
              <a:t>Immunol</a:t>
            </a:r>
            <a:r>
              <a:rPr lang="de-DE" sz="600" i="1" dirty="0">
                <a:solidFill>
                  <a:srgbClr val="404040"/>
                </a:solidFill>
                <a:cs typeface="Arial"/>
              </a:rPr>
              <a:t> </a:t>
            </a:r>
            <a:r>
              <a:rPr lang="de-DE" sz="600" dirty="0">
                <a:solidFill>
                  <a:srgbClr val="404040"/>
                </a:solidFill>
                <a:cs typeface="Arial"/>
              </a:rPr>
              <a:t>2012; 12: 136–48. </a:t>
            </a:r>
            <a:r>
              <a:rPr lang="de-DE" sz="600" b="1" dirty="0">
                <a:solidFill>
                  <a:srgbClr val="404040"/>
                </a:solidFill>
                <a:cs typeface="Arial"/>
              </a:rPr>
              <a:t>5.</a:t>
            </a:r>
            <a:r>
              <a:rPr lang="de-DE" sz="600" dirty="0">
                <a:solidFill>
                  <a:srgbClr val="404040"/>
                </a:solidFill>
                <a:cs typeface="Arial"/>
              </a:rPr>
              <a:t> </a:t>
            </a:r>
            <a:r>
              <a:rPr lang="de-DE" sz="600" dirty="0" err="1">
                <a:solidFill>
                  <a:srgbClr val="404040"/>
                </a:solidFill>
                <a:cs typeface="Arial"/>
              </a:rPr>
              <a:t>Burrack</a:t>
            </a:r>
            <a:r>
              <a:rPr lang="de-DE" sz="600" dirty="0">
                <a:solidFill>
                  <a:srgbClr val="404040"/>
                </a:solidFill>
                <a:cs typeface="Arial"/>
              </a:rPr>
              <a:t> AL </a:t>
            </a:r>
            <a:r>
              <a:rPr lang="de-DE" sz="600" i="1" dirty="0">
                <a:solidFill>
                  <a:srgbClr val="404040"/>
                </a:solidFill>
                <a:cs typeface="Arial"/>
              </a:rPr>
              <a:t>et al. Front </a:t>
            </a:r>
            <a:r>
              <a:rPr lang="de-DE" sz="600" i="1" dirty="0" err="1">
                <a:solidFill>
                  <a:srgbClr val="404040"/>
                </a:solidFill>
                <a:cs typeface="Arial"/>
              </a:rPr>
              <a:t>Endocrinol</a:t>
            </a:r>
            <a:r>
              <a:rPr lang="de-DE" sz="600" i="1" dirty="0">
                <a:solidFill>
                  <a:srgbClr val="404040"/>
                </a:solidFill>
                <a:cs typeface="Arial"/>
              </a:rPr>
              <a:t> (Lausanne) </a:t>
            </a:r>
            <a:r>
              <a:rPr lang="de-DE" sz="600" dirty="0">
                <a:solidFill>
                  <a:srgbClr val="404040"/>
                </a:solidFill>
                <a:cs typeface="Arial"/>
              </a:rPr>
              <a:t>2017; 8: 343. </a:t>
            </a:r>
            <a:r>
              <a:rPr lang="de-DE" sz="600" b="1" dirty="0">
                <a:solidFill>
                  <a:srgbClr val="404040"/>
                </a:solidFill>
                <a:cs typeface="Arial"/>
              </a:rPr>
              <a:t>6.</a:t>
            </a:r>
            <a:r>
              <a:rPr lang="de-DE" sz="600" dirty="0">
                <a:solidFill>
                  <a:srgbClr val="404040"/>
                </a:solidFill>
                <a:cs typeface="Arial"/>
              </a:rPr>
              <a:t> </a:t>
            </a:r>
            <a:r>
              <a:rPr lang="de-DE" sz="600" dirty="0" err="1">
                <a:solidFill>
                  <a:srgbClr val="404040"/>
                </a:solidFill>
                <a:cs typeface="Arial"/>
              </a:rPr>
              <a:t>Quattrin</a:t>
            </a:r>
            <a:r>
              <a:rPr lang="de-DE" sz="600" dirty="0">
                <a:solidFill>
                  <a:srgbClr val="404040"/>
                </a:solidFill>
                <a:cs typeface="Arial"/>
              </a:rPr>
              <a:t> T </a:t>
            </a:r>
            <a:r>
              <a:rPr lang="de-DE" sz="600" i="1" dirty="0">
                <a:solidFill>
                  <a:srgbClr val="404040"/>
                </a:solidFill>
                <a:cs typeface="Arial"/>
              </a:rPr>
              <a:t>et al. Lancet </a:t>
            </a:r>
            <a:r>
              <a:rPr lang="de-DE" sz="600" dirty="0">
                <a:solidFill>
                  <a:srgbClr val="404040"/>
                </a:solidFill>
                <a:cs typeface="Arial"/>
              </a:rPr>
              <a:t>2023; 401: 2149–62.</a:t>
            </a:r>
            <a:endParaRPr lang="en-US" sz="600" dirty="0">
              <a:solidFill>
                <a:srgbClr val="404040"/>
              </a:solidFill>
              <a:cs typeface="Arial"/>
            </a:endParaRPr>
          </a:p>
        </p:txBody>
      </p:sp>
      <p:sp>
        <p:nvSpPr>
          <p:cNvPr id="271" name="Freeform 1859">
            <a:extLst>
              <a:ext uri="{FF2B5EF4-FFF2-40B4-BE49-F238E27FC236}">
                <a16:creationId xmlns:a16="http://schemas.microsoft.com/office/drawing/2014/main" id="{567C96FF-5DB4-94EC-0A8F-A42EF312563E}"/>
              </a:ext>
            </a:extLst>
          </p:cNvPr>
          <p:cNvSpPr/>
          <p:nvPr/>
        </p:nvSpPr>
        <p:spPr>
          <a:xfrm rot="19652992">
            <a:off x="5025868" y="1833600"/>
            <a:ext cx="2441657" cy="1076392"/>
          </a:xfrm>
          <a:custGeom>
            <a:avLst/>
            <a:gdLst>
              <a:gd name="connsiteX0" fmla="*/ 0 w 2336800"/>
              <a:gd name="connsiteY0" fmla="*/ 474133 h 1210733"/>
              <a:gd name="connsiteX1" fmla="*/ 2336800 w 2336800"/>
              <a:gd name="connsiteY1" fmla="*/ 0 h 1210733"/>
              <a:gd name="connsiteX2" fmla="*/ 2336800 w 2336800"/>
              <a:gd name="connsiteY2" fmla="*/ 1210733 h 1210733"/>
              <a:gd name="connsiteX3" fmla="*/ 0 w 2336800"/>
              <a:gd name="connsiteY3" fmla="*/ 474133 h 1210733"/>
            </a:gdLst>
            <a:ahLst/>
            <a:cxnLst>
              <a:cxn ang="0">
                <a:pos x="connsiteX0" y="connsiteY0"/>
              </a:cxn>
              <a:cxn ang="0">
                <a:pos x="connsiteX1" y="connsiteY1"/>
              </a:cxn>
              <a:cxn ang="0">
                <a:pos x="connsiteX2" y="connsiteY2"/>
              </a:cxn>
              <a:cxn ang="0">
                <a:pos x="connsiteX3" y="connsiteY3"/>
              </a:cxn>
            </a:cxnLst>
            <a:rect l="l" t="t" r="r" b="b"/>
            <a:pathLst>
              <a:path w="2336800" h="1210733">
                <a:moveTo>
                  <a:pt x="0" y="474133"/>
                </a:moveTo>
                <a:lnTo>
                  <a:pt x="2336800" y="0"/>
                </a:lnTo>
                <a:lnTo>
                  <a:pt x="2336800" y="1210733"/>
                </a:lnTo>
                <a:lnTo>
                  <a:pt x="0" y="474133"/>
                </a:lnTo>
                <a:close/>
              </a:path>
            </a:pathLst>
          </a:custGeom>
          <a:solidFill>
            <a:srgbClr val="CC9C50">
              <a:lumMod val="20000"/>
              <a:lumOff val="80000"/>
            </a:srgbClr>
          </a:solidFill>
          <a:ln w="25400" cap="flat" cmpd="sng" algn="ctr">
            <a:noFill/>
            <a:prstDash val="solid"/>
          </a:ln>
          <a:effectLst/>
        </p:spPr>
        <p:txBody>
          <a:bodyPr rtlCol="0" anchor="ctr"/>
          <a:lstStyle/>
          <a:p>
            <a:pPr marL="0" marR="0" lvl="0" indent="0" algn="ctr" defTabSz="914355" eaLnBrk="1" fontAlgn="auto"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pitchFamily="34" charset="0"/>
              <a:ea typeface="Calibri" panose="020F0502020204030204"/>
              <a:cs typeface="Arial"/>
            </a:endParaRPr>
          </a:p>
        </p:txBody>
      </p:sp>
      <p:grpSp>
        <p:nvGrpSpPr>
          <p:cNvPr id="272" name="Group 8">
            <a:extLst>
              <a:ext uri="{FF2B5EF4-FFF2-40B4-BE49-F238E27FC236}">
                <a16:creationId xmlns:a16="http://schemas.microsoft.com/office/drawing/2014/main" id="{575FFE44-4A26-2ED0-2981-A3CD4B73EAE2}"/>
              </a:ext>
            </a:extLst>
          </p:cNvPr>
          <p:cNvGrpSpPr>
            <a:grpSpLocks noChangeAspect="1"/>
          </p:cNvGrpSpPr>
          <p:nvPr/>
        </p:nvGrpSpPr>
        <p:grpSpPr>
          <a:xfrm>
            <a:off x="6582686" y="1147210"/>
            <a:ext cx="1207051" cy="1207051"/>
            <a:chOff x="6935850" y="3133317"/>
            <a:chExt cx="1828798" cy="1828798"/>
          </a:xfrm>
        </p:grpSpPr>
        <p:sp>
          <p:nvSpPr>
            <p:cNvPr id="273" name="Oval 9">
              <a:extLst>
                <a:ext uri="{FF2B5EF4-FFF2-40B4-BE49-F238E27FC236}">
                  <a16:creationId xmlns:a16="http://schemas.microsoft.com/office/drawing/2014/main" id="{5156BBE1-ADBD-A82E-B7C1-EFC8775F8AFB}"/>
                </a:ext>
              </a:extLst>
            </p:cNvPr>
            <p:cNvSpPr/>
            <p:nvPr/>
          </p:nvSpPr>
          <p:spPr>
            <a:xfrm>
              <a:off x="6935850" y="3133317"/>
              <a:ext cx="1828798" cy="1828798"/>
            </a:xfrm>
            <a:prstGeom prst="ellipse">
              <a:avLst/>
            </a:prstGeom>
            <a:solidFill>
              <a:srgbClr val="CC9C50">
                <a:lumMod val="40000"/>
                <a:lumOff val="60000"/>
              </a:srgbClr>
            </a:solidFill>
            <a:ln w="28575" cap="flat" cmpd="sng" algn="ctr">
              <a:solidFill>
                <a:srgbClr val="CC9C50">
                  <a:lumMod val="50000"/>
                </a:srgbClr>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274" name="Oval 10">
              <a:extLst>
                <a:ext uri="{FF2B5EF4-FFF2-40B4-BE49-F238E27FC236}">
                  <a16:creationId xmlns:a16="http://schemas.microsoft.com/office/drawing/2014/main" id="{2E5B0793-FAF8-A524-D0FF-BFE3CCD770EA}"/>
                </a:ext>
              </a:extLst>
            </p:cNvPr>
            <p:cNvSpPr/>
            <p:nvPr/>
          </p:nvSpPr>
          <p:spPr>
            <a:xfrm>
              <a:off x="7204594" y="3744010"/>
              <a:ext cx="987552" cy="987552"/>
            </a:xfrm>
            <a:prstGeom prst="ellipse">
              <a:avLst/>
            </a:prstGeom>
            <a:solidFill>
              <a:srgbClr val="CC9C50">
                <a:lumMod val="50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275" name="Moon 11">
              <a:extLst>
                <a:ext uri="{FF2B5EF4-FFF2-40B4-BE49-F238E27FC236}">
                  <a16:creationId xmlns:a16="http://schemas.microsoft.com/office/drawing/2014/main" id="{106B7755-E111-F377-402F-F6187612A3CE}"/>
                </a:ext>
              </a:extLst>
            </p:cNvPr>
            <p:cNvSpPr/>
            <p:nvPr/>
          </p:nvSpPr>
          <p:spPr>
            <a:xfrm rot="7817520">
              <a:off x="8079542" y="3185078"/>
              <a:ext cx="273673" cy="1017710"/>
            </a:xfrm>
            <a:prstGeom prst="moon">
              <a:avLst>
                <a:gd name="adj" fmla="val 28930"/>
              </a:avLst>
            </a:prstGeom>
            <a:solidFill>
              <a:sysClr val="window" lastClr="FFFFFF"/>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grpSp>
      <p:grpSp>
        <p:nvGrpSpPr>
          <p:cNvPr id="276" name="Group 1349">
            <a:extLst>
              <a:ext uri="{FF2B5EF4-FFF2-40B4-BE49-F238E27FC236}">
                <a16:creationId xmlns:a16="http://schemas.microsoft.com/office/drawing/2014/main" id="{328486F5-DCE0-3C29-2469-C309649FCDAB}"/>
              </a:ext>
            </a:extLst>
          </p:cNvPr>
          <p:cNvGrpSpPr/>
          <p:nvPr/>
        </p:nvGrpSpPr>
        <p:grpSpPr>
          <a:xfrm>
            <a:off x="337554" y="4277711"/>
            <a:ext cx="1597179" cy="213960"/>
            <a:chOff x="2174092" y="5635035"/>
            <a:chExt cx="2129569" cy="285280"/>
          </a:xfrm>
        </p:grpSpPr>
        <p:pic>
          <p:nvPicPr>
            <p:cNvPr id="277" name="Graphic 45">
              <a:extLst>
                <a:ext uri="{FF2B5EF4-FFF2-40B4-BE49-F238E27FC236}">
                  <a16:creationId xmlns:a16="http://schemas.microsoft.com/office/drawing/2014/main" id="{18E2C11F-BB74-944C-00F8-D7B721F32C4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174092" y="5635035"/>
              <a:ext cx="288745" cy="285280"/>
            </a:xfrm>
            <a:prstGeom prst="rect">
              <a:avLst/>
            </a:prstGeom>
          </p:spPr>
        </p:pic>
        <p:sp>
          <p:nvSpPr>
            <p:cNvPr id="278" name="TextBox 46">
              <a:extLst>
                <a:ext uri="{FF2B5EF4-FFF2-40B4-BE49-F238E27FC236}">
                  <a16:creationId xmlns:a16="http://schemas.microsoft.com/office/drawing/2014/main" id="{5221B714-7A0B-15AF-85AF-4ED8FE4379EC}"/>
                </a:ext>
              </a:extLst>
            </p:cNvPr>
            <p:cNvSpPr txBox="1"/>
            <p:nvPr/>
          </p:nvSpPr>
          <p:spPr>
            <a:xfrm>
              <a:off x="2521125" y="5697466"/>
              <a:ext cx="1782536" cy="153888"/>
            </a:xfrm>
            <a:prstGeom prst="rect">
              <a:avLst/>
            </a:prstGeom>
            <a:noFill/>
          </p:spPr>
          <p:txBody>
            <a:bodyPr wrap="none" lIns="0" tIns="0" rIns="0" bIns="0" rtlCol="0" anchor="ctr">
              <a:spAutoFit/>
            </a:bodyPr>
            <a:lstStyle/>
            <a:p>
              <a:pPr defTabSz="914355">
                <a:spcBef>
                  <a:spcPct val="0"/>
                </a:spcBef>
                <a:spcAft>
                  <a:spcPct val="0"/>
                </a:spcAft>
                <a:defRPr/>
              </a:pPr>
              <a:r>
                <a:rPr lang="de" sz="750">
                  <a:solidFill>
                    <a:srgbClr val="000000"/>
                  </a:solidFill>
                  <a:uFill>
                    <a:solidFill>
                      <a:prstClr val="black">
                        <a:alpha val="0"/>
                      </a:prstClr>
                    </a:solidFill>
                  </a:uFill>
                  <a:latin typeface="Arial"/>
                  <a:ea typeface="Arial"/>
                  <a:cs typeface="Arial"/>
                </a:rPr>
                <a:t>Insulin-produzierende Betazelle</a:t>
              </a:r>
            </a:p>
          </p:txBody>
        </p:sp>
      </p:grpSp>
      <p:grpSp>
        <p:nvGrpSpPr>
          <p:cNvPr id="279" name="Group 1347">
            <a:extLst>
              <a:ext uri="{FF2B5EF4-FFF2-40B4-BE49-F238E27FC236}">
                <a16:creationId xmlns:a16="http://schemas.microsoft.com/office/drawing/2014/main" id="{8A6A81B3-8F67-BC5F-7C33-A160C88AD6C9}"/>
              </a:ext>
            </a:extLst>
          </p:cNvPr>
          <p:cNvGrpSpPr/>
          <p:nvPr/>
        </p:nvGrpSpPr>
        <p:grpSpPr>
          <a:xfrm>
            <a:off x="3427448" y="4282917"/>
            <a:ext cx="1765854" cy="202406"/>
            <a:chOff x="5960580" y="5641975"/>
            <a:chExt cx="2354472" cy="269875"/>
          </a:xfrm>
        </p:grpSpPr>
        <p:sp>
          <p:nvSpPr>
            <p:cNvPr id="280" name="TextBox 43">
              <a:extLst>
                <a:ext uri="{FF2B5EF4-FFF2-40B4-BE49-F238E27FC236}">
                  <a16:creationId xmlns:a16="http://schemas.microsoft.com/office/drawing/2014/main" id="{6451DB7C-FC75-B2E2-1A78-9FE3124695A1}"/>
                </a:ext>
              </a:extLst>
            </p:cNvPr>
            <p:cNvSpPr txBox="1"/>
            <p:nvPr/>
          </p:nvSpPr>
          <p:spPr>
            <a:xfrm>
              <a:off x="6293131" y="5697464"/>
              <a:ext cx="2021921" cy="153888"/>
            </a:xfrm>
            <a:prstGeom prst="rect">
              <a:avLst/>
            </a:prstGeom>
            <a:noFill/>
          </p:spPr>
          <p:txBody>
            <a:bodyPr wrap="none" lIns="0" tIns="0" rIns="0" bIns="0" rtlCol="0" anchor="ctr">
              <a:spAutoFit/>
            </a:bodyPr>
            <a:lstStyle/>
            <a:p>
              <a:pPr defTabSz="914355">
                <a:spcBef>
                  <a:spcPct val="0"/>
                </a:spcBef>
                <a:spcAft>
                  <a:spcPct val="0"/>
                </a:spcAft>
                <a:defRPr/>
              </a:pPr>
              <a:r>
                <a:rPr lang="de" sz="750" dirty="0">
                  <a:solidFill>
                    <a:srgbClr val="000000"/>
                  </a:solidFill>
                  <a:uFill>
                    <a:solidFill>
                      <a:prstClr val="black">
                        <a:alpha val="0"/>
                      </a:prstClr>
                    </a:solidFill>
                  </a:uFill>
                  <a:latin typeface="Arial"/>
                  <a:ea typeface="Arial"/>
                  <a:cs typeface="Arial"/>
                </a:rPr>
                <a:t>Glukagon-produzierende Alphazelle</a:t>
              </a:r>
            </a:p>
          </p:txBody>
        </p:sp>
        <p:pic>
          <p:nvPicPr>
            <p:cNvPr id="281" name="Graphic 44">
              <a:extLst>
                <a:ext uri="{FF2B5EF4-FFF2-40B4-BE49-F238E27FC236}">
                  <a16:creationId xmlns:a16="http://schemas.microsoft.com/office/drawing/2014/main" id="{15894D2E-D74D-2DC9-6B95-30AEA8CFB11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960580" y="5641975"/>
              <a:ext cx="287794" cy="269875"/>
            </a:xfrm>
            <a:prstGeom prst="rect">
              <a:avLst/>
            </a:prstGeom>
          </p:spPr>
        </p:pic>
      </p:grpSp>
      <p:grpSp>
        <p:nvGrpSpPr>
          <p:cNvPr id="282" name="Group 1348">
            <a:extLst>
              <a:ext uri="{FF2B5EF4-FFF2-40B4-BE49-F238E27FC236}">
                <a16:creationId xmlns:a16="http://schemas.microsoft.com/office/drawing/2014/main" id="{400C1FAD-7413-B00B-0F06-5F9C2D9B62A5}"/>
              </a:ext>
            </a:extLst>
          </p:cNvPr>
          <p:cNvGrpSpPr/>
          <p:nvPr/>
        </p:nvGrpSpPr>
        <p:grpSpPr>
          <a:xfrm>
            <a:off x="2098614" y="4281709"/>
            <a:ext cx="1191798" cy="205966"/>
            <a:chOff x="4369777" y="5640365"/>
            <a:chExt cx="1589065" cy="274621"/>
          </a:xfrm>
        </p:grpSpPr>
        <p:sp>
          <p:nvSpPr>
            <p:cNvPr id="283" name="TextBox 32">
              <a:extLst>
                <a:ext uri="{FF2B5EF4-FFF2-40B4-BE49-F238E27FC236}">
                  <a16:creationId xmlns:a16="http://schemas.microsoft.com/office/drawing/2014/main" id="{CA216F03-D869-696A-7108-F74D6B1A3C3C}"/>
                </a:ext>
              </a:extLst>
            </p:cNvPr>
            <p:cNvSpPr txBox="1"/>
            <p:nvPr/>
          </p:nvSpPr>
          <p:spPr>
            <a:xfrm>
              <a:off x="4697812" y="5697465"/>
              <a:ext cx="1261030" cy="153888"/>
            </a:xfrm>
            <a:prstGeom prst="rect">
              <a:avLst/>
            </a:prstGeom>
            <a:noFill/>
          </p:spPr>
          <p:txBody>
            <a:bodyPr wrap="none" lIns="0" tIns="0" rIns="0" bIns="0" rtlCol="0" anchor="ctr">
              <a:spAutoFit/>
            </a:bodyPr>
            <a:lstStyle/>
            <a:p>
              <a:pPr marL="0" marR="0" lvl="0" indent="0" defTabSz="914355" eaLnBrk="1" fontAlgn="auto" latinLnBrk="0" hangingPunct="1">
                <a:lnSpc>
                  <a:spcPct val="100000"/>
                </a:lnSpc>
                <a:spcBef>
                  <a:spcPct val="0"/>
                </a:spcBef>
                <a:spcAft>
                  <a:spcPct val="0"/>
                </a:spcAft>
                <a:buClrTx/>
                <a:buSzTx/>
                <a:buFontTx/>
                <a:buNone/>
                <a:tabLst/>
                <a:defRPr/>
              </a:pPr>
              <a:r>
                <a:rPr kumimoji="0" lang="de" sz="750" b="0" i="0" u="none" strike="noStrike" kern="0" cap="none" spc="0" normalizeH="0" baseline="0" noProof="0">
                  <a:ln>
                    <a:noFill/>
                  </a:ln>
                  <a:solidFill>
                    <a:srgbClr val="000000"/>
                  </a:solidFill>
                  <a:effectLst/>
                  <a:uLnTx/>
                  <a:uFill>
                    <a:solidFill>
                      <a:prstClr val="black">
                        <a:alpha val="0"/>
                      </a:prstClr>
                    </a:solidFill>
                  </a:uFill>
                  <a:latin typeface="Arial"/>
                  <a:ea typeface="Arial"/>
                  <a:cs typeface="Arial"/>
                </a:rPr>
                <a:t>Beschädigte Betazelle</a:t>
              </a:r>
            </a:p>
          </p:txBody>
        </p:sp>
        <p:grpSp>
          <p:nvGrpSpPr>
            <p:cNvPr id="284" name="Graphic 1949">
              <a:extLst>
                <a:ext uri="{FF2B5EF4-FFF2-40B4-BE49-F238E27FC236}">
                  <a16:creationId xmlns:a16="http://schemas.microsoft.com/office/drawing/2014/main" id="{FBD53B79-500D-E33E-85CC-7543163B990A}"/>
                </a:ext>
              </a:extLst>
            </p:cNvPr>
            <p:cNvGrpSpPr/>
            <p:nvPr/>
          </p:nvGrpSpPr>
          <p:grpSpPr>
            <a:xfrm>
              <a:off x="4369777" y="5640365"/>
              <a:ext cx="269850" cy="274621"/>
              <a:chOff x="2638511" y="5509041"/>
              <a:chExt cx="218608" cy="217009"/>
            </a:xfrm>
          </p:grpSpPr>
          <p:sp>
            <p:nvSpPr>
              <p:cNvPr id="285" name="Freeform 11">
                <a:extLst>
                  <a:ext uri="{FF2B5EF4-FFF2-40B4-BE49-F238E27FC236}">
                    <a16:creationId xmlns:a16="http://schemas.microsoft.com/office/drawing/2014/main" id="{F08CE587-EA21-F27A-4F00-120488A64053}"/>
                  </a:ext>
                </a:extLst>
              </p:cNvPr>
              <p:cNvSpPr/>
              <p:nvPr/>
            </p:nvSpPr>
            <p:spPr>
              <a:xfrm>
                <a:off x="2638511" y="5509041"/>
                <a:ext cx="218608" cy="217009"/>
              </a:xfrm>
              <a:custGeom>
                <a:avLst/>
                <a:gdLst>
                  <a:gd name="connsiteX0" fmla="*/ 68288 w 202907"/>
                  <a:gd name="connsiteY0" fmla="*/ 10290 h 219618"/>
                  <a:gd name="connsiteX1" fmla="*/ 79756 w 202907"/>
                  <a:gd name="connsiteY1" fmla="*/ 2515 h 219618"/>
                  <a:gd name="connsiteX2" fmla="*/ 98140 w 202907"/>
                  <a:gd name="connsiteY2" fmla="*/ 251 h 219618"/>
                  <a:gd name="connsiteX3" fmla="*/ 157916 w 202907"/>
                  <a:gd name="connsiteY3" fmla="*/ 25610 h 219618"/>
                  <a:gd name="connsiteX4" fmla="*/ 187322 w 202907"/>
                  <a:gd name="connsiteY4" fmla="*/ 43644 h 219618"/>
                  <a:gd name="connsiteX5" fmla="*/ 199578 w 202907"/>
                  <a:gd name="connsiteY5" fmla="*/ 54455 h 219618"/>
                  <a:gd name="connsiteX6" fmla="*/ 202774 w 202907"/>
                  <a:gd name="connsiteY6" fmla="*/ 76066 h 219618"/>
                  <a:gd name="connsiteX7" fmla="*/ 200095 w 202907"/>
                  <a:gd name="connsiteY7" fmla="*/ 118558 h 219618"/>
                  <a:gd name="connsiteX8" fmla="*/ 191979 w 202907"/>
                  <a:gd name="connsiteY8" fmla="*/ 164646 h 219618"/>
                  <a:gd name="connsiteX9" fmla="*/ 166416 w 202907"/>
                  <a:gd name="connsiteY9" fmla="*/ 200385 h 219618"/>
                  <a:gd name="connsiteX10" fmla="*/ 137527 w 202907"/>
                  <a:gd name="connsiteY10" fmla="*/ 209672 h 219618"/>
                  <a:gd name="connsiteX11" fmla="*/ 102308 w 202907"/>
                  <a:gd name="connsiteY11" fmla="*/ 216265 h 219618"/>
                  <a:gd name="connsiteX12" fmla="*/ 51821 w 202907"/>
                  <a:gd name="connsiteY12" fmla="*/ 214942 h 219618"/>
                  <a:gd name="connsiteX13" fmla="*/ 20497 w 202907"/>
                  <a:gd name="connsiteY13" fmla="*/ 182550 h 219618"/>
                  <a:gd name="connsiteX14" fmla="*/ 161 w 202907"/>
                  <a:gd name="connsiteY14" fmla="*/ 126964 h 219618"/>
                  <a:gd name="connsiteX15" fmla="*/ 21416 w 202907"/>
                  <a:gd name="connsiteY15" fmla="*/ 68712 h 219618"/>
                  <a:gd name="connsiteX16" fmla="*/ 68288 w 202907"/>
                  <a:gd name="connsiteY16" fmla="*/ 10290 h 219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2907" h="219618">
                    <a:moveTo>
                      <a:pt x="68288" y="10290"/>
                    </a:moveTo>
                    <a:cubicBezTo>
                      <a:pt x="71784" y="7115"/>
                      <a:pt x="75643" y="4499"/>
                      <a:pt x="79756" y="2515"/>
                    </a:cubicBezTo>
                    <a:cubicBezTo>
                      <a:pt x="85551" y="-29"/>
                      <a:pt x="91933" y="-330"/>
                      <a:pt x="98140" y="251"/>
                    </a:cubicBezTo>
                    <a:cubicBezTo>
                      <a:pt x="119484" y="2255"/>
                      <a:pt x="139041" y="14048"/>
                      <a:pt x="157916" y="25610"/>
                    </a:cubicBezTo>
                    <a:lnTo>
                      <a:pt x="187322" y="43644"/>
                    </a:lnTo>
                    <a:cubicBezTo>
                      <a:pt x="191918" y="46460"/>
                      <a:pt x="196716" y="49475"/>
                      <a:pt x="199578" y="54455"/>
                    </a:cubicBezTo>
                    <a:cubicBezTo>
                      <a:pt x="203159" y="60657"/>
                      <a:pt x="203080" y="68642"/>
                      <a:pt x="202774" y="76066"/>
                    </a:cubicBezTo>
                    <a:cubicBezTo>
                      <a:pt x="202190" y="90254"/>
                      <a:pt x="201297" y="104418"/>
                      <a:pt x="200095" y="118558"/>
                    </a:cubicBezTo>
                    <a:cubicBezTo>
                      <a:pt x="198738" y="134198"/>
                      <a:pt x="196961" y="149988"/>
                      <a:pt x="191979" y="164646"/>
                    </a:cubicBezTo>
                    <a:cubicBezTo>
                      <a:pt x="186998" y="179304"/>
                      <a:pt x="178480" y="192880"/>
                      <a:pt x="166416" y="200385"/>
                    </a:cubicBezTo>
                    <a:cubicBezTo>
                      <a:pt x="157574" y="205885"/>
                      <a:pt x="147437" y="207819"/>
                      <a:pt x="137527" y="209672"/>
                    </a:cubicBezTo>
                    <a:lnTo>
                      <a:pt x="102308" y="216265"/>
                    </a:lnTo>
                    <a:cubicBezTo>
                      <a:pt x="85455" y="219421"/>
                      <a:pt x="67579" y="222427"/>
                      <a:pt x="51821" y="214942"/>
                    </a:cubicBezTo>
                    <a:cubicBezTo>
                      <a:pt x="38689" y="208701"/>
                      <a:pt x="28744" y="195906"/>
                      <a:pt x="20497" y="182550"/>
                    </a:cubicBezTo>
                    <a:cubicBezTo>
                      <a:pt x="10228" y="165959"/>
                      <a:pt x="1561" y="147283"/>
                      <a:pt x="161" y="126964"/>
                    </a:cubicBezTo>
                    <a:cubicBezTo>
                      <a:pt x="-1529" y="102277"/>
                      <a:pt x="10430" y="87699"/>
                      <a:pt x="21416" y="68712"/>
                    </a:cubicBezTo>
                    <a:cubicBezTo>
                      <a:pt x="34425" y="46229"/>
                      <a:pt x="49212" y="26471"/>
                      <a:pt x="68288" y="10290"/>
                    </a:cubicBezTo>
                    <a:close/>
                  </a:path>
                </a:pathLst>
              </a:custGeom>
              <a:solidFill>
                <a:srgbClr val="2F3651"/>
              </a:solidFill>
              <a:ln w="5043" cap="flat">
                <a:solidFill>
                  <a:srgbClr val="585863"/>
                </a:solid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75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286" name="Freeform 12">
                <a:extLst>
                  <a:ext uri="{FF2B5EF4-FFF2-40B4-BE49-F238E27FC236}">
                    <a16:creationId xmlns:a16="http://schemas.microsoft.com/office/drawing/2014/main" id="{C154E4DA-5DB9-2318-7DD3-377D937E945A}"/>
                  </a:ext>
                </a:extLst>
              </p:cNvPr>
              <p:cNvSpPr/>
              <p:nvPr/>
            </p:nvSpPr>
            <p:spPr>
              <a:xfrm>
                <a:off x="2712655" y="5561633"/>
                <a:ext cx="86669" cy="110211"/>
              </a:xfrm>
              <a:custGeom>
                <a:avLst/>
                <a:gdLst>
                  <a:gd name="connsiteX0" fmla="*/ 86669 w 86669"/>
                  <a:gd name="connsiteY0" fmla="*/ 55106 h 110211"/>
                  <a:gd name="connsiteX1" fmla="*/ 43335 w 86669"/>
                  <a:gd name="connsiteY1" fmla="*/ 110211 h 110211"/>
                  <a:gd name="connsiteX2" fmla="*/ 0 w 86669"/>
                  <a:gd name="connsiteY2" fmla="*/ 55106 h 110211"/>
                  <a:gd name="connsiteX3" fmla="*/ 43335 w 86669"/>
                  <a:gd name="connsiteY3" fmla="*/ 0 h 110211"/>
                  <a:gd name="connsiteX4" fmla="*/ 86669 w 86669"/>
                  <a:gd name="connsiteY4" fmla="*/ 55106 h 11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69" h="110211">
                    <a:moveTo>
                      <a:pt x="86669" y="55106"/>
                    </a:moveTo>
                    <a:cubicBezTo>
                      <a:pt x="86669" y="85540"/>
                      <a:pt x="67268" y="110211"/>
                      <a:pt x="43335" y="110211"/>
                    </a:cubicBezTo>
                    <a:cubicBezTo>
                      <a:pt x="19402" y="110211"/>
                      <a:pt x="0" y="85540"/>
                      <a:pt x="0" y="55106"/>
                    </a:cubicBezTo>
                    <a:cubicBezTo>
                      <a:pt x="0" y="24672"/>
                      <a:pt x="19402" y="0"/>
                      <a:pt x="43335" y="0"/>
                    </a:cubicBezTo>
                    <a:cubicBezTo>
                      <a:pt x="67268" y="0"/>
                      <a:pt x="86669" y="24672"/>
                      <a:pt x="86669" y="55106"/>
                    </a:cubicBezTo>
                    <a:close/>
                  </a:path>
                </a:pathLst>
              </a:custGeom>
              <a:solidFill>
                <a:srgbClr val="2F3651">
                  <a:lumMod val="60000"/>
                  <a:lumOff val="40000"/>
                </a:srgbClr>
              </a:solidFill>
              <a:ln w="840" cap="flat">
                <a:no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75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287" name="Freeform 13">
                <a:extLst>
                  <a:ext uri="{FF2B5EF4-FFF2-40B4-BE49-F238E27FC236}">
                    <a16:creationId xmlns:a16="http://schemas.microsoft.com/office/drawing/2014/main" id="{6DFCFAA4-5A06-6249-55C9-B456B6B34F0E}"/>
                  </a:ext>
                </a:extLst>
              </p:cNvPr>
              <p:cNvSpPr/>
              <p:nvPr/>
            </p:nvSpPr>
            <p:spPr>
              <a:xfrm>
                <a:off x="2786086" y="5548078"/>
                <a:ext cx="50139" cy="96274"/>
              </a:xfrm>
              <a:custGeom>
                <a:avLst/>
                <a:gdLst>
                  <a:gd name="connsiteX0" fmla="*/ 38625 w 50139"/>
                  <a:gd name="connsiteY0" fmla="*/ 20229 h 96274"/>
                  <a:gd name="connsiteX1" fmla="*/ 48762 w 50139"/>
                  <a:gd name="connsiteY1" fmla="*/ 29617 h 96274"/>
                  <a:gd name="connsiteX2" fmla="*/ 49970 w 50139"/>
                  <a:gd name="connsiteY2" fmla="*/ 38404 h 96274"/>
                  <a:gd name="connsiteX3" fmla="*/ 45497 w 50139"/>
                  <a:gd name="connsiteY3" fmla="*/ 96275 h 96274"/>
                  <a:gd name="connsiteX4" fmla="*/ 40769 w 50139"/>
                  <a:gd name="connsiteY4" fmla="*/ 49565 h 96274"/>
                  <a:gd name="connsiteX5" fmla="*/ 21886 w 50139"/>
                  <a:gd name="connsiteY5" fmla="*/ 23976 h 96274"/>
                  <a:gd name="connsiteX6" fmla="*/ 0 w 50139"/>
                  <a:gd name="connsiteY6" fmla="*/ 0 h 96274"/>
                  <a:gd name="connsiteX7" fmla="*/ 38625 w 50139"/>
                  <a:gd name="connsiteY7" fmla="*/ 20229 h 9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139" h="96274">
                    <a:moveTo>
                      <a:pt x="38625" y="20229"/>
                    </a:moveTo>
                    <a:cubicBezTo>
                      <a:pt x="42625" y="22423"/>
                      <a:pt x="46924" y="24988"/>
                      <a:pt x="48762" y="29617"/>
                    </a:cubicBezTo>
                    <a:cubicBezTo>
                      <a:pt x="49839" y="32332"/>
                      <a:pt x="49918" y="35418"/>
                      <a:pt x="49970" y="38404"/>
                    </a:cubicBezTo>
                    <a:cubicBezTo>
                      <a:pt x="50321" y="57861"/>
                      <a:pt x="50618" y="77719"/>
                      <a:pt x="45497" y="96275"/>
                    </a:cubicBezTo>
                    <a:cubicBezTo>
                      <a:pt x="41120" y="81336"/>
                      <a:pt x="45497" y="64363"/>
                      <a:pt x="40769" y="49565"/>
                    </a:cubicBezTo>
                    <a:cubicBezTo>
                      <a:pt x="37303" y="38704"/>
                      <a:pt x="29564" y="30989"/>
                      <a:pt x="21886" y="23976"/>
                    </a:cubicBezTo>
                    <a:cubicBezTo>
                      <a:pt x="15154" y="17834"/>
                      <a:pt x="2626" y="9759"/>
                      <a:pt x="0" y="0"/>
                    </a:cubicBezTo>
                    <a:cubicBezTo>
                      <a:pt x="13009" y="3687"/>
                      <a:pt x="26473" y="13536"/>
                      <a:pt x="38625" y="20229"/>
                    </a:cubicBezTo>
                    <a:close/>
                  </a:path>
                </a:pathLst>
              </a:custGeom>
              <a:solidFill>
                <a:srgbClr val="FFFFFF"/>
              </a:solidFill>
              <a:ln w="840" cap="flat">
                <a:no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75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grpSp>
      </p:grpSp>
      <p:sp>
        <p:nvSpPr>
          <p:cNvPr id="288" name="Freeform 1859">
            <a:extLst>
              <a:ext uri="{FF2B5EF4-FFF2-40B4-BE49-F238E27FC236}">
                <a16:creationId xmlns:a16="http://schemas.microsoft.com/office/drawing/2014/main" id="{FF85BD8B-2817-44BD-2A8D-BCB1EB8DE7CF}"/>
              </a:ext>
            </a:extLst>
          </p:cNvPr>
          <p:cNvSpPr/>
          <p:nvPr/>
        </p:nvSpPr>
        <p:spPr>
          <a:xfrm rot="9950294">
            <a:off x="3038119" y="2448951"/>
            <a:ext cx="2061237" cy="874199"/>
          </a:xfrm>
          <a:custGeom>
            <a:avLst/>
            <a:gdLst>
              <a:gd name="connsiteX0" fmla="*/ 0 w 2336800"/>
              <a:gd name="connsiteY0" fmla="*/ 474133 h 1210733"/>
              <a:gd name="connsiteX1" fmla="*/ 2336800 w 2336800"/>
              <a:gd name="connsiteY1" fmla="*/ 0 h 1210733"/>
              <a:gd name="connsiteX2" fmla="*/ 2336800 w 2336800"/>
              <a:gd name="connsiteY2" fmla="*/ 1210733 h 1210733"/>
              <a:gd name="connsiteX3" fmla="*/ 0 w 2336800"/>
              <a:gd name="connsiteY3" fmla="*/ 474133 h 1210733"/>
            </a:gdLst>
            <a:ahLst/>
            <a:cxnLst>
              <a:cxn ang="0">
                <a:pos x="connsiteX0" y="connsiteY0"/>
              </a:cxn>
              <a:cxn ang="0">
                <a:pos x="connsiteX1" y="connsiteY1"/>
              </a:cxn>
              <a:cxn ang="0">
                <a:pos x="connsiteX2" y="connsiteY2"/>
              </a:cxn>
              <a:cxn ang="0">
                <a:pos x="connsiteX3" y="connsiteY3"/>
              </a:cxn>
            </a:cxnLst>
            <a:rect l="l" t="t" r="r" b="b"/>
            <a:pathLst>
              <a:path w="2336800" h="1210733">
                <a:moveTo>
                  <a:pt x="0" y="474133"/>
                </a:moveTo>
                <a:lnTo>
                  <a:pt x="2336800" y="0"/>
                </a:lnTo>
                <a:lnTo>
                  <a:pt x="2336800" y="1210733"/>
                </a:lnTo>
                <a:lnTo>
                  <a:pt x="0" y="474133"/>
                </a:lnTo>
                <a:close/>
              </a:path>
            </a:pathLst>
          </a:custGeom>
          <a:gradFill>
            <a:gsLst>
              <a:gs pos="0">
                <a:sysClr val="window" lastClr="FFFFFF">
                  <a:alpha val="50000"/>
                  <a:lumMod val="20000"/>
                  <a:lumOff val="80000"/>
                </a:sysClr>
              </a:gs>
              <a:gs pos="100000">
                <a:srgbClr val="FF5252">
                  <a:alpha val="55000"/>
                </a:srgbClr>
              </a:gs>
              <a:gs pos="66000">
                <a:srgbClr val="FF5252">
                  <a:alpha val="15000"/>
                </a:srgbClr>
              </a:gs>
            </a:gsLst>
            <a:lin ang="0" scaled="1"/>
          </a:gradFill>
          <a:ln w="25400" cap="flat" cmpd="sng" algn="ctr">
            <a:noFill/>
            <a:prstDash val="solid"/>
          </a:ln>
          <a:effectLst/>
        </p:spPr>
        <p:txBody>
          <a:bodyPr rtlCol="0" anchor="ctr"/>
          <a:lstStyle/>
          <a:p>
            <a:pPr marL="0" marR="0" lvl="0" indent="0" algn="ctr" defTabSz="914355" eaLnBrk="1" fontAlgn="auto"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pitchFamily="34" charset="0"/>
              <a:ea typeface="Calibri" panose="020F0502020204030204"/>
              <a:cs typeface="Arial"/>
            </a:endParaRPr>
          </a:p>
        </p:txBody>
      </p:sp>
      <p:pic>
        <p:nvPicPr>
          <p:cNvPr id="289" name="T-Cells infiltrate 4">
            <a:extLst>
              <a:ext uri="{FF2B5EF4-FFF2-40B4-BE49-F238E27FC236}">
                <a16:creationId xmlns:a16="http://schemas.microsoft.com/office/drawing/2014/main" id="{0F534F42-3926-6D46-8853-E9C140CFDD4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00338" y="2620530"/>
            <a:ext cx="1228587" cy="1207051"/>
          </a:xfrm>
          <a:prstGeom prst="rect">
            <a:avLst/>
          </a:prstGeom>
        </p:spPr>
      </p:pic>
      <p:sp>
        <p:nvSpPr>
          <p:cNvPr id="290" name="Freeform 1859">
            <a:extLst>
              <a:ext uri="{FF2B5EF4-FFF2-40B4-BE49-F238E27FC236}">
                <a16:creationId xmlns:a16="http://schemas.microsoft.com/office/drawing/2014/main" id="{DEEFF62D-84F7-D84A-A299-74D410243895}"/>
              </a:ext>
            </a:extLst>
          </p:cNvPr>
          <p:cNvSpPr/>
          <p:nvPr/>
        </p:nvSpPr>
        <p:spPr>
          <a:xfrm rot="12289053">
            <a:off x="2791270" y="1623560"/>
            <a:ext cx="1987685" cy="929436"/>
          </a:xfrm>
          <a:custGeom>
            <a:avLst/>
            <a:gdLst>
              <a:gd name="connsiteX0" fmla="*/ 0 w 2336800"/>
              <a:gd name="connsiteY0" fmla="*/ 474133 h 1210733"/>
              <a:gd name="connsiteX1" fmla="*/ 2336800 w 2336800"/>
              <a:gd name="connsiteY1" fmla="*/ 0 h 1210733"/>
              <a:gd name="connsiteX2" fmla="*/ 2336800 w 2336800"/>
              <a:gd name="connsiteY2" fmla="*/ 1210733 h 1210733"/>
              <a:gd name="connsiteX3" fmla="*/ 0 w 2336800"/>
              <a:gd name="connsiteY3" fmla="*/ 474133 h 1210733"/>
            </a:gdLst>
            <a:ahLst/>
            <a:cxnLst>
              <a:cxn ang="0">
                <a:pos x="connsiteX0" y="connsiteY0"/>
              </a:cxn>
              <a:cxn ang="0">
                <a:pos x="connsiteX1" y="connsiteY1"/>
              </a:cxn>
              <a:cxn ang="0">
                <a:pos x="connsiteX2" y="connsiteY2"/>
              </a:cxn>
              <a:cxn ang="0">
                <a:pos x="connsiteX3" y="connsiteY3"/>
              </a:cxn>
            </a:cxnLst>
            <a:rect l="l" t="t" r="r" b="b"/>
            <a:pathLst>
              <a:path w="2336800" h="1210733">
                <a:moveTo>
                  <a:pt x="0" y="474133"/>
                </a:moveTo>
                <a:lnTo>
                  <a:pt x="2336800" y="0"/>
                </a:lnTo>
                <a:lnTo>
                  <a:pt x="2336800" y="1210733"/>
                </a:lnTo>
                <a:lnTo>
                  <a:pt x="0" y="474133"/>
                </a:lnTo>
                <a:close/>
              </a:path>
            </a:pathLst>
          </a:custGeom>
          <a:gradFill>
            <a:gsLst>
              <a:gs pos="0">
                <a:sysClr val="window" lastClr="FFFFFF">
                  <a:alpha val="50000"/>
                  <a:lumMod val="20000"/>
                  <a:lumOff val="80000"/>
                </a:sysClr>
              </a:gs>
              <a:gs pos="100000">
                <a:srgbClr val="FFA3A3">
                  <a:alpha val="75000"/>
                </a:srgbClr>
              </a:gs>
              <a:gs pos="66000">
                <a:srgbClr val="FFA3A3">
                  <a:alpha val="50000"/>
                </a:srgbClr>
              </a:gs>
            </a:gsLst>
            <a:lin ang="0" scaled="1"/>
          </a:gradFill>
          <a:ln w="25400" cap="flat" cmpd="sng" algn="ctr">
            <a:noFill/>
            <a:prstDash val="solid"/>
          </a:ln>
          <a:effectLst/>
        </p:spPr>
        <p:txBody>
          <a:bodyPr rtlCol="0" anchor="ctr"/>
          <a:lstStyle/>
          <a:p>
            <a:pPr marL="0" marR="0" lvl="0" indent="0" algn="ctr" defTabSz="914355" eaLnBrk="1" fontAlgn="auto"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pitchFamily="34" charset="0"/>
              <a:ea typeface="Calibri" panose="020F0502020204030204"/>
              <a:cs typeface="Arial"/>
            </a:endParaRPr>
          </a:p>
        </p:txBody>
      </p:sp>
      <p:grpSp>
        <p:nvGrpSpPr>
          <p:cNvPr id="291" name="Group 51">
            <a:extLst>
              <a:ext uri="{FF2B5EF4-FFF2-40B4-BE49-F238E27FC236}">
                <a16:creationId xmlns:a16="http://schemas.microsoft.com/office/drawing/2014/main" id="{76512A90-D114-ED0A-F750-8A955396D366}"/>
              </a:ext>
            </a:extLst>
          </p:cNvPr>
          <p:cNvGrpSpPr>
            <a:grpSpLocks noChangeAspect="1"/>
          </p:cNvGrpSpPr>
          <p:nvPr/>
        </p:nvGrpSpPr>
        <p:grpSpPr>
          <a:xfrm>
            <a:off x="2338296" y="1155063"/>
            <a:ext cx="1207051" cy="1207051"/>
            <a:chOff x="6935850" y="3133317"/>
            <a:chExt cx="1828798" cy="1828798"/>
          </a:xfrm>
        </p:grpSpPr>
        <p:sp>
          <p:nvSpPr>
            <p:cNvPr id="292" name="Oval 52">
              <a:extLst>
                <a:ext uri="{FF2B5EF4-FFF2-40B4-BE49-F238E27FC236}">
                  <a16:creationId xmlns:a16="http://schemas.microsoft.com/office/drawing/2014/main" id="{9F17040C-7145-3F10-7ECD-EBAD2F209B4A}"/>
                </a:ext>
              </a:extLst>
            </p:cNvPr>
            <p:cNvSpPr/>
            <p:nvPr/>
          </p:nvSpPr>
          <p:spPr>
            <a:xfrm>
              <a:off x="6935850" y="3133317"/>
              <a:ext cx="1828798" cy="1828798"/>
            </a:xfrm>
            <a:prstGeom prst="ellipse">
              <a:avLst/>
            </a:prstGeom>
            <a:solidFill>
              <a:srgbClr val="FFA3A3"/>
            </a:solidFill>
            <a:ln w="28575" cap="flat" cmpd="sng" algn="ctr">
              <a:solidFill>
                <a:srgbClr val="A30000"/>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293" name="Oval 53">
              <a:extLst>
                <a:ext uri="{FF2B5EF4-FFF2-40B4-BE49-F238E27FC236}">
                  <a16:creationId xmlns:a16="http://schemas.microsoft.com/office/drawing/2014/main" id="{A38B4C37-9D5D-CEBA-D457-AF2EB0EBEA8F}"/>
                </a:ext>
              </a:extLst>
            </p:cNvPr>
            <p:cNvSpPr/>
            <p:nvPr/>
          </p:nvSpPr>
          <p:spPr>
            <a:xfrm>
              <a:off x="7204594" y="3744010"/>
              <a:ext cx="987552" cy="987552"/>
            </a:xfrm>
            <a:prstGeom prst="ellipse">
              <a:avLst/>
            </a:prstGeom>
            <a:solidFill>
              <a:srgbClr val="FF0909"/>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294" name="Moon 54">
              <a:extLst>
                <a:ext uri="{FF2B5EF4-FFF2-40B4-BE49-F238E27FC236}">
                  <a16:creationId xmlns:a16="http://schemas.microsoft.com/office/drawing/2014/main" id="{18DB4EEE-94D8-0F68-1B1D-60C2D28A81BE}"/>
                </a:ext>
              </a:extLst>
            </p:cNvPr>
            <p:cNvSpPr/>
            <p:nvPr/>
          </p:nvSpPr>
          <p:spPr>
            <a:xfrm rot="7817520">
              <a:off x="8079542" y="3185078"/>
              <a:ext cx="273673" cy="1017710"/>
            </a:xfrm>
            <a:prstGeom prst="moon">
              <a:avLst>
                <a:gd name="adj" fmla="val 28930"/>
              </a:avLst>
            </a:prstGeom>
            <a:solidFill>
              <a:sysClr val="window" lastClr="FFFFFF"/>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grpSp>
      <p:grpSp>
        <p:nvGrpSpPr>
          <p:cNvPr id="295" name="Group 1368">
            <a:extLst>
              <a:ext uri="{FF2B5EF4-FFF2-40B4-BE49-F238E27FC236}">
                <a16:creationId xmlns:a16="http://schemas.microsoft.com/office/drawing/2014/main" id="{F8304208-06B0-1CB1-2EDF-B8AFB6187C07}"/>
              </a:ext>
            </a:extLst>
          </p:cNvPr>
          <p:cNvGrpSpPr/>
          <p:nvPr/>
        </p:nvGrpSpPr>
        <p:grpSpPr>
          <a:xfrm>
            <a:off x="3708548" y="1891481"/>
            <a:ext cx="2676057" cy="2113859"/>
            <a:chOff x="4830430" y="2361955"/>
            <a:chExt cx="3568076" cy="2818479"/>
          </a:xfrm>
        </p:grpSpPr>
        <p:grpSp>
          <p:nvGrpSpPr>
            <p:cNvPr id="296" name="Group 4">
              <a:extLst>
                <a:ext uri="{FF2B5EF4-FFF2-40B4-BE49-F238E27FC236}">
                  <a16:creationId xmlns:a16="http://schemas.microsoft.com/office/drawing/2014/main" id="{EA3988F2-4195-29EA-8361-D38AE59FF472}"/>
                </a:ext>
              </a:extLst>
            </p:cNvPr>
            <p:cNvGrpSpPr/>
            <p:nvPr/>
          </p:nvGrpSpPr>
          <p:grpSpPr>
            <a:xfrm>
              <a:off x="4830430" y="2361955"/>
              <a:ext cx="3568076" cy="2818479"/>
              <a:chOff x="-4284096" y="1862975"/>
              <a:chExt cx="3568076" cy="2818479"/>
            </a:xfrm>
          </p:grpSpPr>
          <p:sp>
            <p:nvSpPr>
              <p:cNvPr id="305" name="Rectangle 1296">
                <a:extLst>
                  <a:ext uri="{FF2B5EF4-FFF2-40B4-BE49-F238E27FC236}">
                    <a16:creationId xmlns:a16="http://schemas.microsoft.com/office/drawing/2014/main" id="{348B70FD-45F1-83FA-D3B9-F2AB037085E9}"/>
                  </a:ext>
                </a:extLst>
              </p:cNvPr>
              <p:cNvSpPr/>
              <p:nvPr/>
            </p:nvSpPr>
            <p:spPr>
              <a:xfrm>
                <a:off x="-4284096" y="3948946"/>
                <a:ext cx="3568076" cy="732508"/>
              </a:xfrm>
              <a:prstGeom prst="rect">
                <a:avLst/>
              </a:prstGeom>
            </p:spPr>
            <p:txBody>
              <a:bodyPr wrap="square" lIns="0" tIns="0" rIns="0" bIns="0">
                <a:spAutoFit/>
              </a:bodyPr>
              <a:lstStyle/>
              <a:p>
                <a:pPr marL="0" marR="0" lvl="0" indent="0" algn="ctr" defTabSz="914355" eaLnBrk="1" fontAlgn="auto" latinLnBrk="0" hangingPunct="1">
                  <a:lnSpc>
                    <a:spcPct val="85000"/>
                  </a:lnSpc>
                  <a:spcBef>
                    <a:spcPct val="0"/>
                  </a:spcBef>
                  <a:spcAft>
                    <a:spcPct val="0"/>
                  </a:spcAft>
                  <a:buClrTx/>
                  <a:buSzTx/>
                  <a:buFontTx/>
                  <a:buNone/>
                  <a:tabLst/>
                  <a:defRPr/>
                </a:pPr>
                <a:r>
                  <a:rPr kumimoji="0" lang="de" sz="105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Ein auslösendes Ereignis initiiert</a:t>
                </a:r>
                <a:br>
                  <a:rPr kumimoji="0" sz="1050" b="0" i="0" u="none" strike="noStrike" kern="0" cap="none" spc="0" normalizeH="0" baseline="0" noProof="0">
                    <a:ln>
                      <a:noFill/>
                    </a:ln>
                    <a:solidFill>
                      <a:srgbClr val="000000"/>
                    </a:solidFill>
                    <a:effectLst/>
                    <a:uLnTx/>
                    <a:uFillTx/>
                    <a:latin typeface="Calibri" panose="020F0502020204030204"/>
                    <a:ea typeface="Calibri" panose="020F0502020204030204"/>
                    <a:cs typeface="Arial"/>
                  </a:rPr>
                </a:br>
                <a:r>
                  <a:rPr kumimoji="0" lang="de" sz="1050" b="1" i="0" u="none" strike="noStrike" kern="0" cap="none" spc="0" normalizeH="0" baseline="0" noProof="0">
                    <a:ln>
                      <a:noFill/>
                    </a:ln>
                    <a:solidFill>
                      <a:srgbClr val="B68538"/>
                    </a:solidFill>
                    <a:effectLst/>
                    <a:uLnTx/>
                    <a:uFill>
                      <a:solidFill>
                        <a:prstClr val="black">
                          <a:alpha val="0"/>
                        </a:prstClr>
                      </a:solidFill>
                    </a:uFill>
                    <a:latin typeface="Arial"/>
                    <a:ea typeface="Arial"/>
                    <a:cs typeface="Arial"/>
                  </a:rPr>
                  <a:t>Autoimmunität</a:t>
                </a:r>
                <a:r>
                  <a:rPr kumimoji="0" lang="de" sz="1050" b="0" i="0" u="none" strike="noStrike" kern="0" cap="none" spc="0" normalizeH="0" baseline="0" noProof="0">
                    <a:ln>
                      <a:noFill/>
                    </a:ln>
                    <a:solidFill>
                      <a:srgbClr val="B68538"/>
                    </a:solidFill>
                    <a:effectLst/>
                    <a:uLnTx/>
                    <a:uFill>
                      <a:solidFill>
                        <a:prstClr val="black">
                          <a:alpha val="0"/>
                        </a:prstClr>
                      </a:solidFill>
                    </a:uFill>
                    <a:latin typeface="Arial"/>
                    <a:ea typeface="Arial"/>
                    <a:cs typeface="Arial"/>
                  </a:rPr>
                  <a:t> und </a:t>
                </a:r>
                <a:r>
                  <a:rPr kumimoji="0" lang="de" sz="1050" b="1" i="0" u="none" strike="noStrike" kern="0" cap="none" spc="0" normalizeH="0" baseline="0" noProof="0">
                    <a:ln>
                      <a:noFill/>
                    </a:ln>
                    <a:solidFill>
                      <a:srgbClr val="B68538"/>
                    </a:solidFill>
                    <a:effectLst/>
                    <a:uLnTx/>
                    <a:uFill>
                      <a:solidFill>
                        <a:prstClr val="black">
                          <a:alpha val="0"/>
                        </a:prstClr>
                      </a:solidFill>
                    </a:uFill>
                    <a:latin typeface="Arial"/>
                    <a:ea typeface="Arial"/>
                    <a:cs typeface="Arial"/>
                  </a:rPr>
                  <a:t>aktiviert autoreaktive</a:t>
                </a:r>
                <a:br>
                  <a:rPr kumimoji="0" sz="1050" b="0" i="0" u="none" strike="noStrike" kern="0" cap="none" spc="0" normalizeH="0" baseline="0" noProof="0">
                    <a:ln>
                      <a:noFill/>
                    </a:ln>
                    <a:solidFill>
                      <a:srgbClr val="000000"/>
                    </a:solidFill>
                    <a:effectLst/>
                    <a:uLnTx/>
                    <a:uFillTx/>
                    <a:latin typeface="Calibri" panose="020F0502020204030204"/>
                    <a:ea typeface="Calibri" panose="020F0502020204030204"/>
                    <a:cs typeface="Arial"/>
                  </a:rPr>
                </a:br>
                <a:r>
                  <a:rPr kumimoji="0" lang="de" sz="1050" b="1" i="0" u="none" strike="noStrike" kern="0" cap="none" spc="0" normalizeH="0" baseline="0" noProof="0">
                    <a:ln>
                      <a:noFill/>
                    </a:ln>
                    <a:solidFill>
                      <a:srgbClr val="B68538"/>
                    </a:solidFill>
                    <a:effectLst/>
                    <a:uLnTx/>
                    <a:uFill>
                      <a:solidFill>
                        <a:prstClr val="black">
                          <a:alpha val="0"/>
                        </a:prstClr>
                      </a:solidFill>
                    </a:uFill>
                    <a:latin typeface="Arial"/>
                    <a:ea typeface="Arial"/>
                    <a:cs typeface="Arial"/>
                  </a:rPr>
                  <a:t>T-Zellen</a:t>
                </a:r>
                <a:r>
                  <a:rPr kumimoji="0" lang="de" sz="105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 </a:t>
                </a:r>
                <a:r>
                  <a:rPr kumimoji="0" lang="de" sz="105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die fortschreitend die Betazellmasse und -funktion schädigen</a:t>
                </a:r>
                <a:r>
                  <a:rPr kumimoji="0" lang="de" sz="1050" b="0" i="0" u="none" strike="noStrike" kern="0" cap="none" spc="0" normalizeH="0" baseline="30000" noProof="0">
                    <a:ln>
                      <a:noFill/>
                    </a:ln>
                    <a:solidFill>
                      <a:srgbClr val="2F3651"/>
                    </a:solidFill>
                    <a:effectLst/>
                    <a:uLnTx/>
                    <a:uFill>
                      <a:solidFill>
                        <a:prstClr val="black">
                          <a:alpha val="0"/>
                        </a:prstClr>
                      </a:solidFill>
                    </a:uFill>
                    <a:latin typeface="Arial"/>
                    <a:ea typeface="Arial"/>
                    <a:cs typeface="Arial"/>
                  </a:rPr>
                  <a:t>1</a:t>
                </a:r>
              </a:p>
            </p:txBody>
          </p:sp>
          <p:grpSp>
            <p:nvGrpSpPr>
              <p:cNvPr id="306" name="Group 1299">
                <a:extLst>
                  <a:ext uri="{FF2B5EF4-FFF2-40B4-BE49-F238E27FC236}">
                    <a16:creationId xmlns:a16="http://schemas.microsoft.com/office/drawing/2014/main" id="{4B3B6943-1671-3C27-B13F-077DDFC46750}"/>
                  </a:ext>
                </a:extLst>
              </p:cNvPr>
              <p:cNvGrpSpPr/>
              <p:nvPr/>
            </p:nvGrpSpPr>
            <p:grpSpPr>
              <a:xfrm>
                <a:off x="-3459630" y="1951112"/>
                <a:ext cx="1907956" cy="1829527"/>
                <a:chOff x="2919401" y="1828364"/>
                <a:chExt cx="1073225" cy="1029108"/>
              </a:xfrm>
            </p:grpSpPr>
            <p:grpSp>
              <p:nvGrpSpPr>
                <p:cNvPr id="388" name="Group 1300">
                  <a:extLst>
                    <a:ext uri="{FF2B5EF4-FFF2-40B4-BE49-F238E27FC236}">
                      <a16:creationId xmlns:a16="http://schemas.microsoft.com/office/drawing/2014/main" id="{F5538EDD-86F1-1AF2-0FA6-B60B874FCD99}"/>
                    </a:ext>
                  </a:extLst>
                </p:cNvPr>
                <p:cNvGrpSpPr/>
                <p:nvPr/>
              </p:nvGrpSpPr>
              <p:grpSpPr>
                <a:xfrm>
                  <a:off x="2919401" y="1850182"/>
                  <a:ext cx="1042899" cy="929391"/>
                  <a:chOff x="4882902" y="2687708"/>
                  <a:chExt cx="1695659" cy="1584262"/>
                </a:xfrm>
              </p:grpSpPr>
              <p:grpSp>
                <p:nvGrpSpPr>
                  <p:cNvPr id="400" name="Group 1312">
                    <a:extLst>
                      <a:ext uri="{FF2B5EF4-FFF2-40B4-BE49-F238E27FC236}">
                        <a16:creationId xmlns:a16="http://schemas.microsoft.com/office/drawing/2014/main" id="{D6787B4E-55B4-205C-D8B8-B352D6B57AD3}"/>
                      </a:ext>
                    </a:extLst>
                  </p:cNvPr>
                  <p:cNvGrpSpPr/>
                  <p:nvPr/>
                </p:nvGrpSpPr>
                <p:grpSpPr>
                  <a:xfrm>
                    <a:off x="5095154" y="2892346"/>
                    <a:ext cx="1483407" cy="1077133"/>
                    <a:chOff x="6655611" y="1328513"/>
                    <a:chExt cx="4036885" cy="3366966"/>
                  </a:xfrm>
                </p:grpSpPr>
                <p:pic>
                  <p:nvPicPr>
                    <p:cNvPr id="416" name="Graphic 1328">
                      <a:extLst>
                        <a:ext uri="{FF2B5EF4-FFF2-40B4-BE49-F238E27FC236}">
                          <a16:creationId xmlns:a16="http://schemas.microsoft.com/office/drawing/2014/main" id="{B7FCC3BC-68A3-D8D6-AEB6-4B24CE52370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43735" y="2018549"/>
                      <a:ext cx="678525" cy="640407"/>
                    </a:xfrm>
                    <a:prstGeom prst="rect">
                      <a:avLst/>
                    </a:prstGeom>
                  </p:spPr>
                </p:pic>
                <p:pic>
                  <p:nvPicPr>
                    <p:cNvPr id="417" name="Graphic 1329">
                      <a:extLst>
                        <a:ext uri="{FF2B5EF4-FFF2-40B4-BE49-F238E27FC236}">
                          <a16:creationId xmlns:a16="http://schemas.microsoft.com/office/drawing/2014/main" id="{DFD323AF-09A3-936C-68FA-CADEFE9B8AB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630582" y="2244892"/>
                      <a:ext cx="678526" cy="640405"/>
                    </a:xfrm>
                    <a:prstGeom prst="rect">
                      <a:avLst/>
                    </a:prstGeom>
                  </p:spPr>
                </p:pic>
                <p:pic>
                  <p:nvPicPr>
                    <p:cNvPr id="418" name="Graphic 1330">
                      <a:extLst>
                        <a:ext uri="{FF2B5EF4-FFF2-40B4-BE49-F238E27FC236}">
                          <a16:creationId xmlns:a16="http://schemas.microsoft.com/office/drawing/2014/main" id="{A2252813-BD85-5E6A-5589-67CAF08C05D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706098" y="2978031"/>
                      <a:ext cx="678526" cy="640405"/>
                    </a:xfrm>
                    <a:prstGeom prst="rect">
                      <a:avLst/>
                    </a:prstGeom>
                  </p:spPr>
                </p:pic>
                <p:pic>
                  <p:nvPicPr>
                    <p:cNvPr id="419" name="Graphic 1331">
                      <a:extLst>
                        <a:ext uri="{FF2B5EF4-FFF2-40B4-BE49-F238E27FC236}">
                          <a16:creationId xmlns:a16="http://schemas.microsoft.com/office/drawing/2014/main" id="{17F3A5EB-38A3-A4C4-F1A2-AEF34B626CB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474691" y="1573462"/>
                      <a:ext cx="678526" cy="640405"/>
                    </a:xfrm>
                    <a:prstGeom prst="rect">
                      <a:avLst/>
                    </a:prstGeom>
                  </p:spPr>
                </p:pic>
                <p:pic>
                  <p:nvPicPr>
                    <p:cNvPr id="420" name="Graphic 1332">
                      <a:extLst>
                        <a:ext uri="{FF2B5EF4-FFF2-40B4-BE49-F238E27FC236}">
                          <a16:creationId xmlns:a16="http://schemas.microsoft.com/office/drawing/2014/main" id="{8CFB6503-C5DC-242C-5E33-0EDFD838382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27513" y="1940221"/>
                      <a:ext cx="536966" cy="506802"/>
                    </a:xfrm>
                    <a:prstGeom prst="rect">
                      <a:avLst/>
                    </a:prstGeom>
                  </p:spPr>
                </p:pic>
                <p:pic>
                  <p:nvPicPr>
                    <p:cNvPr id="421" name="Graphic 1333">
                      <a:extLst>
                        <a:ext uri="{FF2B5EF4-FFF2-40B4-BE49-F238E27FC236}">
                          <a16:creationId xmlns:a16="http://schemas.microsoft.com/office/drawing/2014/main" id="{81103CF1-0BAE-47ED-802E-2F9BEEA8067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322276" y="2329588"/>
                      <a:ext cx="678526" cy="640405"/>
                    </a:xfrm>
                    <a:prstGeom prst="rect">
                      <a:avLst/>
                    </a:prstGeom>
                  </p:spPr>
                </p:pic>
                <p:pic>
                  <p:nvPicPr>
                    <p:cNvPr id="422" name="Graphic 1334">
                      <a:extLst>
                        <a:ext uri="{FF2B5EF4-FFF2-40B4-BE49-F238E27FC236}">
                          <a16:creationId xmlns:a16="http://schemas.microsoft.com/office/drawing/2014/main" id="{EB1B6243-575C-B1F1-7601-5C2D0FD6159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99253" y="2833295"/>
                      <a:ext cx="678526" cy="640405"/>
                    </a:xfrm>
                    <a:prstGeom prst="rect">
                      <a:avLst/>
                    </a:prstGeom>
                  </p:spPr>
                </p:pic>
                <p:pic>
                  <p:nvPicPr>
                    <p:cNvPr id="423" name="Graphic 1335">
                      <a:extLst>
                        <a:ext uri="{FF2B5EF4-FFF2-40B4-BE49-F238E27FC236}">
                          <a16:creationId xmlns:a16="http://schemas.microsoft.com/office/drawing/2014/main" id="{BACF92BD-00F6-05BA-3977-69D3D142C70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369166" y="3717694"/>
                      <a:ext cx="678526" cy="640405"/>
                    </a:xfrm>
                    <a:prstGeom prst="rect">
                      <a:avLst/>
                    </a:prstGeom>
                  </p:spPr>
                </p:pic>
                <p:pic>
                  <p:nvPicPr>
                    <p:cNvPr id="424" name="Graphic 1336">
                      <a:extLst>
                        <a:ext uri="{FF2B5EF4-FFF2-40B4-BE49-F238E27FC236}">
                          <a16:creationId xmlns:a16="http://schemas.microsoft.com/office/drawing/2014/main" id="{ADB7C1A3-3E81-24D7-92DB-BAD31D33BE4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101569" y="3618436"/>
                      <a:ext cx="678526" cy="640405"/>
                    </a:xfrm>
                    <a:prstGeom prst="rect">
                      <a:avLst/>
                    </a:prstGeom>
                  </p:spPr>
                </p:pic>
                <p:pic>
                  <p:nvPicPr>
                    <p:cNvPr id="425" name="Graphic 1337">
                      <a:extLst>
                        <a:ext uri="{FF2B5EF4-FFF2-40B4-BE49-F238E27FC236}">
                          <a16:creationId xmlns:a16="http://schemas.microsoft.com/office/drawing/2014/main" id="{3A73DF92-C0CB-8DBA-1906-D25E1D1D2C3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10147" y="1661379"/>
                      <a:ext cx="678526" cy="640405"/>
                    </a:xfrm>
                    <a:prstGeom prst="rect">
                      <a:avLst/>
                    </a:prstGeom>
                  </p:spPr>
                </p:pic>
                <p:pic>
                  <p:nvPicPr>
                    <p:cNvPr id="426" name="Graphic 1338">
                      <a:extLst>
                        <a:ext uri="{FF2B5EF4-FFF2-40B4-BE49-F238E27FC236}">
                          <a16:creationId xmlns:a16="http://schemas.microsoft.com/office/drawing/2014/main" id="{A2C200A0-95E6-13C8-8467-59D694E8AA4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494708" y="2998503"/>
                      <a:ext cx="678526" cy="640405"/>
                    </a:xfrm>
                    <a:prstGeom prst="rect">
                      <a:avLst/>
                    </a:prstGeom>
                  </p:spPr>
                </p:pic>
                <p:pic>
                  <p:nvPicPr>
                    <p:cNvPr id="427" name="Graphic 1339">
                      <a:extLst>
                        <a:ext uri="{FF2B5EF4-FFF2-40B4-BE49-F238E27FC236}">
                          <a16:creationId xmlns:a16="http://schemas.microsoft.com/office/drawing/2014/main" id="{34679E69-54DC-2948-A316-C70D84B1A50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013970" y="2466260"/>
                      <a:ext cx="678526" cy="640405"/>
                    </a:xfrm>
                    <a:prstGeom prst="rect">
                      <a:avLst/>
                    </a:prstGeom>
                  </p:spPr>
                </p:pic>
                <p:pic>
                  <p:nvPicPr>
                    <p:cNvPr id="428" name="Graphic 1340">
                      <a:extLst>
                        <a:ext uri="{FF2B5EF4-FFF2-40B4-BE49-F238E27FC236}">
                          <a16:creationId xmlns:a16="http://schemas.microsoft.com/office/drawing/2014/main" id="{FD6D0B1D-F3C6-30B2-FB60-1B45AB267ED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833970" y="3595834"/>
                      <a:ext cx="678526" cy="640405"/>
                    </a:xfrm>
                    <a:prstGeom prst="rect">
                      <a:avLst/>
                    </a:prstGeom>
                  </p:spPr>
                </p:pic>
                <p:pic>
                  <p:nvPicPr>
                    <p:cNvPr id="429" name="Graphic 1341">
                      <a:extLst>
                        <a:ext uri="{FF2B5EF4-FFF2-40B4-BE49-F238E27FC236}">
                          <a16:creationId xmlns:a16="http://schemas.microsoft.com/office/drawing/2014/main" id="{FD08A7A7-4192-C4FC-6C5C-A2B9ABF2D32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38361" y="4055074"/>
                      <a:ext cx="678526" cy="640405"/>
                    </a:xfrm>
                    <a:prstGeom prst="rect">
                      <a:avLst/>
                    </a:prstGeom>
                  </p:spPr>
                </p:pic>
                <p:pic>
                  <p:nvPicPr>
                    <p:cNvPr id="430" name="Graphic 1342">
                      <a:extLst>
                        <a:ext uri="{FF2B5EF4-FFF2-40B4-BE49-F238E27FC236}">
                          <a16:creationId xmlns:a16="http://schemas.microsoft.com/office/drawing/2014/main" id="{A4A38C19-64C8-451F-10C1-ED826EA1180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134148" y="2157540"/>
                      <a:ext cx="678526" cy="640405"/>
                    </a:xfrm>
                    <a:prstGeom prst="rect">
                      <a:avLst/>
                    </a:prstGeom>
                  </p:spPr>
                </p:pic>
                <p:pic>
                  <p:nvPicPr>
                    <p:cNvPr id="431" name="Graphic 1343">
                      <a:extLst>
                        <a:ext uri="{FF2B5EF4-FFF2-40B4-BE49-F238E27FC236}">
                          <a16:creationId xmlns:a16="http://schemas.microsoft.com/office/drawing/2014/main" id="{0E10DD89-2B01-15D4-49B3-E47AAA0FB2D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55611" y="2662499"/>
                      <a:ext cx="678525" cy="640407"/>
                    </a:xfrm>
                    <a:prstGeom prst="rect">
                      <a:avLst/>
                    </a:prstGeom>
                  </p:spPr>
                </p:pic>
                <p:pic>
                  <p:nvPicPr>
                    <p:cNvPr id="432" name="Graphic 1344">
                      <a:extLst>
                        <a:ext uri="{FF2B5EF4-FFF2-40B4-BE49-F238E27FC236}">
                          <a16:creationId xmlns:a16="http://schemas.microsoft.com/office/drawing/2014/main" id="{D67627B1-D127-32CD-B862-796FCDA403A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799052" y="1328513"/>
                      <a:ext cx="678526" cy="640405"/>
                    </a:xfrm>
                    <a:prstGeom prst="rect">
                      <a:avLst/>
                    </a:prstGeom>
                  </p:spPr>
                </p:pic>
                <p:pic>
                  <p:nvPicPr>
                    <p:cNvPr id="433" name="Graphic 1345">
                      <a:extLst>
                        <a:ext uri="{FF2B5EF4-FFF2-40B4-BE49-F238E27FC236}">
                          <a16:creationId xmlns:a16="http://schemas.microsoft.com/office/drawing/2014/main" id="{E1CC3B15-CC47-B05C-D724-3DA6F459787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54804" y="3529685"/>
                      <a:ext cx="678526" cy="640405"/>
                    </a:xfrm>
                    <a:prstGeom prst="rect">
                      <a:avLst/>
                    </a:prstGeom>
                  </p:spPr>
                </p:pic>
              </p:grpSp>
              <p:pic>
                <p:nvPicPr>
                  <p:cNvPr id="401" name="Graphic 1313">
                    <a:extLst>
                      <a:ext uri="{FF2B5EF4-FFF2-40B4-BE49-F238E27FC236}">
                        <a16:creationId xmlns:a16="http://schemas.microsoft.com/office/drawing/2014/main" id="{196F3CF6-ACA8-671A-C628-1E6F7C63BF6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93910" y="3890179"/>
                    <a:ext cx="249333" cy="204873"/>
                  </a:xfrm>
                  <a:prstGeom prst="rect">
                    <a:avLst/>
                  </a:prstGeom>
                </p:spPr>
              </p:pic>
              <p:pic>
                <p:nvPicPr>
                  <p:cNvPr id="402" name="Graphic 1314">
                    <a:extLst>
                      <a:ext uri="{FF2B5EF4-FFF2-40B4-BE49-F238E27FC236}">
                        <a16:creationId xmlns:a16="http://schemas.microsoft.com/office/drawing/2014/main" id="{C0F32634-3912-045D-DCCC-6A2498F042A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24302" y="3542493"/>
                    <a:ext cx="249333" cy="204873"/>
                  </a:xfrm>
                  <a:prstGeom prst="rect">
                    <a:avLst/>
                  </a:prstGeom>
                </p:spPr>
              </p:pic>
              <p:pic>
                <p:nvPicPr>
                  <p:cNvPr id="403" name="Graphic 1315">
                    <a:extLst>
                      <a:ext uri="{FF2B5EF4-FFF2-40B4-BE49-F238E27FC236}">
                        <a16:creationId xmlns:a16="http://schemas.microsoft.com/office/drawing/2014/main" id="{D13481C2-E8D6-5791-6236-6BAE12F92C0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278465" y="2958847"/>
                    <a:ext cx="249333" cy="204873"/>
                  </a:xfrm>
                  <a:prstGeom prst="rect">
                    <a:avLst/>
                  </a:prstGeom>
                </p:spPr>
              </p:pic>
              <p:pic>
                <p:nvPicPr>
                  <p:cNvPr id="404" name="Graphic 1316">
                    <a:extLst>
                      <a:ext uri="{FF2B5EF4-FFF2-40B4-BE49-F238E27FC236}">
                        <a16:creationId xmlns:a16="http://schemas.microsoft.com/office/drawing/2014/main" id="{0B366B97-1C73-6A15-1CD3-687A4AB5C54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956642" y="3838548"/>
                    <a:ext cx="249333" cy="204874"/>
                  </a:xfrm>
                  <a:prstGeom prst="rect">
                    <a:avLst/>
                  </a:prstGeom>
                </p:spPr>
              </p:pic>
              <p:pic>
                <p:nvPicPr>
                  <p:cNvPr id="405" name="Graphic 1317">
                    <a:extLst>
                      <a:ext uri="{FF2B5EF4-FFF2-40B4-BE49-F238E27FC236}">
                        <a16:creationId xmlns:a16="http://schemas.microsoft.com/office/drawing/2014/main" id="{EA96ED75-F2DD-71F7-EB98-0CCFAF1FE69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10116" y="3813531"/>
                    <a:ext cx="249333" cy="204874"/>
                  </a:xfrm>
                  <a:prstGeom prst="rect">
                    <a:avLst/>
                  </a:prstGeom>
                </p:spPr>
              </p:pic>
              <p:pic>
                <p:nvPicPr>
                  <p:cNvPr id="406" name="Graphic 1318">
                    <a:extLst>
                      <a:ext uri="{FF2B5EF4-FFF2-40B4-BE49-F238E27FC236}">
                        <a16:creationId xmlns:a16="http://schemas.microsoft.com/office/drawing/2014/main" id="{66A95256-27A5-08C1-0003-5FF6F2C2DB5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201552" y="3839088"/>
                    <a:ext cx="249333" cy="204873"/>
                  </a:xfrm>
                  <a:prstGeom prst="rect">
                    <a:avLst/>
                  </a:prstGeom>
                </p:spPr>
              </p:pic>
              <p:pic>
                <p:nvPicPr>
                  <p:cNvPr id="407" name="Graphic 1319">
                    <a:extLst>
                      <a:ext uri="{FF2B5EF4-FFF2-40B4-BE49-F238E27FC236}">
                        <a16:creationId xmlns:a16="http://schemas.microsoft.com/office/drawing/2014/main" id="{80D1AF37-139E-392D-E30C-6DC3B60763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09523" y="2782809"/>
                    <a:ext cx="249333" cy="204874"/>
                  </a:xfrm>
                  <a:prstGeom prst="rect">
                    <a:avLst/>
                  </a:prstGeom>
                </p:spPr>
              </p:pic>
              <p:pic>
                <p:nvPicPr>
                  <p:cNvPr id="408" name="Graphic 1320">
                    <a:extLst>
                      <a:ext uri="{FF2B5EF4-FFF2-40B4-BE49-F238E27FC236}">
                        <a16:creationId xmlns:a16="http://schemas.microsoft.com/office/drawing/2014/main" id="{01CE2A36-5F90-40C0-75B1-FD6938ADA00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962313" y="3142793"/>
                    <a:ext cx="249333" cy="204874"/>
                  </a:xfrm>
                  <a:prstGeom prst="rect">
                    <a:avLst/>
                  </a:prstGeom>
                </p:spPr>
              </p:pic>
              <p:pic>
                <p:nvPicPr>
                  <p:cNvPr id="409" name="Graphic 1321">
                    <a:extLst>
                      <a:ext uri="{FF2B5EF4-FFF2-40B4-BE49-F238E27FC236}">
                        <a16:creationId xmlns:a16="http://schemas.microsoft.com/office/drawing/2014/main" id="{B6FE7825-D625-79B6-7FCA-B2FC0DDC339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16188" y="3551116"/>
                    <a:ext cx="205440" cy="168807"/>
                  </a:xfrm>
                  <a:prstGeom prst="rect">
                    <a:avLst/>
                  </a:prstGeom>
                </p:spPr>
              </p:pic>
              <p:pic>
                <p:nvPicPr>
                  <p:cNvPr id="410" name="Graphic 1322">
                    <a:extLst>
                      <a:ext uri="{FF2B5EF4-FFF2-40B4-BE49-F238E27FC236}">
                        <a16:creationId xmlns:a16="http://schemas.microsoft.com/office/drawing/2014/main" id="{B777EB11-C665-FA33-CF8E-921E5DF5F5A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244966" y="2744422"/>
                    <a:ext cx="249333" cy="204874"/>
                  </a:xfrm>
                  <a:prstGeom prst="rect">
                    <a:avLst/>
                  </a:prstGeom>
                </p:spPr>
              </p:pic>
              <p:pic>
                <p:nvPicPr>
                  <p:cNvPr id="411" name="Graphic 1323">
                    <a:extLst>
                      <a:ext uri="{FF2B5EF4-FFF2-40B4-BE49-F238E27FC236}">
                        <a16:creationId xmlns:a16="http://schemas.microsoft.com/office/drawing/2014/main" id="{89DAD2AD-3FF2-6AE5-5F83-68702A0D35D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800000">
                    <a:off x="5951506" y="4067096"/>
                    <a:ext cx="249333" cy="204874"/>
                  </a:xfrm>
                  <a:prstGeom prst="rect">
                    <a:avLst/>
                  </a:prstGeom>
                </p:spPr>
              </p:pic>
              <p:pic>
                <p:nvPicPr>
                  <p:cNvPr id="412" name="Graphic 1324">
                    <a:extLst>
                      <a:ext uri="{FF2B5EF4-FFF2-40B4-BE49-F238E27FC236}">
                        <a16:creationId xmlns:a16="http://schemas.microsoft.com/office/drawing/2014/main" id="{29BFCF4A-7F64-F693-72EB-D7DD3E3A753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460423" y="3964815"/>
                    <a:ext cx="249333" cy="204873"/>
                  </a:xfrm>
                  <a:prstGeom prst="rect">
                    <a:avLst/>
                  </a:prstGeom>
                </p:spPr>
              </p:pic>
              <p:pic>
                <p:nvPicPr>
                  <p:cNvPr id="413" name="Graphic 1325">
                    <a:extLst>
                      <a:ext uri="{FF2B5EF4-FFF2-40B4-BE49-F238E27FC236}">
                        <a16:creationId xmlns:a16="http://schemas.microsoft.com/office/drawing/2014/main" id="{B76CBD27-3204-498C-73FB-F0AEC1FF70C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900000">
                    <a:off x="5752213" y="2756909"/>
                    <a:ext cx="249333" cy="204874"/>
                  </a:xfrm>
                  <a:prstGeom prst="rect">
                    <a:avLst/>
                  </a:prstGeom>
                </p:spPr>
              </p:pic>
              <p:pic>
                <p:nvPicPr>
                  <p:cNvPr id="414" name="Graphic 1326">
                    <a:extLst>
                      <a:ext uri="{FF2B5EF4-FFF2-40B4-BE49-F238E27FC236}">
                        <a16:creationId xmlns:a16="http://schemas.microsoft.com/office/drawing/2014/main" id="{09FCE07C-827A-ADCB-D472-15B9D806900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15327" y="2687708"/>
                    <a:ext cx="249333" cy="204874"/>
                  </a:xfrm>
                  <a:prstGeom prst="rect">
                    <a:avLst/>
                  </a:prstGeom>
                </p:spPr>
              </p:pic>
              <p:pic>
                <p:nvPicPr>
                  <p:cNvPr id="415" name="Graphic 1327">
                    <a:extLst>
                      <a:ext uri="{FF2B5EF4-FFF2-40B4-BE49-F238E27FC236}">
                        <a16:creationId xmlns:a16="http://schemas.microsoft.com/office/drawing/2014/main" id="{E552E7BC-29C0-8CA9-CA74-8F8977B6352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rot="17100000">
                    <a:off x="4860673" y="3370999"/>
                    <a:ext cx="249332" cy="204873"/>
                  </a:xfrm>
                  <a:prstGeom prst="rect">
                    <a:avLst/>
                  </a:prstGeom>
                </p:spPr>
              </p:pic>
            </p:grpSp>
            <p:pic>
              <p:nvPicPr>
                <p:cNvPr id="389" name="Graphic 1301">
                  <a:extLst>
                    <a:ext uri="{FF2B5EF4-FFF2-40B4-BE49-F238E27FC236}">
                      <a16:creationId xmlns:a16="http://schemas.microsoft.com/office/drawing/2014/main" id="{3F1CCC8E-2955-2021-5CC5-BBA4F2E3F99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367900" y="2220795"/>
                  <a:ext cx="153350" cy="120187"/>
                </a:xfrm>
                <a:prstGeom prst="rect">
                  <a:avLst/>
                </a:prstGeom>
              </p:spPr>
            </p:pic>
            <p:pic>
              <p:nvPicPr>
                <p:cNvPr id="390" name="Graphic 1302">
                  <a:extLst>
                    <a:ext uri="{FF2B5EF4-FFF2-40B4-BE49-F238E27FC236}">
                      <a16:creationId xmlns:a16="http://schemas.microsoft.com/office/drawing/2014/main" id="{650FF776-0B25-E0FD-DB0F-F4D16A89DF0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2700000">
                  <a:off x="3437218" y="2683883"/>
                  <a:ext cx="153350" cy="120187"/>
                </a:xfrm>
                <a:prstGeom prst="rect">
                  <a:avLst/>
                </a:prstGeom>
              </p:spPr>
            </p:pic>
            <p:pic>
              <p:nvPicPr>
                <p:cNvPr id="391" name="Graphic 1303">
                  <a:extLst>
                    <a:ext uri="{FF2B5EF4-FFF2-40B4-BE49-F238E27FC236}">
                      <a16:creationId xmlns:a16="http://schemas.microsoft.com/office/drawing/2014/main" id="{30B244F8-2544-D93B-2354-82A49AE18AF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728664" y="2636590"/>
                  <a:ext cx="101873" cy="79842"/>
                </a:xfrm>
                <a:prstGeom prst="rect">
                  <a:avLst/>
                </a:prstGeom>
              </p:spPr>
            </p:pic>
            <p:pic>
              <p:nvPicPr>
                <p:cNvPr id="392" name="Graphic 1304">
                  <a:extLst>
                    <a:ext uri="{FF2B5EF4-FFF2-40B4-BE49-F238E27FC236}">
                      <a16:creationId xmlns:a16="http://schemas.microsoft.com/office/drawing/2014/main" id="{ACF472CC-EF34-51FD-C44D-8027FC50052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54762" y="2299145"/>
                  <a:ext cx="137864" cy="108050"/>
                </a:xfrm>
                <a:prstGeom prst="rect">
                  <a:avLst/>
                </a:prstGeom>
              </p:spPr>
            </p:pic>
            <p:pic>
              <p:nvPicPr>
                <p:cNvPr id="393" name="Graphic 1305">
                  <a:extLst>
                    <a:ext uri="{FF2B5EF4-FFF2-40B4-BE49-F238E27FC236}">
                      <a16:creationId xmlns:a16="http://schemas.microsoft.com/office/drawing/2014/main" id="{109DF008-4AEE-3C0C-5D3D-4842FA0885E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4500000">
                  <a:off x="3318467" y="2720703"/>
                  <a:ext cx="153350" cy="120187"/>
                </a:xfrm>
                <a:prstGeom prst="rect">
                  <a:avLst/>
                </a:prstGeom>
              </p:spPr>
            </p:pic>
            <p:pic>
              <p:nvPicPr>
                <p:cNvPr id="394" name="Graphic 1306">
                  <a:extLst>
                    <a:ext uri="{FF2B5EF4-FFF2-40B4-BE49-F238E27FC236}">
                      <a16:creationId xmlns:a16="http://schemas.microsoft.com/office/drawing/2014/main" id="{F285B69F-E0B5-5C98-41D9-F4DE3DD724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7200000">
                  <a:off x="3148110" y="2658937"/>
                  <a:ext cx="153350" cy="120187"/>
                </a:xfrm>
                <a:prstGeom prst="rect">
                  <a:avLst/>
                </a:prstGeom>
              </p:spPr>
            </p:pic>
            <p:pic>
              <p:nvPicPr>
                <p:cNvPr id="395" name="Graphic 1307">
                  <a:extLst>
                    <a:ext uri="{FF2B5EF4-FFF2-40B4-BE49-F238E27FC236}">
                      <a16:creationId xmlns:a16="http://schemas.microsoft.com/office/drawing/2014/main" id="{F5322FF2-5119-A361-6745-FCB0B7DB15D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7200000">
                  <a:off x="2988353" y="2491555"/>
                  <a:ext cx="153350" cy="120187"/>
                </a:xfrm>
                <a:prstGeom prst="rect">
                  <a:avLst/>
                </a:prstGeom>
              </p:spPr>
            </p:pic>
            <p:pic>
              <p:nvPicPr>
                <p:cNvPr id="396" name="Graphic 1308">
                  <a:extLst>
                    <a:ext uri="{FF2B5EF4-FFF2-40B4-BE49-F238E27FC236}">
                      <a16:creationId xmlns:a16="http://schemas.microsoft.com/office/drawing/2014/main" id="{12DB10AC-F7CA-D65C-D838-26016EA5C53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rot="1800000">
                  <a:off x="3058300" y="2618539"/>
                  <a:ext cx="102863" cy="80618"/>
                </a:xfrm>
                <a:prstGeom prst="rect">
                  <a:avLst/>
                </a:prstGeom>
              </p:spPr>
            </p:pic>
            <p:pic>
              <p:nvPicPr>
                <p:cNvPr id="397" name="Graphic 1309">
                  <a:extLst>
                    <a:ext uri="{FF2B5EF4-FFF2-40B4-BE49-F238E27FC236}">
                      <a16:creationId xmlns:a16="http://schemas.microsoft.com/office/drawing/2014/main" id="{2B9A8F3C-9CAB-60EE-AD30-5F13BEC1FE2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2700000">
                  <a:off x="2920755" y="2403018"/>
                  <a:ext cx="105240" cy="82481"/>
                </a:xfrm>
                <a:prstGeom prst="rect">
                  <a:avLst/>
                </a:prstGeom>
              </p:spPr>
            </p:pic>
            <p:pic>
              <p:nvPicPr>
                <p:cNvPr id="398" name="Graphic 1310">
                  <a:extLst>
                    <a:ext uri="{FF2B5EF4-FFF2-40B4-BE49-F238E27FC236}">
                      <a16:creationId xmlns:a16="http://schemas.microsoft.com/office/drawing/2014/main" id="{290F9E44-07D7-6E2C-FE00-8AB4521503A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6595814">
                  <a:off x="3023331" y="1988535"/>
                  <a:ext cx="153350" cy="120187"/>
                </a:xfrm>
                <a:prstGeom prst="rect">
                  <a:avLst/>
                </a:prstGeom>
              </p:spPr>
            </p:pic>
            <p:pic>
              <p:nvPicPr>
                <p:cNvPr id="399" name="Graphic 1311">
                  <a:extLst>
                    <a:ext uri="{FF2B5EF4-FFF2-40B4-BE49-F238E27FC236}">
                      <a16:creationId xmlns:a16="http://schemas.microsoft.com/office/drawing/2014/main" id="{632DC2D2-748A-B8A6-A4B5-F27D302CA64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61036" y="1828364"/>
                  <a:ext cx="130304" cy="102125"/>
                </a:xfrm>
                <a:prstGeom prst="rect">
                  <a:avLst/>
                </a:prstGeom>
              </p:spPr>
            </p:pic>
          </p:grpSp>
          <p:grpSp>
            <p:nvGrpSpPr>
              <p:cNvPr id="307" name="Group 1249">
                <a:extLst>
                  <a:ext uri="{FF2B5EF4-FFF2-40B4-BE49-F238E27FC236}">
                    <a16:creationId xmlns:a16="http://schemas.microsoft.com/office/drawing/2014/main" id="{4AA34A1B-7848-69C7-B478-AAC5CE5CB4D2}"/>
                  </a:ext>
                </a:extLst>
              </p:cNvPr>
              <p:cNvGrpSpPr/>
              <p:nvPr/>
            </p:nvGrpSpPr>
            <p:grpSpPr>
              <a:xfrm>
                <a:off x="-3480329" y="1862975"/>
                <a:ext cx="1960543" cy="1960543"/>
                <a:chOff x="2909735" y="1781131"/>
                <a:chExt cx="1097279" cy="1097279"/>
              </a:xfrm>
            </p:grpSpPr>
            <p:grpSp>
              <p:nvGrpSpPr>
                <p:cNvPr id="344" name="Group 1250">
                  <a:extLst>
                    <a:ext uri="{FF2B5EF4-FFF2-40B4-BE49-F238E27FC236}">
                      <a16:creationId xmlns:a16="http://schemas.microsoft.com/office/drawing/2014/main" id="{7EF99238-5987-EC8A-ADF1-D9CFE52288BC}"/>
                    </a:ext>
                  </a:extLst>
                </p:cNvPr>
                <p:cNvGrpSpPr/>
                <p:nvPr/>
              </p:nvGrpSpPr>
              <p:grpSpPr>
                <a:xfrm>
                  <a:off x="2909735" y="1781131"/>
                  <a:ext cx="1097279" cy="1097279"/>
                  <a:chOff x="4867188" y="2570012"/>
                  <a:chExt cx="1784077" cy="1870450"/>
                </a:xfrm>
              </p:grpSpPr>
              <p:grpSp>
                <p:nvGrpSpPr>
                  <p:cNvPr id="354" name="Group 1260">
                    <a:extLst>
                      <a:ext uri="{FF2B5EF4-FFF2-40B4-BE49-F238E27FC236}">
                        <a16:creationId xmlns:a16="http://schemas.microsoft.com/office/drawing/2014/main" id="{D26E9A07-B044-0C58-79E1-4D0CDABA9ED3}"/>
                      </a:ext>
                    </a:extLst>
                  </p:cNvPr>
                  <p:cNvGrpSpPr/>
                  <p:nvPr/>
                </p:nvGrpSpPr>
                <p:grpSpPr>
                  <a:xfrm>
                    <a:off x="4867188" y="2570012"/>
                    <a:ext cx="1784077" cy="1870450"/>
                    <a:chOff x="1798172" y="3310260"/>
                    <a:chExt cx="911697" cy="1097908"/>
                  </a:xfrm>
                </p:grpSpPr>
                <p:sp>
                  <p:nvSpPr>
                    <p:cNvPr id="369" name="Oval 1275">
                      <a:extLst>
                        <a:ext uri="{FF2B5EF4-FFF2-40B4-BE49-F238E27FC236}">
                          <a16:creationId xmlns:a16="http://schemas.microsoft.com/office/drawing/2014/main" id="{DABFB1AB-5FAD-8A14-A288-B297E01A0EF8}"/>
                        </a:ext>
                      </a:extLst>
                    </p:cNvPr>
                    <p:cNvSpPr/>
                    <p:nvPr/>
                  </p:nvSpPr>
                  <p:spPr>
                    <a:xfrm>
                      <a:off x="1798172" y="3310260"/>
                      <a:ext cx="911697" cy="1097908"/>
                    </a:xfrm>
                    <a:prstGeom prst="ellipse">
                      <a:avLst/>
                    </a:prstGeom>
                    <a:solidFill>
                      <a:sysClr val="window" lastClr="FFFFFF"/>
                    </a:solidFill>
                    <a:ln w="19050" cap="flat" cmpd="sng" algn="ctr">
                      <a:solidFill>
                        <a:srgbClr val="7967BE"/>
                      </a:solidFill>
                      <a:prstDash val="solid"/>
                    </a:ln>
                    <a:effectLst/>
                  </p:spPr>
                  <p:txBody>
                    <a:bodyPr rtlCol="0" anchor="ctr"/>
                    <a:lstStyle/>
                    <a:p>
                      <a:pPr marL="0" marR="0" lvl="0" indent="0" algn="ctr" defTabSz="914355" eaLnBrk="1" fontAlgn="auto" latinLnBrk="0" hangingPunct="1">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000000">
                            <a:lumMod val="75000"/>
                            <a:lumOff val="25000"/>
                          </a:srgbClr>
                        </a:solidFill>
                        <a:effectLst/>
                        <a:uLnTx/>
                        <a:uFillTx/>
                        <a:latin typeface="Arial" panose="020B0604020202020204" pitchFamily="34" charset="0"/>
                        <a:ea typeface="Calibri" panose="020F0502020204030204"/>
                        <a:cs typeface="Arial" panose="020B0604020202020204" pitchFamily="34" charset="0"/>
                      </a:endParaRPr>
                    </a:p>
                  </p:txBody>
                </p:sp>
                <p:grpSp>
                  <p:nvGrpSpPr>
                    <p:cNvPr id="370" name="Group 1276">
                      <a:extLst>
                        <a:ext uri="{FF2B5EF4-FFF2-40B4-BE49-F238E27FC236}">
                          <a16:creationId xmlns:a16="http://schemas.microsoft.com/office/drawing/2014/main" id="{5D47D6D6-654A-B85E-D23E-37432A6D72D5}"/>
                        </a:ext>
                      </a:extLst>
                    </p:cNvPr>
                    <p:cNvGrpSpPr/>
                    <p:nvPr/>
                  </p:nvGrpSpPr>
                  <p:grpSpPr>
                    <a:xfrm>
                      <a:off x="1914667" y="3499463"/>
                      <a:ext cx="758049" cy="632245"/>
                      <a:chOff x="6655611" y="1328513"/>
                      <a:chExt cx="4036885" cy="3366966"/>
                    </a:xfrm>
                  </p:grpSpPr>
                  <p:pic>
                    <p:nvPicPr>
                      <p:cNvPr id="371" name="Graphic 1277">
                        <a:extLst>
                          <a:ext uri="{FF2B5EF4-FFF2-40B4-BE49-F238E27FC236}">
                            <a16:creationId xmlns:a16="http://schemas.microsoft.com/office/drawing/2014/main" id="{5FE8E3EF-8F4E-D864-2AA0-F82EFB2F737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43735" y="2018549"/>
                        <a:ext cx="678525" cy="640407"/>
                      </a:xfrm>
                      <a:prstGeom prst="rect">
                        <a:avLst/>
                      </a:prstGeom>
                    </p:spPr>
                  </p:pic>
                  <p:pic>
                    <p:nvPicPr>
                      <p:cNvPr id="372" name="Graphic 1278">
                        <a:extLst>
                          <a:ext uri="{FF2B5EF4-FFF2-40B4-BE49-F238E27FC236}">
                            <a16:creationId xmlns:a16="http://schemas.microsoft.com/office/drawing/2014/main" id="{1C3DD4E0-7130-69C0-4A09-45A37DD52A5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630582" y="2244892"/>
                        <a:ext cx="678526" cy="640405"/>
                      </a:xfrm>
                      <a:prstGeom prst="rect">
                        <a:avLst/>
                      </a:prstGeom>
                    </p:spPr>
                  </p:pic>
                  <p:pic>
                    <p:nvPicPr>
                      <p:cNvPr id="373" name="Graphic 1279">
                        <a:extLst>
                          <a:ext uri="{FF2B5EF4-FFF2-40B4-BE49-F238E27FC236}">
                            <a16:creationId xmlns:a16="http://schemas.microsoft.com/office/drawing/2014/main" id="{60F0673A-556D-321A-FF6D-86124C0C81A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706098" y="2978031"/>
                        <a:ext cx="678526" cy="640405"/>
                      </a:xfrm>
                      <a:prstGeom prst="rect">
                        <a:avLst/>
                      </a:prstGeom>
                    </p:spPr>
                  </p:pic>
                  <p:pic>
                    <p:nvPicPr>
                      <p:cNvPr id="374" name="Graphic 1280">
                        <a:extLst>
                          <a:ext uri="{FF2B5EF4-FFF2-40B4-BE49-F238E27FC236}">
                            <a16:creationId xmlns:a16="http://schemas.microsoft.com/office/drawing/2014/main" id="{EB3DB16C-A543-B6DB-E0D7-56966C0DE82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474691" y="1573462"/>
                        <a:ext cx="678526" cy="640405"/>
                      </a:xfrm>
                      <a:prstGeom prst="rect">
                        <a:avLst/>
                      </a:prstGeom>
                    </p:spPr>
                  </p:pic>
                  <p:pic>
                    <p:nvPicPr>
                      <p:cNvPr id="375" name="Graphic 1281">
                        <a:extLst>
                          <a:ext uri="{FF2B5EF4-FFF2-40B4-BE49-F238E27FC236}">
                            <a16:creationId xmlns:a16="http://schemas.microsoft.com/office/drawing/2014/main" id="{4171D5F0-1D28-F16F-776D-F2E2DE06DA3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27513" y="1940221"/>
                        <a:ext cx="536966" cy="506802"/>
                      </a:xfrm>
                      <a:prstGeom prst="rect">
                        <a:avLst/>
                      </a:prstGeom>
                    </p:spPr>
                  </p:pic>
                  <p:pic>
                    <p:nvPicPr>
                      <p:cNvPr id="376" name="Graphic 1282">
                        <a:extLst>
                          <a:ext uri="{FF2B5EF4-FFF2-40B4-BE49-F238E27FC236}">
                            <a16:creationId xmlns:a16="http://schemas.microsoft.com/office/drawing/2014/main" id="{DFE8885D-62DE-E7EF-C68C-210D02562F7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322276" y="2329588"/>
                        <a:ext cx="678526" cy="640405"/>
                      </a:xfrm>
                      <a:prstGeom prst="rect">
                        <a:avLst/>
                      </a:prstGeom>
                    </p:spPr>
                  </p:pic>
                  <p:pic>
                    <p:nvPicPr>
                      <p:cNvPr id="377" name="Graphic 1283">
                        <a:extLst>
                          <a:ext uri="{FF2B5EF4-FFF2-40B4-BE49-F238E27FC236}">
                            <a16:creationId xmlns:a16="http://schemas.microsoft.com/office/drawing/2014/main" id="{700CFA52-BEDC-5924-43A8-42DFB62624C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99253" y="2833295"/>
                        <a:ext cx="678526" cy="640405"/>
                      </a:xfrm>
                      <a:prstGeom prst="rect">
                        <a:avLst/>
                      </a:prstGeom>
                    </p:spPr>
                  </p:pic>
                  <p:pic>
                    <p:nvPicPr>
                      <p:cNvPr id="378" name="Graphic 1284">
                        <a:extLst>
                          <a:ext uri="{FF2B5EF4-FFF2-40B4-BE49-F238E27FC236}">
                            <a16:creationId xmlns:a16="http://schemas.microsoft.com/office/drawing/2014/main" id="{77C1AFB0-DD09-E9B9-4850-A9059CECB4A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369166" y="3717694"/>
                        <a:ext cx="678526" cy="640405"/>
                      </a:xfrm>
                      <a:prstGeom prst="rect">
                        <a:avLst/>
                      </a:prstGeom>
                    </p:spPr>
                  </p:pic>
                  <p:pic>
                    <p:nvPicPr>
                      <p:cNvPr id="379" name="Graphic 1285">
                        <a:extLst>
                          <a:ext uri="{FF2B5EF4-FFF2-40B4-BE49-F238E27FC236}">
                            <a16:creationId xmlns:a16="http://schemas.microsoft.com/office/drawing/2014/main" id="{B9C37FB2-190D-7CAE-E139-0D2D1A5A703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101569" y="3618436"/>
                        <a:ext cx="678526" cy="640405"/>
                      </a:xfrm>
                      <a:prstGeom prst="rect">
                        <a:avLst/>
                      </a:prstGeom>
                    </p:spPr>
                  </p:pic>
                  <p:pic>
                    <p:nvPicPr>
                      <p:cNvPr id="380" name="Graphic 1286">
                        <a:extLst>
                          <a:ext uri="{FF2B5EF4-FFF2-40B4-BE49-F238E27FC236}">
                            <a16:creationId xmlns:a16="http://schemas.microsoft.com/office/drawing/2014/main" id="{7962B34C-7AC8-EB38-8EA0-CA6AC7ACE68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10147" y="1661379"/>
                        <a:ext cx="678526" cy="640405"/>
                      </a:xfrm>
                      <a:prstGeom prst="rect">
                        <a:avLst/>
                      </a:prstGeom>
                    </p:spPr>
                  </p:pic>
                  <p:pic>
                    <p:nvPicPr>
                      <p:cNvPr id="381" name="Graphic 1287">
                        <a:extLst>
                          <a:ext uri="{FF2B5EF4-FFF2-40B4-BE49-F238E27FC236}">
                            <a16:creationId xmlns:a16="http://schemas.microsoft.com/office/drawing/2014/main" id="{69E2F60C-6955-FC8B-CA4C-FF7BEB96687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494708" y="2998503"/>
                        <a:ext cx="678526" cy="640405"/>
                      </a:xfrm>
                      <a:prstGeom prst="rect">
                        <a:avLst/>
                      </a:prstGeom>
                    </p:spPr>
                  </p:pic>
                  <p:pic>
                    <p:nvPicPr>
                      <p:cNvPr id="382" name="Graphic 1288">
                        <a:extLst>
                          <a:ext uri="{FF2B5EF4-FFF2-40B4-BE49-F238E27FC236}">
                            <a16:creationId xmlns:a16="http://schemas.microsoft.com/office/drawing/2014/main" id="{A48FF678-AB7E-79D8-59DE-3D5F9DFA2D3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013970" y="2466260"/>
                        <a:ext cx="678526" cy="640405"/>
                      </a:xfrm>
                      <a:prstGeom prst="rect">
                        <a:avLst/>
                      </a:prstGeom>
                    </p:spPr>
                  </p:pic>
                  <p:pic>
                    <p:nvPicPr>
                      <p:cNvPr id="383" name="Graphic 1289">
                        <a:extLst>
                          <a:ext uri="{FF2B5EF4-FFF2-40B4-BE49-F238E27FC236}">
                            <a16:creationId xmlns:a16="http://schemas.microsoft.com/office/drawing/2014/main" id="{649EA2E3-6C8D-BB21-95DD-42D57A0280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38361" y="4055074"/>
                        <a:ext cx="678526" cy="640405"/>
                      </a:xfrm>
                      <a:prstGeom prst="rect">
                        <a:avLst/>
                      </a:prstGeom>
                    </p:spPr>
                  </p:pic>
                  <p:pic>
                    <p:nvPicPr>
                      <p:cNvPr id="384" name="Graphic 1290">
                        <a:extLst>
                          <a:ext uri="{FF2B5EF4-FFF2-40B4-BE49-F238E27FC236}">
                            <a16:creationId xmlns:a16="http://schemas.microsoft.com/office/drawing/2014/main" id="{AE76FDC0-E8AE-8C55-845E-D035C09DC4D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134148" y="2157540"/>
                        <a:ext cx="678526" cy="640405"/>
                      </a:xfrm>
                      <a:prstGeom prst="rect">
                        <a:avLst/>
                      </a:prstGeom>
                    </p:spPr>
                  </p:pic>
                  <p:pic>
                    <p:nvPicPr>
                      <p:cNvPr id="385" name="Graphic 1291">
                        <a:extLst>
                          <a:ext uri="{FF2B5EF4-FFF2-40B4-BE49-F238E27FC236}">
                            <a16:creationId xmlns:a16="http://schemas.microsoft.com/office/drawing/2014/main" id="{7B0ADD30-13E3-872E-BA3F-663D07A1CC1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55611" y="2662499"/>
                        <a:ext cx="678525" cy="640407"/>
                      </a:xfrm>
                      <a:prstGeom prst="rect">
                        <a:avLst/>
                      </a:prstGeom>
                    </p:spPr>
                  </p:pic>
                  <p:pic>
                    <p:nvPicPr>
                      <p:cNvPr id="386" name="Graphic 1292">
                        <a:extLst>
                          <a:ext uri="{FF2B5EF4-FFF2-40B4-BE49-F238E27FC236}">
                            <a16:creationId xmlns:a16="http://schemas.microsoft.com/office/drawing/2014/main" id="{BCA8CB6B-B1DE-9E32-D200-B9483D4BA88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799052" y="1328513"/>
                        <a:ext cx="678526" cy="640405"/>
                      </a:xfrm>
                      <a:prstGeom prst="rect">
                        <a:avLst/>
                      </a:prstGeom>
                    </p:spPr>
                  </p:pic>
                  <p:pic>
                    <p:nvPicPr>
                      <p:cNvPr id="387" name="Graphic 1293">
                        <a:extLst>
                          <a:ext uri="{FF2B5EF4-FFF2-40B4-BE49-F238E27FC236}">
                            <a16:creationId xmlns:a16="http://schemas.microsoft.com/office/drawing/2014/main" id="{D7D13892-7450-0AED-2D9C-02207F85CFB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54804" y="3529685"/>
                        <a:ext cx="678526" cy="640405"/>
                      </a:xfrm>
                      <a:prstGeom prst="rect">
                        <a:avLst/>
                      </a:prstGeom>
                    </p:spPr>
                  </p:pic>
                </p:grpSp>
              </p:grpSp>
              <p:pic>
                <p:nvPicPr>
                  <p:cNvPr id="355" name="Graphic 1261">
                    <a:extLst>
                      <a:ext uri="{FF2B5EF4-FFF2-40B4-BE49-F238E27FC236}">
                        <a16:creationId xmlns:a16="http://schemas.microsoft.com/office/drawing/2014/main" id="{15AF3814-13A4-52AC-1E3F-53445F38498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93910" y="3890179"/>
                    <a:ext cx="249333" cy="204873"/>
                  </a:xfrm>
                  <a:prstGeom prst="rect">
                    <a:avLst/>
                  </a:prstGeom>
                </p:spPr>
              </p:pic>
              <p:pic>
                <p:nvPicPr>
                  <p:cNvPr id="356" name="Graphic 1262">
                    <a:extLst>
                      <a:ext uri="{FF2B5EF4-FFF2-40B4-BE49-F238E27FC236}">
                        <a16:creationId xmlns:a16="http://schemas.microsoft.com/office/drawing/2014/main" id="{B6C9F88D-7C4F-FDCA-933B-BF3A5345523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24302" y="3542493"/>
                    <a:ext cx="249333" cy="204873"/>
                  </a:xfrm>
                  <a:prstGeom prst="rect">
                    <a:avLst/>
                  </a:prstGeom>
                </p:spPr>
              </p:pic>
              <p:pic>
                <p:nvPicPr>
                  <p:cNvPr id="357" name="Graphic 1263">
                    <a:extLst>
                      <a:ext uri="{FF2B5EF4-FFF2-40B4-BE49-F238E27FC236}">
                        <a16:creationId xmlns:a16="http://schemas.microsoft.com/office/drawing/2014/main" id="{2370F436-1EE2-8B8E-D345-96B4C01A30D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278465" y="2958847"/>
                    <a:ext cx="249333" cy="204873"/>
                  </a:xfrm>
                  <a:prstGeom prst="rect">
                    <a:avLst/>
                  </a:prstGeom>
                </p:spPr>
              </p:pic>
              <p:pic>
                <p:nvPicPr>
                  <p:cNvPr id="358" name="Graphic 1264">
                    <a:extLst>
                      <a:ext uri="{FF2B5EF4-FFF2-40B4-BE49-F238E27FC236}">
                        <a16:creationId xmlns:a16="http://schemas.microsoft.com/office/drawing/2014/main" id="{440DF35B-48A9-0DCF-4C60-76C14056E96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956642" y="3838548"/>
                    <a:ext cx="249333" cy="204874"/>
                  </a:xfrm>
                  <a:prstGeom prst="rect">
                    <a:avLst/>
                  </a:prstGeom>
                </p:spPr>
              </p:pic>
              <p:pic>
                <p:nvPicPr>
                  <p:cNvPr id="359" name="Graphic 1265">
                    <a:extLst>
                      <a:ext uri="{FF2B5EF4-FFF2-40B4-BE49-F238E27FC236}">
                        <a16:creationId xmlns:a16="http://schemas.microsoft.com/office/drawing/2014/main" id="{2173CD7D-74F6-1AF9-4519-8A9C3472234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10116" y="3813531"/>
                    <a:ext cx="249333" cy="204874"/>
                  </a:xfrm>
                  <a:prstGeom prst="rect">
                    <a:avLst/>
                  </a:prstGeom>
                </p:spPr>
              </p:pic>
              <p:pic>
                <p:nvPicPr>
                  <p:cNvPr id="360" name="Graphic 1266">
                    <a:extLst>
                      <a:ext uri="{FF2B5EF4-FFF2-40B4-BE49-F238E27FC236}">
                        <a16:creationId xmlns:a16="http://schemas.microsoft.com/office/drawing/2014/main" id="{E4D3BC84-09F2-121E-4CBD-37121D53CCB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09523" y="2782809"/>
                    <a:ext cx="249333" cy="204874"/>
                  </a:xfrm>
                  <a:prstGeom prst="rect">
                    <a:avLst/>
                  </a:prstGeom>
                </p:spPr>
              </p:pic>
              <p:pic>
                <p:nvPicPr>
                  <p:cNvPr id="361" name="Graphic 1267">
                    <a:extLst>
                      <a:ext uri="{FF2B5EF4-FFF2-40B4-BE49-F238E27FC236}">
                        <a16:creationId xmlns:a16="http://schemas.microsoft.com/office/drawing/2014/main" id="{295816A3-8AC5-B08D-CDC9-7003FE8A103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962313" y="3142793"/>
                    <a:ext cx="249333" cy="204874"/>
                  </a:xfrm>
                  <a:prstGeom prst="rect">
                    <a:avLst/>
                  </a:prstGeom>
                </p:spPr>
              </p:pic>
              <p:pic>
                <p:nvPicPr>
                  <p:cNvPr id="362" name="Graphic 1268">
                    <a:extLst>
                      <a:ext uri="{FF2B5EF4-FFF2-40B4-BE49-F238E27FC236}">
                        <a16:creationId xmlns:a16="http://schemas.microsoft.com/office/drawing/2014/main" id="{1E6BB6D0-0E4E-96F5-3E5D-2874D2A435E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16188" y="3551116"/>
                    <a:ext cx="205440" cy="168807"/>
                  </a:xfrm>
                  <a:prstGeom prst="rect">
                    <a:avLst/>
                  </a:prstGeom>
                </p:spPr>
              </p:pic>
              <p:pic>
                <p:nvPicPr>
                  <p:cNvPr id="363" name="Graphic 1269">
                    <a:extLst>
                      <a:ext uri="{FF2B5EF4-FFF2-40B4-BE49-F238E27FC236}">
                        <a16:creationId xmlns:a16="http://schemas.microsoft.com/office/drawing/2014/main" id="{92DB33B5-9C27-0D4F-87CE-B98A8AE12FF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244966" y="2744422"/>
                    <a:ext cx="249333" cy="204874"/>
                  </a:xfrm>
                  <a:prstGeom prst="rect">
                    <a:avLst/>
                  </a:prstGeom>
                </p:spPr>
              </p:pic>
              <p:pic>
                <p:nvPicPr>
                  <p:cNvPr id="364" name="Graphic 1270">
                    <a:extLst>
                      <a:ext uri="{FF2B5EF4-FFF2-40B4-BE49-F238E27FC236}">
                        <a16:creationId xmlns:a16="http://schemas.microsoft.com/office/drawing/2014/main" id="{B32A844F-AD23-6F21-B918-B19D6F3A951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800000">
                    <a:off x="5951506" y="4067096"/>
                    <a:ext cx="249333" cy="204874"/>
                  </a:xfrm>
                  <a:prstGeom prst="rect">
                    <a:avLst/>
                  </a:prstGeom>
                </p:spPr>
              </p:pic>
              <p:pic>
                <p:nvPicPr>
                  <p:cNvPr id="365" name="Graphic 1271">
                    <a:extLst>
                      <a:ext uri="{FF2B5EF4-FFF2-40B4-BE49-F238E27FC236}">
                        <a16:creationId xmlns:a16="http://schemas.microsoft.com/office/drawing/2014/main" id="{618712B8-9092-7FB5-7D1D-98E5AD70658B}"/>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460423" y="3964815"/>
                    <a:ext cx="249333" cy="204873"/>
                  </a:xfrm>
                  <a:prstGeom prst="rect">
                    <a:avLst/>
                  </a:prstGeom>
                </p:spPr>
              </p:pic>
              <p:pic>
                <p:nvPicPr>
                  <p:cNvPr id="366" name="Graphic 1272">
                    <a:extLst>
                      <a:ext uri="{FF2B5EF4-FFF2-40B4-BE49-F238E27FC236}">
                        <a16:creationId xmlns:a16="http://schemas.microsoft.com/office/drawing/2014/main" id="{41A6D871-E188-6464-48CF-294E97F9436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900000">
                    <a:off x="5752213" y="2756909"/>
                    <a:ext cx="249333" cy="204874"/>
                  </a:xfrm>
                  <a:prstGeom prst="rect">
                    <a:avLst/>
                  </a:prstGeom>
                </p:spPr>
              </p:pic>
              <p:pic>
                <p:nvPicPr>
                  <p:cNvPr id="367" name="Graphic 1273">
                    <a:extLst>
                      <a:ext uri="{FF2B5EF4-FFF2-40B4-BE49-F238E27FC236}">
                        <a16:creationId xmlns:a16="http://schemas.microsoft.com/office/drawing/2014/main" id="{A7D35A89-3494-8477-1BEF-F2A44D4CE33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15327" y="2687708"/>
                    <a:ext cx="249333" cy="204874"/>
                  </a:xfrm>
                  <a:prstGeom prst="rect">
                    <a:avLst/>
                  </a:prstGeom>
                </p:spPr>
              </p:pic>
              <p:pic>
                <p:nvPicPr>
                  <p:cNvPr id="368" name="Graphic 1274">
                    <a:extLst>
                      <a:ext uri="{FF2B5EF4-FFF2-40B4-BE49-F238E27FC236}">
                        <a16:creationId xmlns:a16="http://schemas.microsoft.com/office/drawing/2014/main" id="{F36F3D06-7933-80E1-44FF-CC2585D52D24}"/>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17100000">
                    <a:off x="4860673" y="3370999"/>
                    <a:ext cx="249332" cy="204873"/>
                  </a:xfrm>
                  <a:prstGeom prst="rect">
                    <a:avLst/>
                  </a:prstGeom>
                </p:spPr>
              </p:pic>
            </p:grpSp>
            <p:pic>
              <p:nvPicPr>
                <p:cNvPr id="345" name="Graphic 1251">
                  <a:extLst>
                    <a:ext uri="{FF2B5EF4-FFF2-40B4-BE49-F238E27FC236}">
                      <a16:creationId xmlns:a16="http://schemas.microsoft.com/office/drawing/2014/main" id="{07768D94-0648-67B6-23BA-D21E89FCE23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367900" y="2220795"/>
                  <a:ext cx="153350" cy="120187"/>
                </a:xfrm>
                <a:prstGeom prst="rect">
                  <a:avLst/>
                </a:prstGeom>
              </p:spPr>
            </p:pic>
            <p:pic>
              <p:nvPicPr>
                <p:cNvPr id="346" name="Graphic 1252">
                  <a:extLst>
                    <a:ext uri="{FF2B5EF4-FFF2-40B4-BE49-F238E27FC236}">
                      <a16:creationId xmlns:a16="http://schemas.microsoft.com/office/drawing/2014/main" id="{C8582D6A-4DA8-3DC4-9A99-5EB3BF07CB7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54762" y="2299145"/>
                  <a:ext cx="137864" cy="108050"/>
                </a:xfrm>
                <a:prstGeom prst="rect">
                  <a:avLst/>
                </a:prstGeom>
              </p:spPr>
            </p:pic>
            <p:pic>
              <p:nvPicPr>
                <p:cNvPr id="347" name="Graphic 1253">
                  <a:extLst>
                    <a:ext uri="{FF2B5EF4-FFF2-40B4-BE49-F238E27FC236}">
                      <a16:creationId xmlns:a16="http://schemas.microsoft.com/office/drawing/2014/main" id="{59F4D56A-A93B-CB3F-7329-68F7FCA0774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4500000">
                  <a:off x="3318467" y="2720703"/>
                  <a:ext cx="153350" cy="120187"/>
                </a:xfrm>
                <a:prstGeom prst="rect">
                  <a:avLst/>
                </a:prstGeom>
              </p:spPr>
            </p:pic>
            <p:pic>
              <p:nvPicPr>
                <p:cNvPr id="348" name="Graphic 1254">
                  <a:extLst>
                    <a:ext uri="{FF2B5EF4-FFF2-40B4-BE49-F238E27FC236}">
                      <a16:creationId xmlns:a16="http://schemas.microsoft.com/office/drawing/2014/main" id="{E52CB87B-9415-7009-982A-A5E8516B280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7200000">
                  <a:off x="3148110" y="2658937"/>
                  <a:ext cx="153350" cy="120187"/>
                </a:xfrm>
                <a:prstGeom prst="rect">
                  <a:avLst/>
                </a:prstGeom>
              </p:spPr>
            </p:pic>
            <p:pic>
              <p:nvPicPr>
                <p:cNvPr id="349" name="Graphic 1255">
                  <a:extLst>
                    <a:ext uri="{FF2B5EF4-FFF2-40B4-BE49-F238E27FC236}">
                      <a16:creationId xmlns:a16="http://schemas.microsoft.com/office/drawing/2014/main" id="{100D5CB9-044F-1B31-D874-31BB1B76B96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7200000">
                  <a:off x="2988353" y="2491555"/>
                  <a:ext cx="153350" cy="120187"/>
                </a:xfrm>
                <a:prstGeom prst="rect">
                  <a:avLst/>
                </a:prstGeom>
              </p:spPr>
            </p:pic>
            <p:pic>
              <p:nvPicPr>
                <p:cNvPr id="350" name="Graphic 1256">
                  <a:extLst>
                    <a:ext uri="{FF2B5EF4-FFF2-40B4-BE49-F238E27FC236}">
                      <a16:creationId xmlns:a16="http://schemas.microsoft.com/office/drawing/2014/main" id="{8382D65D-2912-E0F3-E8B4-7C6831BD0CC7}"/>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rot="1800000">
                  <a:off x="3058300" y="2618539"/>
                  <a:ext cx="102863" cy="80618"/>
                </a:xfrm>
                <a:prstGeom prst="rect">
                  <a:avLst/>
                </a:prstGeom>
              </p:spPr>
            </p:pic>
            <p:pic>
              <p:nvPicPr>
                <p:cNvPr id="351" name="Graphic 1257">
                  <a:extLst>
                    <a:ext uri="{FF2B5EF4-FFF2-40B4-BE49-F238E27FC236}">
                      <a16:creationId xmlns:a16="http://schemas.microsoft.com/office/drawing/2014/main" id="{FB677493-E51E-10FB-7A17-969154B8CA6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2700000">
                  <a:off x="2920755" y="2403018"/>
                  <a:ext cx="105240" cy="82481"/>
                </a:xfrm>
                <a:prstGeom prst="rect">
                  <a:avLst/>
                </a:prstGeom>
              </p:spPr>
            </p:pic>
            <p:pic>
              <p:nvPicPr>
                <p:cNvPr id="352" name="Graphic 1258">
                  <a:extLst>
                    <a:ext uri="{FF2B5EF4-FFF2-40B4-BE49-F238E27FC236}">
                      <a16:creationId xmlns:a16="http://schemas.microsoft.com/office/drawing/2014/main" id="{1A259C4B-4995-1FCA-554D-A3473CC03AF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6595814">
                  <a:off x="3023331" y="1988535"/>
                  <a:ext cx="153350" cy="120187"/>
                </a:xfrm>
                <a:prstGeom prst="rect">
                  <a:avLst/>
                </a:prstGeom>
              </p:spPr>
            </p:pic>
            <p:pic>
              <p:nvPicPr>
                <p:cNvPr id="353" name="Graphic 1259">
                  <a:extLst>
                    <a:ext uri="{FF2B5EF4-FFF2-40B4-BE49-F238E27FC236}">
                      <a16:creationId xmlns:a16="http://schemas.microsoft.com/office/drawing/2014/main" id="{128CA404-DC9C-00EB-F774-5C5594F9312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61036" y="1828364"/>
                  <a:ext cx="130304" cy="102125"/>
                </a:xfrm>
                <a:prstGeom prst="rect">
                  <a:avLst/>
                </a:prstGeom>
              </p:spPr>
            </p:pic>
          </p:grpSp>
          <p:grpSp>
            <p:nvGrpSpPr>
              <p:cNvPr id="308" name="Group 1215">
                <a:extLst>
                  <a:ext uri="{FF2B5EF4-FFF2-40B4-BE49-F238E27FC236}">
                    <a16:creationId xmlns:a16="http://schemas.microsoft.com/office/drawing/2014/main" id="{76398A6A-2956-DDAC-75CE-3C6BBADCD75D}"/>
                  </a:ext>
                </a:extLst>
              </p:cNvPr>
              <p:cNvGrpSpPr/>
              <p:nvPr/>
            </p:nvGrpSpPr>
            <p:grpSpPr>
              <a:xfrm>
                <a:off x="-2960595" y="2868843"/>
                <a:ext cx="726036" cy="676501"/>
                <a:chOff x="3444026" y="5187444"/>
                <a:chExt cx="406350" cy="378626"/>
              </a:xfrm>
            </p:grpSpPr>
            <p:pic>
              <p:nvPicPr>
                <p:cNvPr id="341" name="T-Cells infiltrate 4">
                  <a:extLst>
                    <a:ext uri="{FF2B5EF4-FFF2-40B4-BE49-F238E27FC236}">
                      <a16:creationId xmlns:a16="http://schemas.microsoft.com/office/drawing/2014/main" id="{D119B4AA-AAC2-282C-4FB3-6380183268F6}"/>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682399" y="5187444"/>
                  <a:ext cx="101958" cy="95324"/>
                </a:xfrm>
                <a:prstGeom prst="rect">
                  <a:avLst/>
                </a:prstGeom>
              </p:spPr>
            </p:pic>
            <p:pic>
              <p:nvPicPr>
                <p:cNvPr id="342" name="T-Cells infiltrate 4">
                  <a:extLst>
                    <a:ext uri="{FF2B5EF4-FFF2-40B4-BE49-F238E27FC236}">
                      <a16:creationId xmlns:a16="http://schemas.microsoft.com/office/drawing/2014/main" id="{D10EFED5-68CC-95A0-A700-86DE1867B398}"/>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748418" y="5470746"/>
                  <a:ext cx="101958" cy="95324"/>
                </a:xfrm>
                <a:prstGeom prst="rect">
                  <a:avLst/>
                </a:prstGeom>
              </p:spPr>
            </p:pic>
            <p:pic>
              <p:nvPicPr>
                <p:cNvPr id="343" name="T-Cells infiltrate 4">
                  <a:extLst>
                    <a:ext uri="{FF2B5EF4-FFF2-40B4-BE49-F238E27FC236}">
                      <a16:creationId xmlns:a16="http://schemas.microsoft.com/office/drawing/2014/main" id="{2795A1FE-8C6C-E850-FB8B-FB1A5726873F}"/>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444026" y="5299181"/>
                  <a:ext cx="101958" cy="95324"/>
                </a:xfrm>
                <a:prstGeom prst="rect">
                  <a:avLst/>
                </a:prstGeom>
              </p:spPr>
            </p:pic>
          </p:grpSp>
          <p:grpSp>
            <p:nvGrpSpPr>
              <p:cNvPr id="309" name="Graphic 1856">
                <a:extLst>
                  <a:ext uri="{FF2B5EF4-FFF2-40B4-BE49-F238E27FC236}">
                    <a16:creationId xmlns:a16="http://schemas.microsoft.com/office/drawing/2014/main" id="{B757F244-0BF1-89F7-3342-CF24AB8E0529}"/>
                  </a:ext>
                </a:extLst>
              </p:cNvPr>
              <p:cNvGrpSpPr/>
              <p:nvPr/>
            </p:nvGrpSpPr>
            <p:grpSpPr>
              <a:xfrm>
                <a:off x="-2759913" y="2189839"/>
                <a:ext cx="264779" cy="233729"/>
                <a:chOff x="5117935" y="3147455"/>
                <a:chExt cx="198584" cy="175297"/>
              </a:xfrm>
            </p:grpSpPr>
            <p:sp>
              <p:nvSpPr>
                <p:cNvPr id="338" name="Freeform 16">
                  <a:extLst>
                    <a:ext uri="{FF2B5EF4-FFF2-40B4-BE49-F238E27FC236}">
                      <a16:creationId xmlns:a16="http://schemas.microsoft.com/office/drawing/2014/main" id="{813EB7EF-5EE2-9C61-5D90-86233683E573}"/>
                    </a:ext>
                  </a:extLst>
                </p:cNvPr>
                <p:cNvSpPr/>
                <p:nvPr/>
              </p:nvSpPr>
              <p:spPr>
                <a:xfrm>
                  <a:off x="5117935" y="3147455"/>
                  <a:ext cx="198584" cy="175297"/>
                </a:xfrm>
                <a:custGeom>
                  <a:avLst/>
                  <a:gdLst>
                    <a:gd name="connsiteX0" fmla="*/ 66833 w 198584"/>
                    <a:gd name="connsiteY0" fmla="*/ 8214 h 175297"/>
                    <a:gd name="connsiteX1" fmla="*/ 78057 w 198584"/>
                    <a:gd name="connsiteY1" fmla="*/ 2008 h 175297"/>
                    <a:gd name="connsiteX2" fmla="*/ 96050 w 198584"/>
                    <a:gd name="connsiteY2" fmla="*/ 200 h 175297"/>
                    <a:gd name="connsiteX3" fmla="*/ 154551 w 198584"/>
                    <a:gd name="connsiteY3" fmla="*/ 20441 h 175297"/>
                    <a:gd name="connsiteX4" fmla="*/ 183331 w 198584"/>
                    <a:gd name="connsiteY4" fmla="*/ 34836 h 175297"/>
                    <a:gd name="connsiteX5" fmla="*/ 195326 w 198584"/>
                    <a:gd name="connsiteY5" fmla="*/ 43465 h 175297"/>
                    <a:gd name="connsiteX6" fmla="*/ 198454 w 198584"/>
                    <a:gd name="connsiteY6" fmla="*/ 60716 h 175297"/>
                    <a:gd name="connsiteX7" fmla="*/ 195832 w 198584"/>
                    <a:gd name="connsiteY7" fmla="*/ 94632 h 175297"/>
                    <a:gd name="connsiteX8" fmla="*/ 187889 w 198584"/>
                    <a:gd name="connsiteY8" fmla="*/ 131419 h 175297"/>
                    <a:gd name="connsiteX9" fmla="*/ 162871 w 198584"/>
                    <a:gd name="connsiteY9" fmla="*/ 159945 h 175297"/>
                    <a:gd name="connsiteX10" fmla="*/ 134597 w 198584"/>
                    <a:gd name="connsiteY10" fmla="*/ 167359 h 175297"/>
                    <a:gd name="connsiteX11" fmla="*/ 100128 w 198584"/>
                    <a:gd name="connsiteY11" fmla="*/ 172621 h 175297"/>
                    <a:gd name="connsiteX12" fmla="*/ 50717 w 198584"/>
                    <a:gd name="connsiteY12" fmla="*/ 171565 h 175297"/>
                    <a:gd name="connsiteX13" fmla="*/ 20060 w 198584"/>
                    <a:gd name="connsiteY13" fmla="*/ 145710 h 175297"/>
                    <a:gd name="connsiteX14" fmla="*/ 157 w 198584"/>
                    <a:gd name="connsiteY14" fmla="*/ 101342 h 175297"/>
                    <a:gd name="connsiteX15" fmla="*/ 20960 w 198584"/>
                    <a:gd name="connsiteY15" fmla="*/ 54846 h 175297"/>
                    <a:gd name="connsiteX16" fmla="*/ 66833 w 198584"/>
                    <a:gd name="connsiteY16" fmla="*/ 8214 h 17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8584" h="175297">
                      <a:moveTo>
                        <a:pt x="66833" y="8214"/>
                      </a:moveTo>
                      <a:cubicBezTo>
                        <a:pt x="70255" y="5679"/>
                        <a:pt x="74031" y="3591"/>
                        <a:pt x="78057" y="2008"/>
                      </a:cubicBezTo>
                      <a:cubicBezTo>
                        <a:pt x="83729" y="-24"/>
                        <a:pt x="89975" y="-263"/>
                        <a:pt x="96050" y="200"/>
                      </a:cubicBezTo>
                      <a:cubicBezTo>
                        <a:pt x="116938" y="1800"/>
                        <a:pt x="136079" y="11213"/>
                        <a:pt x="154551" y="20441"/>
                      </a:cubicBezTo>
                      <a:lnTo>
                        <a:pt x="183331" y="34836"/>
                      </a:lnTo>
                      <a:cubicBezTo>
                        <a:pt x="187829" y="37084"/>
                        <a:pt x="192525" y="39491"/>
                        <a:pt x="195326" y="43465"/>
                      </a:cubicBezTo>
                      <a:cubicBezTo>
                        <a:pt x="198831" y="48416"/>
                        <a:pt x="198753" y="54790"/>
                        <a:pt x="198454" y="60716"/>
                      </a:cubicBezTo>
                      <a:cubicBezTo>
                        <a:pt x="197882" y="72040"/>
                        <a:pt x="197008" y="83345"/>
                        <a:pt x="195832" y="94632"/>
                      </a:cubicBezTo>
                      <a:cubicBezTo>
                        <a:pt x="194504" y="107116"/>
                        <a:pt x="192764" y="119719"/>
                        <a:pt x="187889" y="131419"/>
                      </a:cubicBezTo>
                      <a:cubicBezTo>
                        <a:pt x="183014" y="143119"/>
                        <a:pt x="174678" y="153955"/>
                        <a:pt x="162871" y="159945"/>
                      </a:cubicBezTo>
                      <a:cubicBezTo>
                        <a:pt x="154217" y="164336"/>
                        <a:pt x="144296" y="165879"/>
                        <a:pt x="134597" y="167359"/>
                      </a:cubicBezTo>
                      <a:lnTo>
                        <a:pt x="100128" y="172621"/>
                      </a:lnTo>
                      <a:cubicBezTo>
                        <a:pt x="83635" y="175140"/>
                        <a:pt x="66139" y="177539"/>
                        <a:pt x="50717" y="171565"/>
                      </a:cubicBezTo>
                      <a:cubicBezTo>
                        <a:pt x="37865" y="166583"/>
                        <a:pt x="28131" y="156371"/>
                        <a:pt x="20060" y="145710"/>
                      </a:cubicBezTo>
                      <a:cubicBezTo>
                        <a:pt x="10010" y="132467"/>
                        <a:pt x="1528" y="117560"/>
                        <a:pt x="157" y="101342"/>
                      </a:cubicBezTo>
                      <a:cubicBezTo>
                        <a:pt x="-1497" y="81636"/>
                        <a:pt x="10207" y="70000"/>
                        <a:pt x="20960" y="54846"/>
                      </a:cubicBezTo>
                      <a:cubicBezTo>
                        <a:pt x="33692" y="36900"/>
                        <a:pt x="48163" y="21129"/>
                        <a:pt x="66833" y="8214"/>
                      </a:cubicBezTo>
                      <a:close/>
                    </a:path>
                  </a:pathLst>
                </a:custGeom>
                <a:solidFill>
                  <a:srgbClr val="2F3651"/>
                </a:solidFill>
                <a:ln w="5043" cap="flat">
                  <a:solidFill>
                    <a:srgbClr val="585863"/>
                  </a:solid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a:endParaRPr>
                </a:p>
              </p:txBody>
            </p:sp>
            <p:sp>
              <p:nvSpPr>
                <p:cNvPr id="339" name="Freeform 17">
                  <a:extLst>
                    <a:ext uri="{FF2B5EF4-FFF2-40B4-BE49-F238E27FC236}">
                      <a16:creationId xmlns:a16="http://schemas.microsoft.com/office/drawing/2014/main" id="{BAC021BC-92E7-804A-FA99-94238419DD8E}"/>
                    </a:ext>
                  </a:extLst>
                </p:cNvPr>
                <p:cNvSpPr/>
                <p:nvPr/>
              </p:nvSpPr>
              <p:spPr>
                <a:xfrm>
                  <a:off x="5177905" y="3203452"/>
                  <a:ext cx="84822" cy="87969"/>
                </a:xfrm>
                <a:custGeom>
                  <a:avLst/>
                  <a:gdLst>
                    <a:gd name="connsiteX0" fmla="*/ 84823 w 84822"/>
                    <a:gd name="connsiteY0" fmla="*/ 43985 h 87969"/>
                    <a:gd name="connsiteX1" fmla="*/ 42411 w 84822"/>
                    <a:gd name="connsiteY1" fmla="*/ 87970 h 87969"/>
                    <a:gd name="connsiteX2" fmla="*/ 0 w 84822"/>
                    <a:gd name="connsiteY2" fmla="*/ 43985 h 87969"/>
                    <a:gd name="connsiteX3" fmla="*/ 42411 w 84822"/>
                    <a:gd name="connsiteY3" fmla="*/ 0 h 87969"/>
                    <a:gd name="connsiteX4" fmla="*/ 84823 w 84822"/>
                    <a:gd name="connsiteY4" fmla="*/ 43985 h 879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22" h="87969">
                      <a:moveTo>
                        <a:pt x="84823" y="43985"/>
                      </a:moveTo>
                      <a:cubicBezTo>
                        <a:pt x="84823" y="68277"/>
                        <a:pt x="65834" y="87970"/>
                        <a:pt x="42411" y="87970"/>
                      </a:cubicBezTo>
                      <a:cubicBezTo>
                        <a:pt x="18988" y="87970"/>
                        <a:pt x="0" y="68277"/>
                        <a:pt x="0" y="43985"/>
                      </a:cubicBezTo>
                      <a:cubicBezTo>
                        <a:pt x="0" y="19693"/>
                        <a:pt x="18988" y="0"/>
                        <a:pt x="42411" y="0"/>
                      </a:cubicBezTo>
                      <a:cubicBezTo>
                        <a:pt x="65834" y="0"/>
                        <a:pt x="84823" y="19693"/>
                        <a:pt x="84823" y="43985"/>
                      </a:cubicBezTo>
                      <a:close/>
                    </a:path>
                  </a:pathLst>
                </a:custGeom>
                <a:solidFill>
                  <a:srgbClr val="E3E7F7">
                    <a:alpha val="48000"/>
                  </a:srgbClr>
                </a:solidFill>
                <a:ln w="840" cap="flat">
                  <a:no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a:endParaRPr>
                </a:p>
              </p:txBody>
            </p:sp>
            <p:sp>
              <p:nvSpPr>
                <p:cNvPr id="340" name="Freeform 18">
                  <a:extLst>
                    <a:ext uri="{FF2B5EF4-FFF2-40B4-BE49-F238E27FC236}">
                      <a16:creationId xmlns:a16="http://schemas.microsoft.com/office/drawing/2014/main" id="{4FCADE61-B9A0-B35F-09D9-33B6640A0E71}"/>
                    </a:ext>
                  </a:extLst>
                </p:cNvPr>
                <p:cNvSpPr/>
                <p:nvPr/>
              </p:nvSpPr>
              <p:spPr>
                <a:xfrm>
                  <a:off x="5251598" y="3174942"/>
                  <a:ext cx="49071" cy="76845"/>
                </a:xfrm>
                <a:custGeom>
                  <a:avLst/>
                  <a:gdLst>
                    <a:gd name="connsiteX0" fmla="*/ 37802 w 49071"/>
                    <a:gd name="connsiteY0" fmla="*/ 16146 h 76845"/>
                    <a:gd name="connsiteX1" fmla="*/ 47723 w 49071"/>
                    <a:gd name="connsiteY1" fmla="*/ 23640 h 76845"/>
                    <a:gd name="connsiteX2" fmla="*/ 48906 w 49071"/>
                    <a:gd name="connsiteY2" fmla="*/ 30653 h 76845"/>
                    <a:gd name="connsiteX3" fmla="*/ 44528 w 49071"/>
                    <a:gd name="connsiteY3" fmla="*/ 76846 h 76845"/>
                    <a:gd name="connsiteX4" fmla="*/ 39901 w 49071"/>
                    <a:gd name="connsiteY4" fmla="*/ 39562 h 76845"/>
                    <a:gd name="connsiteX5" fmla="*/ 21420 w 49071"/>
                    <a:gd name="connsiteY5" fmla="*/ 19137 h 76845"/>
                    <a:gd name="connsiteX6" fmla="*/ 0 w 49071"/>
                    <a:gd name="connsiteY6" fmla="*/ 0 h 76845"/>
                    <a:gd name="connsiteX7" fmla="*/ 37802 w 49071"/>
                    <a:gd name="connsiteY7" fmla="*/ 16146 h 76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071" h="76845">
                      <a:moveTo>
                        <a:pt x="37802" y="16146"/>
                      </a:moveTo>
                      <a:cubicBezTo>
                        <a:pt x="41717" y="17898"/>
                        <a:pt x="45924" y="19945"/>
                        <a:pt x="47723" y="23640"/>
                      </a:cubicBezTo>
                      <a:cubicBezTo>
                        <a:pt x="48777" y="25807"/>
                        <a:pt x="48854" y="28270"/>
                        <a:pt x="48906" y="30653"/>
                      </a:cubicBezTo>
                      <a:cubicBezTo>
                        <a:pt x="49249" y="46184"/>
                        <a:pt x="49540" y="62035"/>
                        <a:pt x="44528" y="76846"/>
                      </a:cubicBezTo>
                      <a:cubicBezTo>
                        <a:pt x="40244" y="64922"/>
                        <a:pt x="44528" y="51374"/>
                        <a:pt x="39901" y="39562"/>
                      </a:cubicBezTo>
                      <a:cubicBezTo>
                        <a:pt x="36508" y="30893"/>
                        <a:pt x="28934" y="24735"/>
                        <a:pt x="21420" y="19137"/>
                      </a:cubicBezTo>
                      <a:cubicBezTo>
                        <a:pt x="14831" y="14235"/>
                        <a:pt x="2570" y="7789"/>
                        <a:pt x="0" y="0"/>
                      </a:cubicBezTo>
                      <a:cubicBezTo>
                        <a:pt x="12732" y="2943"/>
                        <a:pt x="25909" y="10804"/>
                        <a:pt x="37802" y="16146"/>
                      </a:cubicBezTo>
                      <a:close/>
                    </a:path>
                  </a:pathLst>
                </a:custGeom>
                <a:solidFill>
                  <a:srgbClr val="FFFFFF"/>
                </a:solidFill>
                <a:ln w="840" cap="flat">
                  <a:no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a:endParaRPr>
                </a:p>
              </p:txBody>
            </p:sp>
          </p:grpSp>
          <p:grpSp>
            <p:nvGrpSpPr>
              <p:cNvPr id="310" name="Graphic 1847">
                <a:extLst>
                  <a:ext uri="{FF2B5EF4-FFF2-40B4-BE49-F238E27FC236}">
                    <a16:creationId xmlns:a16="http://schemas.microsoft.com/office/drawing/2014/main" id="{918ADAAB-5808-2752-7145-84677B6F61AF}"/>
                  </a:ext>
                </a:extLst>
              </p:cNvPr>
              <p:cNvGrpSpPr/>
              <p:nvPr/>
            </p:nvGrpSpPr>
            <p:grpSpPr>
              <a:xfrm>
                <a:off x="-2960986" y="2706580"/>
                <a:ext cx="264779" cy="233729"/>
                <a:chOff x="4967130" y="3535012"/>
                <a:chExt cx="198584" cy="175297"/>
              </a:xfrm>
            </p:grpSpPr>
            <p:sp>
              <p:nvSpPr>
                <p:cNvPr id="335" name="Freeform 24">
                  <a:extLst>
                    <a:ext uri="{FF2B5EF4-FFF2-40B4-BE49-F238E27FC236}">
                      <a16:creationId xmlns:a16="http://schemas.microsoft.com/office/drawing/2014/main" id="{90D4427A-2003-5BB8-9F0D-B3D7A48DECF8}"/>
                    </a:ext>
                  </a:extLst>
                </p:cNvPr>
                <p:cNvSpPr/>
                <p:nvPr/>
              </p:nvSpPr>
              <p:spPr>
                <a:xfrm>
                  <a:off x="4967130" y="3535012"/>
                  <a:ext cx="198584" cy="175297"/>
                </a:xfrm>
                <a:custGeom>
                  <a:avLst/>
                  <a:gdLst>
                    <a:gd name="connsiteX0" fmla="*/ 66833 w 198584"/>
                    <a:gd name="connsiteY0" fmla="*/ 8214 h 175297"/>
                    <a:gd name="connsiteX1" fmla="*/ 78057 w 198584"/>
                    <a:gd name="connsiteY1" fmla="*/ 2008 h 175297"/>
                    <a:gd name="connsiteX2" fmla="*/ 96050 w 198584"/>
                    <a:gd name="connsiteY2" fmla="*/ 200 h 175297"/>
                    <a:gd name="connsiteX3" fmla="*/ 154551 w 198584"/>
                    <a:gd name="connsiteY3" fmla="*/ 20441 h 175297"/>
                    <a:gd name="connsiteX4" fmla="*/ 183331 w 198584"/>
                    <a:gd name="connsiteY4" fmla="*/ 34836 h 175297"/>
                    <a:gd name="connsiteX5" fmla="*/ 195326 w 198584"/>
                    <a:gd name="connsiteY5" fmla="*/ 43465 h 175297"/>
                    <a:gd name="connsiteX6" fmla="*/ 198454 w 198584"/>
                    <a:gd name="connsiteY6" fmla="*/ 60716 h 175297"/>
                    <a:gd name="connsiteX7" fmla="*/ 195832 w 198584"/>
                    <a:gd name="connsiteY7" fmla="*/ 94632 h 175297"/>
                    <a:gd name="connsiteX8" fmla="*/ 187889 w 198584"/>
                    <a:gd name="connsiteY8" fmla="*/ 131419 h 175297"/>
                    <a:gd name="connsiteX9" fmla="*/ 162871 w 198584"/>
                    <a:gd name="connsiteY9" fmla="*/ 159945 h 175297"/>
                    <a:gd name="connsiteX10" fmla="*/ 134597 w 198584"/>
                    <a:gd name="connsiteY10" fmla="*/ 167359 h 175297"/>
                    <a:gd name="connsiteX11" fmla="*/ 100128 w 198584"/>
                    <a:gd name="connsiteY11" fmla="*/ 172621 h 175297"/>
                    <a:gd name="connsiteX12" fmla="*/ 50717 w 198584"/>
                    <a:gd name="connsiteY12" fmla="*/ 171565 h 175297"/>
                    <a:gd name="connsiteX13" fmla="*/ 20060 w 198584"/>
                    <a:gd name="connsiteY13" fmla="*/ 145710 h 175297"/>
                    <a:gd name="connsiteX14" fmla="*/ 157 w 198584"/>
                    <a:gd name="connsiteY14" fmla="*/ 101342 h 175297"/>
                    <a:gd name="connsiteX15" fmla="*/ 20960 w 198584"/>
                    <a:gd name="connsiteY15" fmla="*/ 54846 h 175297"/>
                    <a:gd name="connsiteX16" fmla="*/ 66833 w 198584"/>
                    <a:gd name="connsiteY16" fmla="*/ 8214 h 17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8584" h="175297">
                      <a:moveTo>
                        <a:pt x="66833" y="8214"/>
                      </a:moveTo>
                      <a:cubicBezTo>
                        <a:pt x="70255" y="5679"/>
                        <a:pt x="74031" y="3591"/>
                        <a:pt x="78057" y="2008"/>
                      </a:cubicBezTo>
                      <a:cubicBezTo>
                        <a:pt x="83729" y="-24"/>
                        <a:pt x="89975" y="-263"/>
                        <a:pt x="96050" y="200"/>
                      </a:cubicBezTo>
                      <a:cubicBezTo>
                        <a:pt x="116938" y="1800"/>
                        <a:pt x="136079" y="11213"/>
                        <a:pt x="154551" y="20441"/>
                      </a:cubicBezTo>
                      <a:lnTo>
                        <a:pt x="183331" y="34836"/>
                      </a:lnTo>
                      <a:cubicBezTo>
                        <a:pt x="187829" y="37084"/>
                        <a:pt x="192525" y="39491"/>
                        <a:pt x="195326" y="43465"/>
                      </a:cubicBezTo>
                      <a:cubicBezTo>
                        <a:pt x="198831" y="48416"/>
                        <a:pt x="198753" y="54790"/>
                        <a:pt x="198454" y="60716"/>
                      </a:cubicBezTo>
                      <a:cubicBezTo>
                        <a:pt x="197882" y="72040"/>
                        <a:pt x="197008" y="83345"/>
                        <a:pt x="195832" y="94632"/>
                      </a:cubicBezTo>
                      <a:cubicBezTo>
                        <a:pt x="194504" y="107116"/>
                        <a:pt x="192764" y="119719"/>
                        <a:pt x="187889" y="131419"/>
                      </a:cubicBezTo>
                      <a:cubicBezTo>
                        <a:pt x="183014" y="143119"/>
                        <a:pt x="174678" y="153955"/>
                        <a:pt x="162871" y="159945"/>
                      </a:cubicBezTo>
                      <a:cubicBezTo>
                        <a:pt x="154217" y="164336"/>
                        <a:pt x="144296" y="165879"/>
                        <a:pt x="134597" y="167359"/>
                      </a:cubicBezTo>
                      <a:lnTo>
                        <a:pt x="100128" y="172621"/>
                      </a:lnTo>
                      <a:cubicBezTo>
                        <a:pt x="83635" y="175140"/>
                        <a:pt x="66139" y="177539"/>
                        <a:pt x="50717" y="171565"/>
                      </a:cubicBezTo>
                      <a:cubicBezTo>
                        <a:pt x="37865" y="166583"/>
                        <a:pt x="28131" y="156371"/>
                        <a:pt x="20060" y="145710"/>
                      </a:cubicBezTo>
                      <a:cubicBezTo>
                        <a:pt x="10010" y="132467"/>
                        <a:pt x="1528" y="117560"/>
                        <a:pt x="157" y="101342"/>
                      </a:cubicBezTo>
                      <a:cubicBezTo>
                        <a:pt x="-1497" y="81636"/>
                        <a:pt x="10207" y="70000"/>
                        <a:pt x="20960" y="54846"/>
                      </a:cubicBezTo>
                      <a:cubicBezTo>
                        <a:pt x="33692" y="36900"/>
                        <a:pt x="48163" y="21129"/>
                        <a:pt x="66833" y="8214"/>
                      </a:cubicBezTo>
                      <a:close/>
                    </a:path>
                  </a:pathLst>
                </a:custGeom>
                <a:solidFill>
                  <a:srgbClr val="2F3651"/>
                </a:solidFill>
                <a:ln w="5043" cap="flat">
                  <a:solidFill>
                    <a:srgbClr val="585863"/>
                  </a:solid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a:endParaRPr>
                </a:p>
              </p:txBody>
            </p:sp>
            <p:sp>
              <p:nvSpPr>
                <p:cNvPr id="336" name="Freeform 25">
                  <a:extLst>
                    <a:ext uri="{FF2B5EF4-FFF2-40B4-BE49-F238E27FC236}">
                      <a16:creationId xmlns:a16="http://schemas.microsoft.com/office/drawing/2014/main" id="{E78F7B2F-EC20-BC5B-D4E2-5D5BBEC17B74}"/>
                    </a:ext>
                  </a:extLst>
                </p:cNvPr>
                <p:cNvSpPr/>
                <p:nvPr/>
              </p:nvSpPr>
              <p:spPr>
                <a:xfrm>
                  <a:off x="5027100" y="3591009"/>
                  <a:ext cx="84822" cy="87969"/>
                </a:xfrm>
                <a:custGeom>
                  <a:avLst/>
                  <a:gdLst>
                    <a:gd name="connsiteX0" fmla="*/ 84823 w 84822"/>
                    <a:gd name="connsiteY0" fmla="*/ 43985 h 87969"/>
                    <a:gd name="connsiteX1" fmla="*/ 42411 w 84822"/>
                    <a:gd name="connsiteY1" fmla="*/ 87970 h 87969"/>
                    <a:gd name="connsiteX2" fmla="*/ 0 w 84822"/>
                    <a:gd name="connsiteY2" fmla="*/ 43985 h 87969"/>
                    <a:gd name="connsiteX3" fmla="*/ 42411 w 84822"/>
                    <a:gd name="connsiteY3" fmla="*/ 0 h 87969"/>
                    <a:gd name="connsiteX4" fmla="*/ 84823 w 84822"/>
                    <a:gd name="connsiteY4" fmla="*/ 43985 h 879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22" h="87969">
                      <a:moveTo>
                        <a:pt x="84823" y="43985"/>
                      </a:moveTo>
                      <a:cubicBezTo>
                        <a:pt x="84823" y="68277"/>
                        <a:pt x="65834" y="87970"/>
                        <a:pt x="42411" y="87970"/>
                      </a:cubicBezTo>
                      <a:cubicBezTo>
                        <a:pt x="18988" y="87970"/>
                        <a:pt x="0" y="68277"/>
                        <a:pt x="0" y="43985"/>
                      </a:cubicBezTo>
                      <a:cubicBezTo>
                        <a:pt x="0" y="19693"/>
                        <a:pt x="18988" y="0"/>
                        <a:pt x="42411" y="0"/>
                      </a:cubicBezTo>
                      <a:cubicBezTo>
                        <a:pt x="65834" y="0"/>
                        <a:pt x="84823" y="19693"/>
                        <a:pt x="84823" y="43985"/>
                      </a:cubicBezTo>
                      <a:close/>
                    </a:path>
                  </a:pathLst>
                </a:custGeom>
                <a:solidFill>
                  <a:srgbClr val="E3E7F7">
                    <a:alpha val="48000"/>
                  </a:srgbClr>
                </a:solidFill>
                <a:ln w="840" cap="flat">
                  <a:no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a:endParaRPr>
                </a:p>
              </p:txBody>
            </p:sp>
            <p:sp>
              <p:nvSpPr>
                <p:cNvPr id="337" name="Freeform 26">
                  <a:extLst>
                    <a:ext uri="{FF2B5EF4-FFF2-40B4-BE49-F238E27FC236}">
                      <a16:creationId xmlns:a16="http://schemas.microsoft.com/office/drawing/2014/main" id="{7635DCDB-9876-68A2-57CF-3081B45B3A65}"/>
                    </a:ext>
                  </a:extLst>
                </p:cNvPr>
                <p:cNvSpPr/>
                <p:nvPr/>
              </p:nvSpPr>
              <p:spPr>
                <a:xfrm>
                  <a:off x="5100793" y="3562499"/>
                  <a:ext cx="49071" cy="76845"/>
                </a:xfrm>
                <a:custGeom>
                  <a:avLst/>
                  <a:gdLst>
                    <a:gd name="connsiteX0" fmla="*/ 37802 w 49071"/>
                    <a:gd name="connsiteY0" fmla="*/ 16146 h 76845"/>
                    <a:gd name="connsiteX1" fmla="*/ 47723 w 49071"/>
                    <a:gd name="connsiteY1" fmla="*/ 23640 h 76845"/>
                    <a:gd name="connsiteX2" fmla="*/ 48906 w 49071"/>
                    <a:gd name="connsiteY2" fmla="*/ 30653 h 76845"/>
                    <a:gd name="connsiteX3" fmla="*/ 44528 w 49071"/>
                    <a:gd name="connsiteY3" fmla="*/ 76846 h 76845"/>
                    <a:gd name="connsiteX4" fmla="*/ 39901 w 49071"/>
                    <a:gd name="connsiteY4" fmla="*/ 39562 h 76845"/>
                    <a:gd name="connsiteX5" fmla="*/ 21420 w 49071"/>
                    <a:gd name="connsiteY5" fmla="*/ 19137 h 76845"/>
                    <a:gd name="connsiteX6" fmla="*/ 0 w 49071"/>
                    <a:gd name="connsiteY6" fmla="*/ 0 h 76845"/>
                    <a:gd name="connsiteX7" fmla="*/ 37802 w 49071"/>
                    <a:gd name="connsiteY7" fmla="*/ 16146 h 76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071" h="76845">
                      <a:moveTo>
                        <a:pt x="37802" y="16146"/>
                      </a:moveTo>
                      <a:cubicBezTo>
                        <a:pt x="41717" y="17898"/>
                        <a:pt x="45924" y="19945"/>
                        <a:pt x="47723" y="23640"/>
                      </a:cubicBezTo>
                      <a:cubicBezTo>
                        <a:pt x="48777" y="25807"/>
                        <a:pt x="48854" y="28270"/>
                        <a:pt x="48906" y="30653"/>
                      </a:cubicBezTo>
                      <a:cubicBezTo>
                        <a:pt x="49249" y="46184"/>
                        <a:pt x="49540" y="62035"/>
                        <a:pt x="44528" y="76846"/>
                      </a:cubicBezTo>
                      <a:cubicBezTo>
                        <a:pt x="40244" y="64922"/>
                        <a:pt x="44528" y="51374"/>
                        <a:pt x="39901" y="39562"/>
                      </a:cubicBezTo>
                      <a:cubicBezTo>
                        <a:pt x="36508" y="30893"/>
                        <a:pt x="28934" y="24735"/>
                        <a:pt x="21420" y="19137"/>
                      </a:cubicBezTo>
                      <a:cubicBezTo>
                        <a:pt x="14831" y="14235"/>
                        <a:pt x="2570" y="7789"/>
                        <a:pt x="0" y="0"/>
                      </a:cubicBezTo>
                      <a:cubicBezTo>
                        <a:pt x="12732" y="2943"/>
                        <a:pt x="25909" y="10804"/>
                        <a:pt x="37802" y="16146"/>
                      </a:cubicBezTo>
                      <a:close/>
                    </a:path>
                  </a:pathLst>
                </a:custGeom>
                <a:solidFill>
                  <a:srgbClr val="FFFFFF"/>
                </a:solidFill>
                <a:ln w="840" cap="flat">
                  <a:no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a:endParaRPr>
                </a:p>
              </p:txBody>
            </p:sp>
          </p:grpSp>
          <p:grpSp>
            <p:nvGrpSpPr>
              <p:cNvPr id="311" name="Graphic 1848">
                <a:extLst>
                  <a:ext uri="{FF2B5EF4-FFF2-40B4-BE49-F238E27FC236}">
                    <a16:creationId xmlns:a16="http://schemas.microsoft.com/office/drawing/2014/main" id="{745C91C9-8613-1CD2-A030-A23AD701871F}"/>
                  </a:ext>
                </a:extLst>
              </p:cNvPr>
              <p:cNvGrpSpPr/>
              <p:nvPr/>
            </p:nvGrpSpPr>
            <p:grpSpPr>
              <a:xfrm>
                <a:off x="-2390482" y="2741635"/>
                <a:ext cx="264779" cy="233729"/>
                <a:chOff x="5395008" y="3561302"/>
                <a:chExt cx="198584" cy="175297"/>
              </a:xfrm>
            </p:grpSpPr>
            <p:sp>
              <p:nvSpPr>
                <p:cNvPr id="332" name="Freeform 28">
                  <a:extLst>
                    <a:ext uri="{FF2B5EF4-FFF2-40B4-BE49-F238E27FC236}">
                      <a16:creationId xmlns:a16="http://schemas.microsoft.com/office/drawing/2014/main" id="{9B0E96D4-536F-C325-45F2-CEEB6CA336C0}"/>
                    </a:ext>
                  </a:extLst>
                </p:cNvPr>
                <p:cNvSpPr/>
                <p:nvPr/>
              </p:nvSpPr>
              <p:spPr>
                <a:xfrm>
                  <a:off x="5395008" y="3561302"/>
                  <a:ext cx="198584" cy="175297"/>
                </a:xfrm>
                <a:custGeom>
                  <a:avLst/>
                  <a:gdLst>
                    <a:gd name="connsiteX0" fmla="*/ 66833 w 198584"/>
                    <a:gd name="connsiteY0" fmla="*/ 8214 h 175297"/>
                    <a:gd name="connsiteX1" fmla="*/ 78057 w 198584"/>
                    <a:gd name="connsiteY1" fmla="*/ 2008 h 175297"/>
                    <a:gd name="connsiteX2" fmla="*/ 96050 w 198584"/>
                    <a:gd name="connsiteY2" fmla="*/ 200 h 175297"/>
                    <a:gd name="connsiteX3" fmla="*/ 154551 w 198584"/>
                    <a:gd name="connsiteY3" fmla="*/ 20441 h 175297"/>
                    <a:gd name="connsiteX4" fmla="*/ 183331 w 198584"/>
                    <a:gd name="connsiteY4" fmla="*/ 34836 h 175297"/>
                    <a:gd name="connsiteX5" fmla="*/ 195326 w 198584"/>
                    <a:gd name="connsiteY5" fmla="*/ 43465 h 175297"/>
                    <a:gd name="connsiteX6" fmla="*/ 198454 w 198584"/>
                    <a:gd name="connsiteY6" fmla="*/ 60716 h 175297"/>
                    <a:gd name="connsiteX7" fmla="*/ 195832 w 198584"/>
                    <a:gd name="connsiteY7" fmla="*/ 94632 h 175297"/>
                    <a:gd name="connsiteX8" fmla="*/ 187889 w 198584"/>
                    <a:gd name="connsiteY8" fmla="*/ 131419 h 175297"/>
                    <a:gd name="connsiteX9" fmla="*/ 162871 w 198584"/>
                    <a:gd name="connsiteY9" fmla="*/ 159945 h 175297"/>
                    <a:gd name="connsiteX10" fmla="*/ 134597 w 198584"/>
                    <a:gd name="connsiteY10" fmla="*/ 167359 h 175297"/>
                    <a:gd name="connsiteX11" fmla="*/ 100128 w 198584"/>
                    <a:gd name="connsiteY11" fmla="*/ 172621 h 175297"/>
                    <a:gd name="connsiteX12" fmla="*/ 50717 w 198584"/>
                    <a:gd name="connsiteY12" fmla="*/ 171565 h 175297"/>
                    <a:gd name="connsiteX13" fmla="*/ 20060 w 198584"/>
                    <a:gd name="connsiteY13" fmla="*/ 145710 h 175297"/>
                    <a:gd name="connsiteX14" fmla="*/ 157 w 198584"/>
                    <a:gd name="connsiteY14" fmla="*/ 101342 h 175297"/>
                    <a:gd name="connsiteX15" fmla="*/ 20960 w 198584"/>
                    <a:gd name="connsiteY15" fmla="*/ 54846 h 175297"/>
                    <a:gd name="connsiteX16" fmla="*/ 66833 w 198584"/>
                    <a:gd name="connsiteY16" fmla="*/ 8214 h 17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8584" h="175297">
                      <a:moveTo>
                        <a:pt x="66833" y="8214"/>
                      </a:moveTo>
                      <a:cubicBezTo>
                        <a:pt x="70255" y="5679"/>
                        <a:pt x="74031" y="3591"/>
                        <a:pt x="78057" y="2008"/>
                      </a:cubicBezTo>
                      <a:cubicBezTo>
                        <a:pt x="83729" y="-24"/>
                        <a:pt x="89975" y="-263"/>
                        <a:pt x="96050" y="200"/>
                      </a:cubicBezTo>
                      <a:cubicBezTo>
                        <a:pt x="116938" y="1800"/>
                        <a:pt x="136079" y="11213"/>
                        <a:pt x="154551" y="20441"/>
                      </a:cubicBezTo>
                      <a:lnTo>
                        <a:pt x="183331" y="34836"/>
                      </a:lnTo>
                      <a:cubicBezTo>
                        <a:pt x="187829" y="37084"/>
                        <a:pt x="192525" y="39491"/>
                        <a:pt x="195326" y="43465"/>
                      </a:cubicBezTo>
                      <a:cubicBezTo>
                        <a:pt x="198831" y="48416"/>
                        <a:pt x="198753" y="54790"/>
                        <a:pt x="198454" y="60716"/>
                      </a:cubicBezTo>
                      <a:cubicBezTo>
                        <a:pt x="197882" y="72040"/>
                        <a:pt x="197008" y="83345"/>
                        <a:pt x="195832" y="94632"/>
                      </a:cubicBezTo>
                      <a:cubicBezTo>
                        <a:pt x="194504" y="107116"/>
                        <a:pt x="192764" y="119719"/>
                        <a:pt x="187889" y="131419"/>
                      </a:cubicBezTo>
                      <a:cubicBezTo>
                        <a:pt x="183014" y="143119"/>
                        <a:pt x="174678" y="153955"/>
                        <a:pt x="162871" y="159945"/>
                      </a:cubicBezTo>
                      <a:cubicBezTo>
                        <a:pt x="154217" y="164336"/>
                        <a:pt x="144296" y="165879"/>
                        <a:pt x="134597" y="167359"/>
                      </a:cubicBezTo>
                      <a:lnTo>
                        <a:pt x="100128" y="172621"/>
                      </a:lnTo>
                      <a:cubicBezTo>
                        <a:pt x="83635" y="175140"/>
                        <a:pt x="66139" y="177539"/>
                        <a:pt x="50717" y="171565"/>
                      </a:cubicBezTo>
                      <a:cubicBezTo>
                        <a:pt x="37865" y="166583"/>
                        <a:pt x="28131" y="156371"/>
                        <a:pt x="20060" y="145710"/>
                      </a:cubicBezTo>
                      <a:cubicBezTo>
                        <a:pt x="10010" y="132467"/>
                        <a:pt x="1528" y="117560"/>
                        <a:pt x="157" y="101342"/>
                      </a:cubicBezTo>
                      <a:cubicBezTo>
                        <a:pt x="-1497" y="81636"/>
                        <a:pt x="10207" y="70000"/>
                        <a:pt x="20960" y="54846"/>
                      </a:cubicBezTo>
                      <a:cubicBezTo>
                        <a:pt x="33692" y="36900"/>
                        <a:pt x="48163" y="21129"/>
                        <a:pt x="66833" y="8214"/>
                      </a:cubicBezTo>
                      <a:close/>
                    </a:path>
                  </a:pathLst>
                </a:custGeom>
                <a:solidFill>
                  <a:srgbClr val="2F3651"/>
                </a:solidFill>
                <a:ln w="5043" cap="flat">
                  <a:solidFill>
                    <a:srgbClr val="585863"/>
                  </a:solid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a:endParaRPr>
                </a:p>
              </p:txBody>
            </p:sp>
            <p:sp>
              <p:nvSpPr>
                <p:cNvPr id="333" name="Freeform 29">
                  <a:extLst>
                    <a:ext uri="{FF2B5EF4-FFF2-40B4-BE49-F238E27FC236}">
                      <a16:creationId xmlns:a16="http://schemas.microsoft.com/office/drawing/2014/main" id="{442B2DCB-771E-4B68-D2BB-A1C385C6595C}"/>
                    </a:ext>
                  </a:extLst>
                </p:cNvPr>
                <p:cNvSpPr/>
                <p:nvPr/>
              </p:nvSpPr>
              <p:spPr>
                <a:xfrm>
                  <a:off x="5454978" y="3617299"/>
                  <a:ext cx="84822" cy="87969"/>
                </a:xfrm>
                <a:custGeom>
                  <a:avLst/>
                  <a:gdLst>
                    <a:gd name="connsiteX0" fmla="*/ 84823 w 84822"/>
                    <a:gd name="connsiteY0" fmla="*/ 43985 h 87969"/>
                    <a:gd name="connsiteX1" fmla="*/ 42411 w 84822"/>
                    <a:gd name="connsiteY1" fmla="*/ 87970 h 87969"/>
                    <a:gd name="connsiteX2" fmla="*/ 0 w 84822"/>
                    <a:gd name="connsiteY2" fmla="*/ 43985 h 87969"/>
                    <a:gd name="connsiteX3" fmla="*/ 42411 w 84822"/>
                    <a:gd name="connsiteY3" fmla="*/ 0 h 87969"/>
                    <a:gd name="connsiteX4" fmla="*/ 84823 w 84822"/>
                    <a:gd name="connsiteY4" fmla="*/ 43985 h 879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22" h="87969">
                      <a:moveTo>
                        <a:pt x="84823" y="43985"/>
                      </a:moveTo>
                      <a:cubicBezTo>
                        <a:pt x="84823" y="68277"/>
                        <a:pt x="65834" y="87970"/>
                        <a:pt x="42411" y="87970"/>
                      </a:cubicBezTo>
                      <a:cubicBezTo>
                        <a:pt x="18988" y="87970"/>
                        <a:pt x="0" y="68277"/>
                        <a:pt x="0" y="43985"/>
                      </a:cubicBezTo>
                      <a:cubicBezTo>
                        <a:pt x="0" y="19693"/>
                        <a:pt x="18988" y="0"/>
                        <a:pt x="42411" y="0"/>
                      </a:cubicBezTo>
                      <a:cubicBezTo>
                        <a:pt x="65834" y="0"/>
                        <a:pt x="84823" y="19693"/>
                        <a:pt x="84823" y="43985"/>
                      </a:cubicBezTo>
                      <a:close/>
                    </a:path>
                  </a:pathLst>
                </a:custGeom>
                <a:solidFill>
                  <a:srgbClr val="E3E7F7">
                    <a:alpha val="48000"/>
                  </a:srgbClr>
                </a:solidFill>
                <a:ln w="840" cap="flat">
                  <a:no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a:endParaRPr>
                </a:p>
              </p:txBody>
            </p:sp>
            <p:sp>
              <p:nvSpPr>
                <p:cNvPr id="334" name="Freeform 30">
                  <a:extLst>
                    <a:ext uri="{FF2B5EF4-FFF2-40B4-BE49-F238E27FC236}">
                      <a16:creationId xmlns:a16="http://schemas.microsoft.com/office/drawing/2014/main" id="{5562C26B-D468-4AAE-BD12-215BB3363A56}"/>
                    </a:ext>
                  </a:extLst>
                </p:cNvPr>
                <p:cNvSpPr/>
                <p:nvPr/>
              </p:nvSpPr>
              <p:spPr>
                <a:xfrm>
                  <a:off x="5528671" y="3588789"/>
                  <a:ext cx="49071" cy="76845"/>
                </a:xfrm>
                <a:custGeom>
                  <a:avLst/>
                  <a:gdLst>
                    <a:gd name="connsiteX0" fmla="*/ 37802 w 49071"/>
                    <a:gd name="connsiteY0" fmla="*/ 16146 h 76845"/>
                    <a:gd name="connsiteX1" fmla="*/ 47723 w 49071"/>
                    <a:gd name="connsiteY1" fmla="*/ 23640 h 76845"/>
                    <a:gd name="connsiteX2" fmla="*/ 48906 w 49071"/>
                    <a:gd name="connsiteY2" fmla="*/ 30653 h 76845"/>
                    <a:gd name="connsiteX3" fmla="*/ 44528 w 49071"/>
                    <a:gd name="connsiteY3" fmla="*/ 76846 h 76845"/>
                    <a:gd name="connsiteX4" fmla="*/ 39901 w 49071"/>
                    <a:gd name="connsiteY4" fmla="*/ 39562 h 76845"/>
                    <a:gd name="connsiteX5" fmla="*/ 21420 w 49071"/>
                    <a:gd name="connsiteY5" fmla="*/ 19137 h 76845"/>
                    <a:gd name="connsiteX6" fmla="*/ 0 w 49071"/>
                    <a:gd name="connsiteY6" fmla="*/ 0 h 76845"/>
                    <a:gd name="connsiteX7" fmla="*/ 37802 w 49071"/>
                    <a:gd name="connsiteY7" fmla="*/ 16146 h 76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071" h="76845">
                      <a:moveTo>
                        <a:pt x="37802" y="16146"/>
                      </a:moveTo>
                      <a:cubicBezTo>
                        <a:pt x="41717" y="17898"/>
                        <a:pt x="45924" y="19945"/>
                        <a:pt x="47723" y="23640"/>
                      </a:cubicBezTo>
                      <a:cubicBezTo>
                        <a:pt x="48777" y="25807"/>
                        <a:pt x="48854" y="28270"/>
                        <a:pt x="48906" y="30653"/>
                      </a:cubicBezTo>
                      <a:cubicBezTo>
                        <a:pt x="49249" y="46184"/>
                        <a:pt x="49540" y="62035"/>
                        <a:pt x="44528" y="76846"/>
                      </a:cubicBezTo>
                      <a:cubicBezTo>
                        <a:pt x="40244" y="64922"/>
                        <a:pt x="44528" y="51374"/>
                        <a:pt x="39901" y="39562"/>
                      </a:cubicBezTo>
                      <a:cubicBezTo>
                        <a:pt x="36508" y="30893"/>
                        <a:pt x="28934" y="24735"/>
                        <a:pt x="21420" y="19137"/>
                      </a:cubicBezTo>
                      <a:cubicBezTo>
                        <a:pt x="14831" y="14235"/>
                        <a:pt x="2570" y="7789"/>
                        <a:pt x="0" y="0"/>
                      </a:cubicBezTo>
                      <a:cubicBezTo>
                        <a:pt x="12732" y="2943"/>
                        <a:pt x="25909" y="10804"/>
                        <a:pt x="37802" y="16146"/>
                      </a:cubicBezTo>
                      <a:close/>
                    </a:path>
                  </a:pathLst>
                </a:custGeom>
                <a:solidFill>
                  <a:srgbClr val="FFFFFF"/>
                </a:solidFill>
                <a:ln w="840" cap="flat">
                  <a:no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a:endParaRPr>
                </a:p>
              </p:txBody>
            </p:sp>
          </p:grpSp>
          <p:grpSp>
            <p:nvGrpSpPr>
              <p:cNvPr id="312" name="Graphic 1852">
                <a:extLst>
                  <a:ext uri="{FF2B5EF4-FFF2-40B4-BE49-F238E27FC236}">
                    <a16:creationId xmlns:a16="http://schemas.microsoft.com/office/drawing/2014/main" id="{D28DE5A2-1680-8372-815A-DB6D63FEC9F8}"/>
                  </a:ext>
                </a:extLst>
              </p:cNvPr>
              <p:cNvGrpSpPr/>
              <p:nvPr/>
            </p:nvGrpSpPr>
            <p:grpSpPr>
              <a:xfrm rot="900000">
                <a:off x="-1919696" y="2960454"/>
                <a:ext cx="229393" cy="202493"/>
                <a:chOff x="5748098" y="3725418"/>
                <a:chExt cx="172045" cy="151870"/>
              </a:xfrm>
            </p:grpSpPr>
            <p:sp>
              <p:nvSpPr>
                <p:cNvPr id="329" name="Freeform 32">
                  <a:extLst>
                    <a:ext uri="{FF2B5EF4-FFF2-40B4-BE49-F238E27FC236}">
                      <a16:creationId xmlns:a16="http://schemas.microsoft.com/office/drawing/2014/main" id="{E6375DFF-826F-E7D7-5C7D-8D553BE84E13}"/>
                    </a:ext>
                  </a:extLst>
                </p:cNvPr>
                <p:cNvSpPr/>
                <p:nvPr/>
              </p:nvSpPr>
              <p:spPr>
                <a:xfrm>
                  <a:off x="5748098" y="3725418"/>
                  <a:ext cx="172045" cy="151870"/>
                </a:xfrm>
                <a:custGeom>
                  <a:avLst/>
                  <a:gdLst>
                    <a:gd name="connsiteX0" fmla="*/ 57901 w 172045"/>
                    <a:gd name="connsiteY0" fmla="*/ 7116 h 151870"/>
                    <a:gd name="connsiteX1" fmla="*/ 67625 w 172045"/>
                    <a:gd name="connsiteY1" fmla="*/ 1739 h 151870"/>
                    <a:gd name="connsiteX2" fmla="*/ 83213 w 172045"/>
                    <a:gd name="connsiteY2" fmla="*/ 174 h 151870"/>
                    <a:gd name="connsiteX3" fmla="*/ 133897 w 172045"/>
                    <a:gd name="connsiteY3" fmla="*/ 17710 h 151870"/>
                    <a:gd name="connsiteX4" fmla="*/ 158830 w 172045"/>
                    <a:gd name="connsiteY4" fmla="*/ 30181 h 151870"/>
                    <a:gd name="connsiteX5" fmla="*/ 169222 w 172045"/>
                    <a:gd name="connsiteY5" fmla="*/ 37657 h 151870"/>
                    <a:gd name="connsiteX6" fmla="*/ 171932 w 172045"/>
                    <a:gd name="connsiteY6" fmla="*/ 52602 h 151870"/>
                    <a:gd name="connsiteX7" fmla="*/ 169660 w 172045"/>
                    <a:gd name="connsiteY7" fmla="*/ 81985 h 151870"/>
                    <a:gd name="connsiteX8" fmla="*/ 162779 w 172045"/>
                    <a:gd name="connsiteY8" fmla="*/ 113856 h 151870"/>
                    <a:gd name="connsiteX9" fmla="*/ 141104 w 172045"/>
                    <a:gd name="connsiteY9" fmla="*/ 138570 h 151870"/>
                    <a:gd name="connsiteX10" fmla="*/ 116609 w 172045"/>
                    <a:gd name="connsiteY10" fmla="*/ 144993 h 151870"/>
                    <a:gd name="connsiteX11" fmla="*/ 86747 w 172045"/>
                    <a:gd name="connsiteY11" fmla="*/ 149552 h 151870"/>
                    <a:gd name="connsiteX12" fmla="*/ 43939 w 172045"/>
                    <a:gd name="connsiteY12" fmla="*/ 148637 h 151870"/>
                    <a:gd name="connsiteX13" fmla="*/ 17380 w 172045"/>
                    <a:gd name="connsiteY13" fmla="*/ 126237 h 151870"/>
                    <a:gd name="connsiteX14" fmla="*/ 136 w 172045"/>
                    <a:gd name="connsiteY14" fmla="*/ 87798 h 151870"/>
                    <a:gd name="connsiteX15" fmla="*/ 18159 w 172045"/>
                    <a:gd name="connsiteY15" fmla="*/ 47516 h 151870"/>
                    <a:gd name="connsiteX16" fmla="*/ 57901 w 172045"/>
                    <a:gd name="connsiteY16" fmla="*/ 7116 h 151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2045" h="151870">
                      <a:moveTo>
                        <a:pt x="57901" y="7116"/>
                      </a:moveTo>
                      <a:cubicBezTo>
                        <a:pt x="60866" y="4920"/>
                        <a:pt x="64137" y="3111"/>
                        <a:pt x="67625" y="1739"/>
                      </a:cubicBezTo>
                      <a:cubicBezTo>
                        <a:pt x="72539" y="-20"/>
                        <a:pt x="77950" y="-228"/>
                        <a:pt x="83213" y="174"/>
                      </a:cubicBezTo>
                      <a:cubicBezTo>
                        <a:pt x="101310" y="1559"/>
                        <a:pt x="117893" y="9714"/>
                        <a:pt x="133897" y="17710"/>
                      </a:cubicBezTo>
                      <a:lnTo>
                        <a:pt x="158830" y="30181"/>
                      </a:lnTo>
                      <a:cubicBezTo>
                        <a:pt x="162727" y="32128"/>
                        <a:pt x="166795" y="34213"/>
                        <a:pt x="169222" y="37657"/>
                      </a:cubicBezTo>
                      <a:cubicBezTo>
                        <a:pt x="172258" y="41945"/>
                        <a:pt x="172192" y="47467"/>
                        <a:pt x="171932" y="52602"/>
                      </a:cubicBezTo>
                      <a:cubicBezTo>
                        <a:pt x="171437" y="62412"/>
                        <a:pt x="170679" y="72207"/>
                        <a:pt x="169660" y="81985"/>
                      </a:cubicBezTo>
                      <a:cubicBezTo>
                        <a:pt x="168510" y="92801"/>
                        <a:pt x="167003" y="103720"/>
                        <a:pt x="162779" y="113856"/>
                      </a:cubicBezTo>
                      <a:cubicBezTo>
                        <a:pt x="158556" y="123993"/>
                        <a:pt x="151333" y="133381"/>
                        <a:pt x="141104" y="138570"/>
                      </a:cubicBezTo>
                      <a:cubicBezTo>
                        <a:pt x="133607" y="142374"/>
                        <a:pt x="125012" y="143711"/>
                        <a:pt x="116609" y="144993"/>
                      </a:cubicBezTo>
                      <a:lnTo>
                        <a:pt x="86747" y="149552"/>
                      </a:lnTo>
                      <a:cubicBezTo>
                        <a:pt x="72457" y="151734"/>
                        <a:pt x="57300" y="153813"/>
                        <a:pt x="43939" y="148637"/>
                      </a:cubicBezTo>
                      <a:cubicBezTo>
                        <a:pt x="32804" y="144321"/>
                        <a:pt x="24372" y="135473"/>
                        <a:pt x="17380" y="126237"/>
                      </a:cubicBezTo>
                      <a:cubicBezTo>
                        <a:pt x="8672" y="114764"/>
                        <a:pt x="1324" y="101849"/>
                        <a:pt x="136" y="87798"/>
                      </a:cubicBezTo>
                      <a:cubicBezTo>
                        <a:pt x="-1297" y="70726"/>
                        <a:pt x="8843" y="60645"/>
                        <a:pt x="18159" y="47516"/>
                      </a:cubicBezTo>
                      <a:cubicBezTo>
                        <a:pt x="29189" y="31968"/>
                        <a:pt x="41727" y="18305"/>
                        <a:pt x="57901" y="7116"/>
                      </a:cubicBezTo>
                      <a:close/>
                    </a:path>
                  </a:pathLst>
                </a:custGeom>
                <a:solidFill>
                  <a:srgbClr val="2F3651"/>
                </a:solidFill>
                <a:ln w="4322" cap="flat">
                  <a:solidFill>
                    <a:srgbClr val="585863"/>
                  </a:solid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a:endParaRPr>
                </a:p>
              </p:txBody>
            </p:sp>
            <p:sp>
              <p:nvSpPr>
                <p:cNvPr id="330" name="Freeform 33">
                  <a:extLst>
                    <a:ext uri="{FF2B5EF4-FFF2-40B4-BE49-F238E27FC236}">
                      <a16:creationId xmlns:a16="http://schemas.microsoft.com/office/drawing/2014/main" id="{B4CDBB5B-51D8-1C7B-2360-7F7C6537C676}"/>
                    </a:ext>
                  </a:extLst>
                </p:cNvPr>
                <p:cNvSpPr/>
                <p:nvPr/>
              </p:nvSpPr>
              <p:spPr>
                <a:xfrm>
                  <a:off x="5800053" y="3773931"/>
                  <a:ext cx="73486" cy="76213"/>
                </a:xfrm>
                <a:custGeom>
                  <a:avLst/>
                  <a:gdLst>
                    <a:gd name="connsiteX0" fmla="*/ 73487 w 73486"/>
                    <a:gd name="connsiteY0" fmla="*/ 38107 h 76213"/>
                    <a:gd name="connsiteX1" fmla="*/ 36743 w 73486"/>
                    <a:gd name="connsiteY1" fmla="*/ 76213 h 76213"/>
                    <a:gd name="connsiteX2" fmla="*/ 0 w 73486"/>
                    <a:gd name="connsiteY2" fmla="*/ 38107 h 76213"/>
                    <a:gd name="connsiteX3" fmla="*/ 36743 w 73486"/>
                    <a:gd name="connsiteY3" fmla="*/ 0 h 76213"/>
                    <a:gd name="connsiteX4" fmla="*/ 73487 w 73486"/>
                    <a:gd name="connsiteY4" fmla="*/ 38107 h 76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86" h="76213">
                      <a:moveTo>
                        <a:pt x="73487" y="38107"/>
                      </a:moveTo>
                      <a:cubicBezTo>
                        <a:pt x="73487" y="59152"/>
                        <a:pt x="57036" y="76213"/>
                        <a:pt x="36743" y="76213"/>
                      </a:cubicBezTo>
                      <a:cubicBezTo>
                        <a:pt x="16451" y="76213"/>
                        <a:pt x="0" y="59152"/>
                        <a:pt x="0" y="38107"/>
                      </a:cubicBezTo>
                      <a:cubicBezTo>
                        <a:pt x="0" y="17061"/>
                        <a:pt x="16451" y="0"/>
                        <a:pt x="36743" y="0"/>
                      </a:cubicBezTo>
                      <a:cubicBezTo>
                        <a:pt x="57036" y="0"/>
                        <a:pt x="73487" y="17061"/>
                        <a:pt x="73487" y="38107"/>
                      </a:cubicBezTo>
                      <a:close/>
                    </a:path>
                  </a:pathLst>
                </a:custGeom>
                <a:solidFill>
                  <a:srgbClr val="E3E7F7">
                    <a:alpha val="48000"/>
                  </a:srgbClr>
                </a:solidFill>
                <a:ln w="720" cap="flat">
                  <a:no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a:endParaRPr>
                </a:p>
              </p:txBody>
            </p:sp>
            <p:sp>
              <p:nvSpPr>
                <p:cNvPr id="331" name="Freeform 37">
                  <a:extLst>
                    <a:ext uri="{FF2B5EF4-FFF2-40B4-BE49-F238E27FC236}">
                      <a16:creationId xmlns:a16="http://schemas.microsoft.com/office/drawing/2014/main" id="{8CC65AB0-34D0-CA1E-0E4C-4E8CA7A71E26}"/>
                    </a:ext>
                  </a:extLst>
                </p:cNvPr>
                <p:cNvSpPr/>
                <p:nvPr/>
              </p:nvSpPr>
              <p:spPr>
                <a:xfrm>
                  <a:off x="5863898" y="3749231"/>
                  <a:ext cx="42513" cy="66575"/>
                </a:xfrm>
                <a:custGeom>
                  <a:avLst/>
                  <a:gdLst>
                    <a:gd name="connsiteX0" fmla="*/ 32750 w 42513"/>
                    <a:gd name="connsiteY0" fmla="*/ 13989 h 66575"/>
                    <a:gd name="connsiteX1" fmla="*/ 41346 w 42513"/>
                    <a:gd name="connsiteY1" fmla="*/ 20481 h 66575"/>
                    <a:gd name="connsiteX2" fmla="*/ 42370 w 42513"/>
                    <a:gd name="connsiteY2" fmla="*/ 26557 h 66575"/>
                    <a:gd name="connsiteX3" fmla="*/ 38577 w 42513"/>
                    <a:gd name="connsiteY3" fmla="*/ 66576 h 66575"/>
                    <a:gd name="connsiteX4" fmla="*/ 34568 w 42513"/>
                    <a:gd name="connsiteY4" fmla="*/ 34275 h 66575"/>
                    <a:gd name="connsiteX5" fmla="*/ 18557 w 42513"/>
                    <a:gd name="connsiteY5" fmla="*/ 16580 h 66575"/>
                    <a:gd name="connsiteX6" fmla="*/ 0 w 42513"/>
                    <a:gd name="connsiteY6" fmla="*/ 0 h 66575"/>
                    <a:gd name="connsiteX7" fmla="*/ 32750 w 42513"/>
                    <a:gd name="connsiteY7" fmla="*/ 13989 h 6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513" h="66575">
                      <a:moveTo>
                        <a:pt x="32750" y="13989"/>
                      </a:moveTo>
                      <a:cubicBezTo>
                        <a:pt x="36142" y="15506"/>
                        <a:pt x="39787" y="17280"/>
                        <a:pt x="41346" y="20481"/>
                      </a:cubicBezTo>
                      <a:cubicBezTo>
                        <a:pt x="42259" y="22358"/>
                        <a:pt x="42325" y="24492"/>
                        <a:pt x="42370" y="26557"/>
                      </a:cubicBezTo>
                      <a:cubicBezTo>
                        <a:pt x="42667" y="40012"/>
                        <a:pt x="42919" y="53744"/>
                        <a:pt x="38577" y="66576"/>
                      </a:cubicBezTo>
                      <a:cubicBezTo>
                        <a:pt x="34865" y="56245"/>
                        <a:pt x="38577" y="44509"/>
                        <a:pt x="34568" y="34275"/>
                      </a:cubicBezTo>
                      <a:cubicBezTo>
                        <a:pt x="31629" y="26765"/>
                        <a:pt x="25067" y="21430"/>
                        <a:pt x="18557" y="16580"/>
                      </a:cubicBezTo>
                      <a:cubicBezTo>
                        <a:pt x="12849" y="12333"/>
                        <a:pt x="2227" y="6748"/>
                        <a:pt x="0" y="0"/>
                      </a:cubicBezTo>
                      <a:cubicBezTo>
                        <a:pt x="11030" y="2550"/>
                        <a:pt x="22447" y="9360"/>
                        <a:pt x="32750" y="13989"/>
                      </a:cubicBezTo>
                      <a:close/>
                    </a:path>
                  </a:pathLst>
                </a:custGeom>
                <a:solidFill>
                  <a:srgbClr val="FFFFFF"/>
                </a:solidFill>
                <a:ln w="720" cap="flat">
                  <a:no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a:endParaRPr>
                </a:p>
              </p:txBody>
            </p:sp>
          </p:grpSp>
          <p:grpSp>
            <p:nvGrpSpPr>
              <p:cNvPr id="313" name="Graphic 1850">
                <a:extLst>
                  <a:ext uri="{FF2B5EF4-FFF2-40B4-BE49-F238E27FC236}">
                    <a16:creationId xmlns:a16="http://schemas.microsoft.com/office/drawing/2014/main" id="{FDB8D4BA-31AC-C509-C326-E7C123CAA524}"/>
                  </a:ext>
                </a:extLst>
              </p:cNvPr>
              <p:cNvGrpSpPr/>
              <p:nvPr/>
            </p:nvGrpSpPr>
            <p:grpSpPr>
              <a:xfrm>
                <a:off x="-2015238" y="3397225"/>
                <a:ext cx="183045" cy="161580"/>
                <a:chOff x="5676441" y="4052996"/>
                <a:chExt cx="137284" cy="121185"/>
              </a:xfrm>
            </p:grpSpPr>
            <p:sp>
              <p:nvSpPr>
                <p:cNvPr id="326" name="Freeform 39">
                  <a:extLst>
                    <a:ext uri="{FF2B5EF4-FFF2-40B4-BE49-F238E27FC236}">
                      <a16:creationId xmlns:a16="http://schemas.microsoft.com/office/drawing/2014/main" id="{FF1744E9-F12E-0A63-CB95-D6A4C251DB91}"/>
                    </a:ext>
                  </a:extLst>
                </p:cNvPr>
                <p:cNvSpPr/>
                <p:nvPr/>
              </p:nvSpPr>
              <p:spPr>
                <a:xfrm>
                  <a:off x="5676441" y="4052996"/>
                  <a:ext cx="137284" cy="121185"/>
                </a:xfrm>
                <a:custGeom>
                  <a:avLst/>
                  <a:gdLst>
                    <a:gd name="connsiteX0" fmla="*/ 46203 w 137284"/>
                    <a:gd name="connsiteY0" fmla="*/ 5678 h 121185"/>
                    <a:gd name="connsiteX1" fmla="*/ 53962 w 137284"/>
                    <a:gd name="connsiteY1" fmla="*/ 1388 h 121185"/>
                    <a:gd name="connsiteX2" fmla="*/ 66401 w 137284"/>
                    <a:gd name="connsiteY2" fmla="*/ 139 h 121185"/>
                    <a:gd name="connsiteX3" fmla="*/ 106844 w 137284"/>
                    <a:gd name="connsiteY3" fmla="*/ 14131 h 121185"/>
                    <a:gd name="connsiteX4" fmla="*/ 126740 w 137284"/>
                    <a:gd name="connsiteY4" fmla="*/ 24083 h 121185"/>
                    <a:gd name="connsiteX5" fmla="*/ 135032 w 137284"/>
                    <a:gd name="connsiteY5" fmla="*/ 30048 h 121185"/>
                    <a:gd name="connsiteX6" fmla="*/ 137194 w 137284"/>
                    <a:gd name="connsiteY6" fmla="*/ 41974 h 121185"/>
                    <a:gd name="connsiteX7" fmla="*/ 135382 w 137284"/>
                    <a:gd name="connsiteY7" fmla="*/ 65421 h 121185"/>
                    <a:gd name="connsiteX8" fmla="*/ 129891 w 137284"/>
                    <a:gd name="connsiteY8" fmla="*/ 90852 h 121185"/>
                    <a:gd name="connsiteX9" fmla="*/ 112595 w 137284"/>
                    <a:gd name="connsiteY9" fmla="*/ 110573 h 121185"/>
                    <a:gd name="connsiteX10" fmla="*/ 93049 w 137284"/>
                    <a:gd name="connsiteY10" fmla="*/ 115698 h 121185"/>
                    <a:gd name="connsiteX11" fmla="*/ 69220 w 137284"/>
                    <a:gd name="connsiteY11" fmla="*/ 119336 h 121185"/>
                    <a:gd name="connsiteX12" fmla="*/ 35061 w 137284"/>
                    <a:gd name="connsiteY12" fmla="*/ 118606 h 121185"/>
                    <a:gd name="connsiteX13" fmla="*/ 13868 w 137284"/>
                    <a:gd name="connsiteY13" fmla="*/ 100732 h 121185"/>
                    <a:gd name="connsiteX14" fmla="*/ 109 w 137284"/>
                    <a:gd name="connsiteY14" fmla="*/ 70059 h 121185"/>
                    <a:gd name="connsiteX15" fmla="*/ 14490 w 137284"/>
                    <a:gd name="connsiteY15" fmla="*/ 37916 h 121185"/>
                    <a:gd name="connsiteX16" fmla="*/ 46203 w 137284"/>
                    <a:gd name="connsiteY16" fmla="*/ 5678 h 121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7284" h="121185">
                      <a:moveTo>
                        <a:pt x="46203" y="5678"/>
                      </a:moveTo>
                      <a:cubicBezTo>
                        <a:pt x="48568" y="3926"/>
                        <a:pt x="51179" y="2483"/>
                        <a:pt x="53962" y="1388"/>
                      </a:cubicBezTo>
                      <a:cubicBezTo>
                        <a:pt x="57883" y="-16"/>
                        <a:pt x="62201" y="-182"/>
                        <a:pt x="66401" y="139"/>
                      </a:cubicBezTo>
                      <a:cubicBezTo>
                        <a:pt x="80841" y="1244"/>
                        <a:pt x="94073" y="7751"/>
                        <a:pt x="106844" y="14131"/>
                      </a:cubicBezTo>
                      <a:lnTo>
                        <a:pt x="126740" y="24083"/>
                      </a:lnTo>
                      <a:cubicBezTo>
                        <a:pt x="129849" y="25637"/>
                        <a:pt x="133095" y="27301"/>
                        <a:pt x="135032" y="30048"/>
                      </a:cubicBezTo>
                      <a:cubicBezTo>
                        <a:pt x="137455" y="33471"/>
                        <a:pt x="137401" y="37877"/>
                        <a:pt x="137194" y="41974"/>
                      </a:cubicBezTo>
                      <a:cubicBezTo>
                        <a:pt x="136799" y="49802"/>
                        <a:pt x="136195" y="57618"/>
                        <a:pt x="135382" y="65421"/>
                      </a:cubicBezTo>
                      <a:cubicBezTo>
                        <a:pt x="134463" y="74051"/>
                        <a:pt x="133261" y="82764"/>
                        <a:pt x="129891" y="90852"/>
                      </a:cubicBezTo>
                      <a:cubicBezTo>
                        <a:pt x="126521" y="98941"/>
                        <a:pt x="120757" y="106432"/>
                        <a:pt x="112595" y="110573"/>
                      </a:cubicBezTo>
                      <a:cubicBezTo>
                        <a:pt x="106613" y="113608"/>
                        <a:pt x="99754" y="114675"/>
                        <a:pt x="93049" y="115698"/>
                      </a:cubicBezTo>
                      <a:lnTo>
                        <a:pt x="69220" y="119336"/>
                      </a:lnTo>
                      <a:cubicBezTo>
                        <a:pt x="57818" y="121077"/>
                        <a:pt x="45723" y="122736"/>
                        <a:pt x="35061" y="118606"/>
                      </a:cubicBezTo>
                      <a:cubicBezTo>
                        <a:pt x="26176" y="115162"/>
                        <a:pt x="19448" y="108101"/>
                        <a:pt x="13868" y="100732"/>
                      </a:cubicBezTo>
                      <a:cubicBezTo>
                        <a:pt x="6920" y="91576"/>
                        <a:pt x="1056" y="81271"/>
                        <a:pt x="109" y="70059"/>
                      </a:cubicBezTo>
                      <a:cubicBezTo>
                        <a:pt x="-1035" y="56437"/>
                        <a:pt x="7056" y="48392"/>
                        <a:pt x="14490" y="37916"/>
                      </a:cubicBezTo>
                      <a:cubicBezTo>
                        <a:pt x="23292" y="25509"/>
                        <a:pt x="33296" y="14607"/>
                        <a:pt x="46203" y="5678"/>
                      </a:cubicBezTo>
                      <a:close/>
                    </a:path>
                  </a:pathLst>
                </a:custGeom>
                <a:solidFill>
                  <a:srgbClr val="2F3651"/>
                </a:solidFill>
                <a:ln w="3362" cap="flat">
                  <a:solidFill>
                    <a:srgbClr val="585863"/>
                  </a:solid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a:endParaRPr>
                </a:p>
              </p:txBody>
            </p:sp>
            <p:sp>
              <p:nvSpPr>
                <p:cNvPr id="327" name="Freeform 41">
                  <a:extLst>
                    <a:ext uri="{FF2B5EF4-FFF2-40B4-BE49-F238E27FC236}">
                      <a16:creationId xmlns:a16="http://schemas.microsoft.com/office/drawing/2014/main" id="{C42488B9-9A64-9582-A7E7-5663B7228AD1}"/>
                    </a:ext>
                  </a:extLst>
                </p:cNvPr>
                <p:cNvSpPr/>
                <p:nvPr/>
              </p:nvSpPr>
              <p:spPr>
                <a:xfrm>
                  <a:off x="5717900" y="4091707"/>
                  <a:ext cx="58639" cy="60814"/>
                </a:xfrm>
                <a:custGeom>
                  <a:avLst/>
                  <a:gdLst>
                    <a:gd name="connsiteX0" fmla="*/ 58639 w 58639"/>
                    <a:gd name="connsiteY0" fmla="*/ 30407 h 60814"/>
                    <a:gd name="connsiteX1" fmla="*/ 29320 w 58639"/>
                    <a:gd name="connsiteY1" fmla="*/ 60815 h 60814"/>
                    <a:gd name="connsiteX2" fmla="*/ 0 w 58639"/>
                    <a:gd name="connsiteY2" fmla="*/ 30407 h 60814"/>
                    <a:gd name="connsiteX3" fmla="*/ 29320 w 58639"/>
                    <a:gd name="connsiteY3" fmla="*/ 0 h 60814"/>
                    <a:gd name="connsiteX4" fmla="*/ 58639 w 58639"/>
                    <a:gd name="connsiteY4" fmla="*/ 30407 h 6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9" h="60814">
                      <a:moveTo>
                        <a:pt x="58639" y="30407"/>
                      </a:moveTo>
                      <a:cubicBezTo>
                        <a:pt x="58639" y="47201"/>
                        <a:pt x="45512" y="60815"/>
                        <a:pt x="29320" y="60815"/>
                      </a:cubicBezTo>
                      <a:cubicBezTo>
                        <a:pt x="13127" y="60815"/>
                        <a:pt x="0" y="47201"/>
                        <a:pt x="0" y="30407"/>
                      </a:cubicBezTo>
                      <a:cubicBezTo>
                        <a:pt x="0" y="13614"/>
                        <a:pt x="13127" y="0"/>
                        <a:pt x="29320" y="0"/>
                      </a:cubicBezTo>
                      <a:cubicBezTo>
                        <a:pt x="45512" y="0"/>
                        <a:pt x="58639" y="13614"/>
                        <a:pt x="58639" y="30407"/>
                      </a:cubicBezTo>
                      <a:close/>
                    </a:path>
                  </a:pathLst>
                </a:custGeom>
                <a:solidFill>
                  <a:srgbClr val="E3E7F7">
                    <a:alpha val="48000"/>
                  </a:srgbClr>
                </a:solidFill>
                <a:ln w="560" cap="flat">
                  <a:no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a:endParaRPr>
                </a:p>
              </p:txBody>
            </p:sp>
            <p:sp>
              <p:nvSpPr>
                <p:cNvPr id="328" name="Freeform 42">
                  <a:extLst>
                    <a:ext uri="{FF2B5EF4-FFF2-40B4-BE49-F238E27FC236}">
                      <a16:creationId xmlns:a16="http://schemas.microsoft.com/office/drawing/2014/main" id="{7712999F-096C-0868-E7A2-FF65328E27EE}"/>
                    </a:ext>
                  </a:extLst>
                </p:cNvPr>
                <p:cNvSpPr/>
                <p:nvPr/>
              </p:nvSpPr>
              <p:spPr>
                <a:xfrm>
                  <a:off x="5768845" y="4071998"/>
                  <a:ext cx="33923" cy="53124"/>
                </a:xfrm>
                <a:custGeom>
                  <a:avLst/>
                  <a:gdLst>
                    <a:gd name="connsiteX0" fmla="*/ 26133 w 33923"/>
                    <a:gd name="connsiteY0" fmla="*/ 11162 h 53124"/>
                    <a:gd name="connsiteX1" fmla="*/ 32992 w 33923"/>
                    <a:gd name="connsiteY1" fmla="*/ 16343 h 53124"/>
                    <a:gd name="connsiteX2" fmla="*/ 33809 w 33923"/>
                    <a:gd name="connsiteY2" fmla="*/ 21191 h 53124"/>
                    <a:gd name="connsiteX3" fmla="*/ 30783 w 33923"/>
                    <a:gd name="connsiteY3" fmla="*/ 53125 h 53124"/>
                    <a:gd name="connsiteX4" fmla="*/ 27584 w 33923"/>
                    <a:gd name="connsiteY4" fmla="*/ 27350 h 53124"/>
                    <a:gd name="connsiteX5" fmla="*/ 14808 w 33923"/>
                    <a:gd name="connsiteY5" fmla="*/ 13230 h 53124"/>
                    <a:gd name="connsiteX6" fmla="*/ 0 w 33923"/>
                    <a:gd name="connsiteY6" fmla="*/ 0 h 53124"/>
                    <a:gd name="connsiteX7" fmla="*/ 26133 w 33923"/>
                    <a:gd name="connsiteY7" fmla="*/ 11162 h 53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923" h="53124">
                      <a:moveTo>
                        <a:pt x="26133" y="11162"/>
                      </a:moveTo>
                      <a:cubicBezTo>
                        <a:pt x="28840" y="12373"/>
                        <a:pt x="31748" y="13788"/>
                        <a:pt x="32992" y="16343"/>
                      </a:cubicBezTo>
                      <a:cubicBezTo>
                        <a:pt x="33720" y="17841"/>
                        <a:pt x="33774" y="19544"/>
                        <a:pt x="33809" y="21191"/>
                      </a:cubicBezTo>
                      <a:cubicBezTo>
                        <a:pt x="34046" y="31928"/>
                        <a:pt x="34248" y="42886"/>
                        <a:pt x="30783" y="53125"/>
                      </a:cubicBezTo>
                      <a:cubicBezTo>
                        <a:pt x="27821" y="44881"/>
                        <a:pt x="30783" y="35516"/>
                        <a:pt x="27584" y="27350"/>
                      </a:cubicBezTo>
                      <a:cubicBezTo>
                        <a:pt x="25239" y="21357"/>
                        <a:pt x="20002" y="17100"/>
                        <a:pt x="14808" y="13230"/>
                      </a:cubicBezTo>
                      <a:cubicBezTo>
                        <a:pt x="10253" y="9841"/>
                        <a:pt x="1777" y="5385"/>
                        <a:pt x="0" y="0"/>
                      </a:cubicBezTo>
                      <a:cubicBezTo>
                        <a:pt x="8802" y="2035"/>
                        <a:pt x="17912" y="7469"/>
                        <a:pt x="26133" y="11162"/>
                      </a:cubicBezTo>
                      <a:close/>
                    </a:path>
                  </a:pathLst>
                </a:custGeom>
                <a:solidFill>
                  <a:srgbClr val="FFFFFF"/>
                </a:solidFill>
                <a:ln w="560" cap="flat">
                  <a:no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a:endParaRPr>
                </a:p>
              </p:txBody>
            </p:sp>
          </p:grpSp>
          <p:grpSp>
            <p:nvGrpSpPr>
              <p:cNvPr id="314" name="Graphic 1853">
                <a:extLst>
                  <a:ext uri="{FF2B5EF4-FFF2-40B4-BE49-F238E27FC236}">
                    <a16:creationId xmlns:a16="http://schemas.microsoft.com/office/drawing/2014/main" id="{175699EF-527A-E13D-DC7A-E30C9BD8B311}"/>
                  </a:ext>
                </a:extLst>
              </p:cNvPr>
              <p:cNvGrpSpPr/>
              <p:nvPr/>
            </p:nvGrpSpPr>
            <p:grpSpPr>
              <a:xfrm rot="4500000">
                <a:off x="-2512265" y="3512754"/>
                <a:ext cx="264779" cy="233729"/>
                <a:chOff x="5303671" y="4139642"/>
                <a:chExt cx="198584" cy="175297"/>
              </a:xfrm>
            </p:grpSpPr>
            <p:sp>
              <p:nvSpPr>
                <p:cNvPr id="323" name="Freeform 45">
                  <a:extLst>
                    <a:ext uri="{FF2B5EF4-FFF2-40B4-BE49-F238E27FC236}">
                      <a16:creationId xmlns:a16="http://schemas.microsoft.com/office/drawing/2014/main" id="{105C682C-A2B7-97EC-736F-F9DF47A26132}"/>
                    </a:ext>
                  </a:extLst>
                </p:cNvPr>
                <p:cNvSpPr/>
                <p:nvPr/>
              </p:nvSpPr>
              <p:spPr>
                <a:xfrm>
                  <a:off x="5303671" y="4139642"/>
                  <a:ext cx="198584" cy="175297"/>
                </a:xfrm>
                <a:custGeom>
                  <a:avLst/>
                  <a:gdLst>
                    <a:gd name="connsiteX0" fmla="*/ 66833 w 198584"/>
                    <a:gd name="connsiteY0" fmla="*/ 8214 h 175297"/>
                    <a:gd name="connsiteX1" fmla="*/ 78057 w 198584"/>
                    <a:gd name="connsiteY1" fmla="*/ 2008 h 175297"/>
                    <a:gd name="connsiteX2" fmla="*/ 96050 w 198584"/>
                    <a:gd name="connsiteY2" fmla="*/ 200 h 175297"/>
                    <a:gd name="connsiteX3" fmla="*/ 154551 w 198584"/>
                    <a:gd name="connsiteY3" fmla="*/ 20441 h 175297"/>
                    <a:gd name="connsiteX4" fmla="*/ 183331 w 198584"/>
                    <a:gd name="connsiteY4" fmla="*/ 34836 h 175297"/>
                    <a:gd name="connsiteX5" fmla="*/ 195326 w 198584"/>
                    <a:gd name="connsiteY5" fmla="*/ 43465 h 175297"/>
                    <a:gd name="connsiteX6" fmla="*/ 198454 w 198584"/>
                    <a:gd name="connsiteY6" fmla="*/ 60716 h 175297"/>
                    <a:gd name="connsiteX7" fmla="*/ 195832 w 198584"/>
                    <a:gd name="connsiteY7" fmla="*/ 94632 h 175297"/>
                    <a:gd name="connsiteX8" fmla="*/ 187889 w 198584"/>
                    <a:gd name="connsiteY8" fmla="*/ 131419 h 175297"/>
                    <a:gd name="connsiteX9" fmla="*/ 162871 w 198584"/>
                    <a:gd name="connsiteY9" fmla="*/ 159945 h 175297"/>
                    <a:gd name="connsiteX10" fmla="*/ 134597 w 198584"/>
                    <a:gd name="connsiteY10" fmla="*/ 167359 h 175297"/>
                    <a:gd name="connsiteX11" fmla="*/ 100128 w 198584"/>
                    <a:gd name="connsiteY11" fmla="*/ 172621 h 175297"/>
                    <a:gd name="connsiteX12" fmla="*/ 50717 w 198584"/>
                    <a:gd name="connsiteY12" fmla="*/ 171565 h 175297"/>
                    <a:gd name="connsiteX13" fmla="*/ 20060 w 198584"/>
                    <a:gd name="connsiteY13" fmla="*/ 145710 h 175297"/>
                    <a:gd name="connsiteX14" fmla="*/ 157 w 198584"/>
                    <a:gd name="connsiteY14" fmla="*/ 101342 h 175297"/>
                    <a:gd name="connsiteX15" fmla="*/ 20960 w 198584"/>
                    <a:gd name="connsiteY15" fmla="*/ 54846 h 175297"/>
                    <a:gd name="connsiteX16" fmla="*/ 66833 w 198584"/>
                    <a:gd name="connsiteY16" fmla="*/ 8214 h 17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8584" h="175297">
                      <a:moveTo>
                        <a:pt x="66833" y="8214"/>
                      </a:moveTo>
                      <a:cubicBezTo>
                        <a:pt x="70255" y="5679"/>
                        <a:pt x="74031" y="3591"/>
                        <a:pt x="78057" y="2008"/>
                      </a:cubicBezTo>
                      <a:cubicBezTo>
                        <a:pt x="83729" y="-24"/>
                        <a:pt x="89975" y="-263"/>
                        <a:pt x="96050" y="200"/>
                      </a:cubicBezTo>
                      <a:cubicBezTo>
                        <a:pt x="116938" y="1800"/>
                        <a:pt x="136079" y="11213"/>
                        <a:pt x="154551" y="20441"/>
                      </a:cubicBezTo>
                      <a:lnTo>
                        <a:pt x="183331" y="34836"/>
                      </a:lnTo>
                      <a:cubicBezTo>
                        <a:pt x="187829" y="37084"/>
                        <a:pt x="192525" y="39491"/>
                        <a:pt x="195326" y="43465"/>
                      </a:cubicBezTo>
                      <a:cubicBezTo>
                        <a:pt x="198831" y="48416"/>
                        <a:pt x="198753" y="54790"/>
                        <a:pt x="198454" y="60716"/>
                      </a:cubicBezTo>
                      <a:cubicBezTo>
                        <a:pt x="197882" y="72040"/>
                        <a:pt x="197008" y="83345"/>
                        <a:pt x="195832" y="94632"/>
                      </a:cubicBezTo>
                      <a:cubicBezTo>
                        <a:pt x="194504" y="107116"/>
                        <a:pt x="192764" y="119719"/>
                        <a:pt x="187889" y="131419"/>
                      </a:cubicBezTo>
                      <a:cubicBezTo>
                        <a:pt x="183014" y="143119"/>
                        <a:pt x="174678" y="153955"/>
                        <a:pt x="162871" y="159945"/>
                      </a:cubicBezTo>
                      <a:cubicBezTo>
                        <a:pt x="154217" y="164336"/>
                        <a:pt x="144296" y="165879"/>
                        <a:pt x="134597" y="167359"/>
                      </a:cubicBezTo>
                      <a:lnTo>
                        <a:pt x="100128" y="172621"/>
                      </a:lnTo>
                      <a:cubicBezTo>
                        <a:pt x="83635" y="175140"/>
                        <a:pt x="66139" y="177539"/>
                        <a:pt x="50717" y="171565"/>
                      </a:cubicBezTo>
                      <a:cubicBezTo>
                        <a:pt x="37865" y="166583"/>
                        <a:pt x="28131" y="156371"/>
                        <a:pt x="20060" y="145710"/>
                      </a:cubicBezTo>
                      <a:cubicBezTo>
                        <a:pt x="10010" y="132467"/>
                        <a:pt x="1528" y="117560"/>
                        <a:pt x="157" y="101342"/>
                      </a:cubicBezTo>
                      <a:cubicBezTo>
                        <a:pt x="-1497" y="81636"/>
                        <a:pt x="10207" y="70000"/>
                        <a:pt x="20960" y="54846"/>
                      </a:cubicBezTo>
                      <a:cubicBezTo>
                        <a:pt x="33692" y="36900"/>
                        <a:pt x="48163" y="21129"/>
                        <a:pt x="66833" y="8214"/>
                      </a:cubicBezTo>
                      <a:close/>
                    </a:path>
                  </a:pathLst>
                </a:custGeom>
                <a:solidFill>
                  <a:srgbClr val="2F3651"/>
                </a:solidFill>
                <a:ln w="5043" cap="flat">
                  <a:solidFill>
                    <a:srgbClr val="585863"/>
                  </a:solid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a:endParaRPr>
                </a:p>
              </p:txBody>
            </p:sp>
            <p:sp>
              <p:nvSpPr>
                <p:cNvPr id="324" name="Freeform 46">
                  <a:extLst>
                    <a:ext uri="{FF2B5EF4-FFF2-40B4-BE49-F238E27FC236}">
                      <a16:creationId xmlns:a16="http://schemas.microsoft.com/office/drawing/2014/main" id="{32FC5EC9-1008-431D-51BE-59EBECAF2447}"/>
                    </a:ext>
                  </a:extLst>
                </p:cNvPr>
                <p:cNvSpPr/>
                <p:nvPr/>
              </p:nvSpPr>
              <p:spPr>
                <a:xfrm>
                  <a:off x="5363641" y="4195639"/>
                  <a:ext cx="84822" cy="87969"/>
                </a:xfrm>
                <a:custGeom>
                  <a:avLst/>
                  <a:gdLst>
                    <a:gd name="connsiteX0" fmla="*/ 84823 w 84822"/>
                    <a:gd name="connsiteY0" fmla="*/ 43985 h 87969"/>
                    <a:gd name="connsiteX1" fmla="*/ 42411 w 84822"/>
                    <a:gd name="connsiteY1" fmla="*/ 87970 h 87969"/>
                    <a:gd name="connsiteX2" fmla="*/ 0 w 84822"/>
                    <a:gd name="connsiteY2" fmla="*/ 43985 h 87969"/>
                    <a:gd name="connsiteX3" fmla="*/ 42411 w 84822"/>
                    <a:gd name="connsiteY3" fmla="*/ 0 h 87969"/>
                    <a:gd name="connsiteX4" fmla="*/ 84823 w 84822"/>
                    <a:gd name="connsiteY4" fmla="*/ 43985 h 879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22" h="87969">
                      <a:moveTo>
                        <a:pt x="84823" y="43985"/>
                      </a:moveTo>
                      <a:cubicBezTo>
                        <a:pt x="84823" y="68277"/>
                        <a:pt x="65834" y="87970"/>
                        <a:pt x="42411" y="87970"/>
                      </a:cubicBezTo>
                      <a:cubicBezTo>
                        <a:pt x="18988" y="87970"/>
                        <a:pt x="0" y="68277"/>
                        <a:pt x="0" y="43985"/>
                      </a:cubicBezTo>
                      <a:cubicBezTo>
                        <a:pt x="0" y="19693"/>
                        <a:pt x="18988" y="0"/>
                        <a:pt x="42411" y="0"/>
                      </a:cubicBezTo>
                      <a:cubicBezTo>
                        <a:pt x="65834" y="0"/>
                        <a:pt x="84823" y="19693"/>
                        <a:pt x="84823" y="43985"/>
                      </a:cubicBezTo>
                      <a:close/>
                    </a:path>
                  </a:pathLst>
                </a:custGeom>
                <a:solidFill>
                  <a:srgbClr val="E3E7F7">
                    <a:alpha val="48000"/>
                  </a:srgbClr>
                </a:solidFill>
                <a:ln w="840" cap="flat">
                  <a:no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a:endParaRPr>
                </a:p>
              </p:txBody>
            </p:sp>
            <p:sp>
              <p:nvSpPr>
                <p:cNvPr id="325" name="Freeform 48">
                  <a:extLst>
                    <a:ext uri="{FF2B5EF4-FFF2-40B4-BE49-F238E27FC236}">
                      <a16:creationId xmlns:a16="http://schemas.microsoft.com/office/drawing/2014/main" id="{A14FC45B-0C3C-4E51-04BF-F2CC9B908DF9}"/>
                    </a:ext>
                  </a:extLst>
                </p:cNvPr>
                <p:cNvSpPr/>
                <p:nvPr/>
              </p:nvSpPr>
              <p:spPr>
                <a:xfrm>
                  <a:off x="5437334" y="4167129"/>
                  <a:ext cx="49071" cy="76845"/>
                </a:xfrm>
                <a:custGeom>
                  <a:avLst/>
                  <a:gdLst>
                    <a:gd name="connsiteX0" fmla="*/ 37802 w 49071"/>
                    <a:gd name="connsiteY0" fmla="*/ 16146 h 76845"/>
                    <a:gd name="connsiteX1" fmla="*/ 47723 w 49071"/>
                    <a:gd name="connsiteY1" fmla="*/ 23640 h 76845"/>
                    <a:gd name="connsiteX2" fmla="*/ 48906 w 49071"/>
                    <a:gd name="connsiteY2" fmla="*/ 30653 h 76845"/>
                    <a:gd name="connsiteX3" fmla="*/ 44528 w 49071"/>
                    <a:gd name="connsiteY3" fmla="*/ 76846 h 76845"/>
                    <a:gd name="connsiteX4" fmla="*/ 39901 w 49071"/>
                    <a:gd name="connsiteY4" fmla="*/ 39562 h 76845"/>
                    <a:gd name="connsiteX5" fmla="*/ 21420 w 49071"/>
                    <a:gd name="connsiteY5" fmla="*/ 19137 h 76845"/>
                    <a:gd name="connsiteX6" fmla="*/ 0 w 49071"/>
                    <a:gd name="connsiteY6" fmla="*/ 0 h 76845"/>
                    <a:gd name="connsiteX7" fmla="*/ 37802 w 49071"/>
                    <a:gd name="connsiteY7" fmla="*/ 16146 h 76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071" h="76845">
                      <a:moveTo>
                        <a:pt x="37802" y="16146"/>
                      </a:moveTo>
                      <a:cubicBezTo>
                        <a:pt x="41717" y="17898"/>
                        <a:pt x="45924" y="19945"/>
                        <a:pt x="47723" y="23640"/>
                      </a:cubicBezTo>
                      <a:cubicBezTo>
                        <a:pt x="48777" y="25807"/>
                        <a:pt x="48854" y="28270"/>
                        <a:pt x="48906" y="30653"/>
                      </a:cubicBezTo>
                      <a:cubicBezTo>
                        <a:pt x="49249" y="46184"/>
                        <a:pt x="49540" y="62035"/>
                        <a:pt x="44528" y="76846"/>
                      </a:cubicBezTo>
                      <a:cubicBezTo>
                        <a:pt x="40244" y="64922"/>
                        <a:pt x="44528" y="51374"/>
                        <a:pt x="39901" y="39562"/>
                      </a:cubicBezTo>
                      <a:cubicBezTo>
                        <a:pt x="36508" y="30893"/>
                        <a:pt x="28934" y="24735"/>
                        <a:pt x="21420" y="19137"/>
                      </a:cubicBezTo>
                      <a:cubicBezTo>
                        <a:pt x="14831" y="14235"/>
                        <a:pt x="2570" y="7789"/>
                        <a:pt x="0" y="0"/>
                      </a:cubicBezTo>
                      <a:cubicBezTo>
                        <a:pt x="12732" y="2943"/>
                        <a:pt x="25909" y="10804"/>
                        <a:pt x="37802" y="16146"/>
                      </a:cubicBezTo>
                      <a:close/>
                    </a:path>
                  </a:pathLst>
                </a:custGeom>
                <a:solidFill>
                  <a:srgbClr val="FFFFFF"/>
                </a:solidFill>
                <a:ln w="840" cap="flat">
                  <a:no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a:endParaRPr>
                </a:p>
              </p:txBody>
            </p:sp>
          </p:grpSp>
          <p:grpSp>
            <p:nvGrpSpPr>
              <p:cNvPr id="315" name="Graphic 1851">
                <a:extLst>
                  <a:ext uri="{FF2B5EF4-FFF2-40B4-BE49-F238E27FC236}">
                    <a16:creationId xmlns:a16="http://schemas.microsoft.com/office/drawing/2014/main" id="{001CB382-EDE9-0446-7404-AE4D188B924E}"/>
                  </a:ext>
                </a:extLst>
              </p:cNvPr>
              <p:cNvGrpSpPr/>
              <p:nvPr/>
            </p:nvGrpSpPr>
            <p:grpSpPr>
              <a:xfrm>
                <a:off x="-3094705" y="3170634"/>
                <a:ext cx="264779" cy="233729"/>
                <a:chOff x="4866841" y="3883052"/>
                <a:chExt cx="198584" cy="175297"/>
              </a:xfrm>
            </p:grpSpPr>
            <p:sp>
              <p:nvSpPr>
                <p:cNvPr id="320" name="Freeform 50">
                  <a:extLst>
                    <a:ext uri="{FF2B5EF4-FFF2-40B4-BE49-F238E27FC236}">
                      <a16:creationId xmlns:a16="http://schemas.microsoft.com/office/drawing/2014/main" id="{F3036BC8-0DF0-85F9-1FC4-3050663553AE}"/>
                    </a:ext>
                  </a:extLst>
                </p:cNvPr>
                <p:cNvSpPr/>
                <p:nvPr/>
              </p:nvSpPr>
              <p:spPr>
                <a:xfrm>
                  <a:off x="4866841" y="3883052"/>
                  <a:ext cx="198584" cy="175297"/>
                </a:xfrm>
                <a:custGeom>
                  <a:avLst/>
                  <a:gdLst>
                    <a:gd name="connsiteX0" fmla="*/ 66833 w 198584"/>
                    <a:gd name="connsiteY0" fmla="*/ 8214 h 175297"/>
                    <a:gd name="connsiteX1" fmla="*/ 78057 w 198584"/>
                    <a:gd name="connsiteY1" fmla="*/ 2008 h 175297"/>
                    <a:gd name="connsiteX2" fmla="*/ 96050 w 198584"/>
                    <a:gd name="connsiteY2" fmla="*/ 200 h 175297"/>
                    <a:gd name="connsiteX3" fmla="*/ 154551 w 198584"/>
                    <a:gd name="connsiteY3" fmla="*/ 20441 h 175297"/>
                    <a:gd name="connsiteX4" fmla="*/ 183331 w 198584"/>
                    <a:gd name="connsiteY4" fmla="*/ 34836 h 175297"/>
                    <a:gd name="connsiteX5" fmla="*/ 195326 w 198584"/>
                    <a:gd name="connsiteY5" fmla="*/ 43465 h 175297"/>
                    <a:gd name="connsiteX6" fmla="*/ 198454 w 198584"/>
                    <a:gd name="connsiteY6" fmla="*/ 60716 h 175297"/>
                    <a:gd name="connsiteX7" fmla="*/ 195832 w 198584"/>
                    <a:gd name="connsiteY7" fmla="*/ 94632 h 175297"/>
                    <a:gd name="connsiteX8" fmla="*/ 187889 w 198584"/>
                    <a:gd name="connsiteY8" fmla="*/ 131419 h 175297"/>
                    <a:gd name="connsiteX9" fmla="*/ 162871 w 198584"/>
                    <a:gd name="connsiteY9" fmla="*/ 159945 h 175297"/>
                    <a:gd name="connsiteX10" fmla="*/ 134597 w 198584"/>
                    <a:gd name="connsiteY10" fmla="*/ 167359 h 175297"/>
                    <a:gd name="connsiteX11" fmla="*/ 100128 w 198584"/>
                    <a:gd name="connsiteY11" fmla="*/ 172621 h 175297"/>
                    <a:gd name="connsiteX12" fmla="*/ 50717 w 198584"/>
                    <a:gd name="connsiteY12" fmla="*/ 171565 h 175297"/>
                    <a:gd name="connsiteX13" fmla="*/ 20060 w 198584"/>
                    <a:gd name="connsiteY13" fmla="*/ 145710 h 175297"/>
                    <a:gd name="connsiteX14" fmla="*/ 157 w 198584"/>
                    <a:gd name="connsiteY14" fmla="*/ 101342 h 175297"/>
                    <a:gd name="connsiteX15" fmla="*/ 20960 w 198584"/>
                    <a:gd name="connsiteY15" fmla="*/ 54846 h 175297"/>
                    <a:gd name="connsiteX16" fmla="*/ 66833 w 198584"/>
                    <a:gd name="connsiteY16" fmla="*/ 8214 h 17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8584" h="175297">
                      <a:moveTo>
                        <a:pt x="66833" y="8214"/>
                      </a:moveTo>
                      <a:cubicBezTo>
                        <a:pt x="70255" y="5679"/>
                        <a:pt x="74031" y="3591"/>
                        <a:pt x="78057" y="2008"/>
                      </a:cubicBezTo>
                      <a:cubicBezTo>
                        <a:pt x="83729" y="-24"/>
                        <a:pt x="89975" y="-263"/>
                        <a:pt x="96050" y="200"/>
                      </a:cubicBezTo>
                      <a:cubicBezTo>
                        <a:pt x="116938" y="1800"/>
                        <a:pt x="136079" y="11213"/>
                        <a:pt x="154551" y="20441"/>
                      </a:cubicBezTo>
                      <a:lnTo>
                        <a:pt x="183331" y="34836"/>
                      </a:lnTo>
                      <a:cubicBezTo>
                        <a:pt x="187829" y="37084"/>
                        <a:pt x="192525" y="39491"/>
                        <a:pt x="195326" y="43465"/>
                      </a:cubicBezTo>
                      <a:cubicBezTo>
                        <a:pt x="198831" y="48416"/>
                        <a:pt x="198753" y="54790"/>
                        <a:pt x="198454" y="60716"/>
                      </a:cubicBezTo>
                      <a:cubicBezTo>
                        <a:pt x="197882" y="72040"/>
                        <a:pt x="197008" y="83345"/>
                        <a:pt x="195832" y="94632"/>
                      </a:cubicBezTo>
                      <a:cubicBezTo>
                        <a:pt x="194504" y="107116"/>
                        <a:pt x="192764" y="119719"/>
                        <a:pt x="187889" y="131419"/>
                      </a:cubicBezTo>
                      <a:cubicBezTo>
                        <a:pt x="183014" y="143119"/>
                        <a:pt x="174678" y="153955"/>
                        <a:pt x="162871" y="159945"/>
                      </a:cubicBezTo>
                      <a:cubicBezTo>
                        <a:pt x="154217" y="164336"/>
                        <a:pt x="144296" y="165879"/>
                        <a:pt x="134597" y="167359"/>
                      </a:cubicBezTo>
                      <a:lnTo>
                        <a:pt x="100128" y="172621"/>
                      </a:lnTo>
                      <a:cubicBezTo>
                        <a:pt x="83635" y="175140"/>
                        <a:pt x="66139" y="177539"/>
                        <a:pt x="50717" y="171565"/>
                      </a:cubicBezTo>
                      <a:cubicBezTo>
                        <a:pt x="37865" y="166583"/>
                        <a:pt x="28131" y="156371"/>
                        <a:pt x="20060" y="145710"/>
                      </a:cubicBezTo>
                      <a:cubicBezTo>
                        <a:pt x="10010" y="132467"/>
                        <a:pt x="1528" y="117560"/>
                        <a:pt x="157" y="101342"/>
                      </a:cubicBezTo>
                      <a:cubicBezTo>
                        <a:pt x="-1497" y="81636"/>
                        <a:pt x="10207" y="70000"/>
                        <a:pt x="20960" y="54846"/>
                      </a:cubicBezTo>
                      <a:cubicBezTo>
                        <a:pt x="33692" y="36900"/>
                        <a:pt x="48163" y="21129"/>
                        <a:pt x="66833" y="8214"/>
                      </a:cubicBezTo>
                      <a:close/>
                    </a:path>
                  </a:pathLst>
                </a:custGeom>
                <a:solidFill>
                  <a:srgbClr val="2F3651"/>
                </a:solidFill>
                <a:ln w="5043" cap="flat">
                  <a:solidFill>
                    <a:srgbClr val="585863"/>
                  </a:solid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a:endParaRPr>
                </a:p>
              </p:txBody>
            </p:sp>
            <p:sp>
              <p:nvSpPr>
                <p:cNvPr id="321" name="Freeform 51">
                  <a:extLst>
                    <a:ext uri="{FF2B5EF4-FFF2-40B4-BE49-F238E27FC236}">
                      <a16:creationId xmlns:a16="http://schemas.microsoft.com/office/drawing/2014/main" id="{67513431-4805-AFCA-F631-96DEC80CBBCB}"/>
                    </a:ext>
                  </a:extLst>
                </p:cNvPr>
                <p:cNvSpPr/>
                <p:nvPr/>
              </p:nvSpPr>
              <p:spPr>
                <a:xfrm>
                  <a:off x="4926811" y="3939049"/>
                  <a:ext cx="84822" cy="87969"/>
                </a:xfrm>
                <a:custGeom>
                  <a:avLst/>
                  <a:gdLst>
                    <a:gd name="connsiteX0" fmla="*/ 84823 w 84822"/>
                    <a:gd name="connsiteY0" fmla="*/ 43985 h 87969"/>
                    <a:gd name="connsiteX1" fmla="*/ 42411 w 84822"/>
                    <a:gd name="connsiteY1" fmla="*/ 87970 h 87969"/>
                    <a:gd name="connsiteX2" fmla="*/ 0 w 84822"/>
                    <a:gd name="connsiteY2" fmla="*/ 43985 h 87969"/>
                    <a:gd name="connsiteX3" fmla="*/ 42411 w 84822"/>
                    <a:gd name="connsiteY3" fmla="*/ 0 h 87969"/>
                    <a:gd name="connsiteX4" fmla="*/ 84823 w 84822"/>
                    <a:gd name="connsiteY4" fmla="*/ 43985 h 879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22" h="87969">
                      <a:moveTo>
                        <a:pt x="84823" y="43985"/>
                      </a:moveTo>
                      <a:cubicBezTo>
                        <a:pt x="84823" y="68277"/>
                        <a:pt x="65834" y="87970"/>
                        <a:pt x="42411" y="87970"/>
                      </a:cubicBezTo>
                      <a:cubicBezTo>
                        <a:pt x="18988" y="87970"/>
                        <a:pt x="0" y="68277"/>
                        <a:pt x="0" y="43985"/>
                      </a:cubicBezTo>
                      <a:cubicBezTo>
                        <a:pt x="0" y="19693"/>
                        <a:pt x="18988" y="0"/>
                        <a:pt x="42411" y="0"/>
                      </a:cubicBezTo>
                      <a:cubicBezTo>
                        <a:pt x="65834" y="0"/>
                        <a:pt x="84823" y="19693"/>
                        <a:pt x="84823" y="43985"/>
                      </a:cubicBezTo>
                      <a:close/>
                    </a:path>
                  </a:pathLst>
                </a:custGeom>
                <a:solidFill>
                  <a:srgbClr val="E3E7F7">
                    <a:alpha val="48000"/>
                  </a:srgbClr>
                </a:solidFill>
                <a:ln w="840" cap="flat">
                  <a:no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a:endParaRPr>
                </a:p>
              </p:txBody>
            </p:sp>
            <p:sp>
              <p:nvSpPr>
                <p:cNvPr id="322" name="Freeform 52">
                  <a:extLst>
                    <a:ext uri="{FF2B5EF4-FFF2-40B4-BE49-F238E27FC236}">
                      <a16:creationId xmlns:a16="http://schemas.microsoft.com/office/drawing/2014/main" id="{10E8C4F8-0CFB-050D-61F0-1F7A320E148E}"/>
                    </a:ext>
                  </a:extLst>
                </p:cNvPr>
                <p:cNvSpPr/>
                <p:nvPr/>
              </p:nvSpPr>
              <p:spPr>
                <a:xfrm>
                  <a:off x="5000504" y="3910539"/>
                  <a:ext cx="49071" cy="76845"/>
                </a:xfrm>
                <a:custGeom>
                  <a:avLst/>
                  <a:gdLst>
                    <a:gd name="connsiteX0" fmla="*/ 37802 w 49071"/>
                    <a:gd name="connsiteY0" fmla="*/ 16146 h 76845"/>
                    <a:gd name="connsiteX1" fmla="*/ 47723 w 49071"/>
                    <a:gd name="connsiteY1" fmla="*/ 23640 h 76845"/>
                    <a:gd name="connsiteX2" fmla="*/ 48906 w 49071"/>
                    <a:gd name="connsiteY2" fmla="*/ 30653 h 76845"/>
                    <a:gd name="connsiteX3" fmla="*/ 44528 w 49071"/>
                    <a:gd name="connsiteY3" fmla="*/ 76846 h 76845"/>
                    <a:gd name="connsiteX4" fmla="*/ 39901 w 49071"/>
                    <a:gd name="connsiteY4" fmla="*/ 39562 h 76845"/>
                    <a:gd name="connsiteX5" fmla="*/ 21420 w 49071"/>
                    <a:gd name="connsiteY5" fmla="*/ 19137 h 76845"/>
                    <a:gd name="connsiteX6" fmla="*/ 0 w 49071"/>
                    <a:gd name="connsiteY6" fmla="*/ 0 h 76845"/>
                    <a:gd name="connsiteX7" fmla="*/ 37802 w 49071"/>
                    <a:gd name="connsiteY7" fmla="*/ 16146 h 76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071" h="76845">
                      <a:moveTo>
                        <a:pt x="37802" y="16146"/>
                      </a:moveTo>
                      <a:cubicBezTo>
                        <a:pt x="41717" y="17898"/>
                        <a:pt x="45924" y="19945"/>
                        <a:pt x="47723" y="23640"/>
                      </a:cubicBezTo>
                      <a:cubicBezTo>
                        <a:pt x="48777" y="25807"/>
                        <a:pt x="48854" y="28270"/>
                        <a:pt x="48906" y="30653"/>
                      </a:cubicBezTo>
                      <a:cubicBezTo>
                        <a:pt x="49249" y="46184"/>
                        <a:pt x="49540" y="62035"/>
                        <a:pt x="44528" y="76846"/>
                      </a:cubicBezTo>
                      <a:cubicBezTo>
                        <a:pt x="40244" y="64922"/>
                        <a:pt x="44528" y="51374"/>
                        <a:pt x="39901" y="39562"/>
                      </a:cubicBezTo>
                      <a:cubicBezTo>
                        <a:pt x="36508" y="30893"/>
                        <a:pt x="28934" y="24735"/>
                        <a:pt x="21420" y="19137"/>
                      </a:cubicBezTo>
                      <a:cubicBezTo>
                        <a:pt x="14831" y="14235"/>
                        <a:pt x="2570" y="7789"/>
                        <a:pt x="0" y="0"/>
                      </a:cubicBezTo>
                      <a:cubicBezTo>
                        <a:pt x="12732" y="2943"/>
                        <a:pt x="25909" y="10804"/>
                        <a:pt x="37802" y="16146"/>
                      </a:cubicBezTo>
                      <a:close/>
                    </a:path>
                  </a:pathLst>
                </a:custGeom>
                <a:solidFill>
                  <a:srgbClr val="FFFFFF"/>
                </a:solidFill>
                <a:ln w="840" cap="flat">
                  <a:noFill/>
                  <a:prstDash val="solid"/>
                  <a:miter/>
                </a:ln>
              </p:spPr>
              <p:txBody>
                <a:bodyPr rtlCol="0" anchor="ctr"/>
                <a:lstStyle/>
                <a:p>
                  <a:pPr marL="0" marR="0" lvl="0" indent="0" defTabSz="914355" eaLnBrk="1" fontAlgn="auto" latinLnBrk="0" hangingPunct="1">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a:endParaRPr>
                </a:p>
              </p:txBody>
            </p:sp>
          </p:grpSp>
          <p:grpSp>
            <p:nvGrpSpPr>
              <p:cNvPr id="316" name="Group 1360">
                <a:extLst>
                  <a:ext uri="{FF2B5EF4-FFF2-40B4-BE49-F238E27FC236}">
                    <a16:creationId xmlns:a16="http://schemas.microsoft.com/office/drawing/2014/main" id="{C4FC61FE-B6EE-A6D0-E466-081F24D8540B}"/>
                  </a:ext>
                </a:extLst>
              </p:cNvPr>
              <p:cNvGrpSpPr>
                <a:grpSpLocks noChangeAspect="1"/>
              </p:cNvGrpSpPr>
              <p:nvPr/>
            </p:nvGrpSpPr>
            <p:grpSpPr>
              <a:xfrm>
                <a:off x="-2408955" y="3131528"/>
                <a:ext cx="178516" cy="178516"/>
                <a:chOff x="6935850" y="3133317"/>
                <a:chExt cx="1828798" cy="1828798"/>
              </a:xfrm>
            </p:grpSpPr>
            <p:sp>
              <p:nvSpPr>
                <p:cNvPr id="317" name="Oval 1248">
                  <a:extLst>
                    <a:ext uri="{FF2B5EF4-FFF2-40B4-BE49-F238E27FC236}">
                      <a16:creationId xmlns:a16="http://schemas.microsoft.com/office/drawing/2014/main" id="{D371D887-B247-A2B3-B9BB-C780B148D1D2}"/>
                    </a:ext>
                  </a:extLst>
                </p:cNvPr>
                <p:cNvSpPr/>
                <p:nvPr/>
              </p:nvSpPr>
              <p:spPr>
                <a:xfrm>
                  <a:off x="6935850" y="3133317"/>
                  <a:ext cx="1828798" cy="1828798"/>
                </a:xfrm>
                <a:prstGeom prst="ellipse">
                  <a:avLst/>
                </a:prstGeom>
                <a:solidFill>
                  <a:srgbClr val="CC9C50">
                    <a:lumMod val="40000"/>
                    <a:lumOff val="60000"/>
                  </a:srgbClr>
                </a:solidFill>
                <a:ln w="3175" cap="flat" cmpd="sng" algn="ctr">
                  <a:solidFill>
                    <a:srgbClr val="CC9C50">
                      <a:lumMod val="50000"/>
                    </a:srgbClr>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318" name="Oval 1295">
                  <a:extLst>
                    <a:ext uri="{FF2B5EF4-FFF2-40B4-BE49-F238E27FC236}">
                      <a16:creationId xmlns:a16="http://schemas.microsoft.com/office/drawing/2014/main" id="{C24D7359-D439-887D-1EFF-B7AECD15E245}"/>
                    </a:ext>
                  </a:extLst>
                </p:cNvPr>
                <p:cNvSpPr/>
                <p:nvPr/>
              </p:nvSpPr>
              <p:spPr>
                <a:xfrm>
                  <a:off x="7204594" y="3744010"/>
                  <a:ext cx="987552" cy="987552"/>
                </a:xfrm>
                <a:prstGeom prst="ellipse">
                  <a:avLst/>
                </a:prstGeom>
                <a:solidFill>
                  <a:srgbClr val="CC9C50">
                    <a:lumMod val="50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319" name="Moon 1359">
                  <a:extLst>
                    <a:ext uri="{FF2B5EF4-FFF2-40B4-BE49-F238E27FC236}">
                      <a16:creationId xmlns:a16="http://schemas.microsoft.com/office/drawing/2014/main" id="{EAFFF3DE-D61A-D572-3805-5FD4DB95F0CB}"/>
                    </a:ext>
                  </a:extLst>
                </p:cNvPr>
                <p:cNvSpPr/>
                <p:nvPr/>
              </p:nvSpPr>
              <p:spPr>
                <a:xfrm rot="7817520">
                  <a:off x="8079542" y="3185078"/>
                  <a:ext cx="273673" cy="1017710"/>
                </a:xfrm>
                <a:prstGeom prst="moon">
                  <a:avLst>
                    <a:gd name="adj" fmla="val 28930"/>
                  </a:avLst>
                </a:prstGeom>
                <a:solidFill>
                  <a:sysClr val="window" lastClr="FFFFFF"/>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grpSp>
        </p:grpSp>
        <p:grpSp>
          <p:nvGrpSpPr>
            <p:cNvPr id="297" name="Group 1361">
              <a:extLst>
                <a:ext uri="{FF2B5EF4-FFF2-40B4-BE49-F238E27FC236}">
                  <a16:creationId xmlns:a16="http://schemas.microsoft.com/office/drawing/2014/main" id="{885C0937-1F49-6EE8-0227-3D0C40DBF7CB}"/>
                </a:ext>
              </a:extLst>
            </p:cNvPr>
            <p:cNvGrpSpPr/>
            <p:nvPr/>
          </p:nvGrpSpPr>
          <p:grpSpPr>
            <a:xfrm>
              <a:off x="5983374" y="3198659"/>
              <a:ext cx="182171" cy="182171"/>
              <a:chOff x="5983374" y="3198659"/>
              <a:chExt cx="182171" cy="182171"/>
            </a:xfrm>
          </p:grpSpPr>
          <p:sp>
            <p:nvSpPr>
              <p:cNvPr id="303" name="Oval 60">
                <a:extLst>
                  <a:ext uri="{FF2B5EF4-FFF2-40B4-BE49-F238E27FC236}">
                    <a16:creationId xmlns:a16="http://schemas.microsoft.com/office/drawing/2014/main" id="{762449B0-8571-D2B2-512B-72943109577A}"/>
                  </a:ext>
                </a:extLst>
              </p:cNvPr>
              <p:cNvSpPr/>
              <p:nvPr/>
            </p:nvSpPr>
            <p:spPr>
              <a:xfrm>
                <a:off x="5983374" y="3198659"/>
                <a:ext cx="182171" cy="182171"/>
              </a:xfrm>
              <a:prstGeom prst="ellipse">
                <a:avLst/>
              </a:prstGeom>
              <a:solidFill>
                <a:srgbClr val="FFA3A3"/>
              </a:solidFill>
              <a:ln w="3175" cap="flat" cmpd="sng" algn="ctr">
                <a:solidFill>
                  <a:srgbClr val="A30000"/>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304" name="Oval 61">
                <a:extLst>
                  <a:ext uri="{FF2B5EF4-FFF2-40B4-BE49-F238E27FC236}">
                    <a16:creationId xmlns:a16="http://schemas.microsoft.com/office/drawing/2014/main" id="{B794EAD4-1493-42EF-D8C9-E1EA47EEDA9E}"/>
                  </a:ext>
                </a:extLst>
              </p:cNvPr>
              <p:cNvSpPr/>
              <p:nvPr/>
            </p:nvSpPr>
            <p:spPr>
              <a:xfrm>
                <a:off x="6010144" y="3259492"/>
                <a:ext cx="98372" cy="98372"/>
              </a:xfrm>
              <a:prstGeom prst="ellipse">
                <a:avLst/>
              </a:prstGeom>
              <a:solidFill>
                <a:srgbClr val="FF0909"/>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grpSp>
        <p:grpSp>
          <p:nvGrpSpPr>
            <p:cNvPr id="298" name="Group 1362">
              <a:extLst>
                <a:ext uri="{FF2B5EF4-FFF2-40B4-BE49-F238E27FC236}">
                  <a16:creationId xmlns:a16="http://schemas.microsoft.com/office/drawing/2014/main" id="{7EECE179-B9FB-9B8C-F666-C15877ABCCAE}"/>
                </a:ext>
              </a:extLst>
            </p:cNvPr>
            <p:cNvGrpSpPr/>
            <p:nvPr/>
          </p:nvGrpSpPr>
          <p:grpSpPr>
            <a:xfrm>
              <a:off x="6876668" y="3150847"/>
              <a:ext cx="182171" cy="182171"/>
              <a:chOff x="5983374" y="3198659"/>
              <a:chExt cx="182171" cy="182171"/>
            </a:xfrm>
          </p:grpSpPr>
          <p:sp>
            <p:nvSpPr>
              <p:cNvPr id="301" name="Oval 1363">
                <a:extLst>
                  <a:ext uri="{FF2B5EF4-FFF2-40B4-BE49-F238E27FC236}">
                    <a16:creationId xmlns:a16="http://schemas.microsoft.com/office/drawing/2014/main" id="{DF4595FC-B637-6E6E-87BA-F7C56F27B63F}"/>
                  </a:ext>
                </a:extLst>
              </p:cNvPr>
              <p:cNvSpPr/>
              <p:nvPr/>
            </p:nvSpPr>
            <p:spPr>
              <a:xfrm>
                <a:off x="5983374" y="3198659"/>
                <a:ext cx="182171" cy="182171"/>
              </a:xfrm>
              <a:prstGeom prst="ellipse">
                <a:avLst/>
              </a:prstGeom>
              <a:solidFill>
                <a:srgbClr val="FFA3A3"/>
              </a:solidFill>
              <a:ln w="3175" cap="flat" cmpd="sng" algn="ctr">
                <a:solidFill>
                  <a:srgbClr val="A30000"/>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302" name="Oval 1364">
                <a:extLst>
                  <a:ext uri="{FF2B5EF4-FFF2-40B4-BE49-F238E27FC236}">
                    <a16:creationId xmlns:a16="http://schemas.microsoft.com/office/drawing/2014/main" id="{9E15C9C0-619F-8F24-5CA6-A9320D8032B9}"/>
                  </a:ext>
                </a:extLst>
              </p:cNvPr>
              <p:cNvSpPr/>
              <p:nvPr/>
            </p:nvSpPr>
            <p:spPr>
              <a:xfrm>
                <a:off x="6010144" y="3259492"/>
                <a:ext cx="98372" cy="98372"/>
              </a:xfrm>
              <a:prstGeom prst="ellipse">
                <a:avLst/>
              </a:prstGeom>
              <a:solidFill>
                <a:srgbClr val="FF0909"/>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grpSp>
        <p:sp>
          <p:nvSpPr>
            <p:cNvPr id="299" name="Moon 1366">
              <a:extLst>
                <a:ext uri="{FF2B5EF4-FFF2-40B4-BE49-F238E27FC236}">
                  <a16:creationId xmlns:a16="http://schemas.microsoft.com/office/drawing/2014/main" id="{17BDA9C8-5B52-3C0A-398D-E4C459C818A9}"/>
                </a:ext>
              </a:extLst>
            </p:cNvPr>
            <p:cNvSpPr/>
            <p:nvPr/>
          </p:nvSpPr>
          <p:spPr>
            <a:xfrm rot="7817520">
              <a:off x="6099859" y="3202880"/>
              <a:ext cx="26714" cy="99343"/>
            </a:xfrm>
            <a:prstGeom prst="moon">
              <a:avLst>
                <a:gd name="adj" fmla="val 28930"/>
              </a:avLst>
            </a:prstGeom>
            <a:solidFill>
              <a:sysClr val="window" lastClr="FFFFFF"/>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300" name="Moon 1367">
              <a:extLst>
                <a:ext uri="{FF2B5EF4-FFF2-40B4-BE49-F238E27FC236}">
                  <a16:creationId xmlns:a16="http://schemas.microsoft.com/office/drawing/2014/main" id="{6C91C106-1D79-D7FC-DA08-47FA8D4A4742}"/>
                </a:ext>
              </a:extLst>
            </p:cNvPr>
            <p:cNvSpPr/>
            <p:nvPr/>
          </p:nvSpPr>
          <p:spPr>
            <a:xfrm rot="7817520">
              <a:off x="6983014" y="3159781"/>
              <a:ext cx="26714" cy="99343"/>
            </a:xfrm>
            <a:prstGeom prst="moon">
              <a:avLst>
                <a:gd name="adj" fmla="val 28930"/>
              </a:avLst>
            </a:prstGeom>
            <a:solidFill>
              <a:sysClr val="window" lastClr="FFFFFF"/>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grpSp>
      <p:sp>
        <p:nvSpPr>
          <p:cNvPr id="434" name="Oval 6">
            <a:extLst>
              <a:ext uri="{FF2B5EF4-FFF2-40B4-BE49-F238E27FC236}">
                <a16:creationId xmlns:a16="http://schemas.microsoft.com/office/drawing/2014/main" id="{F0CD5D53-3C39-DD89-0326-5694F6C493A3}"/>
              </a:ext>
            </a:extLst>
          </p:cNvPr>
          <p:cNvSpPr/>
          <p:nvPr/>
        </p:nvSpPr>
        <p:spPr>
          <a:xfrm>
            <a:off x="5636663" y="2492999"/>
            <a:ext cx="133887" cy="133887"/>
          </a:xfrm>
          <a:prstGeom prst="ellipse">
            <a:avLst/>
          </a:prstGeom>
          <a:solidFill>
            <a:srgbClr val="CC9C50">
              <a:lumMod val="40000"/>
              <a:lumOff val="60000"/>
            </a:srgbClr>
          </a:solidFill>
          <a:ln w="3175" cap="flat" cmpd="sng" algn="ctr">
            <a:solidFill>
              <a:srgbClr val="CC9C50">
                <a:lumMod val="50000"/>
              </a:srgbClr>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435" name="Oval 14">
            <a:extLst>
              <a:ext uri="{FF2B5EF4-FFF2-40B4-BE49-F238E27FC236}">
                <a16:creationId xmlns:a16="http://schemas.microsoft.com/office/drawing/2014/main" id="{20F035D4-CE93-6F3A-9AC6-A87FFC9EA03B}"/>
              </a:ext>
            </a:extLst>
          </p:cNvPr>
          <p:cNvSpPr/>
          <p:nvPr/>
        </p:nvSpPr>
        <p:spPr>
          <a:xfrm>
            <a:off x="5656338" y="2537709"/>
            <a:ext cx="72299" cy="72299"/>
          </a:xfrm>
          <a:prstGeom prst="ellipse">
            <a:avLst/>
          </a:prstGeom>
          <a:solidFill>
            <a:srgbClr val="CC9C50">
              <a:lumMod val="50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436" name="Oval 15">
            <a:extLst>
              <a:ext uri="{FF2B5EF4-FFF2-40B4-BE49-F238E27FC236}">
                <a16:creationId xmlns:a16="http://schemas.microsoft.com/office/drawing/2014/main" id="{72EEF3CE-49C7-569B-3D0B-F7F0AB7D95C0}"/>
              </a:ext>
            </a:extLst>
          </p:cNvPr>
          <p:cNvSpPr/>
          <p:nvPr/>
        </p:nvSpPr>
        <p:spPr>
          <a:xfrm>
            <a:off x="4216846" y="2416884"/>
            <a:ext cx="136628" cy="136628"/>
          </a:xfrm>
          <a:prstGeom prst="ellipse">
            <a:avLst/>
          </a:prstGeom>
          <a:solidFill>
            <a:srgbClr val="FFA3A3"/>
          </a:solidFill>
          <a:ln w="3175" cap="flat" cmpd="sng" algn="ctr">
            <a:solidFill>
              <a:srgbClr val="A30000"/>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437" name="Oval 18">
            <a:extLst>
              <a:ext uri="{FF2B5EF4-FFF2-40B4-BE49-F238E27FC236}">
                <a16:creationId xmlns:a16="http://schemas.microsoft.com/office/drawing/2014/main" id="{E8124454-C89A-BD90-7645-646ABA6D4DD0}"/>
              </a:ext>
            </a:extLst>
          </p:cNvPr>
          <p:cNvSpPr/>
          <p:nvPr/>
        </p:nvSpPr>
        <p:spPr>
          <a:xfrm>
            <a:off x="4236923" y="2462508"/>
            <a:ext cx="73779" cy="73779"/>
          </a:xfrm>
          <a:prstGeom prst="ellipse">
            <a:avLst/>
          </a:prstGeom>
          <a:solidFill>
            <a:srgbClr val="FF0909"/>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438" name="Segnaposto testo 2">
            <a:extLst>
              <a:ext uri="{FF2B5EF4-FFF2-40B4-BE49-F238E27FC236}">
                <a16:creationId xmlns:a16="http://schemas.microsoft.com/office/drawing/2014/main" id="{12DD08DA-904A-E657-B2C9-B0AFD03D83F3}"/>
              </a:ext>
            </a:extLst>
          </p:cNvPr>
          <p:cNvSpPr txBox="1"/>
          <p:nvPr/>
        </p:nvSpPr>
        <p:spPr>
          <a:xfrm>
            <a:off x="378556" y="1001103"/>
            <a:ext cx="1947783" cy="1507247"/>
          </a:xfrm>
          <a:prstGeom prst="rect">
            <a:avLst/>
          </a:prstGeom>
        </p:spPr>
        <p:txBody>
          <a:bodyPr vert="horz" lIns="0" tIns="0" rIns="0" bIns="0" rtlCol="0">
            <a:noAutofit/>
          </a:bodyPr>
          <a:lstStyle>
            <a:lvl1pPr marL="0" indent="0" algn="l" defTabSz="914400" rtl="0" eaLnBrk="1" latinLnBrk="0" hangingPunct="1">
              <a:lnSpc>
                <a:spcPct val="90000"/>
              </a:lnSpc>
              <a:spcBef>
                <a:spcPts val="2400"/>
              </a:spcBef>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685800">
              <a:spcBef>
                <a:spcPts val="1800"/>
              </a:spcBef>
              <a:spcAft>
                <a:spcPct val="0"/>
              </a:spcAft>
              <a:defRPr/>
            </a:pPr>
            <a:r>
              <a:rPr lang="de" sz="1200">
                <a:solidFill>
                  <a:srgbClr val="B68538"/>
                </a:solidFill>
                <a:uFill>
                  <a:solidFill>
                    <a:prstClr val="black">
                      <a:alpha val="0"/>
                    </a:prstClr>
                  </a:solidFill>
                </a:uFill>
                <a:latin typeface="Arial"/>
                <a:ea typeface="Arial"/>
                <a:cs typeface="Arial"/>
              </a:rPr>
              <a:t>CD4+ T-Zellen</a:t>
            </a:r>
          </a:p>
          <a:p>
            <a:pPr marL="204788" lvl="1" indent="-204788" defTabSz="685800">
              <a:spcBef>
                <a:spcPts val="450"/>
              </a:spcBef>
              <a:spcAft>
                <a:spcPct val="0"/>
              </a:spcAft>
              <a:buClr>
                <a:srgbClr val="347475"/>
              </a:buClr>
              <a:defRPr/>
            </a:pPr>
            <a:r>
              <a:rPr lang="de" sz="1000" b="1">
                <a:solidFill>
                  <a:srgbClr val="347475"/>
                </a:solidFill>
                <a:uFill>
                  <a:solidFill>
                    <a:prstClr val="black">
                      <a:alpha val="0"/>
                    </a:prstClr>
                  </a:solidFill>
                </a:uFill>
                <a:latin typeface="Arial"/>
                <a:ea typeface="Arial"/>
                <a:cs typeface="Arial"/>
              </a:rPr>
              <a:t>Übliche Funktion:</a:t>
            </a:r>
            <a:r>
              <a:rPr lang="de" sz="1000">
                <a:solidFill>
                  <a:srgbClr val="347475"/>
                </a:solidFill>
                <a:uFill>
                  <a:solidFill>
                    <a:prstClr val="black">
                      <a:alpha val="0"/>
                    </a:prstClr>
                  </a:solidFill>
                </a:uFill>
                <a:latin typeface="Arial"/>
                <a:ea typeface="Arial"/>
                <a:cs typeface="Arial"/>
              </a:rPr>
              <a:t> </a:t>
            </a:r>
            <a:br>
              <a:rPr sz="1000">
                <a:solidFill>
                  <a:srgbClr val="347475"/>
                </a:solidFill>
                <a:ea typeface="Calibri" panose="020F0502020204030204"/>
              </a:rPr>
            </a:br>
            <a:r>
              <a:rPr lang="de" sz="1000">
                <a:solidFill>
                  <a:srgbClr val="347475"/>
                </a:solidFill>
                <a:uFill>
                  <a:solidFill>
                    <a:prstClr val="black">
                      <a:alpha val="0"/>
                    </a:prstClr>
                  </a:solidFill>
                </a:uFill>
                <a:latin typeface="Arial"/>
                <a:ea typeface="Arial"/>
                <a:cs typeface="Arial"/>
              </a:rPr>
              <a:t>Förderung der B-Zell-Produk-tion von Antikörpern sowie Aktivierung und Wachstum von CD8+ T-Zellen</a:t>
            </a:r>
            <a:r>
              <a:rPr lang="de" sz="1000" baseline="30000">
                <a:solidFill>
                  <a:srgbClr val="347475"/>
                </a:solidFill>
                <a:uFill>
                  <a:solidFill>
                    <a:prstClr val="black">
                      <a:alpha val="0"/>
                    </a:prstClr>
                  </a:solidFill>
                </a:uFill>
                <a:latin typeface="Arial"/>
                <a:ea typeface="Arial"/>
                <a:cs typeface="Arial"/>
              </a:rPr>
              <a:t>3,4</a:t>
            </a:r>
          </a:p>
          <a:p>
            <a:pPr marL="204788" lvl="1" indent="-204788" defTabSz="685800">
              <a:spcBef>
                <a:spcPts val="300"/>
              </a:spcBef>
              <a:spcAft>
                <a:spcPct val="0"/>
              </a:spcAft>
              <a:buClr>
                <a:srgbClr val="347475"/>
              </a:buClr>
              <a:defRPr/>
            </a:pPr>
            <a:r>
              <a:rPr lang="de" sz="1000" b="1">
                <a:solidFill>
                  <a:srgbClr val="2F3651"/>
                </a:solidFill>
                <a:uFill>
                  <a:solidFill>
                    <a:prstClr val="black">
                      <a:alpha val="0"/>
                    </a:prstClr>
                  </a:solidFill>
                </a:uFill>
                <a:latin typeface="Arial"/>
                <a:ea typeface="Arial"/>
                <a:cs typeface="Arial"/>
              </a:rPr>
              <a:t>Bei autoimmunem T1D: </a:t>
            </a:r>
            <a:br>
              <a:rPr sz="1000">
                <a:solidFill>
                  <a:srgbClr val="2F3651"/>
                </a:solidFill>
                <a:ea typeface="Calibri" panose="020F0502020204030204"/>
              </a:rPr>
            </a:br>
            <a:r>
              <a:rPr lang="de" sz="1000">
                <a:solidFill>
                  <a:srgbClr val="2F3651"/>
                </a:solidFill>
                <a:uFill>
                  <a:solidFill>
                    <a:prstClr val="black">
                      <a:alpha val="0"/>
                    </a:prstClr>
                  </a:solidFill>
                </a:uFill>
                <a:latin typeface="Arial"/>
                <a:ea typeface="Arial"/>
                <a:cs typeface="Arial"/>
              </a:rPr>
              <a:t>Förderung der B-Zell-Produk-tion von Autoantikörpern und des Angriffs von CD8+ T-Zel-len auf Betazellen</a:t>
            </a:r>
            <a:r>
              <a:rPr lang="de" sz="1000" baseline="30000">
                <a:solidFill>
                  <a:srgbClr val="2F3651"/>
                </a:solidFill>
                <a:uFill>
                  <a:solidFill>
                    <a:prstClr val="black">
                      <a:alpha val="0"/>
                    </a:prstClr>
                  </a:solidFill>
                </a:uFill>
                <a:latin typeface="Arial"/>
                <a:ea typeface="Arial"/>
                <a:cs typeface="Arial"/>
              </a:rPr>
              <a:t>2,5</a:t>
            </a:r>
            <a:endParaRPr lang="en-US" sz="1100" baseline="30000">
              <a:solidFill>
                <a:srgbClr val="2F3651"/>
              </a:solidFill>
              <a:ea typeface="Calibri" panose="020F0502020204030204"/>
            </a:endParaRPr>
          </a:p>
        </p:txBody>
      </p:sp>
      <p:sp>
        <p:nvSpPr>
          <p:cNvPr id="439" name="Segnaposto testo 2">
            <a:extLst>
              <a:ext uri="{FF2B5EF4-FFF2-40B4-BE49-F238E27FC236}">
                <a16:creationId xmlns:a16="http://schemas.microsoft.com/office/drawing/2014/main" id="{B544FF84-8413-2E26-F8E2-E78D1B8C727B}"/>
              </a:ext>
            </a:extLst>
          </p:cNvPr>
          <p:cNvSpPr txBox="1"/>
          <p:nvPr/>
        </p:nvSpPr>
        <p:spPr>
          <a:xfrm>
            <a:off x="378556" y="2776046"/>
            <a:ext cx="1959740" cy="1180319"/>
          </a:xfrm>
          <a:prstGeom prst="rect">
            <a:avLst/>
          </a:prstGeom>
        </p:spPr>
        <p:txBody>
          <a:bodyPr vert="horz" lIns="0" tIns="0" rIns="0" bIns="0" rtlCol="0">
            <a:noAutofit/>
          </a:bodyPr>
          <a:lstStyle>
            <a:lvl1pPr marL="0" indent="0" algn="l" defTabSz="914400" rtl="0" eaLnBrk="1" latinLnBrk="0" hangingPunct="1">
              <a:lnSpc>
                <a:spcPct val="90000"/>
              </a:lnSpc>
              <a:spcBef>
                <a:spcPts val="2400"/>
              </a:spcBef>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685800">
              <a:spcBef>
                <a:spcPts val="1800"/>
              </a:spcBef>
              <a:spcAft>
                <a:spcPct val="0"/>
              </a:spcAft>
              <a:defRPr/>
            </a:pPr>
            <a:r>
              <a:rPr lang="de" sz="1200">
                <a:solidFill>
                  <a:srgbClr val="B68538"/>
                </a:solidFill>
                <a:uFill>
                  <a:solidFill>
                    <a:prstClr val="black">
                      <a:alpha val="0"/>
                    </a:prstClr>
                  </a:solidFill>
                </a:uFill>
                <a:latin typeface="Arial"/>
                <a:ea typeface="Arial"/>
                <a:cs typeface="Arial"/>
              </a:rPr>
              <a:t>CD8+ T-Zellen</a:t>
            </a:r>
          </a:p>
          <a:p>
            <a:pPr marL="204788" lvl="1" indent="-204788" defTabSz="685800">
              <a:spcBef>
                <a:spcPts val="450"/>
              </a:spcBef>
              <a:spcAft>
                <a:spcPct val="0"/>
              </a:spcAft>
              <a:buClr>
                <a:srgbClr val="347475"/>
              </a:buClr>
              <a:defRPr/>
            </a:pPr>
            <a:r>
              <a:rPr lang="de" sz="1000" b="1">
                <a:solidFill>
                  <a:srgbClr val="347475"/>
                </a:solidFill>
                <a:uFill>
                  <a:solidFill>
                    <a:prstClr val="black">
                      <a:alpha val="0"/>
                    </a:prstClr>
                  </a:solidFill>
                </a:uFill>
                <a:latin typeface="Arial"/>
                <a:ea typeface="Arial"/>
                <a:cs typeface="Arial"/>
              </a:rPr>
              <a:t>Übliche Funktion:</a:t>
            </a:r>
            <a:r>
              <a:rPr lang="de" sz="1000">
                <a:solidFill>
                  <a:srgbClr val="347475"/>
                </a:solidFill>
                <a:uFill>
                  <a:solidFill>
                    <a:prstClr val="black">
                      <a:alpha val="0"/>
                    </a:prstClr>
                  </a:solidFill>
                </a:uFill>
                <a:latin typeface="Arial"/>
                <a:ea typeface="Arial"/>
                <a:cs typeface="Arial"/>
              </a:rPr>
              <a:t> </a:t>
            </a:r>
            <a:br>
              <a:rPr sz="1000">
                <a:solidFill>
                  <a:srgbClr val="347475"/>
                </a:solidFill>
                <a:ea typeface="Calibri" panose="020F0502020204030204"/>
              </a:rPr>
            </a:br>
            <a:r>
              <a:rPr lang="de-DE" sz="1000">
                <a:solidFill>
                  <a:srgbClr val="347475"/>
                </a:solidFill>
                <a:ea typeface="Calibri" panose="020F0502020204030204"/>
              </a:rPr>
              <a:t>Erkennen und zerstören von körpereigenen Z</a:t>
            </a:r>
            <a:r>
              <a:rPr lang="de" sz="1000">
                <a:solidFill>
                  <a:srgbClr val="347475"/>
                </a:solidFill>
                <a:uFill>
                  <a:solidFill>
                    <a:prstClr val="black">
                      <a:alpha val="0"/>
                    </a:prstClr>
                  </a:solidFill>
                </a:uFill>
                <a:latin typeface="Arial"/>
                <a:ea typeface="Arial"/>
                <a:cs typeface="Arial"/>
              </a:rPr>
              <a:t>ellen, die schädlichen Bakterien und Viren enthalten</a:t>
            </a:r>
            <a:r>
              <a:rPr lang="de" sz="1000" baseline="30000">
                <a:solidFill>
                  <a:srgbClr val="347475"/>
                </a:solidFill>
                <a:uFill>
                  <a:solidFill>
                    <a:prstClr val="black">
                      <a:alpha val="0"/>
                    </a:prstClr>
                  </a:solidFill>
                </a:uFill>
                <a:latin typeface="Arial"/>
                <a:ea typeface="Arial"/>
                <a:cs typeface="Arial"/>
              </a:rPr>
              <a:t>3</a:t>
            </a:r>
          </a:p>
          <a:p>
            <a:pPr marL="204788" lvl="1" indent="-204788" defTabSz="685800">
              <a:spcBef>
                <a:spcPts val="300"/>
              </a:spcBef>
              <a:spcAft>
                <a:spcPct val="0"/>
              </a:spcAft>
              <a:buClr>
                <a:srgbClr val="347475"/>
              </a:buClr>
              <a:defRPr/>
            </a:pPr>
            <a:r>
              <a:rPr lang="de" sz="1000" b="1">
                <a:solidFill>
                  <a:srgbClr val="2F3651"/>
                </a:solidFill>
                <a:uFill>
                  <a:solidFill>
                    <a:prstClr val="black">
                      <a:alpha val="0"/>
                    </a:prstClr>
                  </a:solidFill>
                </a:uFill>
                <a:latin typeface="Arial"/>
                <a:ea typeface="Arial"/>
                <a:cs typeface="Arial"/>
              </a:rPr>
              <a:t>Bei autoimmunem T1D: </a:t>
            </a:r>
            <a:br>
              <a:rPr sz="1000">
                <a:solidFill>
                  <a:srgbClr val="2F3651"/>
                </a:solidFill>
                <a:ea typeface="Calibri" panose="020F0502020204030204"/>
              </a:rPr>
            </a:br>
            <a:r>
              <a:rPr lang="de" sz="1000">
                <a:solidFill>
                  <a:srgbClr val="2F3651"/>
                </a:solidFill>
                <a:uFill>
                  <a:solidFill>
                    <a:prstClr val="black">
                      <a:alpha val="0"/>
                    </a:prstClr>
                  </a:solidFill>
                </a:uFill>
                <a:latin typeface="Arial"/>
                <a:ea typeface="Arial"/>
                <a:cs typeface="Arial"/>
              </a:rPr>
              <a:t>Angreifen und schädigen von </a:t>
            </a:r>
            <a:br>
              <a:rPr sz="1000">
                <a:solidFill>
                  <a:srgbClr val="2F3651"/>
                </a:solidFill>
                <a:ea typeface="Calibri" panose="020F0502020204030204"/>
              </a:rPr>
            </a:br>
            <a:r>
              <a:rPr lang="de" sz="1000">
                <a:solidFill>
                  <a:srgbClr val="2F3651"/>
                </a:solidFill>
                <a:uFill>
                  <a:solidFill>
                    <a:prstClr val="black">
                      <a:alpha val="0"/>
                    </a:prstClr>
                  </a:solidFill>
                </a:uFill>
                <a:latin typeface="Arial"/>
                <a:ea typeface="Arial"/>
                <a:cs typeface="Arial"/>
              </a:rPr>
              <a:t>Betazellen</a:t>
            </a:r>
            <a:r>
              <a:rPr lang="de" sz="1050" baseline="30000">
                <a:solidFill>
                  <a:srgbClr val="2F3651"/>
                </a:solidFill>
                <a:uFill>
                  <a:solidFill>
                    <a:prstClr val="black">
                      <a:alpha val="0"/>
                    </a:prstClr>
                  </a:solidFill>
                </a:uFill>
                <a:latin typeface="Arial"/>
                <a:ea typeface="Arial"/>
                <a:cs typeface="Arial"/>
              </a:rPr>
              <a:t>2</a:t>
            </a:r>
            <a:endParaRPr lang="en-US" sz="1200" baseline="30000">
              <a:solidFill>
                <a:srgbClr val="2F3651"/>
              </a:solidFill>
              <a:ea typeface="Calibri" panose="020F0502020204030204"/>
            </a:endParaRPr>
          </a:p>
        </p:txBody>
      </p:sp>
      <p:sp>
        <p:nvSpPr>
          <p:cNvPr id="440" name="Segnaposto testo 2">
            <a:extLst>
              <a:ext uri="{FF2B5EF4-FFF2-40B4-BE49-F238E27FC236}">
                <a16:creationId xmlns:a16="http://schemas.microsoft.com/office/drawing/2014/main" id="{9F1633B0-3D05-7513-6E64-D6D9DFD017DC}"/>
              </a:ext>
            </a:extLst>
          </p:cNvPr>
          <p:cNvSpPr txBox="1"/>
          <p:nvPr/>
        </p:nvSpPr>
        <p:spPr>
          <a:xfrm>
            <a:off x="6967867" y="2521252"/>
            <a:ext cx="1934252" cy="1482820"/>
          </a:xfrm>
          <a:prstGeom prst="rect">
            <a:avLst/>
          </a:prstGeom>
        </p:spPr>
        <p:txBody>
          <a:bodyPr vert="horz" lIns="0" tIns="0" rIns="0" bIns="0" rtlCol="0">
            <a:noAutofit/>
          </a:bodyPr>
          <a:lstStyle>
            <a:lvl1pPr marL="0" indent="0" algn="l" defTabSz="914400" rtl="0" eaLnBrk="1" latinLnBrk="0" hangingPunct="1">
              <a:lnSpc>
                <a:spcPct val="90000"/>
              </a:lnSpc>
              <a:spcBef>
                <a:spcPts val="2400"/>
              </a:spcBef>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685800">
              <a:spcBef>
                <a:spcPts val="1800"/>
              </a:spcBef>
              <a:spcAft>
                <a:spcPct val="0"/>
              </a:spcAft>
              <a:defRPr/>
            </a:pPr>
            <a:r>
              <a:rPr lang="de" sz="1200" dirty="0">
                <a:solidFill>
                  <a:srgbClr val="B68538"/>
                </a:solidFill>
                <a:uFill>
                  <a:solidFill>
                    <a:prstClr val="black">
                      <a:alpha val="0"/>
                    </a:prstClr>
                  </a:solidFill>
                </a:uFill>
                <a:latin typeface="Arial"/>
                <a:ea typeface="Arial"/>
                <a:cs typeface="Arial"/>
              </a:rPr>
              <a:t>Regulatorische T-Zellen </a:t>
            </a:r>
            <a:r>
              <a:rPr lang="de" sz="1200" b="0" dirty="0">
                <a:solidFill>
                  <a:srgbClr val="B68538"/>
                </a:solidFill>
                <a:uFill>
                  <a:solidFill>
                    <a:prstClr val="black">
                      <a:alpha val="0"/>
                    </a:prstClr>
                  </a:solidFill>
                </a:uFill>
                <a:latin typeface="Arial"/>
                <a:ea typeface="Arial"/>
                <a:cs typeface="Arial"/>
              </a:rPr>
              <a:t>(Treg)</a:t>
            </a:r>
          </a:p>
          <a:p>
            <a:pPr marL="204788" lvl="1" indent="-204788" defTabSz="685800">
              <a:spcBef>
                <a:spcPts val="450"/>
              </a:spcBef>
              <a:spcAft>
                <a:spcPct val="0"/>
              </a:spcAft>
              <a:buClr>
                <a:srgbClr val="347475"/>
              </a:buClr>
              <a:defRPr/>
            </a:pPr>
            <a:r>
              <a:rPr lang="de" sz="1000" b="1" dirty="0">
                <a:solidFill>
                  <a:srgbClr val="347475"/>
                </a:solidFill>
                <a:uFill>
                  <a:solidFill>
                    <a:prstClr val="black">
                      <a:alpha val="0"/>
                    </a:prstClr>
                  </a:solidFill>
                </a:uFill>
                <a:latin typeface="Arial"/>
                <a:ea typeface="Arial"/>
                <a:cs typeface="Arial"/>
              </a:rPr>
              <a:t>Übliche Funktion:</a:t>
            </a:r>
            <a:r>
              <a:rPr lang="de" sz="1000" dirty="0">
                <a:solidFill>
                  <a:srgbClr val="347475"/>
                </a:solidFill>
                <a:uFill>
                  <a:solidFill>
                    <a:prstClr val="black">
                      <a:alpha val="0"/>
                    </a:prstClr>
                  </a:solidFill>
                </a:uFill>
                <a:latin typeface="Arial"/>
                <a:ea typeface="Arial"/>
                <a:cs typeface="Arial"/>
              </a:rPr>
              <a:t> </a:t>
            </a:r>
            <a:br>
              <a:rPr sz="1000" dirty="0">
                <a:solidFill>
                  <a:srgbClr val="347475"/>
                </a:solidFill>
                <a:ea typeface="Calibri" panose="020F0502020204030204"/>
              </a:rPr>
            </a:br>
            <a:r>
              <a:rPr lang="de-DE" sz="1000" dirty="0">
                <a:solidFill>
                  <a:srgbClr val="347475"/>
                </a:solidFill>
                <a:uFill>
                  <a:solidFill>
                    <a:prstClr val="black">
                      <a:alpha val="0"/>
                    </a:prstClr>
                  </a:solidFill>
                </a:uFill>
                <a:latin typeface="Arial"/>
                <a:ea typeface="Arial"/>
                <a:cs typeface="Arial"/>
              </a:rPr>
              <a:t>Regulieren Immunreaktionen und verhindern </a:t>
            </a:r>
            <a:r>
              <a:rPr lang="de-DE" sz="1000" dirty="0" err="1">
                <a:solidFill>
                  <a:srgbClr val="347475"/>
                </a:solidFill>
                <a:uFill>
                  <a:solidFill>
                    <a:prstClr val="black">
                      <a:alpha val="0"/>
                    </a:prstClr>
                  </a:solidFill>
                </a:uFill>
                <a:latin typeface="Arial"/>
                <a:ea typeface="Arial"/>
                <a:cs typeface="Arial"/>
              </a:rPr>
              <a:t>Autoimmuni</a:t>
            </a:r>
            <a:r>
              <a:rPr lang="de-DE" sz="1000" dirty="0">
                <a:solidFill>
                  <a:srgbClr val="347475"/>
                </a:solidFill>
                <a:uFill>
                  <a:solidFill>
                    <a:prstClr val="black">
                      <a:alpha val="0"/>
                    </a:prstClr>
                  </a:solidFill>
                </a:uFill>
                <a:latin typeface="Arial"/>
                <a:ea typeface="Arial"/>
                <a:cs typeface="Arial"/>
              </a:rPr>
              <a:t>-tät</a:t>
            </a:r>
            <a:r>
              <a:rPr lang="de" sz="1000" baseline="30000" dirty="0">
                <a:solidFill>
                  <a:srgbClr val="347475"/>
                </a:solidFill>
                <a:uFill>
                  <a:solidFill>
                    <a:prstClr val="black">
                      <a:alpha val="0"/>
                    </a:prstClr>
                  </a:solidFill>
                </a:uFill>
                <a:latin typeface="Arial"/>
                <a:ea typeface="Arial"/>
                <a:cs typeface="Arial"/>
              </a:rPr>
              <a:t>3</a:t>
            </a:r>
          </a:p>
          <a:p>
            <a:pPr marL="204788" lvl="1" indent="-204788" defTabSz="685800">
              <a:spcBef>
                <a:spcPts val="300"/>
              </a:spcBef>
              <a:spcAft>
                <a:spcPct val="0"/>
              </a:spcAft>
              <a:buClr>
                <a:srgbClr val="347475"/>
              </a:buClr>
              <a:defRPr/>
            </a:pPr>
            <a:r>
              <a:rPr lang="de" sz="1000" b="1" dirty="0">
                <a:solidFill>
                  <a:srgbClr val="2F3651"/>
                </a:solidFill>
                <a:uFill>
                  <a:solidFill>
                    <a:prstClr val="black">
                      <a:alpha val="0"/>
                    </a:prstClr>
                  </a:solidFill>
                </a:uFill>
                <a:latin typeface="Arial"/>
                <a:ea typeface="Arial"/>
                <a:cs typeface="Arial"/>
              </a:rPr>
              <a:t>Bei autoimmunem T1D: </a:t>
            </a:r>
            <a:br>
              <a:rPr sz="1000" dirty="0">
                <a:solidFill>
                  <a:srgbClr val="2F3651"/>
                </a:solidFill>
                <a:ea typeface="Calibri" panose="020F0502020204030204"/>
              </a:rPr>
            </a:br>
            <a:r>
              <a:rPr lang="de" sz="1000" dirty="0">
                <a:solidFill>
                  <a:srgbClr val="2F3651"/>
                </a:solidFill>
                <a:uFill>
                  <a:solidFill>
                    <a:prstClr val="black">
                      <a:alpha val="0"/>
                    </a:prstClr>
                  </a:solidFill>
                </a:uFill>
                <a:latin typeface="Arial"/>
                <a:ea typeface="Arial"/>
                <a:cs typeface="Arial"/>
              </a:rPr>
              <a:t>Treg sind nicht in der Lage, </a:t>
            </a:r>
            <a:br>
              <a:rPr sz="1000" dirty="0">
                <a:solidFill>
                  <a:srgbClr val="2F3651"/>
                </a:solidFill>
                <a:ea typeface="Calibri" panose="020F0502020204030204"/>
              </a:rPr>
            </a:br>
            <a:r>
              <a:rPr lang="de" sz="1000" dirty="0">
                <a:solidFill>
                  <a:srgbClr val="2F3651"/>
                </a:solidFill>
                <a:uFill>
                  <a:solidFill>
                    <a:prstClr val="black">
                      <a:alpha val="0"/>
                    </a:prstClr>
                  </a:solidFill>
                </a:uFill>
                <a:latin typeface="Arial"/>
                <a:ea typeface="Arial"/>
                <a:cs typeface="Arial"/>
              </a:rPr>
              <a:t>die aktivierten CD8+ T-Zellen zu unterdrücken</a:t>
            </a:r>
            <a:r>
              <a:rPr lang="de" sz="1050" baseline="30000" dirty="0">
                <a:solidFill>
                  <a:srgbClr val="2F3651"/>
                </a:solidFill>
                <a:uFill>
                  <a:solidFill>
                    <a:prstClr val="black">
                      <a:alpha val="0"/>
                    </a:prstClr>
                  </a:solidFill>
                </a:uFill>
                <a:latin typeface="Arial"/>
                <a:ea typeface="Arial"/>
                <a:cs typeface="Arial"/>
              </a:rPr>
              <a:t>6</a:t>
            </a:r>
            <a:endParaRPr lang="en-US" sz="1200" baseline="30000" dirty="0">
              <a:solidFill>
                <a:srgbClr val="2F3651"/>
              </a:solidFill>
              <a:ea typeface="Calibri" panose="020F0502020204030204"/>
            </a:endParaRPr>
          </a:p>
        </p:txBody>
      </p:sp>
      <p:sp>
        <p:nvSpPr>
          <p:cNvPr id="441" name="Rectangle 1352">
            <a:extLst>
              <a:ext uri="{FF2B5EF4-FFF2-40B4-BE49-F238E27FC236}">
                <a16:creationId xmlns:a16="http://schemas.microsoft.com/office/drawing/2014/main" id="{50F17C3B-4901-86AF-0FB8-ADB35E3920AE}"/>
              </a:ext>
            </a:extLst>
          </p:cNvPr>
          <p:cNvSpPr/>
          <p:nvPr/>
        </p:nvSpPr>
        <p:spPr>
          <a:xfrm>
            <a:off x="382190" y="1187106"/>
            <a:ext cx="2021681" cy="309597"/>
          </a:xfrm>
          <a:custGeom>
            <a:avLst/>
            <a:gdLst>
              <a:gd name="connsiteX0" fmla="*/ 0 w 2695575"/>
              <a:gd name="connsiteY0" fmla="*/ 0 h 166687"/>
              <a:gd name="connsiteX1" fmla="*/ 2538413 w 2695575"/>
              <a:gd name="connsiteY1" fmla="*/ 0 h 166687"/>
              <a:gd name="connsiteX2" fmla="*/ 2695575 w 2695575"/>
              <a:gd name="connsiteY2" fmla="*/ 166687 h 166687"/>
              <a:gd name="connsiteX3" fmla="*/ 2538413 w 2538413"/>
              <a:gd name="connsiteY3" fmla="*/ 914400 h 914400"/>
              <a:gd name="connsiteX4" fmla="*/ 91440 w 2538413"/>
              <a:gd name="connsiteY4" fmla="*/ 1005840 h 1005840"/>
            </a:gdLst>
            <a:ahLst/>
            <a:cxnLst>
              <a:cxn ang="0">
                <a:pos x="connsiteX0" y="connsiteY0"/>
              </a:cxn>
              <a:cxn ang="0">
                <a:pos x="connsiteX1" y="connsiteY1"/>
              </a:cxn>
              <a:cxn ang="0">
                <a:pos x="connsiteX2" y="connsiteY2"/>
              </a:cxn>
            </a:cxnLst>
            <a:rect l="l" t="t" r="r" b="b"/>
            <a:pathLst>
              <a:path w="2695575" h="166687">
                <a:moveTo>
                  <a:pt x="0" y="0"/>
                </a:moveTo>
                <a:lnTo>
                  <a:pt x="2538413" y="0"/>
                </a:lnTo>
                <a:lnTo>
                  <a:pt x="2695575" y="166687"/>
                </a:lnTo>
              </a:path>
            </a:pathLst>
          </a:custGeom>
          <a:noFill/>
          <a:ln w="6350" cap="flat" cmpd="sng" algn="ctr">
            <a:solidFill>
              <a:srgbClr val="000000">
                <a:lumMod val="65000"/>
                <a:lumOff val="35000"/>
              </a:srgbClr>
            </a:solidFill>
            <a:prstDash val="solid"/>
            <a:tailEnd type="oval"/>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442" name="Rectangle 1352">
            <a:extLst>
              <a:ext uri="{FF2B5EF4-FFF2-40B4-BE49-F238E27FC236}">
                <a16:creationId xmlns:a16="http://schemas.microsoft.com/office/drawing/2014/main" id="{461304C7-5715-D8E5-8B7C-B4E802C685C7}"/>
              </a:ext>
            </a:extLst>
          </p:cNvPr>
          <p:cNvSpPr/>
          <p:nvPr/>
        </p:nvSpPr>
        <p:spPr>
          <a:xfrm>
            <a:off x="382190" y="2946885"/>
            <a:ext cx="2039540" cy="135731"/>
          </a:xfrm>
          <a:custGeom>
            <a:avLst/>
            <a:gdLst>
              <a:gd name="connsiteX0" fmla="*/ 0 w 2719387"/>
              <a:gd name="connsiteY0" fmla="*/ 0 h 180974"/>
              <a:gd name="connsiteX1" fmla="*/ 2538413 w 2719387"/>
              <a:gd name="connsiteY1" fmla="*/ 0 h 180974"/>
              <a:gd name="connsiteX2" fmla="*/ 2719387 w 2719387"/>
              <a:gd name="connsiteY2" fmla="*/ 180974 h 180974"/>
              <a:gd name="connsiteX3" fmla="*/ 2538413 w 2538413"/>
              <a:gd name="connsiteY3" fmla="*/ 914400 h 914400"/>
              <a:gd name="connsiteX4" fmla="*/ 91440 w 2538413"/>
              <a:gd name="connsiteY4" fmla="*/ 1005840 h 1005840"/>
            </a:gdLst>
            <a:ahLst/>
            <a:cxnLst>
              <a:cxn ang="0">
                <a:pos x="connsiteX0" y="connsiteY0"/>
              </a:cxn>
              <a:cxn ang="0">
                <a:pos x="connsiteX1" y="connsiteY1"/>
              </a:cxn>
              <a:cxn ang="0">
                <a:pos x="connsiteX2" y="connsiteY2"/>
              </a:cxn>
            </a:cxnLst>
            <a:rect l="l" t="t" r="r" b="b"/>
            <a:pathLst>
              <a:path w="2719387" h="180974">
                <a:moveTo>
                  <a:pt x="0" y="0"/>
                </a:moveTo>
                <a:lnTo>
                  <a:pt x="2538413" y="0"/>
                </a:lnTo>
                <a:lnTo>
                  <a:pt x="2719387" y="180974"/>
                </a:lnTo>
              </a:path>
            </a:pathLst>
          </a:custGeom>
          <a:noFill/>
          <a:ln w="6350" cap="flat" cmpd="sng" algn="ctr">
            <a:solidFill>
              <a:srgbClr val="000000">
                <a:lumMod val="65000"/>
                <a:lumOff val="35000"/>
              </a:srgbClr>
            </a:solidFill>
            <a:prstDash val="solid"/>
            <a:tailEnd type="oval"/>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443" name="Rectangle 1352">
            <a:extLst>
              <a:ext uri="{FF2B5EF4-FFF2-40B4-BE49-F238E27FC236}">
                <a16:creationId xmlns:a16="http://schemas.microsoft.com/office/drawing/2014/main" id="{AA591572-502C-25E5-9227-80CB8439F148}"/>
              </a:ext>
            </a:extLst>
          </p:cNvPr>
          <p:cNvSpPr/>
          <p:nvPr/>
        </p:nvSpPr>
        <p:spPr>
          <a:xfrm flipH="1" flipV="1">
            <a:off x="6748697" y="2172977"/>
            <a:ext cx="2104789" cy="707382"/>
          </a:xfrm>
          <a:custGeom>
            <a:avLst/>
            <a:gdLst>
              <a:gd name="connsiteX0" fmla="*/ 0 w 2719387"/>
              <a:gd name="connsiteY0" fmla="*/ 0 h 180974"/>
              <a:gd name="connsiteX1" fmla="*/ 2538413 w 2719387"/>
              <a:gd name="connsiteY1" fmla="*/ 0 h 180974"/>
              <a:gd name="connsiteX2" fmla="*/ 2719387 w 2719387"/>
              <a:gd name="connsiteY2" fmla="*/ 180974 h 180974"/>
              <a:gd name="connsiteX3" fmla="*/ 2538413 w 2538413"/>
              <a:gd name="connsiteY3" fmla="*/ 914400 h 914400"/>
              <a:gd name="connsiteX4" fmla="*/ 91440 w 2538413"/>
              <a:gd name="connsiteY4" fmla="*/ 1005840 h 1005840"/>
            </a:gdLst>
            <a:ahLst/>
            <a:cxnLst>
              <a:cxn ang="0">
                <a:pos x="connsiteX0" y="connsiteY0"/>
              </a:cxn>
              <a:cxn ang="0">
                <a:pos x="connsiteX1" y="connsiteY1"/>
              </a:cxn>
              <a:cxn ang="0">
                <a:pos x="connsiteX2" y="connsiteY2"/>
              </a:cxn>
            </a:cxnLst>
            <a:rect l="l" t="t" r="r" b="b"/>
            <a:pathLst>
              <a:path w="2719387" h="180974">
                <a:moveTo>
                  <a:pt x="0" y="0"/>
                </a:moveTo>
                <a:lnTo>
                  <a:pt x="2538413" y="0"/>
                </a:lnTo>
                <a:lnTo>
                  <a:pt x="2719387" y="180974"/>
                </a:lnTo>
              </a:path>
            </a:pathLst>
          </a:custGeom>
          <a:noFill/>
          <a:ln w="6350" cap="flat" cmpd="sng" algn="ctr">
            <a:solidFill>
              <a:srgbClr val="000000">
                <a:lumMod val="65000"/>
                <a:lumOff val="35000"/>
              </a:srgbClr>
            </a:solidFill>
            <a:prstDash val="solid"/>
            <a:tailEnd type="oval"/>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444" name="Rectangle 2">
            <a:extLst>
              <a:ext uri="{FF2B5EF4-FFF2-40B4-BE49-F238E27FC236}">
                <a16:creationId xmlns:a16="http://schemas.microsoft.com/office/drawing/2014/main" id="{6422619C-3265-2DEF-8787-70064E287E4A}"/>
              </a:ext>
            </a:extLst>
          </p:cNvPr>
          <p:cNvSpPr/>
          <p:nvPr/>
        </p:nvSpPr>
        <p:spPr>
          <a:xfrm>
            <a:off x="3855958" y="1268085"/>
            <a:ext cx="2432358" cy="373949"/>
          </a:xfrm>
          <a:prstGeom prst="rect">
            <a:avLst/>
          </a:prstGeom>
        </p:spPr>
        <p:txBody>
          <a:bodyPr wrap="square" lIns="0" tIns="0" rIns="0" bIns="0">
            <a:spAutoFit/>
          </a:bodyPr>
          <a:lstStyle/>
          <a:p>
            <a:pPr algn="ctr" defTabSz="685783">
              <a:lnSpc>
                <a:spcPct val="90000"/>
              </a:lnSpc>
              <a:spcBef>
                <a:spcPct val="0"/>
              </a:spcBef>
              <a:spcAft>
                <a:spcPct val="0"/>
              </a:spcAft>
              <a:defRPr/>
            </a:pPr>
            <a:r>
              <a:rPr lang="de" sz="1350">
                <a:solidFill>
                  <a:srgbClr val="2F3651"/>
                </a:solidFill>
                <a:uFill>
                  <a:solidFill>
                    <a:prstClr val="black">
                      <a:alpha val="0"/>
                    </a:prstClr>
                  </a:solidFill>
                </a:uFill>
                <a:latin typeface="Arial"/>
                <a:ea typeface="Arial"/>
                <a:cs typeface="Arial"/>
              </a:rPr>
              <a:t>Langerhans-Insel in der</a:t>
            </a:r>
            <a:br>
              <a:rPr sz="1350">
                <a:solidFill>
                  <a:srgbClr val="000000"/>
                </a:solidFill>
                <a:latin typeface="Calibri" panose="020F0502020204030204"/>
                <a:ea typeface="Calibri" panose="020F0502020204030204"/>
                <a:cs typeface="Arial"/>
              </a:rPr>
            </a:br>
            <a:r>
              <a:rPr lang="de" sz="1350" b="1">
                <a:solidFill>
                  <a:srgbClr val="B68538"/>
                </a:solidFill>
                <a:uFill>
                  <a:solidFill>
                    <a:prstClr val="black">
                      <a:alpha val="0"/>
                    </a:prstClr>
                  </a:solidFill>
                </a:uFill>
                <a:latin typeface="Arial"/>
                <a:ea typeface="Arial"/>
                <a:cs typeface="Arial"/>
              </a:rPr>
              <a:t>Bauchspeicheldrüse bei T1D</a:t>
            </a:r>
          </a:p>
        </p:txBody>
      </p:sp>
    </p:spTree>
    <p:extLst>
      <p:ext uri="{BB962C8B-B14F-4D97-AF65-F5344CB8AC3E}">
        <p14:creationId xmlns:p14="http://schemas.microsoft.com/office/powerpoint/2010/main" val="3024962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D2969-28D0-4AC9-86F2-DB5B9CD8A287}"/>
            </a:ext>
          </a:extLst>
        </p:cNvPr>
        <p:cNvGrpSpPr/>
        <p:nvPr/>
      </p:nvGrpSpPr>
      <p:grpSpPr>
        <a:xfrm>
          <a:off x="0" y="0"/>
          <a:ext cx="0" cy="0"/>
          <a:chOff x="0" y="0"/>
          <a:chExt cx="0" cy="0"/>
        </a:xfrm>
      </p:grpSpPr>
      <p:sp>
        <p:nvSpPr>
          <p:cNvPr id="3" name="Textplatzhalter 4">
            <a:extLst>
              <a:ext uri="{FF2B5EF4-FFF2-40B4-BE49-F238E27FC236}">
                <a16:creationId xmlns:a16="http://schemas.microsoft.com/office/drawing/2014/main" id="{B3738464-EA64-EA5C-7A76-F7BC44B03899}"/>
              </a:ext>
            </a:extLst>
          </p:cNvPr>
          <p:cNvSpPr txBox="1">
            <a:spLocks/>
          </p:cNvSpPr>
          <p:nvPr/>
        </p:nvSpPr>
        <p:spPr>
          <a:xfrm>
            <a:off x="352923" y="116735"/>
            <a:ext cx="8561962" cy="463296"/>
          </a:xfrm>
          <a:prstGeom prst="rect">
            <a:avLst/>
          </a:prstGeom>
        </p:spPr>
        <p:txBody>
          <a:bodyPr vert="horz" wrap="square" lIns="45720" tIns="45720" rIns="45720" bIns="45720" rtlCol="0">
            <a:noAutofit/>
          </a:bodyPr>
          <a:lstStyle>
            <a:lvl1pPr marL="0" indent="0" algn="l" defTabSz="685800" rtl="0" eaLnBrk="1" latinLnBrk="0" hangingPunct="1">
              <a:lnSpc>
                <a:spcPct val="125000"/>
              </a:lnSpc>
              <a:spcBef>
                <a:spcPts val="0"/>
              </a:spcBef>
              <a:buFont typeface="Arial" panose="020B0604020202020204" pitchFamily="34" charset="0"/>
              <a:buNone/>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lang="en-US" sz="10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de-DE" sz="2000" b="1" dirty="0">
                <a:solidFill>
                  <a:srgbClr val="7030A0"/>
                </a:solidFill>
              </a:rPr>
              <a:t>Autoreaktive T-Zellen sind primäre Verursacher der Betazellzerstörung bei autoimmunem T1D</a:t>
            </a:r>
            <a:r>
              <a:rPr lang="de-DE" sz="2000" b="1" baseline="30000" dirty="0">
                <a:solidFill>
                  <a:srgbClr val="7030A0"/>
                </a:solidFill>
                <a:latin typeface="+mj-lt"/>
              </a:rPr>
              <a:t>1,2</a:t>
            </a:r>
          </a:p>
        </p:txBody>
      </p:sp>
      <p:sp>
        <p:nvSpPr>
          <p:cNvPr id="9" name="Textfeld 8">
            <a:extLst>
              <a:ext uri="{FF2B5EF4-FFF2-40B4-BE49-F238E27FC236}">
                <a16:creationId xmlns:a16="http://schemas.microsoft.com/office/drawing/2014/main" id="{F5B5E726-CA1B-937D-5182-34AD880418A8}"/>
              </a:ext>
            </a:extLst>
          </p:cNvPr>
          <p:cNvSpPr txBox="1"/>
          <p:nvPr/>
        </p:nvSpPr>
        <p:spPr>
          <a:xfrm>
            <a:off x="352923" y="4681537"/>
            <a:ext cx="8507194" cy="461665"/>
          </a:xfrm>
          <a:prstGeom prst="rect">
            <a:avLst/>
          </a:prstGeom>
          <a:noFill/>
        </p:spPr>
        <p:txBody>
          <a:bodyPr wrap="square">
            <a:spAutoFit/>
          </a:bodyPr>
          <a:lstStyle/>
          <a:p>
            <a:r>
              <a:rPr lang="de-DE" sz="600" dirty="0">
                <a:solidFill>
                  <a:srgbClr val="404040"/>
                </a:solidFill>
                <a:cs typeface="Arial"/>
              </a:rPr>
              <a:t>APZ: Antigen-präsentierende Zelle; CD: Cluster </a:t>
            </a:r>
            <a:r>
              <a:rPr lang="de-DE" sz="600" dirty="0" err="1">
                <a:solidFill>
                  <a:srgbClr val="404040"/>
                </a:solidFill>
                <a:cs typeface="Arial"/>
              </a:rPr>
              <a:t>of</a:t>
            </a:r>
            <a:r>
              <a:rPr lang="de-DE" sz="600" dirty="0">
                <a:solidFill>
                  <a:srgbClr val="404040"/>
                </a:solidFill>
                <a:cs typeface="Arial"/>
              </a:rPr>
              <a:t> </a:t>
            </a:r>
            <a:r>
              <a:rPr lang="de-DE" sz="600" dirty="0" err="1">
                <a:solidFill>
                  <a:srgbClr val="404040"/>
                </a:solidFill>
                <a:cs typeface="Arial"/>
              </a:rPr>
              <a:t>differentiation</a:t>
            </a:r>
            <a:r>
              <a:rPr lang="de-DE" sz="600" dirty="0">
                <a:solidFill>
                  <a:srgbClr val="404040"/>
                </a:solidFill>
                <a:cs typeface="Arial"/>
              </a:rPr>
              <a:t>, Differenzierungscluster; HLA: Humanes </a:t>
            </a:r>
            <a:r>
              <a:rPr lang="de-DE" sz="600" dirty="0" err="1">
                <a:solidFill>
                  <a:srgbClr val="404040"/>
                </a:solidFill>
                <a:cs typeface="Arial"/>
              </a:rPr>
              <a:t>Leukozytenantigen</a:t>
            </a:r>
            <a:r>
              <a:rPr lang="de-DE" sz="600" dirty="0">
                <a:solidFill>
                  <a:srgbClr val="404040"/>
                </a:solidFill>
                <a:cs typeface="Arial"/>
              </a:rPr>
              <a:t>; MHC: Major </a:t>
            </a:r>
            <a:r>
              <a:rPr lang="de-DE" sz="600" dirty="0" err="1">
                <a:solidFill>
                  <a:srgbClr val="404040"/>
                </a:solidFill>
                <a:cs typeface="Arial"/>
              </a:rPr>
              <a:t>histocompatibility</a:t>
            </a:r>
            <a:r>
              <a:rPr lang="de-DE" sz="600" dirty="0">
                <a:solidFill>
                  <a:srgbClr val="404040"/>
                </a:solidFill>
                <a:cs typeface="Arial"/>
              </a:rPr>
              <a:t> </a:t>
            </a:r>
            <a:r>
              <a:rPr lang="de-DE" sz="600" dirty="0" err="1">
                <a:solidFill>
                  <a:srgbClr val="404040"/>
                </a:solidFill>
                <a:cs typeface="Arial"/>
              </a:rPr>
              <a:t>complex</a:t>
            </a:r>
            <a:r>
              <a:rPr lang="de-DE" sz="600" dirty="0">
                <a:solidFill>
                  <a:srgbClr val="404040"/>
                </a:solidFill>
                <a:cs typeface="Arial"/>
              </a:rPr>
              <a:t>, </a:t>
            </a:r>
            <a:r>
              <a:rPr lang="de-DE" sz="600" dirty="0" err="1">
                <a:solidFill>
                  <a:srgbClr val="404040"/>
                </a:solidFill>
                <a:cs typeface="Arial"/>
              </a:rPr>
              <a:t>Haupthistokompatibilitätskomplex</a:t>
            </a:r>
            <a:r>
              <a:rPr lang="de-DE" sz="600" dirty="0">
                <a:solidFill>
                  <a:srgbClr val="404040"/>
                </a:solidFill>
                <a:cs typeface="Arial"/>
              </a:rPr>
              <a:t>; T1D: Typ-1-Diabetes.</a:t>
            </a:r>
          </a:p>
          <a:p>
            <a:r>
              <a:rPr lang="de-DE" sz="600" b="1" dirty="0">
                <a:solidFill>
                  <a:srgbClr val="404040"/>
                </a:solidFill>
                <a:cs typeface="Arial"/>
              </a:rPr>
              <a:t>1. </a:t>
            </a:r>
            <a:r>
              <a:rPr lang="de-DE" sz="600" dirty="0" err="1">
                <a:solidFill>
                  <a:srgbClr val="404040"/>
                </a:solidFill>
                <a:cs typeface="Arial"/>
              </a:rPr>
              <a:t>Houeiss</a:t>
            </a:r>
            <a:r>
              <a:rPr lang="de-DE" sz="600" dirty="0">
                <a:solidFill>
                  <a:srgbClr val="404040"/>
                </a:solidFill>
                <a:cs typeface="Arial"/>
              </a:rPr>
              <a:t> P </a:t>
            </a:r>
            <a:r>
              <a:rPr lang="de-DE" sz="600" i="1" dirty="0">
                <a:solidFill>
                  <a:srgbClr val="404040"/>
                </a:solidFill>
                <a:cs typeface="Arial"/>
              </a:rPr>
              <a:t>et al. Front </a:t>
            </a:r>
            <a:r>
              <a:rPr lang="de-DE" sz="600" i="1" dirty="0" err="1">
                <a:solidFill>
                  <a:srgbClr val="404040"/>
                </a:solidFill>
                <a:cs typeface="Arial"/>
              </a:rPr>
              <a:t>Endocrinol</a:t>
            </a:r>
            <a:r>
              <a:rPr lang="de-DE" sz="600" i="1" dirty="0">
                <a:solidFill>
                  <a:srgbClr val="404040"/>
                </a:solidFill>
                <a:cs typeface="Arial"/>
              </a:rPr>
              <a:t> (Lausanne) </a:t>
            </a:r>
            <a:r>
              <a:rPr lang="de-DE" sz="600" dirty="0">
                <a:solidFill>
                  <a:srgbClr val="404040"/>
                </a:solidFill>
                <a:cs typeface="Arial"/>
              </a:rPr>
              <a:t>2022; 13: 933965. </a:t>
            </a:r>
            <a:r>
              <a:rPr lang="de-DE" sz="600" b="1" dirty="0">
                <a:solidFill>
                  <a:srgbClr val="404040"/>
                </a:solidFill>
                <a:cs typeface="Arial"/>
              </a:rPr>
              <a:t>2.</a:t>
            </a:r>
            <a:r>
              <a:rPr lang="de-DE" sz="600" dirty="0">
                <a:solidFill>
                  <a:srgbClr val="404040"/>
                </a:solidFill>
                <a:cs typeface="Arial"/>
              </a:rPr>
              <a:t> Clark M </a:t>
            </a:r>
            <a:r>
              <a:rPr lang="de-DE" sz="600" i="1" dirty="0">
                <a:solidFill>
                  <a:srgbClr val="404040"/>
                </a:solidFill>
                <a:cs typeface="Arial"/>
              </a:rPr>
              <a:t>et al. Front </a:t>
            </a:r>
            <a:r>
              <a:rPr lang="de-DE" sz="600" i="1" dirty="0" err="1">
                <a:solidFill>
                  <a:srgbClr val="404040"/>
                </a:solidFill>
                <a:cs typeface="Arial"/>
              </a:rPr>
              <a:t>Immunol</a:t>
            </a:r>
            <a:r>
              <a:rPr lang="de-DE" sz="600" i="1" dirty="0">
                <a:solidFill>
                  <a:srgbClr val="404040"/>
                </a:solidFill>
                <a:cs typeface="Arial"/>
              </a:rPr>
              <a:t> </a:t>
            </a:r>
            <a:r>
              <a:rPr lang="de-DE" sz="600" dirty="0">
                <a:solidFill>
                  <a:srgbClr val="404040"/>
                </a:solidFill>
                <a:cs typeface="Arial"/>
              </a:rPr>
              <a:t>2021; 11: 615371. </a:t>
            </a:r>
            <a:r>
              <a:rPr lang="de-DE" sz="600" b="1" dirty="0">
                <a:solidFill>
                  <a:srgbClr val="404040"/>
                </a:solidFill>
                <a:cs typeface="Arial"/>
              </a:rPr>
              <a:t>3.</a:t>
            </a:r>
            <a:r>
              <a:rPr lang="de-DE" sz="600" dirty="0">
                <a:solidFill>
                  <a:srgbClr val="404040"/>
                </a:solidFill>
                <a:cs typeface="Arial"/>
              </a:rPr>
              <a:t> Lu J </a:t>
            </a:r>
            <a:r>
              <a:rPr lang="de-DE" sz="600" i="1" dirty="0">
                <a:solidFill>
                  <a:srgbClr val="404040"/>
                </a:solidFill>
                <a:cs typeface="Arial"/>
              </a:rPr>
              <a:t>et al. </a:t>
            </a:r>
            <a:r>
              <a:rPr lang="de-DE" sz="600" i="1" dirty="0" err="1">
                <a:solidFill>
                  <a:srgbClr val="404040"/>
                </a:solidFill>
                <a:cs typeface="Arial"/>
              </a:rPr>
              <a:t>Clin</a:t>
            </a:r>
            <a:r>
              <a:rPr lang="de-DE" sz="600" i="1" dirty="0">
                <a:solidFill>
                  <a:srgbClr val="404040"/>
                </a:solidFill>
                <a:cs typeface="Arial"/>
              </a:rPr>
              <a:t> </a:t>
            </a:r>
            <a:r>
              <a:rPr lang="de-DE" sz="600" i="1" dirty="0" err="1">
                <a:solidFill>
                  <a:srgbClr val="404040"/>
                </a:solidFill>
                <a:cs typeface="Arial"/>
              </a:rPr>
              <a:t>Transl</a:t>
            </a:r>
            <a:r>
              <a:rPr lang="de-DE" sz="600" i="1" dirty="0">
                <a:solidFill>
                  <a:srgbClr val="404040"/>
                </a:solidFill>
                <a:cs typeface="Arial"/>
              </a:rPr>
              <a:t> </a:t>
            </a:r>
            <a:r>
              <a:rPr lang="de-DE" sz="600" i="1" dirty="0" err="1">
                <a:solidFill>
                  <a:srgbClr val="404040"/>
                </a:solidFill>
                <a:cs typeface="Arial"/>
              </a:rPr>
              <a:t>Immunology</a:t>
            </a:r>
            <a:r>
              <a:rPr lang="de-DE" sz="600" i="1" dirty="0">
                <a:solidFill>
                  <a:srgbClr val="404040"/>
                </a:solidFill>
                <a:cs typeface="Arial"/>
              </a:rPr>
              <a:t> </a:t>
            </a:r>
            <a:r>
              <a:rPr lang="de-DE" sz="600" dirty="0">
                <a:solidFill>
                  <a:srgbClr val="404040"/>
                </a:solidFill>
                <a:cs typeface="Arial"/>
              </a:rPr>
              <a:t>2020; 9: e1122. </a:t>
            </a:r>
            <a:r>
              <a:rPr lang="de-DE" sz="600" b="1" dirty="0">
                <a:solidFill>
                  <a:srgbClr val="404040"/>
                </a:solidFill>
                <a:cs typeface="Arial"/>
              </a:rPr>
              <a:t>4.</a:t>
            </a:r>
            <a:r>
              <a:rPr lang="de-DE" sz="600" dirty="0">
                <a:solidFill>
                  <a:srgbClr val="404040"/>
                </a:solidFill>
                <a:cs typeface="Arial"/>
              </a:rPr>
              <a:t> Bender C </a:t>
            </a:r>
            <a:r>
              <a:rPr lang="de-DE" sz="600" i="1" dirty="0">
                <a:solidFill>
                  <a:srgbClr val="404040"/>
                </a:solidFill>
                <a:cs typeface="Arial"/>
              </a:rPr>
              <a:t>et al. Front </a:t>
            </a:r>
            <a:r>
              <a:rPr lang="de-DE" sz="600" i="1" dirty="0" err="1">
                <a:solidFill>
                  <a:srgbClr val="404040"/>
                </a:solidFill>
                <a:cs typeface="Arial"/>
              </a:rPr>
              <a:t>Endocrinol</a:t>
            </a:r>
            <a:r>
              <a:rPr lang="de-DE" sz="600" i="1" dirty="0">
                <a:solidFill>
                  <a:srgbClr val="404040"/>
                </a:solidFill>
                <a:cs typeface="Arial"/>
              </a:rPr>
              <a:t> (Lausanne)  </a:t>
            </a:r>
            <a:r>
              <a:rPr lang="de-DE" sz="600" dirty="0">
                <a:solidFill>
                  <a:srgbClr val="404040"/>
                </a:solidFill>
                <a:cs typeface="Arial"/>
              </a:rPr>
              <a:t>2021; 11: 606434.</a:t>
            </a:r>
            <a:endParaRPr lang="en-US" sz="600" dirty="0">
              <a:solidFill>
                <a:srgbClr val="404040"/>
              </a:solidFill>
              <a:cs typeface="Arial"/>
            </a:endParaRPr>
          </a:p>
        </p:txBody>
      </p:sp>
      <p:sp>
        <p:nvSpPr>
          <p:cNvPr id="547" name="Rectangle 13">
            <a:extLst>
              <a:ext uri="{FF2B5EF4-FFF2-40B4-BE49-F238E27FC236}">
                <a16:creationId xmlns:a16="http://schemas.microsoft.com/office/drawing/2014/main" id="{40A4AF2E-1C7F-01BA-AE86-F8B4DE1722CD}"/>
              </a:ext>
            </a:extLst>
          </p:cNvPr>
          <p:cNvSpPr/>
          <p:nvPr/>
        </p:nvSpPr>
        <p:spPr>
          <a:xfrm>
            <a:off x="346258" y="1430350"/>
            <a:ext cx="4677227" cy="2241037"/>
          </a:xfrm>
          <a:prstGeom prst="rect">
            <a:avLst/>
          </a:prstGeom>
          <a:solidFill>
            <a:srgbClr val="E9EEFE"/>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48" name="Rectangle: Top Corners Rounded 15">
            <a:extLst>
              <a:ext uri="{FF2B5EF4-FFF2-40B4-BE49-F238E27FC236}">
                <a16:creationId xmlns:a16="http://schemas.microsoft.com/office/drawing/2014/main" id="{28CE9FC1-AD91-FBA7-DDFE-8CB65D3CD11A}"/>
              </a:ext>
            </a:extLst>
          </p:cNvPr>
          <p:cNvSpPr/>
          <p:nvPr/>
        </p:nvSpPr>
        <p:spPr>
          <a:xfrm rot="16200000">
            <a:off x="2476528" y="-974897"/>
            <a:ext cx="595736" cy="4829654"/>
          </a:xfrm>
          <a:prstGeom prst="rect">
            <a:avLst/>
          </a:prstGeom>
          <a:noFill/>
          <a:ln w="25400" cap="flat" cmpd="sng" algn="ctr">
            <a:noFill/>
            <a:prstDash val="solid"/>
          </a:ln>
          <a:effectLst/>
        </p:spPr>
        <p:txBody>
          <a:bodyPr vert="vert" lIns="0" tIns="0" rIns="0" bIns="0" rtlCol="0" anchor="t" anchorCtr="0"/>
          <a:lstStyle/>
          <a:p>
            <a:pPr marL="0" marR="0" lvl="0" indent="0" defTabSz="685800" eaLnBrk="1" fontAlgn="auto" latinLnBrk="0" hangingPunct="1">
              <a:lnSpc>
                <a:spcPct val="90000"/>
              </a:lnSpc>
              <a:spcBef>
                <a:spcPct val="0"/>
              </a:spcBef>
              <a:spcAft>
                <a:spcPct val="0"/>
              </a:spcAft>
              <a:buClrTx/>
              <a:buSzTx/>
              <a:buFontTx/>
              <a:buNone/>
              <a:tabLst/>
              <a:defRPr/>
            </a:pPr>
            <a:r>
              <a:rPr kumimoji="0" lang="de" sz="135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Langerhans-Inseln in der </a:t>
            </a:r>
            <a:r>
              <a:rPr kumimoji="0" lang="de" sz="135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 T1D-Bauchspeicheldrüse</a:t>
            </a:r>
          </a:p>
        </p:txBody>
      </p:sp>
      <p:cxnSp>
        <p:nvCxnSpPr>
          <p:cNvPr id="549" name="Connettore diritto 16">
            <a:extLst>
              <a:ext uri="{FF2B5EF4-FFF2-40B4-BE49-F238E27FC236}">
                <a16:creationId xmlns:a16="http://schemas.microsoft.com/office/drawing/2014/main" id="{08B1EBE0-37A2-3162-A5D8-C37369D3EBAD}"/>
              </a:ext>
            </a:extLst>
          </p:cNvPr>
          <p:cNvCxnSpPr/>
          <p:nvPr/>
        </p:nvCxnSpPr>
        <p:spPr>
          <a:xfrm>
            <a:off x="9709" y="1029469"/>
            <a:ext cx="5019491" cy="0"/>
          </a:xfrm>
          <a:prstGeom prst="line">
            <a:avLst/>
          </a:prstGeom>
          <a:noFill/>
          <a:ln w="25400" cap="flat" cmpd="sng" algn="ctr">
            <a:solidFill>
              <a:srgbClr val="2F3651"/>
            </a:solidFill>
            <a:prstDash val="solid"/>
          </a:ln>
          <a:effectLst>
            <a:outerShdw blurRad="40000" dist="20000" dir="5400000" rotWithShape="0">
              <a:srgbClr val="000000">
                <a:alpha val="38000"/>
              </a:srgbClr>
            </a:outerShdw>
          </a:effectLst>
        </p:spPr>
      </p:cxnSp>
      <p:sp>
        <p:nvSpPr>
          <p:cNvPr id="550" name="Oval 33">
            <a:extLst>
              <a:ext uri="{FF2B5EF4-FFF2-40B4-BE49-F238E27FC236}">
                <a16:creationId xmlns:a16="http://schemas.microsoft.com/office/drawing/2014/main" id="{413535B2-6EB9-B57B-3731-41AFFE9A4C5C}"/>
              </a:ext>
            </a:extLst>
          </p:cNvPr>
          <p:cNvSpPr>
            <a:spLocks noChangeAspect="1"/>
          </p:cNvSpPr>
          <p:nvPr/>
        </p:nvSpPr>
        <p:spPr>
          <a:xfrm>
            <a:off x="3441814" y="2199229"/>
            <a:ext cx="207362" cy="207362"/>
          </a:xfrm>
          <a:prstGeom prst="ellipse">
            <a:avLst/>
          </a:prstGeom>
          <a:solidFill>
            <a:srgbClr val="2F3651"/>
          </a:solidFill>
          <a:ln w="25400" cap="flat" cmpd="sng" algn="ctr">
            <a:noFill/>
            <a:prstDash val="solid"/>
          </a:ln>
          <a:effectLst/>
        </p:spPr>
        <p:txBody>
          <a:bodyPr tIns="40500" bIns="13500" rtlCol="0" anchor="ctr"/>
          <a:lstStyle/>
          <a:p>
            <a:pPr marL="0" marR="0" lvl="0" indent="0" algn="ctr" defTabSz="685800" eaLnBrk="1" fontAlgn="auto" latinLnBrk="0" hangingPunct="1">
              <a:lnSpc>
                <a:spcPct val="85000"/>
              </a:lnSpc>
              <a:spcBef>
                <a:spcPct val="0"/>
              </a:spcBef>
              <a:spcAft>
                <a:spcPct val="0"/>
              </a:spcAft>
              <a:buClrTx/>
              <a:buSzTx/>
              <a:buFontTx/>
              <a:buNone/>
              <a:tabLst/>
              <a:defRPr/>
            </a:pPr>
            <a:r>
              <a:rPr kumimoji="0" lang="de" sz="105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1</a:t>
            </a:r>
            <a:endParaRPr kumimoji="0" lang="en-US" sz="120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51" name="Oval 35">
            <a:extLst>
              <a:ext uri="{FF2B5EF4-FFF2-40B4-BE49-F238E27FC236}">
                <a16:creationId xmlns:a16="http://schemas.microsoft.com/office/drawing/2014/main" id="{6AFE4BB7-9358-AE72-4460-C88B5269B92A}"/>
              </a:ext>
            </a:extLst>
          </p:cNvPr>
          <p:cNvSpPr>
            <a:spLocks noChangeAspect="1"/>
          </p:cNvSpPr>
          <p:nvPr/>
        </p:nvSpPr>
        <p:spPr>
          <a:xfrm>
            <a:off x="1088038" y="2166481"/>
            <a:ext cx="207362" cy="207362"/>
          </a:xfrm>
          <a:prstGeom prst="ellipse">
            <a:avLst/>
          </a:prstGeom>
          <a:solidFill>
            <a:srgbClr val="2F3651"/>
          </a:solidFill>
          <a:ln w="25400" cap="flat" cmpd="sng" algn="ctr">
            <a:noFill/>
            <a:prstDash val="solid"/>
          </a:ln>
          <a:effectLst/>
        </p:spPr>
        <p:txBody>
          <a:bodyPr tIns="40500" bIns="13500" rtlCol="0" anchor="ctr"/>
          <a:lstStyle/>
          <a:p>
            <a:pPr marL="0" marR="0" lvl="0" indent="0" algn="ctr" defTabSz="685800" eaLnBrk="1" fontAlgn="auto" latinLnBrk="0" hangingPunct="1">
              <a:lnSpc>
                <a:spcPct val="85000"/>
              </a:lnSpc>
              <a:spcBef>
                <a:spcPct val="0"/>
              </a:spcBef>
              <a:spcAft>
                <a:spcPct val="0"/>
              </a:spcAft>
              <a:buClrTx/>
              <a:buSzTx/>
              <a:buFontTx/>
              <a:buNone/>
              <a:tabLst/>
              <a:defRPr/>
            </a:pPr>
            <a:r>
              <a:rPr kumimoji="0" lang="de" sz="105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1</a:t>
            </a:r>
            <a:endParaRPr kumimoji="0" lang="en-US" sz="120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nvGrpSpPr>
          <p:cNvPr id="552" name="Group 36">
            <a:extLst>
              <a:ext uri="{FF2B5EF4-FFF2-40B4-BE49-F238E27FC236}">
                <a16:creationId xmlns:a16="http://schemas.microsoft.com/office/drawing/2014/main" id="{76FBEE87-CA7A-0094-B6E0-51397380E91E}"/>
              </a:ext>
            </a:extLst>
          </p:cNvPr>
          <p:cNvGrpSpPr>
            <a:grpSpLocks noChangeAspect="1"/>
          </p:cNvGrpSpPr>
          <p:nvPr/>
        </p:nvGrpSpPr>
        <p:grpSpPr>
          <a:xfrm>
            <a:off x="2111291" y="1797612"/>
            <a:ext cx="964128" cy="1059670"/>
            <a:chOff x="4525541" y="2474449"/>
            <a:chExt cx="2109395" cy="2318425"/>
          </a:xfrm>
        </p:grpSpPr>
        <p:sp>
          <p:nvSpPr>
            <p:cNvPr id="553" name="Rectangle 37">
              <a:extLst>
                <a:ext uri="{FF2B5EF4-FFF2-40B4-BE49-F238E27FC236}">
                  <a16:creationId xmlns:a16="http://schemas.microsoft.com/office/drawing/2014/main" id="{5D473136-5A2B-AC58-E7E3-09997E882B25}"/>
                </a:ext>
              </a:extLst>
            </p:cNvPr>
            <p:cNvSpPr/>
            <p:nvPr/>
          </p:nvSpPr>
          <p:spPr>
            <a:xfrm>
              <a:off x="4726058" y="2474449"/>
              <a:ext cx="1574266" cy="515133"/>
            </a:xfrm>
            <a:prstGeom prst="rect">
              <a:avLst/>
            </a:prstGeom>
          </p:spPr>
          <p:txBody>
            <a:bodyPr wrap="square" lIns="0" tIns="0" rIns="0" bIns="0">
              <a:spAutoFit/>
            </a:bodyPr>
            <a:lstStyle/>
            <a:p>
              <a:pPr algn="ctr" defTabSz="685783">
                <a:lnSpc>
                  <a:spcPct val="85000"/>
                </a:lnSpc>
                <a:defRPr/>
              </a:pPr>
              <a:r>
                <a:rPr lang="de" sz="900" b="1">
                  <a:solidFill>
                    <a:srgbClr val="2F3651"/>
                  </a:solidFill>
                  <a:uFill>
                    <a:solidFill>
                      <a:prstClr val="black">
                        <a:alpha val="0"/>
                      </a:prstClr>
                    </a:solidFill>
                  </a:uFill>
                  <a:latin typeface="Arial"/>
                  <a:ea typeface="Arial"/>
                  <a:cs typeface="Arial"/>
                </a:rPr>
                <a:t>Beschädigte Betazelle</a:t>
              </a:r>
            </a:p>
          </p:txBody>
        </p:sp>
        <p:grpSp>
          <p:nvGrpSpPr>
            <p:cNvPr id="554" name="Group 38">
              <a:extLst>
                <a:ext uri="{FF2B5EF4-FFF2-40B4-BE49-F238E27FC236}">
                  <a16:creationId xmlns:a16="http://schemas.microsoft.com/office/drawing/2014/main" id="{13EFC866-A74F-D41B-C5FB-97FB82C73370}"/>
                </a:ext>
              </a:extLst>
            </p:cNvPr>
            <p:cNvGrpSpPr>
              <a:grpSpLocks noChangeAspect="1"/>
            </p:cNvGrpSpPr>
            <p:nvPr/>
          </p:nvGrpSpPr>
          <p:grpSpPr>
            <a:xfrm>
              <a:off x="4525541" y="3132797"/>
              <a:ext cx="2109395" cy="1660077"/>
              <a:chOff x="6605574" y="1687564"/>
              <a:chExt cx="1673758" cy="1317234"/>
            </a:xfrm>
          </p:grpSpPr>
          <p:pic>
            <p:nvPicPr>
              <p:cNvPr id="560" name="Graphic 49">
                <a:extLst>
                  <a:ext uri="{FF2B5EF4-FFF2-40B4-BE49-F238E27FC236}">
                    <a16:creationId xmlns:a16="http://schemas.microsoft.com/office/drawing/2014/main" id="{2B57F44B-16F8-D95E-314C-19582808E44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05574" y="1687564"/>
                <a:ext cx="1673758" cy="1317234"/>
              </a:xfrm>
              <a:prstGeom prst="rect">
                <a:avLst/>
              </a:prstGeom>
            </p:spPr>
          </p:pic>
          <p:grpSp>
            <p:nvGrpSpPr>
              <p:cNvPr id="561" name="Group 51">
                <a:extLst>
                  <a:ext uri="{FF2B5EF4-FFF2-40B4-BE49-F238E27FC236}">
                    <a16:creationId xmlns:a16="http://schemas.microsoft.com/office/drawing/2014/main" id="{F2DE6966-8F29-0861-948C-B8AA0AAE07C3}"/>
                  </a:ext>
                </a:extLst>
              </p:cNvPr>
              <p:cNvGrpSpPr/>
              <p:nvPr/>
            </p:nvGrpSpPr>
            <p:grpSpPr>
              <a:xfrm>
                <a:off x="6681317" y="2369428"/>
                <a:ext cx="1378904" cy="584888"/>
                <a:chOff x="7851709" y="2288299"/>
                <a:chExt cx="1378904" cy="584888"/>
              </a:xfrm>
            </p:grpSpPr>
            <p:pic>
              <p:nvPicPr>
                <p:cNvPr id="563" name="Graphic 55">
                  <a:extLst>
                    <a:ext uri="{FF2B5EF4-FFF2-40B4-BE49-F238E27FC236}">
                      <a16:creationId xmlns:a16="http://schemas.microsoft.com/office/drawing/2014/main" id="{769781C7-77AD-CCB9-9464-0D6C2586CA3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470927">
                  <a:off x="7959625" y="2446590"/>
                  <a:ext cx="335598" cy="210399"/>
                </a:xfrm>
                <a:prstGeom prst="rect">
                  <a:avLst/>
                </a:prstGeom>
              </p:spPr>
            </p:pic>
            <p:pic>
              <p:nvPicPr>
                <p:cNvPr id="564" name="Graphic 56">
                  <a:extLst>
                    <a:ext uri="{FF2B5EF4-FFF2-40B4-BE49-F238E27FC236}">
                      <a16:creationId xmlns:a16="http://schemas.microsoft.com/office/drawing/2014/main" id="{5E202387-D452-93C2-98A0-E06D571795D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470927">
                  <a:off x="8895015" y="2466074"/>
                  <a:ext cx="335598" cy="210399"/>
                </a:xfrm>
                <a:prstGeom prst="rect">
                  <a:avLst/>
                </a:prstGeom>
              </p:spPr>
            </p:pic>
            <p:pic>
              <p:nvPicPr>
                <p:cNvPr id="565" name="Graphic 57">
                  <a:extLst>
                    <a:ext uri="{FF2B5EF4-FFF2-40B4-BE49-F238E27FC236}">
                      <a16:creationId xmlns:a16="http://schemas.microsoft.com/office/drawing/2014/main" id="{46367C63-EB8D-D934-1F56-D661C46FC07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8186456" y="2662788"/>
                  <a:ext cx="335598" cy="210399"/>
                </a:xfrm>
                <a:prstGeom prst="rect">
                  <a:avLst/>
                </a:prstGeom>
              </p:spPr>
            </p:pic>
            <p:pic>
              <p:nvPicPr>
                <p:cNvPr id="566" name="Graphic 58">
                  <a:extLst>
                    <a:ext uri="{FF2B5EF4-FFF2-40B4-BE49-F238E27FC236}">
                      <a16:creationId xmlns:a16="http://schemas.microsoft.com/office/drawing/2014/main" id="{1B0CCCC8-1F52-7E5E-D0BB-0A27464F7BB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2629067">
                  <a:off x="7851709" y="2288299"/>
                  <a:ext cx="333333" cy="208979"/>
                </a:xfrm>
                <a:prstGeom prst="rect">
                  <a:avLst/>
                </a:prstGeom>
              </p:spPr>
            </p:pic>
          </p:grpSp>
          <p:pic>
            <p:nvPicPr>
              <p:cNvPr id="562" name="Graphic 52">
                <a:extLst>
                  <a:ext uri="{FF2B5EF4-FFF2-40B4-BE49-F238E27FC236}">
                    <a16:creationId xmlns:a16="http://schemas.microsoft.com/office/drawing/2014/main" id="{65CB9CA7-E7DA-0C09-6CDA-2BC4DA395DF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7324846" y="2744285"/>
                <a:ext cx="335598" cy="210399"/>
              </a:xfrm>
              <a:prstGeom prst="rect">
                <a:avLst/>
              </a:prstGeom>
            </p:spPr>
          </p:pic>
        </p:grpSp>
        <p:grpSp>
          <p:nvGrpSpPr>
            <p:cNvPr id="555" name="Group 39">
              <a:extLst>
                <a:ext uri="{FF2B5EF4-FFF2-40B4-BE49-F238E27FC236}">
                  <a16:creationId xmlns:a16="http://schemas.microsoft.com/office/drawing/2014/main" id="{9AA73257-3DB2-0C9A-45BD-F6CF5E35BFE0}"/>
                </a:ext>
              </a:extLst>
            </p:cNvPr>
            <p:cNvGrpSpPr>
              <a:grpSpLocks noChangeAspect="1"/>
            </p:cNvGrpSpPr>
            <p:nvPr/>
          </p:nvGrpSpPr>
          <p:grpSpPr>
            <a:xfrm>
              <a:off x="4704241" y="3605268"/>
              <a:ext cx="1659678" cy="1027263"/>
              <a:chOff x="8275555" y="4015268"/>
              <a:chExt cx="1292415" cy="799946"/>
            </a:xfrm>
          </p:grpSpPr>
          <p:grpSp>
            <p:nvGrpSpPr>
              <p:cNvPr id="556" name="Group 43">
                <a:extLst>
                  <a:ext uri="{FF2B5EF4-FFF2-40B4-BE49-F238E27FC236}">
                    <a16:creationId xmlns:a16="http://schemas.microsoft.com/office/drawing/2014/main" id="{7A94CA10-C6BE-227B-3AA5-4718889B90FB}"/>
                  </a:ext>
                </a:extLst>
              </p:cNvPr>
              <p:cNvGrpSpPr/>
              <p:nvPr/>
            </p:nvGrpSpPr>
            <p:grpSpPr>
              <a:xfrm>
                <a:off x="8275555" y="4435449"/>
                <a:ext cx="1292415" cy="379765"/>
                <a:chOff x="7937076" y="2465589"/>
                <a:chExt cx="1292415" cy="379765"/>
              </a:xfrm>
            </p:grpSpPr>
            <p:pic>
              <p:nvPicPr>
                <p:cNvPr id="558" name="Graphic 1931">
                  <a:extLst>
                    <a:ext uri="{FF2B5EF4-FFF2-40B4-BE49-F238E27FC236}">
                      <a16:creationId xmlns:a16="http://schemas.microsoft.com/office/drawing/2014/main" id="{9A70B7DA-F9C1-D141-4374-29CE1539368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470927">
                  <a:off x="7937076" y="2480824"/>
                  <a:ext cx="379763" cy="291945"/>
                </a:xfrm>
                <a:prstGeom prst="rect">
                  <a:avLst/>
                </a:prstGeom>
              </p:spPr>
            </p:pic>
            <p:pic>
              <p:nvPicPr>
                <p:cNvPr id="559" name="Graphic 1932">
                  <a:extLst>
                    <a:ext uri="{FF2B5EF4-FFF2-40B4-BE49-F238E27FC236}">
                      <a16:creationId xmlns:a16="http://schemas.microsoft.com/office/drawing/2014/main" id="{B9751712-8DE4-33C9-C380-545AB65CD94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7070215">
                  <a:off x="8893636" y="2509500"/>
                  <a:ext cx="379765" cy="291944"/>
                </a:xfrm>
                <a:prstGeom prst="rect">
                  <a:avLst/>
                </a:prstGeom>
              </p:spPr>
            </p:pic>
          </p:grpSp>
          <p:sp>
            <p:nvSpPr>
              <p:cNvPr id="557" name="Freeform 55">
                <a:extLst>
                  <a:ext uri="{FF2B5EF4-FFF2-40B4-BE49-F238E27FC236}">
                    <a16:creationId xmlns:a16="http://schemas.microsoft.com/office/drawing/2014/main" id="{32288175-82DF-F94E-538F-8E87C80BD07B}"/>
                  </a:ext>
                </a:extLst>
              </p:cNvPr>
              <p:cNvSpPr/>
              <p:nvPr/>
            </p:nvSpPr>
            <p:spPr>
              <a:xfrm>
                <a:off x="8584404" y="4015268"/>
                <a:ext cx="690874" cy="636406"/>
              </a:xfrm>
              <a:custGeom>
                <a:avLst/>
                <a:gdLst>
                  <a:gd name="connsiteX0" fmla="*/ 690875 w 690874"/>
                  <a:gd name="connsiteY0" fmla="*/ 318203 h 636406"/>
                  <a:gd name="connsiteX1" fmla="*/ 345437 w 690874"/>
                  <a:gd name="connsiteY1" fmla="*/ 636406 h 636406"/>
                  <a:gd name="connsiteX2" fmla="*/ 0 w 690874"/>
                  <a:gd name="connsiteY2" fmla="*/ 318203 h 636406"/>
                  <a:gd name="connsiteX3" fmla="*/ 345437 w 690874"/>
                  <a:gd name="connsiteY3" fmla="*/ 0 h 636406"/>
                  <a:gd name="connsiteX4" fmla="*/ 690875 w 690874"/>
                  <a:gd name="connsiteY4" fmla="*/ 318203 h 636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874" h="636406">
                    <a:moveTo>
                      <a:pt x="690875" y="318203"/>
                    </a:moveTo>
                    <a:cubicBezTo>
                      <a:pt x="690875" y="493942"/>
                      <a:pt x="536217" y="636406"/>
                      <a:pt x="345437" y="636406"/>
                    </a:cubicBezTo>
                    <a:cubicBezTo>
                      <a:pt x="154658" y="636406"/>
                      <a:pt x="0" y="493942"/>
                      <a:pt x="0" y="318203"/>
                    </a:cubicBezTo>
                    <a:cubicBezTo>
                      <a:pt x="0" y="142464"/>
                      <a:pt x="154658" y="0"/>
                      <a:pt x="345437" y="0"/>
                    </a:cubicBezTo>
                    <a:cubicBezTo>
                      <a:pt x="536217" y="0"/>
                      <a:pt x="690875" y="142464"/>
                      <a:pt x="690875" y="318203"/>
                    </a:cubicBezTo>
                    <a:close/>
                  </a:path>
                </a:pathLst>
              </a:custGeom>
              <a:solidFill>
                <a:srgbClr val="E3E7F7">
                  <a:alpha val="48000"/>
                </a:srgbClr>
              </a:solidFill>
              <a:ln w="6684" cap="flat">
                <a:noFill/>
                <a:prstDash val="solid"/>
                <a:miter/>
              </a:ln>
            </p:spPr>
            <p:txBody>
              <a:bodyPr rtlCol="0" anchor="ctr"/>
              <a:lstStyle/>
              <a:p>
                <a:pPr defTabSz="914355">
                  <a:lnSpc>
                    <a:spcPct val="85000"/>
                  </a:lnSpc>
                  <a:defRPr/>
                </a:pPr>
                <a:endParaRPr lang="en-US" sz="900">
                  <a:solidFill>
                    <a:srgbClr val="2F3651"/>
                  </a:solidFill>
                  <a:latin typeface="Arial" panose="020B0604020202020204" pitchFamily="34" charset="0"/>
                  <a:ea typeface="Calibri" panose="020F0502020204030204"/>
                  <a:cs typeface="Arial" panose="020B0604020202020204" pitchFamily="34" charset="0"/>
                </a:endParaRPr>
              </a:p>
            </p:txBody>
          </p:sp>
        </p:grpSp>
      </p:grpSp>
      <p:grpSp>
        <p:nvGrpSpPr>
          <p:cNvPr id="567" name="Group 60">
            <a:extLst>
              <a:ext uri="{FF2B5EF4-FFF2-40B4-BE49-F238E27FC236}">
                <a16:creationId xmlns:a16="http://schemas.microsoft.com/office/drawing/2014/main" id="{EF25A4BB-3B49-B79C-6819-8DC8C0836403}"/>
              </a:ext>
            </a:extLst>
          </p:cNvPr>
          <p:cNvGrpSpPr>
            <a:grpSpLocks noChangeAspect="1"/>
          </p:cNvGrpSpPr>
          <p:nvPr/>
        </p:nvGrpSpPr>
        <p:grpSpPr>
          <a:xfrm>
            <a:off x="4041248" y="1511773"/>
            <a:ext cx="869790" cy="1121010"/>
            <a:chOff x="644761" y="2636830"/>
            <a:chExt cx="2750629" cy="3545086"/>
          </a:xfrm>
        </p:grpSpPr>
        <p:grpSp>
          <p:nvGrpSpPr>
            <p:cNvPr id="568" name="Group 68">
              <a:extLst>
                <a:ext uri="{FF2B5EF4-FFF2-40B4-BE49-F238E27FC236}">
                  <a16:creationId xmlns:a16="http://schemas.microsoft.com/office/drawing/2014/main" id="{51BA99CE-AD5B-AA76-A2C7-9FA628F10A5D}"/>
                </a:ext>
              </a:extLst>
            </p:cNvPr>
            <p:cNvGrpSpPr/>
            <p:nvPr/>
          </p:nvGrpSpPr>
          <p:grpSpPr>
            <a:xfrm rot="14554919">
              <a:off x="543265" y="2738326"/>
              <a:ext cx="2927359" cy="2724368"/>
              <a:chOff x="6408261" y="1791601"/>
              <a:chExt cx="845757" cy="787110"/>
            </a:xfrm>
          </p:grpSpPr>
          <p:sp>
            <p:nvSpPr>
              <p:cNvPr id="570" name="Freeform 327">
                <a:extLst>
                  <a:ext uri="{FF2B5EF4-FFF2-40B4-BE49-F238E27FC236}">
                    <a16:creationId xmlns:a16="http://schemas.microsoft.com/office/drawing/2014/main" id="{DF51290C-58FC-98CF-13A2-FA11878A11FF}"/>
                  </a:ext>
                </a:extLst>
              </p:cNvPr>
              <p:cNvSpPr/>
              <p:nvPr/>
            </p:nvSpPr>
            <p:spPr>
              <a:xfrm>
                <a:off x="6408261" y="1791601"/>
                <a:ext cx="845757" cy="787110"/>
              </a:xfrm>
              <a:custGeom>
                <a:avLst/>
                <a:gdLst>
                  <a:gd name="connsiteX0" fmla="*/ 176725 w 845757"/>
                  <a:gd name="connsiteY0" fmla="*/ 107490 h 787110"/>
                  <a:gd name="connsiteX1" fmla="*/ 176344 w 845757"/>
                  <a:gd name="connsiteY1" fmla="*/ 84201 h 787110"/>
                  <a:gd name="connsiteX2" fmla="*/ 241777 w 845757"/>
                  <a:gd name="connsiteY2" fmla="*/ 137488 h 787110"/>
                  <a:gd name="connsiteX3" fmla="*/ 326269 w 845757"/>
                  <a:gd name="connsiteY3" fmla="*/ 162169 h 787110"/>
                  <a:gd name="connsiteX4" fmla="*/ 371882 w 845757"/>
                  <a:gd name="connsiteY4" fmla="*/ 111034 h 787110"/>
                  <a:gd name="connsiteX5" fmla="*/ 357778 w 845757"/>
                  <a:gd name="connsiteY5" fmla="*/ 40534 h 787110"/>
                  <a:gd name="connsiteX6" fmla="*/ 374677 w 845757"/>
                  <a:gd name="connsiteY6" fmla="*/ 31 h 787110"/>
                  <a:gd name="connsiteX7" fmla="*/ 403391 w 845757"/>
                  <a:gd name="connsiteY7" fmla="*/ 81923 h 787110"/>
                  <a:gd name="connsiteX8" fmla="*/ 449004 w 845757"/>
                  <a:gd name="connsiteY8" fmla="*/ 140905 h 787110"/>
                  <a:gd name="connsiteX9" fmla="*/ 485215 w 845757"/>
                  <a:gd name="connsiteY9" fmla="*/ 95086 h 787110"/>
                  <a:gd name="connsiteX10" fmla="*/ 494490 w 845757"/>
                  <a:gd name="connsiteY10" fmla="*/ 152803 h 787110"/>
                  <a:gd name="connsiteX11" fmla="*/ 519265 w 845757"/>
                  <a:gd name="connsiteY11" fmla="*/ 125463 h 787110"/>
                  <a:gd name="connsiteX12" fmla="*/ 531208 w 845757"/>
                  <a:gd name="connsiteY12" fmla="*/ 161536 h 787110"/>
                  <a:gd name="connsiteX13" fmla="*/ 576313 w 845757"/>
                  <a:gd name="connsiteY13" fmla="*/ 98503 h 787110"/>
                  <a:gd name="connsiteX14" fmla="*/ 624467 w 845757"/>
                  <a:gd name="connsiteY14" fmla="*/ 60659 h 787110"/>
                  <a:gd name="connsiteX15" fmla="*/ 601470 w 845757"/>
                  <a:gd name="connsiteY15" fmla="*/ 124071 h 787110"/>
                  <a:gd name="connsiteX16" fmla="*/ 584190 w 845757"/>
                  <a:gd name="connsiteY16" fmla="*/ 202039 h 787110"/>
                  <a:gd name="connsiteX17" fmla="*/ 660677 w 845757"/>
                  <a:gd name="connsiteY17" fmla="*/ 211785 h 787110"/>
                  <a:gd name="connsiteX18" fmla="*/ 769056 w 845757"/>
                  <a:gd name="connsiteY18" fmla="*/ 213557 h 787110"/>
                  <a:gd name="connsiteX19" fmla="*/ 684182 w 845757"/>
                  <a:gd name="connsiteY19" fmla="*/ 241783 h 787110"/>
                  <a:gd name="connsiteX20" fmla="*/ 653690 w 845757"/>
                  <a:gd name="connsiteY20" fmla="*/ 295576 h 787110"/>
                  <a:gd name="connsiteX21" fmla="*/ 716455 w 845757"/>
                  <a:gd name="connsiteY21" fmla="*/ 358609 h 787110"/>
                  <a:gd name="connsiteX22" fmla="*/ 747837 w 845757"/>
                  <a:gd name="connsiteY22" fmla="*/ 386328 h 787110"/>
                  <a:gd name="connsiteX23" fmla="*/ 682785 w 845757"/>
                  <a:gd name="connsiteY23" fmla="*/ 366962 h 787110"/>
                  <a:gd name="connsiteX24" fmla="*/ 701843 w 845757"/>
                  <a:gd name="connsiteY24" fmla="*/ 454170 h 787110"/>
                  <a:gd name="connsiteX25" fmla="*/ 805774 w 845757"/>
                  <a:gd name="connsiteY25" fmla="*/ 488978 h 787110"/>
                  <a:gd name="connsiteX26" fmla="*/ 844272 w 845757"/>
                  <a:gd name="connsiteY26" fmla="*/ 524165 h 787110"/>
                  <a:gd name="connsiteX27" fmla="*/ 748346 w 845757"/>
                  <a:gd name="connsiteY27" fmla="*/ 518849 h 787110"/>
                  <a:gd name="connsiteX28" fmla="*/ 625864 w 845757"/>
                  <a:gd name="connsiteY28" fmla="*/ 525937 h 787110"/>
                  <a:gd name="connsiteX29" fmla="*/ 593592 w 845757"/>
                  <a:gd name="connsiteY29" fmla="*/ 584919 h 787110"/>
                  <a:gd name="connsiteX30" fmla="*/ 615700 w 845757"/>
                  <a:gd name="connsiteY30" fmla="*/ 663394 h 787110"/>
                  <a:gd name="connsiteX31" fmla="*/ 653308 w 845757"/>
                  <a:gd name="connsiteY31" fmla="*/ 731236 h 787110"/>
                  <a:gd name="connsiteX32" fmla="*/ 577202 w 845757"/>
                  <a:gd name="connsiteY32" fmla="*/ 663394 h 787110"/>
                  <a:gd name="connsiteX33" fmla="*/ 507703 w 845757"/>
                  <a:gd name="connsiteY33" fmla="*/ 648458 h 787110"/>
                  <a:gd name="connsiteX34" fmla="*/ 518757 w 845757"/>
                  <a:gd name="connsiteY34" fmla="*/ 768322 h 787110"/>
                  <a:gd name="connsiteX35" fmla="*/ 495379 w 845757"/>
                  <a:gd name="connsiteY35" fmla="*/ 702251 h 787110"/>
                  <a:gd name="connsiteX36" fmla="*/ 453832 w 845757"/>
                  <a:gd name="connsiteY36" fmla="*/ 646306 h 787110"/>
                  <a:gd name="connsiteX37" fmla="*/ 444938 w 845757"/>
                  <a:gd name="connsiteY37" fmla="*/ 691746 h 787110"/>
                  <a:gd name="connsiteX38" fmla="*/ 426769 w 845757"/>
                  <a:gd name="connsiteY38" fmla="*/ 721237 h 787110"/>
                  <a:gd name="connsiteX39" fmla="*/ 396276 w 845757"/>
                  <a:gd name="connsiteY39" fmla="*/ 649471 h 787110"/>
                  <a:gd name="connsiteX40" fmla="*/ 328556 w 845757"/>
                  <a:gd name="connsiteY40" fmla="*/ 716047 h 787110"/>
                  <a:gd name="connsiteX41" fmla="*/ 279004 w 845757"/>
                  <a:gd name="connsiteY41" fmla="*/ 786548 h 787110"/>
                  <a:gd name="connsiteX42" fmla="*/ 298952 w 845757"/>
                  <a:gd name="connsiteY42" fmla="*/ 683012 h 787110"/>
                  <a:gd name="connsiteX43" fmla="*/ 293235 w 845757"/>
                  <a:gd name="connsiteY43" fmla="*/ 627953 h 787110"/>
                  <a:gd name="connsiteX44" fmla="*/ 260073 w 845757"/>
                  <a:gd name="connsiteY44" fmla="*/ 662381 h 787110"/>
                  <a:gd name="connsiteX45" fmla="*/ 267569 w 845757"/>
                  <a:gd name="connsiteY45" fmla="*/ 596690 h 787110"/>
                  <a:gd name="connsiteX46" fmla="*/ 202517 w 845757"/>
                  <a:gd name="connsiteY46" fmla="*/ 576439 h 787110"/>
                  <a:gd name="connsiteX47" fmla="*/ 84483 w 845757"/>
                  <a:gd name="connsiteY47" fmla="*/ 633776 h 787110"/>
                  <a:gd name="connsiteX48" fmla="*/ 135813 w 845757"/>
                  <a:gd name="connsiteY48" fmla="*/ 575173 h 787110"/>
                  <a:gd name="connsiteX49" fmla="*/ 188033 w 845757"/>
                  <a:gd name="connsiteY49" fmla="*/ 514419 h 787110"/>
                  <a:gd name="connsiteX50" fmla="*/ 124379 w 845757"/>
                  <a:gd name="connsiteY50" fmla="*/ 506065 h 787110"/>
                  <a:gd name="connsiteX51" fmla="*/ 122600 w 845757"/>
                  <a:gd name="connsiteY51" fmla="*/ 487079 h 787110"/>
                  <a:gd name="connsiteX52" fmla="*/ 169864 w 845757"/>
                  <a:gd name="connsiteY52" fmla="*/ 437716 h 787110"/>
                  <a:gd name="connsiteX53" fmla="*/ 53990 w 845757"/>
                  <a:gd name="connsiteY53" fmla="*/ 412655 h 787110"/>
                  <a:gd name="connsiteX54" fmla="*/ 38108 w 845757"/>
                  <a:gd name="connsiteY54" fmla="*/ 372531 h 787110"/>
                  <a:gd name="connsiteX55" fmla="*/ 168085 w 845757"/>
                  <a:gd name="connsiteY55" fmla="*/ 360634 h 787110"/>
                  <a:gd name="connsiteX56" fmla="*/ 93377 w 845757"/>
                  <a:gd name="connsiteY56" fmla="*/ 258870 h 787110"/>
                  <a:gd name="connsiteX57" fmla="*/ 25275 w 845757"/>
                  <a:gd name="connsiteY57" fmla="*/ 222291 h 787110"/>
                  <a:gd name="connsiteX58" fmla="*/ 136703 w 845757"/>
                  <a:gd name="connsiteY58" fmla="*/ 238998 h 787110"/>
                  <a:gd name="connsiteX59" fmla="*/ 211411 w 845757"/>
                  <a:gd name="connsiteY59" fmla="*/ 240264 h 787110"/>
                  <a:gd name="connsiteX60" fmla="*/ 144580 w 845757"/>
                  <a:gd name="connsiteY60" fmla="*/ 175079 h 787110"/>
                  <a:gd name="connsiteX61" fmla="*/ 237838 w 845757"/>
                  <a:gd name="connsiteY61" fmla="*/ 220898 h 787110"/>
                  <a:gd name="connsiteX62" fmla="*/ 176852 w 845757"/>
                  <a:gd name="connsiteY62" fmla="*/ 107617 h 78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845757" h="787110">
                    <a:moveTo>
                      <a:pt x="176725" y="107490"/>
                    </a:moveTo>
                    <a:cubicBezTo>
                      <a:pt x="176725" y="107490"/>
                      <a:pt x="164782" y="96478"/>
                      <a:pt x="176344" y="84201"/>
                    </a:cubicBezTo>
                    <a:cubicBezTo>
                      <a:pt x="187906" y="71923"/>
                      <a:pt x="206456" y="89517"/>
                      <a:pt x="241777" y="137488"/>
                    </a:cubicBezTo>
                    <a:cubicBezTo>
                      <a:pt x="277098" y="185458"/>
                      <a:pt x="297046" y="175839"/>
                      <a:pt x="326269" y="162169"/>
                    </a:cubicBezTo>
                    <a:cubicBezTo>
                      <a:pt x="355492" y="148499"/>
                      <a:pt x="369213" y="149892"/>
                      <a:pt x="371882" y="111034"/>
                    </a:cubicBezTo>
                    <a:cubicBezTo>
                      <a:pt x="374550" y="72177"/>
                      <a:pt x="366164" y="63443"/>
                      <a:pt x="357778" y="40534"/>
                    </a:cubicBezTo>
                    <a:cubicBezTo>
                      <a:pt x="349393" y="17624"/>
                      <a:pt x="357397" y="-855"/>
                      <a:pt x="374677" y="31"/>
                    </a:cubicBezTo>
                    <a:cubicBezTo>
                      <a:pt x="391956" y="917"/>
                      <a:pt x="399325" y="23826"/>
                      <a:pt x="403391" y="81923"/>
                    </a:cubicBezTo>
                    <a:cubicBezTo>
                      <a:pt x="407457" y="140019"/>
                      <a:pt x="433503" y="146727"/>
                      <a:pt x="449004" y="140905"/>
                    </a:cubicBezTo>
                    <a:cubicBezTo>
                      <a:pt x="464505" y="135083"/>
                      <a:pt x="464886" y="98124"/>
                      <a:pt x="485215" y="95086"/>
                    </a:cubicBezTo>
                    <a:cubicBezTo>
                      <a:pt x="502875" y="98630"/>
                      <a:pt x="478608" y="145335"/>
                      <a:pt x="494490" y="152803"/>
                    </a:cubicBezTo>
                    <a:cubicBezTo>
                      <a:pt x="510372" y="160271"/>
                      <a:pt x="506052" y="127742"/>
                      <a:pt x="519265" y="125463"/>
                    </a:cubicBezTo>
                    <a:cubicBezTo>
                      <a:pt x="532479" y="123185"/>
                      <a:pt x="519646" y="159891"/>
                      <a:pt x="531208" y="161536"/>
                    </a:cubicBezTo>
                    <a:cubicBezTo>
                      <a:pt x="542770" y="163182"/>
                      <a:pt x="564370" y="133311"/>
                      <a:pt x="576313" y="98503"/>
                    </a:cubicBezTo>
                    <a:cubicBezTo>
                      <a:pt x="588256" y="63696"/>
                      <a:pt x="609983" y="53950"/>
                      <a:pt x="624467" y="60659"/>
                    </a:cubicBezTo>
                    <a:cubicBezTo>
                      <a:pt x="638951" y="67367"/>
                      <a:pt x="632472" y="81796"/>
                      <a:pt x="601470" y="124071"/>
                    </a:cubicBezTo>
                    <a:cubicBezTo>
                      <a:pt x="570468" y="166346"/>
                      <a:pt x="569198" y="189762"/>
                      <a:pt x="584190" y="202039"/>
                    </a:cubicBezTo>
                    <a:cubicBezTo>
                      <a:pt x="599183" y="214317"/>
                      <a:pt x="624467" y="224949"/>
                      <a:pt x="660677" y="211785"/>
                    </a:cubicBezTo>
                    <a:cubicBezTo>
                      <a:pt x="696888" y="198622"/>
                      <a:pt x="752665" y="182294"/>
                      <a:pt x="769056" y="213557"/>
                    </a:cubicBezTo>
                    <a:cubicBezTo>
                      <a:pt x="785445" y="244821"/>
                      <a:pt x="706671" y="243555"/>
                      <a:pt x="684182" y="241783"/>
                    </a:cubicBezTo>
                    <a:cubicBezTo>
                      <a:pt x="661694" y="240011"/>
                      <a:pt x="645685" y="256338"/>
                      <a:pt x="653690" y="295576"/>
                    </a:cubicBezTo>
                    <a:cubicBezTo>
                      <a:pt x="661694" y="334813"/>
                      <a:pt x="678846" y="350255"/>
                      <a:pt x="716455" y="358609"/>
                    </a:cubicBezTo>
                    <a:cubicBezTo>
                      <a:pt x="754063" y="366962"/>
                      <a:pt x="749235" y="379746"/>
                      <a:pt x="747837" y="386328"/>
                    </a:cubicBezTo>
                    <a:cubicBezTo>
                      <a:pt x="746440" y="392910"/>
                      <a:pt x="694347" y="358609"/>
                      <a:pt x="682785" y="366962"/>
                    </a:cubicBezTo>
                    <a:cubicBezTo>
                      <a:pt x="671223" y="375316"/>
                      <a:pt x="669952" y="425059"/>
                      <a:pt x="701843" y="454170"/>
                    </a:cubicBezTo>
                    <a:cubicBezTo>
                      <a:pt x="733734" y="483282"/>
                      <a:pt x="766387" y="488978"/>
                      <a:pt x="805774" y="488978"/>
                    </a:cubicBezTo>
                    <a:cubicBezTo>
                      <a:pt x="845161" y="488978"/>
                      <a:pt x="848719" y="507963"/>
                      <a:pt x="844272" y="524165"/>
                    </a:cubicBezTo>
                    <a:cubicBezTo>
                      <a:pt x="839825" y="540366"/>
                      <a:pt x="777441" y="529860"/>
                      <a:pt x="748346" y="518849"/>
                    </a:cubicBezTo>
                    <a:cubicBezTo>
                      <a:pt x="719250" y="507837"/>
                      <a:pt x="652419" y="482269"/>
                      <a:pt x="625864" y="525937"/>
                    </a:cubicBezTo>
                    <a:cubicBezTo>
                      <a:pt x="599310" y="569604"/>
                      <a:pt x="604138" y="565553"/>
                      <a:pt x="593592" y="584919"/>
                    </a:cubicBezTo>
                    <a:cubicBezTo>
                      <a:pt x="583047" y="604285"/>
                      <a:pt x="589145" y="622384"/>
                      <a:pt x="615700" y="663394"/>
                    </a:cubicBezTo>
                    <a:cubicBezTo>
                      <a:pt x="642254" y="704403"/>
                      <a:pt x="662964" y="718073"/>
                      <a:pt x="653308" y="731236"/>
                    </a:cubicBezTo>
                    <a:cubicBezTo>
                      <a:pt x="643652" y="744400"/>
                      <a:pt x="615319" y="720224"/>
                      <a:pt x="577202" y="663394"/>
                    </a:cubicBezTo>
                    <a:cubicBezTo>
                      <a:pt x="539086" y="606563"/>
                      <a:pt x="511261" y="628207"/>
                      <a:pt x="507703" y="648458"/>
                    </a:cubicBezTo>
                    <a:cubicBezTo>
                      <a:pt x="504146" y="668710"/>
                      <a:pt x="530319" y="755538"/>
                      <a:pt x="518757" y="768322"/>
                    </a:cubicBezTo>
                    <a:cubicBezTo>
                      <a:pt x="507195" y="781105"/>
                      <a:pt x="497031" y="772752"/>
                      <a:pt x="495379" y="702251"/>
                    </a:cubicBezTo>
                    <a:cubicBezTo>
                      <a:pt x="493600" y="631751"/>
                      <a:pt x="460820" y="643648"/>
                      <a:pt x="453832" y="646306"/>
                    </a:cubicBezTo>
                    <a:cubicBezTo>
                      <a:pt x="446844" y="648964"/>
                      <a:pt x="441508" y="657824"/>
                      <a:pt x="444938" y="691746"/>
                    </a:cubicBezTo>
                    <a:cubicBezTo>
                      <a:pt x="448496" y="725667"/>
                      <a:pt x="434774" y="721237"/>
                      <a:pt x="426769" y="721237"/>
                    </a:cubicBezTo>
                    <a:cubicBezTo>
                      <a:pt x="418765" y="721237"/>
                      <a:pt x="423212" y="652888"/>
                      <a:pt x="396276" y="649471"/>
                    </a:cubicBezTo>
                    <a:cubicBezTo>
                      <a:pt x="369340" y="646053"/>
                      <a:pt x="341007" y="673266"/>
                      <a:pt x="328556" y="716047"/>
                    </a:cubicBezTo>
                    <a:cubicBezTo>
                      <a:pt x="316104" y="758829"/>
                      <a:pt x="305940" y="791864"/>
                      <a:pt x="279004" y="786548"/>
                    </a:cubicBezTo>
                    <a:cubicBezTo>
                      <a:pt x="252069" y="781232"/>
                      <a:pt x="284722" y="702378"/>
                      <a:pt x="298952" y="683012"/>
                    </a:cubicBezTo>
                    <a:cubicBezTo>
                      <a:pt x="313182" y="663647"/>
                      <a:pt x="310514" y="627447"/>
                      <a:pt x="293235" y="627953"/>
                    </a:cubicBezTo>
                    <a:cubicBezTo>
                      <a:pt x="275955" y="628460"/>
                      <a:pt x="287009" y="661495"/>
                      <a:pt x="260073" y="662381"/>
                    </a:cubicBezTo>
                    <a:cubicBezTo>
                      <a:pt x="233138" y="663267"/>
                      <a:pt x="282689" y="613524"/>
                      <a:pt x="267569" y="596690"/>
                    </a:cubicBezTo>
                    <a:cubicBezTo>
                      <a:pt x="252450" y="579856"/>
                      <a:pt x="228182" y="561883"/>
                      <a:pt x="202517" y="576439"/>
                    </a:cubicBezTo>
                    <a:cubicBezTo>
                      <a:pt x="176852" y="590994"/>
                      <a:pt x="101636" y="655293"/>
                      <a:pt x="84483" y="633776"/>
                    </a:cubicBezTo>
                    <a:cubicBezTo>
                      <a:pt x="67331" y="612259"/>
                      <a:pt x="107480" y="588843"/>
                      <a:pt x="135813" y="575173"/>
                    </a:cubicBezTo>
                    <a:cubicBezTo>
                      <a:pt x="164147" y="561503"/>
                      <a:pt x="191591" y="546062"/>
                      <a:pt x="188033" y="514419"/>
                    </a:cubicBezTo>
                    <a:cubicBezTo>
                      <a:pt x="184476" y="482776"/>
                      <a:pt x="138100" y="500369"/>
                      <a:pt x="124379" y="506065"/>
                    </a:cubicBezTo>
                    <a:cubicBezTo>
                      <a:pt x="110656" y="511760"/>
                      <a:pt x="101382" y="498597"/>
                      <a:pt x="122600" y="487079"/>
                    </a:cubicBezTo>
                    <a:cubicBezTo>
                      <a:pt x="143818" y="475561"/>
                      <a:pt x="188541" y="465435"/>
                      <a:pt x="169864" y="437716"/>
                    </a:cubicBezTo>
                    <a:cubicBezTo>
                      <a:pt x="151187" y="409997"/>
                      <a:pt x="140260" y="407339"/>
                      <a:pt x="53990" y="412655"/>
                    </a:cubicBezTo>
                    <a:cubicBezTo>
                      <a:pt x="-32280" y="417971"/>
                      <a:pt x="2278" y="375696"/>
                      <a:pt x="38108" y="372531"/>
                    </a:cubicBezTo>
                    <a:cubicBezTo>
                      <a:pt x="73938" y="369367"/>
                      <a:pt x="157540" y="398099"/>
                      <a:pt x="168085" y="360634"/>
                    </a:cubicBezTo>
                    <a:cubicBezTo>
                      <a:pt x="178631" y="323169"/>
                      <a:pt x="173803" y="282665"/>
                      <a:pt x="93377" y="258870"/>
                    </a:cubicBezTo>
                    <a:cubicBezTo>
                      <a:pt x="93377" y="258870"/>
                      <a:pt x="23116" y="248744"/>
                      <a:pt x="25275" y="222291"/>
                    </a:cubicBezTo>
                    <a:cubicBezTo>
                      <a:pt x="27436" y="195837"/>
                      <a:pt x="77495" y="210773"/>
                      <a:pt x="136703" y="238998"/>
                    </a:cubicBezTo>
                    <a:cubicBezTo>
                      <a:pt x="195911" y="267224"/>
                      <a:pt x="206964" y="265452"/>
                      <a:pt x="211411" y="240264"/>
                    </a:cubicBezTo>
                    <a:cubicBezTo>
                      <a:pt x="215858" y="215076"/>
                      <a:pt x="141912" y="197103"/>
                      <a:pt x="144580" y="175079"/>
                    </a:cubicBezTo>
                    <a:cubicBezTo>
                      <a:pt x="147248" y="153056"/>
                      <a:pt x="214079" y="233682"/>
                      <a:pt x="237838" y="220898"/>
                    </a:cubicBezTo>
                    <a:cubicBezTo>
                      <a:pt x="269221" y="204191"/>
                      <a:pt x="213952" y="132804"/>
                      <a:pt x="176852" y="107617"/>
                    </a:cubicBezTo>
                    <a:close/>
                  </a:path>
                </a:pathLst>
              </a:custGeom>
              <a:gradFill>
                <a:gsLst>
                  <a:gs pos="0">
                    <a:srgbClr val="FFFFFF"/>
                  </a:gs>
                  <a:gs pos="87000">
                    <a:srgbClr val="B057FF"/>
                  </a:gs>
                </a:gsLst>
                <a:path path="circle">
                  <a:fillToRect l="50000" t="50000" r="50000" b="50000"/>
                </a:path>
              </a:gradFill>
              <a:ln w="7750" cap="flat">
                <a:solidFill>
                  <a:srgbClr val="2F3651"/>
                </a:solidFill>
                <a:prstDash val="solid"/>
                <a:miter/>
              </a:ln>
            </p:spPr>
            <p:txBody>
              <a:bodyPr rtlCol="0" anchor="ctr"/>
              <a:lstStyle/>
              <a:p>
                <a:pPr marL="0" marR="0" lvl="0" indent="0" defTabSz="685800" eaLnBrk="1" fontAlgn="auto" latinLnBrk="0" hangingPunct="1">
                  <a:lnSpc>
                    <a:spcPct val="85000"/>
                  </a:lnSpc>
                  <a:spcBef>
                    <a:spcPts val="0"/>
                  </a:spcBef>
                  <a:spcAft>
                    <a:spcPts val="0"/>
                  </a:spcAft>
                  <a:buClrTx/>
                  <a:buSzTx/>
                  <a:buFontTx/>
                  <a:buNone/>
                  <a:tabLst/>
                  <a:defRPr/>
                </a:pPr>
                <a:endParaRPr kumimoji="0" lang="en-US" sz="525" b="0" i="0" u="none" strike="noStrike" kern="0" cap="none" spc="0" normalizeH="0" baseline="0" noProof="0">
                  <a:ln>
                    <a:noFill/>
                  </a:ln>
                  <a:solidFill>
                    <a:srgbClr val="2F3651"/>
                  </a:solidFill>
                  <a:effectLst/>
                  <a:uLnTx/>
                  <a:uFillTx/>
                  <a:latin typeface="Arial" panose="020B0604020202020204" pitchFamily="34" charset="0"/>
                  <a:ea typeface="Calibri" panose="020F0502020204030204"/>
                  <a:cs typeface="Arial" panose="020B0604020202020204" pitchFamily="34" charset="0"/>
                </a:endParaRPr>
              </a:p>
            </p:txBody>
          </p:sp>
          <p:sp>
            <p:nvSpPr>
              <p:cNvPr id="571" name="Freeform 328">
                <a:extLst>
                  <a:ext uri="{FF2B5EF4-FFF2-40B4-BE49-F238E27FC236}">
                    <a16:creationId xmlns:a16="http://schemas.microsoft.com/office/drawing/2014/main" id="{5C2A5D1D-6C0B-A24C-A6A0-CD9A07CAF6A1}"/>
                  </a:ext>
                </a:extLst>
              </p:cNvPr>
              <p:cNvSpPr/>
              <p:nvPr/>
            </p:nvSpPr>
            <p:spPr>
              <a:xfrm rot="5618614">
                <a:off x="6672048" y="2087325"/>
                <a:ext cx="267836" cy="209939"/>
              </a:xfrm>
              <a:custGeom>
                <a:avLst/>
                <a:gdLst>
                  <a:gd name="connsiteX0" fmla="*/ 62642 w 267836"/>
                  <a:gd name="connsiteY0" fmla="*/ 8728 h 209939"/>
                  <a:gd name="connsiteX1" fmla="*/ 5213 w 267836"/>
                  <a:gd name="connsiteY1" fmla="*/ 36447 h 209939"/>
                  <a:gd name="connsiteX2" fmla="*/ 50572 w 267836"/>
                  <a:gd name="connsiteY2" fmla="*/ 180486 h 209939"/>
                  <a:gd name="connsiteX3" fmla="*/ 267455 w 267836"/>
                  <a:gd name="connsiteY3" fmla="*/ 54547 h 209939"/>
                  <a:gd name="connsiteX4" fmla="*/ 141416 w 267836"/>
                  <a:gd name="connsiteY4" fmla="*/ 28093 h 209939"/>
                  <a:gd name="connsiteX5" fmla="*/ 62642 w 267836"/>
                  <a:gd name="connsiteY5" fmla="*/ 8728 h 209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836" h="209938">
                    <a:moveTo>
                      <a:pt x="62642" y="8728"/>
                    </a:moveTo>
                    <a:cubicBezTo>
                      <a:pt x="39010" y="-1524"/>
                      <a:pt x="12201" y="11639"/>
                      <a:pt x="5213" y="36447"/>
                    </a:cubicBezTo>
                    <a:cubicBezTo>
                      <a:pt x="-4189" y="69609"/>
                      <a:pt x="-6857" y="125680"/>
                      <a:pt x="50572" y="180486"/>
                    </a:cubicBezTo>
                    <a:cubicBezTo>
                      <a:pt x="140272" y="265922"/>
                      <a:pt x="275967" y="147451"/>
                      <a:pt x="267455" y="54547"/>
                    </a:cubicBezTo>
                    <a:cubicBezTo>
                      <a:pt x="258815" y="-38737"/>
                      <a:pt x="182328" y="12525"/>
                      <a:pt x="141416" y="28093"/>
                    </a:cubicBezTo>
                    <a:cubicBezTo>
                      <a:pt x="112829" y="38979"/>
                      <a:pt x="93135" y="22018"/>
                      <a:pt x="62642" y="8728"/>
                    </a:cubicBezTo>
                    <a:close/>
                  </a:path>
                </a:pathLst>
              </a:custGeom>
              <a:gradFill>
                <a:gsLst>
                  <a:gs pos="2000">
                    <a:srgbClr val="FFFFFF"/>
                  </a:gs>
                  <a:gs pos="56000">
                    <a:srgbClr val="AA80DC"/>
                  </a:gs>
                  <a:gs pos="98000">
                    <a:srgbClr val="5500B9"/>
                  </a:gs>
                </a:gsLst>
                <a:path path="circle">
                  <a:fillToRect l="50000" t="50000" r="50000" b="50000"/>
                </a:path>
              </a:gradFill>
              <a:ln w="0" cap="flat">
                <a:noFill/>
                <a:prstDash val="solid"/>
                <a:miter/>
              </a:ln>
            </p:spPr>
            <p:txBody>
              <a:bodyPr rtlCol="0" anchor="ctr"/>
              <a:lstStyle/>
              <a:p>
                <a:pPr marL="0" marR="0" lvl="0" indent="0" defTabSz="685800" eaLnBrk="1" fontAlgn="auto" latinLnBrk="0" hangingPunct="1">
                  <a:lnSpc>
                    <a:spcPct val="85000"/>
                  </a:lnSpc>
                  <a:spcBef>
                    <a:spcPts val="0"/>
                  </a:spcBef>
                  <a:spcAft>
                    <a:spcPts val="0"/>
                  </a:spcAft>
                  <a:buClrTx/>
                  <a:buSzTx/>
                  <a:buFontTx/>
                  <a:buNone/>
                  <a:tabLst/>
                  <a:defRPr/>
                </a:pPr>
                <a:endParaRPr kumimoji="0" lang="en-US" sz="525" b="0" i="0" u="none" strike="noStrike" kern="0" cap="none" spc="0" normalizeH="0" baseline="0" noProof="0">
                  <a:ln>
                    <a:noFill/>
                  </a:ln>
                  <a:solidFill>
                    <a:srgbClr val="2F3651"/>
                  </a:solidFill>
                  <a:effectLst/>
                  <a:uLnTx/>
                  <a:uFillTx/>
                  <a:latin typeface="Arial" panose="020B0604020202020204" pitchFamily="34" charset="0"/>
                  <a:ea typeface="Calibri" panose="020F0502020204030204"/>
                  <a:cs typeface="Arial" panose="020B0604020202020204" pitchFamily="34" charset="0"/>
                </a:endParaRPr>
              </a:p>
            </p:txBody>
          </p:sp>
        </p:grpSp>
        <p:sp>
          <p:nvSpPr>
            <p:cNvPr id="569" name="TextBox 69">
              <a:extLst>
                <a:ext uri="{FF2B5EF4-FFF2-40B4-BE49-F238E27FC236}">
                  <a16:creationId xmlns:a16="http://schemas.microsoft.com/office/drawing/2014/main" id="{4ED6F5F2-CB3A-B754-421A-6549E58C1E69}"/>
                </a:ext>
              </a:extLst>
            </p:cNvPr>
            <p:cNvSpPr txBox="1"/>
            <p:nvPr/>
          </p:nvSpPr>
          <p:spPr>
            <a:xfrm>
              <a:off x="698579" y="5809622"/>
              <a:ext cx="2696811" cy="372294"/>
            </a:xfrm>
            <a:prstGeom prst="rect">
              <a:avLst/>
            </a:prstGeom>
            <a:noFill/>
          </p:spPr>
          <p:txBody>
            <a:bodyPr wrap="square" lIns="0" tIns="0" rIns="0" bIns="0" rtlCol="0">
              <a:spAutoFit/>
            </a:bodyPr>
            <a:lstStyle/>
            <a:p>
              <a:pPr marL="0" marR="0" lvl="0" indent="0" algn="ctr" defTabSz="685800" eaLnBrk="1" fontAlgn="auto" latinLnBrk="0" hangingPunct="1">
                <a:lnSpc>
                  <a:spcPct val="85000"/>
                </a:lnSpc>
                <a:spcBef>
                  <a:spcPts val="0"/>
                </a:spcBef>
                <a:spcAft>
                  <a:spcPts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Unreife APZ</a:t>
              </a:r>
            </a:p>
          </p:txBody>
        </p:sp>
      </p:grpSp>
      <p:sp>
        <p:nvSpPr>
          <p:cNvPr id="572" name="Freeform: Shape 240">
            <a:extLst>
              <a:ext uri="{FF2B5EF4-FFF2-40B4-BE49-F238E27FC236}">
                <a16:creationId xmlns:a16="http://schemas.microsoft.com/office/drawing/2014/main" id="{627621AB-7DA3-EE2C-F943-4843E24B8FDD}"/>
              </a:ext>
            </a:extLst>
          </p:cNvPr>
          <p:cNvSpPr/>
          <p:nvPr/>
        </p:nvSpPr>
        <p:spPr>
          <a:xfrm rot="1377844">
            <a:off x="3089956" y="2118453"/>
            <a:ext cx="171173" cy="109283"/>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3810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3" name="Freeform: Shape 241">
            <a:extLst>
              <a:ext uri="{FF2B5EF4-FFF2-40B4-BE49-F238E27FC236}">
                <a16:creationId xmlns:a16="http://schemas.microsoft.com/office/drawing/2014/main" id="{6222F650-2F47-BAD3-2428-4B44CB51CC0F}"/>
              </a:ext>
            </a:extLst>
          </p:cNvPr>
          <p:cNvSpPr/>
          <p:nvPr/>
        </p:nvSpPr>
        <p:spPr>
          <a:xfrm rot="19962956">
            <a:off x="3451878" y="2004289"/>
            <a:ext cx="171173" cy="109283"/>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3810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4" name="Freeform: Shape 242">
            <a:extLst>
              <a:ext uri="{FF2B5EF4-FFF2-40B4-BE49-F238E27FC236}">
                <a16:creationId xmlns:a16="http://schemas.microsoft.com/office/drawing/2014/main" id="{FFE84E64-5C5A-B7A9-D245-C668CAF6C9F1}"/>
              </a:ext>
            </a:extLst>
          </p:cNvPr>
          <p:cNvSpPr/>
          <p:nvPr/>
        </p:nvSpPr>
        <p:spPr>
          <a:xfrm rot="17790932">
            <a:off x="3762225" y="2017474"/>
            <a:ext cx="171173" cy="109283"/>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3810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5" name="Freeform: Shape 243">
            <a:extLst>
              <a:ext uri="{FF2B5EF4-FFF2-40B4-BE49-F238E27FC236}">
                <a16:creationId xmlns:a16="http://schemas.microsoft.com/office/drawing/2014/main" id="{7F27970E-EC57-51FE-223B-9A2DC36B9299}"/>
              </a:ext>
            </a:extLst>
          </p:cNvPr>
          <p:cNvSpPr/>
          <p:nvPr/>
        </p:nvSpPr>
        <p:spPr>
          <a:xfrm rot="17790932">
            <a:off x="4233947" y="1874323"/>
            <a:ext cx="87609" cy="73892"/>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6" name="Freeform: Shape 244">
            <a:extLst>
              <a:ext uri="{FF2B5EF4-FFF2-40B4-BE49-F238E27FC236}">
                <a16:creationId xmlns:a16="http://schemas.microsoft.com/office/drawing/2014/main" id="{293C796F-6E54-4D70-76D0-C28129B7EE31}"/>
              </a:ext>
            </a:extLst>
          </p:cNvPr>
          <p:cNvSpPr/>
          <p:nvPr/>
        </p:nvSpPr>
        <p:spPr>
          <a:xfrm rot="19596162">
            <a:off x="4355105" y="1796970"/>
            <a:ext cx="68336" cy="53362"/>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7" name="Freeform: Shape 245">
            <a:extLst>
              <a:ext uri="{FF2B5EF4-FFF2-40B4-BE49-F238E27FC236}">
                <a16:creationId xmlns:a16="http://schemas.microsoft.com/office/drawing/2014/main" id="{3C1FD41F-537E-4251-5C15-3D2C6E32CBD0}"/>
              </a:ext>
            </a:extLst>
          </p:cNvPr>
          <p:cNvSpPr/>
          <p:nvPr/>
        </p:nvSpPr>
        <p:spPr>
          <a:xfrm rot="2060913">
            <a:off x="4262397" y="2066971"/>
            <a:ext cx="113779" cy="79817"/>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8" name="TextBox 86">
            <a:extLst>
              <a:ext uri="{FF2B5EF4-FFF2-40B4-BE49-F238E27FC236}">
                <a16:creationId xmlns:a16="http://schemas.microsoft.com/office/drawing/2014/main" id="{6FCDCA25-BA1B-EE18-5BAB-3F58C49E8D14}"/>
              </a:ext>
            </a:extLst>
          </p:cNvPr>
          <p:cNvSpPr txBox="1"/>
          <p:nvPr/>
        </p:nvSpPr>
        <p:spPr>
          <a:xfrm>
            <a:off x="3005479" y="1631043"/>
            <a:ext cx="539205" cy="215828"/>
          </a:xfrm>
          <a:prstGeom prst="rect">
            <a:avLst/>
          </a:prstGeom>
          <a:noFill/>
        </p:spPr>
        <p:txBody>
          <a:bodyPr wrap="square" lIns="0" tIns="0" rIns="0" bIns="0" rtlCol="0">
            <a:spAutoFit/>
          </a:bodyPr>
          <a:lstStyle/>
          <a:p>
            <a:pPr algn="ctr" defTabSz="685800">
              <a:lnSpc>
                <a:spcPct val="85000"/>
              </a:lnSpc>
              <a:defRPr/>
            </a:pPr>
            <a:r>
              <a:rPr lang="de" sz="825">
                <a:solidFill>
                  <a:srgbClr val="2F3651"/>
                </a:solidFill>
                <a:uFill>
                  <a:solidFill>
                    <a:prstClr val="black">
                      <a:alpha val="0"/>
                    </a:prstClr>
                  </a:solidFill>
                </a:uFill>
                <a:latin typeface="Arial"/>
                <a:ea typeface="Arial"/>
                <a:cs typeface="Arial"/>
              </a:rPr>
              <a:t>Betazell-antigene</a:t>
            </a:r>
          </a:p>
        </p:txBody>
      </p:sp>
      <p:sp>
        <p:nvSpPr>
          <p:cNvPr id="579" name="Freeform: Shape 247">
            <a:extLst>
              <a:ext uri="{FF2B5EF4-FFF2-40B4-BE49-F238E27FC236}">
                <a16:creationId xmlns:a16="http://schemas.microsoft.com/office/drawing/2014/main" id="{A084FC19-1B91-35E7-6536-9B8EC52C0105}"/>
              </a:ext>
            </a:extLst>
          </p:cNvPr>
          <p:cNvSpPr>
            <a:spLocks noChangeAspect="1"/>
          </p:cNvSpPr>
          <p:nvPr/>
        </p:nvSpPr>
        <p:spPr>
          <a:xfrm rot="13038401">
            <a:off x="4473467" y="1596739"/>
            <a:ext cx="117174" cy="12656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B266B4"/>
          </a:solidFill>
          <a:ln w="3049" cap="flat">
            <a:solidFill>
              <a:sysClr val="window" lastClr="FFFFFF">
                <a:lumMod val="65000"/>
              </a:sysClr>
            </a:solidFill>
            <a:prstDash val="solid"/>
            <a:miter/>
          </a:ln>
        </p:spPr>
        <p:txBody>
          <a:bodyPr wrap="square" rtlCol="0" anchor="ctr">
            <a:noAutofit/>
          </a:bodyPr>
          <a:lstStyle/>
          <a:p>
            <a:pPr defTabSz="685800">
              <a:spcBef>
                <a:spcPct val="0"/>
              </a:spcBef>
              <a:spcAft>
                <a:spcPct val="0"/>
              </a:spcAft>
              <a:defRPr/>
            </a:pPr>
            <a:endParaRPr lang="en-US" sz="700" kern="0">
              <a:solidFill>
                <a:srgbClr val="000000"/>
              </a:solidFill>
              <a:latin typeface="Arial" panose="020B0604020202020204" pitchFamily="34" charset="0"/>
              <a:ea typeface="Calibri" panose="020F0502020204030204"/>
              <a:cs typeface="Arial" panose="020B0604020202020204" pitchFamily="34" charset="0"/>
            </a:endParaRPr>
          </a:p>
        </p:txBody>
      </p:sp>
      <p:sp>
        <p:nvSpPr>
          <p:cNvPr id="580" name="Arc 88">
            <a:extLst>
              <a:ext uri="{FF2B5EF4-FFF2-40B4-BE49-F238E27FC236}">
                <a16:creationId xmlns:a16="http://schemas.microsoft.com/office/drawing/2014/main" id="{D857860D-328A-0B76-DFCA-0C1122F95A0A}"/>
              </a:ext>
            </a:extLst>
          </p:cNvPr>
          <p:cNvSpPr/>
          <p:nvPr/>
        </p:nvSpPr>
        <p:spPr>
          <a:xfrm flipV="1">
            <a:off x="4335819" y="1620095"/>
            <a:ext cx="201892" cy="208586"/>
          </a:xfrm>
          <a:prstGeom prst="arc">
            <a:avLst>
              <a:gd name="adj1" fmla="val 17014346"/>
              <a:gd name="adj2" fmla="val 21180211"/>
            </a:avLst>
          </a:prstGeom>
          <a:noFill/>
          <a:ln w="12700" cap="flat" cmpd="sng" algn="ctr">
            <a:solidFill>
              <a:sysClr val="window" lastClr="FFFFFF">
                <a:lumMod val="50000"/>
              </a:sysClr>
            </a:solidFill>
            <a:prstDash val="solid"/>
            <a:tailEnd type="stealth" w="med" len="med"/>
          </a:ln>
          <a:effectLst/>
        </p:spPr>
        <p:txBody>
          <a:bodyPr rtlCol="0" anchor="ctr"/>
          <a:lstStyle/>
          <a:p>
            <a:pPr algn="ctr" defTabSz="685800">
              <a:spcBef>
                <a:spcPct val="0"/>
              </a:spcBef>
              <a:spcAft>
                <a:spcPct val="0"/>
              </a:spcAft>
              <a:defRPr/>
            </a:pPr>
            <a:endParaRPr lang="en-US" sz="1350" kern="0">
              <a:solidFill>
                <a:srgbClr val="000000"/>
              </a:solidFill>
              <a:latin typeface="Arial" panose="020B0604020202020204" pitchFamily="34" charset="0"/>
              <a:ea typeface="Calibri" panose="020F0502020204030204"/>
              <a:cs typeface="Arial" panose="020B0604020202020204" pitchFamily="34" charset="0"/>
            </a:endParaRPr>
          </a:p>
        </p:txBody>
      </p:sp>
      <p:sp>
        <p:nvSpPr>
          <p:cNvPr id="581" name="Oval 90">
            <a:extLst>
              <a:ext uri="{FF2B5EF4-FFF2-40B4-BE49-F238E27FC236}">
                <a16:creationId xmlns:a16="http://schemas.microsoft.com/office/drawing/2014/main" id="{2FABF80D-ACF7-47E9-7444-42D4F8601A17}"/>
              </a:ext>
            </a:extLst>
          </p:cNvPr>
          <p:cNvSpPr/>
          <p:nvPr/>
        </p:nvSpPr>
        <p:spPr>
          <a:xfrm>
            <a:off x="4522436" y="1599463"/>
            <a:ext cx="30550" cy="30550"/>
          </a:xfrm>
          <a:prstGeom prst="ellipse">
            <a:avLst/>
          </a:prstGeom>
          <a:solidFill>
            <a:srgbClr val="2F3651">
              <a:lumMod val="75000"/>
              <a:lumOff val="25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82" name="Rectangle 59">
            <a:extLst>
              <a:ext uri="{FF2B5EF4-FFF2-40B4-BE49-F238E27FC236}">
                <a16:creationId xmlns:a16="http://schemas.microsoft.com/office/drawing/2014/main" id="{83C3195E-103F-96F1-4FAB-FF25D7D488A6}"/>
              </a:ext>
            </a:extLst>
          </p:cNvPr>
          <p:cNvSpPr/>
          <p:nvPr/>
        </p:nvSpPr>
        <p:spPr>
          <a:xfrm>
            <a:off x="2941101" y="1563758"/>
            <a:ext cx="1279689" cy="677003"/>
          </a:xfrm>
          <a:custGeom>
            <a:avLst/>
            <a:gdLst>
              <a:gd name="connsiteX0" fmla="*/ 0 w 2074528"/>
              <a:gd name="connsiteY0" fmla="*/ 914400 h 914400"/>
              <a:gd name="connsiteX1" fmla="*/ 0 w 2074528"/>
              <a:gd name="connsiteY1" fmla="*/ 0 h 914400"/>
              <a:gd name="connsiteX2" fmla="*/ 2074528 w 2074528"/>
              <a:gd name="connsiteY2" fmla="*/ 0 h 914400"/>
              <a:gd name="connsiteX3" fmla="*/ 2074528 w 2074528"/>
              <a:gd name="connsiteY3" fmla="*/ 0 h 914400"/>
              <a:gd name="connsiteX4" fmla="*/ 2165968 w 2165968"/>
              <a:gd name="connsiteY4" fmla="*/ 1005840 h 1005840"/>
            </a:gdLst>
            <a:ahLst/>
            <a:cxnLst>
              <a:cxn ang="0">
                <a:pos x="connsiteX0" y="connsiteY0"/>
              </a:cxn>
              <a:cxn ang="0">
                <a:pos x="connsiteX1" y="connsiteY1"/>
              </a:cxn>
              <a:cxn ang="0">
                <a:pos x="connsiteX2" y="connsiteY2"/>
              </a:cxn>
            </a:cxnLst>
            <a:rect l="l" t="t" r="r" b="b"/>
            <a:pathLst>
              <a:path w="2074528" h="914400">
                <a:moveTo>
                  <a:pt x="0" y="914400"/>
                </a:moveTo>
                <a:lnTo>
                  <a:pt x="0" y="0"/>
                </a:lnTo>
                <a:lnTo>
                  <a:pt x="2074528" y="0"/>
                </a:lnTo>
              </a:path>
            </a:pathLst>
          </a:custGeom>
          <a:noFill/>
          <a:ln w="15875" cap="flat" cmpd="sng" algn="ctr">
            <a:solidFill>
              <a:sysClr val="window" lastClr="FFFFFF">
                <a:lumMod val="50000"/>
              </a:sysClr>
            </a:solidFill>
            <a:prstDash val="solid"/>
            <a:tailEnd type="stealth" w="lg" len="lg"/>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grpSp>
        <p:nvGrpSpPr>
          <p:cNvPr id="583" name="Group 92">
            <a:extLst>
              <a:ext uri="{FF2B5EF4-FFF2-40B4-BE49-F238E27FC236}">
                <a16:creationId xmlns:a16="http://schemas.microsoft.com/office/drawing/2014/main" id="{874B129E-1B43-25D4-1CA1-6F8A08B685C6}"/>
              </a:ext>
            </a:extLst>
          </p:cNvPr>
          <p:cNvGrpSpPr/>
          <p:nvPr/>
        </p:nvGrpSpPr>
        <p:grpSpPr>
          <a:xfrm>
            <a:off x="422801" y="2416557"/>
            <a:ext cx="1539804" cy="989939"/>
            <a:chOff x="629804" y="3379671"/>
            <a:chExt cx="2053072" cy="1319918"/>
          </a:xfrm>
        </p:grpSpPr>
        <p:sp>
          <p:nvSpPr>
            <p:cNvPr id="584" name="Rectangle: Rounded Corners 254">
              <a:extLst>
                <a:ext uri="{FF2B5EF4-FFF2-40B4-BE49-F238E27FC236}">
                  <a16:creationId xmlns:a16="http://schemas.microsoft.com/office/drawing/2014/main" id="{0C165063-9E8F-CC96-2D7F-6BCAF8E95C4A}"/>
                </a:ext>
              </a:extLst>
            </p:cNvPr>
            <p:cNvSpPr/>
            <p:nvPr/>
          </p:nvSpPr>
          <p:spPr>
            <a:xfrm>
              <a:off x="719995" y="3379671"/>
              <a:ext cx="1872690" cy="264116"/>
            </a:xfrm>
            <a:prstGeom prst="roundRect">
              <a:avLst>
                <a:gd name="adj" fmla="val 50000"/>
              </a:avLst>
            </a:prstGeom>
            <a:solidFill>
              <a:srgbClr val="2F3651">
                <a:alpha val="50000"/>
              </a:srgbClr>
            </a:solidFill>
            <a:ln w="25400" cap="flat" cmpd="sng" algn="ctr">
              <a:noFill/>
              <a:prstDash val="solid"/>
            </a:ln>
            <a:effectLst/>
          </p:spPr>
          <p:txBody>
            <a:bodyPr lIns="0" tIns="0" rIns="0" bIns="0"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105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Betazell-Stress</a:t>
              </a:r>
            </a:p>
          </p:txBody>
        </p:sp>
        <p:sp>
          <p:nvSpPr>
            <p:cNvPr id="585" name="Rectangle 104">
              <a:extLst>
                <a:ext uri="{FF2B5EF4-FFF2-40B4-BE49-F238E27FC236}">
                  <a16:creationId xmlns:a16="http://schemas.microsoft.com/office/drawing/2014/main" id="{06D6DE3D-4930-8E40-DDB4-5B3F562BDFED}"/>
                </a:ext>
              </a:extLst>
            </p:cNvPr>
            <p:cNvSpPr/>
            <p:nvPr/>
          </p:nvSpPr>
          <p:spPr>
            <a:xfrm>
              <a:off x="629804" y="3705471"/>
              <a:ext cx="2053072" cy="994118"/>
            </a:xfrm>
            <a:prstGeom prst="rect">
              <a:avLst/>
            </a:prstGeom>
          </p:spPr>
          <p:txBody>
            <a:bodyPr wrap="square" lIns="0" tIns="0" rIns="0" bIns="0">
              <a:spAutoFit/>
            </a:bodyPr>
            <a:lstStyle/>
            <a:p>
              <a:pPr marL="0" marR="0" lvl="0" indent="0" algn="ctr" defTabSz="685783" eaLnBrk="1" fontAlgn="auto" latinLnBrk="0" hangingPunct="1">
                <a:lnSpc>
                  <a:spcPct val="85000"/>
                </a:lnSpc>
                <a:spcBef>
                  <a:spcPct val="0"/>
                </a:spcBef>
                <a:spcAft>
                  <a:spcPct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Genetische </a:t>
              </a:r>
              <a:br>
                <a:rPr kumimoji="0" sz="900" b="0" i="0" u="none" strike="noStrike" kern="0" cap="none" spc="0" normalizeH="0" baseline="0" noProof="0">
                  <a:ln>
                    <a:noFill/>
                  </a:ln>
                  <a:solidFill>
                    <a:srgbClr val="000000"/>
                  </a:solidFill>
                  <a:effectLst/>
                  <a:uLnTx/>
                  <a:uFillTx/>
                  <a:latin typeface="Calibri" panose="020F0502020204030204"/>
                  <a:ea typeface="Calibri" panose="020F0502020204030204"/>
                  <a:cs typeface="Arial"/>
                </a:rPr>
              </a:b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Veranlagung</a:t>
              </a:r>
            </a:p>
            <a:p>
              <a:pPr marL="0" marR="0" lvl="0" indent="0" algn="ctr" defTabSz="685783" eaLnBrk="1" fontAlgn="auto" latinLnBrk="0" hangingPunct="1">
                <a:lnSpc>
                  <a:spcPct val="85000"/>
                </a:lnSpc>
                <a:spcBef>
                  <a:spcPct val="0"/>
                </a:spcBef>
                <a:spcAft>
                  <a:spcPct val="0"/>
                </a:spcAft>
                <a:buClrTx/>
                <a:buSzTx/>
                <a:buFontTx/>
                <a:buNone/>
                <a:tabLst/>
                <a:defRPr/>
              </a:pPr>
              <a:r>
                <a:rPr kumimoji="0" lang="en-US" sz="1200" b="0" i="0" u="none" strike="noStrike" kern="0" cap="none" spc="0" normalizeH="0" baseline="0" noProof="0">
                  <a:ln>
                    <a:noFill/>
                  </a:ln>
                  <a:solidFill>
                    <a:srgbClr val="2F3651"/>
                  </a:solidFill>
                  <a:effectLst/>
                  <a:uLnTx/>
                  <a:uFillTx/>
                  <a:latin typeface="Arial" panose="020B0604020202020204" pitchFamily="34" charset="0"/>
                  <a:ea typeface="Calibri" panose="020F0502020204030204"/>
                  <a:cs typeface="Arial" panose="020B0604020202020204" pitchFamily="34" charset="0"/>
                </a:rPr>
                <a:t>+</a:t>
              </a:r>
            </a:p>
            <a:p>
              <a:pPr marL="0" marR="0" lvl="0" indent="0" algn="ctr" defTabSz="685783" eaLnBrk="1" fontAlgn="auto" latinLnBrk="0" hangingPunct="1">
                <a:lnSpc>
                  <a:spcPct val="85000"/>
                </a:lnSpc>
                <a:spcBef>
                  <a:spcPct val="0"/>
                </a:spcBef>
                <a:spcAft>
                  <a:spcPct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Umweltfaktoren</a:t>
              </a:r>
              <a:br>
                <a:rPr kumimoji="0" sz="900" b="0" i="0" u="none" strike="noStrike" kern="0" cap="none" spc="0" normalizeH="0" baseline="0" noProof="0">
                  <a:ln>
                    <a:noFill/>
                  </a:ln>
                  <a:solidFill>
                    <a:srgbClr val="000000"/>
                  </a:solidFill>
                  <a:effectLst/>
                  <a:uLnTx/>
                  <a:uFillTx/>
                  <a:latin typeface="Calibri" panose="020F0502020204030204"/>
                  <a:ea typeface="Calibri" panose="020F0502020204030204"/>
                  <a:cs typeface="Arial"/>
                </a:rPr>
              </a:br>
              <a:r>
                <a:rPr kumimoji="0" lang="de" sz="90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(z. B. Infektionen,</a:t>
              </a:r>
              <a:br>
                <a:rPr kumimoji="0" sz="900" b="0" i="0" u="none" strike="noStrike" kern="0" cap="none" spc="0" normalizeH="0" baseline="0" noProof="0">
                  <a:ln>
                    <a:noFill/>
                  </a:ln>
                  <a:solidFill>
                    <a:srgbClr val="000000"/>
                  </a:solidFill>
                  <a:effectLst/>
                  <a:uLnTx/>
                  <a:uFillTx/>
                  <a:latin typeface="Calibri" panose="020F0502020204030204"/>
                  <a:ea typeface="Calibri" panose="020F0502020204030204"/>
                  <a:cs typeface="Arial"/>
                </a:rPr>
              </a:br>
              <a:r>
                <a:rPr kumimoji="0" lang="de" sz="90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Ernährung usw.)</a:t>
              </a:r>
            </a:p>
          </p:txBody>
        </p:sp>
      </p:grpSp>
      <p:sp>
        <p:nvSpPr>
          <p:cNvPr id="586" name="Freeform: Shape 256">
            <a:extLst>
              <a:ext uri="{FF2B5EF4-FFF2-40B4-BE49-F238E27FC236}">
                <a16:creationId xmlns:a16="http://schemas.microsoft.com/office/drawing/2014/main" id="{6350FF1D-3D27-D473-0301-48FD5F9409FD}"/>
              </a:ext>
            </a:extLst>
          </p:cNvPr>
          <p:cNvSpPr/>
          <p:nvPr/>
        </p:nvSpPr>
        <p:spPr>
          <a:xfrm>
            <a:off x="1931353" y="1622301"/>
            <a:ext cx="420366" cy="749018"/>
          </a:xfrm>
          <a:custGeom>
            <a:avLst/>
            <a:gdLst>
              <a:gd name="connsiteX0" fmla="*/ 0 w 306658"/>
              <a:gd name="connsiteY0" fmla="*/ 0 h 546410"/>
              <a:gd name="connsiteX1" fmla="*/ 178419 w 306658"/>
              <a:gd name="connsiteY1" fmla="*/ 183995 h 546410"/>
              <a:gd name="connsiteX2" fmla="*/ 39029 w 306658"/>
              <a:gd name="connsiteY2" fmla="*/ 150541 h 546410"/>
              <a:gd name="connsiteX3" fmla="*/ 239751 w 306658"/>
              <a:gd name="connsiteY3" fmla="*/ 367990 h 546410"/>
              <a:gd name="connsiteX4" fmla="*/ 139390 w 306658"/>
              <a:gd name="connsiteY4" fmla="*/ 340112 h 546410"/>
              <a:gd name="connsiteX5" fmla="*/ 306658 w 306658"/>
              <a:gd name="connsiteY5" fmla="*/ 546410 h 54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6658" h="546410">
                <a:moveTo>
                  <a:pt x="0" y="0"/>
                </a:moveTo>
                <a:lnTo>
                  <a:pt x="178419" y="183995"/>
                </a:lnTo>
                <a:lnTo>
                  <a:pt x="39029" y="150541"/>
                </a:lnTo>
                <a:lnTo>
                  <a:pt x="239751" y="367990"/>
                </a:lnTo>
                <a:lnTo>
                  <a:pt x="139390" y="340112"/>
                </a:lnTo>
                <a:lnTo>
                  <a:pt x="306658" y="546410"/>
                </a:lnTo>
              </a:path>
            </a:pathLst>
          </a:custGeom>
          <a:noFill/>
          <a:ln w="38100" cap="flat" cmpd="sng" algn="ctr">
            <a:solidFill>
              <a:srgbClr val="2F3651"/>
            </a:solidFill>
            <a:prstDash val="solid"/>
            <a:tailEnd type="arrow" w="lg" len="sm"/>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nvGrpSpPr>
          <p:cNvPr id="587" name="Group 117">
            <a:extLst>
              <a:ext uri="{FF2B5EF4-FFF2-40B4-BE49-F238E27FC236}">
                <a16:creationId xmlns:a16="http://schemas.microsoft.com/office/drawing/2014/main" id="{4A1C707B-B310-861D-F8D1-ABC181CFE469}"/>
              </a:ext>
            </a:extLst>
          </p:cNvPr>
          <p:cNvGrpSpPr/>
          <p:nvPr/>
        </p:nvGrpSpPr>
        <p:grpSpPr>
          <a:xfrm>
            <a:off x="359568" y="3827813"/>
            <a:ext cx="8507194" cy="571461"/>
            <a:chOff x="479424" y="5279011"/>
            <a:chExt cx="10813181" cy="761948"/>
          </a:xfrm>
        </p:grpSpPr>
        <p:sp>
          <p:nvSpPr>
            <p:cNvPr id="588" name="Rettangolo con angoli arrotondati 9">
              <a:extLst>
                <a:ext uri="{FF2B5EF4-FFF2-40B4-BE49-F238E27FC236}">
                  <a16:creationId xmlns:a16="http://schemas.microsoft.com/office/drawing/2014/main" id="{B198824B-2DDC-522C-39C8-13574A92AFE1}"/>
                </a:ext>
              </a:extLst>
            </p:cNvPr>
            <p:cNvSpPr/>
            <p:nvPr/>
          </p:nvSpPr>
          <p:spPr>
            <a:xfrm>
              <a:off x="479424" y="5279011"/>
              <a:ext cx="10813181" cy="761948"/>
            </a:xfrm>
            <a:prstGeom prst="roundRect">
              <a:avLst>
                <a:gd name="adj" fmla="val 15244"/>
              </a:avLst>
            </a:prstGeom>
            <a:solidFill>
              <a:sysClr val="window" lastClr="FFFFFF"/>
            </a:solidFill>
            <a:ln w="25400" cap="flat" cmpd="sng" algn="ctr">
              <a:solidFill>
                <a:srgbClr val="2F3651"/>
              </a:solidFill>
              <a:prstDash val="solid"/>
            </a:ln>
            <a:effectLst/>
          </p:spPr>
          <p:txBody>
            <a:bodyPr lIns="405000" tIns="40500" rIns="27000" rtlCol="0" anchor="ctr"/>
            <a:lstStyle/>
            <a:p>
              <a:pPr lvl="0" defTabSz="685800"/>
              <a:r>
                <a:rPr kumimoji="0" lang="de" sz="135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Bei genetisch anfälligen Menschen werden Betazellen durch </a:t>
              </a:r>
              <a:r>
                <a:rPr lang="de" sz="1350" kern="0">
                  <a:solidFill>
                    <a:srgbClr val="2F3651"/>
                  </a:solidFill>
                  <a:uFill>
                    <a:solidFill>
                      <a:prstClr val="black">
                        <a:alpha val="0"/>
                      </a:prstClr>
                    </a:solidFill>
                  </a:uFill>
                  <a:latin typeface="Arial"/>
                  <a:ea typeface="Arial"/>
                  <a:cs typeface="Arial"/>
                </a:rPr>
                <a:t>Umweltfaktoren </a:t>
              </a:r>
              <a:r>
                <a:rPr kumimoji="0" lang="de" sz="135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gestresst, </a:t>
              </a:r>
            </a:p>
            <a:p>
              <a:pPr lvl="0" defTabSz="685800"/>
              <a:r>
                <a:rPr kumimoji="0" lang="de" sz="135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wodurch</a:t>
              </a:r>
              <a:r>
                <a:rPr lang="de" sz="1350" kern="0">
                  <a:solidFill>
                    <a:srgbClr val="2F3651"/>
                  </a:solidFill>
                  <a:uFill>
                    <a:solidFill>
                      <a:prstClr val="black">
                        <a:alpha val="0"/>
                      </a:prstClr>
                    </a:solidFill>
                  </a:uFill>
                  <a:latin typeface="Arial"/>
                  <a:ea typeface="Arial"/>
                  <a:cs typeface="Arial"/>
                </a:rPr>
                <a:t> sie </a:t>
              </a:r>
              <a:r>
                <a:rPr kumimoji="0" lang="de" sz="135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Betazellantigene freisetzen</a:t>
              </a:r>
              <a:r>
                <a:rPr kumimoji="0" lang="de" sz="1350" b="0" i="0" u="none" strike="noStrike" kern="0" cap="none" spc="0" normalizeH="0" baseline="30000" noProof="0">
                  <a:ln>
                    <a:noFill/>
                  </a:ln>
                  <a:solidFill>
                    <a:srgbClr val="2F3651"/>
                  </a:solidFill>
                  <a:effectLst/>
                  <a:uLnTx/>
                  <a:uFill>
                    <a:solidFill>
                      <a:prstClr val="black">
                        <a:alpha val="0"/>
                      </a:prstClr>
                    </a:solidFill>
                  </a:uFill>
                  <a:latin typeface="Arial"/>
                  <a:ea typeface="Arial"/>
                  <a:cs typeface="Arial"/>
                </a:rPr>
                <a:t>1</a:t>
              </a:r>
              <a:r>
                <a:rPr kumimoji="0" lang="de" sz="135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 </a:t>
              </a:r>
            </a:p>
          </p:txBody>
        </p:sp>
        <p:sp>
          <p:nvSpPr>
            <p:cNvPr id="589" name="Oval 120">
              <a:extLst>
                <a:ext uri="{FF2B5EF4-FFF2-40B4-BE49-F238E27FC236}">
                  <a16:creationId xmlns:a16="http://schemas.microsoft.com/office/drawing/2014/main" id="{3B3ECC3D-F983-15F0-793F-97DADF8F2CF4}"/>
                </a:ext>
              </a:extLst>
            </p:cNvPr>
            <p:cNvSpPr>
              <a:spLocks noChangeAspect="1"/>
            </p:cNvSpPr>
            <p:nvPr/>
          </p:nvSpPr>
          <p:spPr>
            <a:xfrm>
              <a:off x="575026" y="5460494"/>
              <a:ext cx="402874" cy="402874"/>
            </a:xfrm>
            <a:prstGeom prst="ellipse">
              <a:avLst/>
            </a:prstGeom>
            <a:solidFill>
              <a:srgbClr val="2F3651"/>
            </a:solidFill>
            <a:ln w="25400" cap="flat" cmpd="sng" algn="ctr">
              <a:noFill/>
              <a:prstDash val="solid"/>
            </a:ln>
            <a:effectLst/>
          </p:spPr>
          <p:txBody>
            <a:bodyPr tIns="40500" bIns="13500"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150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1</a:t>
              </a:r>
              <a:endParaRPr kumimoji="0" lang="en-US" sz="180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sp>
        <p:nvSpPr>
          <p:cNvPr id="590" name="Rectangle 121">
            <a:extLst>
              <a:ext uri="{FF2B5EF4-FFF2-40B4-BE49-F238E27FC236}">
                <a16:creationId xmlns:a16="http://schemas.microsoft.com/office/drawing/2014/main" id="{6C7A9F24-6402-9F87-D8DC-502D51AAC3C5}"/>
              </a:ext>
            </a:extLst>
          </p:cNvPr>
          <p:cNvSpPr/>
          <p:nvPr/>
        </p:nvSpPr>
        <p:spPr>
          <a:xfrm>
            <a:off x="1349808" y="2024220"/>
            <a:ext cx="719540" cy="235449"/>
          </a:xfrm>
          <a:prstGeom prst="rect">
            <a:avLst/>
          </a:prstGeom>
        </p:spPr>
        <p:txBody>
          <a:bodyPr wrap="square" lIns="0" tIns="0" rIns="0" bIns="0" anchor="t">
            <a:spAutoFit/>
          </a:bodyPr>
          <a:lstStyle/>
          <a:p>
            <a:pPr algn="r" defTabSz="685783">
              <a:lnSpc>
                <a:spcPct val="85000"/>
              </a:lnSpc>
              <a:defRPr/>
            </a:pPr>
            <a:r>
              <a:rPr lang="de" sz="900" b="1">
                <a:solidFill>
                  <a:srgbClr val="2F3651"/>
                </a:solidFill>
                <a:uFill>
                  <a:solidFill>
                    <a:prstClr val="black">
                      <a:alpha val="0"/>
                    </a:prstClr>
                  </a:solidFill>
                </a:uFill>
                <a:latin typeface="Arial"/>
                <a:ea typeface="Arial"/>
                <a:cs typeface="Arial"/>
              </a:rPr>
              <a:t>Stress, Zytokine</a:t>
            </a:r>
            <a:r>
              <a:rPr lang="de" sz="900" b="1" baseline="30000">
                <a:solidFill>
                  <a:srgbClr val="2F3651"/>
                </a:solidFill>
                <a:uFill>
                  <a:solidFill>
                    <a:prstClr val="black">
                      <a:alpha val="0"/>
                    </a:prstClr>
                  </a:solidFill>
                </a:uFill>
                <a:latin typeface="Arial"/>
                <a:ea typeface="Arial"/>
                <a:cs typeface="Arial"/>
              </a:rPr>
              <a:t>3,4</a:t>
            </a:r>
            <a:endParaRPr lang="en-US" sz="900" baseline="30000">
              <a:solidFill>
                <a:srgbClr val="2F3651"/>
              </a:solidFill>
              <a:latin typeface="Arial" panose="020B0604020202020204" pitchFamily="34" charset="0"/>
              <a:ea typeface="Calibri" panose="020F0502020204030204"/>
              <a:cs typeface="Arial" panose="020B0604020202020204" pitchFamily="34" charset="0"/>
            </a:endParaRPr>
          </a:p>
        </p:txBody>
      </p:sp>
    </p:spTree>
    <p:extLst>
      <p:ext uri="{BB962C8B-B14F-4D97-AF65-F5344CB8AC3E}">
        <p14:creationId xmlns:p14="http://schemas.microsoft.com/office/powerpoint/2010/main" val="2435050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96D19A-EA32-2F69-210F-ABA3ADEF031D}"/>
            </a:ext>
          </a:extLst>
        </p:cNvPr>
        <p:cNvGrpSpPr/>
        <p:nvPr/>
      </p:nvGrpSpPr>
      <p:grpSpPr>
        <a:xfrm>
          <a:off x="0" y="0"/>
          <a:ext cx="0" cy="0"/>
          <a:chOff x="0" y="0"/>
          <a:chExt cx="0" cy="0"/>
        </a:xfrm>
      </p:grpSpPr>
      <p:sp>
        <p:nvSpPr>
          <p:cNvPr id="9" name="Textfeld 8">
            <a:extLst>
              <a:ext uri="{FF2B5EF4-FFF2-40B4-BE49-F238E27FC236}">
                <a16:creationId xmlns:a16="http://schemas.microsoft.com/office/drawing/2014/main" id="{80084FA3-1150-8A6F-9A3E-02F771924105}"/>
              </a:ext>
            </a:extLst>
          </p:cNvPr>
          <p:cNvSpPr txBox="1"/>
          <p:nvPr/>
        </p:nvSpPr>
        <p:spPr>
          <a:xfrm>
            <a:off x="352923" y="4664955"/>
            <a:ext cx="8507194" cy="461665"/>
          </a:xfrm>
          <a:prstGeom prst="rect">
            <a:avLst/>
          </a:prstGeom>
          <a:noFill/>
        </p:spPr>
        <p:txBody>
          <a:bodyPr wrap="square">
            <a:spAutoFit/>
          </a:bodyPr>
          <a:lstStyle/>
          <a:p>
            <a:r>
              <a:rPr lang="de-DE" sz="600" dirty="0">
                <a:solidFill>
                  <a:srgbClr val="404040"/>
                </a:solidFill>
                <a:cs typeface="Arial"/>
              </a:rPr>
              <a:t>APZ: Antigen-präsentierende Zelle; CD: Cluster </a:t>
            </a:r>
            <a:r>
              <a:rPr lang="de-DE" sz="600" dirty="0" err="1">
                <a:solidFill>
                  <a:srgbClr val="404040"/>
                </a:solidFill>
                <a:cs typeface="Arial"/>
              </a:rPr>
              <a:t>of</a:t>
            </a:r>
            <a:r>
              <a:rPr lang="de-DE" sz="600" dirty="0">
                <a:solidFill>
                  <a:srgbClr val="404040"/>
                </a:solidFill>
                <a:cs typeface="Arial"/>
              </a:rPr>
              <a:t> </a:t>
            </a:r>
            <a:r>
              <a:rPr lang="de-DE" sz="600" dirty="0" err="1">
                <a:solidFill>
                  <a:srgbClr val="404040"/>
                </a:solidFill>
                <a:cs typeface="Arial"/>
              </a:rPr>
              <a:t>differentiation</a:t>
            </a:r>
            <a:r>
              <a:rPr lang="de-DE" sz="600" dirty="0">
                <a:solidFill>
                  <a:srgbClr val="404040"/>
                </a:solidFill>
                <a:cs typeface="Arial"/>
              </a:rPr>
              <a:t>, Differenzierungscluster; HLA: Humanes </a:t>
            </a:r>
            <a:r>
              <a:rPr lang="de-DE" sz="600" dirty="0" err="1">
                <a:solidFill>
                  <a:srgbClr val="404040"/>
                </a:solidFill>
                <a:cs typeface="Arial"/>
              </a:rPr>
              <a:t>Leukozytenantigen</a:t>
            </a:r>
            <a:r>
              <a:rPr lang="de-DE" sz="600" dirty="0">
                <a:solidFill>
                  <a:srgbClr val="404040"/>
                </a:solidFill>
                <a:cs typeface="Arial"/>
              </a:rPr>
              <a:t>; IL: Interleukin; MHC: Major </a:t>
            </a:r>
            <a:r>
              <a:rPr lang="de-DE" sz="600" dirty="0" err="1">
                <a:solidFill>
                  <a:srgbClr val="404040"/>
                </a:solidFill>
                <a:cs typeface="Arial"/>
              </a:rPr>
              <a:t>histocompatibility</a:t>
            </a:r>
            <a:r>
              <a:rPr lang="de-DE" sz="600" dirty="0">
                <a:solidFill>
                  <a:srgbClr val="404040"/>
                </a:solidFill>
                <a:cs typeface="Arial"/>
              </a:rPr>
              <a:t> </a:t>
            </a:r>
            <a:r>
              <a:rPr lang="de-DE" sz="600" dirty="0" err="1">
                <a:solidFill>
                  <a:srgbClr val="404040"/>
                </a:solidFill>
                <a:cs typeface="Arial"/>
              </a:rPr>
              <a:t>complex</a:t>
            </a:r>
            <a:r>
              <a:rPr lang="de-DE" sz="600" dirty="0">
                <a:solidFill>
                  <a:srgbClr val="404040"/>
                </a:solidFill>
                <a:cs typeface="Arial"/>
              </a:rPr>
              <a:t>, </a:t>
            </a:r>
            <a:r>
              <a:rPr lang="de-DE" sz="600" dirty="0" err="1">
                <a:solidFill>
                  <a:srgbClr val="404040"/>
                </a:solidFill>
                <a:cs typeface="Arial"/>
              </a:rPr>
              <a:t>Haupthistokompatibilitätskomplex</a:t>
            </a:r>
            <a:r>
              <a:rPr lang="de-DE" sz="600" dirty="0">
                <a:solidFill>
                  <a:srgbClr val="404040"/>
                </a:solidFill>
                <a:cs typeface="Arial"/>
              </a:rPr>
              <a:t>;     T1D: Typ-1-Diabetes; TCR: T-Zell-Rezeptor.</a:t>
            </a:r>
          </a:p>
          <a:p>
            <a:r>
              <a:rPr lang="de-DE" sz="600" b="1" dirty="0">
                <a:solidFill>
                  <a:srgbClr val="404040"/>
                </a:solidFill>
                <a:cs typeface="Arial"/>
              </a:rPr>
              <a:t>1. </a:t>
            </a:r>
            <a:r>
              <a:rPr lang="de-DE" sz="600" dirty="0" err="1">
                <a:solidFill>
                  <a:srgbClr val="404040"/>
                </a:solidFill>
                <a:cs typeface="Arial"/>
              </a:rPr>
              <a:t>Houeiss</a:t>
            </a:r>
            <a:r>
              <a:rPr lang="de-DE" sz="600" dirty="0">
                <a:solidFill>
                  <a:srgbClr val="404040"/>
                </a:solidFill>
                <a:cs typeface="Arial"/>
              </a:rPr>
              <a:t> P </a:t>
            </a:r>
            <a:r>
              <a:rPr lang="de-DE" sz="600" i="1" dirty="0">
                <a:solidFill>
                  <a:srgbClr val="404040"/>
                </a:solidFill>
                <a:cs typeface="Arial"/>
              </a:rPr>
              <a:t>et al. Front </a:t>
            </a:r>
            <a:r>
              <a:rPr lang="de-DE" sz="600" i="1" dirty="0" err="1">
                <a:solidFill>
                  <a:srgbClr val="404040"/>
                </a:solidFill>
                <a:cs typeface="Arial"/>
              </a:rPr>
              <a:t>Endocrinol</a:t>
            </a:r>
            <a:r>
              <a:rPr lang="de-DE" sz="600" i="1" dirty="0">
                <a:solidFill>
                  <a:srgbClr val="404040"/>
                </a:solidFill>
                <a:cs typeface="Arial"/>
              </a:rPr>
              <a:t> (Lausanne) </a:t>
            </a:r>
            <a:r>
              <a:rPr lang="de-DE" sz="600" dirty="0">
                <a:solidFill>
                  <a:srgbClr val="404040"/>
                </a:solidFill>
                <a:cs typeface="Arial"/>
              </a:rPr>
              <a:t>2022; 13: 933965. </a:t>
            </a:r>
            <a:r>
              <a:rPr lang="de-DE" sz="600" b="1" dirty="0">
                <a:solidFill>
                  <a:srgbClr val="404040"/>
                </a:solidFill>
                <a:cs typeface="Arial"/>
              </a:rPr>
              <a:t>2.</a:t>
            </a:r>
            <a:r>
              <a:rPr lang="de-DE" sz="600" dirty="0">
                <a:solidFill>
                  <a:srgbClr val="404040"/>
                </a:solidFill>
                <a:cs typeface="Arial"/>
              </a:rPr>
              <a:t> Clark M </a:t>
            </a:r>
            <a:r>
              <a:rPr lang="de-DE" sz="600" i="1" dirty="0">
                <a:solidFill>
                  <a:srgbClr val="404040"/>
                </a:solidFill>
                <a:cs typeface="Arial"/>
              </a:rPr>
              <a:t>et al. Front </a:t>
            </a:r>
            <a:r>
              <a:rPr lang="de-DE" sz="600" i="1" dirty="0" err="1">
                <a:solidFill>
                  <a:srgbClr val="404040"/>
                </a:solidFill>
                <a:cs typeface="Arial"/>
              </a:rPr>
              <a:t>Immunol</a:t>
            </a:r>
            <a:r>
              <a:rPr lang="de-DE" sz="600" i="1" dirty="0">
                <a:solidFill>
                  <a:srgbClr val="404040"/>
                </a:solidFill>
                <a:cs typeface="Arial"/>
              </a:rPr>
              <a:t> </a:t>
            </a:r>
            <a:r>
              <a:rPr lang="de-DE" sz="600" dirty="0">
                <a:solidFill>
                  <a:srgbClr val="404040"/>
                </a:solidFill>
                <a:cs typeface="Arial"/>
              </a:rPr>
              <a:t>2021; 11: 615371. </a:t>
            </a:r>
            <a:r>
              <a:rPr lang="de-DE" sz="600" b="1" dirty="0">
                <a:solidFill>
                  <a:srgbClr val="404040"/>
                </a:solidFill>
                <a:cs typeface="Arial"/>
              </a:rPr>
              <a:t>3.</a:t>
            </a:r>
            <a:r>
              <a:rPr lang="de-DE" sz="600" dirty="0">
                <a:solidFill>
                  <a:srgbClr val="404040"/>
                </a:solidFill>
                <a:cs typeface="Arial"/>
              </a:rPr>
              <a:t> Lu J </a:t>
            </a:r>
            <a:r>
              <a:rPr lang="de-DE" sz="600" i="1" dirty="0">
                <a:solidFill>
                  <a:srgbClr val="404040"/>
                </a:solidFill>
                <a:cs typeface="Arial"/>
              </a:rPr>
              <a:t>et al. </a:t>
            </a:r>
            <a:r>
              <a:rPr lang="de-DE" sz="600" i="1" dirty="0" err="1">
                <a:solidFill>
                  <a:srgbClr val="404040"/>
                </a:solidFill>
                <a:cs typeface="Arial"/>
              </a:rPr>
              <a:t>Clin</a:t>
            </a:r>
            <a:r>
              <a:rPr lang="de-DE" sz="600" i="1" dirty="0">
                <a:solidFill>
                  <a:srgbClr val="404040"/>
                </a:solidFill>
                <a:cs typeface="Arial"/>
              </a:rPr>
              <a:t> </a:t>
            </a:r>
            <a:r>
              <a:rPr lang="de-DE" sz="600" i="1" dirty="0" err="1">
                <a:solidFill>
                  <a:srgbClr val="404040"/>
                </a:solidFill>
                <a:cs typeface="Arial"/>
              </a:rPr>
              <a:t>Transl</a:t>
            </a:r>
            <a:r>
              <a:rPr lang="de-DE" sz="600" i="1" dirty="0">
                <a:solidFill>
                  <a:srgbClr val="404040"/>
                </a:solidFill>
                <a:cs typeface="Arial"/>
              </a:rPr>
              <a:t> </a:t>
            </a:r>
            <a:r>
              <a:rPr lang="de-DE" sz="600" i="1" dirty="0" err="1">
                <a:solidFill>
                  <a:srgbClr val="404040"/>
                </a:solidFill>
                <a:cs typeface="Arial"/>
              </a:rPr>
              <a:t>Immunology</a:t>
            </a:r>
            <a:r>
              <a:rPr lang="de-DE" sz="600" i="1" dirty="0">
                <a:solidFill>
                  <a:srgbClr val="404040"/>
                </a:solidFill>
                <a:cs typeface="Arial"/>
              </a:rPr>
              <a:t> </a:t>
            </a:r>
            <a:r>
              <a:rPr lang="de-DE" sz="600" dirty="0">
                <a:solidFill>
                  <a:srgbClr val="404040"/>
                </a:solidFill>
                <a:cs typeface="Arial"/>
              </a:rPr>
              <a:t>2020; 9: e1122. </a:t>
            </a:r>
            <a:r>
              <a:rPr lang="de-DE" sz="600" b="1" dirty="0">
                <a:solidFill>
                  <a:srgbClr val="404040"/>
                </a:solidFill>
                <a:cs typeface="Arial"/>
              </a:rPr>
              <a:t>4.</a:t>
            </a:r>
            <a:r>
              <a:rPr lang="de-DE" sz="600" dirty="0">
                <a:solidFill>
                  <a:srgbClr val="404040"/>
                </a:solidFill>
                <a:cs typeface="Arial"/>
              </a:rPr>
              <a:t> Bender C </a:t>
            </a:r>
            <a:r>
              <a:rPr lang="de-DE" sz="600" i="1" dirty="0">
                <a:solidFill>
                  <a:srgbClr val="404040"/>
                </a:solidFill>
                <a:cs typeface="Arial"/>
              </a:rPr>
              <a:t>et al. Front </a:t>
            </a:r>
            <a:r>
              <a:rPr lang="de-DE" sz="600" i="1" dirty="0" err="1">
                <a:solidFill>
                  <a:srgbClr val="404040"/>
                </a:solidFill>
                <a:cs typeface="Arial"/>
              </a:rPr>
              <a:t>Endocrinol</a:t>
            </a:r>
            <a:r>
              <a:rPr lang="de-DE" sz="600" i="1" dirty="0">
                <a:solidFill>
                  <a:srgbClr val="404040"/>
                </a:solidFill>
                <a:cs typeface="Arial"/>
              </a:rPr>
              <a:t> (Lausanne)  </a:t>
            </a:r>
            <a:r>
              <a:rPr lang="de-DE" sz="600" dirty="0">
                <a:solidFill>
                  <a:srgbClr val="404040"/>
                </a:solidFill>
                <a:cs typeface="Arial"/>
              </a:rPr>
              <a:t>2021; 11: 606434. </a:t>
            </a:r>
            <a:r>
              <a:rPr lang="de-DE" sz="600" b="1" dirty="0">
                <a:solidFill>
                  <a:srgbClr val="404040"/>
                </a:solidFill>
                <a:cs typeface="Arial"/>
              </a:rPr>
              <a:t>5.</a:t>
            </a:r>
            <a:r>
              <a:rPr lang="de-DE" sz="600" dirty="0">
                <a:solidFill>
                  <a:srgbClr val="404040"/>
                </a:solidFill>
                <a:cs typeface="Arial"/>
              </a:rPr>
              <a:t> Li Y </a:t>
            </a:r>
            <a:r>
              <a:rPr lang="de-DE" sz="600" i="1" dirty="0">
                <a:solidFill>
                  <a:srgbClr val="404040"/>
                </a:solidFill>
                <a:cs typeface="Arial"/>
              </a:rPr>
              <a:t>et al. Front </a:t>
            </a:r>
            <a:r>
              <a:rPr lang="de-DE" sz="600" i="1" dirty="0" err="1">
                <a:solidFill>
                  <a:srgbClr val="404040"/>
                </a:solidFill>
                <a:cs typeface="Arial"/>
              </a:rPr>
              <a:t>Immunol</a:t>
            </a:r>
            <a:r>
              <a:rPr lang="de-DE" sz="600" i="1" dirty="0">
                <a:solidFill>
                  <a:srgbClr val="404040"/>
                </a:solidFill>
                <a:cs typeface="Arial"/>
              </a:rPr>
              <a:t> </a:t>
            </a:r>
            <a:r>
              <a:rPr lang="de-DE" sz="600" dirty="0">
                <a:solidFill>
                  <a:srgbClr val="404040"/>
                </a:solidFill>
                <a:cs typeface="Arial"/>
              </a:rPr>
              <a:t>2021; 12: 690783. </a:t>
            </a:r>
            <a:r>
              <a:rPr lang="de-DE" sz="600" b="1" dirty="0">
                <a:solidFill>
                  <a:srgbClr val="404040"/>
                </a:solidFill>
                <a:cs typeface="Arial"/>
              </a:rPr>
              <a:t>6.</a:t>
            </a:r>
            <a:r>
              <a:rPr lang="de-DE" sz="600" dirty="0">
                <a:solidFill>
                  <a:srgbClr val="404040"/>
                </a:solidFill>
                <a:cs typeface="Arial"/>
              </a:rPr>
              <a:t> </a:t>
            </a:r>
            <a:r>
              <a:rPr lang="de-DE" sz="600" dirty="0" err="1">
                <a:solidFill>
                  <a:srgbClr val="404040"/>
                </a:solidFill>
                <a:cs typeface="Arial"/>
              </a:rPr>
              <a:t>Burrack</a:t>
            </a:r>
            <a:r>
              <a:rPr lang="de-DE" sz="600" dirty="0">
                <a:solidFill>
                  <a:srgbClr val="404040"/>
                </a:solidFill>
                <a:cs typeface="Arial"/>
              </a:rPr>
              <a:t> AL </a:t>
            </a:r>
            <a:r>
              <a:rPr lang="de-DE" sz="600" i="1" dirty="0">
                <a:solidFill>
                  <a:srgbClr val="404040"/>
                </a:solidFill>
                <a:cs typeface="Arial"/>
              </a:rPr>
              <a:t>et al. Front </a:t>
            </a:r>
            <a:r>
              <a:rPr lang="de-DE" sz="600" i="1" dirty="0" err="1">
                <a:solidFill>
                  <a:srgbClr val="404040"/>
                </a:solidFill>
                <a:cs typeface="Arial"/>
              </a:rPr>
              <a:t>Endocrinol</a:t>
            </a:r>
            <a:r>
              <a:rPr lang="de-DE" sz="600" i="1" dirty="0">
                <a:solidFill>
                  <a:srgbClr val="404040"/>
                </a:solidFill>
                <a:cs typeface="Arial"/>
              </a:rPr>
              <a:t> (Lausanne) </a:t>
            </a:r>
            <a:r>
              <a:rPr lang="de-DE" sz="600" dirty="0">
                <a:solidFill>
                  <a:srgbClr val="404040"/>
                </a:solidFill>
                <a:cs typeface="Arial"/>
              </a:rPr>
              <a:t>2017; 8: 343.</a:t>
            </a:r>
            <a:endParaRPr lang="en-US" sz="600" dirty="0">
              <a:solidFill>
                <a:srgbClr val="404040"/>
              </a:solidFill>
              <a:cs typeface="Arial"/>
            </a:endParaRPr>
          </a:p>
        </p:txBody>
      </p:sp>
      <p:sp>
        <p:nvSpPr>
          <p:cNvPr id="547" name="Rectangle 13">
            <a:extLst>
              <a:ext uri="{FF2B5EF4-FFF2-40B4-BE49-F238E27FC236}">
                <a16:creationId xmlns:a16="http://schemas.microsoft.com/office/drawing/2014/main" id="{BF86F3DA-6956-9A9A-DCA1-8C832C34C7BC}"/>
              </a:ext>
            </a:extLst>
          </p:cNvPr>
          <p:cNvSpPr/>
          <p:nvPr/>
        </p:nvSpPr>
        <p:spPr>
          <a:xfrm>
            <a:off x="346258" y="1430350"/>
            <a:ext cx="4677227" cy="2241037"/>
          </a:xfrm>
          <a:prstGeom prst="rect">
            <a:avLst/>
          </a:prstGeom>
          <a:solidFill>
            <a:srgbClr val="E9EEFE"/>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48" name="Rectangle: Top Corners Rounded 15">
            <a:extLst>
              <a:ext uri="{FF2B5EF4-FFF2-40B4-BE49-F238E27FC236}">
                <a16:creationId xmlns:a16="http://schemas.microsoft.com/office/drawing/2014/main" id="{CE5F19F1-BACA-A3A2-3F4F-60619E4F62BD}"/>
              </a:ext>
            </a:extLst>
          </p:cNvPr>
          <p:cNvSpPr/>
          <p:nvPr/>
        </p:nvSpPr>
        <p:spPr>
          <a:xfrm rot="16200000">
            <a:off x="2476528" y="-974897"/>
            <a:ext cx="595736" cy="4829654"/>
          </a:xfrm>
          <a:prstGeom prst="rect">
            <a:avLst/>
          </a:prstGeom>
          <a:noFill/>
          <a:ln w="25400" cap="flat" cmpd="sng" algn="ctr">
            <a:noFill/>
            <a:prstDash val="solid"/>
          </a:ln>
          <a:effectLst/>
        </p:spPr>
        <p:txBody>
          <a:bodyPr vert="vert" lIns="0" tIns="0" rIns="0" bIns="0" rtlCol="0" anchor="t" anchorCtr="0"/>
          <a:lstStyle/>
          <a:p>
            <a:pPr marL="0" marR="0" lvl="0" indent="0" defTabSz="685800" eaLnBrk="1" fontAlgn="auto" latinLnBrk="0" hangingPunct="1">
              <a:lnSpc>
                <a:spcPct val="90000"/>
              </a:lnSpc>
              <a:spcBef>
                <a:spcPct val="0"/>
              </a:spcBef>
              <a:spcAft>
                <a:spcPct val="0"/>
              </a:spcAft>
              <a:buClrTx/>
              <a:buSzTx/>
              <a:buFontTx/>
              <a:buNone/>
              <a:tabLst/>
              <a:defRPr/>
            </a:pPr>
            <a:r>
              <a:rPr kumimoji="0" lang="de" sz="135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Langerhans-Inseln in der </a:t>
            </a:r>
            <a:r>
              <a:rPr kumimoji="0" lang="de" sz="135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 T1D-Bauchspeicheldrüse</a:t>
            </a:r>
          </a:p>
        </p:txBody>
      </p:sp>
      <p:cxnSp>
        <p:nvCxnSpPr>
          <p:cNvPr id="549" name="Connettore diritto 16">
            <a:extLst>
              <a:ext uri="{FF2B5EF4-FFF2-40B4-BE49-F238E27FC236}">
                <a16:creationId xmlns:a16="http://schemas.microsoft.com/office/drawing/2014/main" id="{D2B5B776-AF57-AE33-DF01-FB8A44884345}"/>
              </a:ext>
            </a:extLst>
          </p:cNvPr>
          <p:cNvCxnSpPr/>
          <p:nvPr/>
        </p:nvCxnSpPr>
        <p:spPr>
          <a:xfrm>
            <a:off x="9709" y="1029469"/>
            <a:ext cx="5019491" cy="0"/>
          </a:xfrm>
          <a:prstGeom prst="line">
            <a:avLst/>
          </a:prstGeom>
          <a:noFill/>
          <a:ln w="25400" cap="flat" cmpd="sng" algn="ctr">
            <a:solidFill>
              <a:srgbClr val="2F3651"/>
            </a:solidFill>
            <a:prstDash val="solid"/>
          </a:ln>
          <a:effectLst>
            <a:outerShdw blurRad="40000" dist="20000" dir="5400000" rotWithShape="0">
              <a:srgbClr val="000000">
                <a:alpha val="38000"/>
              </a:srgbClr>
            </a:outerShdw>
          </a:effectLst>
        </p:spPr>
      </p:cxnSp>
      <p:grpSp>
        <p:nvGrpSpPr>
          <p:cNvPr id="552" name="Group 36">
            <a:extLst>
              <a:ext uri="{FF2B5EF4-FFF2-40B4-BE49-F238E27FC236}">
                <a16:creationId xmlns:a16="http://schemas.microsoft.com/office/drawing/2014/main" id="{D808ACFE-EA5B-A0E9-0F0F-AFEFE9D246B6}"/>
              </a:ext>
            </a:extLst>
          </p:cNvPr>
          <p:cNvGrpSpPr>
            <a:grpSpLocks noChangeAspect="1"/>
          </p:cNvGrpSpPr>
          <p:nvPr/>
        </p:nvGrpSpPr>
        <p:grpSpPr>
          <a:xfrm>
            <a:off x="2111291" y="1797612"/>
            <a:ext cx="964128" cy="1059670"/>
            <a:chOff x="4525541" y="2474449"/>
            <a:chExt cx="2109395" cy="2318425"/>
          </a:xfrm>
        </p:grpSpPr>
        <p:sp>
          <p:nvSpPr>
            <p:cNvPr id="553" name="Rectangle 37">
              <a:extLst>
                <a:ext uri="{FF2B5EF4-FFF2-40B4-BE49-F238E27FC236}">
                  <a16:creationId xmlns:a16="http://schemas.microsoft.com/office/drawing/2014/main" id="{2CFBCF44-E3A9-9801-0D9C-AC23086571EA}"/>
                </a:ext>
              </a:extLst>
            </p:cNvPr>
            <p:cNvSpPr/>
            <p:nvPr/>
          </p:nvSpPr>
          <p:spPr>
            <a:xfrm>
              <a:off x="4726058" y="2474449"/>
              <a:ext cx="1574266" cy="515133"/>
            </a:xfrm>
            <a:prstGeom prst="rect">
              <a:avLst/>
            </a:prstGeom>
          </p:spPr>
          <p:txBody>
            <a:bodyPr wrap="square" lIns="0" tIns="0" rIns="0" bIns="0">
              <a:spAutoFit/>
            </a:bodyPr>
            <a:lstStyle/>
            <a:p>
              <a:pPr algn="ctr" defTabSz="685783">
                <a:lnSpc>
                  <a:spcPct val="85000"/>
                </a:lnSpc>
                <a:defRPr/>
              </a:pPr>
              <a:r>
                <a:rPr lang="de" sz="900" b="1">
                  <a:solidFill>
                    <a:srgbClr val="2F3651"/>
                  </a:solidFill>
                  <a:uFill>
                    <a:solidFill>
                      <a:prstClr val="black">
                        <a:alpha val="0"/>
                      </a:prstClr>
                    </a:solidFill>
                  </a:uFill>
                  <a:latin typeface="Arial"/>
                  <a:ea typeface="Arial"/>
                  <a:cs typeface="Arial"/>
                </a:rPr>
                <a:t>Beschädigte Betazelle</a:t>
              </a:r>
            </a:p>
          </p:txBody>
        </p:sp>
        <p:grpSp>
          <p:nvGrpSpPr>
            <p:cNvPr id="554" name="Group 38">
              <a:extLst>
                <a:ext uri="{FF2B5EF4-FFF2-40B4-BE49-F238E27FC236}">
                  <a16:creationId xmlns:a16="http://schemas.microsoft.com/office/drawing/2014/main" id="{F05DDA42-889F-EE40-A171-DFD32D63C6AB}"/>
                </a:ext>
              </a:extLst>
            </p:cNvPr>
            <p:cNvGrpSpPr>
              <a:grpSpLocks noChangeAspect="1"/>
            </p:cNvGrpSpPr>
            <p:nvPr/>
          </p:nvGrpSpPr>
          <p:grpSpPr>
            <a:xfrm>
              <a:off x="4525541" y="3132797"/>
              <a:ext cx="2109395" cy="1660077"/>
              <a:chOff x="6605574" y="1687564"/>
              <a:chExt cx="1673758" cy="1317234"/>
            </a:xfrm>
          </p:grpSpPr>
          <p:pic>
            <p:nvPicPr>
              <p:cNvPr id="560" name="Graphic 49">
                <a:extLst>
                  <a:ext uri="{FF2B5EF4-FFF2-40B4-BE49-F238E27FC236}">
                    <a16:creationId xmlns:a16="http://schemas.microsoft.com/office/drawing/2014/main" id="{149CB9BA-9B73-1D10-25DE-E737A240587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605574" y="1687564"/>
                <a:ext cx="1673758" cy="1317234"/>
              </a:xfrm>
              <a:prstGeom prst="rect">
                <a:avLst/>
              </a:prstGeom>
            </p:spPr>
          </p:pic>
          <p:grpSp>
            <p:nvGrpSpPr>
              <p:cNvPr id="561" name="Group 51">
                <a:extLst>
                  <a:ext uri="{FF2B5EF4-FFF2-40B4-BE49-F238E27FC236}">
                    <a16:creationId xmlns:a16="http://schemas.microsoft.com/office/drawing/2014/main" id="{F588AE52-78A3-7E17-62EC-9B1BD88F1291}"/>
                  </a:ext>
                </a:extLst>
              </p:cNvPr>
              <p:cNvGrpSpPr/>
              <p:nvPr/>
            </p:nvGrpSpPr>
            <p:grpSpPr>
              <a:xfrm>
                <a:off x="6681317" y="2369428"/>
                <a:ext cx="1378904" cy="584888"/>
                <a:chOff x="7851709" y="2288299"/>
                <a:chExt cx="1378904" cy="584888"/>
              </a:xfrm>
            </p:grpSpPr>
            <p:pic>
              <p:nvPicPr>
                <p:cNvPr id="563" name="Graphic 55">
                  <a:extLst>
                    <a:ext uri="{FF2B5EF4-FFF2-40B4-BE49-F238E27FC236}">
                      <a16:creationId xmlns:a16="http://schemas.microsoft.com/office/drawing/2014/main" id="{C418B9BE-AE95-239C-8C75-7FE79BE7496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470927">
                  <a:off x="7959625" y="2446590"/>
                  <a:ext cx="335598" cy="210399"/>
                </a:xfrm>
                <a:prstGeom prst="rect">
                  <a:avLst/>
                </a:prstGeom>
              </p:spPr>
            </p:pic>
            <p:pic>
              <p:nvPicPr>
                <p:cNvPr id="564" name="Graphic 56">
                  <a:extLst>
                    <a:ext uri="{FF2B5EF4-FFF2-40B4-BE49-F238E27FC236}">
                      <a16:creationId xmlns:a16="http://schemas.microsoft.com/office/drawing/2014/main" id="{A2E08C86-9C77-DF69-ABDF-A3F1901CCAC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470927">
                  <a:off x="8895015" y="2466074"/>
                  <a:ext cx="335598" cy="210399"/>
                </a:xfrm>
                <a:prstGeom prst="rect">
                  <a:avLst/>
                </a:prstGeom>
              </p:spPr>
            </p:pic>
            <p:pic>
              <p:nvPicPr>
                <p:cNvPr id="565" name="Graphic 57">
                  <a:extLst>
                    <a:ext uri="{FF2B5EF4-FFF2-40B4-BE49-F238E27FC236}">
                      <a16:creationId xmlns:a16="http://schemas.microsoft.com/office/drawing/2014/main" id="{778C1D28-DF3F-5D9C-8D45-55091FCE617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8186456" y="2662788"/>
                  <a:ext cx="335598" cy="210399"/>
                </a:xfrm>
                <a:prstGeom prst="rect">
                  <a:avLst/>
                </a:prstGeom>
              </p:spPr>
            </p:pic>
            <p:pic>
              <p:nvPicPr>
                <p:cNvPr id="566" name="Graphic 58">
                  <a:extLst>
                    <a:ext uri="{FF2B5EF4-FFF2-40B4-BE49-F238E27FC236}">
                      <a16:creationId xmlns:a16="http://schemas.microsoft.com/office/drawing/2014/main" id="{9AA1D2A7-C4C8-8A43-FB3C-E781F084FE2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2629067">
                  <a:off x="7851709" y="2288299"/>
                  <a:ext cx="333333" cy="208979"/>
                </a:xfrm>
                <a:prstGeom prst="rect">
                  <a:avLst/>
                </a:prstGeom>
              </p:spPr>
            </p:pic>
          </p:grpSp>
          <p:pic>
            <p:nvPicPr>
              <p:cNvPr id="562" name="Graphic 52">
                <a:extLst>
                  <a:ext uri="{FF2B5EF4-FFF2-40B4-BE49-F238E27FC236}">
                    <a16:creationId xmlns:a16="http://schemas.microsoft.com/office/drawing/2014/main" id="{9B4C8D96-FA2F-BF3D-A181-3DE50EA99E6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7324846" y="2744285"/>
                <a:ext cx="335598" cy="210399"/>
              </a:xfrm>
              <a:prstGeom prst="rect">
                <a:avLst/>
              </a:prstGeom>
            </p:spPr>
          </p:pic>
        </p:grpSp>
        <p:grpSp>
          <p:nvGrpSpPr>
            <p:cNvPr id="555" name="Group 39">
              <a:extLst>
                <a:ext uri="{FF2B5EF4-FFF2-40B4-BE49-F238E27FC236}">
                  <a16:creationId xmlns:a16="http://schemas.microsoft.com/office/drawing/2014/main" id="{910D4690-C7E0-F199-D999-004CB3D8B510}"/>
                </a:ext>
              </a:extLst>
            </p:cNvPr>
            <p:cNvGrpSpPr>
              <a:grpSpLocks noChangeAspect="1"/>
            </p:cNvGrpSpPr>
            <p:nvPr/>
          </p:nvGrpSpPr>
          <p:grpSpPr>
            <a:xfrm>
              <a:off x="4704241" y="3605268"/>
              <a:ext cx="1659678" cy="1027263"/>
              <a:chOff x="8275555" y="4015268"/>
              <a:chExt cx="1292415" cy="799946"/>
            </a:xfrm>
          </p:grpSpPr>
          <p:grpSp>
            <p:nvGrpSpPr>
              <p:cNvPr id="556" name="Group 43">
                <a:extLst>
                  <a:ext uri="{FF2B5EF4-FFF2-40B4-BE49-F238E27FC236}">
                    <a16:creationId xmlns:a16="http://schemas.microsoft.com/office/drawing/2014/main" id="{26131813-1950-389A-B86D-C4D7DF912BE4}"/>
                  </a:ext>
                </a:extLst>
              </p:cNvPr>
              <p:cNvGrpSpPr/>
              <p:nvPr/>
            </p:nvGrpSpPr>
            <p:grpSpPr>
              <a:xfrm>
                <a:off x="8275555" y="4435449"/>
                <a:ext cx="1292415" cy="379765"/>
                <a:chOff x="7937076" y="2465589"/>
                <a:chExt cx="1292415" cy="379765"/>
              </a:xfrm>
            </p:grpSpPr>
            <p:pic>
              <p:nvPicPr>
                <p:cNvPr id="558" name="Graphic 1931">
                  <a:extLst>
                    <a:ext uri="{FF2B5EF4-FFF2-40B4-BE49-F238E27FC236}">
                      <a16:creationId xmlns:a16="http://schemas.microsoft.com/office/drawing/2014/main" id="{0489CAD2-21CB-4819-00D2-D032A47120D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470927">
                  <a:off x="7937076" y="2480824"/>
                  <a:ext cx="379763" cy="291945"/>
                </a:xfrm>
                <a:prstGeom prst="rect">
                  <a:avLst/>
                </a:prstGeom>
              </p:spPr>
            </p:pic>
            <p:pic>
              <p:nvPicPr>
                <p:cNvPr id="559" name="Graphic 1932">
                  <a:extLst>
                    <a:ext uri="{FF2B5EF4-FFF2-40B4-BE49-F238E27FC236}">
                      <a16:creationId xmlns:a16="http://schemas.microsoft.com/office/drawing/2014/main" id="{5CCDC3DC-67C1-3D61-BC9A-7CCBF39C6A2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7070215">
                  <a:off x="8893636" y="2509500"/>
                  <a:ext cx="379765" cy="291944"/>
                </a:xfrm>
                <a:prstGeom prst="rect">
                  <a:avLst/>
                </a:prstGeom>
              </p:spPr>
            </p:pic>
          </p:grpSp>
          <p:sp>
            <p:nvSpPr>
              <p:cNvPr id="557" name="Freeform 55">
                <a:extLst>
                  <a:ext uri="{FF2B5EF4-FFF2-40B4-BE49-F238E27FC236}">
                    <a16:creationId xmlns:a16="http://schemas.microsoft.com/office/drawing/2014/main" id="{0E8CBE60-7064-53AA-178B-3A9F70589812}"/>
                  </a:ext>
                </a:extLst>
              </p:cNvPr>
              <p:cNvSpPr/>
              <p:nvPr/>
            </p:nvSpPr>
            <p:spPr>
              <a:xfrm>
                <a:off x="8584404" y="4015268"/>
                <a:ext cx="690874" cy="636406"/>
              </a:xfrm>
              <a:custGeom>
                <a:avLst/>
                <a:gdLst>
                  <a:gd name="connsiteX0" fmla="*/ 690875 w 690874"/>
                  <a:gd name="connsiteY0" fmla="*/ 318203 h 636406"/>
                  <a:gd name="connsiteX1" fmla="*/ 345437 w 690874"/>
                  <a:gd name="connsiteY1" fmla="*/ 636406 h 636406"/>
                  <a:gd name="connsiteX2" fmla="*/ 0 w 690874"/>
                  <a:gd name="connsiteY2" fmla="*/ 318203 h 636406"/>
                  <a:gd name="connsiteX3" fmla="*/ 345437 w 690874"/>
                  <a:gd name="connsiteY3" fmla="*/ 0 h 636406"/>
                  <a:gd name="connsiteX4" fmla="*/ 690875 w 690874"/>
                  <a:gd name="connsiteY4" fmla="*/ 318203 h 636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874" h="636406">
                    <a:moveTo>
                      <a:pt x="690875" y="318203"/>
                    </a:moveTo>
                    <a:cubicBezTo>
                      <a:pt x="690875" y="493942"/>
                      <a:pt x="536217" y="636406"/>
                      <a:pt x="345437" y="636406"/>
                    </a:cubicBezTo>
                    <a:cubicBezTo>
                      <a:pt x="154658" y="636406"/>
                      <a:pt x="0" y="493942"/>
                      <a:pt x="0" y="318203"/>
                    </a:cubicBezTo>
                    <a:cubicBezTo>
                      <a:pt x="0" y="142464"/>
                      <a:pt x="154658" y="0"/>
                      <a:pt x="345437" y="0"/>
                    </a:cubicBezTo>
                    <a:cubicBezTo>
                      <a:pt x="536217" y="0"/>
                      <a:pt x="690875" y="142464"/>
                      <a:pt x="690875" y="318203"/>
                    </a:cubicBezTo>
                    <a:close/>
                  </a:path>
                </a:pathLst>
              </a:custGeom>
              <a:solidFill>
                <a:srgbClr val="E3E7F7">
                  <a:alpha val="48000"/>
                </a:srgbClr>
              </a:solidFill>
              <a:ln w="6684" cap="flat">
                <a:noFill/>
                <a:prstDash val="solid"/>
                <a:miter/>
              </a:ln>
            </p:spPr>
            <p:txBody>
              <a:bodyPr rtlCol="0" anchor="ctr"/>
              <a:lstStyle/>
              <a:p>
                <a:pPr defTabSz="914355">
                  <a:lnSpc>
                    <a:spcPct val="85000"/>
                  </a:lnSpc>
                  <a:defRPr/>
                </a:pPr>
                <a:endParaRPr lang="en-US" sz="900">
                  <a:solidFill>
                    <a:srgbClr val="2F3651"/>
                  </a:solidFill>
                  <a:latin typeface="Arial" panose="020B0604020202020204" pitchFamily="34" charset="0"/>
                  <a:ea typeface="Calibri" panose="020F0502020204030204"/>
                  <a:cs typeface="Arial" panose="020B0604020202020204" pitchFamily="34" charset="0"/>
                </a:endParaRPr>
              </a:p>
            </p:txBody>
          </p:sp>
        </p:grpSp>
      </p:grpSp>
      <p:grpSp>
        <p:nvGrpSpPr>
          <p:cNvPr id="567" name="Group 60">
            <a:extLst>
              <a:ext uri="{FF2B5EF4-FFF2-40B4-BE49-F238E27FC236}">
                <a16:creationId xmlns:a16="http://schemas.microsoft.com/office/drawing/2014/main" id="{4E95257E-B279-8B49-4351-05F958D7ADC9}"/>
              </a:ext>
            </a:extLst>
          </p:cNvPr>
          <p:cNvGrpSpPr>
            <a:grpSpLocks noChangeAspect="1"/>
          </p:cNvGrpSpPr>
          <p:nvPr/>
        </p:nvGrpSpPr>
        <p:grpSpPr>
          <a:xfrm>
            <a:off x="4041248" y="1511773"/>
            <a:ext cx="869790" cy="1121010"/>
            <a:chOff x="644761" y="2636830"/>
            <a:chExt cx="2750629" cy="3545086"/>
          </a:xfrm>
        </p:grpSpPr>
        <p:grpSp>
          <p:nvGrpSpPr>
            <p:cNvPr id="568" name="Group 68">
              <a:extLst>
                <a:ext uri="{FF2B5EF4-FFF2-40B4-BE49-F238E27FC236}">
                  <a16:creationId xmlns:a16="http://schemas.microsoft.com/office/drawing/2014/main" id="{4F09F3A0-73A3-70C7-F010-F535196FDE59}"/>
                </a:ext>
              </a:extLst>
            </p:cNvPr>
            <p:cNvGrpSpPr/>
            <p:nvPr/>
          </p:nvGrpSpPr>
          <p:grpSpPr>
            <a:xfrm rot="14554919">
              <a:off x="543265" y="2738326"/>
              <a:ext cx="2927359" cy="2724368"/>
              <a:chOff x="6408261" y="1791601"/>
              <a:chExt cx="845757" cy="787110"/>
            </a:xfrm>
          </p:grpSpPr>
          <p:sp>
            <p:nvSpPr>
              <p:cNvPr id="570" name="Freeform 327">
                <a:extLst>
                  <a:ext uri="{FF2B5EF4-FFF2-40B4-BE49-F238E27FC236}">
                    <a16:creationId xmlns:a16="http://schemas.microsoft.com/office/drawing/2014/main" id="{1273B05D-2A55-036F-91FC-457B6083AF98}"/>
                  </a:ext>
                </a:extLst>
              </p:cNvPr>
              <p:cNvSpPr/>
              <p:nvPr/>
            </p:nvSpPr>
            <p:spPr>
              <a:xfrm>
                <a:off x="6408261" y="1791601"/>
                <a:ext cx="845757" cy="787110"/>
              </a:xfrm>
              <a:custGeom>
                <a:avLst/>
                <a:gdLst>
                  <a:gd name="connsiteX0" fmla="*/ 176725 w 845757"/>
                  <a:gd name="connsiteY0" fmla="*/ 107490 h 787110"/>
                  <a:gd name="connsiteX1" fmla="*/ 176344 w 845757"/>
                  <a:gd name="connsiteY1" fmla="*/ 84201 h 787110"/>
                  <a:gd name="connsiteX2" fmla="*/ 241777 w 845757"/>
                  <a:gd name="connsiteY2" fmla="*/ 137488 h 787110"/>
                  <a:gd name="connsiteX3" fmla="*/ 326269 w 845757"/>
                  <a:gd name="connsiteY3" fmla="*/ 162169 h 787110"/>
                  <a:gd name="connsiteX4" fmla="*/ 371882 w 845757"/>
                  <a:gd name="connsiteY4" fmla="*/ 111034 h 787110"/>
                  <a:gd name="connsiteX5" fmla="*/ 357778 w 845757"/>
                  <a:gd name="connsiteY5" fmla="*/ 40534 h 787110"/>
                  <a:gd name="connsiteX6" fmla="*/ 374677 w 845757"/>
                  <a:gd name="connsiteY6" fmla="*/ 31 h 787110"/>
                  <a:gd name="connsiteX7" fmla="*/ 403391 w 845757"/>
                  <a:gd name="connsiteY7" fmla="*/ 81923 h 787110"/>
                  <a:gd name="connsiteX8" fmla="*/ 449004 w 845757"/>
                  <a:gd name="connsiteY8" fmla="*/ 140905 h 787110"/>
                  <a:gd name="connsiteX9" fmla="*/ 485215 w 845757"/>
                  <a:gd name="connsiteY9" fmla="*/ 95086 h 787110"/>
                  <a:gd name="connsiteX10" fmla="*/ 494490 w 845757"/>
                  <a:gd name="connsiteY10" fmla="*/ 152803 h 787110"/>
                  <a:gd name="connsiteX11" fmla="*/ 519265 w 845757"/>
                  <a:gd name="connsiteY11" fmla="*/ 125463 h 787110"/>
                  <a:gd name="connsiteX12" fmla="*/ 531208 w 845757"/>
                  <a:gd name="connsiteY12" fmla="*/ 161536 h 787110"/>
                  <a:gd name="connsiteX13" fmla="*/ 576313 w 845757"/>
                  <a:gd name="connsiteY13" fmla="*/ 98503 h 787110"/>
                  <a:gd name="connsiteX14" fmla="*/ 624467 w 845757"/>
                  <a:gd name="connsiteY14" fmla="*/ 60659 h 787110"/>
                  <a:gd name="connsiteX15" fmla="*/ 601470 w 845757"/>
                  <a:gd name="connsiteY15" fmla="*/ 124071 h 787110"/>
                  <a:gd name="connsiteX16" fmla="*/ 584190 w 845757"/>
                  <a:gd name="connsiteY16" fmla="*/ 202039 h 787110"/>
                  <a:gd name="connsiteX17" fmla="*/ 660677 w 845757"/>
                  <a:gd name="connsiteY17" fmla="*/ 211785 h 787110"/>
                  <a:gd name="connsiteX18" fmla="*/ 769056 w 845757"/>
                  <a:gd name="connsiteY18" fmla="*/ 213557 h 787110"/>
                  <a:gd name="connsiteX19" fmla="*/ 684182 w 845757"/>
                  <a:gd name="connsiteY19" fmla="*/ 241783 h 787110"/>
                  <a:gd name="connsiteX20" fmla="*/ 653690 w 845757"/>
                  <a:gd name="connsiteY20" fmla="*/ 295576 h 787110"/>
                  <a:gd name="connsiteX21" fmla="*/ 716455 w 845757"/>
                  <a:gd name="connsiteY21" fmla="*/ 358609 h 787110"/>
                  <a:gd name="connsiteX22" fmla="*/ 747837 w 845757"/>
                  <a:gd name="connsiteY22" fmla="*/ 386328 h 787110"/>
                  <a:gd name="connsiteX23" fmla="*/ 682785 w 845757"/>
                  <a:gd name="connsiteY23" fmla="*/ 366962 h 787110"/>
                  <a:gd name="connsiteX24" fmla="*/ 701843 w 845757"/>
                  <a:gd name="connsiteY24" fmla="*/ 454170 h 787110"/>
                  <a:gd name="connsiteX25" fmla="*/ 805774 w 845757"/>
                  <a:gd name="connsiteY25" fmla="*/ 488978 h 787110"/>
                  <a:gd name="connsiteX26" fmla="*/ 844272 w 845757"/>
                  <a:gd name="connsiteY26" fmla="*/ 524165 h 787110"/>
                  <a:gd name="connsiteX27" fmla="*/ 748346 w 845757"/>
                  <a:gd name="connsiteY27" fmla="*/ 518849 h 787110"/>
                  <a:gd name="connsiteX28" fmla="*/ 625864 w 845757"/>
                  <a:gd name="connsiteY28" fmla="*/ 525937 h 787110"/>
                  <a:gd name="connsiteX29" fmla="*/ 593592 w 845757"/>
                  <a:gd name="connsiteY29" fmla="*/ 584919 h 787110"/>
                  <a:gd name="connsiteX30" fmla="*/ 615700 w 845757"/>
                  <a:gd name="connsiteY30" fmla="*/ 663394 h 787110"/>
                  <a:gd name="connsiteX31" fmla="*/ 653308 w 845757"/>
                  <a:gd name="connsiteY31" fmla="*/ 731236 h 787110"/>
                  <a:gd name="connsiteX32" fmla="*/ 577202 w 845757"/>
                  <a:gd name="connsiteY32" fmla="*/ 663394 h 787110"/>
                  <a:gd name="connsiteX33" fmla="*/ 507703 w 845757"/>
                  <a:gd name="connsiteY33" fmla="*/ 648458 h 787110"/>
                  <a:gd name="connsiteX34" fmla="*/ 518757 w 845757"/>
                  <a:gd name="connsiteY34" fmla="*/ 768322 h 787110"/>
                  <a:gd name="connsiteX35" fmla="*/ 495379 w 845757"/>
                  <a:gd name="connsiteY35" fmla="*/ 702251 h 787110"/>
                  <a:gd name="connsiteX36" fmla="*/ 453832 w 845757"/>
                  <a:gd name="connsiteY36" fmla="*/ 646306 h 787110"/>
                  <a:gd name="connsiteX37" fmla="*/ 444938 w 845757"/>
                  <a:gd name="connsiteY37" fmla="*/ 691746 h 787110"/>
                  <a:gd name="connsiteX38" fmla="*/ 426769 w 845757"/>
                  <a:gd name="connsiteY38" fmla="*/ 721237 h 787110"/>
                  <a:gd name="connsiteX39" fmla="*/ 396276 w 845757"/>
                  <a:gd name="connsiteY39" fmla="*/ 649471 h 787110"/>
                  <a:gd name="connsiteX40" fmla="*/ 328556 w 845757"/>
                  <a:gd name="connsiteY40" fmla="*/ 716047 h 787110"/>
                  <a:gd name="connsiteX41" fmla="*/ 279004 w 845757"/>
                  <a:gd name="connsiteY41" fmla="*/ 786548 h 787110"/>
                  <a:gd name="connsiteX42" fmla="*/ 298952 w 845757"/>
                  <a:gd name="connsiteY42" fmla="*/ 683012 h 787110"/>
                  <a:gd name="connsiteX43" fmla="*/ 293235 w 845757"/>
                  <a:gd name="connsiteY43" fmla="*/ 627953 h 787110"/>
                  <a:gd name="connsiteX44" fmla="*/ 260073 w 845757"/>
                  <a:gd name="connsiteY44" fmla="*/ 662381 h 787110"/>
                  <a:gd name="connsiteX45" fmla="*/ 267569 w 845757"/>
                  <a:gd name="connsiteY45" fmla="*/ 596690 h 787110"/>
                  <a:gd name="connsiteX46" fmla="*/ 202517 w 845757"/>
                  <a:gd name="connsiteY46" fmla="*/ 576439 h 787110"/>
                  <a:gd name="connsiteX47" fmla="*/ 84483 w 845757"/>
                  <a:gd name="connsiteY47" fmla="*/ 633776 h 787110"/>
                  <a:gd name="connsiteX48" fmla="*/ 135813 w 845757"/>
                  <a:gd name="connsiteY48" fmla="*/ 575173 h 787110"/>
                  <a:gd name="connsiteX49" fmla="*/ 188033 w 845757"/>
                  <a:gd name="connsiteY49" fmla="*/ 514419 h 787110"/>
                  <a:gd name="connsiteX50" fmla="*/ 124379 w 845757"/>
                  <a:gd name="connsiteY50" fmla="*/ 506065 h 787110"/>
                  <a:gd name="connsiteX51" fmla="*/ 122600 w 845757"/>
                  <a:gd name="connsiteY51" fmla="*/ 487079 h 787110"/>
                  <a:gd name="connsiteX52" fmla="*/ 169864 w 845757"/>
                  <a:gd name="connsiteY52" fmla="*/ 437716 h 787110"/>
                  <a:gd name="connsiteX53" fmla="*/ 53990 w 845757"/>
                  <a:gd name="connsiteY53" fmla="*/ 412655 h 787110"/>
                  <a:gd name="connsiteX54" fmla="*/ 38108 w 845757"/>
                  <a:gd name="connsiteY54" fmla="*/ 372531 h 787110"/>
                  <a:gd name="connsiteX55" fmla="*/ 168085 w 845757"/>
                  <a:gd name="connsiteY55" fmla="*/ 360634 h 787110"/>
                  <a:gd name="connsiteX56" fmla="*/ 93377 w 845757"/>
                  <a:gd name="connsiteY56" fmla="*/ 258870 h 787110"/>
                  <a:gd name="connsiteX57" fmla="*/ 25275 w 845757"/>
                  <a:gd name="connsiteY57" fmla="*/ 222291 h 787110"/>
                  <a:gd name="connsiteX58" fmla="*/ 136703 w 845757"/>
                  <a:gd name="connsiteY58" fmla="*/ 238998 h 787110"/>
                  <a:gd name="connsiteX59" fmla="*/ 211411 w 845757"/>
                  <a:gd name="connsiteY59" fmla="*/ 240264 h 787110"/>
                  <a:gd name="connsiteX60" fmla="*/ 144580 w 845757"/>
                  <a:gd name="connsiteY60" fmla="*/ 175079 h 787110"/>
                  <a:gd name="connsiteX61" fmla="*/ 237838 w 845757"/>
                  <a:gd name="connsiteY61" fmla="*/ 220898 h 787110"/>
                  <a:gd name="connsiteX62" fmla="*/ 176852 w 845757"/>
                  <a:gd name="connsiteY62" fmla="*/ 107617 h 78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845757" h="787110">
                    <a:moveTo>
                      <a:pt x="176725" y="107490"/>
                    </a:moveTo>
                    <a:cubicBezTo>
                      <a:pt x="176725" y="107490"/>
                      <a:pt x="164782" y="96478"/>
                      <a:pt x="176344" y="84201"/>
                    </a:cubicBezTo>
                    <a:cubicBezTo>
                      <a:pt x="187906" y="71923"/>
                      <a:pt x="206456" y="89517"/>
                      <a:pt x="241777" y="137488"/>
                    </a:cubicBezTo>
                    <a:cubicBezTo>
                      <a:pt x="277098" y="185458"/>
                      <a:pt x="297046" y="175839"/>
                      <a:pt x="326269" y="162169"/>
                    </a:cubicBezTo>
                    <a:cubicBezTo>
                      <a:pt x="355492" y="148499"/>
                      <a:pt x="369213" y="149892"/>
                      <a:pt x="371882" y="111034"/>
                    </a:cubicBezTo>
                    <a:cubicBezTo>
                      <a:pt x="374550" y="72177"/>
                      <a:pt x="366164" y="63443"/>
                      <a:pt x="357778" y="40534"/>
                    </a:cubicBezTo>
                    <a:cubicBezTo>
                      <a:pt x="349393" y="17624"/>
                      <a:pt x="357397" y="-855"/>
                      <a:pt x="374677" y="31"/>
                    </a:cubicBezTo>
                    <a:cubicBezTo>
                      <a:pt x="391956" y="917"/>
                      <a:pt x="399325" y="23826"/>
                      <a:pt x="403391" y="81923"/>
                    </a:cubicBezTo>
                    <a:cubicBezTo>
                      <a:pt x="407457" y="140019"/>
                      <a:pt x="433503" y="146727"/>
                      <a:pt x="449004" y="140905"/>
                    </a:cubicBezTo>
                    <a:cubicBezTo>
                      <a:pt x="464505" y="135083"/>
                      <a:pt x="464886" y="98124"/>
                      <a:pt x="485215" y="95086"/>
                    </a:cubicBezTo>
                    <a:cubicBezTo>
                      <a:pt x="502875" y="98630"/>
                      <a:pt x="478608" y="145335"/>
                      <a:pt x="494490" y="152803"/>
                    </a:cubicBezTo>
                    <a:cubicBezTo>
                      <a:pt x="510372" y="160271"/>
                      <a:pt x="506052" y="127742"/>
                      <a:pt x="519265" y="125463"/>
                    </a:cubicBezTo>
                    <a:cubicBezTo>
                      <a:pt x="532479" y="123185"/>
                      <a:pt x="519646" y="159891"/>
                      <a:pt x="531208" y="161536"/>
                    </a:cubicBezTo>
                    <a:cubicBezTo>
                      <a:pt x="542770" y="163182"/>
                      <a:pt x="564370" y="133311"/>
                      <a:pt x="576313" y="98503"/>
                    </a:cubicBezTo>
                    <a:cubicBezTo>
                      <a:pt x="588256" y="63696"/>
                      <a:pt x="609983" y="53950"/>
                      <a:pt x="624467" y="60659"/>
                    </a:cubicBezTo>
                    <a:cubicBezTo>
                      <a:pt x="638951" y="67367"/>
                      <a:pt x="632472" y="81796"/>
                      <a:pt x="601470" y="124071"/>
                    </a:cubicBezTo>
                    <a:cubicBezTo>
                      <a:pt x="570468" y="166346"/>
                      <a:pt x="569198" y="189762"/>
                      <a:pt x="584190" y="202039"/>
                    </a:cubicBezTo>
                    <a:cubicBezTo>
                      <a:pt x="599183" y="214317"/>
                      <a:pt x="624467" y="224949"/>
                      <a:pt x="660677" y="211785"/>
                    </a:cubicBezTo>
                    <a:cubicBezTo>
                      <a:pt x="696888" y="198622"/>
                      <a:pt x="752665" y="182294"/>
                      <a:pt x="769056" y="213557"/>
                    </a:cubicBezTo>
                    <a:cubicBezTo>
                      <a:pt x="785445" y="244821"/>
                      <a:pt x="706671" y="243555"/>
                      <a:pt x="684182" y="241783"/>
                    </a:cubicBezTo>
                    <a:cubicBezTo>
                      <a:pt x="661694" y="240011"/>
                      <a:pt x="645685" y="256338"/>
                      <a:pt x="653690" y="295576"/>
                    </a:cubicBezTo>
                    <a:cubicBezTo>
                      <a:pt x="661694" y="334813"/>
                      <a:pt x="678846" y="350255"/>
                      <a:pt x="716455" y="358609"/>
                    </a:cubicBezTo>
                    <a:cubicBezTo>
                      <a:pt x="754063" y="366962"/>
                      <a:pt x="749235" y="379746"/>
                      <a:pt x="747837" y="386328"/>
                    </a:cubicBezTo>
                    <a:cubicBezTo>
                      <a:pt x="746440" y="392910"/>
                      <a:pt x="694347" y="358609"/>
                      <a:pt x="682785" y="366962"/>
                    </a:cubicBezTo>
                    <a:cubicBezTo>
                      <a:pt x="671223" y="375316"/>
                      <a:pt x="669952" y="425059"/>
                      <a:pt x="701843" y="454170"/>
                    </a:cubicBezTo>
                    <a:cubicBezTo>
                      <a:pt x="733734" y="483282"/>
                      <a:pt x="766387" y="488978"/>
                      <a:pt x="805774" y="488978"/>
                    </a:cubicBezTo>
                    <a:cubicBezTo>
                      <a:pt x="845161" y="488978"/>
                      <a:pt x="848719" y="507963"/>
                      <a:pt x="844272" y="524165"/>
                    </a:cubicBezTo>
                    <a:cubicBezTo>
                      <a:pt x="839825" y="540366"/>
                      <a:pt x="777441" y="529860"/>
                      <a:pt x="748346" y="518849"/>
                    </a:cubicBezTo>
                    <a:cubicBezTo>
                      <a:pt x="719250" y="507837"/>
                      <a:pt x="652419" y="482269"/>
                      <a:pt x="625864" y="525937"/>
                    </a:cubicBezTo>
                    <a:cubicBezTo>
                      <a:pt x="599310" y="569604"/>
                      <a:pt x="604138" y="565553"/>
                      <a:pt x="593592" y="584919"/>
                    </a:cubicBezTo>
                    <a:cubicBezTo>
                      <a:pt x="583047" y="604285"/>
                      <a:pt x="589145" y="622384"/>
                      <a:pt x="615700" y="663394"/>
                    </a:cubicBezTo>
                    <a:cubicBezTo>
                      <a:pt x="642254" y="704403"/>
                      <a:pt x="662964" y="718073"/>
                      <a:pt x="653308" y="731236"/>
                    </a:cubicBezTo>
                    <a:cubicBezTo>
                      <a:pt x="643652" y="744400"/>
                      <a:pt x="615319" y="720224"/>
                      <a:pt x="577202" y="663394"/>
                    </a:cubicBezTo>
                    <a:cubicBezTo>
                      <a:pt x="539086" y="606563"/>
                      <a:pt x="511261" y="628207"/>
                      <a:pt x="507703" y="648458"/>
                    </a:cubicBezTo>
                    <a:cubicBezTo>
                      <a:pt x="504146" y="668710"/>
                      <a:pt x="530319" y="755538"/>
                      <a:pt x="518757" y="768322"/>
                    </a:cubicBezTo>
                    <a:cubicBezTo>
                      <a:pt x="507195" y="781105"/>
                      <a:pt x="497031" y="772752"/>
                      <a:pt x="495379" y="702251"/>
                    </a:cubicBezTo>
                    <a:cubicBezTo>
                      <a:pt x="493600" y="631751"/>
                      <a:pt x="460820" y="643648"/>
                      <a:pt x="453832" y="646306"/>
                    </a:cubicBezTo>
                    <a:cubicBezTo>
                      <a:pt x="446844" y="648964"/>
                      <a:pt x="441508" y="657824"/>
                      <a:pt x="444938" y="691746"/>
                    </a:cubicBezTo>
                    <a:cubicBezTo>
                      <a:pt x="448496" y="725667"/>
                      <a:pt x="434774" y="721237"/>
                      <a:pt x="426769" y="721237"/>
                    </a:cubicBezTo>
                    <a:cubicBezTo>
                      <a:pt x="418765" y="721237"/>
                      <a:pt x="423212" y="652888"/>
                      <a:pt x="396276" y="649471"/>
                    </a:cubicBezTo>
                    <a:cubicBezTo>
                      <a:pt x="369340" y="646053"/>
                      <a:pt x="341007" y="673266"/>
                      <a:pt x="328556" y="716047"/>
                    </a:cubicBezTo>
                    <a:cubicBezTo>
                      <a:pt x="316104" y="758829"/>
                      <a:pt x="305940" y="791864"/>
                      <a:pt x="279004" y="786548"/>
                    </a:cubicBezTo>
                    <a:cubicBezTo>
                      <a:pt x="252069" y="781232"/>
                      <a:pt x="284722" y="702378"/>
                      <a:pt x="298952" y="683012"/>
                    </a:cubicBezTo>
                    <a:cubicBezTo>
                      <a:pt x="313182" y="663647"/>
                      <a:pt x="310514" y="627447"/>
                      <a:pt x="293235" y="627953"/>
                    </a:cubicBezTo>
                    <a:cubicBezTo>
                      <a:pt x="275955" y="628460"/>
                      <a:pt x="287009" y="661495"/>
                      <a:pt x="260073" y="662381"/>
                    </a:cubicBezTo>
                    <a:cubicBezTo>
                      <a:pt x="233138" y="663267"/>
                      <a:pt x="282689" y="613524"/>
                      <a:pt x="267569" y="596690"/>
                    </a:cubicBezTo>
                    <a:cubicBezTo>
                      <a:pt x="252450" y="579856"/>
                      <a:pt x="228182" y="561883"/>
                      <a:pt x="202517" y="576439"/>
                    </a:cubicBezTo>
                    <a:cubicBezTo>
                      <a:pt x="176852" y="590994"/>
                      <a:pt x="101636" y="655293"/>
                      <a:pt x="84483" y="633776"/>
                    </a:cubicBezTo>
                    <a:cubicBezTo>
                      <a:pt x="67331" y="612259"/>
                      <a:pt x="107480" y="588843"/>
                      <a:pt x="135813" y="575173"/>
                    </a:cubicBezTo>
                    <a:cubicBezTo>
                      <a:pt x="164147" y="561503"/>
                      <a:pt x="191591" y="546062"/>
                      <a:pt x="188033" y="514419"/>
                    </a:cubicBezTo>
                    <a:cubicBezTo>
                      <a:pt x="184476" y="482776"/>
                      <a:pt x="138100" y="500369"/>
                      <a:pt x="124379" y="506065"/>
                    </a:cubicBezTo>
                    <a:cubicBezTo>
                      <a:pt x="110656" y="511760"/>
                      <a:pt x="101382" y="498597"/>
                      <a:pt x="122600" y="487079"/>
                    </a:cubicBezTo>
                    <a:cubicBezTo>
                      <a:pt x="143818" y="475561"/>
                      <a:pt x="188541" y="465435"/>
                      <a:pt x="169864" y="437716"/>
                    </a:cubicBezTo>
                    <a:cubicBezTo>
                      <a:pt x="151187" y="409997"/>
                      <a:pt x="140260" y="407339"/>
                      <a:pt x="53990" y="412655"/>
                    </a:cubicBezTo>
                    <a:cubicBezTo>
                      <a:pt x="-32280" y="417971"/>
                      <a:pt x="2278" y="375696"/>
                      <a:pt x="38108" y="372531"/>
                    </a:cubicBezTo>
                    <a:cubicBezTo>
                      <a:pt x="73938" y="369367"/>
                      <a:pt x="157540" y="398099"/>
                      <a:pt x="168085" y="360634"/>
                    </a:cubicBezTo>
                    <a:cubicBezTo>
                      <a:pt x="178631" y="323169"/>
                      <a:pt x="173803" y="282665"/>
                      <a:pt x="93377" y="258870"/>
                    </a:cubicBezTo>
                    <a:cubicBezTo>
                      <a:pt x="93377" y="258870"/>
                      <a:pt x="23116" y="248744"/>
                      <a:pt x="25275" y="222291"/>
                    </a:cubicBezTo>
                    <a:cubicBezTo>
                      <a:pt x="27436" y="195837"/>
                      <a:pt x="77495" y="210773"/>
                      <a:pt x="136703" y="238998"/>
                    </a:cubicBezTo>
                    <a:cubicBezTo>
                      <a:pt x="195911" y="267224"/>
                      <a:pt x="206964" y="265452"/>
                      <a:pt x="211411" y="240264"/>
                    </a:cubicBezTo>
                    <a:cubicBezTo>
                      <a:pt x="215858" y="215076"/>
                      <a:pt x="141912" y="197103"/>
                      <a:pt x="144580" y="175079"/>
                    </a:cubicBezTo>
                    <a:cubicBezTo>
                      <a:pt x="147248" y="153056"/>
                      <a:pt x="214079" y="233682"/>
                      <a:pt x="237838" y="220898"/>
                    </a:cubicBezTo>
                    <a:cubicBezTo>
                      <a:pt x="269221" y="204191"/>
                      <a:pt x="213952" y="132804"/>
                      <a:pt x="176852" y="107617"/>
                    </a:cubicBezTo>
                    <a:close/>
                  </a:path>
                </a:pathLst>
              </a:custGeom>
              <a:gradFill>
                <a:gsLst>
                  <a:gs pos="0">
                    <a:srgbClr val="FFFFFF"/>
                  </a:gs>
                  <a:gs pos="87000">
                    <a:srgbClr val="B057FF"/>
                  </a:gs>
                </a:gsLst>
                <a:path path="circle">
                  <a:fillToRect l="50000" t="50000" r="50000" b="50000"/>
                </a:path>
              </a:gradFill>
              <a:ln w="7750" cap="flat">
                <a:solidFill>
                  <a:srgbClr val="2F3651"/>
                </a:solidFill>
                <a:prstDash val="solid"/>
                <a:miter/>
              </a:ln>
            </p:spPr>
            <p:txBody>
              <a:bodyPr rtlCol="0" anchor="ctr"/>
              <a:lstStyle/>
              <a:p>
                <a:pPr marL="0" marR="0" lvl="0" indent="0" defTabSz="685800" eaLnBrk="1" fontAlgn="auto" latinLnBrk="0" hangingPunct="1">
                  <a:lnSpc>
                    <a:spcPct val="85000"/>
                  </a:lnSpc>
                  <a:spcBef>
                    <a:spcPts val="0"/>
                  </a:spcBef>
                  <a:spcAft>
                    <a:spcPts val="0"/>
                  </a:spcAft>
                  <a:buClrTx/>
                  <a:buSzTx/>
                  <a:buFontTx/>
                  <a:buNone/>
                  <a:tabLst/>
                  <a:defRPr/>
                </a:pPr>
                <a:endParaRPr kumimoji="0" lang="en-US" sz="525" b="0" i="0" u="none" strike="noStrike" kern="0" cap="none" spc="0" normalizeH="0" baseline="0" noProof="0">
                  <a:ln>
                    <a:noFill/>
                  </a:ln>
                  <a:solidFill>
                    <a:srgbClr val="2F3651"/>
                  </a:solidFill>
                  <a:effectLst/>
                  <a:uLnTx/>
                  <a:uFillTx/>
                  <a:latin typeface="Arial" panose="020B0604020202020204" pitchFamily="34" charset="0"/>
                  <a:ea typeface="Calibri" panose="020F0502020204030204"/>
                  <a:cs typeface="Arial" panose="020B0604020202020204" pitchFamily="34" charset="0"/>
                </a:endParaRPr>
              </a:p>
            </p:txBody>
          </p:sp>
          <p:sp>
            <p:nvSpPr>
              <p:cNvPr id="571" name="Freeform 328">
                <a:extLst>
                  <a:ext uri="{FF2B5EF4-FFF2-40B4-BE49-F238E27FC236}">
                    <a16:creationId xmlns:a16="http://schemas.microsoft.com/office/drawing/2014/main" id="{25BD381D-623D-8D90-F540-0BFB91C3921E}"/>
                  </a:ext>
                </a:extLst>
              </p:cNvPr>
              <p:cNvSpPr/>
              <p:nvPr/>
            </p:nvSpPr>
            <p:spPr>
              <a:xfrm rot="5618614">
                <a:off x="6672048" y="2087325"/>
                <a:ext cx="267836" cy="209939"/>
              </a:xfrm>
              <a:custGeom>
                <a:avLst/>
                <a:gdLst>
                  <a:gd name="connsiteX0" fmla="*/ 62642 w 267836"/>
                  <a:gd name="connsiteY0" fmla="*/ 8728 h 209939"/>
                  <a:gd name="connsiteX1" fmla="*/ 5213 w 267836"/>
                  <a:gd name="connsiteY1" fmla="*/ 36447 h 209939"/>
                  <a:gd name="connsiteX2" fmla="*/ 50572 w 267836"/>
                  <a:gd name="connsiteY2" fmla="*/ 180486 h 209939"/>
                  <a:gd name="connsiteX3" fmla="*/ 267455 w 267836"/>
                  <a:gd name="connsiteY3" fmla="*/ 54547 h 209939"/>
                  <a:gd name="connsiteX4" fmla="*/ 141416 w 267836"/>
                  <a:gd name="connsiteY4" fmla="*/ 28093 h 209939"/>
                  <a:gd name="connsiteX5" fmla="*/ 62642 w 267836"/>
                  <a:gd name="connsiteY5" fmla="*/ 8728 h 209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836" h="209938">
                    <a:moveTo>
                      <a:pt x="62642" y="8728"/>
                    </a:moveTo>
                    <a:cubicBezTo>
                      <a:pt x="39010" y="-1524"/>
                      <a:pt x="12201" y="11639"/>
                      <a:pt x="5213" y="36447"/>
                    </a:cubicBezTo>
                    <a:cubicBezTo>
                      <a:pt x="-4189" y="69609"/>
                      <a:pt x="-6857" y="125680"/>
                      <a:pt x="50572" y="180486"/>
                    </a:cubicBezTo>
                    <a:cubicBezTo>
                      <a:pt x="140272" y="265922"/>
                      <a:pt x="275967" y="147451"/>
                      <a:pt x="267455" y="54547"/>
                    </a:cubicBezTo>
                    <a:cubicBezTo>
                      <a:pt x="258815" y="-38737"/>
                      <a:pt x="182328" y="12525"/>
                      <a:pt x="141416" y="28093"/>
                    </a:cubicBezTo>
                    <a:cubicBezTo>
                      <a:pt x="112829" y="38979"/>
                      <a:pt x="93135" y="22018"/>
                      <a:pt x="62642" y="8728"/>
                    </a:cubicBezTo>
                    <a:close/>
                  </a:path>
                </a:pathLst>
              </a:custGeom>
              <a:gradFill>
                <a:gsLst>
                  <a:gs pos="2000">
                    <a:srgbClr val="FFFFFF"/>
                  </a:gs>
                  <a:gs pos="56000">
                    <a:srgbClr val="AA80DC"/>
                  </a:gs>
                  <a:gs pos="98000">
                    <a:srgbClr val="5500B9"/>
                  </a:gs>
                </a:gsLst>
                <a:path path="circle">
                  <a:fillToRect l="50000" t="50000" r="50000" b="50000"/>
                </a:path>
              </a:gradFill>
              <a:ln w="0" cap="flat">
                <a:noFill/>
                <a:prstDash val="solid"/>
                <a:miter/>
              </a:ln>
            </p:spPr>
            <p:txBody>
              <a:bodyPr rtlCol="0" anchor="ctr"/>
              <a:lstStyle/>
              <a:p>
                <a:pPr marL="0" marR="0" lvl="0" indent="0" defTabSz="685800" eaLnBrk="1" fontAlgn="auto" latinLnBrk="0" hangingPunct="1">
                  <a:lnSpc>
                    <a:spcPct val="85000"/>
                  </a:lnSpc>
                  <a:spcBef>
                    <a:spcPts val="0"/>
                  </a:spcBef>
                  <a:spcAft>
                    <a:spcPts val="0"/>
                  </a:spcAft>
                  <a:buClrTx/>
                  <a:buSzTx/>
                  <a:buFontTx/>
                  <a:buNone/>
                  <a:tabLst/>
                  <a:defRPr/>
                </a:pPr>
                <a:endParaRPr kumimoji="0" lang="en-US" sz="525" b="0" i="0" u="none" strike="noStrike" kern="0" cap="none" spc="0" normalizeH="0" baseline="0" noProof="0">
                  <a:ln>
                    <a:noFill/>
                  </a:ln>
                  <a:solidFill>
                    <a:srgbClr val="2F3651"/>
                  </a:solidFill>
                  <a:effectLst/>
                  <a:uLnTx/>
                  <a:uFillTx/>
                  <a:latin typeface="Arial" panose="020B0604020202020204" pitchFamily="34" charset="0"/>
                  <a:ea typeface="Calibri" panose="020F0502020204030204"/>
                  <a:cs typeface="Arial" panose="020B0604020202020204" pitchFamily="34" charset="0"/>
                </a:endParaRPr>
              </a:p>
            </p:txBody>
          </p:sp>
        </p:grpSp>
        <p:sp>
          <p:nvSpPr>
            <p:cNvPr id="569" name="TextBox 69">
              <a:extLst>
                <a:ext uri="{FF2B5EF4-FFF2-40B4-BE49-F238E27FC236}">
                  <a16:creationId xmlns:a16="http://schemas.microsoft.com/office/drawing/2014/main" id="{0BBD6F98-A1C5-071A-5C84-371AE977D282}"/>
                </a:ext>
              </a:extLst>
            </p:cNvPr>
            <p:cNvSpPr txBox="1"/>
            <p:nvPr/>
          </p:nvSpPr>
          <p:spPr>
            <a:xfrm>
              <a:off x="698579" y="5809622"/>
              <a:ext cx="2696811" cy="372294"/>
            </a:xfrm>
            <a:prstGeom prst="rect">
              <a:avLst/>
            </a:prstGeom>
            <a:noFill/>
          </p:spPr>
          <p:txBody>
            <a:bodyPr wrap="square" lIns="0" tIns="0" rIns="0" bIns="0" rtlCol="0">
              <a:spAutoFit/>
            </a:bodyPr>
            <a:lstStyle/>
            <a:p>
              <a:pPr marL="0" marR="0" lvl="0" indent="0" algn="ctr" defTabSz="685800" eaLnBrk="1" fontAlgn="auto" latinLnBrk="0" hangingPunct="1">
                <a:lnSpc>
                  <a:spcPct val="85000"/>
                </a:lnSpc>
                <a:spcBef>
                  <a:spcPts val="0"/>
                </a:spcBef>
                <a:spcAft>
                  <a:spcPts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Unreife APZ</a:t>
              </a:r>
            </a:p>
          </p:txBody>
        </p:sp>
      </p:grpSp>
      <p:sp>
        <p:nvSpPr>
          <p:cNvPr id="572" name="Freeform: Shape 240">
            <a:extLst>
              <a:ext uri="{FF2B5EF4-FFF2-40B4-BE49-F238E27FC236}">
                <a16:creationId xmlns:a16="http://schemas.microsoft.com/office/drawing/2014/main" id="{DB662244-5ABC-9F76-6F56-E491385FE854}"/>
              </a:ext>
            </a:extLst>
          </p:cNvPr>
          <p:cNvSpPr/>
          <p:nvPr/>
        </p:nvSpPr>
        <p:spPr>
          <a:xfrm rot="1377844">
            <a:off x="3089956" y="2118453"/>
            <a:ext cx="171173" cy="109283"/>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3810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3" name="Freeform: Shape 241">
            <a:extLst>
              <a:ext uri="{FF2B5EF4-FFF2-40B4-BE49-F238E27FC236}">
                <a16:creationId xmlns:a16="http://schemas.microsoft.com/office/drawing/2014/main" id="{30739F46-9670-E064-8E41-73510F1DF3BF}"/>
              </a:ext>
            </a:extLst>
          </p:cNvPr>
          <p:cNvSpPr/>
          <p:nvPr/>
        </p:nvSpPr>
        <p:spPr>
          <a:xfrm rot="19962956">
            <a:off x="3451878" y="2004289"/>
            <a:ext cx="171173" cy="109283"/>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3810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4" name="Freeform: Shape 242">
            <a:extLst>
              <a:ext uri="{FF2B5EF4-FFF2-40B4-BE49-F238E27FC236}">
                <a16:creationId xmlns:a16="http://schemas.microsoft.com/office/drawing/2014/main" id="{EA9475BB-7E6D-FDD8-A3AB-92DAE02D96D7}"/>
              </a:ext>
            </a:extLst>
          </p:cNvPr>
          <p:cNvSpPr/>
          <p:nvPr/>
        </p:nvSpPr>
        <p:spPr>
          <a:xfrm rot="17790932">
            <a:off x="3762225" y="2017474"/>
            <a:ext cx="171173" cy="109283"/>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3810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5" name="Freeform: Shape 243">
            <a:extLst>
              <a:ext uri="{FF2B5EF4-FFF2-40B4-BE49-F238E27FC236}">
                <a16:creationId xmlns:a16="http://schemas.microsoft.com/office/drawing/2014/main" id="{84346006-BA13-7CF7-0FF4-C4A1ED9EF830}"/>
              </a:ext>
            </a:extLst>
          </p:cNvPr>
          <p:cNvSpPr/>
          <p:nvPr/>
        </p:nvSpPr>
        <p:spPr>
          <a:xfrm rot="17790932">
            <a:off x="4233947" y="1874323"/>
            <a:ext cx="87609" cy="73892"/>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6" name="Freeform: Shape 244">
            <a:extLst>
              <a:ext uri="{FF2B5EF4-FFF2-40B4-BE49-F238E27FC236}">
                <a16:creationId xmlns:a16="http://schemas.microsoft.com/office/drawing/2014/main" id="{78964E5B-2E17-4355-833A-C97E8FAFFFE8}"/>
              </a:ext>
            </a:extLst>
          </p:cNvPr>
          <p:cNvSpPr/>
          <p:nvPr/>
        </p:nvSpPr>
        <p:spPr>
          <a:xfrm rot="19596162">
            <a:off x="4355105" y="1796970"/>
            <a:ext cx="68336" cy="53362"/>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7" name="Freeform: Shape 245">
            <a:extLst>
              <a:ext uri="{FF2B5EF4-FFF2-40B4-BE49-F238E27FC236}">
                <a16:creationId xmlns:a16="http://schemas.microsoft.com/office/drawing/2014/main" id="{060ACE7B-B4B3-A8D6-A80E-32C63E01B1F9}"/>
              </a:ext>
            </a:extLst>
          </p:cNvPr>
          <p:cNvSpPr/>
          <p:nvPr/>
        </p:nvSpPr>
        <p:spPr>
          <a:xfrm rot="2060913">
            <a:off x="4262397" y="2066971"/>
            <a:ext cx="113779" cy="79817"/>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8" name="TextBox 86">
            <a:extLst>
              <a:ext uri="{FF2B5EF4-FFF2-40B4-BE49-F238E27FC236}">
                <a16:creationId xmlns:a16="http://schemas.microsoft.com/office/drawing/2014/main" id="{5168647D-C255-1553-4BC0-AB74D209BDB1}"/>
              </a:ext>
            </a:extLst>
          </p:cNvPr>
          <p:cNvSpPr txBox="1"/>
          <p:nvPr/>
        </p:nvSpPr>
        <p:spPr>
          <a:xfrm>
            <a:off x="3005479" y="1631043"/>
            <a:ext cx="539205" cy="215828"/>
          </a:xfrm>
          <a:prstGeom prst="rect">
            <a:avLst/>
          </a:prstGeom>
          <a:noFill/>
        </p:spPr>
        <p:txBody>
          <a:bodyPr wrap="square" lIns="0" tIns="0" rIns="0" bIns="0" rtlCol="0">
            <a:spAutoFit/>
          </a:bodyPr>
          <a:lstStyle/>
          <a:p>
            <a:pPr algn="ctr" defTabSz="685800">
              <a:lnSpc>
                <a:spcPct val="85000"/>
              </a:lnSpc>
              <a:defRPr/>
            </a:pPr>
            <a:r>
              <a:rPr lang="de" sz="825">
                <a:solidFill>
                  <a:srgbClr val="2F3651"/>
                </a:solidFill>
                <a:uFill>
                  <a:solidFill>
                    <a:prstClr val="black">
                      <a:alpha val="0"/>
                    </a:prstClr>
                  </a:solidFill>
                </a:uFill>
                <a:latin typeface="Arial"/>
                <a:ea typeface="Arial"/>
                <a:cs typeface="Arial"/>
              </a:rPr>
              <a:t>Betazell-antigene</a:t>
            </a:r>
          </a:p>
        </p:txBody>
      </p:sp>
      <p:sp>
        <p:nvSpPr>
          <p:cNvPr id="579" name="Freeform: Shape 247">
            <a:extLst>
              <a:ext uri="{FF2B5EF4-FFF2-40B4-BE49-F238E27FC236}">
                <a16:creationId xmlns:a16="http://schemas.microsoft.com/office/drawing/2014/main" id="{D5B7BFD9-D66E-A99B-2D80-DB66C8309C7D}"/>
              </a:ext>
            </a:extLst>
          </p:cNvPr>
          <p:cNvSpPr>
            <a:spLocks noChangeAspect="1"/>
          </p:cNvSpPr>
          <p:nvPr/>
        </p:nvSpPr>
        <p:spPr>
          <a:xfrm rot="13038401">
            <a:off x="4473467" y="1596739"/>
            <a:ext cx="117174" cy="12656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B266B4"/>
          </a:solidFill>
          <a:ln w="3049" cap="flat">
            <a:solidFill>
              <a:sysClr val="window" lastClr="FFFFFF">
                <a:lumMod val="65000"/>
              </a:sysClr>
            </a:solidFill>
            <a:prstDash val="solid"/>
            <a:miter/>
          </a:ln>
        </p:spPr>
        <p:txBody>
          <a:bodyPr wrap="square" rtlCol="0" anchor="ctr">
            <a:noAutofit/>
          </a:bodyPr>
          <a:lstStyle/>
          <a:p>
            <a:pPr defTabSz="685800">
              <a:spcBef>
                <a:spcPct val="0"/>
              </a:spcBef>
              <a:spcAft>
                <a:spcPct val="0"/>
              </a:spcAft>
              <a:defRPr/>
            </a:pPr>
            <a:endParaRPr lang="en-US" sz="700" kern="0">
              <a:solidFill>
                <a:srgbClr val="000000"/>
              </a:solidFill>
              <a:latin typeface="Arial" panose="020B0604020202020204" pitchFamily="34" charset="0"/>
              <a:ea typeface="Calibri" panose="020F0502020204030204"/>
              <a:cs typeface="Arial" panose="020B0604020202020204" pitchFamily="34" charset="0"/>
            </a:endParaRPr>
          </a:p>
        </p:txBody>
      </p:sp>
      <p:sp>
        <p:nvSpPr>
          <p:cNvPr id="580" name="Arc 88">
            <a:extLst>
              <a:ext uri="{FF2B5EF4-FFF2-40B4-BE49-F238E27FC236}">
                <a16:creationId xmlns:a16="http://schemas.microsoft.com/office/drawing/2014/main" id="{522E6819-DCB2-FC00-7D46-3080E3B7E709}"/>
              </a:ext>
            </a:extLst>
          </p:cNvPr>
          <p:cNvSpPr/>
          <p:nvPr/>
        </p:nvSpPr>
        <p:spPr>
          <a:xfrm flipV="1">
            <a:off x="4335819" y="1620095"/>
            <a:ext cx="201892" cy="208586"/>
          </a:xfrm>
          <a:prstGeom prst="arc">
            <a:avLst>
              <a:gd name="adj1" fmla="val 17014346"/>
              <a:gd name="adj2" fmla="val 21180211"/>
            </a:avLst>
          </a:prstGeom>
          <a:noFill/>
          <a:ln w="12700" cap="flat" cmpd="sng" algn="ctr">
            <a:solidFill>
              <a:sysClr val="window" lastClr="FFFFFF">
                <a:lumMod val="50000"/>
              </a:sysClr>
            </a:solidFill>
            <a:prstDash val="solid"/>
            <a:tailEnd type="stealth" w="med" len="med"/>
          </a:ln>
          <a:effectLst/>
        </p:spPr>
        <p:txBody>
          <a:bodyPr rtlCol="0" anchor="ctr"/>
          <a:lstStyle/>
          <a:p>
            <a:pPr algn="ctr" defTabSz="685800">
              <a:spcBef>
                <a:spcPct val="0"/>
              </a:spcBef>
              <a:spcAft>
                <a:spcPct val="0"/>
              </a:spcAft>
              <a:defRPr/>
            </a:pPr>
            <a:endParaRPr lang="en-US" sz="1350" kern="0">
              <a:solidFill>
                <a:srgbClr val="000000"/>
              </a:solidFill>
              <a:latin typeface="Arial" panose="020B0604020202020204" pitchFamily="34" charset="0"/>
              <a:ea typeface="Calibri" panose="020F0502020204030204"/>
              <a:cs typeface="Arial" panose="020B0604020202020204" pitchFamily="34" charset="0"/>
            </a:endParaRPr>
          </a:p>
        </p:txBody>
      </p:sp>
      <p:sp>
        <p:nvSpPr>
          <p:cNvPr id="581" name="Oval 90">
            <a:extLst>
              <a:ext uri="{FF2B5EF4-FFF2-40B4-BE49-F238E27FC236}">
                <a16:creationId xmlns:a16="http://schemas.microsoft.com/office/drawing/2014/main" id="{C842D67A-70EF-B351-B054-7802A35386E8}"/>
              </a:ext>
            </a:extLst>
          </p:cNvPr>
          <p:cNvSpPr/>
          <p:nvPr/>
        </p:nvSpPr>
        <p:spPr>
          <a:xfrm>
            <a:off x="4522436" y="1599463"/>
            <a:ext cx="30550" cy="30550"/>
          </a:xfrm>
          <a:prstGeom prst="ellipse">
            <a:avLst/>
          </a:prstGeom>
          <a:solidFill>
            <a:srgbClr val="2F3651">
              <a:lumMod val="75000"/>
              <a:lumOff val="25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82" name="Rectangle 59">
            <a:extLst>
              <a:ext uri="{FF2B5EF4-FFF2-40B4-BE49-F238E27FC236}">
                <a16:creationId xmlns:a16="http://schemas.microsoft.com/office/drawing/2014/main" id="{D7F0492C-3624-9B6C-415B-DC5A0861CA64}"/>
              </a:ext>
            </a:extLst>
          </p:cNvPr>
          <p:cNvSpPr/>
          <p:nvPr/>
        </p:nvSpPr>
        <p:spPr>
          <a:xfrm>
            <a:off x="2941101" y="1563758"/>
            <a:ext cx="1279689" cy="677003"/>
          </a:xfrm>
          <a:custGeom>
            <a:avLst/>
            <a:gdLst>
              <a:gd name="connsiteX0" fmla="*/ 0 w 2074528"/>
              <a:gd name="connsiteY0" fmla="*/ 914400 h 914400"/>
              <a:gd name="connsiteX1" fmla="*/ 0 w 2074528"/>
              <a:gd name="connsiteY1" fmla="*/ 0 h 914400"/>
              <a:gd name="connsiteX2" fmla="*/ 2074528 w 2074528"/>
              <a:gd name="connsiteY2" fmla="*/ 0 h 914400"/>
              <a:gd name="connsiteX3" fmla="*/ 2074528 w 2074528"/>
              <a:gd name="connsiteY3" fmla="*/ 0 h 914400"/>
              <a:gd name="connsiteX4" fmla="*/ 2165968 w 2165968"/>
              <a:gd name="connsiteY4" fmla="*/ 1005840 h 1005840"/>
            </a:gdLst>
            <a:ahLst/>
            <a:cxnLst>
              <a:cxn ang="0">
                <a:pos x="connsiteX0" y="connsiteY0"/>
              </a:cxn>
              <a:cxn ang="0">
                <a:pos x="connsiteX1" y="connsiteY1"/>
              </a:cxn>
              <a:cxn ang="0">
                <a:pos x="connsiteX2" y="connsiteY2"/>
              </a:cxn>
            </a:cxnLst>
            <a:rect l="l" t="t" r="r" b="b"/>
            <a:pathLst>
              <a:path w="2074528" h="914400">
                <a:moveTo>
                  <a:pt x="0" y="914400"/>
                </a:moveTo>
                <a:lnTo>
                  <a:pt x="0" y="0"/>
                </a:lnTo>
                <a:lnTo>
                  <a:pt x="2074528" y="0"/>
                </a:lnTo>
              </a:path>
            </a:pathLst>
          </a:custGeom>
          <a:noFill/>
          <a:ln w="15875" cap="flat" cmpd="sng" algn="ctr">
            <a:solidFill>
              <a:sysClr val="window" lastClr="FFFFFF">
                <a:lumMod val="50000"/>
              </a:sysClr>
            </a:solidFill>
            <a:prstDash val="solid"/>
            <a:tailEnd type="stealth" w="lg" len="lg"/>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grpSp>
        <p:nvGrpSpPr>
          <p:cNvPr id="583" name="Group 92">
            <a:extLst>
              <a:ext uri="{FF2B5EF4-FFF2-40B4-BE49-F238E27FC236}">
                <a16:creationId xmlns:a16="http://schemas.microsoft.com/office/drawing/2014/main" id="{496B900D-4887-D5A5-B50D-B668DCCADE19}"/>
              </a:ext>
            </a:extLst>
          </p:cNvPr>
          <p:cNvGrpSpPr/>
          <p:nvPr/>
        </p:nvGrpSpPr>
        <p:grpSpPr>
          <a:xfrm>
            <a:off x="422801" y="2416557"/>
            <a:ext cx="1539804" cy="989939"/>
            <a:chOff x="629804" y="3379671"/>
            <a:chExt cx="2053072" cy="1319918"/>
          </a:xfrm>
        </p:grpSpPr>
        <p:sp>
          <p:nvSpPr>
            <p:cNvPr id="584" name="Rectangle: Rounded Corners 254">
              <a:extLst>
                <a:ext uri="{FF2B5EF4-FFF2-40B4-BE49-F238E27FC236}">
                  <a16:creationId xmlns:a16="http://schemas.microsoft.com/office/drawing/2014/main" id="{91D93591-0E54-8F17-7E45-678DA9522C66}"/>
                </a:ext>
              </a:extLst>
            </p:cNvPr>
            <p:cNvSpPr/>
            <p:nvPr/>
          </p:nvSpPr>
          <p:spPr>
            <a:xfrm>
              <a:off x="719995" y="3379671"/>
              <a:ext cx="1872690" cy="264116"/>
            </a:xfrm>
            <a:prstGeom prst="roundRect">
              <a:avLst>
                <a:gd name="adj" fmla="val 50000"/>
              </a:avLst>
            </a:prstGeom>
            <a:solidFill>
              <a:srgbClr val="2F3651">
                <a:alpha val="50000"/>
              </a:srgbClr>
            </a:solidFill>
            <a:ln w="25400" cap="flat" cmpd="sng" algn="ctr">
              <a:noFill/>
              <a:prstDash val="solid"/>
            </a:ln>
            <a:effectLst/>
          </p:spPr>
          <p:txBody>
            <a:bodyPr lIns="0" tIns="0" rIns="0" bIns="0"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105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Betazell-Stress</a:t>
              </a:r>
            </a:p>
          </p:txBody>
        </p:sp>
        <p:sp>
          <p:nvSpPr>
            <p:cNvPr id="585" name="Rectangle 104">
              <a:extLst>
                <a:ext uri="{FF2B5EF4-FFF2-40B4-BE49-F238E27FC236}">
                  <a16:creationId xmlns:a16="http://schemas.microsoft.com/office/drawing/2014/main" id="{3D4806EF-B6AD-691E-A2CE-DE75C2E15ADA}"/>
                </a:ext>
              </a:extLst>
            </p:cNvPr>
            <p:cNvSpPr/>
            <p:nvPr/>
          </p:nvSpPr>
          <p:spPr>
            <a:xfrm>
              <a:off x="629804" y="3705471"/>
              <a:ext cx="2053072" cy="994118"/>
            </a:xfrm>
            <a:prstGeom prst="rect">
              <a:avLst/>
            </a:prstGeom>
          </p:spPr>
          <p:txBody>
            <a:bodyPr wrap="square" lIns="0" tIns="0" rIns="0" bIns="0">
              <a:spAutoFit/>
            </a:bodyPr>
            <a:lstStyle/>
            <a:p>
              <a:pPr marL="0" marR="0" lvl="0" indent="0" algn="ctr" defTabSz="685783" eaLnBrk="1" fontAlgn="auto" latinLnBrk="0" hangingPunct="1">
                <a:lnSpc>
                  <a:spcPct val="85000"/>
                </a:lnSpc>
                <a:spcBef>
                  <a:spcPct val="0"/>
                </a:spcBef>
                <a:spcAft>
                  <a:spcPct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Genetische </a:t>
              </a:r>
              <a:br>
                <a:rPr kumimoji="0" sz="900" b="0" i="0" u="none" strike="noStrike" kern="0" cap="none" spc="0" normalizeH="0" baseline="0" noProof="0">
                  <a:ln>
                    <a:noFill/>
                  </a:ln>
                  <a:solidFill>
                    <a:srgbClr val="000000"/>
                  </a:solidFill>
                  <a:effectLst/>
                  <a:uLnTx/>
                  <a:uFillTx/>
                  <a:latin typeface="Calibri" panose="020F0502020204030204"/>
                  <a:ea typeface="Calibri" panose="020F0502020204030204"/>
                  <a:cs typeface="Arial"/>
                </a:rPr>
              </a:b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Veranlagung</a:t>
              </a:r>
            </a:p>
            <a:p>
              <a:pPr marL="0" marR="0" lvl="0" indent="0" algn="ctr" defTabSz="685783" eaLnBrk="1" fontAlgn="auto" latinLnBrk="0" hangingPunct="1">
                <a:lnSpc>
                  <a:spcPct val="85000"/>
                </a:lnSpc>
                <a:spcBef>
                  <a:spcPct val="0"/>
                </a:spcBef>
                <a:spcAft>
                  <a:spcPct val="0"/>
                </a:spcAft>
                <a:buClrTx/>
                <a:buSzTx/>
                <a:buFontTx/>
                <a:buNone/>
                <a:tabLst/>
                <a:defRPr/>
              </a:pPr>
              <a:r>
                <a:rPr kumimoji="0" lang="en-US" sz="1200" b="0" i="0" u="none" strike="noStrike" kern="0" cap="none" spc="0" normalizeH="0" baseline="0" noProof="0">
                  <a:ln>
                    <a:noFill/>
                  </a:ln>
                  <a:solidFill>
                    <a:srgbClr val="2F3651"/>
                  </a:solidFill>
                  <a:effectLst/>
                  <a:uLnTx/>
                  <a:uFillTx/>
                  <a:latin typeface="Arial" panose="020B0604020202020204" pitchFamily="34" charset="0"/>
                  <a:ea typeface="Calibri" panose="020F0502020204030204"/>
                  <a:cs typeface="Arial" panose="020B0604020202020204" pitchFamily="34" charset="0"/>
                </a:rPr>
                <a:t>+</a:t>
              </a:r>
            </a:p>
            <a:p>
              <a:pPr marL="0" marR="0" lvl="0" indent="0" algn="ctr" defTabSz="685783" eaLnBrk="1" fontAlgn="auto" latinLnBrk="0" hangingPunct="1">
                <a:lnSpc>
                  <a:spcPct val="85000"/>
                </a:lnSpc>
                <a:spcBef>
                  <a:spcPct val="0"/>
                </a:spcBef>
                <a:spcAft>
                  <a:spcPct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Umweltfaktoren</a:t>
              </a:r>
              <a:br>
                <a:rPr kumimoji="0" sz="900" b="0" i="0" u="none" strike="noStrike" kern="0" cap="none" spc="0" normalizeH="0" baseline="0" noProof="0">
                  <a:ln>
                    <a:noFill/>
                  </a:ln>
                  <a:solidFill>
                    <a:srgbClr val="000000"/>
                  </a:solidFill>
                  <a:effectLst/>
                  <a:uLnTx/>
                  <a:uFillTx/>
                  <a:latin typeface="Calibri" panose="020F0502020204030204"/>
                  <a:ea typeface="Calibri" panose="020F0502020204030204"/>
                  <a:cs typeface="Arial"/>
                </a:rPr>
              </a:br>
              <a:r>
                <a:rPr kumimoji="0" lang="de" sz="90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(z. B. Infektionen,</a:t>
              </a:r>
              <a:br>
                <a:rPr kumimoji="0" sz="900" b="0" i="0" u="none" strike="noStrike" kern="0" cap="none" spc="0" normalizeH="0" baseline="0" noProof="0">
                  <a:ln>
                    <a:noFill/>
                  </a:ln>
                  <a:solidFill>
                    <a:srgbClr val="000000"/>
                  </a:solidFill>
                  <a:effectLst/>
                  <a:uLnTx/>
                  <a:uFillTx/>
                  <a:latin typeface="Calibri" panose="020F0502020204030204"/>
                  <a:ea typeface="Calibri" panose="020F0502020204030204"/>
                  <a:cs typeface="Arial"/>
                </a:rPr>
              </a:br>
              <a:r>
                <a:rPr kumimoji="0" lang="de" sz="90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Ernährung usw.)</a:t>
              </a:r>
            </a:p>
          </p:txBody>
        </p:sp>
      </p:grpSp>
      <p:sp>
        <p:nvSpPr>
          <p:cNvPr id="586" name="Freeform: Shape 256">
            <a:extLst>
              <a:ext uri="{FF2B5EF4-FFF2-40B4-BE49-F238E27FC236}">
                <a16:creationId xmlns:a16="http://schemas.microsoft.com/office/drawing/2014/main" id="{B1DFF9DC-1A6C-6FB9-A503-C1040567BDDB}"/>
              </a:ext>
            </a:extLst>
          </p:cNvPr>
          <p:cNvSpPr/>
          <p:nvPr/>
        </p:nvSpPr>
        <p:spPr>
          <a:xfrm>
            <a:off x="1931353" y="1622301"/>
            <a:ext cx="420366" cy="749018"/>
          </a:xfrm>
          <a:custGeom>
            <a:avLst/>
            <a:gdLst>
              <a:gd name="connsiteX0" fmla="*/ 0 w 306658"/>
              <a:gd name="connsiteY0" fmla="*/ 0 h 546410"/>
              <a:gd name="connsiteX1" fmla="*/ 178419 w 306658"/>
              <a:gd name="connsiteY1" fmla="*/ 183995 h 546410"/>
              <a:gd name="connsiteX2" fmla="*/ 39029 w 306658"/>
              <a:gd name="connsiteY2" fmla="*/ 150541 h 546410"/>
              <a:gd name="connsiteX3" fmla="*/ 239751 w 306658"/>
              <a:gd name="connsiteY3" fmla="*/ 367990 h 546410"/>
              <a:gd name="connsiteX4" fmla="*/ 139390 w 306658"/>
              <a:gd name="connsiteY4" fmla="*/ 340112 h 546410"/>
              <a:gd name="connsiteX5" fmla="*/ 306658 w 306658"/>
              <a:gd name="connsiteY5" fmla="*/ 546410 h 54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6658" h="546410">
                <a:moveTo>
                  <a:pt x="0" y="0"/>
                </a:moveTo>
                <a:lnTo>
                  <a:pt x="178419" y="183995"/>
                </a:lnTo>
                <a:lnTo>
                  <a:pt x="39029" y="150541"/>
                </a:lnTo>
                <a:lnTo>
                  <a:pt x="239751" y="367990"/>
                </a:lnTo>
                <a:lnTo>
                  <a:pt x="139390" y="340112"/>
                </a:lnTo>
                <a:lnTo>
                  <a:pt x="306658" y="546410"/>
                </a:lnTo>
              </a:path>
            </a:pathLst>
          </a:custGeom>
          <a:noFill/>
          <a:ln w="38100" cap="flat" cmpd="sng" algn="ctr">
            <a:solidFill>
              <a:srgbClr val="2F3651"/>
            </a:solidFill>
            <a:prstDash val="solid"/>
            <a:tailEnd type="arrow" w="lg" len="sm"/>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nvGrpSpPr>
          <p:cNvPr id="587" name="Group 117">
            <a:extLst>
              <a:ext uri="{FF2B5EF4-FFF2-40B4-BE49-F238E27FC236}">
                <a16:creationId xmlns:a16="http://schemas.microsoft.com/office/drawing/2014/main" id="{01DDD5F9-5645-87E2-83A5-444BC08F15A9}"/>
              </a:ext>
            </a:extLst>
          </p:cNvPr>
          <p:cNvGrpSpPr/>
          <p:nvPr/>
        </p:nvGrpSpPr>
        <p:grpSpPr>
          <a:xfrm>
            <a:off x="359568" y="3827813"/>
            <a:ext cx="8507194" cy="571461"/>
            <a:chOff x="479424" y="5279011"/>
            <a:chExt cx="10813181" cy="761948"/>
          </a:xfrm>
        </p:grpSpPr>
        <p:sp>
          <p:nvSpPr>
            <p:cNvPr id="588" name="Rettangolo con angoli arrotondati 9">
              <a:extLst>
                <a:ext uri="{FF2B5EF4-FFF2-40B4-BE49-F238E27FC236}">
                  <a16:creationId xmlns:a16="http://schemas.microsoft.com/office/drawing/2014/main" id="{AD7CA021-A718-0D29-45FB-AA7857D76D43}"/>
                </a:ext>
              </a:extLst>
            </p:cNvPr>
            <p:cNvSpPr/>
            <p:nvPr/>
          </p:nvSpPr>
          <p:spPr>
            <a:xfrm>
              <a:off x="479424" y="5279011"/>
              <a:ext cx="10813181" cy="761948"/>
            </a:xfrm>
            <a:prstGeom prst="roundRect">
              <a:avLst>
                <a:gd name="adj" fmla="val 15244"/>
              </a:avLst>
            </a:prstGeom>
            <a:solidFill>
              <a:sysClr val="window" lastClr="FFFFFF"/>
            </a:solidFill>
            <a:ln w="25400" cap="flat" cmpd="sng" algn="ctr">
              <a:solidFill>
                <a:srgbClr val="2F3651"/>
              </a:solidFill>
              <a:prstDash val="solid"/>
            </a:ln>
            <a:effectLst/>
          </p:spPr>
          <p:txBody>
            <a:bodyPr lIns="405000" tIns="40500" rIns="27000" rtlCol="0" anchor="ctr"/>
            <a:lstStyle/>
            <a:p>
              <a:pPr defTabSz="685800"/>
              <a:r>
                <a:rPr lang="de" sz="1350">
                  <a:solidFill>
                    <a:srgbClr val="2F3651"/>
                  </a:solidFill>
                  <a:uFill>
                    <a:solidFill>
                      <a:prstClr val="black">
                        <a:alpha val="0"/>
                      </a:prstClr>
                    </a:solidFill>
                  </a:uFill>
                  <a:latin typeface="Arial"/>
                  <a:ea typeface="Arial"/>
                  <a:cs typeface="Arial"/>
                </a:rPr>
                <a:t>Betazellantigene werden von APZ prozessiert und in den drainierenden Lymphknoten den </a:t>
              </a:r>
              <a:r>
                <a:rPr lang="de" sz="1350">
                  <a:solidFill>
                    <a:srgbClr val="2F3651"/>
                  </a:solidFill>
                  <a:uFill>
                    <a:solidFill>
                      <a:prstClr val="black">
                        <a:alpha val="0"/>
                      </a:prstClr>
                    </a:solidFill>
                  </a:uFill>
                  <a:latin typeface="Arial"/>
                  <a:ea typeface="Arial"/>
                </a:rPr>
                <a:t>naiven CD4+- und CD8+-T-Zellen auf</a:t>
              </a:r>
              <a:r>
                <a:rPr lang="de" sz="1350">
                  <a:solidFill>
                    <a:srgbClr val="2F3651"/>
                  </a:solidFill>
                  <a:uFill>
                    <a:solidFill>
                      <a:prstClr val="black">
                        <a:alpha val="0"/>
                      </a:prstClr>
                    </a:solidFill>
                  </a:uFill>
                  <a:latin typeface="Arial"/>
                  <a:ea typeface="Arial"/>
                  <a:cs typeface="Arial"/>
                </a:rPr>
                <a:t> HLA-Klasse-II-MHC-Molekülen präsentiert, wodurch diese aktiviert werden</a:t>
              </a:r>
              <a:r>
                <a:rPr lang="de" sz="1350" baseline="30000">
                  <a:solidFill>
                    <a:srgbClr val="2F3651"/>
                  </a:solidFill>
                  <a:uFill>
                    <a:solidFill>
                      <a:prstClr val="black">
                        <a:alpha val="0"/>
                      </a:prstClr>
                    </a:solidFill>
                  </a:uFill>
                  <a:latin typeface="Arial"/>
                  <a:ea typeface="Arial"/>
                  <a:cs typeface="Arial"/>
                </a:rPr>
                <a:t>1,5,6</a:t>
              </a:r>
            </a:p>
          </p:txBody>
        </p:sp>
        <p:sp>
          <p:nvSpPr>
            <p:cNvPr id="589" name="Oval 120">
              <a:extLst>
                <a:ext uri="{FF2B5EF4-FFF2-40B4-BE49-F238E27FC236}">
                  <a16:creationId xmlns:a16="http://schemas.microsoft.com/office/drawing/2014/main" id="{093BE93B-ADD9-F824-5204-C9EC44FA412F}"/>
                </a:ext>
              </a:extLst>
            </p:cNvPr>
            <p:cNvSpPr>
              <a:spLocks noChangeAspect="1"/>
            </p:cNvSpPr>
            <p:nvPr/>
          </p:nvSpPr>
          <p:spPr>
            <a:xfrm>
              <a:off x="575026" y="5460494"/>
              <a:ext cx="402874" cy="402874"/>
            </a:xfrm>
            <a:prstGeom prst="ellipse">
              <a:avLst/>
            </a:prstGeom>
            <a:solidFill>
              <a:srgbClr val="2F3651"/>
            </a:solidFill>
            <a:ln w="25400" cap="flat" cmpd="sng" algn="ctr">
              <a:noFill/>
              <a:prstDash val="solid"/>
            </a:ln>
            <a:effectLst/>
          </p:spPr>
          <p:txBody>
            <a:bodyPr tIns="40500" bIns="13500"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150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2</a:t>
              </a:r>
              <a:endParaRPr kumimoji="0" lang="en-US" sz="180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sp>
        <p:nvSpPr>
          <p:cNvPr id="590" name="Rectangle 121">
            <a:extLst>
              <a:ext uri="{FF2B5EF4-FFF2-40B4-BE49-F238E27FC236}">
                <a16:creationId xmlns:a16="http://schemas.microsoft.com/office/drawing/2014/main" id="{8AB3D260-572E-A04F-B805-ADB9C1FE05D2}"/>
              </a:ext>
            </a:extLst>
          </p:cNvPr>
          <p:cNvSpPr/>
          <p:nvPr/>
        </p:nvSpPr>
        <p:spPr>
          <a:xfrm>
            <a:off x="1349808" y="2024220"/>
            <a:ext cx="719540" cy="235449"/>
          </a:xfrm>
          <a:prstGeom prst="rect">
            <a:avLst/>
          </a:prstGeom>
        </p:spPr>
        <p:txBody>
          <a:bodyPr wrap="square" lIns="0" tIns="0" rIns="0" bIns="0" anchor="t">
            <a:spAutoFit/>
          </a:bodyPr>
          <a:lstStyle/>
          <a:p>
            <a:pPr algn="r" defTabSz="685783">
              <a:lnSpc>
                <a:spcPct val="85000"/>
              </a:lnSpc>
              <a:defRPr/>
            </a:pPr>
            <a:r>
              <a:rPr lang="de" sz="900" b="1">
                <a:solidFill>
                  <a:srgbClr val="2F3651"/>
                </a:solidFill>
                <a:uFill>
                  <a:solidFill>
                    <a:prstClr val="black">
                      <a:alpha val="0"/>
                    </a:prstClr>
                  </a:solidFill>
                </a:uFill>
                <a:latin typeface="Arial"/>
                <a:ea typeface="Arial"/>
                <a:cs typeface="Arial"/>
              </a:rPr>
              <a:t>Stress, Zytokine</a:t>
            </a:r>
            <a:r>
              <a:rPr lang="de" sz="900" b="1" baseline="30000">
                <a:solidFill>
                  <a:srgbClr val="2F3651"/>
                </a:solidFill>
                <a:uFill>
                  <a:solidFill>
                    <a:prstClr val="black">
                      <a:alpha val="0"/>
                    </a:prstClr>
                  </a:solidFill>
                </a:uFill>
                <a:latin typeface="Arial"/>
                <a:ea typeface="Arial"/>
                <a:cs typeface="Arial"/>
              </a:rPr>
              <a:t>3,4</a:t>
            </a:r>
            <a:endParaRPr lang="en-US" sz="900" baseline="30000">
              <a:solidFill>
                <a:srgbClr val="2F3651"/>
              </a:solidFill>
              <a:latin typeface="Arial" panose="020B0604020202020204" pitchFamily="34" charset="0"/>
              <a:ea typeface="Calibri" panose="020F0502020204030204"/>
              <a:cs typeface="Arial" panose="020B0604020202020204" pitchFamily="34" charset="0"/>
            </a:endParaRPr>
          </a:p>
        </p:txBody>
      </p:sp>
      <p:sp>
        <p:nvSpPr>
          <p:cNvPr id="35" name="Rectangle: Top Corners Rounded 15">
            <a:extLst>
              <a:ext uri="{FF2B5EF4-FFF2-40B4-BE49-F238E27FC236}">
                <a16:creationId xmlns:a16="http://schemas.microsoft.com/office/drawing/2014/main" id="{526FF34B-DD51-877B-5DE2-4C01327DEA47}"/>
              </a:ext>
            </a:extLst>
          </p:cNvPr>
          <p:cNvSpPr/>
          <p:nvPr/>
        </p:nvSpPr>
        <p:spPr>
          <a:xfrm rot="16200000">
            <a:off x="6256331" y="-22076"/>
            <a:ext cx="595736" cy="2935444"/>
          </a:xfrm>
          <a:prstGeom prst="rect">
            <a:avLst/>
          </a:prstGeom>
          <a:noFill/>
          <a:ln w="25400" cap="flat" cmpd="sng" algn="ctr">
            <a:noFill/>
            <a:prstDash val="solid"/>
          </a:ln>
          <a:effectLst/>
        </p:spPr>
        <p:txBody>
          <a:bodyPr vert="vert" lIns="0" tIns="0" rIns="0" bIns="0" rtlCol="0" anchor="t" anchorCtr="0"/>
          <a:lstStyle/>
          <a:p>
            <a:pPr marL="0" marR="0" lvl="0" indent="0" defTabSz="685800" eaLnBrk="1" fontAlgn="auto" latinLnBrk="0" hangingPunct="1">
              <a:lnSpc>
                <a:spcPct val="90000"/>
              </a:lnSpc>
              <a:spcBef>
                <a:spcPct val="0"/>
              </a:spcBef>
              <a:spcAft>
                <a:spcPct val="0"/>
              </a:spcAft>
              <a:buClrTx/>
              <a:buSzTx/>
              <a:buFontTx/>
              <a:buNone/>
              <a:tabLst/>
              <a:defRPr/>
            </a:pPr>
            <a:r>
              <a:rPr kumimoji="0" lang="de" sz="135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Pankreatische </a:t>
            </a:r>
            <a:r>
              <a:rPr kumimoji="0" lang="de" sz="135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Lymphknoten</a:t>
            </a:r>
          </a:p>
        </p:txBody>
      </p:sp>
      <p:cxnSp>
        <p:nvCxnSpPr>
          <p:cNvPr id="36" name="Connettore diritto 16">
            <a:extLst>
              <a:ext uri="{FF2B5EF4-FFF2-40B4-BE49-F238E27FC236}">
                <a16:creationId xmlns:a16="http://schemas.microsoft.com/office/drawing/2014/main" id="{28371BE5-1FFC-CB0B-856A-C9A24F7223CF}"/>
              </a:ext>
            </a:extLst>
          </p:cNvPr>
          <p:cNvCxnSpPr/>
          <p:nvPr/>
        </p:nvCxnSpPr>
        <p:spPr>
          <a:xfrm>
            <a:off x="5096185" y="1035184"/>
            <a:ext cx="4054959"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sp>
        <p:nvSpPr>
          <p:cNvPr id="37" name="Rectangle 35">
            <a:extLst>
              <a:ext uri="{FF2B5EF4-FFF2-40B4-BE49-F238E27FC236}">
                <a16:creationId xmlns:a16="http://schemas.microsoft.com/office/drawing/2014/main" id="{F1E1D253-4702-4B22-BA33-44B737BDEB1A}"/>
              </a:ext>
            </a:extLst>
          </p:cNvPr>
          <p:cNvSpPr/>
          <p:nvPr/>
        </p:nvSpPr>
        <p:spPr>
          <a:xfrm>
            <a:off x="5036308" y="1430350"/>
            <a:ext cx="4068503" cy="2241036"/>
          </a:xfrm>
          <a:prstGeom prst="rect">
            <a:avLst/>
          </a:prstGeom>
          <a:solidFill>
            <a:srgbClr val="347475">
              <a:lumMod val="40000"/>
              <a:lumOff val="60000"/>
              <a:alpha val="60000"/>
            </a:srgb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nvGrpSpPr>
          <p:cNvPr id="38" name="Group 104">
            <a:extLst>
              <a:ext uri="{FF2B5EF4-FFF2-40B4-BE49-F238E27FC236}">
                <a16:creationId xmlns:a16="http://schemas.microsoft.com/office/drawing/2014/main" id="{8AE04E50-243E-8DB5-ECF3-6D0679D16D28}"/>
              </a:ext>
            </a:extLst>
          </p:cNvPr>
          <p:cNvGrpSpPr/>
          <p:nvPr/>
        </p:nvGrpSpPr>
        <p:grpSpPr>
          <a:xfrm rot="2850752">
            <a:off x="6656362" y="1468523"/>
            <a:ext cx="925676" cy="861486"/>
            <a:chOff x="6408261" y="1791601"/>
            <a:chExt cx="845757" cy="787110"/>
          </a:xfrm>
        </p:grpSpPr>
        <p:sp>
          <p:nvSpPr>
            <p:cNvPr id="39" name="Freeform 327">
              <a:extLst>
                <a:ext uri="{FF2B5EF4-FFF2-40B4-BE49-F238E27FC236}">
                  <a16:creationId xmlns:a16="http://schemas.microsoft.com/office/drawing/2014/main" id="{FC3FEE8B-0554-07A5-6B36-1177FBFA4889}"/>
                </a:ext>
              </a:extLst>
            </p:cNvPr>
            <p:cNvSpPr/>
            <p:nvPr/>
          </p:nvSpPr>
          <p:spPr>
            <a:xfrm>
              <a:off x="6408261" y="1791601"/>
              <a:ext cx="845757" cy="787110"/>
            </a:xfrm>
            <a:custGeom>
              <a:avLst/>
              <a:gdLst>
                <a:gd name="connsiteX0" fmla="*/ 176725 w 845757"/>
                <a:gd name="connsiteY0" fmla="*/ 107490 h 787110"/>
                <a:gd name="connsiteX1" fmla="*/ 176344 w 845757"/>
                <a:gd name="connsiteY1" fmla="*/ 84201 h 787110"/>
                <a:gd name="connsiteX2" fmla="*/ 241777 w 845757"/>
                <a:gd name="connsiteY2" fmla="*/ 137488 h 787110"/>
                <a:gd name="connsiteX3" fmla="*/ 326269 w 845757"/>
                <a:gd name="connsiteY3" fmla="*/ 162169 h 787110"/>
                <a:gd name="connsiteX4" fmla="*/ 371882 w 845757"/>
                <a:gd name="connsiteY4" fmla="*/ 111034 h 787110"/>
                <a:gd name="connsiteX5" fmla="*/ 357778 w 845757"/>
                <a:gd name="connsiteY5" fmla="*/ 40534 h 787110"/>
                <a:gd name="connsiteX6" fmla="*/ 374677 w 845757"/>
                <a:gd name="connsiteY6" fmla="*/ 31 h 787110"/>
                <a:gd name="connsiteX7" fmla="*/ 403391 w 845757"/>
                <a:gd name="connsiteY7" fmla="*/ 81923 h 787110"/>
                <a:gd name="connsiteX8" fmla="*/ 449004 w 845757"/>
                <a:gd name="connsiteY8" fmla="*/ 140905 h 787110"/>
                <a:gd name="connsiteX9" fmla="*/ 485215 w 845757"/>
                <a:gd name="connsiteY9" fmla="*/ 95086 h 787110"/>
                <a:gd name="connsiteX10" fmla="*/ 494490 w 845757"/>
                <a:gd name="connsiteY10" fmla="*/ 152803 h 787110"/>
                <a:gd name="connsiteX11" fmla="*/ 519265 w 845757"/>
                <a:gd name="connsiteY11" fmla="*/ 125463 h 787110"/>
                <a:gd name="connsiteX12" fmla="*/ 531208 w 845757"/>
                <a:gd name="connsiteY12" fmla="*/ 161536 h 787110"/>
                <a:gd name="connsiteX13" fmla="*/ 576313 w 845757"/>
                <a:gd name="connsiteY13" fmla="*/ 98503 h 787110"/>
                <a:gd name="connsiteX14" fmla="*/ 624467 w 845757"/>
                <a:gd name="connsiteY14" fmla="*/ 60659 h 787110"/>
                <a:gd name="connsiteX15" fmla="*/ 601470 w 845757"/>
                <a:gd name="connsiteY15" fmla="*/ 124071 h 787110"/>
                <a:gd name="connsiteX16" fmla="*/ 584190 w 845757"/>
                <a:gd name="connsiteY16" fmla="*/ 202039 h 787110"/>
                <a:gd name="connsiteX17" fmla="*/ 660677 w 845757"/>
                <a:gd name="connsiteY17" fmla="*/ 211785 h 787110"/>
                <a:gd name="connsiteX18" fmla="*/ 769056 w 845757"/>
                <a:gd name="connsiteY18" fmla="*/ 213557 h 787110"/>
                <a:gd name="connsiteX19" fmla="*/ 684182 w 845757"/>
                <a:gd name="connsiteY19" fmla="*/ 241783 h 787110"/>
                <a:gd name="connsiteX20" fmla="*/ 653690 w 845757"/>
                <a:gd name="connsiteY20" fmla="*/ 295576 h 787110"/>
                <a:gd name="connsiteX21" fmla="*/ 716455 w 845757"/>
                <a:gd name="connsiteY21" fmla="*/ 358609 h 787110"/>
                <a:gd name="connsiteX22" fmla="*/ 747837 w 845757"/>
                <a:gd name="connsiteY22" fmla="*/ 386328 h 787110"/>
                <a:gd name="connsiteX23" fmla="*/ 682785 w 845757"/>
                <a:gd name="connsiteY23" fmla="*/ 366962 h 787110"/>
                <a:gd name="connsiteX24" fmla="*/ 701843 w 845757"/>
                <a:gd name="connsiteY24" fmla="*/ 454170 h 787110"/>
                <a:gd name="connsiteX25" fmla="*/ 805774 w 845757"/>
                <a:gd name="connsiteY25" fmla="*/ 488978 h 787110"/>
                <a:gd name="connsiteX26" fmla="*/ 844272 w 845757"/>
                <a:gd name="connsiteY26" fmla="*/ 524165 h 787110"/>
                <a:gd name="connsiteX27" fmla="*/ 748346 w 845757"/>
                <a:gd name="connsiteY27" fmla="*/ 518849 h 787110"/>
                <a:gd name="connsiteX28" fmla="*/ 625864 w 845757"/>
                <a:gd name="connsiteY28" fmla="*/ 525937 h 787110"/>
                <a:gd name="connsiteX29" fmla="*/ 593592 w 845757"/>
                <a:gd name="connsiteY29" fmla="*/ 584919 h 787110"/>
                <a:gd name="connsiteX30" fmla="*/ 615700 w 845757"/>
                <a:gd name="connsiteY30" fmla="*/ 663394 h 787110"/>
                <a:gd name="connsiteX31" fmla="*/ 653308 w 845757"/>
                <a:gd name="connsiteY31" fmla="*/ 731236 h 787110"/>
                <a:gd name="connsiteX32" fmla="*/ 577202 w 845757"/>
                <a:gd name="connsiteY32" fmla="*/ 663394 h 787110"/>
                <a:gd name="connsiteX33" fmla="*/ 507703 w 845757"/>
                <a:gd name="connsiteY33" fmla="*/ 648458 h 787110"/>
                <a:gd name="connsiteX34" fmla="*/ 518757 w 845757"/>
                <a:gd name="connsiteY34" fmla="*/ 768322 h 787110"/>
                <a:gd name="connsiteX35" fmla="*/ 495379 w 845757"/>
                <a:gd name="connsiteY35" fmla="*/ 702251 h 787110"/>
                <a:gd name="connsiteX36" fmla="*/ 453832 w 845757"/>
                <a:gd name="connsiteY36" fmla="*/ 646306 h 787110"/>
                <a:gd name="connsiteX37" fmla="*/ 444938 w 845757"/>
                <a:gd name="connsiteY37" fmla="*/ 691746 h 787110"/>
                <a:gd name="connsiteX38" fmla="*/ 426769 w 845757"/>
                <a:gd name="connsiteY38" fmla="*/ 721237 h 787110"/>
                <a:gd name="connsiteX39" fmla="*/ 396276 w 845757"/>
                <a:gd name="connsiteY39" fmla="*/ 649471 h 787110"/>
                <a:gd name="connsiteX40" fmla="*/ 328556 w 845757"/>
                <a:gd name="connsiteY40" fmla="*/ 716047 h 787110"/>
                <a:gd name="connsiteX41" fmla="*/ 279004 w 845757"/>
                <a:gd name="connsiteY41" fmla="*/ 786548 h 787110"/>
                <a:gd name="connsiteX42" fmla="*/ 298952 w 845757"/>
                <a:gd name="connsiteY42" fmla="*/ 683012 h 787110"/>
                <a:gd name="connsiteX43" fmla="*/ 293235 w 845757"/>
                <a:gd name="connsiteY43" fmla="*/ 627953 h 787110"/>
                <a:gd name="connsiteX44" fmla="*/ 260073 w 845757"/>
                <a:gd name="connsiteY44" fmla="*/ 662381 h 787110"/>
                <a:gd name="connsiteX45" fmla="*/ 267569 w 845757"/>
                <a:gd name="connsiteY45" fmla="*/ 596690 h 787110"/>
                <a:gd name="connsiteX46" fmla="*/ 202517 w 845757"/>
                <a:gd name="connsiteY46" fmla="*/ 576439 h 787110"/>
                <a:gd name="connsiteX47" fmla="*/ 84483 w 845757"/>
                <a:gd name="connsiteY47" fmla="*/ 633776 h 787110"/>
                <a:gd name="connsiteX48" fmla="*/ 135813 w 845757"/>
                <a:gd name="connsiteY48" fmla="*/ 575173 h 787110"/>
                <a:gd name="connsiteX49" fmla="*/ 188033 w 845757"/>
                <a:gd name="connsiteY49" fmla="*/ 514419 h 787110"/>
                <a:gd name="connsiteX50" fmla="*/ 124379 w 845757"/>
                <a:gd name="connsiteY50" fmla="*/ 506065 h 787110"/>
                <a:gd name="connsiteX51" fmla="*/ 122600 w 845757"/>
                <a:gd name="connsiteY51" fmla="*/ 487079 h 787110"/>
                <a:gd name="connsiteX52" fmla="*/ 169864 w 845757"/>
                <a:gd name="connsiteY52" fmla="*/ 437716 h 787110"/>
                <a:gd name="connsiteX53" fmla="*/ 53990 w 845757"/>
                <a:gd name="connsiteY53" fmla="*/ 412655 h 787110"/>
                <a:gd name="connsiteX54" fmla="*/ 38108 w 845757"/>
                <a:gd name="connsiteY54" fmla="*/ 372531 h 787110"/>
                <a:gd name="connsiteX55" fmla="*/ 168085 w 845757"/>
                <a:gd name="connsiteY55" fmla="*/ 360634 h 787110"/>
                <a:gd name="connsiteX56" fmla="*/ 93377 w 845757"/>
                <a:gd name="connsiteY56" fmla="*/ 258870 h 787110"/>
                <a:gd name="connsiteX57" fmla="*/ 25275 w 845757"/>
                <a:gd name="connsiteY57" fmla="*/ 222291 h 787110"/>
                <a:gd name="connsiteX58" fmla="*/ 136703 w 845757"/>
                <a:gd name="connsiteY58" fmla="*/ 238998 h 787110"/>
                <a:gd name="connsiteX59" fmla="*/ 211411 w 845757"/>
                <a:gd name="connsiteY59" fmla="*/ 240264 h 787110"/>
                <a:gd name="connsiteX60" fmla="*/ 144580 w 845757"/>
                <a:gd name="connsiteY60" fmla="*/ 175079 h 787110"/>
                <a:gd name="connsiteX61" fmla="*/ 237838 w 845757"/>
                <a:gd name="connsiteY61" fmla="*/ 220898 h 787110"/>
                <a:gd name="connsiteX62" fmla="*/ 176852 w 845757"/>
                <a:gd name="connsiteY62" fmla="*/ 107617 h 78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845757" h="787110">
                  <a:moveTo>
                    <a:pt x="176725" y="107490"/>
                  </a:moveTo>
                  <a:cubicBezTo>
                    <a:pt x="176725" y="107490"/>
                    <a:pt x="164782" y="96478"/>
                    <a:pt x="176344" y="84201"/>
                  </a:cubicBezTo>
                  <a:cubicBezTo>
                    <a:pt x="187906" y="71923"/>
                    <a:pt x="206456" y="89517"/>
                    <a:pt x="241777" y="137488"/>
                  </a:cubicBezTo>
                  <a:cubicBezTo>
                    <a:pt x="277098" y="185458"/>
                    <a:pt x="297046" y="175839"/>
                    <a:pt x="326269" y="162169"/>
                  </a:cubicBezTo>
                  <a:cubicBezTo>
                    <a:pt x="355492" y="148499"/>
                    <a:pt x="369213" y="149892"/>
                    <a:pt x="371882" y="111034"/>
                  </a:cubicBezTo>
                  <a:cubicBezTo>
                    <a:pt x="374550" y="72177"/>
                    <a:pt x="366164" y="63443"/>
                    <a:pt x="357778" y="40534"/>
                  </a:cubicBezTo>
                  <a:cubicBezTo>
                    <a:pt x="349393" y="17624"/>
                    <a:pt x="357397" y="-855"/>
                    <a:pt x="374677" y="31"/>
                  </a:cubicBezTo>
                  <a:cubicBezTo>
                    <a:pt x="391956" y="917"/>
                    <a:pt x="399325" y="23826"/>
                    <a:pt x="403391" y="81923"/>
                  </a:cubicBezTo>
                  <a:cubicBezTo>
                    <a:pt x="407457" y="140019"/>
                    <a:pt x="433503" y="146727"/>
                    <a:pt x="449004" y="140905"/>
                  </a:cubicBezTo>
                  <a:cubicBezTo>
                    <a:pt x="464505" y="135083"/>
                    <a:pt x="464886" y="98124"/>
                    <a:pt x="485215" y="95086"/>
                  </a:cubicBezTo>
                  <a:cubicBezTo>
                    <a:pt x="502875" y="98630"/>
                    <a:pt x="478608" y="145335"/>
                    <a:pt x="494490" y="152803"/>
                  </a:cubicBezTo>
                  <a:cubicBezTo>
                    <a:pt x="510372" y="160271"/>
                    <a:pt x="506052" y="127742"/>
                    <a:pt x="519265" y="125463"/>
                  </a:cubicBezTo>
                  <a:cubicBezTo>
                    <a:pt x="532479" y="123185"/>
                    <a:pt x="519646" y="159891"/>
                    <a:pt x="531208" y="161536"/>
                  </a:cubicBezTo>
                  <a:cubicBezTo>
                    <a:pt x="542770" y="163182"/>
                    <a:pt x="564370" y="133311"/>
                    <a:pt x="576313" y="98503"/>
                  </a:cubicBezTo>
                  <a:cubicBezTo>
                    <a:pt x="588256" y="63696"/>
                    <a:pt x="609983" y="53950"/>
                    <a:pt x="624467" y="60659"/>
                  </a:cubicBezTo>
                  <a:cubicBezTo>
                    <a:pt x="638951" y="67367"/>
                    <a:pt x="632472" y="81796"/>
                    <a:pt x="601470" y="124071"/>
                  </a:cubicBezTo>
                  <a:cubicBezTo>
                    <a:pt x="570468" y="166346"/>
                    <a:pt x="569198" y="189762"/>
                    <a:pt x="584190" y="202039"/>
                  </a:cubicBezTo>
                  <a:cubicBezTo>
                    <a:pt x="599183" y="214317"/>
                    <a:pt x="624467" y="224949"/>
                    <a:pt x="660677" y="211785"/>
                  </a:cubicBezTo>
                  <a:cubicBezTo>
                    <a:pt x="696888" y="198622"/>
                    <a:pt x="752665" y="182294"/>
                    <a:pt x="769056" y="213557"/>
                  </a:cubicBezTo>
                  <a:cubicBezTo>
                    <a:pt x="785445" y="244821"/>
                    <a:pt x="706671" y="243555"/>
                    <a:pt x="684182" y="241783"/>
                  </a:cubicBezTo>
                  <a:cubicBezTo>
                    <a:pt x="661694" y="240011"/>
                    <a:pt x="645685" y="256338"/>
                    <a:pt x="653690" y="295576"/>
                  </a:cubicBezTo>
                  <a:cubicBezTo>
                    <a:pt x="661694" y="334813"/>
                    <a:pt x="678846" y="350255"/>
                    <a:pt x="716455" y="358609"/>
                  </a:cubicBezTo>
                  <a:cubicBezTo>
                    <a:pt x="754063" y="366962"/>
                    <a:pt x="749235" y="379746"/>
                    <a:pt x="747837" y="386328"/>
                  </a:cubicBezTo>
                  <a:cubicBezTo>
                    <a:pt x="746440" y="392910"/>
                    <a:pt x="694347" y="358609"/>
                    <a:pt x="682785" y="366962"/>
                  </a:cubicBezTo>
                  <a:cubicBezTo>
                    <a:pt x="671223" y="375316"/>
                    <a:pt x="669952" y="425059"/>
                    <a:pt x="701843" y="454170"/>
                  </a:cubicBezTo>
                  <a:cubicBezTo>
                    <a:pt x="733734" y="483282"/>
                    <a:pt x="766387" y="488978"/>
                    <a:pt x="805774" y="488978"/>
                  </a:cubicBezTo>
                  <a:cubicBezTo>
                    <a:pt x="845161" y="488978"/>
                    <a:pt x="848719" y="507963"/>
                    <a:pt x="844272" y="524165"/>
                  </a:cubicBezTo>
                  <a:cubicBezTo>
                    <a:pt x="839825" y="540366"/>
                    <a:pt x="777441" y="529860"/>
                    <a:pt x="748346" y="518849"/>
                  </a:cubicBezTo>
                  <a:cubicBezTo>
                    <a:pt x="719250" y="507837"/>
                    <a:pt x="652419" y="482269"/>
                    <a:pt x="625864" y="525937"/>
                  </a:cubicBezTo>
                  <a:cubicBezTo>
                    <a:pt x="599310" y="569604"/>
                    <a:pt x="604138" y="565553"/>
                    <a:pt x="593592" y="584919"/>
                  </a:cubicBezTo>
                  <a:cubicBezTo>
                    <a:pt x="583047" y="604285"/>
                    <a:pt x="589145" y="622384"/>
                    <a:pt x="615700" y="663394"/>
                  </a:cubicBezTo>
                  <a:cubicBezTo>
                    <a:pt x="642254" y="704403"/>
                    <a:pt x="662964" y="718073"/>
                    <a:pt x="653308" y="731236"/>
                  </a:cubicBezTo>
                  <a:cubicBezTo>
                    <a:pt x="643652" y="744400"/>
                    <a:pt x="615319" y="720224"/>
                    <a:pt x="577202" y="663394"/>
                  </a:cubicBezTo>
                  <a:cubicBezTo>
                    <a:pt x="539086" y="606563"/>
                    <a:pt x="511261" y="628207"/>
                    <a:pt x="507703" y="648458"/>
                  </a:cubicBezTo>
                  <a:cubicBezTo>
                    <a:pt x="504146" y="668710"/>
                    <a:pt x="530319" y="755538"/>
                    <a:pt x="518757" y="768322"/>
                  </a:cubicBezTo>
                  <a:cubicBezTo>
                    <a:pt x="507195" y="781105"/>
                    <a:pt x="497031" y="772752"/>
                    <a:pt x="495379" y="702251"/>
                  </a:cubicBezTo>
                  <a:cubicBezTo>
                    <a:pt x="493600" y="631751"/>
                    <a:pt x="460820" y="643648"/>
                    <a:pt x="453832" y="646306"/>
                  </a:cubicBezTo>
                  <a:cubicBezTo>
                    <a:pt x="446844" y="648964"/>
                    <a:pt x="441508" y="657824"/>
                    <a:pt x="444938" y="691746"/>
                  </a:cubicBezTo>
                  <a:cubicBezTo>
                    <a:pt x="448496" y="725667"/>
                    <a:pt x="434774" y="721237"/>
                    <a:pt x="426769" y="721237"/>
                  </a:cubicBezTo>
                  <a:cubicBezTo>
                    <a:pt x="418765" y="721237"/>
                    <a:pt x="423212" y="652888"/>
                    <a:pt x="396276" y="649471"/>
                  </a:cubicBezTo>
                  <a:cubicBezTo>
                    <a:pt x="369340" y="646053"/>
                    <a:pt x="341007" y="673266"/>
                    <a:pt x="328556" y="716047"/>
                  </a:cubicBezTo>
                  <a:cubicBezTo>
                    <a:pt x="316104" y="758829"/>
                    <a:pt x="305940" y="791864"/>
                    <a:pt x="279004" y="786548"/>
                  </a:cubicBezTo>
                  <a:cubicBezTo>
                    <a:pt x="252069" y="781232"/>
                    <a:pt x="284722" y="702378"/>
                    <a:pt x="298952" y="683012"/>
                  </a:cubicBezTo>
                  <a:cubicBezTo>
                    <a:pt x="313182" y="663647"/>
                    <a:pt x="310514" y="627447"/>
                    <a:pt x="293235" y="627953"/>
                  </a:cubicBezTo>
                  <a:cubicBezTo>
                    <a:pt x="275955" y="628460"/>
                    <a:pt x="287009" y="661495"/>
                    <a:pt x="260073" y="662381"/>
                  </a:cubicBezTo>
                  <a:cubicBezTo>
                    <a:pt x="233138" y="663267"/>
                    <a:pt x="282689" y="613524"/>
                    <a:pt x="267569" y="596690"/>
                  </a:cubicBezTo>
                  <a:cubicBezTo>
                    <a:pt x="252450" y="579856"/>
                    <a:pt x="228182" y="561883"/>
                    <a:pt x="202517" y="576439"/>
                  </a:cubicBezTo>
                  <a:cubicBezTo>
                    <a:pt x="176852" y="590994"/>
                    <a:pt x="101636" y="655293"/>
                    <a:pt x="84483" y="633776"/>
                  </a:cubicBezTo>
                  <a:cubicBezTo>
                    <a:pt x="67331" y="612259"/>
                    <a:pt x="107480" y="588843"/>
                    <a:pt x="135813" y="575173"/>
                  </a:cubicBezTo>
                  <a:cubicBezTo>
                    <a:pt x="164147" y="561503"/>
                    <a:pt x="191591" y="546062"/>
                    <a:pt x="188033" y="514419"/>
                  </a:cubicBezTo>
                  <a:cubicBezTo>
                    <a:pt x="184476" y="482776"/>
                    <a:pt x="138100" y="500369"/>
                    <a:pt x="124379" y="506065"/>
                  </a:cubicBezTo>
                  <a:cubicBezTo>
                    <a:pt x="110656" y="511760"/>
                    <a:pt x="101382" y="498597"/>
                    <a:pt x="122600" y="487079"/>
                  </a:cubicBezTo>
                  <a:cubicBezTo>
                    <a:pt x="143818" y="475561"/>
                    <a:pt x="188541" y="465435"/>
                    <a:pt x="169864" y="437716"/>
                  </a:cubicBezTo>
                  <a:cubicBezTo>
                    <a:pt x="151187" y="409997"/>
                    <a:pt x="140260" y="407339"/>
                    <a:pt x="53990" y="412655"/>
                  </a:cubicBezTo>
                  <a:cubicBezTo>
                    <a:pt x="-32280" y="417971"/>
                    <a:pt x="2278" y="375696"/>
                    <a:pt x="38108" y="372531"/>
                  </a:cubicBezTo>
                  <a:cubicBezTo>
                    <a:pt x="73938" y="369367"/>
                    <a:pt x="157540" y="398099"/>
                    <a:pt x="168085" y="360634"/>
                  </a:cubicBezTo>
                  <a:cubicBezTo>
                    <a:pt x="178631" y="323169"/>
                    <a:pt x="173803" y="282665"/>
                    <a:pt x="93377" y="258870"/>
                  </a:cubicBezTo>
                  <a:cubicBezTo>
                    <a:pt x="93377" y="258870"/>
                    <a:pt x="23116" y="248744"/>
                    <a:pt x="25275" y="222291"/>
                  </a:cubicBezTo>
                  <a:cubicBezTo>
                    <a:pt x="27436" y="195837"/>
                    <a:pt x="77495" y="210773"/>
                    <a:pt x="136703" y="238998"/>
                  </a:cubicBezTo>
                  <a:cubicBezTo>
                    <a:pt x="195911" y="267224"/>
                    <a:pt x="206964" y="265452"/>
                    <a:pt x="211411" y="240264"/>
                  </a:cubicBezTo>
                  <a:cubicBezTo>
                    <a:pt x="215858" y="215076"/>
                    <a:pt x="141912" y="197103"/>
                    <a:pt x="144580" y="175079"/>
                  </a:cubicBezTo>
                  <a:cubicBezTo>
                    <a:pt x="147248" y="153056"/>
                    <a:pt x="214079" y="233682"/>
                    <a:pt x="237838" y="220898"/>
                  </a:cubicBezTo>
                  <a:cubicBezTo>
                    <a:pt x="269221" y="204191"/>
                    <a:pt x="213952" y="132804"/>
                    <a:pt x="176852" y="107617"/>
                  </a:cubicBezTo>
                  <a:close/>
                </a:path>
              </a:pathLst>
            </a:custGeom>
            <a:gradFill>
              <a:gsLst>
                <a:gs pos="0">
                  <a:srgbClr val="FFFFFF"/>
                </a:gs>
                <a:gs pos="87000">
                  <a:srgbClr val="B057FF"/>
                </a:gs>
              </a:gsLst>
              <a:path path="circle">
                <a:fillToRect l="50000" t="50000" r="50000" b="50000"/>
              </a:path>
            </a:gradFill>
            <a:ln w="7750" cap="flat">
              <a:solidFill>
                <a:srgbClr val="2F3651"/>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525"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40" name="Freeform 328">
              <a:extLst>
                <a:ext uri="{FF2B5EF4-FFF2-40B4-BE49-F238E27FC236}">
                  <a16:creationId xmlns:a16="http://schemas.microsoft.com/office/drawing/2014/main" id="{E48BDBBE-E3C3-0B4C-7BB8-1079434C39C4}"/>
                </a:ext>
              </a:extLst>
            </p:cNvPr>
            <p:cNvSpPr/>
            <p:nvPr/>
          </p:nvSpPr>
          <p:spPr>
            <a:xfrm rot="5618614">
              <a:off x="6672048" y="2087325"/>
              <a:ext cx="267836" cy="209939"/>
            </a:xfrm>
            <a:custGeom>
              <a:avLst/>
              <a:gdLst>
                <a:gd name="connsiteX0" fmla="*/ 62642 w 267836"/>
                <a:gd name="connsiteY0" fmla="*/ 8728 h 209939"/>
                <a:gd name="connsiteX1" fmla="*/ 5213 w 267836"/>
                <a:gd name="connsiteY1" fmla="*/ 36447 h 209939"/>
                <a:gd name="connsiteX2" fmla="*/ 50572 w 267836"/>
                <a:gd name="connsiteY2" fmla="*/ 180486 h 209939"/>
                <a:gd name="connsiteX3" fmla="*/ 267455 w 267836"/>
                <a:gd name="connsiteY3" fmla="*/ 54547 h 209939"/>
                <a:gd name="connsiteX4" fmla="*/ 141416 w 267836"/>
                <a:gd name="connsiteY4" fmla="*/ 28093 h 209939"/>
                <a:gd name="connsiteX5" fmla="*/ 62642 w 267836"/>
                <a:gd name="connsiteY5" fmla="*/ 8728 h 209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836" h="209938">
                  <a:moveTo>
                    <a:pt x="62642" y="8728"/>
                  </a:moveTo>
                  <a:cubicBezTo>
                    <a:pt x="39010" y="-1524"/>
                    <a:pt x="12201" y="11639"/>
                    <a:pt x="5213" y="36447"/>
                  </a:cubicBezTo>
                  <a:cubicBezTo>
                    <a:pt x="-4189" y="69609"/>
                    <a:pt x="-6857" y="125680"/>
                    <a:pt x="50572" y="180486"/>
                  </a:cubicBezTo>
                  <a:cubicBezTo>
                    <a:pt x="140272" y="265922"/>
                    <a:pt x="275967" y="147451"/>
                    <a:pt x="267455" y="54547"/>
                  </a:cubicBezTo>
                  <a:cubicBezTo>
                    <a:pt x="258815" y="-38737"/>
                    <a:pt x="182328" y="12525"/>
                    <a:pt x="141416" y="28093"/>
                  </a:cubicBezTo>
                  <a:cubicBezTo>
                    <a:pt x="112829" y="38979"/>
                    <a:pt x="93135" y="22018"/>
                    <a:pt x="62642" y="8728"/>
                  </a:cubicBezTo>
                  <a:close/>
                </a:path>
              </a:pathLst>
            </a:custGeom>
            <a:gradFill>
              <a:gsLst>
                <a:gs pos="2000">
                  <a:srgbClr val="FFFFFF"/>
                </a:gs>
                <a:gs pos="56000">
                  <a:srgbClr val="AA80DC"/>
                </a:gs>
                <a:gs pos="98000">
                  <a:srgbClr val="5500B9"/>
                </a:gs>
              </a:gsLst>
              <a:path path="circle">
                <a:fillToRect l="50000" t="50000" r="50000" b="50000"/>
              </a:path>
            </a:grad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525"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grpSp>
      <p:sp>
        <p:nvSpPr>
          <p:cNvPr id="41" name="TextBox 107">
            <a:extLst>
              <a:ext uri="{FF2B5EF4-FFF2-40B4-BE49-F238E27FC236}">
                <a16:creationId xmlns:a16="http://schemas.microsoft.com/office/drawing/2014/main" id="{34639A44-A0CA-D11A-6A25-67A2668A07F4}"/>
              </a:ext>
            </a:extLst>
          </p:cNvPr>
          <p:cNvSpPr txBox="1"/>
          <p:nvPr/>
        </p:nvSpPr>
        <p:spPr>
          <a:xfrm>
            <a:off x="7449169" y="1488072"/>
            <a:ext cx="852773" cy="117725"/>
          </a:xfrm>
          <a:prstGeom prst="rect">
            <a:avLst/>
          </a:prstGeom>
          <a:noFill/>
        </p:spPr>
        <p:txBody>
          <a:bodyPr wrap="square" lIns="0" tIns="0" rIns="0" bIns="0" rtlCol="0" anchor="ctr">
            <a:spAutoFit/>
          </a:bodyPr>
          <a:lstStyle/>
          <a:p>
            <a:pPr defTabSz="685800">
              <a:lnSpc>
                <a:spcPct val="85000"/>
              </a:lnSpc>
              <a:defRPr/>
            </a:pPr>
            <a:r>
              <a:rPr lang="de" sz="900" b="1">
                <a:solidFill>
                  <a:srgbClr val="2F3651"/>
                </a:solidFill>
                <a:uFill>
                  <a:solidFill>
                    <a:prstClr val="black">
                      <a:alpha val="0"/>
                    </a:prstClr>
                  </a:solidFill>
                </a:uFill>
                <a:latin typeface="Arial"/>
                <a:ea typeface="Arial"/>
                <a:cs typeface="Arial"/>
              </a:rPr>
              <a:t>Reife APZ</a:t>
            </a:r>
          </a:p>
        </p:txBody>
      </p:sp>
      <p:sp>
        <p:nvSpPr>
          <p:cNvPr id="42" name="TextBox 108">
            <a:extLst>
              <a:ext uri="{FF2B5EF4-FFF2-40B4-BE49-F238E27FC236}">
                <a16:creationId xmlns:a16="http://schemas.microsoft.com/office/drawing/2014/main" id="{54EDD5C8-665A-AF65-EE2C-4C08E690B00D}"/>
              </a:ext>
            </a:extLst>
          </p:cNvPr>
          <p:cNvSpPr txBox="1"/>
          <p:nvPr/>
        </p:nvSpPr>
        <p:spPr>
          <a:xfrm>
            <a:off x="5679748" y="1631044"/>
            <a:ext cx="766910" cy="215828"/>
          </a:xfrm>
          <a:prstGeom prst="rect">
            <a:avLst/>
          </a:prstGeom>
          <a:noFill/>
        </p:spPr>
        <p:txBody>
          <a:bodyPr wrap="square" lIns="0" tIns="0" rIns="0" bIns="0" rtlCol="0">
            <a:spAutoFit/>
          </a:bodyPr>
          <a:lstStyle/>
          <a:p>
            <a:pPr algn="ctr" defTabSz="685800">
              <a:lnSpc>
                <a:spcPct val="85000"/>
              </a:lnSpc>
              <a:defRPr/>
            </a:pPr>
            <a:r>
              <a:rPr lang="de" sz="825">
                <a:solidFill>
                  <a:srgbClr val="2F3651"/>
                </a:solidFill>
                <a:uFill>
                  <a:solidFill>
                    <a:prstClr val="black">
                      <a:alpha val="0"/>
                    </a:prstClr>
                  </a:solidFill>
                </a:uFill>
                <a:latin typeface="Arial"/>
                <a:ea typeface="Arial"/>
                <a:cs typeface="Arial"/>
              </a:rPr>
              <a:t>Antigen-Präsentation</a:t>
            </a:r>
          </a:p>
        </p:txBody>
      </p:sp>
      <p:grpSp>
        <p:nvGrpSpPr>
          <p:cNvPr id="43" name="Group 5">
            <a:extLst>
              <a:ext uri="{FF2B5EF4-FFF2-40B4-BE49-F238E27FC236}">
                <a16:creationId xmlns:a16="http://schemas.microsoft.com/office/drawing/2014/main" id="{C4078720-23AF-6C97-71C5-B62942B95B71}"/>
              </a:ext>
            </a:extLst>
          </p:cNvPr>
          <p:cNvGrpSpPr/>
          <p:nvPr/>
        </p:nvGrpSpPr>
        <p:grpSpPr>
          <a:xfrm rot="19257870">
            <a:off x="7282894" y="2035739"/>
            <a:ext cx="585161" cy="879506"/>
            <a:chOff x="9131021" y="3551487"/>
            <a:chExt cx="780214" cy="1172674"/>
          </a:xfrm>
        </p:grpSpPr>
        <p:grpSp>
          <p:nvGrpSpPr>
            <p:cNvPr id="44" name="Group 3">
              <a:extLst>
                <a:ext uri="{FF2B5EF4-FFF2-40B4-BE49-F238E27FC236}">
                  <a16:creationId xmlns:a16="http://schemas.microsoft.com/office/drawing/2014/main" id="{D872F379-B75F-9B9A-56AD-CFE884E5DE91}"/>
                </a:ext>
              </a:extLst>
            </p:cNvPr>
            <p:cNvGrpSpPr/>
            <p:nvPr/>
          </p:nvGrpSpPr>
          <p:grpSpPr>
            <a:xfrm>
              <a:off x="9131021" y="3551487"/>
              <a:ext cx="780214" cy="1172674"/>
              <a:chOff x="9131021" y="3551487"/>
              <a:chExt cx="780214" cy="1172674"/>
            </a:xfrm>
          </p:grpSpPr>
          <p:sp>
            <p:nvSpPr>
              <p:cNvPr id="47" name="Freeform: Shape 202">
                <a:extLst>
                  <a:ext uri="{FF2B5EF4-FFF2-40B4-BE49-F238E27FC236}">
                    <a16:creationId xmlns:a16="http://schemas.microsoft.com/office/drawing/2014/main" id="{92DC1AC8-A292-5E98-9443-703E5C183E25}"/>
                  </a:ext>
                </a:extLst>
              </p:cNvPr>
              <p:cNvSpPr>
                <a:spLocks noChangeAspect="1"/>
              </p:cNvSpPr>
              <p:nvPr/>
            </p:nvSpPr>
            <p:spPr>
              <a:xfrm rot="2238401">
                <a:off x="9403825" y="3551487"/>
                <a:ext cx="234606" cy="25340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B266B4"/>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grpSp>
            <p:nvGrpSpPr>
              <p:cNvPr id="48" name="Group 110">
                <a:extLst>
                  <a:ext uri="{FF2B5EF4-FFF2-40B4-BE49-F238E27FC236}">
                    <a16:creationId xmlns:a16="http://schemas.microsoft.com/office/drawing/2014/main" id="{A1EE0335-9BDA-652F-2826-06F91837AC71}"/>
                  </a:ext>
                </a:extLst>
              </p:cNvPr>
              <p:cNvGrpSpPr>
                <a:grpSpLocks noChangeAspect="1"/>
              </p:cNvGrpSpPr>
              <p:nvPr/>
            </p:nvGrpSpPr>
            <p:grpSpPr>
              <a:xfrm>
                <a:off x="9131021" y="3943947"/>
                <a:ext cx="780214" cy="780214"/>
                <a:chOff x="6935850" y="3133317"/>
                <a:chExt cx="1828798" cy="1828798"/>
              </a:xfrm>
            </p:grpSpPr>
            <p:sp>
              <p:nvSpPr>
                <p:cNvPr id="49" name="Oval 111">
                  <a:extLst>
                    <a:ext uri="{FF2B5EF4-FFF2-40B4-BE49-F238E27FC236}">
                      <a16:creationId xmlns:a16="http://schemas.microsoft.com/office/drawing/2014/main" id="{505AB65C-6598-E625-6274-DCCBD1D2085F}"/>
                    </a:ext>
                  </a:extLst>
                </p:cNvPr>
                <p:cNvSpPr/>
                <p:nvPr/>
              </p:nvSpPr>
              <p:spPr>
                <a:xfrm>
                  <a:off x="6935850" y="3133317"/>
                  <a:ext cx="1828798" cy="1828798"/>
                </a:xfrm>
                <a:prstGeom prst="ellipse">
                  <a:avLst/>
                </a:prstGeom>
                <a:solidFill>
                  <a:srgbClr val="FFA3A3"/>
                </a:solidFill>
                <a:ln w="12700" cap="flat" cmpd="sng" algn="ctr">
                  <a:solidFill>
                    <a:srgbClr val="A30000"/>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0" name="Oval 112">
                  <a:extLst>
                    <a:ext uri="{FF2B5EF4-FFF2-40B4-BE49-F238E27FC236}">
                      <a16:creationId xmlns:a16="http://schemas.microsoft.com/office/drawing/2014/main" id="{1236C9E3-B3FD-C178-FF05-DFB1CC03CCC8}"/>
                    </a:ext>
                  </a:extLst>
                </p:cNvPr>
                <p:cNvSpPr/>
                <p:nvPr/>
              </p:nvSpPr>
              <p:spPr>
                <a:xfrm>
                  <a:off x="7204594" y="3744010"/>
                  <a:ext cx="987552" cy="987552"/>
                </a:xfrm>
                <a:prstGeom prst="ellipse">
                  <a:avLst/>
                </a:prstGeom>
                <a:solidFill>
                  <a:srgbClr val="FF0909"/>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1" name="Moon 113">
                  <a:extLst>
                    <a:ext uri="{FF2B5EF4-FFF2-40B4-BE49-F238E27FC236}">
                      <a16:creationId xmlns:a16="http://schemas.microsoft.com/office/drawing/2014/main" id="{0BD32848-12FA-6652-7CA0-FE8DF359CC93}"/>
                    </a:ext>
                  </a:extLst>
                </p:cNvPr>
                <p:cNvSpPr/>
                <p:nvPr/>
              </p:nvSpPr>
              <p:spPr>
                <a:xfrm rot="7817520">
                  <a:off x="8079542" y="3185078"/>
                  <a:ext cx="273673" cy="1017710"/>
                </a:xfrm>
                <a:prstGeom prst="moon">
                  <a:avLst>
                    <a:gd name="adj" fmla="val 28930"/>
                  </a:avLst>
                </a:prstGeom>
                <a:solidFill>
                  <a:sysClr val="window" lastClr="FFFFFF"/>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grpSp>
        <p:sp>
          <p:nvSpPr>
            <p:cNvPr id="45" name="Freeform: Shape 207">
              <a:extLst>
                <a:ext uri="{FF2B5EF4-FFF2-40B4-BE49-F238E27FC236}">
                  <a16:creationId xmlns:a16="http://schemas.microsoft.com/office/drawing/2014/main" id="{348C34DE-688B-1FA7-7594-4EE32DF5D47B}"/>
                </a:ext>
              </a:extLst>
            </p:cNvPr>
            <p:cNvSpPr>
              <a:spLocks noChangeAspect="1"/>
            </p:cNvSpPr>
            <p:nvPr/>
          </p:nvSpPr>
          <p:spPr>
            <a:xfrm rot="19361600" flipV="1">
              <a:off x="9397647" y="3760326"/>
              <a:ext cx="234606" cy="25340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FF0909"/>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46" name="Oval 115">
              <a:extLst>
                <a:ext uri="{FF2B5EF4-FFF2-40B4-BE49-F238E27FC236}">
                  <a16:creationId xmlns:a16="http://schemas.microsoft.com/office/drawing/2014/main" id="{99E0DCAF-C01D-7273-7B04-E664CD953EAB}"/>
                </a:ext>
              </a:extLst>
            </p:cNvPr>
            <p:cNvSpPr/>
            <p:nvPr/>
          </p:nvSpPr>
          <p:spPr>
            <a:xfrm>
              <a:off x="9471489" y="3737941"/>
              <a:ext cx="81467" cy="81467"/>
            </a:xfrm>
            <a:prstGeom prst="ellipse">
              <a:avLst/>
            </a:prstGeom>
            <a:solidFill>
              <a:srgbClr val="2F3651">
                <a:lumMod val="75000"/>
                <a:lumOff val="25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pic>
        <p:nvPicPr>
          <p:cNvPr id="52" name="T-Cells infiltrate 4">
            <a:extLst>
              <a:ext uri="{FF2B5EF4-FFF2-40B4-BE49-F238E27FC236}">
                <a16:creationId xmlns:a16="http://schemas.microsoft.com/office/drawing/2014/main" id="{CE7E1BE2-8DEB-BD1B-F510-766EBA9D4BB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23787" y="2307670"/>
            <a:ext cx="615838" cy="605042"/>
          </a:xfrm>
          <a:prstGeom prst="rect">
            <a:avLst/>
          </a:prstGeom>
        </p:spPr>
      </p:pic>
      <p:sp>
        <p:nvSpPr>
          <p:cNvPr id="53" name="TextBox 123">
            <a:extLst>
              <a:ext uri="{FF2B5EF4-FFF2-40B4-BE49-F238E27FC236}">
                <a16:creationId xmlns:a16="http://schemas.microsoft.com/office/drawing/2014/main" id="{C6AC44BD-7781-8EB4-DD4E-59D1A31AA853}"/>
              </a:ext>
            </a:extLst>
          </p:cNvPr>
          <p:cNvSpPr txBox="1"/>
          <p:nvPr/>
        </p:nvSpPr>
        <p:spPr>
          <a:xfrm>
            <a:off x="5361631" y="2362427"/>
            <a:ext cx="926880" cy="235449"/>
          </a:xfrm>
          <a:prstGeom prst="rect">
            <a:avLst/>
          </a:prstGeom>
          <a:noFill/>
        </p:spPr>
        <p:txBody>
          <a:bodyPr wrap="square" lIns="0" tIns="0" rIns="0" bIns="0" rtlCol="0">
            <a:spAutoFit/>
          </a:bodyPr>
          <a:lstStyle/>
          <a:p>
            <a:pPr algn="ctr" defTabSz="685800">
              <a:lnSpc>
                <a:spcPct val="85000"/>
              </a:lnSpc>
              <a:spcBef>
                <a:spcPct val="0"/>
              </a:spcBef>
              <a:spcAft>
                <a:spcPct val="0"/>
              </a:spcAft>
              <a:defRPr/>
            </a:pPr>
            <a:r>
              <a:rPr lang="de" sz="900" b="1">
                <a:solidFill>
                  <a:srgbClr val="2F3651"/>
                </a:solidFill>
                <a:uFill>
                  <a:solidFill>
                    <a:prstClr val="black">
                      <a:alpha val="0"/>
                    </a:prstClr>
                  </a:solidFill>
                </a:uFill>
                <a:latin typeface="Arial"/>
                <a:ea typeface="Arial"/>
                <a:cs typeface="Arial"/>
              </a:rPr>
              <a:t>Autoreaktive</a:t>
            </a:r>
            <a:br>
              <a:rPr sz="900">
                <a:solidFill>
                  <a:srgbClr val="000000"/>
                </a:solidFill>
                <a:latin typeface="Calibri" panose="020F0502020204030204"/>
                <a:ea typeface="Calibri" panose="020F0502020204030204"/>
                <a:cs typeface="Arial"/>
              </a:rPr>
            </a:br>
            <a:r>
              <a:rPr lang="de" sz="900" b="1">
                <a:solidFill>
                  <a:srgbClr val="2F3651"/>
                </a:solidFill>
                <a:uFill>
                  <a:solidFill>
                    <a:prstClr val="black">
                      <a:alpha val="0"/>
                    </a:prstClr>
                  </a:solidFill>
                </a:uFill>
                <a:latin typeface="Arial"/>
                <a:ea typeface="Arial"/>
                <a:cs typeface="Arial"/>
              </a:rPr>
              <a:t>CD8+ T-Zelle</a:t>
            </a:r>
          </a:p>
        </p:txBody>
      </p:sp>
      <p:sp>
        <p:nvSpPr>
          <p:cNvPr id="54" name="Oval 125">
            <a:extLst>
              <a:ext uri="{FF2B5EF4-FFF2-40B4-BE49-F238E27FC236}">
                <a16:creationId xmlns:a16="http://schemas.microsoft.com/office/drawing/2014/main" id="{CDB83014-9389-571F-EBF6-E83B6CAB5000}"/>
              </a:ext>
            </a:extLst>
          </p:cNvPr>
          <p:cNvSpPr>
            <a:spLocks noChangeAspect="1"/>
          </p:cNvSpPr>
          <p:nvPr/>
        </p:nvSpPr>
        <p:spPr>
          <a:xfrm>
            <a:off x="8385319" y="1535205"/>
            <a:ext cx="207362" cy="207362"/>
          </a:xfrm>
          <a:prstGeom prst="ellipse">
            <a:avLst/>
          </a:prstGeom>
          <a:solidFill>
            <a:srgbClr val="2F3651"/>
          </a:solidFill>
          <a:ln w="25400" cap="flat" cmpd="sng" algn="ctr">
            <a:noFill/>
            <a:prstDash val="solid"/>
          </a:ln>
          <a:effectLst/>
        </p:spPr>
        <p:txBody>
          <a:bodyPr tIns="40500" bIns="13500" rtlCol="0" anchor="ctr"/>
          <a:lstStyle/>
          <a:p>
            <a:pPr marL="0" marR="0" lvl="0" indent="0" algn="ctr" defTabSz="685800" eaLnBrk="1" fontAlgn="auto" latinLnBrk="0" hangingPunct="1">
              <a:lnSpc>
                <a:spcPct val="85000"/>
              </a:lnSpc>
              <a:spcBef>
                <a:spcPct val="0"/>
              </a:spcBef>
              <a:spcAft>
                <a:spcPct val="0"/>
              </a:spcAft>
              <a:buClrTx/>
              <a:buSzTx/>
              <a:buFontTx/>
              <a:buNone/>
              <a:tabLst/>
              <a:defRPr/>
            </a:pPr>
            <a:r>
              <a:rPr kumimoji="0" lang="de" sz="120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2</a:t>
            </a:r>
          </a:p>
        </p:txBody>
      </p:sp>
      <p:sp>
        <p:nvSpPr>
          <p:cNvPr id="55" name="TextBox 128">
            <a:extLst>
              <a:ext uri="{FF2B5EF4-FFF2-40B4-BE49-F238E27FC236}">
                <a16:creationId xmlns:a16="http://schemas.microsoft.com/office/drawing/2014/main" id="{F3AFE4ED-8DA9-4143-BD6E-9A88CFE9391A}"/>
              </a:ext>
            </a:extLst>
          </p:cNvPr>
          <p:cNvSpPr txBox="1"/>
          <p:nvPr/>
        </p:nvSpPr>
        <p:spPr>
          <a:xfrm>
            <a:off x="8027176" y="2301279"/>
            <a:ext cx="880564" cy="353174"/>
          </a:xfrm>
          <a:prstGeom prst="rect">
            <a:avLst/>
          </a:prstGeom>
          <a:noFill/>
        </p:spPr>
        <p:txBody>
          <a:bodyPr wrap="square" lIns="0" tIns="0" rIns="0" bIns="0" rtlCol="0" anchor="ctr">
            <a:spAutoFit/>
          </a:bodyPr>
          <a:lstStyle/>
          <a:p>
            <a:pPr defTabSz="685800">
              <a:lnSpc>
                <a:spcPct val="85000"/>
              </a:lnSpc>
              <a:defRPr/>
            </a:pPr>
            <a:r>
              <a:rPr lang="de" sz="900" b="1">
                <a:solidFill>
                  <a:srgbClr val="2F3651"/>
                </a:solidFill>
                <a:uFill>
                  <a:solidFill>
                    <a:prstClr val="black">
                      <a:alpha val="0"/>
                    </a:prstClr>
                  </a:solidFill>
                </a:uFill>
                <a:latin typeface="Arial"/>
                <a:ea typeface="Arial"/>
                <a:cs typeface="Arial"/>
              </a:rPr>
              <a:t>Aktivierte autoreaktive CD4+ T-Zelle</a:t>
            </a:r>
          </a:p>
        </p:txBody>
      </p:sp>
      <p:cxnSp>
        <p:nvCxnSpPr>
          <p:cNvPr id="56" name="Straight Arrow Connector 20">
            <a:extLst>
              <a:ext uri="{FF2B5EF4-FFF2-40B4-BE49-F238E27FC236}">
                <a16:creationId xmlns:a16="http://schemas.microsoft.com/office/drawing/2014/main" id="{2C87F8F5-930C-A402-33C1-B2440E3AE5EF}"/>
              </a:ext>
            </a:extLst>
          </p:cNvPr>
          <p:cNvCxnSpPr/>
          <p:nvPr/>
        </p:nvCxnSpPr>
        <p:spPr>
          <a:xfrm>
            <a:off x="4842262" y="1574177"/>
            <a:ext cx="1922870" cy="0"/>
          </a:xfrm>
          <a:prstGeom prst="straightConnector1">
            <a:avLst/>
          </a:prstGeom>
          <a:noFill/>
          <a:ln w="15875" cap="flat" cmpd="sng" algn="ctr">
            <a:solidFill>
              <a:srgbClr val="7F7F7F"/>
            </a:solidFill>
            <a:prstDash val="solid"/>
            <a:tailEnd type="stealth" w="lg" len="lg"/>
          </a:ln>
          <a:effectLst/>
        </p:spPr>
      </p:cxnSp>
      <p:sp>
        <p:nvSpPr>
          <p:cNvPr id="57" name="Freeform: Shape 223">
            <a:extLst>
              <a:ext uri="{FF2B5EF4-FFF2-40B4-BE49-F238E27FC236}">
                <a16:creationId xmlns:a16="http://schemas.microsoft.com/office/drawing/2014/main" id="{4D62E978-42D4-2711-B78B-8361070B47A4}"/>
              </a:ext>
            </a:extLst>
          </p:cNvPr>
          <p:cNvSpPr>
            <a:spLocks noChangeAspect="1"/>
          </p:cNvSpPr>
          <p:nvPr/>
        </p:nvSpPr>
        <p:spPr>
          <a:xfrm rot="156699" flipV="1">
            <a:off x="6655381" y="2215787"/>
            <a:ext cx="175955" cy="19005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A30000"/>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58" name="TextBox 22">
            <a:extLst>
              <a:ext uri="{FF2B5EF4-FFF2-40B4-BE49-F238E27FC236}">
                <a16:creationId xmlns:a16="http://schemas.microsoft.com/office/drawing/2014/main" id="{4227809F-6A7B-88DC-5988-9B001E3DAEE6}"/>
              </a:ext>
            </a:extLst>
          </p:cNvPr>
          <p:cNvSpPr txBox="1"/>
          <p:nvPr/>
        </p:nvSpPr>
        <p:spPr>
          <a:xfrm>
            <a:off x="7718260" y="2102677"/>
            <a:ext cx="478328"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CD4+ TCR</a:t>
            </a:r>
          </a:p>
        </p:txBody>
      </p:sp>
      <p:cxnSp>
        <p:nvCxnSpPr>
          <p:cNvPr id="59" name="Straight Connector 23">
            <a:extLst>
              <a:ext uri="{FF2B5EF4-FFF2-40B4-BE49-F238E27FC236}">
                <a16:creationId xmlns:a16="http://schemas.microsoft.com/office/drawing/2014/main" id="{CB2BF1EF-529D-FF81-09EA-CBA9F4B6603B}"/>
              </a:ext>
            </a:extLst>
          </p:cNvPr>
          <p:cNvCxnSpPr>
            <a:stCxn id="45" idx="5"/>
          </p:cNvCxnSpPr>
          <p:nvPr/>
        </p:nvCxnSpPr>
        <p:spPr>
          <a:xfrm flipV="1">
            <a:off x="7485815" y="2159697"/>
            <a:ext cx="218691" cy="120063"/>
          </a:xfrm>
          <a:prstGeom prst="line">
            <a:avLst/>
          </a:prstGeom>
          <a:noFill/>
          <a:ln w="9525" cap="flat" cmpd="sng" algn="ctr">
            <a:solidFill>
              <a:srgbClr val="7F7F7F"/>
            </a:solidFill>
            <a:prstDash val="solid"/>
          </a:ln>
          <a:effectLst/>
        </p:spPr>
      </p:cxnSp>
      <p:sp>
        <p:nvSpPr>
          <p:cNvPr id="60" name="TextBox 29">
            <a:extLst>
              <a:ext uri="{FF2B5EF4-FFF2-40B4-BE49-F238E27FC236}">
                <a16:creationId xmlns:a16="http://schemas.microsoft.com/office/drawing/2014/main" id="{BCBAD343-9ECD-8734-3E04-C727F8D86F0D}"/>
              </a:ext>
            </a:extLst>
          </p:cNvPr>
          <p:cNvSpPr txBox="1"/>
          <p:nvPr/>
        </p:nvSpPr>
        <p:spPr>
          <a:xfrm>
            <a:off x="6051838" y="2087087"/>
            <a:ext cx="478328"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CD8+ TCR</a:t>
            </a:r>
          </a:p>
        </p:txBody>
      </p:sp>
      <p:cxnSp>
        <p:nvCxnSpPr>
          <p:cNvPr id="61" name="Straight Connector 32">
            <a:extLst>
              <a:ext uri="{FF2B5EF4-FFF2-40B4-BE49-F238E27FC236}">
                <a16:creationId xmlns:a16="http://schemas.microsoft.com/office/drawing/2014/main" id="{1E048993-682F-A0CF-3E44-85C5A4AE79BB}"/>
              </a:ext>
            </a:extLst>
          </p:cNvPr>
          <p:cNvCxnSpPr/>
          <p:nvPr/>
        </p:nvCxnSpPr>
        <p:spPr>
          <a:xfrm>
            <a:off x="6474745" y="2170556"/>
            <a:ext cx="222593" cy="81316"/>
          </a:xfrm>
          <a:prstGeom prst="line">
            <a:avLst/>
          </a:prstGeom>
          <a:noFill/>
          <a:ln w="9525" cap="flat" cmpd="sng" algn="ctr">
            <a:solidFill>
              <a:srgbClr val="7F7F7F"/>
            </a:solidFill>
            <a:prstDash val="solid"/>
          </a:ln>
          <a:effectLst/>
        </p:spPr>
      </p:cxnSp>
      <p:sp>
        <p:nvSpPr>
          <p:cNvPr id="62" name="TextBox 59">
            <a:extLst>
              <a:ext uri="{FF2B5EF4-FFF2-40B4-BE49-F238E27FC236}">
                <a16:creationId xmlns:a16="http://schemas.microsoft.com/office/drawing/2014/main" id="{A598DA2E-A2C1-EEE6-00AA-82CC46D0C7AF}"/>
              </a:ext>
            </a:extLst>
          </p:cNvPr>
          <p:cNvSpPr txBox="1"/>
          <p:nvPr/>
        </p:nvSpPr>
        <p:spPr>
          <a:xfrm>
            <a:off x="6969271" y="2350230"/>
            <a:ext cx="401117"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MHC-II</a:t>
            </a:r>
          </a:p>
        </p:txBody>
      </p:sp>
      <p:sp>
        <p:nvSpPr>
          <p:cNvPr id="63" name="TextBox 61">
            <a:extLst>
              <a:ext uri="{FF2B5EF4-FFF2-40B4-BE49-F238E27FC236}">
                <a16:creationId xmlns:a16="http://schemas.microsoft.com/office/drawing/2014/main" id="{DC8AB8DB-29A6-4C09-EA45-78ABA98A1498}"/>
              </a:ext>
            </a:extLst>
          </p:cNvPr>
          <p:cNvSpPr txBox="1"/>
          <p:nvPr/>
        </p:nvSpPr>
        <p:spPr>
          <a:xfrm>
            <a:off x="6932413" y="2455391"/>
            <a:ext cx="401117"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Antigen</a:t>
            </a:r>
          </a:p>
        </p:txBody>
      </p:sp>
      <p:cxnSp>
        <p:nvCxnSpPr>
          <p:cNvPr id="512" name="Straight Connector 62">
            <a:extLst>
              <a:ext uri="{FF2B5EF4-FFF2-40B4-BE49-F238E27FC236}">
                <a16:creationId xmlns:a16="http://schemas.microsoft.com/office/drawing/2014/main" id="{10135349-4E63-13F3-8F95-88CF7BF645FB}"/>
              </a:ext>
            </a:extLst>
          </p:cNvPr>
          <p:cNvCxnSpPr/>
          <p:nvPr/>
        </p:nvCxnSpPr>
        <p:spPr>
          <a:xfrm flipV="1">
            <a:off x="7230913" y="2224846"/>
            <a:ext cx="112549" cy="122357"/>
          </a:xfrm>
          <a:prstGeom prst="line">
            <a:avLst/>
          </a:prstGeom>
          <a:noFill/>
          <a:ln w="9525" cap="flat" cmpd="sng" algn="ctr">
            <a:solidFill>
              <a:srgbClr val="7F7F7F"/>
            </a:solidFill>
            <a:prstDash val="solid"/>
          </a:ln>
          <a:effectLst/>
        </p:spPr>
      </p:cxnSp>
      <p:cxnSp>
        <p:nvCxnSpPr>
          <p:cNvPr id="513" name="Straight Connector 63">
            <a:extLst>
              <a:ext uri="{FF2B5EF4-FFF2-40B4-BE49-F238E27FC236}">
                <a16:creationId xmlns:a16="http://schemas.microsoft.com/office/drawing/2014/main" id="{3194ACE0-2821-4078-46FF-76E63F76D889}"/>
              </a:ext>
            </a:extLst>
          </p:cNvPr>
          <p:cNvCxnSpPr/>
          <p:nvPr/>
        </p:nvCxnSpPr>
        <p:spPr>
          <a:xfrm flipH="1">
            <a:off x="7217941" y="2289711"/>
            <a:ext cx="158971" cy="166540"/>
          </a:xfrm>
          <a:prstGeom prst="line">
            <a:avLst/>
          </a:prstGeom>
          <a:noFill/>
          <a:ln w="9525" cap="flat" cmpd="sng" algn="ctr">
            <a:solidFill>
              <a:srgbClr val="7F7F7F"/>
            </a:solidFill>
            <a:prstDash val="solid"/>
          </a:ln>
          <a:effectLst/>
        </p:spPr>
      </p:cxnSp>
      <p:sp>
        <p:nvSpPr>
          <p:cNvPr id="5" name="Textplatzhalter 4">
            <a:extLst>
              <a:ext uri="{FF2B5EF4-FFF2-40B4-BE49-F238E27FC236}">
                <a16:creationId xmlns:a16="http://schemas.microsoft.com/office/drawing/2014/main" id="{FB47AFCE-79E8-13FF-BE58-E84736465E55}"/>
              </a:ext>
            </a:extLst>
          </p:cNvPr>
          <p:cNvSpPr txBox="1">
            <a:spLocks/>
          </p:cNvSpPr>
          <p:nvPr/>
        </p:nvSpPr>
        <p:spPr>
          <a:xfrm>
            <a:off x="352923" y="116735"/>
            <a:ext cx="8561962" cy="463296"/>
          </a:xfrm>
          <a:prstGeom prst="rect">
            <a:avLst/>
          </a:prstGeom>
        </p:spPr>
        <p:txBody>
          <a:bodyPr vert="horz" wrap="square" lIns="45720" tIns="45720" rIns="45720" bIns="45720" rtlCol="0">
            <a:noAutofit/>
          </a:bodyPr>
          <a:lstStyle>
            <a:lvl1pPr marL="0" indent="0" algn="l" defTabSz="685800" rtl="0" eaLnBrk="1" latinLnBrk="0" hangingPunct="1">
              <a:lnSpc>
                <a:spcPct val="125000"/>
              </a:lnSpc>
              <a:spcBef>
                <a:spcPts val="0"/>
              </a:spcBef>
              <a:buFont typeface="Arial" panose="020B0604020202020204" pitchFamily="34" charset="0"/>
              <a:buNone/>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8"/>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8"/>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8"/>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lang="en-US" sz="10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de-DE" sz="2000" b="1" dirty="0">
                <a:solidFill>
                  <a:srgbClr val="7030A0"/>
                </a:solidFill>
              </a:rPr>
              <a:t>Autoreaktive T-Zellen sind primäre Verursacher der Betazellzerstörung bei autoimmunem T1D</a:t>
            </a:r>
            <a:r>
              <a:rPr lang="de-DE" sz="2000" b="1" baseline="30000" dirty="0">
                <a:solidFill>
                  <a:srgbClr val="7030A0"/>
                </a:solidFill>
                <a:latin typeface="+mj-lt"/>
              </a:rPr>
              <a:t>1,2</a:t>
            </a:r>
          </a:p>
        </p:txBody>
      </p:sp>
    </p:spTree>
    <p:extLst>
      <p:ext uri="{BB962C8B-B14F-4D97-AF65-F5344CB8AC3E}">
        <p14:creationId xmlns:p14="http://schemas.microsoft.com/office/powerpoint/2010/main" val="3553147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1A3770-C3E0-F584-23A7-472FA03F67CF}"/>
            </a:ext>
          </a:extLst>
        </p:cNvPr>
        <p:cNvGrpSpPr/>
        <p:nvPr/>
      </p:nvGrpSpPr>
      <p:grpSpPr>
        <a:xfrm>
          <a:off x="0" y="0"/>
          <a:ext cx="0" cy="0"/>
          <a:chOff x="0" y="0"/>
          <a:chExt cx="0" cy="0"/>
        </a:xfrm>
      </p:grpSpPr>
      <p:sp>
        <p:nvSpPr>
          <p:cNvPr id="9" name="Textfeld 8">
            <a:extLst>
              <a:ext uri="{FF2B5EF4-FFF2-40B4-BE49-F238E27FC236}">
                <a16:creationId xmlns:a16="http://schemas.microsoft.com/office/drawing/2014/main" id="{7A0B5BFD-2893-CB22-97DF-1710A6B59A92}"/>
              </a:ext>
            </a:extLst>
          </p:cNvPr>
          <p:cNvSpPr txBox="1"/>
          <p:nvPr/>
        </p:nvSpPr>
        <p:spPr>
          <a:xfrm>
            <a:off x="352923" y="4659196"/>
            <a:ext cx="8513839" cy="461665"/>
          </a:xfrm>
          <a:prstGeom prst="rect">
            <a:avLst/>
          </a:prstGeom>
          <a:noFill/>
        </p:spPr>
        <p:txBody>
          <a:bodyPr wrap="square">
            <a:spAutoFit/>
          </a:bodyPr>
          <a:lstStyle/>
          <a:p>
            <a:r>
              <a:rPr lang="de-DE" sz="600" dirty="0">
                <a:solidFill>
                  <a:srgbClr val="404040"/>
                </a:solidFill>
                <a:cs typeface="Arial"/>
              </a:rPr>
              <a:t>APZ: Antigen-präsentierende Zelle; CD: Cluster </a:t>
            </a:r>
            <a:r>
              <a:rPr lang="de-DE" sz="600" dirty="0" err="1">
                <a:solidFill>
                  <a:srgbClr val="404040"/>
                </a:solidFill>
                <a:cs typeface="Arial"/>
              </a:rPr>
              <a:t>of</a:t>
            </a:r>
            <a:r>
              <a:rPr lang="de-DE" sz="600" dirty="0">
                <a:solidFill>
                  <a:srgbClr val="404040"/>
                </a:solidFill>
                <a:cs typeface="Arial"/>
              </a:rPr>
              <a:t> </a:t>
            </a:r>
            <a:r>
              <a:rPr lang="de-DE" sz="600" dirty="0" err="1">
                <a:solidFill>
                  <a:srgbClr val="404040"/>
                </a:solidFill>
                <a:cs typeface="Arial"/>
              </a:rPr>
              <a:t>differentiation</a:t>
            </a:r>
            <a:r>
              <a:rPr lang="de-DE" sz="600" dirty="0">
                <a:solidFill>
                  <a:srgbClr val="404040"/>
                </a:solidFill>
                <a:cs typeface="Arial"/>
              </a:rPr>
              <a:t>, Differenzierungscluster; CD40L: CD40-Ligand; HLA: Humanes </a:t>
            </a:r>
            <a:r>
              <a:rPr lang="de-DE" sz="600" dirty="0" err="1">
                <a:solidFill>
                  <a:srgbClr val="404040"/>
                </a:solidFill>
                <a:cs typeface="Arial"/>
              </a:rPr>
              <a:t>Leukozytenantigen</a:t>
            </a:r>
            <a:r>
              <a:rPr lang="de-DE" sz="600" dirty="0">
                <a:solidFill>
                  <a:srgbClr val="404040"/>
                </a:solidFill>
                <a:cs typeface="Arial"/>
              </a:rPr>
              <a:t>; IL: Interleukin; IFN: Interferon; MHC: Major </a:t>
            </a:r>
            <a:r>
              <a:rPr lang="de-DE" sz="600" dirty="0" err="1">
                <a:solidFill>
                  <a:srgbClr val="404040"/>
                </a:solidFill>
                <a:cs typeface="Arial"/>
              </a:rPr>
              <a:t>histocompatibility</a:t>
            </a:r>
            <a:r>
              <a:rPr lang="de-DE" sz="600" dirty="0">
                <a:solidFill>
                  <a:srgbClr val="404040"/>
                </a:solidFill>
                <a:cs typeface="Arial"/>
              </a:rPr>
              <a:t> </a:t>
            </a:r>
            <a:r>
              <a:rPr lang="de-DE" sz="600" dirty="0" err="1">
                <a:solidFill>
                  <a:srgbClr val="404040"/>
                </a:solidFill>
                <a:cs typeface="Arial"/>
              </a:rPr>
              <a:t>complex</a:t>
            </a:r>
            <a:r>
              <a:rPr lang="de-DE" sz="600" dirty="0">
                <a:solidFill>
                  <a:srgbClr val="404040"/>
                </a:solidFill>
                <a:cs typeface="Arial"/>
              </a:rPr>
              <a:t>, </a:t>
            </a:r>
            <a:r>
              <a:rPr lang="de-DE" sz="600" dirty="0" err="1">
                <a:solidFill>
                  <a:srgbClr val="404040"/>
                </a:solidFill>
                <a:cs typeface="Arial"/>
              </a:rPr>
              <a:t>Haupthistokompatibilitätskomplex</a:t>
            </a:r>
            <a:r>
              <a:rPr lang="de-DE" sz="600" dirty="0">
                <a:solidFill>
                  <a:srgbClr val="404040"/>
                </a:solidFill>
                <a:cs typeface="Arial"/>
              </a:rPr>
              <a:t>; T1D: Typ-1-Diabetes; TCR: T-Zell-Rezeptor.</a:t>
            </a:r>
          </a:p>
          <a:p>
            <a:r>
              <a:rPr lang="de-DE" sz="600" b="1" dirty="0">
                <a:solidFill>
                  <a:srgbClr val="404040"/>
                </a:solidFill>
                <a:cs typeface="Arial"/>
              </a:rPr>
              <a:t>1. </a:t>
            </a:r>
            <a:r>
              <a:rPr lang="de-DE" sz="600" dirty="0" err="1">
                <a:solidFill>
                  <a:srgbClr val="404040"/>
                </a:solidFill>
                <a:cs typeface="Arial"/>
              </a:rPr>
              <a:t>Houeiss</a:t>
            </a:r>
            <a:r>
              <a:rPr lang="de-DE" sz="600" dirty="0">
                <a:solidFill>
                  <a:srgbClr val="404040"/>
                </a:solidFill>
                <a:cs typeface="Arial"/>
              </a:rPr>
              <a:t> P </a:t>
            </a:r>
            <a:r>
              <a:rPr lang="de-DE" sz="600" i="1" dirty="0">
                <a:solidFill>
                  <a:srgbClr val="404040"/>
                </a:solidFill>
                <a:cs typeface="Arial"/>
              </a:rPr>
              <a:t>et al. Front </a:t>
            </a:r>
            <a:r>
              <a:rPr lang="de-DE" sz="600" i="1" dirty="0" err="1">
                <a:solidFill>
                  <a:srgbClr val="404040"/>
                </a:solidFill>
                <a:cs typeface="Arial"/>
              </a:rPr>
              <a:t>Endocrinol</a:t>
            </a:r>
            <a:r>
              <a:rPr lang="de-DE" sz="600" i="1" dirty="0">
                <a:solidFill>
                  <a:srgbClr val="404040"/>
                </a:solidFill>
                <a:cs typeface="Arial"/>
              </a:rPr>
              <a:t> (Lausanne) </a:t>
            </a:r>
            <a:r>
              <a:rPr lang="de-DE" sz="600" dirty="0">
                <a:solidFill>
                  <a:srgbClr val="404040"/>
                </a:solidFill>
                <a:cs typeface="Arial"/>
              </a:rPr>
              <a:t>2022; 13: 933965. </a:t>
            </a:r>
            <a:r>
              <a:rPr lang="de-DE" sz="600" b="1" dirty="0">
                <a:solidFill>
                  <a:srgbClr val="404040"/>
                </a:solidFill>
                <a:cs typeface="Arial"/>
              </a:rPr>
              <a:t>2.</a:t>
            </a:r>
            <a:r>
              <a:rPr lang="de-DE" sz="600" dirty="0">
                <a:solidFill>
                  <a:srgbClr val="404040"/>
                </a:solidFill>
                <a:cs typeface="Arial"/>
              </a:rPr>
              <a:t> Clark M </a:t>
            </a:r>
            <a:r>
              <a:rPr lang="de-DE" sz="600" i="1" dirty="0">
                <a:solidFill>
                  <a:srgbClr val="404040"/>
                </a:solidFill>
                <a:cs typeface="Arial"/>
              </a:rPr>
              <a:t>et al. Front </a:t>
            </a:r>
            <a:r>
              <a:rPr lang="de-DE" sz="600" i="1" dirty="0" err="1">
                <a:solidFill>
                  <a:srgbClr val="404040"/>
                </a:solidFill>
                <a:cs typeface="Arial"/>
              </a:rPr>
              <a:t>Immunol</a:t>
            </a:r>
            <a:r>
              <a:rPr lang="de-DE" sz="600" i="1" dirty="0">
                <a:solidFill>
                  <a:srgbClr val="404040"/>
                </a:solidFill>
                <a:cs typeface="Arial"/>
              </a:rPr>
              <a:t> </a:t>
            </a:r>
            <a:r>
              <a:rPr lang="de-DE" sz="600" dirty="0">
                <a:solidFill>
                  <a:srgbClr val="404040"/>
                </a:solidFill>
                <a:cs typeface="Arial"/>
              </a:rPr>
              <a:t>2021; 11: 615371. </a:t>
            </a:r>
            <a:r>
              <a:rPr lang="de-DE" sz="600" b="1" dirty="0">
                <a:solidFill>
                  <a:srgbClr val="404040"/>
                </a:solidFill>
                <a:cs typeface="Arial"/>
              </a:rPr>
              <a:t>3.</a:t>
            </a:r>
            <a:r>
              <a:rPr lang="de-DE" sz="600" dirty="0">
                <a:solidFill>
                  <a:srgbClr val="404040"/>
                </a:solidFill>
                <a:cs typeface="Arial"/>
              </a:rPr>
              <a:t> Lu J </a:t>
            </a:r>
            <a:r>
              <a:rPr lang="de-DE" sz="600" i="1" dirty="0">
                <a:solidFill>
                  <a:srgbClr val="404040"/>
                </a:solidFill>
                <a:cs typeface="Arial"/>
              </a:rPr>
              <a:t>et al. </a:t>
            </a:r>
            <a:r>
              <a:rPr lang="de-DE" sz="600" i="1" dirty="0" err="1">
                <a:solidFill>
                  <a:srgbClr val="404040"/>
                </a:solidFill>
                <a:cs typeface="Arial"/>
              </a:rPr>
              <a:t>Clin</a:t>
            </a:r>
            <a:r>
              <a:rPr lang="de-DE" sz="600" i="1" dirty="0">
                <a:solidFill>
                  <a:srgbClr val="404040"/>
                </a:solidFill>
                <a:cs typeface="Arial"/>
              </a:rPr>
              <a:t> </a:t>
            </a:r>
            <a:r>
              <a:rPr lang="de-DE" sz="600" i="1" dirty="0" err="1">
                <a:solidFill>
                  <a:srgbClr val="404040"/>
                </a:solidFill>
                <a:cs typeface="Arial"/>
              </a:rPr>
              <a:t>Transl</a:t>
            </a:r>
            <a:r>
              <a:rPr lang="de-DE" sz="600" i="1" dirty="0">
                <a:solidFill>
                  <a:srgbClr val="404040"/>
                </a:solidFill>
                <a:cs typeface="Arial"/>
              </a:rPr>
              <a:t> </a:t>
            </a:r>
            <a:r>
              <a:rPr lang="de-DE" sz="600" i="1" dirty="0" err="1">
                <a:solidFill>
                  <a:srgbClr val="404040"/>
                </a:solidFill>
                <a:cs typeface="Arial"/>
              </a:rPr>
              <a:t>Immunology</a:t>
            </a:r>
            <a:r>
              <a:rPr lang="de-DE" sz="600" i="1" dirty="0">
                <a:solidFill>
                  <a:srgbClr val="404040"/>
                </a:solidFill>
                <a:cs typeface="Arial"/>
              </a:rPr>
              <a:t> </a:t>
            </a:r>
            <a:r>
              <a:rPr lang="de-DE" sz="600" dirty="0">
                <a:solidFill>
                  <a:srgbClr val="404040"/>
                </a:solidFill>
                <a:cs typeface="Arial"/>
              </a:rPr>
              <a:t>2020; 9: e1122. </a:t>
            </a:r>
            <a:r>
              <a:rPr lang="de-DE" sz="600" b="1" dirty="0">
                <a:solidFill>
                  <a:srgbClr val="404040"/>
                </a:solidFill>
                <a:cs typeface="Arial"/>
              </a:rPr>
              <a:t>4.</a:t>
            </a:r>
            <a:r>
              <a:rPr lang="de-DE" sz="600" dirty="0">
                <a:solidFill>
                  <a:srgbClr val="404040"/>
                </a:solidFill>
                <a:cs typeface="Arial"/>
              </a:rPr>
              <a:t> Bender C </a:t>
            </a:r>
            <a:r>
              <a:rPr lang="de-DE" sz="600" i="1" dirty="0">
                <a:solidFill>
                  <a:srgbClr val="404040"/>
                </a:solidFill>
                <a:cs typeface="Arial"/>
              </a:rPr>
              <a:t>et al. Front </a:t>
            </a:r>
            <a:r>
              <a:rPr lang="de-DE" sz="600" i="1" dirty="0" err="1">
                <a:solidFill>
                  <a:srgbClr val="404040"/>
                </a:solidFill>
                <a:cs typeface="Arial"/>
              </a:rPr>
              <a:t>Endocrinol</a:t>
            </a:r>
            <a:r>
              <a:rPr lang="de-DE" sz="600" i="1" dirty="0">
                <a:solidFill>
                  <a:srgbClr val="404040"/>
                </a:solidFill>
                <a:cs typeface="Arial"/>
              </a:rPr>
              <a:t> (Lausanne)  </a:t>
            </a:r>
            <a:r>
              <a:rPr lang="de-DE" sz="600" dirty="0">
                <a:solidFill>
                  <a:srgbClr val="404040"/>
                </a:solidFill>
                <a:cs typeface="Arial"/>
              </a:rPr>
              <a:t>2021; 11: 606434. </a:t>
            </a:r>
            <a:r>
              <a:rPr lang="de-DE" sz="600" b="1" dirty="0">
                <a:solidFill>
                  <a:srgbClr val="404040"/>
                </a:solidFill>
                <a:cs typeface="Arial"/>
              </a:rPr>
              <a:t>5.</a:t>
            </a:r>
            <a:r>
              <a:rPr lang="de-DE" sz="600" dirty="0">
                <a:solidFill>
                  <a:srgbClr val="404040"/>
                </a:solidFill>
                <a:cs typeface="Arial"/>
              </a:rPr>
              <a:t> </a:t>
            </a:r>
            <a:r>
              <a:rPr lang="de-DE" sz="600" dirty="0" err="1">
                <a:solidFill>
                  <a:srgbClr val="404040"/>
                </a:solidFill>
                <a:cs typeface="Arial"/>
              </a:rPr>
              <a:t>Burrack</a:t>
            </a:r>
            <a:r>
              <a:rPr lang="de-DE" sz="600" dirty="0">
                <a:solidFill>
                  <a:srgbClr val="404040"/>
                </a:solidFill>
                <a:cs typeface="Arial"/>
              </a:rPr>
              <a:t> AL </a:t>
            </a:r>
            <a:r>
              <a:rPr lang="de-DE" sz="600" i="1" dirty="0">
                <a:solidFill>
                  <a:srgbClr val="404040"/>
                </a:solidFill>
                <a:cs typeface="Arial"/>
              </a:rPr>
              <a:t>et al. Front </a:t>
            </a:r>
            <a:r>
              <a:rPr lang="de-DE" sz="600" i="1" dirty="0" err="1">
                <a:solidFill>
                  <a:srgbClr val="404040"/>
                </a:solidFill>
                <a:cs typeface="Arial"/>
              </a:rPr>
              <a:t>Endocrinol</a:t>
            </a:r>
            <a:r>
              <a:rPr lang="de-DE" sz="600" i="1" dirty="0">
                <a:solidFill>
                  <a:srgbClr val="404040"/>
                </a:solidFill>
                <a:cs typeface="Arial"/>
              </a:rPr>
              <a:t> (Lausanne) </a:t>
            </a:r>
            <a:r>
              <a:rPr lang="de-DE" sz="600" dirty="0">
                <a:solidFill>
                  <a:srgbClr val="404040"/>
                </a:solidFill>
                <a:cs typeface="Arial"/>
              </a:rPr>
              <a:t>2017; 8: 343. </a:t>
            </a:r>
            <a:r>
              <a:rPr lang="de-DE" sz="600" b="1" dirty="0">
                <a:solidFill>
                  <a:srgbClr val="404040"/>
                </a:solidFill>
                <a:cs typeface="Arial"/>
              </a:rPr>
              <a:t>6.</a:t>
            </a:r>
            <a:r>
              <a:rPr lang="de-DE" sz="600" dirty="0">
                <a:solidFill>
                  <a:srgbClr val="404040"/>
                </a:solidFill>
                <a:cs typeface="Arial"/>
              </a:rPr>
              <a:t> </a:t>
            </a:r>
            <a:r>
              <a:rPr lang="de-DE" sz="600" dirty="0" err="1">
                <a:solidFill>
                  <a:srgbClr val="404040"/>
                </a:solidFill>
                <a:cs typeface="Arial"/>
              </a:rPr>
              <a:t>Addissouky</a:t>
            </a:r>
            <a:r>
              <a:rPr lang="de-DE" sz="600" dirty="0">
                <a:solidFill>
                  <a:srgbClr val="404040"/>
                </a:solidFill>
                <a:cs typeface="Arial"/>
              </a:rPr>
              <a:t> TA </a:t>
            </a:r>
            <a:r>
              <a:rPr lang="de-DE" sz="600" i="1" dirty="0">
                <a:solidFill>
                  <a:srgbClr val="404040"/>
                </a:solidFill>
                <a:cs typeface="Arial"/>
              </a:rPr>
              <a:t>et al. Bull </a:t>
            </a:r>
            <a:r>
              <a:rPr lang="de-DE" sz="600" i="1" dirty="0" err="1">
                <a:solidFill>
                  <a:srgbClr val="404040"/>
                </a:solidFill>
                <a:cs typeface="Arial"/>
              </a:rPr>
              <a:t>Natl</a:t>
            </a:r>
            <a:r>
              <a:rPr lang="de-DE" sz="600" i="1" dirty="0">
                <a:solidFill>
                  <a:srgbClr val="404040"/>
                </a:solidFill>
                <a:cs typeface="Arial"/>
              </a:rPr>
              <a:t> Res Cent </a:t>
            </a:r>
            <a:r>
              <a:rPr lang="de-DE" sz="600" dirty="0">
                <a:solidFill>
                  <a:srgbClr val="404040"/>
                </a:solidFill>
                <a:cs typeface="Arial"/>
              </a:rPr>
              <a:t>2024; 48: 42. </a:t>
            </a:r>
            <a:r>
              <a:rPr lang="de-DE" sz="600" b="1" dirty="0">
                <a:solidFill>
                  <a:srgbClr val="404040"/>
                </a:solidFill>
                <a:cs typeface="Arial"/>
              </a:rPr>
              <a:t>7.</a:t>
            </a:r>
            <a:r>
              <a:rPr lang="de-DE" sz="600" dirty="0">
                <a:solidFill>
                  <a:srgbClr val="404040"/>
                </a:solidFill>
                <a:cs typeface="Arial"/>
              </a:rPr>
              <a:t> Choi H </a:t>
            </a:r>
            <a:r>
              <a:rPr lang="de-DE" sz="600" i="1" dirty="0">
                <a:solidFill>
                  <a:srgbClr val="404040"/>
                </a:solidFill>
                <a:cs typeface="Arial"/>
              </a:rPr>
              <a:t>et al. BMC </a:t>
            </a:r>
            <a:r>
              <a:rPr lang="de-DE" sz="600" i="1" dirty="0" err="1">
                <a:solidFill>
                  <a:srgbClr val="404040"/>
                </a:solidFill>
                <a:cs typeface="Arial"/>
              </a:rPr>
              <a:t>Immunol</a:t>
            </a:r>
            <a:r>
              <a:rPr lang="de-DE" sz="600" i="1" dirty="0">
                <a:solidFill>
                  <a:srgbClr val="404040"/>
                </a:solidFill>
                <a:cs typeface="Arial"/>
              </a:rPr>
              <a:t> </a:t>
            </a:r>
            <a:r>
              <a:rPr lang="de-DE" sz="600" dirty="0">
                <a:solidFill>
                  <a:srgbClr val="404040"/>
                </a:solidFill>
                <a:cs typeface="Arial"/>
              </a:rPr>
              <a:t>2023; 24: 15.</a:t>
            </a:r>
            <a:endParaRPr lang="en-US" sz="600" dirty="0">
              <a:solidFill>
                <a:srgbClr val="404040"/>
              </a:solidFill>
              <a:cs typeface="Arial"/>
            </a:endParaRPr>
          </a:p>
        </p:txBody>
      </p:sp>
      <p:sp>
        <p:nvSpPr>
          <p:cNvPr id="547" name="Rectangle 13">
            <a:extLst>
              <a:ext uri="{FF2B5EF4-FFF2-40B4-BE49-F238E27FC236}">
                <a16:creationId xmlns:a16="http://schemas.microsoft.com/office/drawing/2014/main" id="{435C5C5C-6DD0-597C-3FA5-53CA50030573}"/>
              </a:ext>
            </a:extLst>
          </p:cNvPr>
          <p:cNvSpPr/>
          <p:nvPr/>
        </p:nvSpPr>
        <p:spPr>
          <a:xfrm>
            <a:off x="346258" y="1430350"/>
            <a:ext cx="4677227" cy="2241037"/>
          </a:xfrm>
          <a:prstGeom prst="rect">
            <a:avLst/>
          </a:prstGeom>
          <a:solidFill>
            <a:srgbClr val="E9EEFE"/>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48" name="Rectangle: Top Corners Rounded 15">
            <a:extLst>
              <a:ext uri="{FF2B5EF4-FFF2-40B4-BE49-F238E27FC236}">
                <a16:creationId xmlns:a16="http://schemas.microsoft.com/office/drawing/2014/main" id="{62D1414C-46DC-400B-AE75-9893A66C9F26}"/>
              </a:ext>
            </a:extLst>
          </p:cNvPr>
          <p:cNvSpPr/>
          <p:nvPr/>
        </p:nvSpPr>
        <p:spPr>
          <a:xfrm rot="16200000">
            <a:off x="2476528" y="-974897"/>
            <a:ext cx="595736" cy="4829654"/>
          </a:xfrm>
          <a:prstGeom prst="rect">
            <a:avLst/>
          </a:prstGeom>
          <a:noFill/>
          <a:ln w="25400" cap="flat" cmpd="sng" algn="ctr">
            <a:noFill/>
            <a:prstDash val="solid"/>
          </a:ln>
          <a:effectLst/>
        </p:spPr>
        <p:txBody>
          <a:bodyPr vert="vert" lIns="0" tIns="0" rIns="0" bIns="0" rtlCol="0" anchor="t" anchorCtr="0"/>
          <a:lstStyle/>
          <a:p>
            <a:pPr marL="0" marR="0" lvl="0" indent="0" defTabSz="685800" eaLnBrk="1" fontAlgn="auto" latinLnBrk="0" hangingPunct="1">
              <a:lnSpc>
                <a:spcPct val="90000"/>
              </a:lnSpc>
              <a:spcBef>
                <a:spcPct val="0"/>
              </a:spcBef>
              <a:spcAft>
                <a:spcPct val="0"/>
              </a:spcAft>
              <a:buClrTx/>
              <a:buSzTx/>
              <a:buFontTx/>
              <a:buNone/>
              <a:tabLst/>
              <a:defRPr/>
            </a:pPr>
            <a:r>
              <a:rPr kumimoji="0" lang="de" sz="135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Langerhans-Inseln in der </a:t>
            </a:r>
            <a:r>
              <a:rPr kumimoji="0" lang="de" sz="135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 T1D-Bauchspeicheldrüse</a:t>
            </a:r>
          </a:p>
        </p:txBody>
      </p:sp>
      <p:cxnSp>
        <p:nvCxnSpPr>
          <p:cNvPr id="549" name="Connettore diritto 16">
            <a:extLst>
              <a:ext uri="{FF2B5EF4-FFF2-40B4-BE49-F238E27FC236}">
                <a16:creationId xmlns:a16="http://schemas.microsoft.com/office/drawing/2014/main" id="{1E5D0AEE-B7C3-9F55-A75E-3C192FBBFE4C}"/>
              </a:ext>
            </a:extLst>
          </p:cNvPr>
          <p:cNvCxnSpPr/>
          <p:nvPr/>
        </p:nvCxnSpPr>
        <p:spPr>
          <a:xfrm>
            <a:off x="9709" y="1029469"/>
            <a:ext cx="5019491" cy="0"/>
          </a:xfrm>
          <a:prstGeom prst="line">
            <a:avLst/>
          </a:prstGeom>
          <a:noFill/>
          <a:ln w="25400" cap="flat" cmpd="sng" algn="ctr">
            <a:solidFill>
              <a:srgbClr val="2F3651"/>
            </a:solidFill>
            <a:prstDash val="solid"/>
          </a:ln>
          <a:effectLst>
            <a:outerShdw blurRad="40000" dist="20000" dir="5400000" rotWithShape="0">
              <a:srgbClr val="000000">
                <a:alpha val="38000"/>
              </a:srgbClr>
            </a:outerShdw>
          </a:effectLst>
        </p:spPr>
      </p:cxnSp>
      <p:grpSp>
        <p:nvGrpSpPr>
          <p:cNvPr id="552" name="Group 36">
            <a:extLst>
              <a:ext uri="{FF2B5EF4-FFF2-40B4-BE49-F238E27FC236}">
                <a16:creationId xmlns:a16="http://schemas.microsoft.com/office/drawing/2014/main" id="{3B590EBD-A9BD-56C2-FBF8-A786C5219EFB}"/>
              </a:ext>
            </a:extLst>
          </p:cNvPr>
          <p:cNvGrpSpPr>
            <a:grpSpLocks noChangeAspect="1"/>
          </p:cNvGrpSpPr>
          <p:nvPr/>
        </p:nvGrpSpPr>
        <p:grpSpPr>
          <a:xfrm>
            <a:off x="2111291" y="1797612"/>
            <a:ext cx="964128" cy="1059670"/>
            <a:chOff x="4525541" y="2474449"/>
            <a:chExt cx="2109395" cy="2318425"/>
          </a:xfrm>
        </p:grpSpPr>
        <p:sp>
          <p:nvSpPr>
            <p:cNvPr id="553" name="Rectangle 37">
              <a:extLst>
                <a:ext uri="{FF2B5EF4-FFF2-40B4-BE49-F238E27FC236}">
                  <a16:creationId xmlns:a16="http://schemas.microsoft.com/office/drawing/2014/main" id="{FE3B4D64-EA65-A080-F0CC-373339034C0C}"/>
                </a:ext>
              </a:extLst>
            </p:cNvPr>
            <p:cNvSpPr/>
            <p:nvPr/>
          </p:nvSpPr>
          <p:spPr>
            <a:xfrm>
              <a:off x="4726058" y="2474449"/>
              <a:ext cx="1574266" cy="515133"/>
            </a:xfrm>
            <a:prstGeom prst="rect">
              <a:avLst/>
            </a:prstGeom>
          </p:spPr>
          <p:txBody>
            <a:bodyPr wrap="square" lIns="0" tIns="0" rIns="0" bIns="0">
              <a:spAutoFit/>
            </a:bodyPr>
            <a:lstStyle/>
            <a:p>
              <a:pPr algn="ctr" defTabSz="685783">
                <a:lnSpc>
                  <a:spcPct val="85000"/>
                </a:lnSpc>
                <a:defRPr/>
              </a:pPr>
              <a:r>
                <a:rPr lang="de" sz="900" b="1">
                  <a:solidFill>
                    <a:srgbClr val="2F3651"/>
                  </a:solidFill>
                  <a:uFill>
                    <a:solidFill>
                      <a:prstClr val="black">
                        <a:alpha val="0"/>
                      </a:prstClr>
                    </a:solidFill>
                  </a:uFill>
                  <a:latin typeface="Arial"/>
                  <a:ea typeface="Arial"/>
                  <a:cs typeface="Arial"/>
                </a:rPr>
                <a:t>Beschädigte Betazelle</a:t>
              </a:r>
            </a:p>
          </p:txBody>
        </p:sp>
        <p:grpSp>
          <p:nvGrpSpPr>
            <p:cNvPr id="554" name="Group 38">
              <a:extLst>
                <a:ext uri="{FF2B5EF4-FFF2-40B4-BE49-F238E27FC236}">
                  <a16:creationId xmlns:a16="http://schemas.microsoft.com/office/drawing/2014/main" id="{5A63C5F2-EA23-DDEF-85F7-AF6F735D7364}"/>
                </a:ext>
              </a:extLst>
            </p:cNvPr>
            <p:cNvGrpSpPr>
              <a:grpSpLocks noChangeAspect="1"/>
            </p:cNvGrpSpPr>
            <p:nvPr/>
          </p:nvGrpSpPr>
          <p:grpSpPr>
            <a:xfrm>
              <a:off x="4525541" y="3132797"/>
              <a:ext cx="2109395" cy="1660077"/>
              <a:chOff x="6605574" y="1687564"/>
              <a:chExt cx="1673758" cy="1317234"/>
            </a:xfrm>
          </p:grpSpPr>
          <p:pic>
            <p:nvPicPr>
              <p:cNvPr id="560" name="Graphic 49">
                <a:extLst>
                  <a:ext uri="{FF2B5EF4-FFF2-40B4-BE49-F238E27FC236}">
                    <a16:creationId xmlns:a16="http://schemas.microsoft.com/office/drawing/2014/main" id="{8AA38C20-A99C-FEA9-725B-E3F5427C6EA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605574" y="1687564"/>
                <a:ext cx="1673758" cy="1317234"/>
              </a:xfrm>
              <a:prstGeom prst="rect">
                <a:avLst/>
              </a:prstGeom>
            </p:spPr>
          </p:pic>
          <p:grpSp>
            <p:nvGrpSpPr>
              <p:cNvPr id="561" name="Group 51">
                <a:extLst>
                  <a:ext uri="{FF2B5EF4-FFF2-40B4-BE49-F238E27FC236}">
                    <a16:creationId xmlns:a16="http://schemas.microsoft.com/office/drawing/2014/main" id="{A7037850-1DA9-7217-5AE2-51750AF461A6}"/>
                  </a:ext>
                </a:extLst>
              </p:cNvPr>
              <p:cNvGrpSpPr/>
              <p:nvPr/>
            </p:nvGrpSpPr>
            <p:grpSpPr>
              <a:xfrm>
                <a:off x="6681317" y="2369428"/>
                <a:ext cx="1378904" cy="584888"/>
                <a:chOff x="7851709" y="2288299"/>
                <a:chExt cx="1378904" cy="584888"/>
              </a:xfrm>
            </p:grpSpPr>
            <p:pic>
              <p:nvPicPr>
                <p:cNvPr id="563" name="Graphic 55">
                  <a:extLst>
                    <a:ext uri="{FF2B5EF4-FFF2-40B4-BE49-F238E27FC236}">
                      <a16:creationId xmlns:a16="http://schemas.microsoft.com/office/drawing/2014/main" id="{DE730A46-C260-BE82-152F-76CC161CC0E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470927">
                  <a:off x="7959625" y="2446590"/>
                  <a:ext cx="335598" cy="210399"/>
                </a:xfrm>
                <a:prstGeom prst="rect">
                  <a:avLst/>
                </a:prstGeom>
              </p:spPr>
            </p:pic>
            <p:pic>
              <p:nvPicPr>
                <p:cNvPr id="564" name="Graphic 56">
                  <a:extLst>
                    <a:ext uri="{FF2B5EF4-FFF2-40B4-BE49-F238E27FC236}">
                      <a16:creationId xmlns:a16="http://schemas.microsoft.com/office/drawing/2014/main" id="{2FD64B73-58DE-4B19-34F4-656D796671D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470927">
                  <a:off x="8895015" y="2466074"/>
                  <a:ext cx="335598" cy="210399"/>
                </a:xfrm>
                <a:prstGeom prst="rect">
                  <a:avLst/>
                </a:prstGeom>
              </p:spPr>
            </p:pic>
            <p:pic>
              <p:nvPicPr>
                <p:cNvPr id="565" name="Graphic 57">
                  <a:extLst>
                    <a:ext uri="{FF2B5EF4-FFF2-40B4-BE49-F238E27FC236}">
                      <a16:creationId xmlns:a16="http://schemas.microsoft.com/office/drawing/2014/main" id="{C5965D08-3645-1B33-7E9D-B1ECB3A888B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8186456" y="2662788"/>
                  <a:ext cx="335598" cy="210399"/>
                </a:xfrm>
                <a:prstGeom prst="rect">
                  <a:avLst/>
                </a:prstGeom>
              </p:spPr>
            </p:pic>
            <p:pic>
              <p:nvPicPr>
                <p:cNvPr id="566" name="Graphic 58">
                  <a:extLst>
                    <a:ext uri="{FF2B5EF4-FFF2-40B4-BE49-F238E27FC236}">
                      <a16:creationId xmlns:a16="http://schemas.microsoft.com/office/drawing/2014/main" id="{0FACC769-9118-4A53-8683-D98630A55DF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2629067">
                  <a:off x="7851709" y="2288299"/>
                  <a:ext cx="333333" cy="208979"/>
                </a:xfrm>
                <a:prstGeom prst="rect">
                  <a:avLst/>
                </a:prstGeom>
              </p:spPr>
            </p:pic>
          </p:grpSp>
          <p:pic>
            <p:nvPicPr>
              <p:cNvPr id="562" name="Graphic 52">
                <a:extLst>
                  <a:ext uri="{FF2B5EF4-FFF2-40B4-BE49-F238E27FC236}">
                    <a16:creationId xmlns:a16="http://schemas.microsoft.com/office/drawing/2014/main" id="{8F22DDC7-C728-A35D-8BF9-82396F94176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7324846" y="2744285"/>
                <a:ext cx="335598" cy="210399"/>
              </a:xfrm>
              <a:prstGeom prst="rect">
                <a:avLst/>
              </a:prstGeom>
            </p:spPr>
          </p:pic>
        </p:grpSp>
        <p:grpSp>
          <p:nvGrpSpPr>
            <p:cNvPr id="555" name="Group 39">
              <a:extLst>
                <a:ext uri="{FF2B5EF4-FFF2-40B4-BE49-F238E27FC236}">
                  <a16:creationId xmlns:a16="http://schemas.microsoft.com/office/drawing/2014/main" id="{0634CF92-9D1C-E05D-4813-DE24144A2152}"/>
                </a:ext>
              </a:extLst>
            </p:cNvPr>
            <p:cNvGrpSpPr>
              <a:grpSpLocks noChangeAspect="1"/>
            </p:cNvGrpSpPr>
            <p:nvPr/>
          </p:nvGrpSpPr>
          <p:grpSpPr>
            <a:xfrm>
              <a:off x="4704241" y="3605268"/>
              <a:ext cx="1659678" cy="1027263"/>
              <a:chOff x="8275555" y="4015268"/>
              <a:chExt cx="1292415" cy="799946"/>
            </a:xfrm>
          </p:grpSpPr>
          <p:grpSp>
            <p:nvGrpSpPr>
              <p:cNvPr id="556" name="Group 43">
                <a:extLst>
                  <a:ext uri="{FF2B5EF4-FFF2-40B4-BE49-F238E27FC236}">
                    <a16:creationId xmlns:a16="http://schemas.microsoft.com/office/drawing/2014/main" id="{14D39985-DE4F-34FF-56B3-C68EDCB7034F}"/>
                  </a:ext>
                </a:extLst>
              </p:cNvPr>
              <p:cNvGrpSpPr/>
              <p:nvPr/>
            </p:nvGrpSpPr>
            <p:grpSpPr>
              <a:xfrm>
                <a:off x="8275555" y="4435449"/>
                <a:ext cx="1292415" cy="379765"/>
                <a:chOff x="7937076" y="2465589"/>
                <a:chExt cx="1292415" cy="379765"/>
              </a:xfrm>
            </p:grpSpPr>
            <p:pic>
              <p:nvPicPr>
                <p:cNvPr id="558" name="Graphic 1931">
                  <a:extLst>
                    <a:ext uri="{FF2B5EF4-FFF2-40B4-BE49-F238E27FC236}">
                      <a16:creationId xmlns:a16="http://schemas.microsoft.com/office/drawing/2014/main" id="{198ED2FF-40BF-0B80-18A5-8ABF5DC41BD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470927">
                  <a:off x="7937076" y="2480824"/>
                  <a:ext cx="379763" cy="291945"/>
                </a:xfrm>
                <a:prstGeom prst="rect">
                  <a:avLst/>
                </a:prstGeom>
              </p:spPr>
            </p:pic>
            <p:pic>
              <p:nvPicPr>
                <p:cNvPr id="559" name="Graphic 1932">
                  <a:extLst>
                    <a:ext uri="{FF2B5EF4-FFF2-40B4-BE49-F238E27FC236}">
                      <a16:creationId xmlns:a16="http://schemas.microsoft.com/office/drawing/2014/main" id="{CE418972-E942-63FC-73C5-86AC04BA987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7070215">
                  <a:off x="8893636" y="2509500"/>
                  <a:ext cx="379765" cy="291944"/>
                </a:xfrm>
                <a:prstGeom prst="rect">
                  <a:avLst/>
                </a:prstGeom>
              </p:spPr>
            </p:pic>
          </p:grpSp>
          <p:sp>
            <p:nvSpPr>
              <p:cNvPr id="557" name="Freeform 55">
                <a:extLst>
                  <a:ext uri="{FF2B5EF4-FFF2-40B4-BE49-F238E27FC236}">
                    <a16:creationId xmlns:a16="http://schemas.microsoft.com/office/drawing/2014/main" id="{D8ADE499-B97D-23AF-714C-2248FB550323}"/>
                  </a:ext>
                </a:extLst>
              </p:cNvPr>
              <p:cNvSpPr/>
              <p:nvPr/>
            </p:nvSpPr>
            <p:spPr>
              <a:xfrm>
                <a:off x="8584404" y="4015268"/>
                <a:ext cx="690874" cy="636406"/>
              </a:xfrm>
              <a:custGeom>
                <a:avLst/>
                <a:gdLst>
                  <a:gd name="connsiteX0" fmla="*/ 690875 w 690874"/>
                  <a:gd name="connsiteY0" fmla="*/ 318203 h 636406"/>
                  <a:gd name="connsiteX1" fmla="*/ 345437 w 690874"/>
                  <a:gd name="connsiteY1" fmla="*/ 636406 h 636406"/>
                  <a:gd name="connsiteX2" fmla="*/ 0 w 690874"/>
                  <a:gd name="connsiteY2" fmla="*/ 318203 h 636406"/>
                  <a:gd name="connsiteX3" fmla="*/ 345437 w 690874"/>
                  <a:gd name="connsiteY3" fmla="*/ 0 h 636406"/>
                  <a:gd name="connsiteX4" fmla="*/ 690875 w 690874"/>
                  <a:gd name="connsiteY4" fmla="*/ 318203 h 636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874" h="636406">
                    <a:moveTo>
                      <a:pt x="690875" y="318203"/>
                    </a:moveTo>
                    <a:cubicBezTo>
                      <a:pt x="690875" y="493942"/>
                      <a:pt x="536217" y="636406"/>
                      <a:pt x="345437" y="636406"/>
                    </a:cubicBezTo>
                    <a:cubicBezTo>
                      <a:pt x="154658" y="636406"/>
                      <a:pt x="0" y="493942"/>
                      <a:pt x="0" y="318203"/>
                    </a:cubicBezTo>
                    <a:cubicBezTo>
                      <a:pt x="0" y="142464"/>
                      <a:pt x="154658" y="0"/>
                      <a:pt x="345437" y="0"/>
                    </a:cubicBezTo>
                    <a:cubicBezTo>
                      <a:pt x="536217" y="0"/>
                      <a:pt x="690875" y="142464"/>
                      <a:pt x="690875" y="318203"/>
                    </a:cubicBezTo>
                    <a:close/>
                  </a:path>
                </a:pathLst>
              </a:custGeom>
              <a:solidFill>
                <a:srgbClr val="E3E7F7">
                  <a:alpha val="48000"/>
                </a:srgbClr>
              </a:solidFill>
              <a:ln w="6684" cap="flat">
                <a:noFill/>
                <a:prstDash val="solid"/>
                <a:miter/>
              </a:ln>
            </p:spPr>
            <p:txBody>
              <a:bodyPr rtlCol="0" anchor="ctr"/>
              <a:lstStyle/>
              <a:p>
                <a:pPr defTabSz="914355">
                  <a:lnSpc>
                    <a:spcPct val="85000"/>
                  </a:lnSpc>
                  <a:defRPr/>
                </a:pPr>
                <a:endParaRPr lang="en-US" sz="900">
                  <a:solidFill>
                    <a:srgbClr val="2F3651"/>
                  </a:solidFill>
                  <a:latin typeface="Arial" panose="020B0604020202020204" pitchFamily="34" charset="0"/>
                  <a:ea typeface="Calibri" panose="020F0502020204030204"/>
                  <a:cs typeface="Arial" panose="020B0604020202020204" pitchFamily="34" charset="0"/>
                </a:endParaRPr>
              </a:p>
            </p:txBody>
          </p:sp>
        </p:grpSp>
      </p:grpSp>
      <p:grpSp>
        <p:nvGrpSpPr>
          <p:cNvPr id="567" name="Group 60">
            <a:extLst>
              <a:ext uri="{FF2B5EF4-FFF2-40B4-BE49-F238E27FC236}">
                <a16:creationId xmlns:a16="http://schemas.microsoft.com/office/drawing/2014/main" id="{2C8DB6F3-AB8A-CCB0-3A9B-0012E8B1EE9B}"/>
              </a:ext>
            </a:extLst>
          </p:cNvPr>
          <p:cNvGrpSpPr>
            <a:grpSpLocks noChangeAspect="1"/>
          </p:cNvGrpSpPr>
          <p:nvPr/>
        </p:nvGrpSpPr>
        <p:grpSpPr>
          <a:xfrm>
            <a:off x="4041248" y="1511773"/>
            <a:ext cx="869790" cy="1121010"/>
            <a:chOff x="644761" y="2636830"/>
            <a:chExt cx="2750629" cy="3545086"/>
          </a:xfrm>
        </p:grpSpPr>
        <p:grpSp>
          <p:nvGrpSpPr>
            <p:cNvPr id="568" name="Group 68">
              <a:extLst>
                <a:ext uri="{FF2B5EF4-FFF2-40B4-BE49-F238E27FC236}">
                  <a16:creationId xmlns:a16="http://schemas.microsoft.com/office/drawing/2014/main" id="{ED5F5917-A6F8-8359-CF52-7F5DFDF6DBB4}"/>
                </a:ext>
              </a:extLst>
            </p:cNvPr>
            <p:cNvGrpSpPr/>
            <p:nvPr/>
          </p:nvGrpSpPr>
          <p:grpSpPr>
            <a:xfrm rot="14554919">
              <a:off x="543265" y="2738326"/>
              <a:ext cx="2927359" cy="2724368"/>
              <a:chOff x="6408261" y="1791601"/>
              <a:chExt cx="845757" cy="787110"/>
            </a:xfrm>
          </p:grpSpPr>
          <p:sp>
            <p:nvSpPr>
              <p:cNvPr id="570" name="Freeform 327">
                <a:extLst>
                  <a:ext uri="{FF2B5EF4-FFF2-40B4-BE49-F238E27FC236}">
                    <a16:creationId xmlns:a16="http://schemas.microsoft.com/office/drawing/2014/main" id="{64E629D0-D975-58EA-C317-28D8D8CDA953}"/>
                  </a:ext>
                </a:extLst>
              </p:cNvPr>
              <p:cNvSpPr/>
              <p:nvPr/>
            </p:nvSpPr>
            <p:spPr>
              <a:xfrm>
                <a:off x="6408261" y="1791601"/>
                <a:ext cx="845757" cy="787110"/>
              </a:xfrm>
              <a:custGeom>
                <a:avLst/>
                <a:gdLst>
                  <a:gd name="connsiteX0" fmla="*/ 176725 w 845757"/>
                  <a:gd name="connsiteY0" fmla="*/ 107490 h 787110"/>
                  <a:gd name="connsiteX1" fmla="*/ 176344 w 845757"/>
                  <a:gd name="connsiteY1" fmla="*/ 84201 h 787110"/>
                  <a:gd name="connsiteX2" fmla="*/ 241777 w 845757"/>
                  <a:gd name="connsiteY2" fmla="*/ 137488 h 787110"/>
                  <a:gd name="connsiteX3" fmla="*/ 326269 w 845757"/>
                  <a:gd name="connsiteY3" fmla="*/ 162169 h 787110"/>
                  <a:gd name="connsiteX4" fmla="*/ 371882 w 845757"/>
                  <a:gd name="connsiteY4" fmla="*/ 111034 h 787110"/>
                  <a:gd name="connsiteX5" fmla="*/ 357778 w 845757"/>
                  <a:gd name="connsiteY5" fmla="*/ 40534 h 787110"/>
                  <a:gd name="connsiteX6" fmla="*/ 374677 w 845757"/>
                  <a:gd name="connsiteY6" fmla="*/ 31 h 787110"/>
                  <a:gd name="connsiteX7" fmla="*/ 403391 w 845757"/>
                  <a:gd name="connsiteY7" fmla="*/ 81923 h 787110"/>
                  <a:gd name="connsiteX8" fmla="*/ 449004 w 845757"/>
                  <a:gd name="connsiteY8" fmla="*/ 140905 h 787110"/>
                  <a:gd name="connsiteX9" fmla="*/ 485215 w 845757"/>
                  <a:gd name="connsiteY9" fmla="*/ 95086 h 787110"/>
                  <a:gd name="connsiteX10" fmla="*/ 494490 w 845757"/>
                  <a:gd name="connsiteY10" fmla="*/ 152803 h 787110"/>
                  <a:gd name="connsiteX11" fmla="*/ 519265 w 845757"/>
                  <a:gd name="connsiteY11" fmla="*/ 125463 h 787110"/>
                  <a:gd name="connsiteX12" fmla="*/ 531208 w 845757"/>
                  <a:gd name="connsiteY12" fmla="*/ 161536 h 787110"/>
                  <a:gd name="connsiteX13" fmla="*/ 576313 w 845757"/>
                  <a:gd name="connsiteY13" fmla="*/ 98503 h 787110"/>
                  <a:gd name="connsiteX14" fmla="*/ 624467 w 845757"/>
                  <a:gd name="connsiteY14" fmla="*/ 60659 h 787110"/>
                  <a:gd name="connsiteX15" fmla="*/ 601470 w 845757"/>
                  <a:gd name="connsiteY15" fmla="*/ 124071 h 787110"/>
                  <a:gd name="connsiteX16" fmla="*/ 584190 w 845757"/>
                  <a:gd name="connsiteY16" fmla="*/ 202039 h 787110"/>
                  <a:gd name="connsiteX17" fmla="*/ 660677 w 845757"/>
                  <a:gd name="connsiteY17" fmla="*/ 211785 h 787110"/>
                  <a:gd name="connsiteX18" fmla="*/ 769056 w 845757"/>
                  <a:gd name="connsiteY18" fmla="*/ 213557 h 787110"/>
                  <a:gd name="connsiteX19" fmla="*/ 684182 w 845757"/>
                  <a:gd name="connsiteY19" fmla="*/ 241783 h 787110"/>
                  <a:gd name="connsiteX20" fmla="*/ 653690 w 845757"/>
                  <a:gd name="connsiteY20" fmla="*/ 295576 h 787110"/>
                  <a:gd name="connsiteX21" fmla="*/ 716455 w 845757"/>
                  <a:gd name="connsiteY21" fmla="*/ 358609 h 787110"/>
                  <a:gd name="connsiteX22" fmla="*/ 747837 w 845757"/>
                  <a:gd name="connsiteY22" fmla="*/ 386328 h 787110"/>
                  <a:gd name="connsiteX23" fmla="*/ 682785 w 845757"/>
                  <a:gd name="connsiteY23" fmla="*/ 366962 h 787110"/>
                  <a:gd name="connsiteX24" fmla="*/ 701843 w 845757"/>
                  <a:gd name="connsiteY24" fmla="*/ 454170 h 787110"/>
                  <a:gd name="connsiteX25" fmla="*/ 805774 w 845757"/>
                  <a:gd name="connsiteY25" fmla="*/ 488978 h 787110"/>
                  <a:gd name="connsiteX26" fmla="*/ 844272 w 845757"/>
                  <a:gd name="connsiteY26" fmla="*/ 524165 h 787110"/>
                  <a:gd name="connsiteX27" fmla="*/ 748346 w 845757"/>
                  <a:gd name="connsiteY27" fmla="*/ 518849 h 787110"/>
                  <a:gd name="connsiteX28" fmla="*/ 625864 w 845757"/>
                  <a:gd name="connsiteY28" fmla="*/ 525937 h 787110"/>
                  <a:gd name="connsiteX29" fmla="*/ 593592 w 845757"/>
                  <a:gd name="connsiteY29" fmla="*/ 584919 h 787110"/>
                  <a:gd name="connsiteX30" fmla="*/ 615700 w 845757"/>
                  <a:gd name="connsiteY30" fmla="*/ 663394 h 787110"/>
                  <a:gd name="connsiteX31" fmla="*/ 653308 w 845757"/>
                  <a:gd name="connsiteY31" fmla="*/ 731236 h 787110"/>
                  <a:gd name="connsiteX32" fmla="*/ 577202 w 845757"/>
                  <a:gd name="connsiteY32" fmla="*/ 663394 h 787110"/>
                  <a:gd name="connsiteX33" fmla="*/ 507703 w 845757"/>
                  <a:gd name="connsiteY33" fmla="*/ 648458 h 787110"/>
                  <a:gd name="connsiteX34" fmla="*/ 518757 w 845757"/>
                  <a:gd name="connsiteY34" fmla="*/ 768322 h 787110"/>
                  <a:gd name="connsiteX35" fmla="*/ 495379 w 845757"/>
                  <a:gd name="connsiteY35" fmla="*/ 702251 h 787110"/>
                  <a:gd name="connsiteX36" fmla="*/ 453832 w 845757"/>
                  <a:gd name="connsiteY36" fmla="*/ 646306 h 787110"/>
                  <a:gd name="connsiteX37" fmla="*/ 444938 w 845757"/>
                  <a:gd name="connsiteY37" fmla="*/ 691746 h 787110"/>
                  <a:gd name="connsiteX38" fmla="*/ 426769 w 845757"/>
                  <a:gd name="connsiteY38" fmla="*/ 721237 h 787110"/>
                  <a:gd name="connsiteX39" fmla="*/ 396276 w 845757"/>
                  <a:gd name="connsiteY39" fmla="*/ 649471 h 787110"/>
                  <a:gd name="connsiteX40" fmla="*/ 328556 w 845757"/>
                  <a:gd name="connsiteY40" fmla="*/ 716047 h 787110"/>
                  <a:gd name="connsiteX41" fmla="*/ 279004 w 845757"/>
                  <a:gd name="connsiteY41" fmla="*/ 786548 h 787110"/>
                  <a:gd name="connsiteX42" fmla="*/ 298952 w 845757"/>
                  <a:gd name="connsiteY42" fmla="*/ 683012 h 787110"/>
                  <a:gd name="connsiteX43" fmla="*/ 293235 w 845757"/>
                  <a:gd name="connsiteY43" fmla="*/ 627953 h 787110"/>
                  <a:gd name="connsiteX44" fmla="*/ 260073 w 845757"/>
                  <a:gd name="connsiteY44" fmla="*/ 662381 h 787110"/>
                  <a:gd name="connsiteX45" fmla="*/ 267569 w 845757"/>
                  <a:gd name="connsiteY45" fmla="*/ 596690 h 787110"/>
                  <a:gd name="connsiteX46" fmla="*/ 202517 w 845757"/>
                  <a:gd name="connsiteY46" fmla="*/ 576439 h 787110"/>
                  <a:gd name="connsiteX47" fmla="*/ 84483 w 845757"/>
                  <a:gd name="connsiteY47" fmla="*/ 633776 h 787110"/>
                  <a:gd name="connsiteX48" fmla="*/ 135813 w 845757"/>
                  <a:gd name="connsiteY48" fmla="*/ 575173 h 787110"/>
                  <a:gd name="connsiteX49" fmla="*/ 188033 w 845757"/>
                  <a:gd name="connsiteY49" fmla="*/ 514419 h 787110"/>
                  <a:gd name="connsiteX50" fmla="*/ 124379 w 845757"/>
                  <a:gd name="connsiteY50" fmla="*/ 506065 h 787110"/>
                  <a:gd name="connsiteX51" fmla="*/ 122600 w 845757"/>
                  <a:gd name="connsiteY51" fmla="*/ 487079 h 787110"/>
                  <a:gd name="connsiteX52" fmla="*/ 169864 w 845757"/>
                  <a:gd name="connsiteY52" fmla="*/ 437716 h 787110"/>
                  <a:gd name="connsiteX53" fmla="*/ 53990 w 845757"/>
                  <a:gd name="connsiteY53" fmla="*/ 412655 h 787110"/>
                  <a:gd name="connsiteX54" fmla="*/ 38108 w 845757"/>
                  <a:gd name="connsiteY54" fmla="*/ 372531 h 787110"/>
                  <a:gd name="connsiteX55" fmla="*/ 168085 w 845757"/>
                  <a:gd name="connsiteY55" fmla="*/ 360634 h 787110"/>
                  <a:gd name="connsiteX56" fmla="*/ 93377 w 845757"/>
                  <a:gd name="connsiteY56" fmla="*/ 258870 h 787110"/>
                  <a:gd name="connsiteX57" fmla="*/ 25275 w 845757"/>
                  <a:gd name="connsiteY57" fmla="*/ 222291 h 787110"/>
                  <a:gd name="connsiteX58" fmla="*/ 136703 w 845757"/>
                  <a:gd name="connsiteY58" fmla="*/ 238998 h 787110"/>
                  <a:gd name="connsiteX59" fmla="*/ 211411 w 845757"/>
                  <a:gd name="connsiteY59" fmla="*/ 240264 h 787110"/>
                  <a:gd name="connsiteX60" fmla="*/ 144580 w 845757"/>
                  <a:gd name="connsiteY60" fmla="*/ 175079 h 787110"/>
                  <a:gd name="connsiteX61" fmla="*/ 237838 w 845757"/>
                  <a:gd name="connsiteY61" fmla="*/ 220898 h 787110"/>
                  <a:gd name="connsiteX62" fmla="*/ 176852 w 845757"/>
                  <a:gd name="connsiteY62" fmla="*/ 107617 h 78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845757" h="787110">
                    <a:moveTo>
                      <a:pt x="176725" y="107490"/>
                    </a:moveTo>
                    <a:cubicBezTo>
                      <a:pt x="176725" y="107490"/>
                      <a:pt x="164782" y="96478"/>
                      <a:pt x="176344" y="84201"/>
                    </a:cubicBezTo>
                    <a:cubicBezTo>
                      <a:pt x="187906" y="71923"/>
                      <a:pt x="206456" y="89517"/>
                      <a:pt x="241777" y="137488"/>
                    </a:cubicBezTo>
                    <a:cubicBezTo>
                      <a:pt x="277098" y="185458"/>
                      <a:pt x="297046" y="175839"/>
                      <a:pt x="326269" y="162169"/>
                    </a:cubicBezTo>
                    <a:cubicBezTo>
                      <a:pt x="355492" y="148499"/>
                      <a:pt x="369213" y="149892"/>
                      <a:pt x="371882" y="111034"/>
                    </a:cubicBezTo>
                    <a:cubicBezTo>
                      <a:pt x="374550" y="72177"/>
                      <a:pt x="366164" y="63443"/>
                      <a:pt x="357778" y="40534"/>
                    </a:cubicBezTo>
                    <a:cubicBezTo>
                      <a:pt x="349393" y="17624"/>
                      <a:pt x="357397" y="-855"/>
                      <a:pt x="374677" y="31"/>
                    </a:cubicBezTo>
                    <a:cubicBezTo>
                      <a:pt x="391956" y="917"/>
                      <a:pt x="399325" y="23826"/>
                      <a:pt x="403391" y="81923"/>
                    </a:cubicBezTo>
                    <a:cubicBezTo>
                      <a:pt x="407457" y="140019"/>
                      <a:pt x="433503" y="146727"/>
                      <a:pt x="449004" y="140905"/>
                    </a:cubicBezTo>
                    <a:cubicBezTo>
                      <a:pt x="464505" y="135083"/>
                      <a:pt x="464886" y="98124"/>
                      <a:pt x="485215" y="95086"/>
                    </a:cubicBezTo>
                    <a:cubicBezTo>
                      <a:pt x="502875" y="98630"/>
                      <a:pt x="478608" y="145335"/>
                      <a:pt x="494490" y="152803"/>
                    </a:cubicBezTo>
                    <a:cubicBezTo>
                      <a:pt x="510372" y="160271"/>
                      <a:pt x="506052" y="127742"/>
                      <a:pt x="519265" y="125463"/>
                    </a:cubicBezTo>
                    <a:cubicBezTo>
                      <a:pt x="532479" y="123185"/>
                      <a:pt x="519646" y="159891"/>
                      <a:pt x="531208" y="161536"/>
                    </a:cubicBezTo>
                    <a:cubicBezTo>
                      <a:pt x="542770" y="163182"/>
                      <a:pt x="564370" y="133311"/>
                      <a:pt x="576313" y="98503"/>
                    </a:cubicBezTo>
                    <a:cubicBezTo>
                      <a:pt x="588256" y="63696"/>
                      <a:pt x="609983" y="53950"/>
                      <a:pt x="624467" y="60659"/>
                    </a:cubicBezTo>
                    <a:cubicBezTo>
                      <a:pt x="638951" y="67367"/>
                      <a:pt x="632472" y="81796"/>
                      <a:pt x="601470" y="124071"/>
                    </a:cubicBezTo>
                    <a:cubicBezTo>
                      <a:pt x="570468" y="166346"/>
                      <a:pt x="569198" y="189762"/>
                      <a:pt x="584190" y="202039"/>
                    </a:cubicBezTo>
                    <a:cubicBezTo>
                      <a:pt x="599183" y="214317"/>
                      <a:pt x="624467" y="224949"/>
                      <a:pt x="660677" y="211785"/>
                    </a:cubicBezTo>
                    <a:cubicBezTo>
                      <a:pt x="696888" y="198622"/>
                      <a:pt x="752665" y="182294"/>
                      <a:pt x="769056" y="213557"/>
                    </a:cubicBezTo>
                    <a:cubicBezTo>
                      <a:pt x="785445" y="244821"/>
                      <a:pt x="706671" y="243555"/>
                      <a:pt x="684182" y="241783"/>
                    </a:cubicBezTo>
                    <a:cubicBezTo>
                      <a:pt x="661694" y="240011"/>
                      <a:pt x="645685" y="256338"/>
                      <a:pt x="653690" y="295576"/>
                    </a:cubicBezTo>
                    <a:cubicBezTo>
                      <a:pt x="661694" y="334813"/>
                      <a:pt x="678846" y="350255"/>
                      <a:pt x="716455" y="358609"/>
                    </a:cubicBezTo>
                    <a:cubicBezTo>
                      <a:pt x="754063" y="366962"/>
                      <a:pt x="749235" y="379746"/>
                      <a:pt x="747837" y="386328"/>
                    </a:cubicBezTo>
                    <a:cubicBezTo>
                      <a:pt x="746440" y="392910"/>
                      <a:pt x="694347" y="358609"/>
                      <a:pt x="682785" y="366962"/>
                    </a:cubicBezTo>
                    <a:cubicBezTo>
                      <a:pt x="671223" y="375316"/>
                      <a:pt x="669952" y="425059"/>
                      <a:pt x="701843" y="454170"/>
                    </a:cubicBezTo>
                    <a:cubicBezTo>
                      <a:pt x="733734" y="483282"/>
                      <a:pt x="766387" y="488978"/>
                      <a:pt x="805774" y="488978"/>
                    </a:cubicBezTo>
                    <a:cubicBezTo>
                      <a:pt x="845161" y="488978"/>
                      <a:pt x="848719" y="507963"/>
                      <a:pt x="844272" y="524165"/>
                    </a:cubicBezTo>
                    <a:cubicBezTo>
                      <a:pt x="839825" y="540366"/>
                      <a:pt x="777441" y="529860"/>
                      <a:pt x="748346" y="518849"/>
                    </a:cubicBezTo>
                    <a:cubicBezTo>
                      <a:pt x="719250" y="507837"/>
                      <a:pt x="652419" y="482269"/>
                      <a:pt x="625864" y="525937"/>
                    </a:cubicBezTo>
                    <a:cubicBezTo>
                      <a:pt x="599310" y="569604"/>
                      <a:pt x="604138" y="565553"/>
                      <a:pt x="593592" y="584919"/>
                    </a:cubicBezTo>
                    <a:cubicBezTo>
                      <a:pt x="583047" y="604285"/>
                      <a:pt x="589145" y="622384"/>
                      <a:pt x="615700" y="663394"/>
                    </a:cubicBezTo>
                    <a:cubicBezTo>
                      <a:pt x="642254" y="704403"/>
                      <a:pt x="662964" y="718073"/>
                      <a:pt x="653308" y="731236"/>
                    </a:cubicBezTo>
                    <a:cubicBezTo>
                      <a:pt x="643652" y="744400"/>
                      <a:pt x="615319" y="720224"/>
                      <a:pt x="577202" y="663394"/>
                    </a:cubicBezTo>
                    <a:cubicBezTo>
                      <a:pt x="539086" y="606563"/>
                      <a:pt x="511261" y="628207"/>
                      <a:pt x="507703" y="648458"/>
                    </a:cubicBezTo>
                    <a:cubicBezTo>
                      <a:pt x="504146" y="668710"/>
                      <a:pt x="530319" y="755538"/>
                      <a:pt x="518757" y="768322"/>
                    </a:cubicBezTo>
                    <a:cubicBezTo>
                      <a:pt x="507195" y="781105"/>
                      <a:pt x="497031" y="772752"/>
                      <a:pt x="495379" y="702251"/>
                    </a:cubicBezTo>
                    <a:cubicBezTo>
                      <a:pt x="493600" y="631751"/>
                      <a:pt x="460820" y="643648"/>
                      <a:pt x="453832" y="646306"/>
                    </a:cubicBezTo>
                    <a:cubicBezTo>
                      <a:pt x="446844" y="648964"/>
                      <a:pt x="441508" y="657824"/>
                      <a:pt x="444938" y="691746"/>
                    </a:cubicBezTo>
                    <a:cubicBezTo>
                      <a:pt x="448496" y="725667"/>
                      <a:pt x="434774" y="721237"/>
                      <a:pt x="426769" y="721237"/>
                    </a:cubicBezTo>
                    <a:cubicBezTo>
                      <a:pt x="418765" y="721237"/>
                      <a:pt x="423212" y="652888"/>
                      <a:pt x="396276" y="649471"/>
                    </a:cubicBezTo>
                    <a:cubicBezTo>
                      <a:pt x="369340" y="646053"/>
                      <a:pt x="341007" y="673266"/>
                      <a:pt x="328556" y="716047"/>
                    </a:cubicBezTo>
                    <a:cubicBezTo>
                      <a:pt x="316104" y="758829"/>
                      <a:pt x="305940" y="791864"/>
                      <a:pt x="279004" y="786548"/>
                    </a:cubicBezTo>
                    <a:cubicBezTo>
                      <a:pt x="252069" y="781232"/>
                      <a:pt x="284722" y="702378"/>
                      <a:pt x="298952" y="683012"/>
                    </a:cubicBezTo>
                    <a:cubicBezTo>
                      <a:pt x="313182" y="663647"/>
                      <a:pt x="310514" y="627447"/>
                      <a:pt x="293235" y="627953"/>
                    </a:cubicBezTo>
                    <a:cubicBezTo>
                      <a:pt x="275955" y="628460"/>
                      <a:pt x="287009" y="661495"/>
                      <a:pt x="260073" y="662381"/>
                    </a:cubicBezTo>
                    <a:cubicBezTo>
                      <a:pt x="233138" y="663267"/>
                      <a:pt x="282689" y="613524"/>
                      <a:pt x="267569" y="596690"/>
                    </a:cubicBezTo>
                    <a:cubicBezTo>
                      <a:pt x="252450" y="579856"/>
                      <a:pt x="228182" y="561883"/>
                      <a:pt x="202517" y="576439"/>
                    </a:cubicBezTo>
                    <a:cubicBezTo>
                      <a:pt x="176852" y="590994"/>
                      <a:pt x="101636" y="655293"/>
                      <a:pt x="84483" y="633776"/>
                    </a:cubicBezTo>
                    <a:cubicBezTo>
                      <a:pt x="67331" y="612259"/>
                      <a:pt x="107480" y="588843"/>
                      <a:pt x="135813" y="575173"/>
                    </a:cubicBezTo>
                    <a:cubicBezTo>
                      <a:pt x="164147" y="561503"/>
                      <a:pt x="191591" y="546062"/>
                      <a:pt x="188033" y="514419"/>
                    </a:cubicBezTo>
                    <a:cubicBezTo>
                      <a:pt x="184476" y="482776"/>
                      <a:pt x="138100" y="500369"/>
                      <a:pt x="124379" y="506065"/>
                    </a:cubicBezTo>
                    <a:cubicBezTo>
                      <a:pt x="110656" y="511760"/>
                      <a:pt x="101382" y="498597"/>
                      <a:pt x="122600" y="487079"/>
                    </a:cubicBezTo>
                    <a:cubicBezTo>
                      <a:pt x="143818" y="475561"/>
                      <a:pt x="188541" y="465435"/>
                      <a:pt x="169864" y="437716"/>
                    </a:cubicBezTo>
                    <a:cubicBezTo>
                      <a:pt x="151187" y="409997"/>
                      <a:pt x="140260" y="407339"/>
                      <a:pt x="53990" y="412655"/>
                    </a:cubicBezTo>
                    <a:cubicBezTo>
                      <a:pt x="-32280" y="417971"/>
                      <a:pt x="2278" y="375696"/>
                      <a:pt x="38108" y="372531"/>
                    </a:cubicBezTo>
                    <a:cubicBezTo>
                      <a:pt x="73938" y="369367"/>
                      <a:pt x="157540" y="398099"/>
                      <a:pt x="168085" y="360634"/>
                    </a:cubicBezTo>
                    <a:cubicBezTo>
                      <a:pt x="178631" y="323169"/>
                      <a:pt x="173803" y="282665"/>
                      <a:pt x="93377" y="258870"/>
                    </a:cubicBezTo>
                    <a:cubicBezTo>
                      <a:pt x="93377" y="258870"/>
                      <a:pt x="23116" y="248744"/>
                      <a:pt x="25275" y="222291"/>
                    </a:cubicBezTo>
                    <a:cubicBezTo>
                      <a:pt x="27436" y="195837"/>
                      <a:pt x="77495" y="210773"/>
                      <a:pt x="136703" y="238998"/>
                    </a:cubicBezTo>
                    <a:cubicBezTo>
                      <a:pt x="195911" y="267224"/>
                      <a:pt x="206964" y="265452"/>
                      <a:pt x="211411" y="240264"/>
                    </a:cubicBezTo>
                    <a:cubicBezTo>
                      <a:pt x="215858" y="215076"/>
                      <a:pt x="141912" y="197103"/>
                      <a:pt x="144580" y="175079"/>
                    </a:cubicBezTo>
                    <a:cubicBezTo>
                      <a:pt x="147248" y="153056"/>
                      <a:pt x="214079" y="233682"/>
                      <a:pt x="237838" y="220898"/>
                    </a:cubicBezTo>
                    <a:cubicBezTo>
                      <a:pt x="269221" y="204191"/>
                      <a:pt x="213952" y="132804"/>
                      <a:pt x="176852" y="107617"/>
                    </a:cubicBezTo>
                    <a:close/>
                  </a:path>
                </a:pathLst>
              </a:custGeom>
              <a:gradFill>
                <a:gsLst>
                  <a:gs pos="0">
                    <a:srgbClr val="FFFFFF"/>
                  </a:gs>
                  <a:gs pos="87000">
                    <a:srgbClr val="B057FF"/>
                  </a:gs>
                </a:gsLst>
                <a:path path="circle">
                  <a:fillToRect l="50000" t="50000" r="50000" b="50000"/>
                </a:path>
              </a:gradFill>
              <a:ln w="7750" cap="flat">
                <a:solidFill>
                  <a:srgbClr val="2F3651"/>
                </a:solidFill>
                <a:prstDash val="solid"/>
                <a:miter/>
              </a:ln>
            </p:spPr>
            <p:txBody>
              <a:bodyPr rtlCol="0" anchor="ctr"/>
              <a:lstStyle/>
              <a:p>
                <a:pPr marL="0" marR="0" lvl="0" indent="0" defTabSz="685800" eaLnBrk="1" fontAlgn="auto" latinLnBrk="0" hangingPunct="1">
                  <a:lnSpc>
                    <a:spcPct val="85000"/>
                  </a:lnSpc>
                  <a:spcBef>
                    <a:spcPts val="0"/>
                  </a:spcBef>
                  <a:spcAft>
                    <a:spcPts val="0"/>
                  </a:spcAft>
                  <a:buClrTx/>
                  <a:buSzTx/>
                  <a:buFontTx/>
                  <a:buNone/>
                  <a:tabLst/>
                  <a:defRPr/>
                </a:pPr>
                <a:endParaRPr kumimoji="0" lang="en-US" sz="525" b="0" i="0" u="none" strike="noStrike" kern="0" cap="none" spc="0" normalizeH="0" baseline="0" noProof="0">
                  <a:ln>
                    <a:noFill/>
                  </a:ln>
                  <a:solidFill>
                    <a:srgbClr val="2F3651"/>
                  </a:solidFill>
                  <a:effectLst/>
                  <a:uLnTx/>
                  <a:uFillTx/>
                  <a:latin typeface="Arial" panose="020B0604020202020204" pitchFamily="34" charset="0"/>
                  <a:ea typeface="Calibri" panose="020F0502020204030204"/>
                  <a:cs typeface="Arial" panose="020B0604020202020204" pitchFamily="34" charset="0"/>
                </a:endParaRPr>
              </a:p>
            </p:txBody>
          </p:sp>
          <p:sp>
            <p:nvSpPr>
              <p:cNvPr id="571" name="Freeform 328">
                <a:extLst>
                  <a:ext uri="{FF2B5EF4-FFF2-40B4-BE49-F238E27FC236}">
                    <a16:creationId xmlns:a16="http://schemas.microsoft.com/office/drawing/2014/main" id="{CF17A1CA-314D-82DF-4093-817EA67F932F}"/>
                  </a:ext>
                </a:extLst>
              </p:cNvPr>
              <p:cNvSpPr/>
              <p:nvPr/>
            </p:nvSpPr>
            <p:spPr>
              <a:xfrm rot="5618614">
                <a:off x="6672048" y="2087325"/>
                <a:ext cx="267836" cy="209939"/>
              </a:xfrm>
              <a:custGeom>
                <a:avLst/>
                <a:gdLst>
                  <a:gd name="connsiteX0" fmla="*/ 62642 w 267836"/>
                  <a:gd name="connsiteY0" fmla="*/ 8728 h 209939"/>
                  <a:gd name="connsiteX1" fmla="*/ 5213 w 267836"/>
                  <a:gd name="connsiteY1" fmla="*/ 36447 h 209939"/>
                  <a:gd name="connsiteX2" fmla="*/ 50572 w 267836"/>
                  <a:gd name="connsiteY2" fmla="*/ 180486 h 209939"/>
                  <a:gd name="connsiteX3" fmla="*/ 267455 w 267836"/>
                  <a:gd name="connsiteY3" fmla="*/ 54547 h 209939"/>
                  <a:gd name="connsiteX4" fmla="*/ 141416 w 267836"/>
                  <a:gd name="connsiteY4" fmla="*/ 28093 h 209939"/>
                  <a:gd name="connsiteX5" fmla="*/ 62642 w 267836"/>
                  <a:gd name="connsiteY5" fmla="*/ 8728 h 209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836" h="209938">
                    <a:moveTo>
                      <a:pt x="62642" y="8728"/>
                    </a:moveTo>
                    <a:cubicBezTo>
                      <a:pt x="39010" y="-1524"/>
                      <a:pt x="12201" y="11639"/>
                      <a:pt x="5213" y="36447"/>
                    </a:cubicBezTo>
                    <a:cubicBezTo>
                      <a:pt x="-4189" y="69609"/>
                      <a:pt x="-6857" y="125680"/>
                      <a:pt x="50572" y="180486"/>
                    </a:cubicBezTo>
                    <a:cubicBezTo>
                      <a:pt x="140272" y="265922"/>
                      <a:pt x="275967" y="147451"/>
                      <a:pt x="267455" y="54547"/>
                    </a:cubicBezTo>
                    <a:cubicBezTo>
                      <a:pt x="258815" y="-38737"/>
                      <a:pt x="182328" y="12525"/>
                      <a:pt x="141416" y="28093"/>
                    </a:cubicBezTo>
                    <a:cubicBezTo>
                      <a:pt x="112829" y="38979"/>
                      <a:pt x="93135" y="22018"/>
                      <a:pt x="62642" y="8728"/>
                    </a:cubicBezTo>
                    <a:close/>
                  </a:path>
                </a:pathLst>
              </a:custGeom>
              <a:gradFill>
                <a:gsLst>
                  <a:gs pos="2000">
                    <a:srgbClr val="FFFFFF"/>
                  </a:gs>
                  <a:gs pos="56000">
                    <a:srgbClr val="AA80DC"/>
                  </a:gs>
                  <a:gs pos="98000">
                    <a:srgbClr val="5500B9"/>
                  </a:gs>
                </a:gsLst>
                <a:path path="circle">
                  <a:fillToRect l="50000" t="50000" r="50000" b="50000"/>
                </a:path>
              </a:gradFill>
              <a:ln w="0" cap="flat">
                <a:noFill/>
                <a:prstDash val="solid"/>
                <a:miter/>
              </a:ln>
            </p:spPr>
            <p:txBody>
              <a:bodyPr rtlCol="0" anchor="ctr"/>
              <a:lstStyle/>
              <a:p>
                <a:pPr marL="0" marR="0" lvl="0" indent="0" defTabSz="685800" eaLnBrk="1" fontAlgn="auto" latinLnBrk="0" hangingPunct="1">
                  <a:lnSpc>
                    <a:spcPct val="85000"/>
                  </a:lnSpc>
                  <a:spcBef>
                    <a:spcPts val="0"/>
                  </a:spcBef>
                  <a:spcAft>
                    <a:spcPts val="0"/>
                  </a:spcAft>
                  <a:buClrTx/>
                  <a:buSzTx/>
                  <a:buFontTx/>
                  <a:buNone/>
                  <a:tabLst/>
                  <a:defRPr/>
                </a:pPr>
                <a:endParaRPr kumimoji="0" lang="en-US" sz="525" b="0" i="0" u="none" strike="noStrike" kern="0" cap="none" spc="0" normalizeH="0" baseline="0" noProof="0">
                  <a:ln>
                    <a:noFill/>
                  </a:ln>
                  <a:solidFill>
                    <a:srgbClr val="2F3651"/>
                  </a:solidFill>
                  <a:effectLst/>
                  <a:uLnTx/>
                  <a:uFillTx/>
                  <a:latin typeface="Arial" panose="020B0604020202020204" pitchFamily="34" charset="0"/>
                  <a:ea typeface="Calibri" panose="020F0502020204030204"/>
                  <a:cs typeface="Arial" panose="020B0604020202020204" pitchFamily="34" charset="0"/>
                </a:endParaRPr>
              </a:p>
            </p:txBody>
          </p:sp>
        </p:grpSp>
        <p:sp>
          <p:nvSpPr>
            <p:cNvPr id="569" name="TextBox 69">
              <a:extLst>
                <a:ext uri="{FF2B5EF4-FFF2-40B4-BE49-F238E27FC236}">
                  <a16:creationId xmlns:a16="http://schemas.microsoft.com/office/drawing/2014/main" id="{3999478A-3DDE-E8EA-AD7D-87FF50F57DBF}"/>
                </a:ext>
              </a:extLst>
            </p:cNvPr>
            <p:cNvSpPr txBox="1"/>
            <p:nvPr/>
          </p:nvSpPr>
          <p:spPr>
            <a:xfrm>
              <a:off x="698579" y="5809622"/>
              <a:ext cx="2696811" cy="372294"/>
            </a:xfrm>
            <a:prstGeom prst="rect">
              <a:avLst/>
            </a:prstGeom>
            <a:noFill/>
          </p:spPr>
          <p:txBody>
            <a:bodyPr wrap="square" lIns="0" tIns="0" rIns="0" bIns="0" rtlCol="0">
              <a:spAutoFit/>
            </a:bodyPr>
            <a:lstStyle/>
            <a:p>
              <a:pPr marL="0" marR="0" lvl="0" indent="0" algn="ctr" defTabSz="685800" eaLnBrk="1" fontAlgn="auto" latinLnBrk="0" hangingPunct="1">
                <a:lnSpc>
                  <a:spcPct val="85000"/>
                </a:lnSpc>
                <a:spcBef>
                  <a:spcPts val="0"/>
                </a:spcBef>
                <a:spcAft>
                  <a:spcPts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Unreife APZ</a:t>
              </a:r>
            </a:p>
          </p:txBody>
        </p:sp>
      </p:grpSp>
      <p:sp>
        <p:nvSpPr>
          <p:cNvPr id="572" name="Freeform: Shape 240">
            <a:extLst>
              <a:ext uri="{FF2B5EF4-FFF2-40B4-BE49-F238E27FC236}">
                <a16:creationId xmlns:a16="http://schemas.microsoft.com/office/drawing/2014/main" id="{5D9E02D4-87EF-A6AB-8111-3159670F0AA2}"/>
              </a:ext>
            </a:extLst>
          </p:cNvPr>
          <p:cNvSpPr/>
          <p:nvPr/>
        </p:nvSpPr>
        <p:spPr>
          <a:xfrm rot="1377844">
            <a:off x="3089956" y="2118453"/>
            <a:ext cx="171173" cy="109283"/>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3810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3" name="Freeform: Shape 241">
            <a:extLst>
              <a:ext uri="{FF2B5EF4-FFF2-40B4-BE49-F238E27FC236}">
                <a16:creationId xmlns:a16="http://schemas.microsoft.com/office/drawing/2014/main" id="{471281FF-DD1A-B45C-FEBF-B160DF46FD81}"/>
              </a:ext>
            </a:extLst>
          </p:cNvPr>
          <p:cNvSpPr/>
          <p:nvPr/>
        </p:nvSpPr>
        <p:spPr>
          <a:xfrm rot="19962956">
            <a:off x="3451878" y="2004289"/>
            <a:ext cx="171173" cy="109283"/>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3810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4" name="Freeform: Shape 242">
            <a:extLst>
              <a:ext uri="{FF2B5EF4-FFF2-40B4-BE49-F238E27FC236}">
                <a16:creationId xmlns:a16="http://schemas.microsoft.com/office/drawing/2014/main" id="{02AB4073-A327-8156-4B59-BE324A32C967}"/>
              </a:ext>
            </a:extLst>
          </p:cNvPr>
          <p:cNvSpPr/>
          <p:nvPr/>
        </p:nvSpPr>
        <p:spPr>
          <a:xfrm rot="17790932">
            <a:off x="3762225" y="2017474"/>
            <a:ext cx="171173" cy="109283"/>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3810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5" name="Freeform: Shape 243">
            <a:extLst>
              <a:ext uri="{FF2B5EF4-FFF2-40B4-BE49-F238E27FC236}">
                <a16:creationId xmlns:a16="http://schemas.microsoft.com/office/drawing/2014/main" id="{5EABE692-0026-85B5-AA6D-562CF06B6951}"/>
              </a:ext>
            </a:extLst>
          </p:cNvPr>
          <p:cNvSpPr/>
          <p:nvPr/>
        </p:nvSpPr>
        <p:spPr>
          <a:xfrm rot="17790932">
            <a:off x="4233947" y="1874323"/>
            <a:ext cx="87609" cy="73892"/>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6" name="Freeform: Shape 244">
            <a:extLst>
              <a:ext uri="{FF2B5EF4-FFF2-40B4-BE49-F238E27FC236}">
                <a16:creationId xmlns:a16="http://schemas.microsoft.com/office/drawing/2014/main" id="{2EC532B0-4F1F-3E66-2455-FEA6414F5F73}"/>
              </a:ext>
            </a:extLst>
          </p:cNvPr>
          <p:cNvSpPr/>
          <p:nvPr/>
        </p:nvSpPr>
        <p:spPr>
          <a:xfrm rot="19596162">
            <a:off x="4355105" y="1796970"/>
            <a:ext cx="68336" cy="53362"/>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7" name="Freeform: Shape 245">
            <a:extLst>
              <a:ext uri="{FF2B5EF4-FFF2-40B4-BE49-F238E27FC236}">
                <a16:creationId xmlns:a16="http://schemas.microsoft.com/office/drawing/2014/main" id="{F9A6B585-5225-75CB-02E7-6FB853E5BA84}"/>
              </a:ext>
            </a:extLst>
          </p:cNvPr>
          <p:cNvSpPr/>
          <p:nvPr/>
        </p:nvSpPr>
        <p:spPr>
          <a:xfrm rot="2060913">
            <a:off x="4262397" y="2066971"/>
            <a:ext cx="113779" cy="79817"/>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8" name="TextBox 86">
            <a:extLst>
              <a:ext uri="{FF2B5EF4-FFF2-40B4-BE49-F238E27FC236}">
                <a16:creationId xmlns:a16="http://schemas.microsoft.com/office/drawing/2014/main" id="{41459217-3B84-AD35-CEB4-939FF016249C}"/>
              </a:ext>
            </a:extLst>
          </p:cNvPr>
          <p:cNvSpPr txBox="1"/>
          <p:nvPr/>
        </p:nvSpPr>
        <p:spPr>
          <a:xfrm>
            <a:off x="3005479" y="1631043"/>
            <a:ext cx="539205" cy="215828"/>
          </a:xfrm>
          <a:prstGeom prst="rect">
            <a:avLst/>
          </a:prstGeom>
          <a:noFill/>
        </p:spPr>
        <p:txBody>
          <a:bodyPr wrap="square" lIns="0" tIns="0" rIns="0" bIns="0" rtlCol="0">
            <a:spAutoFit/>
          </a:bodyPr>
          <a:lstStyle/>
          <a:p>
            <a:pPr algn="ctr" defTabSz="685800">
              <a:lnSpc>
                <a:spcPct val="85000"/>
              </a:lnSpc>
              <a:defRPr/>
            </a:pPr>
            <a:r>
              <a:rPr lang="de" sz="825">
                <a:solidFill>
                  <a:srgbClr val="2F3651"/>
                </a:solidFill>
                <a:uFill>
                  <a:solidFill>
                    <a:prstClr val="black">
                      <a:alpha val="0"/>
                    </a:prstClr>
                  </a:solidFill>
                </a:uFill>
                <a:latin typeface="Arial"/>
                <a:ea typeface="Arial"/>
                <a:cs typeface="Arial"/>
              </a:rPr>
              <a:t>Betazell-antigene</a:t>
            </a:r>
          </a:p>
        </p:txBody>
      </p:sp>
      <p:sp>
        <p:nvSpPr>
          <p:cNvPr id="579" name="Freeform: Shape 247">
            <a:extLst>
              <a:ext uri="{FF2B5EF4-FFF2-40B4-BE49-F238E27FC236}">
                <a16:creationId xmlns:a16="http://schemas.microsoft.com/office/drawing/2014/main" id="{0F70FECB-12F3-5267-DF94-E0FB5E07902E}"/>
              </a:ext>
            </a:extLst>
          </p:cNvPr>
          <p:cNvSpPr>
            <a:spLocks noChangeAspect="1"/>
          </p:cNvSpPr>
          <p:nvPr/>
        </p:nvSpPr>
        <p:spPr>
          <a:xfrm rot="13038401">
            <a:off x="4473467" y="1596739"/>
            <a:ext cx="117174" cy="12656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B266B4"/>
          </a:solidFill>
          <a:ln w="3049" cap="flat">
            <a:solidFill>
              <a:sysClr val="window" lastClr="FFFFFF">
                <a:lumMod val="65000"/>
              </a:sysClr>
            </a:solidFill>
            <a:prstDash val="solid"/>
            <a:miter/>
          </a:ln>
        </p:spPr>
        <p:txBody>
          <a:bodyPr wrap="square" rtlCol="0" anchor="ctr">
            <a:noAutofit/>
          </a:bodyPr>
          <a:lstStyle/>
          <a:p>
            <a:pPr defTabSz="685800">
              <a:spcBef>
                <a:spcPct val="0"/>
              </a:spcBef>
              <a:spcAft>
                <a:spcPct val="0"/>
              </a:spcAft>
              <a:defRPr/>
            </a:pPr>
            <a:endParaRPr lang="en-US" sz="700" kern="0">
              <a:solidFill>
                <a:srgbClr val="000000"/>
              </a:solidFill>
              <a:latin typeface="Arial" panose="020B0604020202020204" pitchFamily="34" charset="0"/>
              <a:ea typeface="Calibri" panose="020F0502020204030204"/>
              <a:cs typeface="Arial" panose="020B0604020202020204" pitchFamily="34" charset="0"/>
            </a:endParaRPr>
          </a:p>
        </p:txBody>
      </p:sp>
      <p:sp>
        <p:nvSpPr>
          <p:cNvPr id="580" name="Arc 88">
            <a:extLst>
              <a:ext uri="{FF2B5EF4-FFF2-40B4-BE49-F238E27FC236}">
                <a16:creationId xmlns:a16="http://schemas.microsoft.com/office/drawing/2014/main" id="{27DCB11C-7B11-F024-8FC4-3134CE198245}"/>
              </a:ext>
            </a:extLst>
          </p:cNvPr>
          <p:cNvSpPr/>
          <p:nvPr/>
        </p:nvSpPr>
        <p:spPr>
          <a:xfrm flipV="1">
            <a:off x="4335819" y="1620095"/>
            <a:ext cx="201892" cy="208586"/>
          </a:xfrm>
          <a:prstGeom prst="arc">
            <a:avLst>
              <a:gd name="adj1" fmla="val 17014346"/>
              <a:gd name="adj2" fmla="val 21180211"/>
            </a:avLst>
          </a:prstGeom>
          <a:noFill/>
          <a:ln w="12700" cap="flat" cmpd="sng" algn="ctr">
            <a:solidFill>
              <a:sysClr val="window" lastClr="FFFFFF">
                <a:lumMod val="50000"/>
              </a:sysClr>
            </a:solidFill>
            <a:prstDash val="solid"/>
            <a:tailEnd type="stealth" w="med" len="med"/>
          </a:ln>
          <a:effectLst/>
        </p:spPr>
        <p:txBody>
          <a:bodyPr rtlCol="0" anchor="ctr"/>
          <a:lstStyle/>
          <a:p>
            <a:pPr algn="ctr" defTabSz="685800">
              <a:spcBef>
                <a:spcPct val="0"/>
              </a:spcBef>
              <a:spcAft>
                <a:spcPct val="0"/>
              </a:spcAft>
              <a:defRPr/>
            </a:pPr>
            <a:endParaRPr lang="en-US" sz="1350" kern="0">
              <a:solidFill>
                <a:srgbClr val="000000"/>
              </a:solidFill>
              <a:latin typeface="Arial" panose="020B0604020202020204" pitchFamily="34" charset="0"/>
              <a:ea typeface="Calibri" panose="020F0502020204030204"/>
              <a:cs typeface="Arial" panose="020B0604020202020204" pitchFamily="34" charset="0"/>
            </a:endParaRPr>
          </a:p>
        </p:txBody>
      </p:sp>
      <p:sp>
        <p:nvSpPr>
          <p:cNvPr id="581" name="Oval 90">
            <a:extLst>
              <a:ext uri="{FF2B5EF4-FFF2-40B4-BE49-F238E27FC236}">
                <a16:creationId xmlns:a16="http://schemas.microsoft.com/office/drawing/2014/main" id="{66393316-EEA8-4139-85F3-117121552811}"/>
              </a:ext>
            </a:extLst>
          </p:cNvPr>
          <p:cNvSpPr/>
          <p:nvPr/>
        </p:nvSpPr>
        <p:spPr>
          <a:xfrm>
            <a:off x="4522436" y="1599463"/>
            <a:ext cx="30550" cy="30550"/>
          </a:xfrm>
          <a:prstGeom prst="ellipse">
            <a:avLst/>
          </a:prstGeom>
          <a:solidFill>
            <a:srgbClr val="2F3651">
              <a:lumMod val="75000"/>
              <a:lumOff val="25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82" name="Rectangle 59">
            <a:extLst>
              <a:ext uri="{FF2B5EF4-FFF2-40B4-BE49-F238E27FC236}">
                <a16:creationId xmlns:a16="http://schemas.microsoft.com/office/drawing/2014/main" id="{BB443B74-7440-882D-9366-7F6BC70B598E}"/>
              </a:ext>
            </a:extLst>
          </p:cNvPr>
          <p:cNvSpPr/>
          <p:nvPr/>
        </p:nvSpPr>
        <p:spPr>
          <a:xfrm>
            <a:off x="2941101" y="1563758"/>
            <a:ext cx="1279689" cy="677003"/>
          </a:xfrm>
          <a:custGeom>
            <a:avLst/>
            <a:gdLst>
              <a:gd name="connsiteX0" fmla="*/ 0 w 2074528"/>
              <a:gd name="connsiteY0" fmla="*/ 914400 h 914400"/>
              <a:gd name="connsiteX1" fmla="*/ 0 w 2074528"/>
              <a:gd name="connsiteY1" fmla="*/ 0 h 914400"/>
              <a:gd name="connsiteX2" fmla="*/ 2074528 w 2074528"/>
              <a:gd name="connsiteY2" fmla="*/ 0 h 914400"/>
              <a:gd name="connsiteX3" fmla="*/ 2074528 w 2074528"/>
              <a:gd name="connsiteY3" fmla="*/ 0 h 914400"/>
              <a:gd name="connsiteX4" fmla="*/ 2165968 w 2165968"/>
              <a:gd name="connsiteY4" fmla="*/ 1005840 h 1005840"/>
            </a:gdLst>
            <a:ahLst/>
            <a:cxnLst>
              <a:cxn ang="0">
                <a:pos x="connsiteX0" y="connsiteY0"/>
              </a:cxn>
              <a:cxn ang="0">
                <a:pos x="connsiteX1" y="connsiteY1"/>
              </a:cxn>
              <a:cxn ang="0">
                <a:pos x="connsiteX2" y="connsiteY2"/>
              </a:cxn>
            </a:cxnLst>
            <a:rect l="l" t="t" r="r" b="b"/>
            <a:pathLst>
              <a:path w="2074528" h="914400">
                <a:moveTo>
                  <a:pt x="0" y="914400"/>
                </a:moveTo>
                <a:lnTo>
                  <a:pt x="0" y="0"/>
                </a:lnTo>
                <a:lnTo>
                  <a:pt x="2074528" y="0"/>
                </a:lnTo>
              </a:path>
            </a:pathLst>
          </a:custGeom>
          <a:noFill/>
          <a:ln w="15875" cap="flat" cmpd="sng" algn="ctr">
            <a:solidFill>
              <a:sysClr val="window" lastClr="FFFFFF">
                <a:lumMod val="50000"/>
              </a:sysClr>
            </a:solidFill>
            <a:prstDash val="solid"/>
            <a:tailEnd type="stealth" w="lg" len="lg"/>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grpSp>
        <p:nvGrpSpPr>
          <p:cNvPr id="583" name="Group 92">
            <a:extLst>
              <a:ext uri="{FF2B5EF4-FFF2-40B4-BE49-F238E27FC236}">
                <a16:creationId xmlns:a16="http://schemas.microsoft.com/office/drawing/2014/main" id="{D6526A0C-A772-5786-AE64-200F3BF1867C}"/>
              </a:ext>
            </a:extLst>
          </p:cNvPr>
          <p:cNvGrpSpPr/>
          <p:nvPr/>
        </p:nvGrpSpPr>
        <p:grpSpPr>
          <a:xfrm>
            <a:off x="422801" y="2416557"/>
            <a:ext cx="1539804" cy="989939"/>
            <a:chOff x="629804" y="3379671"/>
            <a:chExt cx="2053072" cy="1319918"/>
          </a:xfrm>
        </p:grpSpPr>
        <p:sp>
          <p:nvSpPr>
            <p:cNvPr id="584" name="Rectangle: Rounded Corners 254">
              <a:extLst>
                <a:ext uri="{FF2B5EF4-FFF2-40B4-BE49-F238E27FC236}">
                  <a16:creationId xmlns:a16="http://schemas.microsoft.com/office/drawing/2014/main" id="{7ED7D364-5D15-DEC1-B287-617D224588DE}"/>
                </a:ext>
              </a:extLst>
            </p:cNvPr>
            <p:cNvSpPr/>
            <p:nvPr/>
          </p:nvSpPr>
          <p:spPr>
            <a:xfrm>
              <a:off x="719995" y="3379671"/>
              <a:ext cx="1872690" cy="264116"/>
            </a:xfrm>
            <a:prstGeom prst="roundRect">
              <a:avLst>
                <a:gd name="adj" fmla="val 50000"/>
              </a:avLst>
            </a:prstGeom>
            <a:solidFill>
              <a:srgbClr val="2F3651">
                <a:alpha val="50000"/>
              </a:srgbClr>
            </a:solidFill>
            <a:ln w="25400" cap="flat" cmpd="sng" algn="ctr">
              <a:noFill/>
              <a:prstDash val="solid"/>
            </a:ln>
            <a:effectLst/>
          </p:spPr>
          <p:txBody>
            <a:bodyPr lIns="0" tIns="0" rIns="0" bIns="0"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105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Betazell-Stress</a:t>
              </a:r>
            </a:p>
          </p:txBody>
        </p:sp>
        <p:sp>
          <p:nvSpPr>
            <p:cNvPr id="585" name="Rectangle 104">
              <a:extLst>
                <a:ext uri="{FF2B5EF4-FFF2-40B4-BE49-F238E27FC236}">
                  <a16:creationId xmlns:a16="http://schemas.microsoft.com/office/drawing/2014/main" id="{8402341B-FD49-16C5-BEA5-1625E9CFEBCE}"/>
                </a:ext>
              </a:extLst>
            </p:cNvPr>
            <p:cNvSpPr/>
            <p:nvPr/>
          </p:nvSpPr>
          <p:spPr>
            <a:xfrm>
              <a:off x="629804" y="3705471"/>
              <a:ext cx="2053072" cy="994118"/>
            </a:xfrm>
            <a:prstGeom prst="rect">
              <a:avLst/>
            </a:prstGeom>
          </p:spPr>
          <p:txBody>
            <a:bodyPr wrap="square" lIns="0" tIns="0" rIns="0" bIns="0">
              <a:spAutoFit/>
            </a:bodyPr>
            <a:lstStyle/>
            <a:p>
              <a:pPr marL="0" marR="0" lvl="0" indent="0" algn="ctr" defTabSz="685783" eaLnBrk="1" fontAlgn="auto" latinLnBrk="0" hangingPunct="1">
                <a:lnSpc>
                  <a:spcPct val="85000"/>
                </a:lnSpc>
                <a:spcBef>
                  <a:spcPct val="0"/>
                </a:spcBef>
                <a:spcAft>
                  <a:spcPct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Genetische </a:t>
              </a:r>
              <a:br>
                <a:rPr kumimoji="0" sz="900" b="0" i="0" u="none" strike="noStrike" kern="0" cap="none" spc="0" normalizeH="0" baseline="0" noProof="0">
                  <a:ln>
                    <a:noFill/>
                  </a:ln>
                  <a:solidFill>
                    <a:srgbClr val="000000"/>
                  </a:solidFill>
                  <a:effectLst/>
                  <a:uLnTx/>
                  <a:uFillTx/>
                  <a:latin typeface="Calibri" panose="020F0502020204030204"/>
                  <a:ea typeface="Calibri" panose="020F0502020204030204"/>
                  <a:cs typeface="Arial"/>
                </a:rPr>
              </a:b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Veranlagung</a:t>
              </a:r>
            </a:p>
            <a:p>
              <a:pPr marL="0" marR="0" lvl="0" indent="0" algn="ctr" defTabSz="685783" eaLnBrk="1" fontAlgn="auto" latinLnBrk="0" hangingPunct="1">
                <a:lnSpc>
                  <a:spcPct val="85000"/>
                </a:lnSpc>
                <a:spcBef>
                  <a:spcPct val="0"/>
                </a:spcBef>
                <a:spcAft>
                  <a:spcPct val="0"/>
                </a:spcAft>
                <a:buClrTx/>
                <a:buSzTx/>
                <a:buFontTx/>
                <a:buNone/>
                <a:tabLst/>
                <a:defRPr/>
              </a:pPr>
              <a:r>
                <a:rPr kumimoji="0" lang="en-US" sz="1200" b="0" i="0" u="none" strike="noStrike" kern="0" cap="none" spc="0" normalizeH="0" baseline="0" noProof="0">
                  <a:ln>
                    <a:noFill/>
                  </a:ln>
                  <a:solidFill>
                    <a:srgbClr val="2F3651"/>
                  </a:solidFill>
                  <a:effectLst/>
                  <a:uLnTx/>
                  <a:uFillTx/>
                  <a:latin typeface="Arial" panose="020B0604020202020204" pitchFamily="34" charset="0"/>
                  <a:ea typeface="Calibri" panose="020F0502020204030204"/>
                  <a:cs typeface="Arial" panose="020B0604020202020204" pitchFamily="34" charset="0"/>
                </a:rPr>
                <a:t>+</a:t>
              </a:r>
            </a:p>
            <a:p>
              <a:pPr marL="0" marR="0" lvl="0" indent="0" algn="ctr" defTabSz="685783" eaLnBrk="1" fontAlgn="auto" latinLnBrk="0" hangingPunct="1">
                <a:lnSpc>
                  <a:spcPct val="85000"/>
                </a:lnSpc>
                <a:spcBef>
                  <a:spcPct val="0"/>
                </a:spcBef>
                <a:spcAft>
                  <a:spcPct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Umweltfaktoren</a:t>
              </a:r>
              <a:br>
                <a:rPr kumimoji="0" sz="900" b="0" i="0" u="none" strike="noStrike" kern="0" cap="none" spc="0" normalizeH="0" baseline="0" noProof="0">
                  <a:ln>
                    <a:noFill/>
                  </a:ln>
                  <a:solidFill>
                    <a:srgbClr val="000000"/>
                  </a:solidFill>
                  <a:effectLst/>
                  <a:uLnTx/>
                  <a:uFillTx/>
                  <a:latin typeface="Calibri" panose="020F0502020204030204"/>
                  <a:ea typeface="Calibri" panose="020F0502020204030204"/>
                  <a:cs typeface="Arial"/>
                </a:rPr>
              </a:br>
              <a:r>
                <a:rPr kumimoji="0" lang="de" sz="90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(z. B. Infektionen,</a:t>
              </a:r>
              <a:br>
                <a:rPr kumimoji="0" sz="900" b="0" i="0" u="none" strike="noStrike" kern="0" cap="none" spc="0" normalizeH="0" baseline="0" noProof="0">
                  <a:ln>
                    <a:noFill/>
                  </a:ln>
                  <a:solidFill>
                    <a:srgbClr val="000000"/>
                  </a:solidFill>
                  <a:effectLst/>
                  <a:uLnTx/>
                  <a:uFillTx/>
                  <a:latin typeface="Calibri" panose="020F0502020204030204"/>
                  <a:ea typeface="Calibri" panose="020F0502020204030204"/>
                  <a:cs typeface="Arial"/>
                </a:rPr>
              </a:br>
              <a:r>
                <a:rPr kumimoji="0" lang="de" sz="90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Ernährung usw.)</a:t>
              </a:r>
            </a:p>
          </p:txBody>
        </p:sp>
      </p:grpSp>
      <p:sp>
        <p:nvSpPr>
          <p:cNvPr id="586" name="Freeform: Shape 256">
            <a:extLst>
              <a:ext uri="{FF2B5EF4-FFF2-40B4-BE49-F238E27FC236}">
                <a16:creationId xmlns:a16="http://schemas.microsoft.com/office/drawing/2014/main" id="{23B8335C-1694-55EB-1D12-BE6603EBBF88}"/>
              </a:ext>
            </a:extLst>
          </p:cNvPr>
          <p:cNvSpPr/>
          <p:nvPr/>
        </p:nvSpPr>
        <p:spPr>
          <a:xfrm>
            <a:off x="1931353" y="1622301"/>
            <a:ext cx="420366" cy="749018"/>
          </a:xfrm>
          <a:custGeom>
            <a:avLst/>
            <a:gdLst>
              <a:gd name="connsiteX0" fmla="*/ 0 w 306658"/>
              <a:gd name="connsiteY0" fmla="*/ 0 h 546410"/>
              <a:gd name="connsiteX1" fmla="*/ 178419 w 306658"/>
              <a:gd name="connsiteY1" fmla="*/ 183995 h 546410"/>
              <a:gd name="connsiteX2" fmla="*/ 39029 w 306658"/>
              <a:gd name="connsiteY2" fmla="*/ 150541 h 546410"/>
              <a:gd name="connsiteX3" fmla="*/ 239751 w 306658"/>
              <a:gd name="connsiteY3" fmla="*/ 367990 h 546410"/>
              <a:gd name="connsiteX4" fmla="*/ 139390 w 306658"/>
              <a:gd name="connsiteY4" fmla="*/ 340112 h 546410"/>
              <a:gd name="connsiteX5" fmla="*/ 306658 w 306658"/>
              <a:gd name="connsiteY5" fmla="*/ 546410 h 54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6658" h="546410">
                <a:moveTo>
                  <a:pt x="0" y="0"/>
                </a:moveTo>
                <a:lnTo>
                  <a:pt x="178419" y="183995"/>
                </a:lnTo>
                <a:lnTo>
                  <a:pt x="39029" y="150541"/>
                </a:lnTo>
                <a:lnTo>
                  <a:pt x="239751" y="367990"/>
                </a:lnTo>
                <a:lnTo>
                  <a:pt x="139390" y="340112"/>
                </a:lnTo>
                <a:lnTo>
                  <a:pt x="306658" y="546410"/>
                </a:lnTo>
              </a:path>
            </a:pathLst>
          </a:custGeom>
          <a:noFill/>
          <a:ln w="38100" cap="flat" cmpd="sng" algn="ctr">
            <a:solidFill>
              <a:srgbClr val="2F3651"/>
            </a:solidFill>
            <a:prstDash val="solid"/>
            <a:tailEnd type="arrow" w="lg" len="sm"/>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nvGrpSpPr>
          <p:cNvPr id="587" name="Group 117">
            <a:extLst>
              <a:ext uri="{FF2B5EF4-FFF2-40B4-BE49-F238E27FC236}">
                <a16:creationId xmlns:a16="http://schemas.microsoft.com/office/drawing/2014/main" id="{30ECEE06-D3DA-BBFF-FB77-8FB0C7D10DC0}"/>
              </a:ext>
            </a:extLst>
          </p:cNvPr>
          <p:cNvGrpSpPr/>
          <p:nvPr/>
        </p:nvGrpSpPr>
        <p:grpSpPr>
          <a:xfrm>
            <a:off x="359568" y="3827813"/>
            <a:ext cx="8507194" cy="571461"/>
            <a:chOff x="479424" y="5279011"/>
            <a:chExt cx="10813181" cy="761948"/>
          </a:xfrm>
        </p:grpSpPr>
        <p:sp>
          <p:nvSpPr>
            <p:cNvPr id="588" name="Rettangolo con angoli arrotondati 9">
              <a:extLst>
                <a:ext uri="{FF2B5EF4-FFF2-40B4-BE49-F238E27FC236}">
                  <a16:creationId xmlns:a16="http://schemas.microsoft.com/office/drawing/2014/main" id="{40B14D4F-CA5D-613D-B104-BFE4888222A1}"/>
                </a:ext>
              </a:extLst>
            </p:cNvPr>
            <p:cNvSpPr/>
            <p:nvPr/>
          </p:nvSpPr>
          <p:spPr>
            <a:xfrm>
              <a:off x="479424" y="5279011"/>
              <a:ext cx="10813181" cy="761948"/>
            </a:xfrm>
            <a:prstGeom prst="roundRect">
              <a:avLst>
                <a:gd name="adj" fmla="val 15244"/>
              </a:avLst>
            </a:prstGeom>
            <a:solidFill>
              <a:sysClr val="window" lastClr="FFFFFF"/>
            </a:solidFill>
            <a:ln w="25400" cap="flat" cmpd="sng" algn="ctr">
              <a:solidFill>
                <a:srgbClr val="2F3651"/>
              </a:solidFill>
              <a:prstDash val="solid"/>
            </a:ln>
            <a:effectLst/>
          </p:spPr>
          <p:txBody>
            <a:bodyPr lIns="405000" tIns="40500" rIns="27000" rtlCol="0" anchor="ctr"/>
            <a:lstStyle/>
            <a:p>
              <a:pPr defTabSz="685800"/>
              <a:r>
                <a:rPr lang="de-DE" sz="1350" dirty="0">
                  <a:solidFill>
                    <a:srgbClr val="2F3651"/>
                  </a:solidFill>
                  <a:uFill>
                    <a:solidFill>
                      <a:prstClr val="black">
                        <a:alpha val="0"/>
                      </a:prstClr>
                    </a:solidFill>
                  </a:uFill>
                  <a:latin typeface="Arial"/>
                  <a:ea typeface="Arial"/>
                  <a:cs typeface="Arial"/>
                </a:rPr>
                <a:t>CD4+ T-Zellen können die Antikörperproduktion bei B-Zellen fördern und die Immunreaktionen von </a:t>
              </a:r>
            </a:p>
            <a:p>
              <a:pPr defTabSz="685800"/>
              <a:r>
                <a:rPr lang="de-DE" sz="1350" dirty="0">
                  <a:solidFill>
                    <a:srgbClr val="2F3651"/>
                  </a:solidFill>
                  <a:uFill>
                    <a:solidFill>
                      <a:prstClr val="black">
                        <a:alpha val="0"/>
                      </a:prstClr>
                    </a:solidFill>
                  </a:uFill>
                  <a:latin typeface="Arial"/>
                  <a:ea typeface="Arial"/>
                  <a:cs typeface="Arial"/>
                </a:rPr>
                <a:t>CD8+ T-Zellen unterstützen</a:t>
              </a:r>
              <a:r>
                <a:rPr lang="de" sz="1350" baseline="30000" dirty="0">
                  <a:solidFill>
                    <a:srgbClr val="2F3651"/>
                  </a:solidFill>
                  <a:uFill>
                    <a:solidFill>
                      <a:prstClr val="black">
                        <a:alpha val="0"/>
                      </a:prstClr>
                    </a:solidFill>
                  </a:uFill>
                  <a:latin typeface="Arial"/>
                  <a:ea typeface="Arial"/>
                  <a:cs typeface="Arial"/>
                </a:rPr>
                <a:t>5-7</a:t>
              </a:r>
            </a:p>
          </p:txBody>
        </p:sp>
        <p:sp>
          <p:nvSpPr>
            <p:cNvPr id="589" name="Oval 120">
              <a:extLst>
                <a:ext uri="{FF2B5EF4-FFF2-40B4-BE49-F238E27FC236}">
                  <a16:creationId xmlns:a16="http://schemas.microsoft.com/office/drawing/2014/main" id="{51F81BDE-DC78-0286-9EBC-3144D3D75F70}"/>
                </a:ext>
              </a:extLst>
            </p:cNvPr>
            <p:cNvSpPr>
              <a:spLocks noChangeAspect="1"/>
            </p:cNvSpPr>
            <p:nvPr/>
          </p:nvSpPr>
          <p:spPr>
            <a:xfrm>
              <a:off x="575026" y="5460494"/>
              <a:ext cx="402874" cy="402874"/>
            </a:xfrm>
            <a:prstGeom prst="ellipse">
              <a:avLst/>
            </a:prstGeom>
            <a:solidFill>
              <a:srgbClr val="2F3651"/>
            </a:solidFill>
            <a:ln w="25400" cap="flat" cmpd="sng" algn="ctr">
              <a:noFill/>
              <a:prstDash val="solid"/>
            </a:ln>
            <a:effectLst/>
          </p:spPr>
          <p:txBody>
            <a:bodyPr tIns="40500" bIns="13500"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150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3</a:t>
              </a:r>
              <a:endParaRPr kumimoji="0" lang="en-US" sz="180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sp>
        <p:nvSpPr>
          <p:cNvPr id="590" name="Rectangle 121">
            <a:extLst>
              <a:ext uri="{FF2B5EF4-FFF2-40B4-BE49-F238E27FC236}">
                <a16:creationId xmlns:a16="http://schemas.microsoft.com/office/drawing/2014/main" id="{381CAA4A-BC4A-A34E-E7F1-2144F1BFAF34}"/>
              </a:ext>
            </a:extLst>
          </p:cNvPr>
          <p:cNvSpPr/>
          <p:nvPr/>
        </p:nvSpPr>
        <p:spPr>
          <a:xfrm>
            <a:off x="1349808" y="2024220"/>
            <a:ext cx="719540" cy="235449"/>
          </a:xfrm>
          <a:prstGeom prst="rect">
            <a:avLst/>
          </a:prstGeom>
        </p:spPr>
        <p:txBody>
          <a:bodyPr wrap="square" lIns="0" tIns="0" rIns="0" bIns="0" anchor="t">
            <a:spAutoFit/>
          </a:bodyPr>
          <a:lstStyle/>
          <a:p>
            <a:pPr algn="r" defTabSz="685783">
              <a:lnSpc>
                <a:spcPct val="85000"/>
              </a:lnSpc>
              <a:defRPr/>
            </a:pPr>
            <a:r>
              <a:rPr lang="de" sz="900" b="1">
                <a:solidFill>
                  <a:srgbClr val="2F3651"/>
                </a:solidFill>
                <a:uFill>
                  <a:solidFill>
                    <a:prstClr val="black">
                      <a:alpha val="0"/>
                    </a:prstClr>
                  </a:solidFill>
                </a:uFill>
                <a:latin typeface="Arial"/>
                <a:ea typeface="Arial"/>
                <a:cs typeface="Arial"/>
              </a:rPr>
              <a:t>Stress, Zytokine</a:t>
            </a:r>
            <a:r>
              <a:rPr lang="de" sz="900" b="1" baseline="30000">
                <a:solidFill>
                  <a:srgbClr val="2F3651"/>
                </a:solidFill>
                <a:uFill>
                  <a:solidFill>
                    <a:prstClr val="black">
                      <a:alpha val="0"/>
                    </a:prstClr>
                  </a:solidFill>
                </a:uFill>
                <a:latin typeface="Arial"/>
                <a:ea typeface="Arial"/>
                <a:cs typeface="Arial"/>
              </a:rPr>
              <a:t>3,4</a:t>
            </a:r>
            <a:endParaRPr lang="en-US" sz="900" baseline="30000">
              <a:solidFill>
                <a:srgbClr val="2F3651"/>
              </a:solidFill>
              <a:latin typeface="Arial" panose="020B0604020202020204" pitchFamily="34" charset="0"/>
              <a:ea typeface="Calibri" panose="020F0502020204030204"/>
              <a:cs typeface="Arial" panose="020B0604020202020204" pitchFamily="34" charset="0"/>
            </a:endParaRPr>
          </a:p>
        </p:txBody>
      </p:sp>
      <p:sp>
        <p:nvSpPr>
          <p:cNvPr id="35" name="Rectangle: Top Corners Rounded 15">
            <a:extLst>
              <a:ext uri="{FF2B5EF4-FFF2-40B4-BE49-F238E27FC236}">
                <a16:creationId xmlns:a16="http://schemas.microsoft.com/office/drawing/2014/main" id="{4A60C9A5-A2E2-CFD8-4E92-7DDB09B062FE}"/>
              </a:ext>
            </a:extLst>
          </p:cNvPr>
          <p:cNvSpPr/>
          <p:nvPr/>
        </p:nvSpPr>
        <p:spPr>
          <a:xfrm rot="16200000">
            <a:off x="6256331" y="-22076"/>
            <a:ext cx="595736" cy="2935444"/>
          </a:xfrm>
          <a:prstGeom prst="rect">
            <a:avLst/>
          </a:prstGeom>
          <a:noFill/>
          <a:ln w="25400" cap="flat" cmpd="sng" algn="ctr">
            <a:noFill/>
            <a:prstDash val="solid"/>
          </a:ln>
          <a:effectLst/>
        </p:spPr>
        <p:txBody>
          <a:bodyPr vert="vert" lIns="0" tIns="0" rIns="0" bIns="0" rtlCol="0" anchor="t" anchorCtr="0"/>
          <a:lstStyle/>
          <a:p>
            <a:pPr marL="0" marR="0" lvl="0" indent="0" defTabSz="685800" eaLnBrk="1" fontAlgn="auto" latinLnBrk="0" hangingPunct="1">
              <a:lnSpc>
                <a:spcPct val="90000"/>
              </a:lnSpc>
              <a:spcBef>
                <a:spcPct val="0"/>
              </a:spcBef>
              <a:spcAft>
                <a:spcPct val="0"/>
              </a:spcAft>
              <a:buClrTx/>
              <a:buSzTx/>
              <a:buFontTx/>
              <a:buNone/>
              <a:tabLst/>
              <a:defRPr/>
            </a:pPr>
            <a:r>
              <a:rPr kumimoji="0" lang="de" sz="135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Pankreatische </a:t>
            </a:r>
            <a:r>
              <a:rPr kumimoji="0" lang="de" sz="135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Lymphknoten</a:t>
            </a:r>
          </a:p>
        </p:txBody>
      </p:sp>
      <p:cxnSp>
        <p:nvCxnSpPr>
          <p:cNvPr id="36" name="Connettore diritto 16">
            <a:extLst>
              <a:ext uri="{FF2B5EF4-FFF2-40B4-BE49-F238E27FC236}">
                <a16:creationId xmlns:a16="http://schemas.microsoft.com/office/drawing/2014/main" id="{00B8800E-8EA8-D8BF-79FC-2006416D4617}"/>
              </a:ext>
            </a:extLst>
          </p:cNvPr>
          <p:cNvCxnSpPr/>
          <p:nvPr/>
        </p:nvCxnSpPr>
        <p:spPr>
          <a:xfrm>
            <a:off x="5096185" y="1035184"/>
            <a:ext cx="4054959"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sp>
        <p:nvSpPr>
          <p:cNvPr id="538" name="Oval 91">
            <a:extLst>
              <a:ext uri="{FF2B5EF4-FFF2-40B4-BE49-F238E27FC236}">
                <a16:creationId xmlns:a16="http://schemas.microsoft.com/office/drawing/2014/main" id="{334D686A-3E66-D6B7-FCDD-62384F510384}"/>
              </a:ext>
            </a:extLst>
          </p:cNvPr>
          <p:cNvSpPr/>
          <p:nvPr/>
        </p:nvSpPr>
        <p:spPr>
          <a:xfrm>
            <a:off x="4522436" y="1599463"/>
            <a:ext cx="30550" cy="30550"/>
          </a:xfrm>
          <a:prstGeom prst="ellipse">
            <a:avLst/>
          </a:prstGeom>
          <a:solidFill>
            <a:srgbClr val="2F3651">
              <a:lumMod val="75000"/>
              <a:lumOff val="25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692" name="Rectangle 73">
            <a:extLst>
              <a:ext uri="{FF2B5EF4-FFF2-40B4-BE49-F238E27FC236}">
                <a16:creationId xmlns:a16="http://schemas.microsoft.com/office/drawing/2014/main" id="{20C22447-AD56-EB65-F4F9-C6B2B160D4EF}"/>
              </a:ext>
            </a:extLst>
          </p:cNvPr>
          <p:cNvSpPr/>
          <p:nvPr/>
        </p:nvSpPr>
        <p:spPr>
          <a:xfrm>
            <a:off x="5036309" y="1424635"/>
            <a:ext cx="4054959" cy="2241036"/>
          </a:xfrm>
          <a:prstGeom prst="rect">
            <a:avLst/>
          </a:prstGeom>
          <a:solidFill>
            <a:srgbClr val="347475">
              <a:lumMod val="40000"/>
              <a:lumOff val="60000"/>
              <a:alpha val="60000"/>
            </a:srgb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nvGrpSpPr>
          <p:cNvPr id="693" name="Group 104">
            <a:extLst>
              <a:ext uri="{FF2B5EF4-FFF2-40B4-BE49-F238E27FC236}">
                <a16:creationId xmlns:a16="http://schemas.microsoft.com/office/drawing/2014/main" id="{032D0873-AFE5-ADE8-72BE-FF3E890B50DD}"/>
              </a:ext>
            </a:extLst>
          </p:cNvPr>
          <p:cNvGrpSpPr/>
          <p:nvPr/>
        </p:nvGrpSpPr>
        <p:grpSpPr>
          <a:xfrm rot="2850752">
            <a:off x="6656362" y="1468523"/>
            <a:ext cx="925676" cy="861486"/>
            <a:chOff x="6408261" y="1791601"/>
            <a:chExt cx="845757" cy="787110"/>
          </a:xfrm>
        </p:grpSpPr>
        <p:sp>
          <p:nvSpPr>
            <p:cNvPr id="694" name="Freeform 327">
              <a:extLst>
                <a:ext uri="{FF2B5EF4-FFF2-40B4-BE49-F238E27FC236}">
                  <a16:creationId xmlns:a16="http://schemas.microsoft.com/office/drawing/2014/main" id="{4AA1D444-9740-02D2-17DA-677867F8CD1C}"/>
                </a:ext>
              </a:extLst>
            </p:cNvPr>
            <p:cNvSpPr/>
            <p:nvPr/>
          </p:nvSpPr>
          <p:spPr>
            <a:xfrm>
              <a:off x="6408261" y="1791601"/>
              <a:ext cx="845757" cy="787110"/>
            </a:xfrm>
            <a:custGeom>
              <a:avLst/>
              <a:gdLst>
                <a:gd name="connsiteX0" fmla="*/ 176725 w 845757"/>
                <a:gd name="connsiteY0" fmla="*/ 107490 h 787110"/>
                <a:gd name="connsiteX1" fmla="*/ 176344 w 845757"/>
                <a:gd name="connsiteY1" fmla="*/ 84201 h 787110"/>
                <a:gd name="connsiteX2" fmla="*/ 241777 w 845757"/>
                <a:gd name="connsiteY2" fmla="*/ 137488 h 787110"/>
                <a:gd name="connsiteX3" fmla="*/ 326269 w 845757"/>
                <a:gd name="connsiteY3" fmla="*/ 162169 h 787110"/>
                <a:gd name="connsiteX4" fmla="*/ 371882 w 845757"/>
                <a:gd name="connsiteY4" fmla="*/ 111034 h 787110"/>
                <a:gd name="connsiteX5" fmla="*/ 357778 w 845757"/>
                <a:gd name="connsiteY5" fmla="*/ 40534 h 787110"/>
                <a:gd name="connsiteX6" fmla="*/ 374677 w 845757"/>
                <a:gd name="connsiteY6" fmla="*/ 31 h 787110"/>
                <a:gd name="connsiteX7" fmla="*/ 403391 w 845757"/>
                <a:gd name="connsiteY7" fmla="*/ 81923 h 787110"/>
                <a:gd name="connsiteX8" fmla="*/ 449004 w 845757"/>
                <a:gd name="connsiteY8" fmla="*/ 140905 h 787110"/>
                <a:gd name="connsiteX9" fmla="*/ 485215 w 845757"/>
                <a:gd name="connsiteY9" fmla="*/ 95086 h 787110"/>
                <a:gd name="connsiteX10" fmla="*/ 494490 w 845757"/>
                <a:gd name="connsiteY10" fmla="*/ 152803 h 787110"/>
                <a:gd name="connsiteX11" fmla="*/ 519265 w 845757"/>
                <a:gd name="connsiteY11" fmla="*/ 125463 h 787110"/>
                <a:gd name="connsiteX12" fmla="*/ 531208 w 845757"/>
                <a:gd name="connsiteY12" fmla="*/ 161536 h 787110"/>
                <a:gd name="connsiteX13" fmla="*/ 576313 w 845757"/>
                <a:gd name="connsiteY13" fmla="*/ 98503 h 787110"/>
                <a:gd name="connsiteX14" fmla="*/ 624467 w 845757"/>
                <a:gd name="connsiteY14" fmla="*/ 60659 h 787110"/>
                <a:gd name="connsiteX15" fmla="*/ 601470 w 845757"/>
                <a:gd name="connsiteY15" fmla="*/ 124071 h 787110"/>
                <a:gd name="connsiteX16" fmla="*/ 584190 w 845757"/>
                <a:gd name="connsiteY16" fmla="*/ 202039 h 787110"/>
                <a:gd name="connsiteX17" fmla="*/ 660677 w 845757"/>
                <a:gd name="connsiteY17" fmla="*/ 211785 h 787110"/>
                <a:gd name="connsiteX18" fmla="*/ 769056 w 845757"/>
                <a:gd name="connsiteY18" fmla="*/ 213557 h 787110"/>
                <a:gd name="connsiteX19" fmla="*/ 684182 w 845757"/>
                <a:gd name="connsiteY19" fmla="*/ 241783 h 787110"/>
                <a:gd name="connsiteX20" fmla="*/ 653690 w 845757"/>
                <a:gd name="connsiteY20" fmla="*/ 295576 h 787110"/>
                <a:gd name="connsiteX21" fmla="*/ 716455 w 845757"/>
                <a:gd name="connsiteY21" fmla="*/ 358609 h 787110"/>
                <a:gd name="connsiteX22" fmla="*/ 747837 w 845757"/>
                <a:gd name="connsiteY22" fmla="*/ 386328 h 787110"/>
                <a:gd name="connsiteX23" fmla="*/ 682785 w 845757"/>
                <a:gd name="connsiteY23" fmla="*/ 366962 h 787110"/>
                <a:gd name="connsiteX24" fmla="*/ 701843 w 845757"/>
                <a:gd name="connsiteY24" fmla="*/ 454170 h 787110"/>
                <a:gd name="connsiteX25" fmla="*/ 805774 w 845757"/>
                <a:gd name="connsiteY25" fmla="*/ 488978 h 787110"/>
                <a:gd name="connsiteX26" fmla="*/ 844272 w 845757"/>
                <a:gd name="connsiteY26" fmla="*/ 524165 h 787110"/>
                <a:gd name="connsiteX27" fmla="*/ 748346 w 845757"/>
                <a:gd name="connsiteY27" fmla="*/ 518849 h 787110"/>
                <a:gd name="connsiteX28" fmla="*/ 625864 w 845757"/>
                <a:gd name="connsiteY28" fmla="*/ 525937 h 787110"/>
                <a:gd name="connsiteX29" fmla="*/ 593592 w 845757"/>
                <a:gd name="connsiteY29" fmla="*/ 584919 h 787110"/>
                <a:gd name="connsiteX30" fmla="*/ 615700 w 845757"/>
                <a:gd name="connsiteY30" fmla="*/ 663394 h 787110"/>
                <a:gd name="connsiteX31" fmla="*/ 653308 w 845757"/>
                <a:gd name="connsiteY31" fmla="*/ 731236 h 787110"/>
                <a:gd name="connsiteX32" fmla="*/ 577202 w 845757"/>
                <a:gd name="connsiteY32" fmla="*/ 663394 h 787110"/>
                <a:gd name="connsiteX33" fmla="*/ 507703 w 845757"/>
                <a:gd name="connsiteY33" fmla="*/ 648458 h 787110"/>
                <a:gd name="connsiteX34" fmla="*/ 518757 w 845757"/>
                <a:gd name="connsiteY34" fmla="*/ 768322 h 787110"/>
                <a:gd name="connsiteX35" fmla="*/ 495379 w 845757"/>
                <a:gd name="connsiteY35" fmla="*/ 702251 h 787110"/>
                <a:gd name="connsiteX36" fmla="*/ 453832 w 845757"/>
                <a:gd name="connsiteY36" fmla="*/ 646306 h 787110"/>
                <a:gd name="connsiteX37" fmla="*/ 444938 w 845757"/>
                <a:gd name="connsiteY37" fmla="*/ 691746 h 787110"/>
                <a:gd name="connsiteX38" fmla="*/ 426769 w 845757"/>
                <a:gd name="connsiteY38" fmla="*/ 721237 h 787110"/>
                <a:gd name="connsiteX39" fmla="*/ 396276 w 845757"/>
                <a:gd name="connsiteY39" fmla="*/ 649471 h 787110"/>
                <a:gd name="connsiteX40" fmla="*/ 328556 w 845757"/>
                <a:gd name="connsiteY40" fmla="*/ 716047 h 787110"/>
                <a:gd name="connsiteX41" fmla="*/ 279004 w 845757"/>
                <a:gd name="connsiteY41" fmla="*/ 786548 h 787110"/>
                <a:gd name="connsiteX42" fmla="*/ 298952 w 845757"/>
                <a:gd name="connsiteY42" fmla="*/ 683012 h 787110"/>
                <a:gd name="connsiteX43" fmla="*/ 293235 w 845757"/>
                <a:gd name="connsiteY43" fmla="*/ 627953 h 787110"/>
                <a:gd name="connsiteX44" fmla="*/ 260073 w 845757"/>
                <a:gd name="connsiteY44" fmla="*/ 662381 h 787110"/>
                <a:gd name="connsiteX45" fmla="*/ 267569 w 845757"/>
                <a:gd name="connsiteY45" fmla="*/ 596690 h 787110"/>
                <a:gd name="connsiteX46" fmla="*/ 202517 w 845757"/>
                <a:gd name="connsiteY46" fmla="*/ 576439 h 787110"/>
                <a:gd name="connsiteX47" fmla="*/ 84483 w 845757"/>
                <a:gd name="connsiteY47" fmla="*/ 633776 h 787110"/>
                <a:gd name="connsiteX48" fmla="*/ 135813 w 845757"/>
                <a:gd name="connsiteY48" fmla="*/ 575173 h 787110"/>
                <a:gd name="connsiteX49" fmla="*/ 188033 w 845757"/>
                <a:gd name="connsiteY49" fmla="*/ 514419 h 787110"/>
                <a:gd name="connsiteX50" fmla="*/ 124379 w 845757"/>
                <a:gd name="connsiteY50" fmla="*/ 506065 h 787110"/>
                <a:gd name="connsiteX51" fmla="*/ 122600 w 845757"/>
                <a:gd name="connsiteY51" fmla="*/ 487079 h 787110"/>
                <a:gd name="connsiteX52" fmla="*/ 169864 w 845757"/>
                <a:gd name="connsiteY52" fmla="*/ 437716 h 787110"/>
                <a:gd name="connsiteX53" fmla="*/ 53990 w 845757"/>
                <a:gd name="connsiteY53" fmla="*/ 412655 h 787110"/>
                <a:gd name="connsiteX54" fmla="*/ 38108 w 845757"/>
                <a:gd name="connsiteY54" fmla="*/ 372531 h 787110"/>
                <a:gd name="connsiteX55" fmla="*/ 168085 w 845757"/>
                <a:gd name="connsiteY55" fmla="*/ 360634 h 787110"/>
                <a:gd name="connsiteX56" fmla="*/ 93377 w 845757"/>
                <a:gd name="connsiteY56" fmla="*/ 258870 h 787110"/>
                <a:gd name="connsiteX57" fmla="*/ 25275 w 845757"/>
                <a:gd name="connsiteY57" fmla="*/ 222291 h 787110"/>
                <a:gd name="connsiteX58" fmla="*/ 136703 w 845757"/>
                <a:gd name="connsiteY58" fmla="*/ 238998 h 787110"/>
                <a:gd name="connsiteX59" fmla="*/ 211411 w 845757"/>
                <a:gd name="connsiteY59" fmla="*/ 240264 h 787110"/>
                <a:gd name="connsiteX60" fmla="*/ 144580 w 845757"/>
                <a:gd name="connsiteY60" fmla="*/ 175079 h 787110"/>
                <a:gd name="connsiteX61" fmla="*/ 237838 w 845757"/>
                <a:gd name="connsiteY61" fmla="*/ 220898 h 787110"/>
                <a:gd name="connsiteX62" fmla="*/ 176852 w 845757"/>
                <a:gd name="connsiteY62" fmla="*/ 107617 h 78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845757" h="787110">
                  <a:moveTo>
                    <a:pt x="176725" y="107490"/>
                  </a:moveTo>
                  <a:cubicBezTo>
                    <a:pt x="176725" y="107490"/>
                    <a:pt x="164782" y="96478"/>
                    <a:pt x="176344" y="84201"/>
                  </a:cubicBezTo>
                  <a:cubicBezTo>
                    <a:pt x="187906" y="71923"/>
                    <a:pt x="206456" y="89517"/>
                    <a:pt x="241777" y="137488"/>
                  </a:cubicBezTo>
                  <a:cubicBezTo>
                    <a:pt x="277098" y="185458"/>
                    <a:pt x="297046" y="175839"/>
                    <a:pt x="326269" y="162169"/>
                  </a:cubicBezTo>
                  <a:cubicBezTo>
                    <a:pt x="355492" y="148499"/>
                    <a:pt x="369213" y="149892"/>
                    <a:pt x="371882" y="111034"/>
                  </a:cubicBezTo>
                  <a:cubicBezTo>
                    <a:pt x="374550" y="72177"/>
                    <a:pt x="366164" y="63443"/>
                    <a:pt x="357778" y="40534"/>
                  </a:cubicBezTo>
                  <a:cubicBezTo>
                    <a:pt x="349393" y="17624"/>
                    <a:pt x="357397" y="-855"/>
                    <a:pt x="374677" y="31"/>
                  </a:cubicBezTo>
                  <a:cubicBezTo>
                    <a:pt x="391956" y="917"/>
                    <a:pt x="399325" y="23826"/>
                    <a:pt x="403391" y="81923"/>
                  </a:cubicBezTo>
                  <a:cubicBezTo>
                    <a:pt x="407457" y="140019"/>
                    <a:pt x="433503" y="146727"/>
                    <a:pt x="449004" y="140905"/>
                  </a:cubicBezTo>
                  <a:cubicBezTo>
                    <a:pt x="464505" y="135083"/>
                    <a:pt x="464886" y="98124"/>
                    <a:pt x="485215" y="95086"/>
                  </a:cubicBezTo>
                  <a:cubicBezTo>
                    <a:pt x="502875" y="98630"/>
                    <a:pt x="478608" y="145335"/>
                    <a:pt x="494490" y="152803"/>
                  </a:cubicBezTo>
                  <a:cubicBezTo>
                    <a:pt x="510372" y="160271"/>
                    <a:pt x="506052" y="127742"/>
                    <a:pt x="519265" y="125463"/>
                  </a:cubicBezTo>
                  <a:cubicBezTo>
                    <a:pt x="532479" y="123185"/>
                    <a:pt x="519646" y="159891"/>
                    <a:pt x="531208" y="161536"/>
                  </a:cubicBezTo>
                  <a:cubicBezTo>
                    <a:pt x="542770" y="163182"/>
                    <a:pt x="564370" y="133311"/>
                    <a:pt x="576313" y="98503"/>
                  </a:cubicBezTo>
                  <a:cubicBezTo>
                    <a:pt x="588256" y="63696"/>
                    <a:pt x="609983" y="53950"/>
                    <a:pt x="624467" y="60659"/>
                  </a:cubicBezTo>
                  <a:cubicBezTo>
                    <a:pt x="638951" y="67367"/>
                    <a:pt x="632472" y="81796"/>
                    <a:pt x="601470" y="124071"/>
                  </a:cubicBezTo>
                  <a:cubicBezTo>
                    <a:pt x="570468" y="166346"/>
                    <a:pt x="569198" y="189762"/>
                    <a:pt x="584190" y="202039"/>
                  </a:cubicBezTo>
                  <a:cubicBezTo>
                    <a:pt x="599183" y="214317"/>
                    <a:pt x="624467" y="224949"/>
                    <a:pt x="660677" y="211785"/>
                  </a:cubicBezTo>
                  <a:cubicBezTo>
                    <a:pt x="696888" y="198622"/>
                    <a:pt x="752665" y="182294"/>
                    <a:pt x="769056" y="213557"/>
                  </a:cubicBezTo>
                  <a:cubicBezTo>
                    <a:pt x="785445" y="244821"/>
                    <a:pt x="706671" y="243555"/>
                    <a:pt x="684182" y="241783"/>
                  </a:cubicBezTo>
                  <a:cubicBezTo>
                    <a:pt x="661694" y="240011"/>
                    <a:pt x="645685" y="256338"/>
                    <a:pt x="653690" y="295576"/>
                  </a:cubicBezTo>
                  <a:cubicBezTo>
                    <a:pt x="661694" y="334813"/>
                    <a:pt x="678846" y="350255"/>
                    <a:pt x="716455" y="358609"/>
                  </a:cubicBezTo>
                  <a:cubicBezTo>
                    <a:pt x="754063" y="366962"/>
                    <a:pt x="749235" y="379746"/>
                    <a:pt x="747837" y="386328"/>
                  </a:cubicBezTo>
                  <a:cubicBezTo>
                    <a:pt x="746440" y="392910"/>
                    <a:pt x="694347" y="358609"/>
                    <a:pt x="682785" y="366962"/>
                  </a:cubicBezTo>
                  <a:cubicBezTo>
                    <a:pt x="671223" y="375316"/>
                    <a:pt x="669952" y="425059"/>
                    <a:pt x="701843" y="454170"/>
                  </a:cubicBezTo>
                  <a:cubicBezTo>
                    <a:pt x="733734" y="483282"/>
                    <a:pt x="766387" y="488978"/>
                    <a:pt x="805774" y="488978"/>
                  </a:cubicBezTo>
                  <a:cubicBezTo>
                    <a:pt x="845161" y="488978"/>
                    <a:pt x="848719" y="507963"/>
                    <a:pt x="844272" y="524165"/>
                  </a:cubicBezTo>
                  <a:cubicBezTo>
                    <a:pt x="839825" y="540366"/>
                    <a:pt x="777441" y="529860"/>
                    <a:pt x="748346" y="518849"/>
                  </a:cubicBezTo>
                  <a:cubicBezTo>
                    <a:pt x="719250" y="507837"/>
                    <a:pt x="652419" y="482269"/>
                    <a:pt x="625864" y="525937"/>
                  </a:cubicBezTo>
                  <a:cubicBezTo>
                    <a:pt x="599310" y="569604"/>
                    <a:pt x="604138" y="565553"/>
                    <a:pt x="593592" y="584919"/>
                  </a:cubicBezTo>
                  <a:cubicBezTo>
                    <a:pt x="583047" y="604285"/>
                    <a:pt x="589145" y="622384"/>
                    <a:pt x="615700" y="663394"/>
                  </a:cubicBezTo>
                  <a:cubicBezTo>
                    <a:pt x="642254" y="704403"/>
                    <a:pt x="662964" y="718073"/>
                    <a:pt x="653308" y="731236"/>
                  </a:cubicBezTo>
                  <a:cubicBezTo>
                    <a:pt x="643652" y="744400"/>
                    <a:pt x="615319" y="720224"/>
                    <a:pt x="577202" y="663394"/>
                  </a:cubicBezTo>
                  <a:cubicBezTo>
                    <a:pt x="539086" y="606563"/>
                    <a:pt x="511261" y="628207"/>
                    <a:pt x="507703" y="648458"/>
                  </a:cubicBezTo>
                  <a:cubicBezTo>
                    <a:pt x="504146" y="668710"/>
                    <a:pt x="530319" y="755538"/>
                    <a:pt x="518757" y="768322"/>
                  </a:cubicBezTo>
                  <a:cubicBezTo>
                    <a:pt x="507195" y="781105"/>
                    <a:pt x="497031" y="772752"/>
                    <a:pt x="495379" y="702251"/>
                  </a:cubicBezTo>
                  <a:cubicBezTo>
                    <a:pt x="493600" y="631751"/>
                    <a:pt x="460820" y="643648"/>
                    <a:pt x="453832" y="646306"/>
                  </a:cubicBezTo>
                  <a:cubicBezTo>
                    <a:pt x="446844" y="648964"/>
                    <a:pt x="441508" y="657824"/>
                    <a:pt x="444938" y="691746"/>
                  </a:cubicBezTo>
                  <a:cubicBezTo>
                    <a:pt x="448496" y="725667"/>
                    <a:pt x="434774" y="721237"/>
                    <a:pt x="426769" y="721237"/>
                  </a:cubicBezTo>
                  <a:cubicBezTo>
                    <a:pt x="418765" y="721237"/>
                    <a:pt x="423212" y="652888"/>
                    <a:pt x="396276" y="649471"/>
                  </a:cubicBezTo>
                  <a:cubicBezTo>
                    <a:pt x="369340" y="646053"/>
                    <a:pt x="341007" y="673266"/>
                    <a:pt x="328556" y="716047"/>
                  </a:cubicBezTo>
                  <a:cubicBezTo>
                    <a:pt x="316104" y="758829"/>
                    <a:pt x="305940" y="791864"/>
                    <a:pt x="279004" y="786548"/>
                  </a:cubicBezTo>
                  <a:cubicBezTo>
                    <a:pt x="252069" y="781232"/>
                    <a:pt x="284722" y="702378"/>
                    <a:pt x="298952" y="683012"/>
                  </a:cubicBezTo>
                  <a:cubicBezTo>
                    <a:pt x="313182" y="663647"/>
                    <a:pt x="310514" y="627447"/>
                    <a:pt x="293235" y="627953"/>
                  </a:cubicBezTo>
                  <a:cubicBezTo>
                    <a:pt x="275955" y="628460"/>
                    <a:pt x="287009" y="661495"/>
                    <a:pt x="260073" y="662381"/>
                  </a:cubicBezTo>
                  <a:cubicBezTo>
                    <a:pt x="233138" y="663267"/>
                    <a:pt x="282689" y="613524"/>
                    <a:pt x="267569" y="596690"/>
                  </a:cubicBezTo>
                  <a:cubicBezTo>
                    <a:pt x="252450" y="579856"/>
                    <a:pt x="228182" y="561883"/>
                    <a:pt x="202517" y="576439"/>
                  </a:cubicBezTo>
                  <a:cubicBezTo>
                    <a:pt x="176852" y="590994"/>
                    <a:pt x="101636" y="655293"/>
                    <a:pt x="84483" y="633776"/>
                  </a:cubicBezTo>
                  <a:cubicBezTo>
                    <a:pt x="67331" y="612259"/>
                    <a:pt x="107480" y="588843"/>
                    <a:pt x="135813" y="575173"/>
                  </a:cubicBezTo>
                  <a:cubicBezTo>
                    <a:pt x="164147" y="561503"/>
                    <a:pt x="191591" y="546062"/>
                    <a:pt x="188033" y="514419"/>
                  </a:cubicBezTo>
                  <a:cubicBezTo>
                    <a:pt x="184476" y="482776"/>
                    <a:pt x="138100" y="500369"/>
                    <a:pt x="124379" y="506065"/>
                  </a:cubicBezTo>
                  <a:cubicBezTo>
                    <a:pt x="110656" y="511760"/>
                    <a:pt x="101382" y="498597"/>
                    <a:pt x="122600" y="487079"/>
                  </a:cubicBezTo>
                  <a:cubicBezTo>
                    <a:pt x="143818" y="475561"/>
                    <a:pt x="188541" y="465435"/>
                    <a:pt x="169864" y="437716"/>
                  </a:cubicBezTo>
                  <a:cubicBezTo>
                    <a:pt x="151187" y="409997"/>
                    <a:pt x="140260" y="407339"/>
                    <a:pt x="53990" y="412655"/>
                  </a:cubicBezTo>
                  <a:cubicBezTo>
                    <a:pt x="-32280" y="417971"/>
                    <a:pt x="2278" y="375696"/>
                    <a:pt x="38108" y="372531"/>
                  </a:cubicBezTo>
                  <a:cubicBezTo>
                    <a:pt x="73938" y="369367"/>
                    <a:pt x="157540" y="398099"/>
                    <a:pt x="168085" y="360634"/>
                  </a:cubicBezTo>
                  <a:cubicBezTo>
                    <a:pt x="178631" y="323169"/>
                    <a:pt x="173803" y="282665"/>
                    <a:pt x="93377" y="258870"/>
                  </a:cubicBezTo>
                  <a:cubicBezTo>
                    <a:pt x="93377" y="258870"/>
                    <a:pt x="23116" y="248744"/>
                    <a:pt x="25275" y="222291"/>
                  </a:cubicBezTo>
                  <a:cubicBezTo>
                    <a:pt x="27436" y="195837"/>
                    <a:pt x="77495" y="210773"/>
                    <a:pt x="136703" y="238998"/>
                  </a:cubicBezTo>
                  <a:cubicBezTo>
                    <a:pt x="195911" y="267224"/>
                    <a:pt x="206964" y="265452"/>
                    <a:pt x="211411" y="240264"/>
                  </a:cubicBezTo>
                  <a:cubicBezTo>
                    <a:pt x="215858" y="215076"/>
                    <a:pt x="141912" y="197103"/>
                    <a:pt x="144580" y="175079"/>
                  </a:cubicBezTo>
                  <a:cubicBezTo>
                    <a:pt x="147248" y="153056"/>
                    <a:pt x="214079" y="233682"/>
                    <a:pt x="237838" y="220898"/>
                  </a:cubicBezTo>
                  <a:cubicBezTo>
                    <a:pt x="269221" y="204191"/>
                    <a:pt x="213952" y="132804"/>
                    <a:pt x="176852" y="107617"/>
                  </a:cubicBezTo>
                  <a:close/>
                </a:path>
              </a:pathLst>
            </a:custGeom>
            <a:gradFill>
              <a:gsLst>
                <a:gs pos="0">
                  <a:srgbClr val="FFFFFF"/>
                </a:gs>
                <a:gs pos="87000">
                  <a:srgbClr val="B057FF"/>
                </a:gs>
              </a:gsLst>
              <a:path path="circle">
                <a:fillToRect l="50000" t="50000" r="50000" b="50000"/>
              </a:path>
            </a:gradFill>
            <a:ln w="7750" cap="flat">
              <a:solidFill>
                <a:srgbClr val="2F3651"/>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525"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695" name="Freeform 328">
              <a:extLst>
                <a:ext uri="{FF2B5EF4-FFF2-40B4-BE49-F238E27FC236}">
                  <a16:creationId xmlns:a16="http://schemas.microsoft.com/office/drawing/2014/main" id="{353C6178-D58B-A0E9-ECB7-4B220DD94D59}"/>
                </a:ext>
              </a:extLst>
            </p:cNvPr>
            <p:cNvSpPr/>
            <p:nvPr/>
          </p:nvSpPr>
          <p:spPr>
            <a:xfrm rot="5618614">
              <a:off x="6672048" y="2087325"/>
              <a:ext cx="267836" cy="209939"/>
            </a:xfrm>
            <a:custGeom>
              <a:avLst/>
              <a:gdLst>
                <a:gd name="connsiteX0" fmla="*/ 62642 w 267836"/>
                <a:gd name="connsiteY0" fmla="*/ 8728 h 209939"/>
                <a:gd name="connsiteX1" fmla="*/ 5213 w 267836"/>
                <a:gd name="connsiteY1" fmla="*/ 36447 h 209939"/>
                <a:gd name="connsiteX2" fmla="*/ 50572 w 267836"/>
                <a:gd name="connsiteY2" fmla="*/ 180486 h 209939"/>
                <a:gd name="connsiteX3" fmla="*/ 267455 w 267836"/>
                <a:gd name="connsiteY3" fmla="*/ 54547 h 209939"/>
                <a:gd name="connsiteX4" fmla="*/ 141416 w 267836"/>
                <a:gd name="connsiteY4" fmla="*/ 28093 h 209939"/>
                <a:gd name="connsiteX5" fmla="*/ 62642 w 267836"/>
                <a:gd name="connsiteY5" fmla="*/ 8728 h 209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836" h="209938">
                  <a:moveTo>
                    <a:pt x="62642" y="8728"/>
                  </a:moveTo>
                  <a:cubicBezTo>
                    <a:pt x="39010" y="-1524"/>
                    <a:pt x="12201" y="11639"/>
                    <a:pt x="5213" y="36447"/>
                  </a:cubicBezTo>
                  <a:cubicBezTo>
                    <a:pt x="-4189" y="69609"/>
                    <a:pt x="-6857" y="125680"/>
                    <a:pt x="50572" y="180486"/>
                  </a:cubicBezTo>
                  <a:cubicBezTo>
                    <a:pt x="140272" y="265922"/>
                    <a:pt x="275967" y="147451"/>
                    <a:pt x="267455" y="54547"/>
                  </a:cubicBezTo>
                  <a:cubicBezTo>
                    <a:pt x="258815" y="-38737"/>
                    <a:pt x="182328" y="12525"/>
                    <a:pt x="141416" y="28093"/>
                  </a:cubicBezTo>
                  <a:cubicBezTo>
                    <a:pt x="112829" y="38979"/>
                    <a:pt x="93135" y="22018"/>
                    <a:pt x="62642" y="8728"/>
                  </a:cubicBezTo>
                  <a:close/>
                </a:path>
              </a:pathLst>
            </a:custGeom>
            <a:gradFill>
              <a:gsLst>
                <a:gs pos="2000">
                  <a:srgbClr val="FFFFFF"/>
                </a:gs>
                <a:gs pos="56000">
                  <a:srgbClr val="AA80DC"/>
                </a:gs>
                <a:gs pos="98000">
                  <a:srgbClr val="5500B9"/>
                </a:gs>
              </a:gsLst>
              <a:path path="circle">
                <a:fillToRect l="50000" t="50000" r="50000" b="50000"/>
              </a:path>
            </a:grad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525"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grpSp>
      <p:sp>
        <p:nvSpPr>
          <p:cNvPr id="696" name="TextBox 107">
            <a:extLst>
              <a:ext uri="{FF2B5EF4-FFF2-40B4-BE49-F238E27FC236}">
                <a16:creationId xmlns:a16="http://schemas.microsoft.com/office/drawing/2014/main" id="{C42BBD29-93CF-FFE4-9E12-0FAD19B886DC}"/>
              </a:ext>
            </a:extLst>
          </p:cNvPr>
          <p:cNvSpPr txBox="1"/>
          <p:nvPr/>
        </p:nvSpPr>
        <p:spPr>
          <a:xfrm>
            <a:off x="7449169" y="1488072"/>
            <a:ext cx="852773" cy="117725"/>
          </a:xfrm>
          <a:prstGeom prst="rect">
            <a:avLst/>
          </a:prstGeom>
          <a:noFill/>
        </p:spPr>
        <p:txBody>
          <a:bodyPr wrap="square" lIns="0" tIns="0" rIns="0" bIns="0" rtlCol="0" anchor="ctr">
            <a:spAutoFit/>
          </a:bodyPr>
          <a:lstStyle/>
          <a:p>
            <a:pPr defTabSz="685800">
              <a:lnSpc>
                <a:spcPct val="85000"/>
              </a:lnSpc>
              <a:defRPr/>
            </a:pPr>
            <a:r>
              <a:rPr lang="de" sz="900" b="1">
                <a:solidFill>
                  <a:srgbClr val="2F3651"/>
                </a:solidFill>
                <a:uFill>
                  <a:solidFill>
                    <a:prstClr val="black">
                      <a:alpha val="0"/>
                    </a:prstClr>
                  </a:solidFill>
                </a:uFill>
                <a:latin typeface="Arial"/>
                <a:ea typeface="Arial"/>
                <a:cs typeface="Arial"/>
              </a:rPr>
              <a:t>Reife APZ</a:t>
            </a:r>
          </a:p>
        </p:txBody>
      </p:sp>
      <p:sp>
        <p:nvSpPr>
          <p:cNvPr id="697" name="TextBox 108">
            <a:extLst>
              <a:ext uri="{FF2B5EF4-FFF2-40B4-BE49-F238E27FC236}">
                <a16:creationId xmlns:a16="http://schemas.microsoft.com/office/drawing/2014/main" id="{707E0E90-DBB1-97B7-EE1B-5D4752AC0643}"/>
              </a:ext>
            </a:extLst>
          </p:cNvPr>
          <p:cNvSpPr txBox="1"/>
          <p:nvPr/>
        </p:nvSpPr>
        <p:spPr>
          <a:xfrm>
            <a:off x="5679748" y="1631044"/>
            <a:ext cx="766910" cy="215828"/>
          </a:xfrm>
          <a:prstGeom prst="rect">
            <a:avLst/>
          </a:prstGeom>
          <a:noFill/>
        </p:spPr>
        <p:txBody>
          <a:bodyPr wrap="square" lIns="0" tIns="0" rIns="0" bIns="0" rtlCol="0">
            <a:spAutoFit/>
          </a:bodyPr>
          <a:lstStyle/>
          <a:p>
            <a:pPr algn="ctr" defTabSz="685800">
              <a:lnSpc>
                <a:spcPct val="85000"/>
              </a:lnSpc>
              <a:defRPr/>
            </a:pPr>
            <a:r>
              <a:rPr lang="de" sz="825">
                <a:solidFill>
                  <a:srgbClr val="2F3651"/>
                </a:solidFill>
                <a:uFill>
                  <a:solidFill>
                    <a:prstClr val="black">
                      <a:alpha val="0"/>
                    </a:prstClr>
                  </a:solidFill>
                </a:uFill>
                <a:latin typeface="Arial"/>
                <a:ea typeface="Arial"/>
                <a:cs typeface="Arial"/>
              </a:rPr>
              <a:t>Antigen-Präsentation</a:t>
            </a:r>
          </a:p>
        </p:txBody>
      </p:sp>
      <p:grpSp>
        <p:nvGrpSpPr>
          <p:cNvPr id="698" name="Group 5">
            <a:extLst>
              <a:ext uri="{FF2B5EF4-FFF2-40B4-BE49-F238E27FC236}">
                <a16:creationId xmlns:a16="http://schemas.microsoft.com/office/drawing/2014/main" id="{AD3B7B76-1A22-0E17-32FF-60FA2E7F840D}"/>
              </a:ext>
            </a:extLst>
          </p:cNvPr>
          <p:cNvGrpSpPr/>
          <p:nvPr/>
        </p:nvGrpSpPr>
        <p:grpSpPr>
          <a:xfrm rot="19257870">
            <a:off x="7282894" y="2035739"/>
            <a:ext cx="585161" cy="879506"/>
            <a:chOff x="9131021" y="3551487"/>
            <a:chExt cx="780214" cy="1172674"/>
          </a:xfrm>
        </p:grpSpPr>
        <p:grpSp>
          <p:nvGrpSpPr>
            <p:cNvPr id="699" name="Group 3">
              <a:extLst>
                <a:ext uri="{FF2B5EF4-FFF2-40B4-BE49-F238E27FC236}">
                  <a16:creationId xmlns:a16="http://schemas.microsoft.com/office/drawing/2014/main" id="{D50ED5D8-8011-FAB1-3F17-0A44591C06B3}"/>
                </a:ext>
              </a:extLst>
            </p:cNvPr>
            <p:cNvGrpSpPr/>
            <p:nvPr/>
          </p:nvGrpSpPr>
          <p:grpSpPr>
            <a:xfrm>
              <a:off x="9131021" y="3551487"/>
              <a:ext cx="780214" cy="1172674"/>
              <a:chOff x="9131021" y="3551487"/>
              <a:chExt cx="780214" cy="1172674"/>
            </a:xfrm>
          </p:grpSpPr>
          <p:sp>
            <p:nvSpPr>
              <p:cNvPr id="702" name="Freeform: Shape 202">
                <a:extLst>
                  <a:ext uri="{FF2B5EF4-FFF2-40B4-BE49-F238E27FC236}">
                    <a16:creationId xmlns:a16="http://schemas.microsoft.com/office/drawing/2014/main" id="{A7712594-E5AD-C52D-A9F8-AFFC8D7CFD42}"/>
                  </a:ext>
                </a:extLst>
              </p:cNvPr>
              <p:cNvSpPr>
                <a:spLocks noChangeAspect="1"/>
              </p:cNvSpPr>
              <p:nvPr/>
            </p:nvSpPr>
            <p:spPr>
              <a:xfrm rot="2238401">
                <a:off x="9403825" y="3551487"/>
                <a:ext cx="234606" cy="25340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B266B4"/>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grpSp>
            <p:nvGrpSpPr>
              <p:cNvPr id="703" name="Group 110">
                <a:extLst>
                  <a:ext uri="{FF2B5EF4-FFF2-40B4-BE49-F238E27FC236}">
                    <a16:creationId xmlns:a16="http://schemas.microsoft.com/office/drawing/2014/main" id="{9E304D56-4BE5-AF78-08C9-38B043BD17EC}"/>
                  </a:ext>
                </a:extLst>
              </p:cNvPr>
              <p:cNvGrpSpPr>
                <a:grpSpLocks noChangeAspect="1"/>
              </p:cNvGrpSpPr>
              <p:nvPr/>
            </p:nvGrpSpPr>
            <p:grpSpPr>
              <a:xfrm>
                <a:off x="9131021" y="3943947"/>
                <a:ext cx="780214" cy="780214"/>
                <a:chOff x="6935850" y="3133317"/>
                <a:chExt cx="1828798" cy="1828798"/>
              </a:xfrm>
            </p:grpSpPr>
            <p:sp>
              <p:nvSpPr>
                <p:cNvPr id="704" name="Oval 111">
                  <a:extLst>
                    <a:ext uri="{FF2B5EF4-FFF2-40B4-BE49-F238E27FC236}">
                      <a16:creationId xmlns:a16="http://schemas.microsoft.com/office/drawing/2014/main" id="{0C3C1EE0-5617-D9D2-0FD8-2279A93DD7D8}"/>
                    </a:ext>
                  </a:extLst>
                </p:cNvPr>
                <p:cNvSpPr/>
                <p:nvPr/>
              </p:nvSpPr>
              <p:spPr>
                <a:xfrm>
                  <a:off x="6935850" y="3133317"/>
                  <a:ext cx="1828798" cy="1828798"/>
                </a:xfrm>
                <a:prstGeom prst="ellipse">
                  <a:avLst/>
                </a:prstGeom>
                <a:solidFill>
                  <a:srgbClr val="FFA3A3"/>
                </a:solidFill>
                <a:ln w="12700" cap="flat" cmpd="sng" algn="ctr">
                  <a:solidFill>
                    <a:srgbClr val="A30000"/>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705" name="Oval 112">
                  <a:extLst>
                    <a:ext uri="{FF2B5EF4-FFF2-40B4-BE49-F238E27FC236}">
                      <a16:creationId xmlns:a16="http://schemas.microsoft.com/office/drawing/2014/main" id="{269CE73C-7FE0-C7E6-F2E4-2816EF29AA96}"/>
                    </a:ext>
                  </a:extLst>
                </p:cNvPr>
                <p:cNvSpPr/>
                <p:nvPr/>
              </p:nvSpPr>
              <p:spPr>
                <a:xfrm>
                  <a:off x="7204594" y="3744010"/>
                  <a:ext cx="987552" cy="987552"/>
                </a:xfrm>
                <a:prstGeom prst="ellipse">
                  <a:avLst/>
                </a:prstGeom>
                <a:solidFill>
                  <a:srgbClr val="FF0909"/>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706" name="Moon 113">
                  <a:extLst>
                    <a:ext uri="{FF2B5EF4-FFF2-40B4-BE49-F238E27FC236}">
                      <a16:creationId xmlns:a16="http://schemas.microsoft.com/office/drawing/2014/main" id="{FB2B5357-C0E2-3DFC-236A-A2B72E71706B}"/>
                    </a:ext>
                  </a:extLst>
                </p:cNvPr>
                <p:cNvSpPr/>
                <p:nvPr/>
              </p:nvSpPr>
              <p:spPr>
                <a:xfrm rot="7817520">
                  <a:off x="8079542" y="3185078"/>
                  <a:ext cx="273673" cy="1017710"/>
                </a:xfrm>
                <a:prstGeom prst="moon">
                  <a:avLst>
                    <a:gd name="adj" fmla="val 28930"/>
                  </a:avLst>
                </a:prstGeom>
                <a:solidFill>
                  <a:sysClr val="window" lastClr="FFFFFF"/>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grpSp>
        <p:sp>
          <p:nvSpPr>
            <p:cNvPr id="700" name="Freeform: Shape 207">
              <a:extLst>
                <a:ext uri="{FF2B5EF4-FFF2-40B4-BE49-F238E27FC236}">
                  <a16:creationId xmlns:a16="http://schemas.microsoft.com/office/drawing/2014/main" id="{737AF400-2C99-4247-B1C9-4FC2F9A244B9}"/>
                </a:ext>
              </a:extLst>
            </p:cNvPr>
            <p:cNvSpPr>
              <a:spLocks noChangeAspect="1"/>
            </p:cNvSpPr>
            <p:nvPr/>
          </p:nvSpPr>
          <p:spPr>
            <a:xfrm rot="19361600" flipV="1">
              <a:off x="9397647" y="3760326"/>
              <a:ext cx="234606" cy="25340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FF0909"/>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701" name="Oval 115">
              <a:extLst>
                <a:ext uri="{FF2B5EF4-FFF2-40B4-BE49-F238E27FC236}">
                  <a16:creationId xmlns:a16="http://schemas.microsoft.com/office/drawing/2014/main" id="{1D5C2FC3-76E3-3692-8F2B-375D10A11D9C}"/>
                </a:ext>
              </a:extLst>
            </p:cNvPr>
            <p:cNvSpPr/>
            <p:nvPr/>
          </p:nvSpPr>
          <p:spPr>
            <a:xfrm>
              <a:off x="9471489" y="3737941"/>
              <a:ext cx="81467" cy="81467"/>
            </a:xfrm>
            <a:prstGeom prst="ellipse">
              <a:avLst/>
            </a:prstGeom>
            <a:solidFill>
              <a:srgbClr val="2F3651">
                <a:lumMod val="75000"/>
                <a:lumOff val="25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pic>
        <p:nvPicPr>
          <p:cNvPr id="707" name="T-Cells infiltrate 4">
            <a:extLst>
              <a:ext uri="{FF2B5EF4-FFF2-40B4-BE49-F238E27FC236}">
                <a16:creationId xmlns:a16="http://schemas.microsoft.com/office/drawing/2014/main" id="{DD5D8167-A522-B0D0-BBAA-E22DB05480C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23787" y="2307670"/>
            <a:ext cx="615838" cy="605042"/>
          </a:xfrm>
          <a:prstGeom prst="rect">
            <a:avLst/>
          </a:prstGeom>
        </p:spPr>
      </p:pic>
      <p:sp>
        <p:nvSpPr>
          <p:cNvPr id="708" name="Freeform: Shape 223">
            <a:extLst>
              <a:ext uri="{FF2B5EF4-FFF2-40B4-BE49-F238E27FC236}">
                <a16:creationId xmlns:a16="http://schemas.microsoft.com/office/drawing/2014/main" id="{5FA9E4ED-B2A4-2638-D778-842CEDE68D04}"/>
              </a:ext>
            </a:extLst>
          </p:cNvPr>
          <p:cNvSpPr>
            <a:spLocks noChangeAspect="1"/>
          </p:cNvSpPr>
          <p:nvPr/>
        </p:nvSpPr>
        <p:spPr>
          <a:xfrm rot="156699" flipV="1">
            <a:off x="6655381" y="2215787"/>
            <a:ext cx="175955" cy="19005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A30000"/>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709" name="Oval 125">
            <a:extLst>
              <a:ext uri="{FF2B5EF4-FFF2-40B4-BE49-F238E27FC236}">
                <a16:creationId xmlns:a16="http://schemas.microsoft.com/office/drawing/2014/main" id="{E3DF3054-8F64-DF12-5511-CBD7625F59F6}"/>
              </a:ext>
            </a:extLst>
          </p:cNvPr>
          <p:cNvSpPr>
            <a:spLocks noChangeAspect="1"/>
          </p:cNvSpPr>
          <p:nvPr/>
        </p:nvSpPr>
        <p:spPr>
          <a:xfrm>
            <a:off x="7073685" y="3386801"/>
            <a:ext cx="207362" cy="207362"/>
          </a:xfrm>
          <a:prstGeom prst="ellipse">
            <a:avLst/>
          </a:prstGeom>
          <a:solidFill>
            <a:srgbClr val="2F3651"/>
          </a:solidFill>
          <a:ln w="25400" cap="flat" cmpd="sng" algn="ctr">
            <a:noFill/>
            <a:prstDash val="solid"/>
          </a:ln>
          <a:effectLst/>
        </p:spPr>
        <p:txBody>
          <a:bodyPr tIns="40500" bIns="13500" rtlCol="0" anchor="ctr"/>
          <a:lstStyle/>
          <a:p>
            <a:pPr marL="0" marR="0" lvl="0" indent="0" algn="ctr" defTabSz="685800" eaLnBrk="1" fontAlgn="auto" latinLnBrk="0" hangingPunct="1">
              <a:lnSpc>
                <a:spcPct val="85000"/>
              </a:lnSpc>
              <a:spcBef>
                <a:spcPct val="0"/>
              </a:spcBef>
              <a:spcAft>
                <a:spcPct val="0"/>
              </a:spcAft>
              <a:buClrTx/>
              <a:buSzTx/>
              <a:buFontTx/>
              <a:buNone/>
              <a:tabLst/>
              <a:defRPr/>
            </a:pPr>
            <a:r>
              <a:rPr kumimoji="0" lang="de" sz="105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3</a:t>
            </a:r>
            <a:endParaRPr kumimoji="0" lang="en-US" sz="120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cxnSp>
        <p:nvCxnSpPr>
          <p:cNvPr id="710" name="Straight Arrow Connector 20">
            <a:extLst>
              <a:ext uri="{FF2B5EF4-FFF2-40B4-BE49-F238E27FC236}">
                <a16:creationId xmlns:a16="http://schemas.microsoft.com/office/drawing/2014/main" id="{5F4DCED9-9410-9B34-C09F-80879BAF9E26}"/>
              </a:ext>
            </a:extLst>
          </p:cNvPr>
          <p:cNvCxnSpPr/>
          <p:nvPr/>
        </p:nvCxnSpPr>
        <p:spPr>
          <a:xfrm>
            <a:off x="4842262" y="1574177"/>
            <a:ext cx="1922870" cy="0"/>
          </a:xfrm>
          <a:prstGeom prst="straightConnector1">
            <a:avLst/>
          </a:prstGeom>
          <a:noFill/>
          <a:ln w="15875" cap="flat" cmpd="sng" algn="ctr">
            <a:solidFill>
              <a:srgbClr val="7F7F7F"/>
            </a:solidFill>
            <a:prstDash val="solid"/>
            <a:tailEnd type="stealth" w="lg" len="lg"/>
          </a:ln>
          <a:effectLst/>
        </p:spPr>
      </p:cxnSp>
      <p:pic>
        <p:nvPicPr>
          <p:cNvPr id="711" name="Graphic 2651">
            <a:extLst>
              <a:ext uri="{FF2B5EF4-FFF2-40B4-BE49-F238E27FC236}">
                <a16:creationId xmlns:a16="http://schemas.microsoft.com/office/drawing/2014/main" id="{2A51E055-2CFD-F05C-2E9E-87665E09CC7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4873583">
            <a:off x="8294073" y="2992939"/>
            <a:ext cx="126766" cy="134540"/>
          </a:xfrm>
          <a:prstGeom prst="rect">
            <a:avLst/>
          </a:prstGeom>
        </p:spPr>
      </p:pic>
      <p:pic>
        <p:nvPicPr>
          <p:cNvPr id="712" name="Graphic 2652">
            <a:extLst>
              <a:ext uri="{FF2B5EF4-FFF2-40B4-BE49-F238E27FC236}">
                <a16:creationId xmlns:a16="http://schemas.microsoft.com/office/drawing/2014/main" id="{C35D3214-DE44-C8C8-F500-367065E1AA8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9745088">
            <a:off x="8445925" y="3009341"/>
            <a:ext cx="134540" cy="126766"/>
          </a:xfrm>
          <a:prstGeom prst="rect">
            <a:avLst/>
          </a:prstGeom>
        </p:spPr>
      </p:pic>
      <p:pic>
        <p:nvPicPr>
          <p:cNvPr id="713" name="Graphic 2653">
            <a:extLst>
              <a:ext uri="{FF2B5EF4-FFF2-40B4-BE49-F238E27FC236}">
                <a16:creationId xmlns:a16="http://schemas.microsoft.com/office/drawing/2014/main" id="{1914C32C-0318-F095-232E-80816FDE2A6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1423421">
            <a:off x="8333652" y="3529829"/>
            <a:ext cx="134540" cy="126766"/>
          </a:xfrm>
          <a:prstGeom prst="rect">
            <a:avLst/>
          </a:prstGeom>
        </p:spPr>
      </p:pic>
      <p:pic>
        <p:nvPicPr>
          <p:cNvPr id="714" name="Graphic 2651">
            <a:extLst>
              <a:ext uri="{FF2B5EF4-FFF2-40B4-BE49-F238E27FC236}">
                <a16:creationId xmlns:a16="http://schemas.microsoft.com/office/drawing/2014/main" id="{2ECF821A-1AE9-2191-FDE1-3E400826FCB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4873583">
            <a:off x="8394878" y="3386419"/>
            <a:ext cx="126766" cy="134540"/>
          </a:xfrm>
          <a:prstGeom prst="rect">
            <a:avLst/>
          </a:prstGeom>
        </p:spPr>
      </p:pic>
      <p:pic>
        <p:nvPicPr>
          <p:cNvPr id="715" name="Graphic 2652">
            <a:extLst>
              <a:ext uri="{FF2B5EF4-FFF2-40B4-BE49-F238E27FC236}">
                <a16:creationId xmlns:a16="http://schemas.microsoft.com/office/drawing/2014/main" id="{A90D9E1C-B6BE-2815-7221-F7ECE0D634B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9745088">
            <a:off x="7710874" y="3310352"/>
            <a:ext cx="134540" cy="126766"/>
          </a:xfrm>
          <a:prstGeom prst="rect">
            <a:avLst/>
          </a:prstGeom>
        </p:spPr>
      </p:pic>
      <p:pic>
        <p:nvPicPr>
          <p:cNvPr id="716" name="Graphic 2653">
            <a:extLst>
              <a:ext uri="{FF2B5EF4-FFF2-40B4-BE49-F238E27FC236}">
                <a16:creationId xmlns:a16="http://schemas.microsoft.com/office/drawing/2014/main" id="{27A8B2F4-7A7D-7D42-28A3-DE1D37F1FEE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1423421">
            <a:off x="8411251" y="3197182"/>
            <a:ext cx="134540" cy="126766"/>
          </a:xfrm>
          <a:prstGeom prst="rect">
            <a:avLst/>
          </a:prstGeom>
        </p:spPr>
      </p:pic>
      <p:pic>
        <p:nvPicPr>
          <p:cNvPr id="717" name="Graphic 2651">
            <a:extLst>
              <a:ext uri="{FF2B5EF4-FFF2-40B4-BE49-F238E27FC236}">
                <a16:creationId xmlns:a16="http://schemas.microsoft.com/office/drawing/2014/main" id="{6C0E9028-A1B0-4760-F84E-512666F702D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4873583">
            <a:off x="7816800" y="3507172"/>
            <a:ext cx="126766" cy="134540"/>
          </a:xfrm>
          <a:prstGeom prst="rect">
            <a:avLst/>
          </a:prstGeom>
        </p:spPr>
      </p:pic>
      <p:sp>
        <p:nvSpPr>
          <p:cNvPr id="718" name="TextBox 16">
            <a:extLst>
              <a:ext uri="{FF2B5EF4-FFF2-40B4-BE49-F238E27FC236}">
                <a16:creationId xmlns:a16="http://schemas.microsoft.com/office/drawing/2014/main" id="{992B7291-F7FD-9116-EEF5-0A41DF2B3AD3}"/>
              </a:ext>
            </a:extLst>
          </p:cNvPr>
          <p:cNvSpPr txBox="1"/>
          <p:nvPr/>
        </p:nvSpPr>
        <p:spPr>
          <a:xfrm>
            <a:off x="6885699" y="2976170"/>
            <a:ext cx="454599" cy="117725"/>
          </a:xfrm>
          <a:prstGeom prst="rect">
            <a:avLst/>
          </a:prstGeom>
          <a:noFill/>
        </p:spPr>
        <p:txBody>
          <a:bodyPr wrap="square" lIns="0" tIns="0" rIns="0" bIns="0" rtlCol="0">
            <a:spAutoFit/>
          </a:bodyPr>
          <a:lstStyle/>
          <a:p>
            <a:pPr algn="ctr" defTabSz="685800">
              <a:lnSpc>
                <a:spcPct val="85000"/>
              </a:lnSpc>
              <a:defRPr/>
            </a:pPr>
            <a:r>
              <a:rPr lang="de" sz="900">
                <a:solidFill>
                  <a:srgbClr val="2F3651"/>
                </a:solidFill>
                <a:uFill>
                  <a:solidFill>
                    <a:prstClr val="black">
                      <a:alpha val="0"/>
                    </a:prstClr>
                  </a:solidFill>
                </a:uFill>
                <a:latin typeface="Arial"/>
                <a:ea typeface="Arial"/>
                <a:cs typeface="Arial"/>
              </a:rPr>
              <a:t>IL-2</a:t>
            </a:r>
          </a:p>
        </p:txBody>
      </p:sp>
      <p:sp>
        <p:nvSpPr>
          <p:cNvPr id="719" name="TextBox 42">
            <a:extLst>
              <a:ext uri="{FF2B5EF4-FFF2-40B4-BE49-F238E27FC236}">
                <a16:creationId xmlns:a16="http://schemas.microsoft.com/office/drawing/2014/main" id="{BE04A9DA-C1E9-00AE-FE0C-4C961F0CBFAC}"/>
              </a:ext>
            </a:extLst>
          </p:cNvPr>
          <p:cNvSpPr txBox="1"/>
          <p:nvPr/>
        </p:nvSpPr>
        <p:spPr>
          <a:xfrm>
            <a:off x="6908612" y="3119729"/>
            <a:ext cx="454599" cy="117725"/>
          </a:xfrm>
          <a:prstGeom prst="rect">
            <a:avLst/>
          </a:prstGeom>
          <a:noFill/>
        </p:spPr>
        <p:txBody>
          <a:bodyPr wrap="square" lIns="0" tIns="0" rIns="0" bIns="0" rtlCol="0">
            <a:spAutoFit/>
          </a:bodyPr>
          <a:lstStyle/>
          <a:p>
            <a:pPr algn="ctr" defTabSz="685800">
              <a:lnSpc>
                <a:spcPct val="85000"/>
              </a:lnSpc>
              <a:defRPr/>
            </a:pPr>
            <a:r>
              <a:rPr lang="de" sz="900">
                <a:solidFill>
                  <a:srgbClr val="2F3651"/>
                </a:solidFill>
                <a:uFill>
                  <a:solidFill>
                    <a:prstClr val="black">
                      <a:alpha val="0"/>
                    </a:prstClr>
                  </a:solidFill>
                </a:uFill>
                <a:latin typeface="Arial"/>
                <a:ea typeface="Arial"/>
                <a:cs typeface="Arial"/>
              </a:rPr>
              <a:t>IFN-γ</a:t>
            </a:r>
          </a:p>
        </p:txBody>
      </p:sp>
      <p:cxnSp>
        <p:nvCxnSpPr>
          <p:cNvPr id="720" name="Straight Arrow Connector 53">
            <a:extLst>
              <a:ext uri="{FF2B5EF4-FFF2-40B4-BE49-F238E27FC236}">
                <a16:creationId xmlns:a16="http://schemas.microsoft.com/office/drawing/2014/main" id="{18CC9FC5-4F5A-845A-7847-BDC2AA3465AD}"/>
              </a:ext>
            </a:extLst>
          </p:cNvPr>
          <p:cNvCxnSpPr/>
          <p:nvPr/>
        </p:nvCxnSpPr>
        <p:spPr>
          <a:xfrm>
            <a:off x="7854313" y="2880092"/>
            <a:ext cx="104234" cy="152780"/>
          </a:xfrm>
          <a:prstGeom prst="straightConnector1">
            <a:avLst/>
          </a:prstGeom>
          <a:noFill/>
          <a:ln w="15875" cap="flat" cmpd="sng" algn="ctr">
            <a:solidFill>
              <a:srgbClr val="7F7F7F"/>
            </a:solidFill>
            <a:prstDash val="solid"/>
            <a:tailEnd type="stealth" w="lg" len="lg"/>
          </a:ln>
          <a:effectLst/>
        </p:spPr>
      </p:cxnSp>
      <p:grpSp>
        <p:nvGrpSpPr>
          <p:cNvPr id="721" name="T-Cells infiltrate 4">
            <a:extLst>
              <a:ext uri="{FF2B5EF4-FFF2-40B4-BE49-F238E27FC236}">
                <a16:creationId xmlns:a16="http://schemas.microsoft.com/office/drawing/2014/main" id="{C2DB0A6D-930F-D022-579C-3C1FD18235DB}"/>
              </a:ext>
            </a:extLst>
          </p:cNvPr>
          <p:cNvGrpSpPr/>
          <p:nvPr/>
        </p:nvGrpSpPr>
        <p:grpSpPr>
          <a:xfrm>
            <a:off x="7858383" y="3029068"/>
            <a:ext cx="539998" cy="501599"/>
            <a:chOff x="1062106" y="1799126"/>
            <a:chExt cx="980756" cy="963564"/>
          </a:xfrm>
        </p:grpSpPr>
        <p:sp>
          <p:nvSpPr>
            <p:cNvPr id="722" name="Freeform: Shape 10">
              <a:extLst>
                <a:ext uri="{FF2B5EF4-FFF2-40B4-BE49-F238E27FC236}">
                  <a16:creationId xmlns:a16="http://schemas.microsoft.com/office/drawing/2014/main" id="{8FC5222A-F8B1-9F42-190C-0047C6E2712C}"/>
                </a:ext>
              </a:extLst>
            </p:cNvPr>
            <p:cNvSpPr/>
            <p:nvPr/>
          </p:nvSpPr>
          <p:spPr>
            <a:xfrm>
              <a:off x="1062106" y="1799126"/>
              <a:ext cx="980756" cy="963564"/>
            </a:xfrm>
            <a:custGeom>
              <a:avLst/>
              <a:gdLst>
                <a:gd name="connsiteX0" fmla="*/ 980756 w 980756"/>
                <a:gd name="connsiteY0" fmla="*/ 481782 h 963564"/>
                <a:gd name="connsiteX1" fmla="*/ 490378 w 980756"/>
                <a:gd name="connsiteY1" fmla="*/ 963565 h 963564"/>
                <a:gd name="connsiteX2" fmla="*/ 0 w 980756"/>
                <a:gd name="connsiteY2" fmla="*/ 481782 h 963564"/>
                <a:gd name="connsiteX3" fmla="*/ 490378 w 980756"/>
                <a:gd name="connsiteY3" fmla="*/ 0 h 963564"/>
                <a:gd name="connsiteX4" fmla="*/ 980756 w 980756"/>
                <a:gd name="connsiteY4" fmla="*/ 481782 h 9635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0756" h="963564">
                  <a:moveTo>
                    <a:pt x="980756" y="481782"/>
                  </a:moveTo>
                  <a:cubicBezTo>
                    <a:pt x="980756" y="747863"/>
                    <a:pt x="761207" y="963565"/>
                    <a:pt x="490378" y="963565"/>
                  </a:cubicBezTo>
                  <a:cubicBezTo>
                    <a:pt x="219550" y="963565"/>
                    <a:pt x="0" y="747863"/>
                    <a:pt x="0" y="481782"/>
                  </a:cubicBezTo>
                  <a:cubicBezTo>
                    <a:pt x="0" y="215701"/>
                    <a:pt x="219550" y="0"/>
                    <a:pt x="490378" y="0"/>
                  </a:cubicBezTo>
                  <a:cubicBezTo>
                    <a:pt x="761207" y="0"/>
                    <a:pt x="980756" y="215701"/>
                    <a:pt x="980756" y="481782"/>
                  </a:cubicBezTo>
                  <a:close/>
                </a:path>
              </a:pathLst>
            </a:custGeom>
            <a:solidFill>
              <a:srgbClr val="575D72">
                <a:lumMod val="20000"/>
                <a:lumOff val="80000"/>
                <a:alpha val="80000"/>
              </a:srgbClr>
            </a:solidFill>
            <a:ln w="5106" cap="flat">
              <a:noFill/>
              <a:prstDash val="solid"/>
              <a:miter/>
            </a:ln>
          </p:spPr>
          <p:txBody>
            <a:bodyPr rtlCol="0" anchor="ctr"/>
            <a:lstStyle/>
            <a:p>
              <a:pPr marL="0" marR="0" lvl="0" indent="0" defTabSz="685800" eaLnBrk="1" fontAlgn="auto" latinLnBrk="0" hangingPunct="1">
                <a:lnSpc>
                  <a:spcPct val="9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2F3651"/>
                </a:solidFill>
                <a:effectLst/>
                <a:uLnTx/>
                <a:uFillTx/>
                <a:latin typeface="Calibri" panose="020F0502020204030204"/>
                <a:ea typeface="Calibri" panose="020F0502020204030204"/>
                <a:cs typeface="Arial"/>
              </a:endParaRPr>
            </a:p>
          </p:txBody>
        </p:sp>
        <p:sp>
          <p:nvSpPr>
            <p:cNvPr id="723" name="Freeform: Shape 11">
              <a:extLst>
                <a:ext uri="{FF2B5EF4-FFF2-40B4-BE49-F238E27FC236}">
                  <a16:creationId xmlns:a16="http://schemas.microsoft.com/office/drawing/2014/main" id="{7A296E37-FDB2-CF6B-A952-9C6518445A1F}"/>
                </a:ext>
              </a:extLst>
            </p:cNvPr>
            <p:cNvSpPr/>
            <p:nvPr/>
          </p:nvSpPr>
          <p:spPr>
            <a:xfrm>
              <a:off x="1062106" y="1799126"/>
              <a:ext cx="980756" cy="963564"/>
            </a:xfrm>
            <a:custGeom>
              <a:avLst/>
              <a:gdLst>
                <a:gd name="connsiteX0" fmla="*/ 980756 w 980756"/>
                <a:gd name="connsiteY0" fmla="*/ 481782 h 963564"/>
                <a:gd name="connsiteX1" fmla="*/ 490378 w 980756"/>
                <a:gd name="connsiteY1" fmla="*/ 963565 h 963564"/>
                <a:gd name="connsiteX2" fmla="*/ 0 w 980756"/>
                <a:gd name="connsiteY2" fmla="*/ 481782 h 963564"/>
                <a:gd name="connsiteX3" fmla="*/ 490378 w 980756"/>
                <a:gd name="connsiteY3" fmla="*/ 0 h 963564"/>
                <a:gd name="connsiteX4" fmla="*/ 980756 w 980756"/>
                <a:gd name="connsiteY4" fmla="*/ 481782 h 9635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0756" h="963564">
                  <a:moveTo>
                    <a:pt x="980756" y="481782"/>
                  </a:moveTo>
                  <a:cubicBezTo>
                    <a:pt x="980756" y="747863"/>
                    <a:pt x="761207" y="963565"/>
                    <a:pt x="490378" y="963565"/>
                  </a:cubicBezTo>
                  <a:cubicBezTo>
                    <a:pt x="219550" y="963565"/>
                    <a:pt x="0" y="747863"/>
                    <a:pt x="0" y="481782"/>
                  </a:cubicBezTo>
                  <a:cubicBezTo>
                    <a:pt x="0" y="215701"/>
                    <a:pt x="219550" y="0"/>
                    <a:pt x="490378" y="0"/>
                  </a:cubicBezTo>
                  <a:cubicBezTo>
                    <a:pt x="761207" y="0"/>
                    <a:pt x="980756" y="215701"/>
                    <a:pt x="980756" y="481782"/>
                  </a:cubicBezTo>
                  <a:close/>
                </a:path>
              </a:pathLst>
            </a:custGeom>
            <a:noFill/>
            <a:ln w="15319" cap="flat">
              <a:solidFill>
                <a:srgbClr val="575D72">
                  <a:lumMod val="60000"/>
                  <a:lumOff val="40000"/>
                </a:srgbClr>
              </a:solidFill>
              <a:prstDash val="solid"/>
              <a:miter/>
            </a:ln>
          </p:spPr>
          <p:txBody>
            <a:bodyPr rtlCol="0" anchor="ctr"/>
            <a:lstStyle/>
            <a:p>
              <a:pPr marL="0" marR="0" lvl="0" indent="0" defTabSz="685800" eaLnBrk="1" fontAlgn="auto" latinLnBrk="0" hangingPunct="1">
                <a:lnSpc>
                  <a:spcPct val="9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2F3651"/>
                </a:solidFill>
                <a:effectLst/>
                <a:uLnTx/>
                <a:uFillTx/>
                <a:latin typeface="Calibri" panose="020F0502020204030204"/>
                <a:ea typeface="Calibri" panose="020F0502020204030204"/>
                <a:cs typeface="Arial"/>
              </a:endParaRPr>
            </a:p>
          </p:txBody>
        </p:sp>
        <p:sp>
          <p:nvSpPr>
            <p:cNvPr id="724" name="Freeform: Shape 12">
              <a:extLst>
                <a:ext uri="{FF2B5EF4-FFF2-40B4-BE49-F238E27FC236}">
                  <a16:creationId xmlns:a16="http://schemas.microsoft.com/office/drawing/2014/main" id="{0086B828-F47E-9A24-E0D7-23127AFE0139}"/>
                </a:ext>
              </a:extLst>
            </p:cNvPr>
            <p:cNvSpPr/>
            <p:nvPr/>
          </p:nvSpPr>
          <p:spPr>
            <a:xfrm>
              <a:off x="1132033" y="1893216"/>
              <a:ext cx="419937" cy="377531"/>
            </a:xfrm>
            <a:custGeom>
              <a:avLst/>
              <a:gdLst>
                <a:gd name="connsiteX0" fmla="*/ 420 w 419937"/>
                <a:gd name="connsiteY0" fmla="*/ 377098 h 377531"/>
                <a:gd name="connsiteX1" fmla="*/ 419938 w 419937"/>
                <a:gd name="connsiteY1" fmla="*/ 753 h 377531"/>
                <a:gd name="connsiteX2" fmla="*/ 420 w 419937"/>
                <a:gd name="connsiteY2" fmla="*/ 377098 h 377531"/>
              </a:gdLst>
              <a:ahLst/>
              <a:cxnLst>
                <a:cxn ang="0">
                  <a:pos x="connsiteX0" y="connsiteY0"/>
                </a:cxn>
                <a:cxn ang="0">
                  <a:pos x="connsiteX1" y="connsiteY1"/>
                </a:cxn>
                <a:cxn ang="0">
                  <a:pos x="connsiteX2" y="connsiteY2"/>
                </a:cxn>
              </a:cxnLst>
              <a:rect l="l" t="t" r="r" b="b"/>
              <a:pathLst>
                <a:path w="419937" h="377531">
                  <a:moveTo>
                    <a:pt x="420" y="377098"/>
                  </a:moveTo>
                  <a:cubicBezTo>
                    <a:pt x="-5228" y="392737"/>
                    <a:pt x="41499" y="-19931"/>
                    <a:pt x="419938" y="753"/>
                  </a:cubicBezTo>
                  <a:cubicBezTo>
                    <a:pt x="246893" y="21941"/>
                    <a:pt x="81551" y="149575"/>
                    <a:pt x="420" y="377098"/>
                  </a:cubicBezTo>
                  <a:close/>
                </a:path>
              </a:pathLst>
            </a:custGeom>
            <a:solidFill>
              <a:srgbClr val="FFFFFF"/>
            </a:solidFill>
            <a:ln w="5106" cap="flat">
              <a:noFill/>
              <a:prstDash val="solid"/>
              <a:miter/>
            </a:ln>
          </p:spPr>
          <p:txBody>
            <a:bodyPr rtlCol="0" anchor="ctr"/>
            <a:lstStyle/>
            <a:p>
              <a:pPr marL="0" marR="0" lvl="0" indent="0" defTabSz="685800" eaLnBrk="1" fontAlgn="auto" latinLnBrk="0" hangingPunct="1">
                <a:lnSpc>
                  <a:spcPct val="9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2F3651"/>
                </a:solidFill>
                <a:effectLst/>
                <a:uLnTx/>
                <a:uFillTx/>
                <a:latin typeface="Calibri" panose="020F0502020204030204"/>
                <a:ea typeface="Calibri" panose="020F0502020204030204"/>
                <a:cs typeface="Arial"/>
              </a:endParaRPr>
            </a:p>
          </p:txBody>
        </p:sp>
        <p:sp>
          <p:nvSpPr>
            <p:cNvPr id="725" name="Freeform: Shape 14">
              <a:extLst>
                <a:ext uri="{FF2B5EF4-FFF2-40B4-BE49-F238E27FC236}">
                  <a16:creationId xmlns:a16="http://schemas.microsoft.com/office/drawing/2014/main" id="{08DE3D55-D74B-F9E7-1565-CC7375BC932D}"/>
                </a:ext>
              </a:extLst>
            </p:cNvPr>
            <p:cNvSpPr/>
            <p:nvPr/>
          </p:nvSpPr>
          <p:spPr>
            <a:xfrm>
              <a:off x="1231175" y="1955314"/>
              <a:ext cx="761746" cy="748392"/>
            </a:xfrm>
            <a:custGeom>
              <a:avLst/>
              <a:gdLst>
                <a:gd name="connsiteX0" fmla="*/ 525809 w 525808"/>
                <a:gd name="connsiteY0" fmla="*/ 258296 h 516591"/>
                <a:gd name="connsiteX1" fmla="*/ 262904 w 525808"/>
                <a:gd name="connsiteY1" fmla="*/ 516592 h 516591"/>
                <a:gd name="connsiteX2" fmla="*/ 0 w 525808"/>
                <a:gd name="connsiteY2" fmla="*/ 258296 h 516591"/>
                <a:gd name="connsiteX3" fmla="*/ 262904 w 525808"/>
                <a:gd name="connsiteY3" fmla="*/ 0 h 516591"/>
                <a:gd name="connsiteX4" fmla="*/ 525809 w 525808"/>
                <a:gd name="connsiteY4" fmla="*/ 258296 h 5165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808" h="516590">
                  <a:moveTo>
                    <a:pt x="525809" y="258296"/>
                  </a:moveTo>
                  <a:cubicBezTo>
                    <a:pt x="525809" y="400949"/>
                    <a:pt x="408102" y="516592"/>
                    <a:pt x="262904" y="516592"/>
                  </a:cubicBezTo>
                  <a:cubicBezTo>
                    <a:pt x="117706" y="516592"/>
                    <a:pt x="0" y="400949"/>
                    <a:pt x="0" y="258296"/>
                  </a:cubicBezTo>
                  <a:cubicBezTo>
                    <a:pt x="0" y="115643"/>
                    <a:pt x="117706" y="0"/>
                    <a:pt x="262904" y="0"/>
                  </a:cubicBezTo>
                  <a:cubicBezTo>
                    <a:pt x="408102" y="0"/>
                    <a:pt x="525809" y="115643"/>
                    <a:pt x="525809" y="258296"/>
                  </a:cubicBezTo>
                  <a:close/>
                </a:path>
              </a:pathLst>
            </a:custGeom>
            <a:solidFill>
              <a:srgbClr val="575D72">
                <a:lumMod val="60000"/>
                <a:lumOff val="40000"/>
                <a:alpha val="80000"/>
              </a:srgbClr>
            </a:solidFill>
            <a:ln w="5106" cap="flat">
              <a:noFill/>
              <a:prstDash val="solid"/>
              <a:miter/>
            </a:ln>
          </p:spPr>
          <p:txBody>
            <a:bodyPr wrap="none" lIns="0" tIns="0" rIns="0" bIns="0" rtlCol="0" anchor="ctr"/>
            <a:lstStyle/>
            <a:p>
              <a:pPr marL="0" marR="0" lvl="0" indent="0" algn="ctr" defTabSz="685800" eaLnBrk="1" fontAlgn="auto" latinLnBrk="0" hangingPunct="1">
                <a:lnSpc>
                  <a:spcPct val="90000"/>
                </a:lnSpc>
                <a:spcBef>
                  <a:spcPct val="0"/>
                </a:spcBef>
                <a:spcAft>
                  <a:spcPct val="0"/>
                </a:spcAft>
                <a:buClrTx/>
                <a:buSzTx/>
                <a:buFontTx/>
                <a:buNone/>
                <a:tabLst/>
                <a:defRPr/>
              </a:pPr>
              <a:r>
                <a:rPr kumimoji="0" lang="de" sz="900" b="0" i="0" u="none" strike="noStrike" kern="0" cap="none" spc="0" normalizeH="0" baseline="0" noProof="0" dirty="0">
                  <a:ln>
                    <a:noFill/>
                  </a:ln>
                  <a:solidFill>
                    <a:srgbClr val="2F3651"/>
                  </a:solidFill>
                  <a:effectLst/>
                  <a:uLnTx/>
                  <a:uFill>
                    <a:solidFill>
                      <a:prstClr val="black">
                        <a:alpha val="0"/>
                      </a:prstClr>
                    </a:solidFill>
                  </a:uFill>
                  <a:latin typeface="Calibri"/>
                  <a:ea typeface="Calibri"/>
                  <a:cs typeface="Calibri"/>
                </a:rPr>
                <a:t>B-Zelle</a:t>
              </a:r>
              <a:r>
                <a:rPr kumimoji="0" lang="de" sz="900" b="0" i="0" u="none" strike="noStrike" kern="0" cap="none" spc="0" normalizeH="0" baseline="30000" noProof="0" dirty="0">
                  <a:ln>
                    <a:noFill/>
                  </a:ln>
                  <a:solidFill>
                    <a:srgbClr val="2F3651"/>
                  </a:solidFill>
                  <a:effectLst/>
                  <a:uLnTx/>
                  <a:uFill>
                    <a:solidFill>
                      <a:prstClr val="black">
                        <a:alpha val="0"/>
                      </a:prstClr>
                    </a:solidFill>
                  </a:uFill>
                  <a:latin typeface="Calibri"/>
                  <a:ea typeface="Calibri"/>
                  <a:cs typeface="Calibri"/>
                </a:rPr>
                <a:t>5</a:t>
              </a:r>
              <a:endParaRPr kumimoji="0" lang="en-US" sz="900" b="0" i="0" u="none" strike="noStrike" kern="0" cap="none" spc="0" normalizeH="0" baseline="0" noProof="0" dirty="0">
                <a:ln>
                  <a:noFill/>
                </a:ln>
                <a:solidFill>
                  <a:srgbClr val="2F3651"/>
                </a:solidFill>
                <a:effectLst/>
                <a:uLnTx/>
                <a:uFillTx/>
                <a:latin typeface="Calibri" panose="020F0502020204030204"/>
                <a:ea typeface="Verdana"/>
                <a:cs typeface="Arial"/>
              </a:endParaRPr>
            </a:p>
          </p:txBody>
        </p:sp>
      </p:grpSp>
      <p:sp>
        <p:nvSpPr>
          <p:cNvPr id="726" name="Freeform: Shape 202">
            <a:extLst>
              <a:ext uri="{FF2B5EF4-FFF2-40B4-BE49-F238E27FC236}">
                <a16:creationId xmlns:a16="http://schemas.microsoft.com/office/drawing/2014/main" id="{769AB1AC-7547-4700-70C4-71096F2E7D79}"/>
              </a:ext>
            </a:extLst>
          </p:cNvPr>
          <p:cNvSpPr>
            <a:spLocks noChangeAspect="1"/>
          </p:cNvSpPr>
          <p:nvPr/>
        </p:nvSpPr>
        <p:spPr>
          <a:xfrm rot="4592714">
            <a:off x="6759851" y="2083254"/>
            <a:ext cx="175955" cy="19005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B266B4"/>
          </a:solidFill>
          <a:ln w="3049" cap="flat">
            <a:solidFill>
              <a:sysClr val="window" lastClr="FFFFFF">
                <a:lumMod val="65000"/>
              </a:sysClr>
            </a:solidFill>
            <a:prstDash val="solid"/>
            <a:miter/>
          </a:ln>
        </p:spPr>
        <p:txBody>
          <a:bodyPr wrap="square" rtlCol="0" anchor="ctr">
            <a:noAutofit/>
          </a:bodyPr>
          <a:lstStyle/>
          <a:p>
            <a:pPr defTabSz="685800">
              <a:spcBef>
                <a:spcPct val="0"/>
              </a:spcBef>
              <a:spcAft>
                <a:spcPct val="0"/>
              </a:spcAft>
              <a:defRPr/>
            </a:pPr>
            <a:endParaRPr lang="en-US" sz="700" kern="0">
              <a:solidFill>
                <a:srgbClr val="000000"/>
              </a:solidFill>
              <a:latin typeface="Arial" panose="020B0604020202020204" pitchFamily="34" charset="0"/>
              <a:ea typeface="Calibri" panose="020F0502020204030204"/>
              <a:cs typeface="Arial" panose="020B0604020202020204" pitchFamily="34" charset="0"/>
            </a:endParaRPr>
          </a:p>
        </p:txBody>
      </p:sp>
      <p:sp>
        <p:nvSpPr>
          <p:cNvPr id="727" name="Oval 18">
            <a:extLst>
              <a:ext uri="{FF2B5EF4-FFF2-40B4-BE49-F238E27FC236}">
                <a16:creationId xmlns:a16="http://schemas.microsoft.com/office/drawing/2014/main" id="{F35273B5-9617-68B7-7E16-AE91063ECB3B}"/>
              </a:ext>
            </a:extLst>
          </p:cNvPr>
          <p:cNvSpPr/>
          <p:nvPr/>
        </p:nvSpPr>
        <p:spPr>
          <a:xfrm rot="2354313">
            <a:off x="6762039" y="2211562"/>
            <a:ext cx="61100" cy="61100"/>
          </a:xfrm>
          <a:prstGeom prst="ellipse">
            <a:avLst/>
          </a:prstGeom>
          <a:solidFill>
            <a:srgbClr val="2F3651">
              <a:lumMod val="75000"/>
              <a:lumOff val="25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728" name="TextBox 21">
            <a:extLst>
              <a:ext uri="{FF2B5EF4-FFF2-40B4-BE49-F238E27FC236}">
                <a16:creationId xmlns:a16="http://schemas.microsoft.com/office/drawing/2014/main" id="{5E013695-2E88-5BBF-CA2D-820237F14FB7}"/>
              </a:ext>
            </a:extLst>
          </p:cNvPr>
          <p:cNvSpPr txBox="1"/>
          <p:nvPr/>
        </p:nvSpPr>
        <p:spPr>
          <a:xfrm>
            <a:off x="5361631" y="2362427"/>
            <a:ext cx="926880" cy="235449"/>
          </a:xfrm>
          <a:prstGeom prst="rect">
            <a:avLst/>
          </a:prstGeom>
          <a:noFill/>
        </p:spPr>
        <p:txBody>
          <a:bodyPr wrap="square" lIns="0" tIns="0" rIns="0" bIns="0" rtlCol="0">
            <a:spAutoFit/>
          </a:bodyPr>
          <a:lstStyle/>
          <a:p>
            <a:pPr algn="ctr" defTabSz="685800">
              <a:lnSpc>
                <a:spcPct val="85000"/>
              </a:lnSpc>
              <a:spcBef>
                <a:spcPct val="0"/>
              </a:spcBef>
              <a:spcAft>
                <a:spcPct val="0"/>
              </a:spcAft>
              <a:defRPr/>
            </a:pPr>
            <a:r>
              <a:rPr lang="de" sz="900" b="1">
                <a:solidFill>
                  <a:srgbClr val="2F3651"/>
                </a:solidFill>
                <a:uFill>
                  <a:solidFill>
                    <a:prstClr val="black">
                      <a:alpha val="0"/>
                    </a:prstClr>
                  </a:solidFill>
                </a:uFill>
                <a:latin typeface="Arial"/>
                <a:ea typeface="Arial"/>
                <a:cs typeface="Arial"/>
              </a:rPr>
              <a:t>Autoreaktive</a:t>
            </a:r>
            <a:br>
              <a:rPr sz="900">
                <a:solidFill>
                  <a:srgbClr val="000000"/>
                </a:solidFill>
                <a:latin typeface="Calibri" panose="020F0502020204030204"/>
                <a:ea typeface="Calibri" panose="020F0502020204030204"/>
                <a:cs typeface="Arial"/>
              </a:rPr>
            </a:br>
            <a:r>
              <a:rPr lang="de" sz="900" b="1">
                <a:solidFill>
                  <a:srgbClr val="2F3651"/>
                </a:solidFill>
                <a:uFill>
                  <a:solidFill>
                    <a:prstClr val="black">
                      <a:alpha val="0"/>
                    </a:prstClr>
                  </a:solidFill>
                </a:uFill>
                <a:latin typeface="Arial"/>
                <a:ea typeface="Arial"/>
                <a:cs typeface="Arial"/>
              </a:rPr>
              <a:t>CD8+ T-Zelle</a:t>
            </a:r>
          </a:p>
        </p:txBody>
      </p:sp>
      <p:sp>
        <p:nvSpPr>
          <p:cNvPr id="729" name="TextBox 23">
            <a:extLst>
              <a:ext uri="{FF2B5EF4-FFF2-40B4-BE49-F238E27FC236}">
                <a16:creationId xmlns:a16="http://schemas.microsoft.com/office/drawing/2014/main" id="{E0C61748-C5D1-EFAC-9FA6-3965CB2E4994}"/>
              </a:ext>
            </a:extLst>
          </p:cNvPr>
          <p:cNvSpPr txBox="1"/>
          <p:nvPr/>
        </p:nvSpPr>
        <p:spPr>
          <a:xfrm>
            <a:off x="8027176" y="2301279"/>
            <a:ext cx="880564" cy="353174"/>
          </a:xfrm>
          <a:prstGeom prst="rect">
            <a:avLst/>
          </a:prstGeom>
          <a:noFill/>
        </p:spPr>
        <p:txBody>
          <a:bodyPr wrap="square" lIns="0" tIns="0" rIns="0" bIns="0" rtlCol="0" anchor="ctr">
            <a:spAutoFit/>
          </a:bodyPr>
          <a:lstStyle/>
          <a:p>
            <a:pPr defTabSz="685800">
              <a:lnSpc>
                <a:spcPct val="85000"/>
              </a:lnSpc>
              <a:defRPr/>
            </a:pPr>
            <a:r>
              <a:rPr lang="de" sz="900" b="1">
                <a:solidFill>
                  <a:srgbClr val="2F3651"/>
                </a:solidFill>
                <a:uFill>
                  <a:solidFill>
                    <a:prstClr val="black">
                      <a:alpha val="0"/>
                    </a:prstClr>
                  </a:solidFill>
                </a:uFill>
                <a:latin typeface="Arial"/>
                <a:ea typeface="Arial"/>
                <a:cs typeface="Arial"/>
              </a:rPr>
              <a:t>Aktivierte autoreaktive CD4+ T-Zelle</a:t>
            </a:r>
          </a:p>
        </p:txBody>
      </p:sp>
      <p:sp>
        <p:nvSpPr>
          <p:cNvPr id="730" name="TextBox 78">
            <a:extLst>
              <a:ext uri="{FF2B5EF4-FFF2-40B4-BE49-F238E27FC236}">
                <a16:creationId xmlns:a16="http://schemas.microsoft.com/office/drawing/2014/main" id="{175A981B-94F6-B927-D7CE-C7CDE29A1FC9}"/>
              </a:ext>
            </a:extLst>
          </p:cNvPr>
          <p:cNvSpPr txBox="1"/>
          <p:nvPr/>
        </p:nvSpPr>
        <p:spPr>
          <a:xfrm>
            <a:off x="6969271" y="2350230"/>
            <a:ext cx="401117"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MHC-II</a:t>
            </a:r>
          </a:p>
        </p:txBody>
      </p:sp>
      <p:sp>
        <p:nvSpPr>
          <p:cNvPr id="731" name="TextBox 79">
            <a:extLst>
              <a:ext uri="{FF2B5EF4-FFF2-40B4-BE49-F238E27FC236}">
                <a16:creationId xmlns:a16="http://schemas.microsoft.com/office/drawing/2014/main" id="{CA3CC62E-9D1B-D715-7A0F-DB43A4E56513}"/>
              </a:ext>
            </a:extLst>
          </p:cNvPr>
          <p:cNvSpPr txBox="1"/>
          <p:nvPr/>
        </p:nvSpPr>
        <p:spPr>
          <a:xfrm>
            <a:off x="6932413" y="2455391"/>
            <a:ext cx="401117"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Antigen</a:t>
            </a:r>
          </a:p>
        </p:txBody>
      </p:sp>
      <p:cxnSp>
        <p:nvCxnSpPr>
          <p:cNvPr id="732" name="Straight Connector 80">
            <a:extLst>
              <a:ext uri="{FF2B5EF4-FFF2-40B4-BE49-F238E27FC236}">
                <a16:creationId xmlns:a16="http://schemas.microsoft.com/office/drawing/2014/main" id="{2F0F03BD-2180-F11E-97B3-C50046CA4C68}"/>
              </a:ext>
            </a:extLst>
          </p:cNvPr>
          <p:cNvCxnSpPr/>
          <p:nvPr/>
        </p:nvCxnSpPr>
        <p:spPr>
          <a:xfrm flipV="1">
            <a:off x="7230913" y="2224846"/>
            <a:ext cx="112549" cy="122357"/>
          </a:xfrm>
          <a:prstGeom prst="line">
            <a:avLst/>
          </a:prstGeom>
          <a:noFill/>
          <a:ln w="9525" cap="flat" cmpd="sng" algn="ctr">
            <a:solidFill>
              <a:srgbClr val="7F7F7F"/>
            </a:solidFill>
            <a:prstDash val="solid"/>
          </a:ln>
          <a:effectLst/>
        </p:spPr>
      </p:cxnSp>
      <p:cxnSp>
        <p:nvCxnSpPr>
          <p:cNvPr id="733" name="Straight Connector 81">
            <a:extLst>
              <a:ext uri="{FF2B5EF4-FFF2-40B4-BE49-F238E27FC236}">
                <a16:creationId xmlns:a16="http://schemas.microsoft.com/office/drawing/2014/main" id="{C8930050-BE15-861E-E055-3C2DA56F0DCE}"/>
              </a:ext>
            </a:extLst>
          </p:cNvPr>
          <p:cNvCxnSpPr/>
          <p:nvPr/>
        </p:nvCxnSpPr>
        <p:spPr>
          <a:xfrm flipH="1">
            <a:off x="7217941" y="2289711"/>
            <a:ext cx="158971" cy="166540"/>
          </a:xfrm>
          <a:prstGeom prst="line">
            <a:avLst/>
          </a:prstGeom>
          <a:noFill/>
          <a:ln w="9525" cap="flat" cmpd="sng" algn="ctr">
            <a:solidFill>
              <a:srgbClr val="7F7F7F"/>
            </a:solidFill>
            <a:prstDash val="solid"/>
          </a:ln>
          <a:effectLst/>
        </p:spPr>
      </p:cxnSp>
      <p:sp>
        <p:nvSpPr>
          <p:cNvPr id="734" name="TextBox 83">
            <a:extLst>
              <a:ext uri="{FF2B5EF4-FFF2-40B4-BE49-F238E27FC236}">
                <a16:creationId xmlns:a16="http://schemas.microsoft.com/office/drawing/2014/main" id="{7C8C9AD2-F328-C0CB-CFED-36923CE10245}"/>
              </a:ext>
            </a:extLst>
          </p:cNvPr>
          <p:cNvSpPr txBox="1"/>
          <p:nvPr/>
        </p:nvSpPr>
        <p:spPr>
          <a:xfrm>
            <a:off x="7718260" y="2102677"/>
            <a:ext cx="478328"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CD4+ TCR</a:t>
            </a:r>
          </a:p>
        </p:txBody>
      </p:sp>
      <p:cxnSp>
        <p:nvCxnSpPr>
          <p:cNvPr id="735" name="Straight Connector 89">
            <a:extLst>
              <a:ext uri="{FF2B5EF4-FFF2-40B4-BE49-F238E27FC236}">
                <a16:creationId xmlns:a16="http://schemas.microsoft.com/office/drawing/2014/main" id="{B11AD9E4-9836-C154-5EE2-95D800ED2E6C}"/>
              </a:ext>
            </a:extLst>
          </p:cNvPr>
          <p:cNvCxnSpPr/>
          <p:nvPr/>
        </p:nvCxnSpPr>
        <p:spPr>
          <a:xfrm flipV="1">
            <a:off x="7485815" y="2159697"/>
            <a:ext cx="218691" cy="120063"/>
          </a:xfrm>
          <a:prstGeom prst="line">
            <a:avLst/>
          </a:prstGeom>
          <a:noFill/>
          <a:ln w="9525" cap="flat" cmpd="sng" algn="ctr">
            <a:solidFill>
              <a:srgbClr val="7F7F7F"/>
            </a:solidFill>
            <a:prstDash val="solid"/>
          </a:ln>
          <a:effectLst/>
        </p:spPr>
      </p:cxnSp>
      <p:sp>
        <p:nvSpPr>
          <p:cNvPr id="736" name="TextBox 93">
            <a:extLst>
              <a:ext uri="{FF2B5EF4-FFF2-40B4-BE49-F238E27FC236}">
                <a16:creationId xmlns:a16="http://schemas.microsoft.com/office/drawing/2014/main" id="{030D6A21-BA2E-8AAC-1082-B6726EC1FAA5}"/>
              </a:ext>
            </a:extLst>
          </p:cNvPr>
          <p:cNvSpPr txBox="1"/>
          <p:nvPr/>
        </p:nvSpPr>
        <p:spPr>
          <a:xfrm>
            <a:off x="6051838" y="2087087"/>
            <a:ext cx="478328"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CD8+ TCR</a:t>
            </a:r>
          </a:p>
        </p:txBody>
      </p:sp>
      <p:cxnSp>
        <p:nvCxnSpPr>
          <p:cNvPr id="737" name="Straight Connector 94">
            <a:extLst>
              <a:ext uri="{FF2B5EF4-FFF2-40B4-BE49-F238E27FC236}">
                <a16:creationId xmlns:a16="http://schemas.microsoft.com/office/drawing/2014/main" id="{C877F3F1-06C8-42B5-65A2-3B5993B1F7BA}"/>
              </a:ext>
            </a:extLst>
          </p:cNvPr>
          <p:cNvCxnSpPr/>
          <p:nvPr/>
        </p:nvCxnSpPr>
        <p:spPr>
          <a:xfrm>
            <a:off x="6474745" y="2170556"/>
            <a:ext cx="222593" cy="81316"/>
          </a:xfrm>
          <a:prstGeom prst="line">
            <a:avLst/>
          </a:prstGeom>
          <a:noFill/>
          <a:ln w="9525" cap="flat" cmpd="sng" algn="ctr">
            <a:solidFill>
              <a:srgbClr val="7F7F7F"/>
            </a:solidFill>
            <a:prstDash val="solid"/>
          </a:ln>
          <a:effectLst/>
        </p:spPr>
      </p:cxnSp>
      <p:cxnSp>
        <p:nvCxnSpPr>
          <p:cNvPr id="738" name="Straight Connector 95">
            <a:extLst>
              <a:ext uri="{FF2B5EF4-FFF2-40B4-BE49-F238E27FC236}">
                <a16:creationId xmlns:a16="http://schemas.microsoft.com/office/drawing/2014/main" id="{31B2E6EE-D91E-CC19-8A44-EA6F04C84D27}"/>
              </a:ext>
            </a:extLst>
          </p:cNvPr>
          <p:cNvCxnSpPr>
            <a:endCxn id="726" idx="2"/>
          </p:cNvCxnSpPr>
          <p:nvPr/>
        </p:nvCxnSpPr>
        <p:spPr>
          <a:xfrm flipH="1" flipV="1">
            <a:off x="6865841" y="2200373"/>
            <a:ext cx="100131" cy="152856"/>
          </a:xfrm>
          <a:prstGeom prst="line">
            <a:avLst/>
          </a:prstGeom>
          <a:noFill/>
          <a:ln w="9525" cap="flat" cmpd="sng" algn="ctr">
            <a:solidFill>
              <a:srgbClr val="7F7F7F"/>
            </a:solidFill>
            <a:prstDash val="solid"/>
          </a:ln>
          <a:effectLst/>
        </p:spPr>
      </p:cxnSp>
      <p:cxnSp>
        <p:nvCxnSpPr>
          <p:cNvPr id="739" name="Straight Connector 99">
            <a:extLst>
              <a:ext uri="{FF2B5EF4-FFF2-40B4-BE49-F238E27FC236}">
                <a16:creationId xmlns:a16="http://schemas.microsoft.com/office/drawing/2014/main" id="{A16EA09D-589B-3807-9BD0-FFE2BF6E450A}"/>
              </a:ext>
            </a:extLst>
          </p:cNvPr>
          <p:cNvCxnSpPr/>
          <p:nvPr/>
        </p:nvCxnSpPr>
        <p:spPr>
          <a:xfrm flipH="1" flipV="1">
            <a:off x="6818072" y="2304327"/>
            <a:ext cx="100131" cy="152856"/>
          </a:xfrm>
          <a:prstGeom prst="line">
            <a:avLst/>
          </a:prstGeom>
          <a:noFill/>
          <a:ln w="9525" cap="flat" cmpd="sng" algn="ctr">
            <a:solidFill>
              <a:srgbClr val="7F7F7F"/>
            </a:solidFill>
            <a:prstDash val="solid"/>
          </a:ln>
          <a:effectLst/>
        </p:spPr>
      </p:cxnSp>
      <p:cxnSp>
        <p:nvCxnSpPr>
          <p:cNvPr id="740" name="Connector: Elbow 62">
            <a:extLst>
              <a:ext uri="{FF2B5EF4-FFF2-40B4-BE49-F238E27FC236}">
                <a16:creationId xmlns:a16="http://schemas.microsoft.com/office/drawing/2014/main" id="{D2BF5F1D-11A3-352F-0680-2C1F27E578F4}"/>
              </a:ext>
            </a:extLst>
          </p:cNvPr>
          <p:cNvCxnSpPr/>
          <p:nvPr/>
        </p:nvCxnSpPr>
        <p:spPr>
          <a:xfrm rot="10800000" flipV="1">
            <a:off x="7330872" y="2945288"/>
            <a:ext cx="252119" cy="154788"/>
          </a:xfrm>
          <a:prstGeom prst="bentConnector3">
            <a:avLst>
              <a:gd name="adj1" fmla="val 1122"/>
            </a:avLst>
          </a:prstGeom>
          <a:noFill/>
          <a:ln w="19050" cap="flat" cmpd="sng" algn="ctr">
            <a:solidFill>
              <a:srgbClr val="7F7F7F"/>
            </a:solidFill>
            <a:prstDash val="solid"/>
          </a:ln>
          <a:effectLst/>
        </p:spPr>
      </p:cxnSp>
      <p:cxnSp>
        <p:nvCxnSpPr>
          <p:cNvPr id="741" name="Connector: Elbow 63">
            <a:extLst>
              <a:ext uri="{FF2B5EF4-FFF2-40B4-BE49-F238E27FC236}">
                <a16:creationId xmlns:a16="http://schemas.microsoft.com/office/drawing/2014/main" id="{66C04E36-9B5C-514D-7C64-AC81D6F7FD35}"/>
              </a:ext>
            </a:extLst>
          </p:cNvPr>
          <p:cNvCxnSpPr/>
          <p:nvPr/>
        </p:nvCxnSpPr>
        <p:spPr>
          <a:xfrm>
            <a:off x="6701323" y="2937700"/>
            <a:ext cx="651957" cy="162377"/>
          </a:xfrm>
          <a:prstGeom prst="bentConnector3">
            <a:avLst>
              <a:gd name="adj1" fmla="val -39"/>
            </a:avLst>
          </a:prstGeom>
          <a:noFill/>
          <a:ln w="19050" cap="flat" cmpd="sng" algn="ctr">
            <a:solidFill>
              <a:srgbClr val="7F7F7F"/>
            </a:solidFill>
            <a:prstDash val="solid"/>
          </a:ln>
          <a:effectLst/>
        </p:spPr>
      </p:cxnSp>
      <p:cxnSp>
        <p:nvCxnSpPr>
          <p:cNvPr id="742" name="Straight Arrow Connector 98">
            <a:extLst>
              <a:ext uri="{FF2B5EF4-FFF2-40B4-BE49-F238E27FC236}">
                <a16:creationId xmlns:a16="http://schemas.microsoft.com/office/drawing/2014/main" id="{560DB8DD-4304-1A64-8E3F-2047A8DA324F}"/>
              </a:ext>
            </a:extLst>
          </p:cNvPr>
          <p:cNvCxnSpPr/>
          <p:nvPr/>
        </p:nvCxnSpPr>
        <p:spPr>
          <a:xfrm flipH="1" flipV="1">
            <a:off x="6700119" y="2889883"/>
            <a:ext cx="0" cy="154123"/>
          </a:xfrm>
          <a:prstGeom prst="straightConnector1">
            <a:avLst/>
          </a:prstGeom>
          <a:noFill/>
          <a:ln w="15875" cap="flat" cmpd="sng" algn="ctr">
            <a:solidFill>
              <a:srgbClr val="7F7F7F"/>
            </a:solidFill>
            <a:prstDash val="solid"/>
            <a:tailEnd type="stealth" w="lg" len="lg"/>
          </a:ln>
          <a:effectLst/>
        </p:spPr>
      </p:cxnSp>
      <p:sp>
        <p:nvSpPr>
          <p:cNvPr id="743" name="TextBox 119">
            <a:extLst>
              <a:ext uri="{FF2B5EF4-FFF2-40B4-BE49-F238E27FC236}">
                <a16:creationId xmlns:a16="http://schemas.microsoft.com/office/drawing/2014/main" id="{503FBC65-B116-EC2D-7E0B-137A9EB66BEF}"/>
              </a:ext>
            </a:extLst>
          </p:cNvPr>
          <p:cNvSpPr txBox="1"/>
          <p:nvPr/>
        </p:nvSpPr>
        <p:spPr>
          <a:xfrm>
            <a:off x="7172532" y="2783328"/>
            <a:ext cx="401117"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CD40L</a:t>
            </a:r>
          </a:p>
        </p:txBody>
      </p:sp>
      <p:sp>
        <p:nvSpPr>
          <p:cNvPr id="744" name="TextBox 121">
            <a:extLst>
              <a:ext uri="{FF2B5EF4-FFF2-40B4-BE49-F238E27FC236}">
                <a16:creationId xmlns:a16="http://schemas.microsoft.com/office/drawing/2014/main" id="{CF7ED8DD-BF51-E62A-4734-5632CC2DAC02}"/>
              </a:ext>
            </a:extLst>
          </p:cNvPr>
          <p:cNvSpPr txBox="1"/>
          <p:nvPr/>
        </p:nvSpPr>
        <p:spPr>
          <a:xfrm>
            <a:off x="6807536" y="2775338"/>
            <a:ext cx="401117"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CD40</a:t>
            </a:r>
          </a:p>
        </p:txBody>
      </p:sp>
      <p:pic>
        <p:nvPicPr>
          <p:cNvPr id="745" name="Picture 151" descr="A screenshot of a computer screen&#10;&#10;Description automatically generated">
            <a:extLst>
              <a:ext uri="{FF2B5EF4-FFF2-40B4-BE49-F238E27FC236}">
                <a16:creationId xmlns:a16="http://schemas.microsoft.com/office/drawing/2014/main" id="{2E624C9A-4FFC-99BB-5F77-B5EC815B5793}"/>
              </a:ext>
            </a:extLst>
          </p:cNvPr>
          <p:cNvPicPr>
            <a:picLocks noChangeAspect="1"/>
          </p:cNvPicPr>
          <p:nvPr/>
        </p:nvPicPr>
        <p:blipFill>
          <a:blip r:embed="rId11"/>
          <a:srcRect l="19837" t="20027" r="64634" b="57479"/>
          <a:stretch>
            <a:fillRect/>
          </a:stretch>
        </p:blipFill>
        <p:spPr>
          <a:xfrm rot="5400000">
            <a:off x="6774902" y="2544554"/>
            <a:ext cx="267420" cy="271159"/>
          </a:xfrm>
          <a:prstGeom prst="rect">
            <a:avLst/>
          </a:prstGeom>
        </p:spPr>
      </p:pic>
      <p:sp>
        <p:nvSpPr>
          <p:cNvPr id="746" name="Oval 152">
            <a:extLst>
              <a:ext uri="{FF2B5EF4-FFF2-40B4-BE49-F238E27FC236}">
                <a16:creationId xmlns:a16="http://schemas.microsoft.com/office/drawing/2014/main" id="{BCBD8775-9E25-A920-0AEE-98EEB209FD13}"/>
              </a:ext>
            </a:extLst>
          </p:cNvPr>
          <p:cNvSpPr/>
          <p:nvPr/>
        </p:nvSpPr>
        <p:spPr>
          <a:xfrm>
            <a:off x="7105129" y="2623642"/>
            <a:ext cx="66874" cy="66874"/>
          </a:xfrm>
          <a:prstGeom prst="ellipse">
            <a:avLst/>
          </a:prstGeom>
          <a:solidFill>
            <a:srgbClr val="CC9C50"/>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cxnSp>
        <p:nvCxnSpPr>
          <p:cNvPr id="747" name="Straight Connector 154">
            <a:extLst>
              <a:ext uri="{FF2B5EF4-FFF2-40B4-BE49-F238E27FC236}">
                <a16:creationId xmlns:a16="http://schemas.microsoft.com/office/drawing/2014/main" id="{7685FC3B-F403-C487-A724-95A83B31B54A}"/>
              </a:ext>
            </a:extLst>
          </p:cNvPr>
          <p:cNvCxnSpPr>
            <a:stCxn id="746" idx="6"/>
          </p:cNvCxnSpPr>
          <p:nvPr/>
        </p:nvCxnSpPr>
        <p:spPr>
          <a:xfrm flipV="1">
            <a:off x="7172003" y="2655711"/>
            <a:ext cx="228638" cy="1368"/>
          </a:xfrm>
          <a:prstGeom prst="line">
            <a:avLst/>
          </a:prstGeom>
          <a:noFill/>
          <a:ln w="12700" cap="flat" cmpd="sng" algn="ctr">
            <a:solidFill>
              <a:srgbClr val="CC9C50"/>
            </a:solidFill>
            <a:prstDash val="solid"/>
          </a:ln>
          <a:effectLst/>
        </p:spPr>
      </p:cxnSp>
      <p:sp>
        <p:nvSpPr>
          <p:cNvPr id="5" name="Textplatzhalter 4">
            <a:extLst>
              <a:ext uri="{FF2B5EF4-FFF2-40B4-BE49-F238E27FC236}">
                <a16:creationId xmlns:a16="http://schemas.microsoft.com/office/drawing/2014/main" id="{6D9E7EEB-4689-9C8D-F603-99B5833960FB}"/>
              </a:ext>
            </a:extLst>
          </p:cNvPr>
          <p:cNvSpPr txBox="1">
            <a:spLocks/>
          </p:cNvSpPr>
          <p:nvPr/>
        </p:nvSpPr>
        <p:spPr>
          <a:xfrm>
            <a:off x="352923" y="116735"/>
            <a:ext cx="8561962" cy="463296"/>
          </a:xfrm>
          <a:prstGeom prst="rect">
            <a:avLst/>
          </a:prstGeom>
        </p:spPr>
        <p:txBody>
          <a:bodyPr vert="horz" wrap="square" lIns="45720" tIns="45720" rIns="45720" bIns="45720" rtlCol="0">
            <a:noAutofit/>
          </a:bodyPr>
          <a:lstStyle>
            <a:lvl1pPr marL="0" indent="0" algn="l" defTabSz="685800" rtl="0" eaLnBrk="1" latinLnBrk="0" hangingPunct="1">
              <a:lnSpc>
                <a:spcPct val="125000"/>
              </a:lnSpc>
              <a:spcBef>
                <a:spcPts val="0"/>
              </a:spcBef>
              <a:buFont typeface="Arial" panose="020B0604020202020204" pitchFamily="34" charset="0"/>
              <a:buNone/>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1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1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1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lang="en-US" sz="10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de-DE" sz="2000" b="1" dirty="0">
                <a:solidFill>
                  <a:srgbClr val="7030A0"/>
                </a:solidFill>
              </a:rPr>
              <a:t>Autoreaktive T-Zellen sind primäre Verursacher der Betazellzerstörung bei autoimmunem T1D</a:t>
            </a:r>
            <a:r>
              <a:rPr lang="de-DE" sz="2000" b="1" baseline="30000" dirty="0">
                <a:solidFill>
                  <a:srgbClr val="7030A0"/>
                </a:solidFill>
                <a:latin typeface="+mj-lt"/>
              </a:rPr>
              <a:t>1,2</a:t>
            </a:r>
          </a:p>
        </p:txBody>
      </p:sp>
    </p:spTree>
    <p:extLst>
      <p:ext uri="{BB962C8B-B14F-4D97-AF65-F5344CB8AC3E}">
        <p14:creationId xmlns:p14="http://schemas.microsoft.com/office/powerpoint/2010/main" val="2726004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A5FB01-5B7A-4324-AA9F-18190EEABF75}"/>
            </a:ext>
          </a:extLst>
        </p:cNvPr>
        <p:cNvGrpSpPr/>
        <p:nvPr/>
      </p:nvGrpSpPr>
      <p:grpSpPr>
        <a:xfrm>
          <a:off x="0" y="0"/>
          <a:ext cx="0" cy="0"/>
          <a:chOff x="0" y="0"/>
          <a:chExt cx="0" cy="0"/>
        </a:xfrm>
      </p:grpSpPr>
      <p:sp>
        <p:nvSpPr>
          <p:cNvPr id="9" name="Textfeld 8">
            <a:extLst>
              <a:ext uri="{FF2B5EF4-FFF2-40B4-BE49-F238E27FC236}">
                <a16:creationId xmlns:a16="http://schemas.microsoft.com/office/drawing/2014/main" id="{4E4B4468-5EBF-DE70-12FE-000E94B1CFD9}"/>
              </a:ext>
            </a:extLst>
          </p:cNvPr>
          <p:cNvSpPr txBox="1"/>
          <p:nvPr/>
        </p:nvSpPr>
        <p:spPr>
          <a:xfrm>
            <a:off x="352923" y="4653620"/>
            <a:ext cx="8492627" cy="461665"/>
          </a:xfrm>
          <a:prstGeom prst="rect">
            <a:avLst/>
          </a:prstGeom>
          <a:noFill/>
        </p:spPr>
        <p:txBody>
          <a:bodyPr wrap="square">
            <a:spAutoFit/>
          </a:bodyPr>
          <a:lstStyle/>
          <a:p>
            <a:r>
              <a:rPr lang="de-DE" sz="600" dirty="0">
                <a:solidFill>
                  <a:srgbClr val="404040"/>
                </a:solidFill>
                <a:cs typeface="Arial"/>
              </a:rPr>
              <a:t>APZ: Antigen-präsentierende Zelle; CD: Cluster </a:t>
            </a:r>
            <a:r>
              <a:rPr lang="de-DE" sz="600" dirty="0" err="1">
                <a:solidFill>
                  <a:srgbClr val="404040"/>
                </a:solidFill>
                <a:cs typeface="Arial"/>
              </a:rPr>
              <a:t>of</a:t>
            </a:r>
            <a:r>
              <a:rPr lang="de-DE" sz="600" dirty="0">
                <a:solidFill>
                  <a:srgbClr val="404040"/>
                </a:solidFill>
                <a:cs typeface="Arial"/>
              </a:rPr>
              <a:t> </a:t>
            </a:r>
            <a:r>
              <a:rPr lang="de-DE" sz="600" dirty="0" err="1">
                <a:solidFill>
                  <a:srgbClr val="404040"/>
                </a:solidFill>
                <a:cs typeface="Arial"/>
              </a:rPr>
              <a:t>differentiation</a:t>
            </a:r>
            <a:r>
              <a:rPr lang="de-DE" sz="600" dirty="0">
                <a:solidFill>
                  <a:srgbClr val="404040"/>
                </a:solidFill>
                <a:cs typeface="Arial"/>
              </a:rPr>
              <a:t>, Differenzierungscluster; CD40L: CD40-Ligand; HLA: Humanes </a:t>
            </a:r>
            <a:r>
              <a:rPr lang="de-DE" sz="600" dirty="0" err="1">
                <a:solidFill>
                  <a:srgbClr val="404040"/>
                </a:solidFill>
                <a:cs typeface="Arial"/>
              </a:rPr>
              <a:t>Leukozytenantigen</a:t>
            </a:r>
            <a:r>
              <a:rPr lang="de-DE" sz="600" dirty="0">
                <a:solidFill>
                  <a:srgbClr val="404040"/>
                </a:solidFill>
                <a:cs typeface="Arial"/>
              </a:rPr>
              <a:t>; IL: Interleukin; IFN: Interferon; MHC: Major </a:t>
            </a:r>
            <a:r>
              <a:rPr lang="de-DE" sz="600" dirty="0" err="1">
                <a:solidFill>
                  <a:srgbClr val="404040"/>
                </a:solidFill>
                <a:cs typeface="Arial"/>
              </a:rPr>
              <a:t>histocompatibility</a:t>
            </a:r>
            <a:r>
              <a:rPr lang="de-DE" sz="600" dirty="0">
                <a:solidFill>
                  <a:srgbClr val="404040"/>
                </a:solidFill>
                <a:cs typeface="Arial"/>
              </a:rPr>
              <a:t> </a:t>
            </a:r>
            <a:r>
              <a:rPr lang="de-DE" sz="600" dirty="0" err="1">
                <a:solidFill>
                  <a:srgbClr val="404040"/>
                </a:solidFill>
                <a:cs typeface="Arial"/>
              </a:rPr>
              <a:t>complex</a:t>
            </a:r>
            <a:r>
              <a:rPr lang="de-DE" sz="600" dirty="0">
                <a:solidFill>
                  <a:srgbClr val="404040"/>
                </a:solidFill>
                <a:cs typeface="Arial"/>
              </a:rPr>
              <a:t>, </a:t>
            </a:r>
            <a:r>
              <a:rPr lang="de-DE" sz="600" dirty="0" err="1">
                <a:solidFill>
                  <a:srgbClr val="404040"/>
                </a:solidFill>
                <a:cs typeface="Arial"/>
              </a:rPr>
              <a:t>Haupthistokompatibilitätskomplex</a:t>
            </a:r>
            <a:r>
              <a:rPr lang="de-DE" sz="600" dirty="0">
                <a:solidFill>
                  <a:srgbClr val="404040"/>
                </a:solidFill>
                <a:cs typeface="Arial"/>
              </a:rPr>
              <a:t>; T1D: Typ-1-Diabetes; TCR: T-Zell-Rezeptor.</a:t>
            </a:r>
          </a:p>
          <a:p>
            <a:r>
              <a:rPr lang="de-DE" sz="600" b="1" dirty="0">
                <a:solidFill>
                  <a:srgbClr val="404040"/>
                </a:solidFill>
                <a:cs typeface="Arial"/>
              </a:rPr>
              <a:t>1. </a:t>
            </a:r>
            <a:r>
              <a:rPr lang="de-DE" sz="600" dirty="0" err="1">
                <a:solidFill>
                  <a:srgbClr val="404040"/>
                </a:solidFill>
                <a:cs typeface="Arial"/>
              </a:rPr>
              <a:t>Houeiss</a:t>
            </a:r>
            <a:r>
              <a:rPr lang="de-DE" sz="600" dirty="0">
                <a:solidFill>
                  <a:srgbClr val="404040"/>
                </a:solidFill>
                <a:cs typeface="Arial"/>
              </a:rPr>
              <a:t> P </a:t>
            </a:r>
            <a:r>
              <a:rPr lang="de-DE" sz="600" i="1" dirty="0">
                <a:solidFill>
                  <a:srgbClr val="404040"/>
                </a:solidFill>
                <a:cs typeface="Arial"/>
              </a:rPr>
              <a:t>et al. Front </a:t>
            </a:r>
            <a:r>
              <a:rPr lang="de-DE" sz="600" i="1" dirty="0" err="1">
                <a:solidFill>
                  <a:srgbClr val="404040"/>
                </a:solidFill>
                <a:cs typeface="Arial"/>
              </a:rPr>
              <a:t>Endocrinol</a:t>
            </a:r>
            <a:r>
              <a:rPr lang="de-DE" sz="600" i="1" dirty="0">
                <a:solidFill>
                  <a:srgbClr val="404040"/>
                </a:solidFill>
                <a:cs typeface="Arial"/>
              </a:rPr>
              <a:t> (Lausanne) </a:t>
            </a:r>
            <a:r>
              <a:rPr lang="de-DE" sz="600" dirty="0">
                <a:solidFill>
                  <a:srgbClr val="404040"/>
                </a:solidFill>
                <a:cs typeface="Arial"/>
              </a:rPr>
              <a:t>2022; 13: 933965. </a:t>
            </a:r>
            <a:r>
              <a:rPr lang="de-DE" sz="600" b="1" dirty="0">
                <a:solidFill>
                  <a:srgbClr val="404040"/>
                </a:solidFill>
                <a:cs typeface="Arial"/>
              </a:rPr>
              <a:t>2.</a:t>
            </a:r>
            <a:r>
              <a:rPr lang="de-DE" sz="600" dirty="0">
                <a:solidFill>
                  <a:srgbClr val="404040"/>
                </a:solidFill>
                <a:cs typeface="Arial"/>
              </a:rPr>
              <a:t> Clark M </a:t>
            </a:r>
            <a:r>
              <a:rPr lang="de-DE" sz="600" i="1" dirty="0">
                <a:solidFill>
                  <a:srgbClr val="404040"/>
                </a:solidFill>
                <a:cs typeface="Arial"/>
              </a:rPr>
              <a:t>et al. Front </a:t>
            </a:r>
            <a:r>
              <a:rPr lang="de-DE" sz="600" i="1" dirty="0" err="1">
                <a:solidFill>
                  <a:srgbClr val="404040"/>
                </a:solidFill>
                <a:cs typeface="Arial"/>
              </a:rPr>
              <a:t>Immunol</a:t>
            </a:r>
            <a:r>
              <a:rPr lang="de-DE" sz="600" i="1" dirty="0">
                <a:solidFill>
                  <a:srgbClr val="404040"/>
                </a:solidFill>
                <a:cs typeface="Arial"/>
              </a:rPr>
              <a:t> </a:t>
            </a:r>
            <a:r>
              <a:rPr lang="de-DE" sz="600" dirty="0">
                <a:solidFill>
                  <a:srgbClr val="404040"/>
                </a:solidFill>
                <a:cs typeface="Arial"/>
              </a:rPr>
              <a:t>2021; 11: 615371. </a:t>
            </a:r>
            <a:r>
              <a:rPr lang="de-DE" sz="600" b="1" dirty="0">
                <a:solidFill>
                  <a:srgbClr val="404040"/>
                </a:solidFill>
                <a:cs typeface="Arial"/>
              </a:rPr>
              <a:t>3.</a:t>
            </a:r>
            <a:r>
              <a:rPr lang="de-DE" sz="600" dirty="0">
                <a:solidFill>
                  <a:srgbClr val="404040"/>
                </a:solidFill>
                <a:cs typeface="Arial"/>
              </a:rPr>
              <a:t> Lu J </a:t>
            </a:r>
            <a:r>
              <a:rPr lang="de-DE" sz="600" i="1" dirty="0">
                <a:solidFill>
                  <a:srgbClr val="404040"/>
                </a:solidFill>
                <a:cs typeface="Arial"/>
              </a:rPr>
              <a:t>et al. </a:t>
            </a:r>
            <a:r>
              <a:rPr lang="de-DE" sz="600" i="1" dirty="0" err="1">
                <a:solidFill>
                  <a:srgbClr val="404040"/>
                </a:solidFill>
                <a:cs typeface="Arial"/>
              </a:rPr>
              <a:t>Clin</a:t>
            </a:r>
            <a:r>
              <a:rPr lang="de-DE" sz="600" i="1" dirty="0">
                <a:solidFill>
                  <a:srgbClr val="404040"/>
                </a:solidFill>
                <a:cs typeface="Arial"/>
              </a:rPr>
              <a:t> </a:t>
            </a:r>
            <a:r>
              <a:rPr lang="de-DE" sz="600" i="1" dirty="0" err="1">
                <a:solidFill>
                  <a:srgbClr val="404040"/>
                </a:solidFill>
                <a:cs typeface="Arial"/>
              </a:rPr>
              <a:t>Transl</a:t>
            </a:r>
            <a:r>
              <a:rPr lang="de-DE" sz="600" i="1" dirty="0">
                <a:solidFill>
                  <a:srgbClr val="404040"/>
                </a:solidFill>
                <a:cs typeface="Arial"/>
              </a:rPr>
              <a:t> </a:t>
            </a:r>
            <a:r>
              <a:rPr lang="de-DE" sz="600" i="1" dirty="0" err="1">
                <a:solidFill>
                  <a:srgbClr val="404040"/>
                </a:solidFill>
                <a:cs typeface="Arial"/>
              </a:rPr>
              <a:t>Immunology</a:t>
            </a:r>
            <a:r>
              <a:rPr lang="de-DE" sz="600" i="1" dirty="0">
                <a:solidFill>
                  <a:srgbClr val="404040"/>
                </a:solidFill>
                <a:cs typeface="Arial"/>
              </a:rPr>
              <a:t> </a:t>
            </a:r>
            <a:r>
              <a:rPr lang="de-DE" sz="600" dirty="0">
                <a:solidFill>
                  <a:srgbClr val="404040"/>
                </a:solidFill>
                <a:cs typeface="Arial"/>
              </a:rPr>
              <a:t>2020; 9: e1122. </a:t>
            </a:r>
            <a:r>
              <a:rPr lang="de-DE" sz="600" b="1" dirty="0">
                <a:solidFill>
                  <a:srgbClr val="404040"/>
                </a:solidFill>
                <a:cs typeface="Arial"/>
              </a:rPr>
              <a:t>4.</a:t>
            </a:r>
            <a:r>
              <a:rPr lang="de-DE" sz="600" dirty="0">
                <a:solidFill>
                  <a:srgbClr val="404040"/>
                </a:solidFill>
                <a:cs typeface="Arial"/>
              </a:rPr>
              <a:t> Bender C </a:t>
            </a:r>
            <a:r>
              <a:rPr lang="de-DE" sz="600" i="1" dirty="0">
                <a:solidFill>
                  <a:srgbClr val="404040"/>
                </a:solidFill>
                <a:cs typeface="Arial"/>
              </a:rPr>
              <a:t>et al. Front </a:t>
            </a:r>
            <a:r>
              <a:rPr lang="de-DE" sz="600" i="1" dirty="0" err="1">
                <a:solidFill>
                  <a:srgbClr val="404040"/>
                </a:solidFill>
                <a:cs typeface="Arial"/>
              </a:rPr>
              <a:t>Endocrinol</a:t>
            </a:r>
            <a:r>
              <a:rPr lang="de-DE" sz="600" i="1" dirty="0">
                <a:solidFill>
                  <a:srgbClr val="404040"/>
                </a:solidFill>
                <a:cs typeface="Arial"/>
              </a:rPr>
              <a:t> (Lausanne)  </a:t>
            </a:r>
            <a:r>
              <a:rPr lang="de-DE" sz="600" dirty="0">
                <a:solidFill>
                  <a:srgbClr val="404040"/>
                </a:solidFill>
                <a:cs typeface="Arial"/>
              </a:rPr>
              <a:t>2021; 11: 606434. </a:t>
            </a:r>
            <a:r>
              <a:rPr lang="de-DE" sz="600" b="1" dirty="0">
                <a:solidFill>
                  <a:srgbClr val="404040"/>
                </a:solidFill>
                <a:cs typeface="Arial"/>
              </a:rPr>
              <a:t>5.</a:t>
            </a:r>
            <a:r>
              <a:rPr lang="de-DE" sz="600" dirty="0">
                <a:solidFill>
                  <a:srgbClr val="404040"/>
                </a:solidFill>
                <a:cs typeface="Arial"/>
              </a:rPr>
              <a:t> </a:t>
            </a:r>
            <a:r>
              <a:rPr lang="de-DE" sz="600" dirty="0" err="1">
                <a:solidFill>
                  <a:srgbClr val="404040"/>
                </a:solidFill>
                <a:cs typeface="Arial"/>
              </a:rPr>
              <a:t>Burrack</a:t>
            </a:r>
            <a:r>
              <a:rPr lang="de-DE" sz="600" dirty="0">
                <a:solidFill>
                  <a:srgbClr val="404040"/>
                </a:solidFill>
                <a:cs typeface="Arial"/>
              </a:rPr>
              <a:t> AL </a:t>
            </a:r>
            <a:r>
              <a:rPr lang="de-DE" sz="600" i="1" dirty="0">
                <a:solidFill>
                  <a:srgbClr val="404040"/>
                </a:solidFill>
                <a:cs typeface="Arial"/>
              </a:rPr>
              <a:t>et al. Front </a:t>
            </a:r>
            <a:r>
              <a:rPr lang="de-DE" sz="600" i="1" dirty="0" err="1">
                <a:solidFill>
                  <a:srgbClr val="404040"/>
                </a:solidFill>
                <a:cs typeface="Arial"/>
              </a:rPr>
              <a:t>Endocrinol</a:t>
            </a:r>
            <a:r>
              <a:rPr lang="de-DE" sz="600" i="1" dirty="0">
                <a:solidFill>
                  <a:srgbClr val="404040"/>
                </a:solidFill>
                <a:cs typeface="Arial"/>
              </a:rPr>
              <a:t> (Lausanne) </a:t>
            </a:r>
            <a:r>
              <a:rPr lang="de-DE" sz="600" dirty="0">
                <a:solidFill>
                  <a:srgbClr val="404040"/>
                </a:solidFill>
                <a:cs typeface="Arial"/>
              </a:rPr>
              <a:t>2017; 8: 343. </a:t>
            </a:r>
            <a:endParaRPr lang="en-US" sz="600" dirty="0">
              <a:solidFill>
                <a:srgbClr val="404040"/>
              </a:solidFill>
              <a:cs typeface="Arial"/>
            </a:endParaRPr>
          </a:p>
        </p:txBody>
      </p:sp>
      <p:sp>
        <p:nvSpPr>
          <p:cNvPr id="547" name="Rectangle 13">
            <a:extLst>
              <a:ext uri="{FF2B5EF4-FFF2-40B4-BE49-F238E27FC236}">
                <a16:creationId xmlns:a16="http://schemas.microsoft.com/office/drawing/2014/main" id="{8D3D54D6-33C2-3B99-E606-7940BEC9CDCF}"/>
              </a:ext>
            </a:extLst>
          </p:cNvPr>
          <p:cNvSpPr/>
          <p:nvPr/>
        </p:nvSpPr>
        <p:spPr>
          <a:xfrm>
            <a:off x="346258" y="1430350"/>
            <a:ext cx="4677227" cy="2241037"/>
          </a:xfrm>
          <a:prstGeom prst="rect">
            <a:avLst/>
          </a:prstGeom>
          <a:solidFill>
            <a:srgbClr val="E9EEFE"/>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48" name="Rectangle: Top Corners Rounded 15">
            <a:extLst>
              <a:ext uri="{FF2B5EF4-FFF2-40B4-BE49-F238E27FC236}">
                <a16:creationId xmlns:a16="http://schemas.microsoft.com/office/drawing/2014/main" id="{B5417865-2B85-038A-3176-43DF1AFEFB5F}"/>
              </a:ext>
            </a:extLst>
          </p:cNvPr>
          <p:cNvSpPr/>
          <p:nvPr/>
        </p:nvSpPr>
        <p:spPr>
          <a:xfrm rot="16200000">
            <a:off x="2476528" y="-974897"/>
            <a:ext cx="595736" cy="4829654"/>
          </a:xfrm>
          <a:prstGeom prst="rect">
            <a:avLst/>
          </a:prstGeom>
          <a:noFill/>
          <a:ln w="25400" cap="flat" cmpd="sng" algn="ctr">
            <a:noFill/>
            <a:prstDash val="solid"/>
          </a:ln>
          <a:effectLst/>
        </p:spPr>
        <p:txBody>
          <a:bodyPr vert="vert" lIns="0" tIns="0" rIns="0" bIns="0" rtlCol="0" anchor="t" anchorCtr="0"/>
          <a:lstStyle/>
          <a:p>
            <a:pPr marL="0" marR="0" lvl="0" indent="0" defTabSz="685800" eaLnBrk="1" fontAlgn="auto" latinLnBrk="0" hangingPunct="1">
              <a:lnSpc>
                <a:spcPct val="90000"/>
              </a:lnSpc>
              <a:spcBef>
                <a:spcPct val="0"/>
              </a:spcBef>
              <a:spcAft>
                <a:spcPct val="0"/>
              </a:spcAft>
              <a:buClrTx/>
              <a:buSzTx/>
              <a:buFontTx/>
              <a:buNone/>
              <a:tabLst/>
              <a:defRPr/>
            </a:pPr>
            <a:r>
              <a:rPr kumimoji="0" lang="de" sz="135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Langerhans-Inseln in der </a:t>
            </a:r>
            <a:r>
              <a:rPr kumimoji="0" lang="de" sz="135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 T1D-Bauchspeicheldrüse</a:t>
            </a:r>
          </a:p>
        </p:txBody>
      </p:sp>
      <p:cxnSp>
        <p:nvCxnSpPr>
          <p:cNvPr id="549" name="Connettore diritto 16">
            <a:extLst>
              <a:ext uri="{FF2B5EF4-FFF2-40B4-BE49-F238E27FC236}">
                <a16:creationId xmlns:a16="http://schemas.microsoft.com/office/drawing/2014/main" id="{5B627329-637A-143E-5AE0-3AF7BCE98B83}"/>
              </a:ext>
            </a:extLst>
          </p:cNvPr>
          <p:cNvCxnSpPr/>
          <p:nvPr/>
        </p:nvCxnSpPr>
        <p:spPr>
          <a:xfrm>
            <a:off x="9709" y="1029469"/>
            <a:ext cx="5019491" cy="0"/>
          </a:xfrm>
          <a:prstGeom prst="line">
            <a:avLst/>
          </a:prstGeom>
          <a:noFill/>
          <a:ln w="25400" cap="flat" cmpd="sng" algn="ctr">
            <a:solidFill>
              <a:srgbClr val="2F3651"/>
            </a:solidFill>
            <a:prstDash val="solid"/>
          </a:ln>
          <a:effectLst>
            <a:outerShdw blurRad="40000" dist="20000" dir="5400000" rotWithShape="0">
              <a:srgbClr val="000000">
                <a:alpha val="38000"/>
              </a:srgbClr>
            </a:outerShdw>
          </a:effectLst>
        </p:spPr>
      </p:cxnSp>
      <p:grpSp>
        <p:nvGrpSpPr>
          <p:cNvPr id="552" name="Group 36">
            <a:extLst>
              <a:ext uri="{FF2B5EF4-FFF2-40B4-BE49-F238E27FC236}">
                <a16:creationId xmlns:a16="http://schemas.microsoft.com/office/drawing/2014/main" id="{104AF57C-9999-FEBD-07A0-6B1C0B01156B}"/>
              </a:ext>
            </a:extLst>
          </p:cNvPr>
          <p:cNvGrpSpPr>
            <a:grpSpLocks noChangeAspect="1"/>
          </p:cNvGrpSpPr>
          <p:nvPr/>
        </p:nvGrpSpPr>
        <p:grpSpPr>
          <a:xfrm>
            <a:off x="2111291" y="1797612"/>
            <a:ext cx="964128" cy="1059670"/>
            <a:chOff x="4525541" y="2474449"/>
            <a:chExt cx="2109395" cy="2318425"/>
          </a:xfrm>
        </p:grpSpPr>
        <p:sp>
          <p:nvSpPr>
            <p:cNvPr id="553" name="Rectangle 37">
              <a:extLst>
                <a:ext uri="{FF2B5EF4-FFF2-40B4-BE49-F238E27FC236}">
                  <a16:creationId xmlns:a16="http://schemas.microsoft.com/office/drawing/2014/main" id="{08994EF8-918A-ADA6-0693-C28C822364D3}"/>
                </a:ext>
              </a:extLst>
            </p:cNvPr>
            <p:cNvSpPr/>
            <p:nvPr/>
          </p:nvSpPr>
          <p:spPr>
            <a:xfrm>
              <a:off x="4726058" y="2474449"/>
              <a:ext cx="1574266" cy="515133"/>
            </a:xfrm>
            <a:prstGeom prst="rect">
              <a:avLst/>
            </a:prstGeom>
          </p:spPr>
          <p:txBody>
            <a:bodyPr wrap="square" lIns="0" tIns="0" rIns="0" bIns="0">
              <a:spAutoFit/>
            </a:bodyPr>
            <a:lstStyle/>
            <a:p>
              <a:pPr algn="ctr" defTabSz="685783">
                <a:lnSpc>
                  <a:spcPct val="85000"/>
                </a:lnSpc>
                <a:defRPr/>
              </a:pPr>
              <a:r>
                <a:rPr lang="de" sz="900" b="1">
                  <a:solidFill>
                    <a:srgbClr val="2F3651"/>
                  </a:solidFill>
                  <a:uFill>
                    <a:solidFill>
                      <a:prstClr val="black">
                        <a:alpha val="0"/>
                      </a:prstClr>
                    </a:solidFill>
                  </a:uFill>
                  <a:latin typeface="Arial"/>
                  <a:ea typeface="Arial"/>
                  <a:cs typeface="Arial"/>
                </a:rPr>
                <a:t>Beschädigte Betazelle</a:t>
              </a:r>
            </a:p>
          </p:txBody>
        </p:sp>
        <p:grpSp>
          <p:nvGrpSpPr>
            <p:cNvPr id="554" name="Group 38">
              <a:extLst>
                <a:ext uri="{FF2B5EF4-FFF2-40B4-BE49-F238E27FC236}">
                  <a16:creationId xmlns:a16="http://schemas.microsoft.com/office/drawing/2014/main" id="{C73686CC-D6A9-B06E-3028-167FB69AD4C4}"/>
                </a:ext>
              </a:extLst>
            </p:cNvPr>
            <p:cNvGrpSpPr>
              <a:grpSpLocks noChangeAspect="1"/>
            </p:cNvGrpSpPr>
            <p:nvPr/>
          </p:nvGrpSpPr>
          <p:grpSpPr>
            <a:xfrm>
              <a:off x="4525541" y="3132797"/>
              <a:ext cx="2109395" cy="1660077"/>
              <a:chOff x="6605574" y="1687564"/>
              <a:chExt cx="1673758" cy="1317234"/>
            </a:xfrm>
          </p:grpSpPr>
          <p:pic>
            <p:nvPicPr>
              <p:cNvPr id="560" name="Graphic 49">
                <a:extLst>
                  <a:ext uri="{FF2B5EF4-FFF2-40B4-BE49-F238E27FC236}">
                    <a16:creationId xmlns:a16="http://schemas.microsoft.com/office/drawing/2014/main" id="{F20CF987-C893-4826-4197-63327576767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605574" y="1687564"/>
                <a:ext cx="1673758" cy="1317234"/>
              </a:xfrm>
              <a:prstGeom prst="rect">
                <a:avLst/>
              </a:prstGeom>
            </p:spPr>
          </p:pic>
          <p:grpSp>
            <p:nvGrpSpPr>
              <p:cNvPr id="561" name="Group 51">
                <a:extLst>
                  <a:ext uri="{FF2B5EF4-FFF2-40B4-BE49-F238E27FC236}">
                    <a16:creationId xmlns:a16="http://schemas.microsoft.com/office/drawing/2014/main" id="{F673363A-F9E9-432D-C137-0583C125639B}"/>
                  </a:ext>
                </a:extLst>
              </p:cNvPr>
              <p:cNvGrpSpPr/>
              <p:nvPr/>
            </p:nvGrpSpPr>
            <p:grpSpPr>
              <a:xfrm>
                <a:off x="6681317" y="2369428"/>
                <a:ext cx="1378904" cy="584888"/>
                <a:chOff x="7851709" y="2288299"/>
                <a:chExt cx="1378904" cy="584888"/>
              </a:xfrm>
            </p:grpSpPr>
            <p:pic>
              <p:nvPicPr>
                <p:cNvPr id="563" name="Graphic 55">
                  <a:extLst>
                    <a:ext uri="{FF2B5EF4-FFF2-40B4-BE49-F238E27FC236}">
                      <a16:creationId xmlns:a16="http://schemas.microsoft.com/office/drawing/2014/main" id="{9523760B-62A2-0ED1-6442-D3DEA618F15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470927">
                  <a:off x="7959625" y="2446590"/>
                  <a:ext cx="335598" cy="210399"/>
                </a:xfrm>
                <a:prstGeom prst="rect">
                  <a:avLst/>
                </a:prstGeom>
              </p:spPr>
            </p:pic>
            <p:pic>
              <p:nvPicPr>
                <p:cNvPr id="564" name="Graphic 56">
                  <a:extLst>
                    <a:ext uri="{FF2B5EF4-FFF2-40B4-BE49-F238E27FC236}">
                      <a16:creationId xmlns:a16="http://schemas.microsoft.com/office/drawing/2014/main" id="{943E6692-B561-0DA9-7525-9CA6114FEDF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470927">
                  <a:off x="8895015" y="2466074"/>
                  <a:ext cx="335598" cy="210399"/>
                </a:xfrm>
                <a:prstGeom prst="rect">
                  <a:avLst/>
                </a:prstGeom>
              </p:spPr>
            </p:pic>
            <p:pic>
              <p:nvPicPr>
                <p:cNvPr id="565" name="Graphic 57">
                  <a:extLst>
                    <a:ext uri="{FF2B5EF4-FFF2-40B4-BE49-F238E27FC236}">
                      <a16:creationId xmlns:a16="http://schemas.microsoft.com/office/drawing/2014/main" id="{84CA9A69-7C0E-B7D3-01D1-2E34ABB8C41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8186456" y="2662788"/>
                  <a:ext cx="335598" cy="210399"/>
                </a:xfrm>
                <a:prstGeom prst="rect">
                  <a:avLst/>
                </a:prstGeom>
              </p:spPr>
            </p:pic>
            <p:pic>
              <p:nvPicPr>
                <p:cNvPr id="566" name="Graphic 58">
                  <a:extLst>
                    <a:ext uri="{FF2B5EF4-FFF2-40B4-BE49-F238E27FC236}">
                      <a16:creationId xmlns:a16="http://schemas.microsoft.com/office/drawing/2014/main" id="{73D63D23-9CF3-8DB6-F65D-B9070DC097F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2629067">
                  <a:off x="7851709" y="2288299"/>
                  <a:ext cx="333333" cy="208979"/>
                </a:xfrm>
                <a:prstGeom prst="rect">
                  <a:avLst/>
                </a:prstGeom>
              </p:spPr>
            </p:pic>
          </p:grpSp>
          <p:pic>
            <p:nvPicPr>
              <p:cNvPr id="562" name="Graphic 52">
                <a:extLst>
                  <a:ext uri="{FF2B5EF4-FFF2-40B4-BE49-F238E27FC236}">
                    <a16:creationId xmlns:a16="http://schemas.microsoft.com/office/drawing/2014/main" id="{1D28CA12-A0B0-82A9-4819-F7E048D388A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7324846" y="2744285"/>
                <a:ext cx="335598" cy="210399"/>
              </a:xfrm>
              <a:prstGeom prst="rect">
                <a:avLst/>
              </a:prstGeom>
            </p:spPr>
          </p:pic>
        </p:grpSp>
        <p:grpSp>
          <p:nvGrpSpPr>
            <p:cNvPr id="555" name="Group 39">
              <a:extLst>
                <a:ext uri="{FF2B5EF4-FFF2-40B4-BE49-F238E27FC236}">
                  <a16:creationId xmlns:a16="http://schemas.microsoft.com/office/drawing/2014/main" id="{A2C44BA2-44E6-BF2C-4C7B-69BF9B14E539}"/>
                </a:ext>
              </a:extLst>
            </p:cNvPr>
            <p:cNvGrpSpPr>
              <a:grpSpLocks noChangeAspect="1"/>
            </p:cNvGrpSpPr>
            <p:nvPr/>
          </p:nvGrpSpPr>
          <p:grpSpPr>
            <a:xfrm>
              <a:off x="4704241" y="3605268"/>
              <a:ext cx="1659678" cy="1027263"/>
              <a:chOff x="8275555" y="4015268"/>
              <a:chExt cx="1292415" cy="799946"/>
            </a:xfrm>
          </p:grpSpPr>
          <p:grpSp>
            <p:nvGrpSpPr>
              <p:cNvPr id="556" name="Group 43">
                <a:extLst>
                  <a:ext uri="{FF2B5EF4-FFF2-40B4-BE49-F238E27FC236}">
                    <a16:creationId xmlns:a16="http://schemas.microsoft.com/office/drawing/2014/main" id="{FFDA7C02-52FF-4115-327C-2FA415272501}"/>
                  </a:ext>
                </a:extLst>
              </p:cNvPr>
              <p:cNvGrpSpPr/>
              <p:nvPr/>
            </p:nvGrpSpPr>
            <p:grpSpPr>
              <a:xfrm>
                <a:off x="8275555" y="4435449"/>
                <a:ext cx="1292415" cy="379765"/>
                <a:chOff x="7937076" y="2465589"/>
                <a:chExt cx="1292415" cy="379765"/>
              </a:xfrm>
            </p:grpSpPr>
            <p:pic>
              <p:nvPicPr>
                <p:cNvPr id="558" name="Graphic 1931">
                  <a:extLst>
                    <a:ext uri="{FF2B5EF4-FFF2-40B4-BE49-F238E27FC236}">
                      <a16:creationId xmlns:a16="http://schemas.microsoft.com/office/drawing/2014/main" id="{9D81B82B-1911-B99C-5B8F-D0760820589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470927">
                  <a:off x="7937076" y="2480824"/>
                  <a:ext cx="379763" cy="291945"/>
                </a:xfrm>
                <a:prstGeom prst="rect">
                  <a:avLst/>
                </a:prstGeom>
              </p:spPr>
            </p:pic>
            <p:pic>
              <p:nvPicPr>
                <p:cNvPr id="559" name="Graphic 1932">
                  <a:extLst>
                    <a:ext uri="{FF2B5EF4-FFF2-40B4-BE49-F238E27FC236}">
                      <a16:creationId xmlns:a16="http://schemas.microsoft.com/office/drawing/2014/main" id="{DA1E195E-021A-C9C9-3BD9-8ED95E650A8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7070215">
                  <a:off x="8893636" y="2509500"/>
                  <a:ext cx="379765" cy="291944"/>
                </a:xfrm>
                <a:prstGeom prst="rect">
                  <a:avLst/>
                </a:prstGeom>
              </p:spPr>
            </p:pic>
          </p:grpSp>
          <p:sp>
            <p:nvSpPr>
              <p:cNvPr id="557" name="Freeform 55">
                <a:extLst>
                  <a:ext uri="{FF2B5EF4-FFF2-40B4-BE49-F238E27FC236}">
                    <a16:creationId xmlns:a16="http://schemas.microsoft.com/office/drawing/2014/main" id="{36C47F93-57BA-60C8-D096-6F168DF9AA96}"/>
                  </a:ext>
                </a:extLst>
              </p:cNvPr>
              <p:cNvSpPr/>
              <p:nvPr/>
            </p:nvSpPr>
            <p:spPr>
              <a:xfrm>
                <a:off x="8584404" y="4015268"/>
                <a:ext cx="690874" cy="636406"/>
              </a:xfrm>
              <a:custGeom>
                <a:avLst/>
                <a:gdLst>
                  <a:gd name="connsiteX0" fmla="*/ 690875 w 690874"/>
                  <a:gd name="connsiteY0" fmla="*/ 318203 h 636406"/>
                  <a:gd name="connsiteX1" fmla="*/ 345437 w 690874"/>
                  <a:gd name="connsiteY1" fmla="*/ 636406 h 636406"/>
                  <a:gd name="connsiteX2" fmla="*/ 0 w 690874"/>
                  <a:gd name="connsiteY2" fmla="*/ 318203 h 636406"/>
                  <a:gd name="connsiteX3" fmla="*/ 345437 w 690874"/>
                  <a:gd name="connsiteY3" fmla="*/ 0 h 636406"/>
                  <a:gd name="connsiteX4" fmla="*/ 690875 w 690874"/>
                  <a:gd name="connsiteY4" fmla="*/ 318203 h 636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874" h="636406">
                    <a:moveTo>
                      <a:pt x="690875" y="318203"/>
                    </a:moveTo>
                    <a:cubicBezTo>
                      <a:pt x="690875" y="493942"/>
                      <a:pt x="536217" y="636406"/>
                      <a:pt x="345437" y="636406"/>
                    </a:cubicBezTo>
                    <a:cubicBezTo>
                      <a:pt x="154658" y="636406"/>
                      <a:pt x="0" y="493942"/>
                      <a:pt x="0" y="318203"/>
                    </a:cubicBezTo>
                    <a:cubicBezTo>
                      <a:pt x="0" y="142464"/>
                      <a:pt x="154658" y="0"/>
                      <a:pt x="345437" y="0"/>
                    </a:cubicBezTo>
                    <a:cubicBezTo>
                      <a:pt x="536217" y="0"/>
                      <a:pt x="690875" y="142464"/>
                      <a:pt x="690875" y="318203"/>
                    </a:cubicBezTo>
                    <a:close/>
                  </a:path>
                </a:pathLst>
              </a:custGeom>
              <a:solidFill>
                <a:srgbClr val="E3E7F7">
                  <a:alpha val="48000"/>
                </a:srgbClr>
              </a:solidFill>
              <a:ln w="6684" cap="flat">
                <a:noFill/>
                <a:prstDash val="solid"/>
                <a:miter/>
              </a:ln>
            </p:spPr>
            <p:txBody>
              <a:bodyPr rtlCol="0" anchor="ctr"/>
              <a:lstStyle/>
              <a:p>
                <a:pPr defTabSz="914355">
                  <a:lnSpc>
                    <a:spcPct val="85000"/>
                  </a:lnSpc>
                  <a:defRPr/>
                </a:pPr>
                <a:endParaRPr lang="en-US" sz="900">
                  <a:solidFill>
                    <a:srgbClr val="2F3651"/>
                  </a:solidFill>
                  <a:latin typeface="Arial" panose="020B0604020202020204" pitchFamily="34" charset="0"/>
                  <a:ea typeface="Calibri" panose="020F0502020204030204"/>
                  <a:cs typeface="Arial" panose="020B0604020202020204" pitchFamily="34" charset="0"/>
                </a:endParaRPr>
              </a:p>
            </p:txBody>
          </p:sp>
        </p:grpSp>
      </p:grpSp>
      <p:grpSp>
        <p:nvGrpSpPr>
          <p:cNvPr id="567" name="Group 60">
            <a:extLst>
              <a:ext uri="{FF2B5EF4-FFF2-40B4-BE49-F238E27FC236}">
                <a16:creationId xmlns:a16="http://schemas.microsoft.com/office/drawing/2014/main" id="{AB75316C-583B-535F-642E-CC019607B612}"/>
              </a:ext>
            </a:extLst>
          </p:cNvPr>
          <p:cNvGrpSpPr>
            <a:grpSpLocks noChangeAspect="1"/>
          </p:cNvGrpSpPr>
          <p:nvPr/>
        </p:nvGrpSpPr>
        <p:grpSpPr>
          <a:xfrm>
            <a:off x="4041248" y="1511773"/>
            <a:ext cx="869790" cy="1121010"/>
            <a:chOff x="644761" y="2636830"/>
            <a:chExt cx="2750629" cy="3545086"/>
          </a:xfrm>
        </p:grpSpPr>
        <p:grpSp>
          <p:nvGrpSpPr>
            <p:cNvPr id="568" name="Group 68">
              <a:extLst>
                <a:ext uri="{FF2B5EF4-FFF2-40B4-BE49-F238E27FC236}">
                  <a16:creationId xmlns:a16="http://schemas.microsoft.com/office/drawing/2014/main" id="{79A4DB70-4DC2-0226-DD93-BD10CF0A104E}"/>
                </a:ext>
              </a:extLst>
            </p:cNvPr>
            <p:cNvGrpSpPr/>
            <p:nvPr/>
          </p:nvGrpSpPr>
          <p:grpSpPr>
            <a:xfrm rot="14554919">
              <a:off x="543265" y="2738326"/>
              <a:ext cx="2927359" cy="2724368"/>
              <a:chOff x="6408261" y="1791601"/>
              <a:chExt cx="845757" cy="787110"/>
            </a:xfrm>
          </p:grpSpPr>
          <p:sp>
            <p:nvSpPr>
              <p:cNvPr id="570" name="Freeform 327">
                <a:extLst>
                  <a:ext uri="{FF2B5EF4-FFF2-40B4-BE49-F238E27FC236}">
                    <a16:creationId xmlns:a16="http://schemas.microsoft.com/office/drawing/2014/main" id="{827223FF-6084-1799-F75E-1F765125CB2A}"/>
                  </a:ext>
                </a:extLst>
              </p:cNvPr>
              <p:cNvSpPr/>
              <p:nvPr/>
            </p:nvSpPr>
            <p:spPr>
              <a:xfrm>
                <a:off x="6408261" y="1791601"/>
                <a:ext cx="845757" cy="787110"/>
              </a:xfrm>
              <a:custGeom>
                <a:avLst/>
                <a:gdLst>
                  <a:gd name="connsiteX0" fmla="*/ 176725 w 845757"/>
                  <a:gd name="connsiteY0" fmla="*/ 107490 h 787110"/>
                  <a:gd name="connsiteX1" fmla="*/ 176344 w 845757"/>
                  <a:gd name="connsiteY1" fmla="*/ 84201 h 787110"/>
                  <a:gd name="connsiteX2" fmla="*/ 241777 w 845757"/>
                  <a:gd name="connsiteY2" fmla="*/ 137488 h 787110"/>
                  <a:gd name="connsiteX3" fmla="*/ 326269 w 845757"/>
                  <a:gd name="connsiteY3" fmla="*/ 162169 h 787110"/>
                  <a:gd name="connsiteX4" fmla="*/ 371882 w 845757"/>
                  <a:gd name="connsiteY4" fmla="*/ 111034 h 787110"/>
                  <a:gd name="connsiteX5" fmla="*/ 357778 w 845757"/>
                  <a:gd name="connsiteY5" fmla="*/ 40534 h 787110"/>
                  <a:gd name="connsiteX6" fmla="*/ 374677 w 845757"/>
                  <a:gd name="connsiteY6" fmla="*/ 31 h 787110"/>
                  <a:gd name="connsiteX7" fmla="*/ 403391 w 845757"/>
                  <a:gd name="connsiteY7" fmla="*/ 81923 h 787110"/>
                  <a:gd name="connsiteX8" fmla="*/ 449004 w 845757"/>
                  <a:gd name="connsiteY8" fmla="*/ 140905 h 787110"/>
                  <a:gd name="connsiteX9" fmla="*/ 485215 w 845757"/>
                  <a:gd name="connsiteY9" fmla="*/ 95086 h 787110"/>
                  <a:gd name="connsiteX10" fmla="*/ 494490 w 845757"/>
                  <a:gd name="connsiteY10" fmla="*/ 152803 h 787110"/>
                  <a:gd name="connsiteX11" fmla="*/ 519265 w 845757"/>
                  <a:gd name="connsiteY11" fmla="*/ 125463 h 787110"/>
                  <a:gd name="connsiteX12" fmla="*/ 531208 w 845757"/>
                  <a:gd name="connsiteY12" fmla="*/ 161536 h 787110"/>
                  <a:gd name="connsiteX13" fmla="*/ 576313 w 845757"/>
                  <a:gd name="connsiteY13" fmla="*/ 98503 h 787110"/>
                  <a:gd name="connsiteX14" fmla="*/ 624467 w 845757"/>
                  <a:gd name="connsiteY14" fmla="*/ 60659 h 787110"/>
                  <a:gd name="connsiteX15" fmla="*/ 601470 w 845757"/>
                  <a:gd name="connsiteY15" fmla="*/ 124071 h 787110"/>
                  <a:gd name="connsiteX16" fmla="*/ 584190 w 845757"/>
                  <a:gd name="connsiteY16" fmla="*/ 202039 h 787110"/>
                  <a:gd name="connsiteX17" fmla="*/ 660677 w 845757"/>
                  <a:gd name="connsiteY17" fmla="*/ 211785 h 787110"/>
                  <a:gd name="connsiteX18" fmla="*/ 769056 w 845757"/>
                  <a:gd name="connsiteY18" fmla="*/ 213557 h 787110"/>
                  <a:gd name="connsiteX19" fmla="*/ 684182 w 845757"/>
                  <a:gd name="connsiteY19" fmla="*/ 241783 h 787110"/>
                  <a:gd name="connsiteX20" fmla="*/ 653690 w 845757"/>
                  <a:gd name="connsiteY20" fmla="*/ 295576 h 787110"/>
                  <a:gd name="connsiteX21" fmla="*/ 716455 w 845757"/>
                  <a:gd name="connsiteY21" fmla="*/ 358609 h 787110"/>
                  <a:gd name="connsiteX22" fmla="*/ 747837 w 845757"/>
                  <a:gd name="connsiteY22" fmla="*/ 386328 h 787110"/>
                  <a:gd name="connsiteX23" fmla="*/ 682785 w 845757"/>
                  <a:gd name="connsiteY23" fmla="*/ 366962 h 787110"/>
                  <a:gd name="connsiteX24" fmla="*/ 701843 w 845757"/>
                  <a:gd name="connsiteY24" fmla="*/ 454170 h 787110"/>
                  <a:gd name="connsiteX25" fmla="*/ 805774 w 845757"/>
                  <a:gd name="connsiteY25" fmla="*/ 488978 h 787110"/>
                  <a:gd name="connsiteX26" fmla="*/ 844272 w 845757"/>
                  <a:gd name="connsiteY26" fmla="*/ 524165 h 787110"/>
                  <a:gd name="connsiteX27" fmla="*/ 748346 w 845757"/>
                  <a:gd name="connsiteY27" fmla="*/ 518849 h 787110"/>
                  <a:gd name="connsiteX28" fmla="*/ 625864 w 845757"/>
                  <a:gd name="connsiteY28" fmla="*/ 525937 h 787110"/>
                  <a:gd name="connsiteX29" fmla="*/ 593592 w 845757"/>
                  <a:gd name="connsiteY29" fmla="*/ 584919 h 787110"/>
                  <a:gd name="connsiteX30" fmla="*/ 615700 w 845757"/>
                  <a:gd name="connsiteY30" fmla="*/ 663394 h 787110"/>
                  <a:gd name="connsiteX31" fmla="*/ 653308 w 845757"/>
                  <a:gd name="connsiteY31" fmla="*/ 731236 h 787110"/>
                  <a:gd name="connsiteX32" fmla="*/ 577202 w 845757"/>
                  <a:gd name="connsiteY32" fmla="*/ 663394 h 787110"/>
                  <a:gd name="connsiteX33" fmla="*/ 507703 w 845757"/>
                  <a:gd name="connsiteY33" fmla="*/ 648458 h 787110"/>
                  <a:gd name="connsiteX34" fmla="*/ 518757 w 845757"/>
                  <a:gd name="connsiteY34" fmla="*/ 768322 h 787110"/>
                  <a:gd name="connsiteX35" fmla="*/ 495379 w 845757"/>
                  <a:gd name="connsiteY35" fmla="*/ 702251 h 787110"/>
                  <a:gd name="connsiteX36" fmla="*/ 453832 w 845757"/>
                  <a:gd name="connsiteY36" fmla="*/ 646306 h 787110"/>
                  <a:gd name="connsiteX37" fmla="*/ 444938 w 845757"/>
                  <a:gd name="connsiteY37" fmla="*/ 691746 h 787110"/>
                  <a:gd name="connsiteX38" fmla="*/ 426769 w 845757"/>
                  <a:gd name="connsiteY38" fmla="*/ 721237 h 787110"/>
                  <a:gd name="connsiteX39" fmla="*/ 396276 w 845757"/>
                  <a:gd name="connsiteY39" fmla="*/ 649471 h 787110"/>
                  <a:gd name="connsiteX40" fmla="*/ 328556 w 845757"/>
                  <a:gd name="connsiteY40" fmla="*/ 716047 h 787110"/>
                  <a:gd name="connsiteX41" fmla="*/ 279004 w 845757"/>
                  <a:gd name="connsiteY41" fmla="*/ 786548 h 787110"/>
                  <a:gd name="connsiteX42" fmla="*/ 298952 w 845757"/>
                  <a:gd name="connsiteY42" fmla="*/ 683012 h 787110"/>
                  <a:gd name="connsiteX43" fmla="*/ 293235 w 845757"/>
                  <a:gd name="connsiteY43" fmla="*/ 627953 h 787110"/>
                  <a:gd name="connsiteX44" fmla="*/ 260073 w 845757"/>
                  <a:gd name="connsiteY44" fmla="*/ 662381 h 787110"/>
                  <a:gd name="connsiteX45" fmla="*/ 267569 w 845757"/>
                  <a:gd name="connsiteY45" fmla="*/ 596690 h 787110"/>
                  <a:gd name="connsiteX46" fmla="*/ 202517 w 845757"/>
                  <a:gd name="connsiteY46" fmla="*/ 576439 h 787110"/>
                  <a:gd name="connsiteX47" fmla="*/ 84483 w 845757"/>
                  <a:gd name="connsiteY47" fmla="*/ 633776 h 787110"/>
                  <a:gd name="connsiteX48" fmla="*/ 135813 w 845757"/>
                  <a:gd name="connsiteY48" fmla="*/ 575173 h 787110"/>
                  <a:gd name="connsiteX49" fmla="*/ 188033 w 845757"/>
                  <a:gd name="connsiteY49" fmla="*/ 514419 h 787110"/>
                  <a:gd name="connsiteX50" fmla="*/ 124379 w 845757"/>
                  <a:gd name="connsiteY50" fmla="*/ 506065 h 787110"/>
                  <a:gd name="connsiteX51" fmla="*/ 122600 w 845757"/>
                  <a:gd name="connsiteY51" fmla="*/ 487079 h 787110"/>
                  <a:gd name="connsiteX52" fmla="*/ 169864 w 845757"/>
                  <a:gd name="connsiteY52" fmla="*/ 437716 h 787110"/>
                  <a:gd name="connsiteX53" fmla="*/ 53990 w 845757"/>
                  <a:gd name="connsiteY53" fmla="*/ 412655 h 787110"/>
                  <a:gd name="connsiteX54" fmla="*/ 38108 w 845757"/>
                  <a:gd name="connsiteY54" fmla="*/ 372531 h 787110"/>
                  <a:gd name="connsiteX55" fmla="*/ 168085 w 845757"/>
                  <a:gd name="connsiteY55" fmla="*/ 360634 h 787110"/>
                  <a:gd name="connsiteX56" fmla="*/ 93377 w 845757"/>
                  <a:gd name="connsiteY56" fmla="*/ 258870 h 787110"/>
                  <a:gd name="connsiteX57" fmla="*/ 25275 w 845757"/>
                  <a:gd name="connsiteY57" fmla="*/ 222291 h 787110"/>
                  <a:gd name="connsiteX58" fmla="*/ 136703 w 845757"/>
                  <a:gd name="connsiteY58" fmla="*/ 238998 h 787110"/>
                  <a:gd name="connsiteX59" fmla="*/ 211411 w 845757"/>
                  <a:gd name="connsiteY59" fmla="*/ 240264 h 787110"/>
                  <a:gd name="connsiteX60" fmla="*/ 144580 w 845757"/>
                  <a:gd name="connsiteY60" fmla="*/ 175079 h 787110"/>
                  <a:gd name="connsiteX61" fmla="*/ 237838 w 845757"/>
                  <a:gd name="connsiteY61" fmla="*/ 220898 h 787110"/>
                  <a:gd name="connsiteX62" fmla="*/ 176852 w 845757"/>
                  <a:gd name="connsiteY62" fmla="*/ 107617 h 78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845757" h="787110">
                    <a:moveTo>
                      <a:pt x="176725" y="107490"/>
                    </a:moveTo>
                    <a:cubicBezTo>
                      <a:pt x="176725" y="107490"/>
                      <a:pt x="164782" y="96478"/>
                      <a:pt x="176344" y="84201"/>
                    </a:cubicBezTo>
                    <a:cubicBezTo>
                      <a:pt x="187906" y="71923"/>
                      <a:pt x="206456" y="89517"/>
                      <a:pt x="241777" y="137488"/>
                    </a:cubicBezTo>
                    <a:cubicBezTo>
                      <a:pt x="277098" y="185458"/>
                      <a:pt x="297046" y="175839"/>
                      <a:pt x="326269" y="162169"/>
                    </a:cubicBezTo>
                    <a:cubicBezTo>
                      <a:pt x="355492" y="148499"/>
                      <a:pt x="369213" y="149892"/>
                      <a:pt x="371882" y="111034"/>
                    </a:cubicBezTo>
                    <a:cubicBezTo>
                      <a:pt x="374550" y="72177"/>
                      <a:pt x="366164" y="63443"/>
                      <a:pt x="357778" y="40534"/>
                    </a:cubicBezTo>
                    <a:cubicBezTo>
                      <a:pt x="349393" y="17624"/>
                      <a:pt x="357397" y="-855"/>
                      <a:pt x="374677" y="31"/>
                    </a:cubicBezTo>
                    <a:cubicBezTo>
                      <a:pt x="391956" y="917"/>
                      <a:pt x="399325" y="23826"/>
                      <a:pt x="403391" y="81923"/>
                    </a:cubicBezTo>
                    <a:cubicBezTo>
                      <a:pt x="407457" y="140019"/>
                      <a:pt x="433503" y="146727"/>
                      <a:pt x="449004" y="140905"/>
                    </a:cubicBezTo>
                    <a:cubicBezTo>
                      <a:pt x="464505" y="135083"/>
                      <a:pt x="464886" y="98124"/>
                      <a:pt x="485215" y="95086"/>
                    </a:cubicBezTo>
                    <a:cubicBezTo>
                      <a:pt x="502875" y="98630"/>
                      <a:pt x="478608" y="145335"/>
                      <a:pt x="494490" y="152803"/>
                    </a:cubicBezTo>
                    <a:cubicBezTo>
                      <a:pt x="510372" y="160271"/>
                      <a:pt x="506052" y="127742"/>
                      <a:pt x="519265" y="125463"/>
                    </a:cubicBezTo>
                    <a:cubicBezTo>
                      <a:pt x="532479" y="123185"/>
                      <a:pt x="519646" y="159891"/>
                      <a:pt x="531208" y="161536"/>
                    </a:cubicBezTo>
                    <a:cubicBezTo>
                      <a:pt x="542770" y="163182"/>
                      <a:pt x="564370" y="133311"/>
                      <a:pt x="576313" y="98503"/>
                    </a:cubicBezTo>
                    <a:cubicBezTo>
                      <a:pt x="588256" y="63696"/>
                      <a:pt x="609983" y="53950"/>
                      <a:pt x="624467" y="60659"/>
                    </a:cubicBezTo>
                    <a:cubicBezTo>
                      <a:pt x="638951" y="67367"/>
                      <a:pt x="632472" y="81796"/>
                      <a:pt x="601470" y="124071"/>
                    </a:cubicBezTo>
                    <a:cubicBezTo>
                      <a:pt x="570468" y="166346"/>
                      <a:pt x="569198" y="189762"/>
                      <a:pt x="584190" y="202039"/>
                    </a:cubicBezTo>
                    <a:cubicBezTo>
                      <a:pt x="599183" y="214317"/>
                      <a:pt x="624467" y="224949"/>
                      <a:pt x="660677" y="211785"/>
                    </a:cubicBezTo>
                    <a:cubicBezTo>
                      <a:pt x="696888" y="198622"/>
                      <a:pt x="752665" y="182294"/>
                      <a:pt x="769056" y="213557"/>
                    </a:cubicBezTo>
                    <a:cubicBezTo>
                      <a:pt x="785445" y="244821"/>
                      <a:pt x="706671" y="243555"/>
                      <a:pt x="684182" y="241783"/>
                    </a:cubicBezTo>
                    <a:cubicBezTo>
                      <a:pt x="661694" y="240011"/>
                      <a:pt x="645685" y="256338"/>
                      <a:pt x="653690" y="295576"/>
                    </a:cubicBezTo>
                    <a:cubicBezTo>
                      <a:pt x="661694" y="334813"/>
                      <a:pt x="678846" y="350255"/>
                      <a:pt x="716455" y="358609"/>
                    </a:cubicBezTo>
                    <a:cubicBezTo>
                      <a:pt x="754063" y="366962"/>
                      <a:pt x="749235" y="379746"/>
                      <a:pt x="747837" y="386328"/>
                    </a:cubicBezTo>
                    <a:cubicBezTo>
                      <a:pt x="746440" y="392910"/>
                      <a:pt x="694347" y="358609"/>
                      <a:pt x="682785" y="366962"/>
                    </a:cubicBezTo>
                    <a:cubicBezTo>
                      <a:pt x="671223" y="375316"/>
                      <a:pt x="669952" y="425059"/>
                      <a:pt x="701843" y="454170"/>
                    </a:cubicBezTo>
                    <a:cubicBezTo>
                      <a:pt x="733734" y="483282"/>
                      <a:pt x="766387" y="488978"/>
                      <a:pt x="805774" y="488978"/>
                    </a:cubicBezTo>
                    <a:cubicBezTo>
                      <a:pt x="845161" y="488978"/>
                      <a:pt x="848719" y="507963"/>
                      <a:pt x="844272" y="524165"/>
                    </a:cubicBezTo>
                    <a:cubicBezTo>
                      <a:pt x="839825" y="540366"/>
                      <a:pt x="777441" y="529860"/>
                      <a:pt x="748346" y="518849"/>
                    </a:cubicBezTo>
                    <a:cubicBezTo>
                      <a:pt x="719250" y="507837"/>
                      <a:pt x="652419" y="482269"/>
                      <a:pt x="625864" y="525937"/>
                    </a:cubicBezTo>
                    <a:cubicBezTo>
                      <a:pt x="599310" y="569604"/>
                      <a:pt x="604138" y="565553"/>
                      <a:pt x="593592" y="584919"/>
                    </a:cubicBezTo>
                    <a:cubicBezTo>
                      <a:pt x="583047" y="604285"/>
                      <a:pt x="589145" y="622384"/>
                      <a:pt x="615700" y="663394"/>
                    </a:cubicBezTo>
                    <a:cubicBezTo>
                      <a:pt x="642254" y="704403"/>
                      <a:pt x="662964" y="718073"/>
                      <a:pt x="653308" y="731236"/>
                    </a:cubicBezTo>
                    <a:cubicBezTo>
                      <a:pt x="643652" y="744400"/>
                      <a:pt x="615319" y="720224"/>
                      <a:pt x="577202" y="663394"/>
                    </a:cubicBezTo>
                    <a:cubicBezTo>
                      <a:pt x="539086" y="606563"/>
                      <a:pt x="511261" y="628207"/>
                      <a:pt x="507703" y="648458"/>
                    </a:cubicBezTo>
                    <a:cubicBezTo>
                      <a:pt x="504146" y="668710"/>
                      <a:pt x="530319" y="755538"/>
                      <a:pt x="518757" y="768322"/>
                    </a:cubicBezTo>
                    <a:cubicBezTo>
                      <a:pt x="507195" y="781105"/>
                      <a:pt x="497031" y="772752"/>
                      <a:pt x="495379" y="702251"/>
                    </a:cubicBezTo>
                    <a:cubicBezTo>
                      <a:pt x="493600" y="631751"/>
                      <a:pt x="460820" y="643648"/>
                      <a:pt x="453832" y="646306"/>
                    </a:cubicBezTo>
                    <a:cubicBezTo>
                      <a:pt x="446844" y="648964"/>
                      <a:pt x="441508" y="657824"/>
                      <a:pt x="444938" y="691746"/>
                    </a:cubicBezTo>
                    <a:cubicBezTo>
                      <a:pt x="448496" y="725667"/>
                      <a:pt x="434774" y="721237"/>
                      <a:pt x="426769" y="721237"/>
                    </a:cubicBezTo>
                    <a:cubicBezTo>
                      <a:pt x="418765" y="721237"/>
                      <a:pt x="423212" y="652888"/>
                      <a:pt x="396276" y="649471"/>
                    </a:cubicBezTo>
                    <a:cubicBezTo>
                      <a:pt x="369340" y="646053"/>
                      <a:pt x="341007" y="673266"/>
                      <a:pt x="328556" y="716047"/>
                    </a:cubicBezTo>
                    <a:cubicBezTo>
                      <a:pt x="316104" y="758829"/>
                      <a:pt x="305940" y="791864"/>
                      <a:pt x="279004" y="786548"/>
                    </a:cubicBezTo>
                    <a:cubicBezTo>
                      <a:pt x="252069" y="781232"/>
                      <a:pt x="284722" y="702378"/>
                      <a:pt x="298952" y="683012"/>
                    </a:cubicBezTo>
                    <a:cubicBezTo>
                      <a:pt x="313182" y="663647"/>
                      <a:pt x="310514" y="627447"/>
                      <a:pt x="293235" y="627953"/>
                    </a:cubicBezTo>
                    <a:cubicBezTo>
                      <a:pt x="275955" y="628460"/>
                      <a:pt x="287009" y="661495"/>
                      <a:pt x="260073" y="662381"/>
                    </a:cubicBezTo>
                    <a:cubicBezTo>
                      <a:pt x="233138" y="663267"/>
                      <a:pt x="282689" y="613524"/>
                      <a:pt x="267569" y="596690"/>
                    </a:cubicBezTo>
                    <a:cubicBezTo>
                      <a:pt x="252450" y="579856"/>
                      <a:pt x="228182" y="561883"/>
                      <a:pt x="202517" y="576439"/>
                    </a:cubicBezTo>
                    <a:cubicBezTo>
                      <a:pt x="176852" y="590994"/>
                      <a:pt x="101636" y="655293"/>
                      <a:pt x="84483" y="633776"/>
                    </a:cubicBezTo>
                    <a:cubicBezTo>
                      <a:pt x="67331" y="612259"/>
                      <a:pt x="107480" y="588843"/>
                      <a:pt x="135813" y="575173"/>
                    </a:cubicBezTo>
                    <a:cubicBezTo>
                      <a:pt x="164147" y="561503"/>
                      <a:pt x="191591" y="546062"/>
                      <a:pt x="188033" y="514419"/>
                    </a:cubicBezTo>
                    <a:cubicBezTo>
                      <a:pt x="184476" y="482776"/>
                      <a:pt x="138100" y="500369"/>
                      <a:pt x="124379" y="506065"/>
                    </a:cubicBezTo>
                    <a:cubicBezTo>
                      <a:pt x="110656" y="511760"/>
                      <a:pt x="101382" y="498597"/>
                      <a:pt x="122600" y="487079"/>
                    </a:cubicBezTo>
                    <a:cubicBezTo>
                      <a:pt x="143818" y="475561"/>
                      <a:pt x="188541" y="465435"/>
                      <a:pt x="169864" y="437716"/>
                    </a:cubicBezTo>
                    <a:cubicBezTo>
                      <a:pt x="151187" y="409997"/>
                      <a:pt x="140260" y="407339"/>
                      <a:pt x="53990" y="412655"/>
                    </a:cubicBezTo>
                    <a:cubicBezTo>
                      <a:pt x="-32280" y="417971"/>
                      <a:pt x="2278" y="375696"/>
                      <a:pt x="38108" y="372531"/>
                    </a:cubicBezTo>
                    <a:cubicBezTo>
                      <a:pt x="73938" y="369367"/>
                      <a:pt x="157540" y="398099"/>
                      <a:pt x="168085" y="360634"/>
                    </a:cubicBezTo>
                    <a:cubicBezTo>
                      <a:pt x="178631" y="323169"/>
                      <a:pt x="173803" y="282665"/>
                      <a:pt x="93377" y="258870"/>
                    </a:cubicBezTo>
                    <a:cubicBezTo>
                      <a:pt x="93377" y="258870"/>
                      <a:pt x="23116" y="248744"/>
                      <a:pt x="25275" y="222291"/>
                    </a:cubicBezTo>
                    <a:cubicBezTo>
                      <a:pt x="27436" y="195837"/>
                      <a:pt x="77495" y="210773"/>
                      <a:pt x="136703" y="238998"/>
                    </a:cubicBezTo>
                    <a:cubicBezTo>
                      <a:pt x="195911" y="267224"/>
                      <a:pt x="206964" y="265452"/>
                      <a:pt x="211411" y="240264"/>
                    </a:cubicBezTo>
                    <a:cubicBezTo>
                      <a:pt x="215858" y="215076"/>
                      <a:pt x="141912" y="197103"/>
                      <a:pt x="144580" y="175079"/>
                    </a:cubicBezTo>
                    <a:cubicBezTo>
                      <a:pt x="147248" y="153056"/>
                      <a:pt x="214079" y="233682"/>
                      <a:pt x="237838" y="220898"/>
                    </a:cubicBezTo>
                    <a:cubicBezTo>
                      <a:pt x="269221" y="204191"/>
                      <a:pt x="213952" y="132804"/>
                      <a:pt x="176852" y="107617"/>
                    </a:cubicBezTo>
                    <a:close/>
                  </a:path>
                </a:pathLst>
              </a:custGeom>
              <a:gradFill>
                <a:gsLst>
                  <a:gs pos="0">
                    <a:srgbClr val="FFFFFF"/>
                  </a:gs>
                  <a:gs pos="87000">
                    <a:srgbClr val="B057FF"/>
                  </a:gs>
                </a:gsLst>
                <a:path path="circle">
                  <a:fillToRect l="50000" t="50000" r="50000" b="50000"/>
                </a:path>
              </a:gradFill>
              <a:ln w="7750" cap="flat">
                <a:solidFill>
                  <a:srgbClr val="2F3651"/>
                </a:solidFill>
                <a:prstDash val="solid"/>
                <a:miter/>
              </a:ln>
            </p:spPr>
            <p:txBody>
              <a:bodyPr rtlCol="0" anchor="ctr"/>
              <a:lstStyle/>
              <a:p>
                <a:pPr marL="0" marR="0" lvl="0" indent="0" defTabSz="685800" eaLnBrk="1" fontAlgn="auto" latinLnBrk="0" hangingPunct="1">
                  <a:lnSpc>
                    <a:spcPct val="85000"/>
                  </a:lnSpc>
                  <a:spcBef>
                    <a:spcPts val="0"/>
                  </a:spcBef>
                  <a:spcAft>
                    <a:spcPts val="0"/>
                  </a:spcAft>
                  <a:buClrTx/>
                  <a:buSzTx/>
                  <a:buFontTx/>
                  <a:buNone/>
                  <a:tabLst/>
                  <a:defRPr/>
                </a:pPr>
                <a:endParaRPr kumimoji="0" lang="en-US" sz="525" b="0" i="0" u="none" strike="noStrike" kern="0" cap="none" spc="0" normalizeH="0" baseline="0" noProof="0">
                  <a:ln>
                    <a:noFill/>
                  </a:ln>
                  <a:solidFill>
                    <a:srgbClr val="2F3651"/>
                  </a:solidFill>
                  <a:effectLst/>
                  <a:uLnTx/>
                  <a:uFillTx/>
                  <a:latin typeface="Arial" panose="020B0604020202020204" pitchFamily="34" charset="0"/>
                  <a:ea typeface="Calibri" panose="020F0502020204030204"/>
                  <a:cs typeface="Arial" panose="020B0604020202020204" pitchFamily="34" charset="0"/>
                </a:endParaRPr>
              </a:p>
            </p:txBody>
          </p:sp>
          <p:sp>
            <p:nvSpPr>
              <p:cNvPr id="571" name="Freeform 328">
                <a:extLst>
                  <a:ext uri="{FF2B5EF4-FFF2-40B4-BE49-F238E27FC236}">
                    <a16:creationId xmlns:a16="http://schemas.microsoft.com/office/drawing/2014/main" id="{A0214407-E80A-37A8-319F-46408E17D984}"/>
                  </a:ext>
                </a:extLst>
              </p:cNvPr>
              <p:cNvSpPr/>
              <p:nvPr/>
            </p:nvSpPr>
            <p:spPr>
              <a:xfrm rot="5618614">
                <a:off x="6672048" y="2087325"/>
                <a:ext cx="267836" cy="209939"/>
              </a:xfrm>
              <a:custGeom>
                <a:avLst/>
                <a:gdLst>
                  <a:gd name="connsiteX0" fmla="*/ 62642 w 267836"/>
                  <a:gd name="connsiteY0" fmla="*/ 8728 h 209939"/>
                  <a:gd name="connsiteX1" fmla="*/ 5213 w 267836"/>
                  <a:gd name="connsiteY1" fmla="*/ 36447 h 209939"/>
                  <a:gd name="connsiteX2" fmla="*/ 50572 w 267836"/>
                  <a:gd name="connsiteY2" fmla="*/ 180486 h 209939"/>
                  <a:gd name="connsiteX3" fmla="*/ 267455 w 267836"/>
                  <a:gd name="connsiteY3" fmla="*/ 54547 h 209939"/>
                  <a:gd name="connsiteX4" fmla="*/ 141416 w 267836"/>
                  <a:gd name="connsiteY4" fmla="*/ 28093 h 209939"/>
                  <a:gd name="connsiteX5" fmla="*/ 62642 w 267836"/>
                  <a:gd name="connsiteY5" fmla="*/ 8728 h 209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836" h="209938">
                    <a:moveTo>
                      <a:pt x="62642" y="8728"/>
                    </a:moveTo>
                    <a:cubicBezTo>
                      <a:pt x="39010" y="-1524"/>
                      <a:pt x="12201" y="11639"/>
                      <a:pt x="5213" y="36447"/>
                    </a:cubicBezTo>
                    <a:cubicBezTo>
                      <a:pt x="-4189" y="69609"/>
                      <a:pt x="-6857" y="125680"/>
                      <a:pt x="50572" y="180486"/>
                    </a:cubicBezTo>
                    <a:cubicBezTo>
                      <a:pt x="140272" y="265922"/>
                      <a:pt x="275967" y="147451"/>
                      <a:pt x="267455" y="54547"/>
                    </a:cubicBezTo>
                    <a:cubicBezTo>
                      <a:pt x="258815" y="-38737"/>
                      <a:pt x="182328" y="12525"/>
                      <a:pt x="141416" y="28093"/>
                    </a:cubicBezTo>
                    <a:cubicBezTo>
                      <a:pt x="112829" y="38979"/>
                      <a:pt x="93135" y="22018"/>
                      <a:pt x="62642" y="8728"/>
                    </a:cubicBezTo>
                    <a:close/>
                  </a:path>
                </a:pathLst>
              </a:custGeom>
              <a:gradFill>
                <a:gsLst>
                  <a:gs pos="2000">
                    <a:srgbClr val="FFFFFF"/>
                  </a:gs>
                  <a:gs pos="56000">
                    <a:srgbClr val="AA80DC"/>
                  </a:gs>
                  <a:gs pos="98000">
                    <a:srgbClr val="5500B9"/>
                  </a:gs>
                </a:gsLst>
                <a:path path="circle">
                  <a:fillToRect l="50000" t="50000" r="50000" b="50000"/>
                </a:path>
              </a:gradFill>
              <a:ln w="0" cap="flat">
                <a:noFill/>
                <a:prstDash val="solid"/>
                <a:miter/>
              </a:ln>
            </p:spPr>
            <p:txBody>
              <a:bodyPr rtlCol="0" anchor="ctr"/>
              <a:lstStyle/>
              <a:p>
                <a:pPr marL="0" marR="0" lvl="0" indent="0" defTabSz="685800" eaLnBrk="1" fontAlgn="auto" latinLnBrk="0" hangingPunct="1">
                  <a:lnSpc>
                    <a:spcPct val="85000"/>
                  </a:lnSpc>
                  <a:spcBef>
                    <a:spcPts val="0"/>
                  </a:spcBef>
                  <a:spcAft>
                    <a:spcPts val="0"/>
                  </a:spcAft>
                  <a:buClrTx/>
                  <a:buSzTx/>
                  <a:buFontTx/>
                  <a:buNone/>
                  <a:tabLst/>
                  <a:defRPr/>
                </a:pPr>
                <a:endParaRPr kumimoji="0" lang="en-US" sz="525" b="0" i="0" u="none" strike="noStrike" kern="0" cap="none" spc="0" normalizeH="0" baseline="0" noProof="0">
                  <a:ln>
                    <a:noFill/>
                  </a:ln>
                  <a:solidFill>
                    <a:srgbClr val="2F3651"/>
                  </a:solidFill>
                  <a:effectLst/>
                  <a:uLnTx/>
                  <a:uFillTx/>
                  <a:latin typeface="Arial" panose="020B0604020202020204" pitchFamily="34" charset="0"/>
                  <a:ea typeface="Calibri" panose="020F0502020204030204"/>
                  <a:cs typeface="Arial" panose="020B0604020202020204" pitchFamily="34" charset="0"/>
                </a:endParaRPr>
              </a:p>
            </p:txBody>
          </p:sp>
        </p:grpSp>
        <p:sp>
          <p:nvSpPr>
            <p:cNvPr id="569" name="TextBox 69">
              <a:extLst>
                <a:ext uri="{FF2B5EF4-FFF2-40B4-BE49-F238E27FC236}">
                  <a16:creationId xmlns:a16="http://schemas.microsoft.com/office/drawing/2014/main" id="{C7798FB9-744A-C592-4761-6B1FC9166A3E}"/>
                </a:ext>
              </a:extLst>
            </p:cNvPr>
            <p:cNvSpPr txBox="1"/>
            <p:nvPr/>
          </p:nvSpPr>
          <p:spPr>
            <a:xfrm>
              <a:off x="698579" y="5809622"/>
              <a:ext cx="2696811" cy="372294"/>
            </a:xfrm>
            <a:prstGeom prst="rect">
              <a:avLst/>
            </a:prstGeom>
            <a:noFill/>
          </p:spPr>
          <p:txBody>
            <a:bodyPr wrap="square" lIns="0" tIns="0" rIns="0" bIns="0" rtlCol="0">
              <a:spAutoFit/>
            </a:bodyPr>
            <a:lstStyle/>
            <a:p>
              <a:pPr marL="0" marR="0" lvl="0" indent="0" algn="ctr" defTabSz="685800" eaLnBrk="1" fontAlgn="auto" latinLnBrk="0" hangingPunct="1">
                <a:lnSpc>
                  <a:spcPct val="85000"/>
                </a:lnSpc>
                <a:spcBef>
                  <a:spcPts val="0"/>
                </a:spcBef>
                <a:spcAft>
                  <a:spcPts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Unreife APZ</a:t>
              </a:r>
            </a:p>
          </p:txBody>
        </p:sp>
      </p:grpSp>
      <p:sp>
        <p:nvSpPr>
          <p:cNvPr id="572" name="Freeform: Shape 240">
            <a:extLst>
              <a:ext uri="{FF2B5EF4-FFF2-40B4-BE49-F238E27FC236}">
                <a16:creationId xmlns:a16="http://schemas.microsoft.com/office/drawing/2014/main" id="{C46B6612-66DB-89B8-B4E9-54D5200F3883}"/>
              </a:ext>
            </a:extLst>
          </p:cNvPr>
          <p:cNvSpPr/>
          <p:nvPr/>
        </p:nvSpPr>
        <p:spPr>
          <a:xfrm rot="1377844">
            <a:off x="3089956" y="2118453"/>
            <a:ext cx="171173" cy="109283"/>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3810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3" name="Freeform: Shape 241">
            <a:extLst>
              <a:ext uri="{FF2B5EF4-FFF2-40B4-BE49-F238E27FC236}">
                <a16:creationId xmlns:a16="http://schemas.microsoft.com/office/drawing/2014/main" id="{CD3CF93A-55A9-53FE-44A1-300188C183FB}"/>
              </a:ext>
            </a:extLst>
          </p:cNvPr>
          <p:cNvSpPr/>
          <p:nvPr/>
        </p:nvSpPr>
        <p:spPr>
          <a:xfrm rot="19962956">
            <a:off x="3451878" y="2004289"/>
            <a:ext cx="171173" cy="109283"/>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3810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4" name="Freeform: Shape 242">
            <a:extLst>
              <a:ext uri="{FF2B5EF4-FFF2-40B4-BE49-F238E27FC236}">
                <a16:creationId xmlns:a16="http://schemas.microsoft.com/office/drawing/2014/main" id="{D0614109-D04F-513F-9C97-AF08C48F20B0}"/>
              </a:ext>
            </a:extLst>
          </p:cNvPr>
          <p:cNvSpPr/>
          <p:nvPr/>
        </p:nvSpPr>
        <p:spPr>
          <a:xfrm rot="17790932">
            <a:off x="3762225" y="2017474"/>
            <a:ext cx="171173" cy="109283"/>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3810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5" name="Freeform: Shape 243">
            <a:extLst>
              <a:ext uri="{FF2B5EF4-FFF2-40B4-BE49-F238E27FC236}">
                <a16:creationId xmlns:a16="http://schemas.microsoft.com/office/drawing/2014/main" id="{20A5158F-9C2B-1087-AC11-E3903514DF43}"/>
              </a:ext>
            </a:extLst>
          </p:cNvPr>
          <p:cNvSpPr/>
          <p:nvPr/>
        </p:nvSpPr>
        <p:spPr>
          <a:xfrm rot="17790932">
            <a:off x="4233947" y="1874323"/>
            <a:ext cx="87609" cy="73892"/>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6" name="Freeform: Shape 244">
            <a:extLst>
              <a:ext uri="{FF2B5EF4-FFF2-40B4-BE49-F238E27FC236}">
                <a16:creationId xmlns:a16="http://schemas.microsoft.com/office/drawing/2014/main" id="{37B4CBE3-3E87-2EF8-AA18-002BEDE51A78}"/>
              </a:ext>
            </a:extLst>
          </p:cNvPr>
          <p:cNvSpPr/>
          <p:nvPr/>
        </p:nvSpPr>
        <p:spPr>
          <a:xfrm rot="19596162">
            <a:off x="4355105" y="1796970"/>
            <a:ext cx="68336" cy="53362"/>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7" name="Freeform: Shape 245">
            <a:extLst>
              <a:ext uri="{FF2B5EF4-FFF2-40B4-BE49-F238E27FC236}">
                <a16:creationId xmlns:a16="http://schemas.microsoft.com/office/drawing/2014/main" id="{B082670A-B0A2-26A3-D245-7B880DD3EB08}"/>
              </a:ext>
            </a:extLst>
          </p:cNvPr>
          <p:cNvSpPr/>
          <p:nvPr/>
        </p:nvSpPr>
        <p:spPr>
          <a:xfrm rot="2060913">
            <a:off x="4262397" y="2066971"/>
            <a:ext cx="113779" cy="79817"/>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8" name="TextBox 86">
            <a:extLst>
              <a:ext uri="{FF2B5EF4-FFF2-40B4-BE49-F238E27FC236}">
                <a16:creationId xmlns:a16="http://schemas.microsoft.com/office/drawing/2014/main" id="{3D276AB0-F0E7-ABD0-8701-A725CECA4950}"/>
              </a:ext>
            </a:extLst>
          </p:cNvPr>
          <p:cNvSpPr txBox="1"/>
          <p:nvPr/>
        </p:nvSpPr>
        <p:spPr>
          <a:xfrm>
            <a:off x="3005479" y="1631043"/>
            <a:ext cx="539205" cy="215828"/>
          </a:xfrm>
          <a:prstGeom prst="rect">
            <a:avLst/>
          </a:prstGeom>
          <a:noFill/>
        </p:spPr>
        <p:txBody>
          <a:bodyPr wrap="square" lIns="0" tIns="0" rIns="0" bIns="0" rtlCol="0">
            <a:spAutoFit/>
          </a:bodyPr>
          <a:lstStyle/>
          <a:p>
            <a:pPr algn="ctr" defTabSz="685800">
              <a:lnSpc>
                <a:spcPct val="85000"/>
              </a:lnSpc>
              <a:defRPr/>
            </a:pPr>
            <a:r>
              <a:rPr lang="de" sz="825">
                <a:solidFill>
                  <a:srgbClr val="2F3651"/>
                </a:solidFill>
                <a:uFill>
                  <a:solidFill>
                    <a:prstClr val="black">
                      <a:alpha val="0"/>
                    </a:prstClr>
                  </a:solidFill>
                </a:uFill>
                <a:latin typeface="Arial"/>
                <a:ea typeface="Arial"/>
                <a:cs typeface="Arial"/>
              </a:rPr>
              <a:t>Betazell-antigene</a:t>
            </a:r>
          </a:p>
        </p:txBody>
      </p:sp>
      <p:sp>
        <p:nvSpPr>
          <p:cNvPr id="579" name="Freeform: Shape 247">
            <a:extLst>
              <a:ext uri="{FF2B5EF4-FFF2-40B4-BE49-F238E27FC236}">
                <a16:creationId xmlns:a16="http://schemas.microsoft.com/office/drawing/2014/main" id="{C3B7BE78-D41F-005B-592A-A4705FC7F460}"/>
              </a:ext>
            </a:extLst>
          </p:cNvPr>
          <p:cNvSpPr>
            <a:spLocks noChangeAspect="1"/>
          </p:cNvSpPr>
          <p:nvPr/>
        </p:nvSpPr>
        <p:spPr>
          <a:xfrm rot="13038401">
            <a:off x="4473467" y="1596739"/>
            <a:ext cx="117174" cy="12656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B266B4"/>
          </a:solidFill>
          <a:ln w="3049" cap="flat">
            <a:solidFill>
              <a:sysClr val="window" lastClr="FFFFFF">
                <a:lumMod val="65000"/>
              </a:sysClr>
            </a:solidFill>
            <a:prstDash val="solid"/>
            <a:miter/>
          </a:ln>
        </p:spPr>
        <p:txBody>
          <a:bodyPr wrap="square" rtlCol="0" anchor="ctr">
            <a:noAutofit/>
          </a:bodyPr>
          <a:lstStyle/>
          <a:p>
            <a:pPr defTabSz="685800">
              <a:spcBef>
                <a:spcPct val="0"/>
              </a:spcBef>
              <a:spcAft>
                <a:spcPct val="0"/>
              </a:spcAft>
              <a:defRPr/>
            </a:pPr>
            <a:endParaRPr lang="en-US" sz="700" kern="0">
              <a:solidFill>
                <a:srgbClr val="000000"/>
              </a:solidFill>
              <a:latin typeface="Arial" panose="020B0604020202020204" pitchFamily="34" charset="0"/>
              <a:ea typeface="Calibri" panose="020F0502020204030204"/>
              <a:cs typeface="Arial" panose="020B0604020202020204" pitchFamily="34" charset="0"/>
            </a:endParaRPr>
          </a:p>
        </p:txBody>
      </p:sp>
      <p:sp>
        <p:nvSpPr>
          <p:cNvPr id="580" name="Arc 88">
            <a:extLst>
              <a:ext uri="{FF2B5EF4-FFF2-40B4-BE49-F238E27FC236}">
                <a16:creationId xmlns:a16="http://schemas.microsoft.com/office/drawing/2014/main" id="{0D3AE4DD-17B4-E159-7E80-28AD26EB4E7C}"/>
              </a:ext>
            </a:extLst>
          </p:cNvPr>
          <p:cNvSpPr/>
          <p:nvPr/>
        </p:nvSpPr>
        <p:spPr>
          <a:xfrm flipV="1">
            <a:off x="4335819" y="1620095"/>
            <a:ext cx="201892" cy="208586"/>
          </a:xfrm>
          <a:prstGeom prst="arc">
            <a:avLst>
              <a:gd name="adj1" fmla="val 17014346"/>
              <a:gd name="adj2" fmla="val 21180211"/>
            </a:avLst>
          </a:prstGeom>
          <a:noFill/>
          <a:ln w="12700" cap="flat" cmpd="sng" algn="ctr">
            <a:solidFill>
              <a:sysClr val="window" lastClr="FFFFFF">
                <a:lumMod val="50000"/>
              </a:sysClr>
            </a:solidFill>
            <a:prstDash val="solid"/>
            <a:tailEnd type="stealth" w="med" len="med"/>
          </a:ln>
          <a:effectLst/>
        </p:spPr>
        <p:txBody>
          <a:bodyPr rtlCol="0" anchor="ctr"/>
          <a:lstStyle/>
          <a:p>
            <a:pPr algn="ctr" defTabSz="685800">
              <a:spcBef>
                <a:spcPct val="0"/>
              </a:spcBef>
              <a:spcAft>
                <a:spcPct val="0"/>
              </a:spcAft>
              <a:defRPr/>
            </a:pPr>
            <a:endParaRPr lang="en-US" sz="1350" kern="0">
              <a:solidFill>
                <a:srgbClr val="000000"/>
              </a:solidFill>
              <a:latin typeface="Arial" panose="020B0604020202020204" pitchFamily="34" charset="0"/>
              <a:ea typeface="Calibri" panose="020F0502020204030204"/>
              <a:cs typeface="Arial" panose="020B0604020202020204" pitchFamily="34" charset="0"/>
            </a:endParaRPr>
          </a:p>
        </p:txBody>
      </p:sp>
      <p:sp>
        <p:nvSpPr>
          <p:cNvPr id="581" name="Oval 90">
            <a:extLst>
              <a:ext uri="{FF2B5EF4-FFF2-40B4-BE49-F238E27FC236}">
                <a16:creationId xmlns:a16="http://schemas.microsoft.com/office/drawing/2014/main" id="{F79808A5-C0D2-B276-0BE5-4D75C4836DEC}"/>
              </a:ext>
            </a:extLst>
          </p:cNvPr>
          <p:cNvSpPr/>
          <p:nvPr/>
        </p:nvSpPr>
        <p:spPr>
          <a:xfrm>
            <a:off x="4522436" y="1599463"/>
            <a:ext cx="30550" cy="30550"/>
          </a:xfrm>
          <a:prstGeom prst="ellipse">
            <a:avLst/>
          </a:prstGeom>
          <a:solidFill>
            <a:srgbClr val="2F3651">
              <a:lumMod val="75000"/>
              <a:lumOff val="25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82" name="Rectangle 59">
            <a:extLst>
              <a:ext uri="{FF2B5EF4-FFF2-40B4-BE49-F238E27FC236}">
                <a16:creationId xmlns:a16="http://schemas.microsoft.com/office/drawing/2014/main" id="{352C6F8D-6B7F-64C6-FD75-BF00CBE58EA4}"/>
              </a:ext>
            </a:extLst>
          </p:cNvPr>
          <p:cNvSpPr/>
          <p:nvPr/>
        </p:nvSpPr>
        <p:spPr>
          <a:xfrm>
            <a:off x="2941101" y="1563758"/>
            <a:ext cx="1279689" cy="677003"/>
          </a:xfrm>
          <a:custGeom>
            <a:avLst/>
            <a:gdLst>
              <a:gd name="connsiteX0" fmla="*/ 0 w 2074528"/>
              <a:gd name="connsiteY0" fmla="*/ 914400 h 914400"/>
              <a:gd name="connsiteX1" fmla="*/ 0 w 2074528"/>
              <a:gd name="connsiteY1" fmla="*/ 0 h 914400"/>
              <a:gd name="connsiteX2" fmla="*/ 2074528 w 2074528"/>
              <a:gd name="connsiteY2" fmla="*/ 0 h 914400"/>
              <a:gd name="connsiteX3" fmla="*/ 2074528 w 2074528"/>
              <a:gd name="connsiteY3" fmla="*/ 0 h 914400"/>
              <a:gd name="connsiteX4" fmla="*/ 2165968 w 2165968"/>
              <a:gd name="connsiteY4" fmla="*/ 1005840 h 1005840"/>
            </a:gdLst>
            <a:ahLst/>
            <a:cxnLst>
              <a:cxn ang="0">
                <a:pos x="connsiteX0" y="connsiteY0"/>
              </a:cxn>
              <a:cxn ang="0">
                <a:pos x="connsiteX1" y="connsiteY1"/>
              </a:cxn>
              <a:cxn ang="0">
                <a:pos x="connsiteX2" y="connsiteY2"/>
              </a:cxn>
            </a:cxnLst>
            <a:rect l="l" t="t" r="r" b="b"/>
            <a:pathLst>
              <a:path w="2074528" h="914400">
                <a:moveTo>
                  <a:pt x="0" y="914400"/>
                </a:moveTo>
                <a:lnTo>
                  <a:pt x="0" y="0"/>
                </a:lnTo>
                <a:lnTo>
                  <a:pt x="2074528" y="0"/>
                </a:lnTo>
              </a:path>
            </a:pathLst>
          </a:custGeom>
          <a:noFill/>
          <a:ln w="15875" cap="flat" cmpd="sng" algn="ctr">
            <a:solidFill>
              <a:sysClr val="window" lastClr="FFFFFF">
                <a:lumMod val="50000"/>
              </a:sysClr>
            </a:solidFill>
            <a:prstDash val="solid"/>
            <a:tailEnd type="stealth" w="lg" len="lg"/>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grpSp>
        <p:nvGrpSpPr>
          <p:cNvPr id="583" name="Group 92">
            <a:extLst>
              <a:ext uri="{FF2B5EF4-FFF2-40B4-BE49-F238E27FC236}">
                <a16:creationId xmlns:a16="http://schemas.microsoft.com/office/drawing/2014/main" id="{E2F81FD9-86D8-2DA5-8430-C4AB4C0122B9}"/>
              </a:ext>
            </a:extLst>
          </p:cNvPr>
          <p:cNvGrpSpPr/>
          <p:nvPr/>
        </p:nvGrpSpPr>
        <p:grpSpPr>
          <a:xfrm>
            <a:off x="422801" y="2416557"/>
            <a:ext cx="1539804" cy="989939"/>
            <a:chOff x="629804" y="3379671"/>
            <a:chExt cx="2053072" cy="1319918"/>
          </a:xfrm>
        </p:grpSpPr>
        <p:sp>
          <p:nvSpPr>
            <p:cNvPr id="584" name="Rectangle: Rounded Corners 254">
              <a:extLst>
                <a:ext uri="{FF2B5EF4-FFF2-40B4-BE49-F238E27FC236}">
                  <a16:creationId xmlns:a16="http://schemas.microsoft.com/office/drawing/2014/main" id="{4AE4CFA8-B98F-1CE1-7E25-EE720D73977E}"/>
                </a:ext>
              </a:extLst>
            </p:cNvPr>
            <p:cNvSpPr/>
            <p:nvPr/>
          </p:nvSpPr>
          <p:spPr>
            <a:xfrm>
              <a:off x="719995" y="3379671"/>
              <a:ext cx="1872690" cy="264116"/>
            </a:xfrm>
            <a:prstGeom prst="roundRect">
              <a:avLst>
                <a:gd name="adj" fmla="val 50000"/>
              </a:avLst>
            </a:prstGeom>
            <a:solidFill>
              <a:srgbClr val="2F3651">
                <a:alpha val="50000"/>
              </a:srgbClr>
            </a:solidFill>
            <a:ln w="25400" cap="flat" cmpd="sng" algn="ctr">
              <a:noFill/>
              <a:prstDash val="solid"/>
            </a:ln>
            <a:effectLst/>
          </p:spPr>
          <p:txBody>
            <a:bodyPr lIns="0" tIns="0" rIns="0" bIns="0"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105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Betazell-Stress</a:t>
              </a:r>
            </a:p>
          </p:txBody>
        </p:sp>
        <p:sp>
          <p:nvSpPr>
            <p:cNvPr id="585" name="Rectangle 104">
              <a:extLst>
                <a:ext uri="{FF2B5EF4-FFF2-40B4-BE49-F238E27FC236}">
                  <a16:creationId xmlns:a16="http://schemas.microsoft.com/office/drawing/2014/main" id="{E3F38231-7F3D-118A-227C-855DB207D2DB}"/>
                </a:ext>
              </a:extLst>
            </p:cNvPr>
            <p:cNvSpPr/>
            <p:nvPr/>
          </p:nvSpPr>
          <p:spPr>
            <a:xfrm>
              <a:off x="629804" y="3705471"/>
              <a:ext cx="2053072" cy="994118"/>
            </a:xfrm>
            <a:prstGeom prst="rect">
              <a:avLst/>
            </a:prstGeom>
          </p:spPr>
          <p:txBody>
            <a:bodyPr wrap="square" lIns="0" tIns="0" rIns="0" bIns="0">
              <a:spAutoFit/>
            </a:bodyPr>
            <a:lstStyle/>
            <a:p>
              <a:pPr marL="0" marR="0" lvl="0" indent="0" algn="ctr" defTabSz="685783" eaLnBrk="1" fontAlgn="auto" latinLnBrk="0" hangingPunct="1">
                <a:lnSpc>
                  <a:spcPct val="85000"/>
                </a:lnSpc>
                <a:spcBef>
                  <a:spcPct val="0"/>
                </a:spcBef>
                <a:spcAft>
                  <a:spcPct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Genetische </a:t>
              </a:r>
              <a:br>
                <a:rPr kumimoji="0" sz="900" b="0" i="0" u="none" strike="noStrike" kern="0" cap="none" spc="0" normalizeH="0" baseline="0" noProof="0">
                  <a:ln>
                    <a:noFill/>
                  </a:ln>
                  <a:solidFill>
                    <a:srgbClr val="000000"/>
                  </a:solidFill>
                  <a:effectLst/>
                  <a:uLnTx/>
                  <a:uFillTx/>
                  <a:latin typeface="Calibri" panose="020F0502020204030204"/>
                  <a:ea typeface="Calibri" panose="020F0502020204030204"/>
                  <a:cs typeface="Arial"/>
                </a:rPr>
              </a:b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Veranlagung</a:t>
              </a:r>
            </a:p>
            <a:p>
              <a:pPr marL="0" marR="0" lvl="0" indent="0" algn="ctr" defTabSz="685783" eaLnBrk="1" fontAlgn="auto" latinLnBrk="0" hangingPunct="1">
                <a:lnSpc>
                  <a:spcPct val="85000"/>
                </a:lnSpc>
                <a:spcBef>
                  <a:spcPct val="0"/>
                </a:spcBef>
                <a:spcAft>
                  <a:spcPct val="0"/>
                </a:spcAft>
                <a:buClrTx/>
                <a:buSzTx/>
                <a:buFontTx/>
                <a:buNone/>
                <a:tabLst/>
                <a:defRPr/>
              </a:pPr>
              <a:r>
                <a:rPr kumimoji="0" lang="en-US" sz="1200" b="0" i="0" u="none" strike="noStrike" kern="0" cap="none" spc="0" normalizeH="0" baseline="0" noProof="0">
                  <a:ln>
                    <a:noFill/>
                  </a:ln>
                  <a:solidFill>
                    <a:srgbClr val="2F3651"/>
                  </a:solidFill>
                  <a:effectLst/>
                  <a:uLnTx/>
                  <a:uFillTx/>
                  <a:latin typeface="Arial" panose="020B0604020202020204" pitchFamily="34" charset="0"/>
                  <a:ea typeface="Calibri" panose="020F0502020204030204"/>
                  <a:cs typeface="Arial" panose="020B0604020202020204" pitchFamily="34" charset="0"/>
                </a:rPr>
                <a:t>+</a:t>
              </a:r>
            </a:p>
            <a:p>
              <a:pPr marL="0" marR="0" lvl="0" indent="0" algn="ctr" defTabSz="685783" eaLnBrk="1" fontAlgn="auto" latinLnBrk="0" hangingPunct="1">
                <a:lnSpc>
                  <a:spcPct val="85000"/>
                </a:lnSpc>
                <a:spcBef>
                  <a:spcPct val="0"/>
                </a:spcBef>
                <a:spcAft>
                  <a:spcPct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Umweltfaktoren</a:t>
              </a:r>
              <a:br>
                <a:rPr kumimoji="0" sz="900" b="0" i="0" u="none" strike="noStrike" kern="0" cap="none" spc="0" normalizeH="0" baseline="0" noProof="0">
                  <a:ln>
                    <a:noFill/>
                  </a:ln>
                  <a:solidFill>
                    <a:srgbClr val="000000"/>
                  </a:solidFill>
                  <a:effectLst/>
                  <a:uLnTx/>
                  <a:uFillTx/>
                  <a:latin typeface="Calibri" panose="020F0502020204030204"/>
                  <a:ea typeface="Calibri" panose="020F0502020204030204"/>
                  <a:cs typeface="Arial"/>
                </a:rPr>
              </a:br>
              <a:r>
                <a:rPr kumimoji="0" lang="de" sz="90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(z. B. Infektionen,</a:t>
              </a:r>
              <a:br>
                <a:rPr kumimoji="0" sz="900" b="0" i="0" u="none" strike="noStrike" kern="0" cap="none" spc="0" normalizeH="0" baseline="0" noProof="0">
                  <a:ln>
                    <a:noFill/>
                  </a:ln>
                  <a:solidFill>
                    <a:srgbClr val="000000"/>
                  </a:solidFill>
                  <a:effectLst/>
                  <a:uLnTx/>
                  <a:uFillTx/>
                  <a:latin typeface="Calibri" panose="020F0502020204030204"/>
                  <a:ea typeface="Calibri" panose="020F0502020204030204"/>
                  <a:cs typeface="Arial"/>
                </a:rPr>
              </a:br>
              <a:r>
                <a:rPr kumimoji="0" lang="de" sz="90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Ernährung usw.)</a:t>
              </a:r>
            </a:p>
          </p:txBody>
        </p:sp>
      </p:grpSp>
      <p:sp>
        <p:nvSpPr>
          <p:cNvPr id="586" name="Freeform: Shape 256">
            <a:extLst>
              <a:ext uri="{FF2B5EF4-FFF2-40B4-BE49-F238E27FC236}">
                <a16:creationId xmlns:a16="http://schemas.microsoft.com/office/drawing/2014/main" id="{D2360349-AB77-C607-770C-F1CC375545C2}"/>
              </a:ext>
            </a:extLst>
          </p:cNvPr>
          <p:cNvSpPr/>
          <p:nvPr/>
        </p:nvSpPr>
        <p:spPr>
          <a:xfrm>
            <a:off x="1931353" y="1622301"/>
            <a:ext cx="420366" cy="749018"/>
          </a:xfrm>
          <a:custGeom>
            <a:avLst/>
            <a:gdLst>
              <a:gd name="connsiteX0" fmla="*/ 0 w 306658"/>
              <a:gd name="connsiteY0" fmla="*/ 0 h 546410"/>
              <a:gd name="connsiteX1" fmla="*/ 178419 w 306658"/>
              <a:gd name="connsiteY1" fmla="*/ 183995 h 546410"/>
              <a:gd name="connsiteX2" fmla="*/ 39029 w 306658"/>
              <a:gd name="connsiteY2" fmla="*/ 150541 h 546410"/>
              <a:gd name="connsiteX3" fmla="*/ 239751 w 306658"/>
              <a:gd name="connsiteY3" fmla="*/ 367990 h 546410"/>
              <a:gd name="connsiteX4" fmla="*/ 139390 w 306658"/>
              <a:gd name="connsiteY4" fmla="*/ 340112 h 546410"/>
              <a:gd name="connsiteX5" fmla="*/ 306658 w 306658"/>
              <a:gd name="connsiteY5" fmla="*/ 546410 h 54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6658" h="546410">
                <a:moveTo>
                  <a:pt x="0" y="0"/>
                </a:moveTo>
                <a:lnTo>
                  <a:pt x="178419" y="183995"/>
                </a:lnTo>
                <a:lnTo>
                  <a:pt x="39029" y="150541"/>
                </a:lnTo>
                <a:lnTo>
                  <a:pt x="239751" y="367990"/>
                </a:lnTo>
                <a:lnTo>
                  <a:pt x="139390" y="340112"/>
                </a:lnTo>
                <a:lnTo>
                  <a:pt x="306658" y="546410"/>
                </a:lnTo>
              </a:path>
            </a:pathLst>
          </a:custGeom>
          <a:noFill/>
          <a:ln w="38100" cap="flat" cmpd="sng" algn="ctr">
            <a:solidFill>
              <a:srgbClr val="2F3651"/>
            </a:solidFill>
            <a:prstDash val="solid"/>
            <a:tailEnd type="arrow" w="lg" len="sm"/>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nvGrpSpPr>
          <p:cNvPr id="587" name="Group 117">
            <a:extLst>
              <a:ext uri="{FF2B5EF4-FFF2-40B4-BE49-F238E27FC236}">
                <a16:creationId xmlns:a16="http://schemas.microsoft.com/office/drawing/2014/main" id="{9CB5F214-4444-A8AD-1B39-D5D65D28D8AD}"/>
              </a:ext>
            </a:extLst>
          </p:cNvPr>
          <p:cNvGrpSpPr/>
          <p:nvPr/>
        </p:nvGrpSpPr>
        <p:grpSpPr>
          <a:xfrm>
            <a:off x="359568" y="3827813"/>
            <a:ext cx="8507194" cy="571461"/>
            <a:chOff x="479424" y="5279011"/>
            <a:chExt cx="10813181" cy="761948"/>
          </a:xfrm>
        </p:grpSpPr>
        <p:sp>
          <p:nvSpPr>
            <p:cNvPr id="588" name="Rettangolo con angoli arrotondati 9">
              <a:extLst>
                <a:ext uri="{FF2B5EF4-FFF2-40B4-BE49-F238E27FC236}">
                  <a16:creationId xmlns:a16="http://schemas.microsoft.com/office/drawing/2014/main" id="{5EE02439-E609-7A16-4147-ED27D68B9BDD}"/>
                </a:ext>
              </a:extLst>
            </p:cNvPr>
            <p:cNvSpPr/>
            <p:nvPr/>
          </p:nvSpPr>
          <p:spPr>
            <a:xfrm>
              <a:off x="479424" y="5279011"/>
              <a:ext cx="10813181" cy="761948"/>
            </a:xfrm>
            <a:prstGeom prst="roundRect">
              <a:avLst>
                <a:gd name="adj" fmla="val 15244"/>
              </a:avLst>
            </a:prstGeom>
            <a:solidFill>
              <a:sysClr val="window" lastClr="FFFFFF"/>
            </a:solidFill>
            <a:ln w="25400" cap="flat" cmpd="sng" algn="ctr">
              <a:solidFill>
                <a:srgbClr val="2F3651"/>
              </a:solidFill>
              <a:prstDash val="solid"/>
            </a:ln>
            <a:effectLst/>
          </p:spPr>
          <p:txBody>
            <a:bodyPr lIns="405000" tIns="40500" rIns="27000" rtlCol="0" anchor="ctr"/>
            <a:lstStyle/>
            <a:p>
              <a:pPr defTabSz="685800"/>
              <a:r>
                <a:rPr lang="de-DE" sz="1350" dirty="0">
                  <a:solidFill>
                    <a:srgbClr val="2F3651"/>
                  </a:solidFill>
                  <a:uFill>
                    <a:solidFill>
                      <a:prstClr val="black">
                        <a:alpha val="0"/>
                      </a:prstClr>
                    </a:solidFill>
                  </a:uFill>
                  <a:latin typeface="Arial"/>
                  <a:ea typeface="Arial"/>
                  <a:cs typeface="Arial"/>
                </a:rPr>
                <a:t>Aktivierte Insel-spezifische CD8+ T-Zellen wandern zu den Langerhans-Inseln und sezernieren zytotoxisches </a:t>
              </a:r>
              <a:r>
                <a:rPr lang="de-DE" sz="1350" dirty="0" err="1">
                  <a:solidFill>
                    <a:srgbClr val="2F3651"/>
                  </a:solidFill>
                  <a:uFill>
                    <a:solidFill>
                      <a:prstClr val="black">
                        <a:alpha val="0"/>
                      </a:prstClr>
                    </a:solidFill>
                  </a:uFill>
                  <a:latin typeface="Arial"/>
                  <a:ea typeface="Arial"/>
                  <a:cs typeface="Arial"/>
                </a:rPr>
                <a:t>Granzym</a:t>
              </a:r>
              <a:r>
                <a:rPr lang="de-DE" sz="1350" dirty="0">
                  <a:solidFill>
                    <a:srgbClr val="2F3651"/>
                  </a:solidFill>
                  <a:uFill>
                    <a:solidFill>
                      <a:prstClr val="black">
                        <a:alpha val="0"/>
                      </a:prstClr>
                    </a:solidFill>
                  </a:uFill>
                  <a:latin typeface="Arial"/>
                  <a:ea typeface="Arial"/>
                  <a:cs typeface="Arial"/>
                </a:rPr>
                <a:t> und </a:t>
              </a:r>
              <a:r>
                <a:rPr lang="de-DE" sz="1350" dirty="0" err="1">
                  <a:solidFill>
                    <a:srgbClr val="2F3651"/>
                  </a:solidFill>
                  <a:uFill>
                    <a:solidFill>
                      <a:prstClr val="black">
                        <a:alpha val="0"/>
                      </a:prstClr>
                    </a:solidFill>
                  </a:uFill>
                  <a:latin typeface="Arial"/>
                  <a:ea typeface="Arial"/>
                  <a:cs typeface="Arial"/>
                </a:rPr>
                <a:t>Perforin</a:t>
              </a:r>
              <a:r>
                <a:rPr lang="de-DE" sz="1350" dirty="0">
                  <a:solidFill>
                    <a:srgbClr val="2F3651"/>
                  </a:solidFill>
                  <a:uFill>
                    <a:solidFill>
                      <a:prstClr val="black">
                        <a:alpha val="0"/>
                      </a:prstClr>
                    </a:solidFill>
                  </a:uFill>
                  <a:latin typeface="Arial"/>
                  <a:ea typeface="Arial"/>
                  <a:cs typeface="Arial"/>
                </a:rPr>
                <a:t>, um Betazellen zu zerstören</a:t>
              </a:r>
              <a:r>
                <a:rPr lang="de" sz="1350" baseline="30000" dirty="0">
                  <a:solidFill>
                    <a:srgbClr val="2F3651"/>
                  </a:solidFill>
                  <a:uFill>
                    <a:solidFill>
                      <a:prstClr val="black">
                        <a:alpha val="0"/>
                      </a:prstClr>
                    </a:solidFill>
                  </a:uFill>
                  <a:latin typeface="Arial"/>
                  <a:ea typeface="Arial"/>
                  <a:cs typeface="Arial"/>
                </a:rPr>
                <a:t>1,5</a:t>
              </a:r>
            </a:p>
          </p:txBody>
        </p:sp>
        <p:sp>
          <p:nvSpPr>
            <p:cNvPr id="589" name="Oval 120">
              <a:extLst>
                <a:ext uri="{FF2B5EF4-FFF2-40B4-BE49-F238E27FC236}">
                  <a16:creationId xmlns:a16="http://schemas.microsoft.com/office/drawing/2014/main" id="{E7AEFCCD-F7C4-B226-A377-8A4256DA8DF4}"/>
                </a:ext>
              </a:extLst>
            </p:cNvPr>
            <p:cNvSpPr>
              <a:spLocks noChangeAspect="1"/>
            </p:cNvSpPr>
            <p:nvPr/>
          </p:nvSpPr>
          <p:spPr>
            <a:xfrm>
              <a:off x="575026" y="5460494"/>
              <a:ext cx="402874" cy="402874"/>
            </a:xfrm>
            <a:prstGeom prst="ellipse">
              <a:avLst/>
            </a:prstGeom>
            <a:solidFill>
              <a:srgbClr val="2F3651"/>
            </a:solidFill>
            <a:ln w="25400" cap="flat" cmpd="sng" algn="ctr">
              <a:noFill/>
              <a:prstDash val="solid"/>
            </a:ln>
            <a:effectLst/>
          </p:spPr>
          <p:txBody>
            <a:bodyPr tIns="40500" bIns="13500"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150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4</a:t>
              </a:r>
              <a:endParaRPr kumimoji="0" lang="en-US" sz="180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sp>
        <p:nvSpPr>
          <p:cNvPr id="590" name="Rectangle 121">
            <a:extLst>
              <a:ext uri="{FF2B5EF4-FFF2-40B4-BE49-F238E27FC236}">
                <a16:creationId xmlns:a16="http://schemas.microsoft.com/office/drawing/2014/main" id="{56CCE15A-4F3F-B483-C222-77F64B711B70}"/>
              </a:ext>
            </a:extLst>
          </p:cNvPr>
          <p:cNvSpPr/>
          <p:nvPr/>
        </p:nvSpPr>
        <p:spPr>
          <a:xfrm>
            <a:off x="1349808" y="2024220"/>
            <a:ext cx="719540" cy="235449"/>
          </a:xfrm>
          <a:prstGeom prst="rect">
            <a:avLst/>
          </a:prstGeom>
        </p:spPr>
        <p:txBody>
          <a:bodyPr wrap="square" lIns="0" tIns="0" rIns="0" bIns="0" anchor="t">
            <a:spAutoFit/>
          </a:bodyPr>
          <a:lstStyle/>
          <a:p>
            <a:pPr algn="r" defTabSz="685783">
              <a:lnSpc>
                <a:spcPct val="85000"/>
              </a:lnSpc>
              <a:defRPr/>
            </a:pPr>
            <a:r>
              <a:rPr lang="de" sz="900" b="1">
                <a:solidFill>
                  <a:srgbClr val="2F3651"/>
                </a:solidFill>
                <a:uFill>
                  <a:solidFill>
                    <a:prstClr val="black">
                      <a:alpha val="0"/>
                    </a:prstClr>
                  </a:solidFill>
                </a:uFill>
                <a:latin typeface="Arial"/>
                <a:ea typeface="Arial"/>
                <a:cs typeface="Arial"/>
              </a:rPr>
              <a:t>Stress, Zytokine</a:t>
            </a:r>
            <a:r>
              <a:rPr lang="de" sz="900" b="1" baseline="30000">
                <a:solidFill>
                  <a:srgbClr val="2F3651"/>
                </a:solidFill>
                <a:uFill>
                  <a:solidFill>
                    <a:prstClr val="black">
                      <a:alpha val="0"/>
                    </a:prstClr>
                  </a:solidFill>
                </a:uFill>
                <a:latin typeface="Arial"/>
                <a:ea typeface="Arial"/>
                <a:cs typeface="Arial"/>
              </a:rPr>
              <a:t>3,4</a:t>
            </a:r>
            <a:endParaRPr lang="en-US" sz="900" baseline="30000">
              <a:solidFill>
                <a:srgbClr val="2F3651"/>
              </a:solidFill>
              <a:latin typeface="Arial" panose="020B0604020202020204" pitchFamily="34" charset="0"/>
              <a:ea typeface="Calibri" panose="020F0502020204030204"/>
              <a:cs typeface="Arial" panose="020B0604020202020204" pitchFamily="34" charset="0"/>
            </a:endParaRPr>
          </a:p>
        </p:txBody>
      </p:sp>
      <p:sp>
        <p:nvSpPr>
          <p:cNvPr id="35" name="Rectangle: Top Corners Rounded 15">
            <a:extLst>
              <a:ext uri="{FF2B5EF4-FFF2-40B4-BE49-F238E27FC236}">
                <a16:creationId xmlns:a16="http://schemas.microsoft.com/office/drawing/2014/main" id="{E938EA75-5F8B-C2EB-15D4-7F3BD07A59A1}"/>
              </a:ext>
            </a:extLst>
          </p:cNvPr>
          <p:cNvSpPr/>
          <p:nvPr/>
        </p:nvSpPr>
        <p:spPr>
          <a:xfrm rot="16200000">
            <a:off x="6256331" y="-22076"/>
            <a:ext cx="595736" cy="2935444"/>
          </a:xfrm>
          <a:prstGeom prst="rect">
            <a:avLst/>
          </a:prstGeom>
          <a:noFill/>
          <a:ln w="25400" cap="flat" cmpd="sng" algn="ctr">
            <a:noFill/>
            <a:prstDash val="solid"/>
          </a:ln>
          <a:effectLst/>
        </p:spPr>
        <p:txBody>
          <a:bodyPr vert="vert" lIns="0" tIns="0" rIns="0" bIns="0" rtlCol="0" anchor="t" anchorCtr="0"/>
          <a:lstStyle/>
          <a:p>
            <a:pPr marL="0" marR="0" lvl="0" indent="0" defTabSz="685800" eaLnBrk="1" fontAlgn="auto" latinLnBrk="0" hangingPunct="1">
              <a:lnSpc>
                <a:spcPct val="90000"/>
              </a:lnSpc>
              <a:spcBef>
                <a:spcPct val="0"/>
              </a:spcBef>
              <a:spcAft>
                <a:spcPct val="0"/>
              </a:spcAft>
              <a:buClrTx/>
              <a:buSzTx/>
              <a:buFontTx/>
              <a:buNone/>
              <a:tabLst/>
              <a:defRPr/>
            </a:pPr>
            <a:r>
              <a:rPr kumimoji="0" lang="de" sz="135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Pankreatische </a:t>
            </a:r>
            <a:r>
              <a:rPr kumimoji="0" lang="de" sz="135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Lymphknoten</a:t>
            </a:r>
          </a:p>
        </p:txBody>
      </p:sp>
      <p:cxnSp>
        <p:nvCxnSpPr>
          <p:cNvPr id="36" name="Connettore diritto 16">
            <a:extLst>
              <a:ext uri="{FF2B5EF4-FFF2-40B4-BE49-F238E27FC236}">
                <a16:creationId xmlns:a16="http://schemas.microsoft.com/office/drawing/2014/main" id="{B85BCFD4-594C-63EF-7DC3-C873B476FC2E}"/>
              </a:ext>
            </a:extLst>
          </p:cNvPr>
          <p:cNvCxnSpPr/>
          <p:nvPr/>
        </p:nvCxnSpPr>
        <p:spPr>
          <a:xfrm>
            <a:off x="5096185" y="1035184"/>
            <a:ext cx="4054959"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sp>
        <p:nvSpPr>
          <p:cNvPr id="538" name="Oval 91">
            <a:extLst>
              <a:ext uri="{FF2B5EF4-FFF2-40B4-BE49-F238E27FC236}">
                <a16:creationId xmlns:a16="http://schemas.microsoft.com/office/drawing/2014/main" id="{89D1FD6E-47FF-4336-FDD4-50423266ED23}"/>
              </a:ext>
            </a:extLst>
          </p:cNvPr>
          <p:cNvSpPr/>
          <p:nvPr/>
        </p:nvSpPr>
        <p:spPr>
          <a:xfrm>
            <a:off x="4522436" y="1599463"/>
            <a:ext cx="30550" cy="30550"/>
          </a:xfrm>
          <a:prstGeom prst="ellipse">
            <a:avLst/>
          </a:prstGeom>
          <a:solidFill>
            <a:srgbClr val="2F3651">
              <a:lumMod val="75000"/>
              <a:lumOff val="25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692" name="Rectangle 73">
            <a:extLst>
              <a:ext uri="{FF2B5EF4-FFF2-40B4-BE49-F238E27FC236}">
                <a16:creationId xmlns:a16="http://schemas.microsoft.com/office/drawing/2014/main" id="{CE40ED5B-F77B-C703-113F-F4E6DB806E2A}"/>
              </a:ext>
            </a:extLst>
          </p:cNvPr>
          <p:cNvSpPr/>
          <p:nvPr/>
        </p:nvSpPr>
        <p:spPr>
          <a:xfrm>
            <a:off x="5036309" y="1424635"/>
            <a:ext cx="4054959" cy="2241036"/>
          </a:xfrm>
          <a:prstGeom prst="rect">
            <a:avLst/>
          </a:prstGeom>
          <a:solidFill>
            <a:srgbClr val="347475">
              <a:lumMod val="40000"/>
              <a:lumOff val="60000"/>
              <a:alpha val="60000"/>
            </a:srgb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nvGrpSpPr>
          <p:cNvPr id="693" name="Group 104">
            <a:extLst>
              <a:ext uri="{FF2B5EF4-FFF2-40B4-BE49-F238E27FC236}">
                <a16:creationId xmlns:a16="http://schemas.microsoft.com/office/drawing/2014/main" id="{A4416EB5-6D44-AAC3-48FB-D1C6EA48E580}"/>
              </a:ext>
            </a:extLst>
          </p:cNvPr>
          <p:cNvGrpSpPr/>
          <p:nvPr/>
        </p:nvGrpSpPr>
        <p:grpSpPr>
          <a:xfrm rot="2850752">
            <a:off x="6656362" y="1468523"/>
            <a:ext cx="925676" cy="861486"/>
            <a:chOff x="6408261" y="1791601"/>
            <a:chExt cx="845757" cy="787110"/>
          </a:xfrm>
        </p:grpSpPr>
        <p:sp>
          <p:nvSpPr>
            <p:cNvPr id="694" name="Freeform 327">
              <a:extLst>
                <a:ext uri="{FF2B5EF4-FFF2-40B4-BE49-F238E27FC236}">
                  <a16:creationId xmlns:a16="http://schemas.microsoft.com/office/drawing/2014/main" id="{F13AA866-2AA7-4957-B7A6-FB402B8CE086}"/>
                </a:ext>
              </a:extLst>
            </p:cNvPr>
            <p:cNvSpPr/>
            <p:nvPr/>
          </p:nvSpPr>
          <p:spPr>
            <a:xfrm>
              <a:off x="6408261" y="1791601"/>
              <a:ext cx="845757" cy="787110"/>
            </a:xfrm>
            <a:custGeom>
              <a:avLst/>
              <a:gdLst>
                <a:gd name="connsiteX0" fmla="*/ 176725 w 845757"/>
                <a:gd name="connsiteY0" fmla="*/ 107490 h 787110"/>
                <a:gd name="connsiteX1" fmla="*/ 176344 w 845757"/>
                <a:gd name="connsiteY1" fmla="*/ 84201 h 787110"/>
                <a:gd name="connsiteX2" fmla="*/ 241777 w 845757"/>
                <a:gd name="connsiteY2" fmla="*/ 137488 h 787110"/>
                <a:gd name="connsiteX3" fmla="*/ 326269 w 845757"/>
                <a:gd name="connsiteY3" fmla="*/ 162169 h 787110"/>
                <a:gd name="connsiteX4" fmla="*/ 371882 w 845757"/>
                <a:gd name="connsiteY4" fmla="*/ 111034 h 787110"/>
                <a:gd name="connsiteX5" fmla="*/ 357778 w 845757"/>
                <a:gd name="connsiteY5" fmla="*/ 40534 h 787110"/>
                <a:gd name="connsiteX6" fmla="*/ 374677 w 845757"/>
                <a:gd name="connsiteY6" fmla="*/ 31 h 787110"/>
                <a:gd name="connsiteX7" fmla="*/ 403391 w 845757"/>
                <a:gd name="connsiteY7" fmla="*/ 81923 h 787110"/>
                <a:gd name="connsiteX8" fmla="*/ 449004 w 845757"/>
                <a:gd name="connsiteY8" fmla="*/ 140905 h 787110"/>
                <a:gd name="connsiteX9" fmla="*/ 485215 w 845757"/>
                <a:gd name="connsiteY9" fmla="*/ 95086 h 787110"/>
                <a:gd name="connsiteX10" fmla="*/ 494490 w 845757"/>
                <a:gd name="connsiteY10" fmla="*/ 152803 h 787110"/>
                <a:gd name="connsiteX11" fmla="*/ 519265 w 845757"/>
                <a:gd name="connsiteY11" fmla="*/ 125463 h 787110"/>
                <a:gd name="connsiteX12" fmla="*/ 531208 w 845757"/>
                <a:gd name="connsiteY12" fmla="*/ 161536 h 787110"/>
                <a:gd name="connsiteX13" fmla="*/ 576313 w 845757"/>
                <a:gd name="connsiteY13" fmla="*/ 98503 h 787110"/>
                <a:gd name="connsiteX14" fmla="*/ 624467 w 845757"/>
                <a:gd name="connsiteY14" fmla="*/ 60659 h 787110"/>
                <a:gd name="connsiteX15" fmla="*/ 601470 w 845757"/>
                <a:gd name="connsiteY15" fmla="*/ 124071 h 787110"/>
                <a:gd name="connsiteX16" fmla="*/ 584190 w 845757"/>
                <a:gd name="connsiteY16" fmla="*/ 202039 h 787110"/>
                <a:gd name="connsiteX17" fmla="*/ 660677 w 845757"/>
                <a:gd name="connsiteY17" fmla="*/ 211785 h 787110"/>
                <a:gd name="connsiteX18" fmla="*/ 769056 w 845757"/>
                <a:gd name="connsiteY18" fmla="*/ 213557 h 787110"/>
                <a:gd name="connsiteX19" fmla="*/ 684182 w 845757"/>
                <a:gd name="connsiteY19" fmla="*/ 241783 h 787110"/>
                <a:gd name="connsiteX20" fmla="*/ 653690 w 845757"/>
                <a:gd name="connsiteY20" fmla="*/ 295576 h 787110"/>
                <a:gd name="connsiteX21" fmla="*/ 716455 w 845757"/>
                <a:gd name="connsiteY21" fmla="*/ 358609 h 787110"/>
                <a:gd name="connsiteX22" fmla="*/ 747837 w 845757"/>
                <a:gd name="connsiteY22" fmla="*/ 386328 h 787110"/>
                <a:gd name="connsiteX23" fmla="*/ 682785 w 845757"/>
                <a:gd name="connsiteY23" fmla="*/ 366962 h 787110"/>
                <a:gd name="connsiteX24" fmla="*/ 701843 w 845757"/>
                <a:gd name="connsiteY24" fmla="*/ 454170 h 787110"/>
                <a:gd name="connsiteX25" fmla="*/ 805774 w 845757"/>
                <a:gd name="connsiteY25" fmla="*/ 488978 h 787110"/>
                <a:gd name="connsiteX26" fmla="*/ 844272 w 845757"/>
                <a:gd name="connsiteY26" fmla="*/ 524165 h 787110"/>
                <a:gd name="connsiteX27" fmla="*/ 748346 w 845757"/>
                <a:gd name="connsiteY27" fmla="*/ 518849 h 787110"/>
                <a:gd name="connsiteX28" fmla="*/ 625864 w 845757"/>
                <a:gd name="connsiteY28" fmla="*/ 525937 h 787110"/>
                <a:gd name="connsiteX29" fmla="*/ 593592 w 845757"/>
                <a:gd name="connsiteY29" fmla="*/ 584919 h 787110"/>
                <a:gd name="connsiteX30" fmla="*/ 615700 w 845757"/>
                <a:gd name="connsiteY30" fmla="*/ 663394 h 787110"/>
                <a:gd name="connsiteX31" fmla="*/ 653308 w 845757"/>
                <a:gd name="connsiteY31" fmla="*/ 731236 h 787110"/>
                <a:gd name="connsiteX32" fmla="*/ 577202 w 845757"/>
                <a:gd name="connsiteY32" fmla="*/ 663394 h 787110"/>
                <a:gd name="connsiteX33" fmla="*/ 507703 w 845757"/>
                <a:gd name="connsiteY33" fmla="*/ 648458 h 787110"/>
                <a:gd name="connsiteX34" fmla="*/ 518757 w 845757"/>
                <a:gd name="connsiteY34" fmla="*/ 768322 h 787110"/>
                <a:gd name="connsiteX35" fmla="*/ 495379 w 845757"/>
                <a:gd name="connsiteY35" fmla="*/ 702251 h 787110"/>
                <a:gd name="connsiteX36" fmla="*/ 453832 w 845757"/>
                <a:gd name="connsiteY36" fmla="*/ 646306 h 787110"/>
                <a:gd name="connsiteX37" fmla="*/ 444938 w 845757"/>
                <a:gd name="connsiteY37" fmla="*/ 691746 h 787110"/>
                <a:gd name="connsiteX38" fmla="*/ 426769 w 845757"/>
                <a:gd name="connsiteY38" fmla="*/ 721237 h 787110"/>
                <a:gd name="connsiteX39" fmla="*/ 396276 w 845757"/>
                <a:gd name="connsiteY39" fmla="*/ 649471 h 787110"/>
                <a:gd name="connsiteX40" fmla="*/ 328556 w 845757"/>
                <a:gd name="connsiteY40" fmla="*/ 716047 h 787110"/>
                <a:gd name="connsiteX41" fmla="*/ 279004 w 845757"/>
                <a:gd name="connsiteY41" fmla="*/ 786548 h 787110"/>
                <a:gd name="connsiteX42" fmla="*/ 298952 w 845757"/>
                <a:gd name="connsiteY42" fmla="*/ 683012 h 787110"/>
                <a:gd name="connsiteX43" fmla="*/ 293235 w 845757"/>
                <a:gd name="connsiteY43" fmla="*/ 627953 h 787110"/>
                <a:gd name="connsiteX44" fmla="*/ 260073 w 845757"/>
                <a:gd name="connsiteY44" fmla="*/ 662381 h 787110"/>
                <a:gd name="connsiteX45" fmla="*/ 267569 w 845757"/>
                <a:gd name="connsiteY45" fmla="*/ 596690 h 787110"/>
                <a:gd name="connsiteX46" fmla="*/ 202517 w 845757"/>
                <a:gd name="connsiteY46" fmla="*/ 576439 h 787110"/>
                <a:gd name="connsiteX47" fmla="*/ 84483 w 845757"/>
                <a:gd name="connsiteY47" fmla="*/ 633776 h 787110"/>
                <a:gd name="connsiteX48" fmla="*/ 135813 w 845757"/>
                <a:gd name="connsiteY48" fmla="*/ 575173 h 787110"/>
                <a:gd name="connsiteX49" fmla="*/ 188033 w 845757"/>
                <a:gd name="connsiteY49" fmla="*/ 514419 h 787110"/>
                <a:gd name="connsiteX50" fmla="*/ 124379 w 845757"/>
                <a:gd name="connsiteY50" fmla="*/ 506065 h 787110"/>
                <a:gd name="connsiteX51" fmla="*/ 122600 w 845757"/>
                <a:gd name="connsiteY51" fmla="*/ 487079 h 787110"/>
                <a:gd name="connsiteX52" fmla="*/ 169864 w 845757"/>
                <a:gd name="connsiteY52" fmla="*/ 437716 h 787110"/>
                <a:gd name="connsiteX53" fmla="*/ 53990 w 845757"/>
                <a:gd name="connsiteY53" fmla="*/ 412655 h 787110"/>
                <a:gd name="connsiteX54" fmla="*/ 38108 w 845757"/>
                <a:gd name="connsiteY54" fmla="*/ 372531 h 787110"/>
                <a:gd name="connsiteX55" fmla="*/ 168085 w 845757"/>
                <a:gd name="connsiteY55" fmla="*/ 360634 h 787110"/>
                <a:gd name="connsiteX56" fmla="*/ 93377 w 845757"/>
                <a:gd name="connsiteY56" fmla="*/ 258870 h 787110"/>
                <a:gd name="connsiteX57" fmla="*/ 25275 w 845757"/>
                <a:gd name="connsiteY57" fmla="*/ 222291 h 787110"/>
                <a:gd name="connsiteX58" fmla="*/ 136703 w 845757"/>
                <a:gd name="connsiteY58" fmla="*/ 238998 h 787110"/>
                <a:gd name="connsiteX59" fmla="*/ 211411 w 845757"/>
                <a:gd name="connsiteY59" fmla="*/ 240264 h 787110"/>
                <a:gd name="connsiteX60" fmla="*/ 144580 w 845757"/>
                <a:gd name="connsiteY60" fmla="*/ 175079 h 787110"/>
                <a:gd name="connsiteX61" fmla="*/ 237838 w 845757"/>
                <a:gd name="connsiteY61" fmla="*/ 220898 h 787110"/>
                <a:gd name="connsiteX62" fmla="*/ 176852 w 845757"/>
                <a:gd name="connsiteY62" fmla="*/ 107617 h 78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845757" h="787110">
                  <a:moveTo>
                    <a:pt x="176725" y="107490"/>
                  </a:moveTo>
                  <a:cubicBezTo>
                    <a:pt x="176725" y="107490"/>
                    <a:pt x="164782" y="96478"/>
                    <a:pt x="176344" y="84201"/>
                  </a:cubicBezTo>
                  <a:cubicBezTo>
                    <a:pt x="187906" y="71923"/>
                    <a:pt x="206456" y="89517"/>
                    <a:pt x="241777" y="137488"/>
                  </a:cubicBezTo>
                  <a:cubicBezTo>
                    <a:pt x="277098" y="185458"/>
                    <a:pt x="297046" y="175839"/>
                    <a:pt x="326269" y="162169"/>
                  </a:cubicBezTo>
                  <a:cubicBezTo>
                    <a:pt x="355492" y="148499"/>
                    <a:pt x="369213" y="149892"/>
                    <a:pt x="371882" y="111034"/>
                  </a:cubicBezTo>
                  <a:cubicBezTo>
                    <a:pt x="374550" y="72177"/>
                    <a:pt x="366164" y="63443"/>
                    <a:pt x="357778" y="40534"/>
                  </a:cubicBezTo>
                  <a:cubicBezTo>
                    <a:pt x="349393" y="17624"/>
                    <a:pt x="357397" y="-855"/>
                    <a:pt x="374677" y="31"/>
                  </a:cubicBezTo>
                  <a:cubicBezTo>
                    <a:pt x="391956" y="917"/>
                    <a:pt x="399325" y="23826"/>
                    <a:pt x="403391" y="81923"/>
                  </a:cubicBezTo>
                  <a:cubicBezTo>
                    <a:pt x="407457" y="140019"/>
                    <a:pt x="433503" y="146727"/>
                    <a:pt x="449004" y="140905"/>
                  </a:cubicBezTo>
                  <a:cubicBezTo>
                    <a:pt x="464505" y="135083"/>
                    <a:pt x="464886" y="98124"/>
                    <a:pt x="485215" y="95086"/>
                  </a:cubicBezTo>
                  <a:cubicBezTo>
                    <a:pt x="502875" y="98630"/>
                    <a:pt x="478608" y="145335"/>
                    <a:pt x="494490" y="152803"/>
                  </a:cubicBezTo>
                  <a:cubicBezTo>
                    <a:pt x="510372" y="160271"/>
                    <a:pt x="506052" y="127742"/>
                    <a:pt x="519265" y="125463"/>
                  </a:cubicBezTo>
                  <a:cubicBezTo>
                    <a:pt x="532479" y="123185"/>
                    <a:pt x="519646" y="159891"/>
                    <a:pt x="531208" y="161536"/>
                  </a:cubicBezTo>
                  <a:cubicBezTo>
                    <a:pt x="542770" y="163182"/>
                    <a:pt x="564370" y="133311"/>
                    <a:pt x="576313" y="98503"/>
                  </a:cubicBezTo>
                  <a:cubicBezTo>
                    <a:pt x="588256" y="63696"/>
                    <a:pt x="609983" y="53950"/>
                    <a:pt x="624467" y="60659"/>
                  </a:cubicBezTo>
                  <a:cubicBezTo>
                    <a:pt x="638951" y="67367"/>
                    <a:pt x="632472" y="81796"/>
                    <a:pt x="601470" y="124071"/>
                  </a:cubicBezTo>
                  <a:cubicBezTo>
                    <a:pt x="570468" y="166346"/>
                    <a:pt x="569198" y="189762"/>
                    <a:pt x="584190" y="202039"/>
                  </a:cubicBezTo>
                  <a:cubicBezTo>
                    <a:pt x="599183" y="214317"/>
                    <a:pt x="624467" y="224949"/>
                    <a:pt x="660677" y="211785"/>
                  </a:cubicBezTo>
                  <a:cubicBezTo>
                    <a:pt x="696888" y="198622"/>
                    <a:pt x="752665" y="182294"/>
                    <a:pt x="769056" y="213557"/>
                  </a:cubicBezTo>
                  <a:cubicBezTo>
                    <a:pt x="785445" y="244821"/>
                    <a:pt x="706671" y="243555"/>
                    <a:pt x="684182" y="241783"/>
                  </a:cubicBezTo>
                  <a:cubicBezTo>
                    <a:pt x="661694" y="240011"/>
                    <a:pt x="645685" y="256338"/>
                    <a:pt x="653690" y="295576"/>
                  </a:cubicBezTo>
                  <a:cubicBezTo>
                    <a:pt x="661694" y="334813"/>
                    <a:pt x="678846" y="350255"/>
                    <a:pt x="716455" y="358609"/>
                  </a:cubicBezTo>
                  <a:cubicBezTo>
                    <a:pt x="754063" y="366962"/>
                    <a:pt x="749235" y="379746"/>
                    <a:pt x="747837" y="386328"/>
                  </a:cubicBezTo>
                  <a:cubicBezTo>
                    <a:pt x="746440" y="392910"/>
                    <a:pt x="694347" y="358609"/>
                    <a:pt x="682785" y="366962"/>
                  </a:cubicBezTo>
                  <a:cubicBezTo>
                    <a:pt x="671223" y="375316"/>
                    <a:pt x="669952" y="425059"/>
                    <a:pt x="701843" y="454170"/>
                  </a:cubicBezTo>
                  <a:cubicBezTo>
                    <a:pt x="733734" y="483282"/>
                    <a:pt x="766387" y="488978"/>
                    <a:pt x="805774" y="488978"/>
                  </a:cubicBezTo>
                  <a:cubicBezTo>
                    <a:pt x="845161" y="488978"/>
                    <a:pt x="848719" y="507963"/>
                    <a:pt x="844272" y="524165"/>
                  </a:cubicBezTo>
                  <a:cubicBezTo>
                    <a:pt x="839825" y="540366"/>
                    <a:pt x="777441" y="529860"/>
                    <a:pt x="748346" y="518849"/>
                  </a:cubicBezTo>
                  <a:cubicBezTo>
                    <a:pt x="719250" y="507837"/>
                    <a:pt x="652419" y="482269"/>
                    <a:pt x="625864" y="525937"/>
                  </a:cubicBezTo>
                  <a:cubicBezTo>
                    <a:pt x="599310" y="569604"/>
                    <a:pt x="604138" y="565553"/>
                    <a:pt x="593592" y="584919"/>
                  </a:cubicBezTo>
                  <a:cubicBezTo>
                    <a:pt x="583047" y="604285"/>
                    <a:pt x="589145" y="622384"/>
                    <a:pt x="615700" y="663394"/>
                  </a:cubicBezTo>
                  <a:cubicBezTo>
                    <a:pt x="642254" y="704403"/>
                    <a:pt x="662964" y="718073"/>
                    <a:pt x="653308" y="731236"/>
                  </a:cubicBezTo>
                  <a:cubicBezTo>
                    <a:pt x="643652" y="744400"/>
                    <a:pt x="615319" y="720224"/>
                    <a:pt x="577202" y="663394"/>
                  </a:cubicBezTo>
                  <a:cubicBezTo>
                    <a:pt x="539086" y="606563"/>
                    <a:pt x="511261" y="628207"/>
                    <a:pt x="507703" y="648458"/>
                  </a:cubicBezTo>
                  <a:cubicBezTo>
                    <a:pt x="504146" y="668710"/>
                    <a:pt x="530319" y="755538"/>
                    <a:pt x="518757" y="768322"/>
                  </a:cubicBezTo>
                  <a:cubicBezTo>
                    <a:pt x="507195" y="781105"/>
                    <a:pt x="497031" y="772752"/>
                    <a:pt x="495379" y="702251"/>
                  </a:cubicBezTo>
                  <a:cubicBezTo>
                    <a:pt x="493600" y="631751"/>
                    <a:pt x="460820" y="643648"/>
                    <a:pt x="453832" y="646306"/>
                  </a:cubicBezTo>
                  <a:cubicBezTo>
                    <a:pt x="446844" y="648964"/>
                    <a:pt x="441508" y="657824"/>
                    <a:pt x="444938" y="691746"/>
                  </a:cubicBezTo>
                  <a:cubicBezTo>
                    <a:pt x="448496" y="725667"/>
                    <a:pt x="434774" y="721237"/>
                    <a:pt x="426769" y="721237"/>
                  </a:cubicBezTo>
                  <a:cubicBezTo>
                    <a:pt x="418765" y="721237"/>
                    <a:pt x="423212" y="652888"/>
                    <a:pt x="396276" y="649471"/>
                  </a:cubicBezTo>
                  <a:cubicBezTo>
                    <a:pt x="369340" y="646053"/>
                    <a:pt x="341007" y="673266"/>
                    <a:pt x="328556" y="716047"/>
                  </a:cubicBezTo>
                  <a:cubicBezTo>
                    <a:pt x="316104" y="758829"/>
                    <a:pt x="305940" y="791864"/>
                    <a:pt x="279004" y="786548"/>
                  </a:cubicBezTo>
                  <a:cubicBezTo>
                    <a:pt x="252069" y="781232"/>
                    <a:pt x="284722" y="702378"/>
                    <a:pt x="298952" y="683012"/>
                  </a:cubicBezTo>
                  <a:cubicBezTo>
                    <a:pt x="313182" y="663647"/>
                    <a:pt x="310514" y="627447"/>
                    <a:pt x="293235" y="627953"/>
                  </a:cubicBezTo>
                  <a:cubicBezTo>
                    <a:pt x="275955" y="628460"/>
                    <a:pt x="287009" y="661495"/>
                    <a:pt x="260073" y="662381"/>
                  </a:cubicBezTo>
                  <a:cubicBezTo>
                    <a:pt x="233138" y="663267"/>
                    <a:pt x="282689" y="613524"/>
                    <a:pt x="267569" y="596690"/>
                  </a:cubicBezTo>
                  <a:cubicBezTo>
                    <a:pt x="252450" y="579856"/>
                    <a:pt x="228182" y="561883"/>
                    <a:pt x="202517" y="576439"/>
                  </a:cubicBezTo>
                  <a:cubicBezTo>
                    <a:pt x="176852" y="590994"/>
                    <a:pt x="101636" y="655293"/>
                    <a:pt x="84483" y="633776"/>
                  </a:cubicBezTo>
                  <a:cubicBezTo>
                    <a:pt x="67331" y="612259"/>
                    <a:pt x="107480" y="588843"/>
                    <a:pt x="135813" y="575173"/>
                  </a:cubicBezTo>
                  <a:cubicBezTo>
                    <a:pt x="164147" y="561503"/>
                    <a:pt x="191591" y="546062"/>
                    <a:pt x="188033" y="514419"/>
                  </a:cubicBezTo>
                  <a:cubicBezTo>
                    <a:pt x="184476" y="482776"/>
                    <a:pt x="138100" y="500369"/>
                    <a:pt x="124379" y="506065"/>
                  </a:cubicBezTo>
                  <a:cubicBezTo>
                    <a:pt x="110656" y="511760"/>
                    <a:pt x="101382" y="498597"/>
                    <a:pt x="122600" y="487079"/>
                  </a:cubicBezTo>
                  <a:cubicBezTo>
                    <a:pt x="143818" y="475561"/>
                    <a:pt x="188541" y="465435"/>
                    <a:pt x="169864" y="437716"/>
                  </a:cubicBezTo>
                  <a:cubicBezTo>
                    <a:pt x="151187" y="409997"/>
                    <a:pt x="140260" y="407339"/>
                    <a:pt x="53990" y="412655"/>
                  </a:cubicBezTo>
                  <a:cubicBezTo>
                    <a:pt x="-32280" y="417971"/>
                    <a:pt x="2278" y="375696"/>
                    <a:pt x="38108" y="372531"/>
                  </a:cubicBezTo>
                  <a:cubicBezTo>
                    <a:pt x="73938" y="369367"/>
                    <a:pt x="157540" y="398099"/>
                    <a:pt x="168085" y="360634"/>
                  </a:cubicBezTo>
                  <a:cubicBezTo>
                    <a:pt x="178631" y="323169"/>
                    <a:pt x="173803" y="282665"/>
                    <a:pt x="93377" y="258870"/>
                  </a:cubicBezTo>
                  <a:cubicBezTo>
                    <a:pt x="93377" y="258870"/>
                    <a:pt x="23116" y="248744"/>
                    <a:pt x="25275" y="222291"/>
                  </a:cubicBezTo>
                  <a:cubicBezTo>
                    <a:pt x="27436" y="195837"/>
                    <a:pt x="77495" y="210773"/>
                    <a:pt x="136703" y="238998"/>
                  </a:cubicBezTo>
                  <a:cubicBezTo>
                    <a:pt x="195911" y="267224"/>
                    <a:pt x="206964" y="265452"/>
                    <a:pt x="211411" y="240264"/>
                  </a:cubicBezTo>
                  <a:cubicBezTo>
                    <a:pt x="215858" y="215076"/>
                    <a:pt x="141912" y="197103"/>
                    <a:pt x="144580" y="175079"/>
                  </a:cubicBezTo>
                  <a:cubicBezTo>
                    <a:pt x="147248" y="153056"/>
                    <a:pt x="214079" y="233682"/>
                    <a:pt x="237838" y="220898"/>
                  </a:cubicBezTo>
                  <a:cubicBezTo>
                    <a:pt x="269221" y="204191"/>
                    <a:pt x="213952" y="132804"/>
                    <a:pt x="176852" y="107617"/>
                  </a:cubicBezTo>
                  <a:close/>
                </a:path>
              </a:pathLst>
            </a:custGeom>
            <a:gradFill>
              <a:gsLst>
                <a:gs pos="0">
                  <a:srgbClr val="FFFFFF"/>
                </a:gs>
                <a:gs pos="87000">
                  <a:srgbClr val="B057FF"/>
                </a:gs>
              </a:gsLst>
              <a:path path="circle">
                <a:fillToRect l="50000" t="50000" r="50000" b="50000"/>
              </a:path>
            </a:gradFill>
            <a:ln w="7750" cap="flat">
              <a:solidFill>
                <a:srgbClr val="2F3651"/>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525"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695" name="Freeform 328">
              <a:extLst>
                <a:ext uri="{FF2B5EF4-FFF2-40B4-BE49-F238E27FC236}">
                  <a16:creationId xmlns:a16="http://schemas.microsoft.com/office/drawing/2014/main" id="{6369BBBE-792D-ED12-57C9-EBC470EE89F5}"/>
                </a:ext>
              </a:extLst>
            </p:cNvPr>
            <p:cNvSpPr/>
            <p:nvPr/>
          </p:nvSpPr>
          <p:spPr>
            <a:xfrm rot="5618614">
              <a:off x="6672048" y="2087325"/>
              <a:ext cx="267836" cy="209939"/>
            </a:xfrm>
            <a:custGeom>
              <a:avLst/>
              <a:gdLst>
                <a:gd name="connsiteX0" fmla="*/ 62642 w 267836"/>
                <a:gd name="connsiteY0" fmla="*/ 8728 h 209939"/>
                <a:gd name="connsiteX1" fmla="*/ 5213 w 267836"/>
                <a:gd name="connsiteY1" fmla="*/ 36447 h 209939"/>
                <a:gd name="connsiteX2" fmla="*/ 50572 w 267836"/>
                <a:gd name="connsiteY2" fmla="*/ 180486 h 209939"/>
                <a:gd name="connsiteX3" fmla="*/ 267455 w 267836"/>
                <a:gd name="connsiteY3" fmla="*/ 54547 h 209939"/>
                <a:gd name="connsiteX4" fmla="*/ 141416 w 267836"/>
                <a:gd name="connsiteY4" fmla="*/ 28093 h 209939"/>
                <a:gd name="connsiteX5" fmla="*/ 62642 w 267836"/>
                <a:gd name="connsiteY5" fmla="*/ 8728 h 209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836" h="209938">
                  <a:moveTo>
                    <a:pt x="62642" y="8728"/>
                  </a:moveTo>
                  <a:cubicBezTo>
                    <a:pt x="39010" y="-1524"/>
                    <a:pt x="12201" y="11639"/>
                    <a:pt x="5213" y="36447"/>
                  </a:cubicBezTo>
                  <a:cubicBezTo>
                    <a:pt x="-4189" y="69609"/>
                    <a:pt x="-6857" y="125680"/>
                    <a:pt x="50572" y="180486"/>
                  </a:cubicBezTo>
                  <a:cubicBezTo>
                    <a:pt x="140272" y="265922"/>
                    <a:pt x="275967" y="147451"/>
                    <a:pt x="267455" y="54547"/>
                  </a:cubicBezTo>
                  <a:cubicBezTo>
                    <a:pt x="258815" y="-38737"/>
                    <a:pt x="182328" y="12525"/>
                    <a:pt x="141416" y="28093"/>
                  </a:cubicBezTo>
                  <a:cubicBezTo>
                    <a:pt x="112829" y="38979"/>
                    <a:pt x="93135" y="22018"/>
                    <a:pt x="62642" y="8728"/>
                  </a:cubicBezTo>
                  <a:close/>
                </a:path>
              </a:pathLst>
            </a:custGeom>
            <a:gradFill>
              <a:gsLst>
                <a:gs pos="2000">
                  <a:srgbClr val="FFFFFF"/>
                </a:gs>
                <a:gs pos="56000">
                  <a:srgbClr val="AA80DC"/>
                </a:gs>
                <a:gs pos="98000">
                  <a:srgbClr val="5500B9"/>
                </a:gs>
              </a:gsLst>
              <a:path path="circle">
                <a:fillToRect l="50000" t="50000" r="50000" b="50000"/>
              </a:path>
            </a:grad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525"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grpSp>
      <p:sp>
        <p:nvSpPr>
          <p:cNvPr id="696" name="TextBox 107">
            <a:extLst>
              <a:ext uri="{FF2B5EF4-FFF2-40B4-BE49-F238E27FC236}">
                <a16:creationId xmlns:a16="http://schemas.microsoft.com/office/drawing/2014/main" id="{5E6B513F-2DD3-1E6B-0B45-4D3144944E27}"/>
              </a:ext>
            </a:extLst>
          </p:cNvPr>
          <p:cNvSpPr txBox="1"/>
          <p:nvPr/>
        </p:nvSpPr>
        <p:spPr>
          <a:xfrm>
            <a:off x="7449169" y="1488072"/>
            <a:ext cx="852773" cy="117725"/>
          </a:xfrm>
          <a:prstGeom prst="rect">
            <a:avLst/>
          </a:prstGeom>
          <a:noFill/>
        </p:spPr>
        <p:txBody>
          <a:bodyPr wrap="square" lIns="0" tIns="0" rIns="0" bIns="0" rtlCol="0" anchor="ctr">
            <a:spAutoFit/>
          </a:bodyPr>
          <a:lstStyle/>
          <a:p>
            <a:pPr defTabSz="685800">
              <a:lnSpc>
                <a:spcPct val="85000"/>
              </a:lnSpc>
              <a:defRPr/>
            </a:pPr>
            <a:r>
              <a:rPr lang="de" sz="900" b="1">
                <a:solidFill>
                  <a:srgbClr val="2F3651"/>
                </a:solidFill>
                <a:uFill>
                  <a:solidFill>
                    <a:prstClr val="black">
                      <a:alpha val="0"/>
                    </a:prstClr>
                  </a:solidFill>
                </a:uFill>
                <a:latin typeface="Arial"/>
                <a:ea typeface="Arial"/>
                <a:cs typeface="Arial"/>
              </a:rPr>
              <a:t>Reife APZ</a:t>
            </a:r>
          </a:p>
        </p:txBody>
      </p:sp>
      <p:sp>
        <p:nvSpPr>
          <p:cNvPr id="697" name="TextBox 108">
            <a:extLst>
              <a:ext uri="{FF2B5EF4-FFF2-40B4-BE49-F238E27FC236}">
                <a16:creationId xmlns:a16="http://schemas.microsoft.com/office/drawing/2014/main" id="{F14E7B99-6430-6AA7-4E5C-43881CAA4635}"/>
              </a:ext>
            </a:extLst>
          </p:cNvPr>
          <p:cNvSpPr txBox="1"/>
          <p:nvPr/>
        </p:nvSpPr>
        <p:spPr>
          <a:xfrm>
            <a:off x="5679748" y="1631044"/>
            <a:ext cx="766910" cy="215828"/>
          </a:xfrm>
          <a:prstGeom prst="rect">
            <a:avLst/>
          </a:prstGeom>
          <a:noFill/>
        </p:spPr>
        <p:txBody>
          <a:bodyPr wrap="square" lIns="0" tIns="0" rIns="0" bIns="0" rtlCol="0">
            <a:spAutoFit/>
          </a:bodyPr>
          <a:lstStyle/>
          <a:p>
            <a:pPr algn="ctr" defTabSz="685800">
              <a:lnSpc>
                <a:spcPct val="85000"/>
              </a:lnSpc>
              <a:defRPr/>
            </a:pPr>
            <a:r>
              <a:rPr lang="de" sz="825">
                <a:solidFill>
                  <a:srgbClr val="2F3651"/>
                </a:solidFill>
                <a:uFill>
                  <a:solidFill>
                    <a:prstClr val="black">
                      <a:alpha val="0"/>
                    </a:prstClr>
                  </a:solidFill>
                </a:uFill>
                <a:latin typeface="Arial"/>
                <a:ea typeface="Arial"/>
                <a:cs typeface="Arial"/>
              </a:rPr>
              <a:t>Antigen-Präsentation</a:t>
            </a:r>
          </a:p>
        </p:txBody>
      </p:sp>
      <p:grpSp>
        <p:nvGrpSpPr>
          <p:cNvPr id="698" name="Group 5">
            <a:extLst>
              <a:ext uri="{FF2B5EF4-FFF2-40B4-BE49-F238E27FC236}">
                <a16:creationId xmlns:a16="http://schemas.microsoft.com/office/drawing/2014/main" id="{285F8F9A-9FE0-A748-9688-7C1B743ABC86}"/>
              </a:ext>
            </a:extLst>
          </p:cNvPr>
          <p:cNvGrpSpPr/>
          <p:nvPr/>
        </p:nvGrpSpPr>
        <p:grpSpPr>
          <a:xfrm rot="19257870">
            <a:off x="7282894" y="2035739"/>
            <a:ext cx="585161" cy="879506"/>
            <a:chOff x="9131021" y="3551487"/>
            <a:chExt cx="780214" cy="1172674"/>
          </a:xfrm>
        </p:grpSpPr>
        <p:grpSp>
          <p:nvGrpSpPr>
            <p:cNvPr id="699" name="Group 3">
              <a:extLst>
                <a:ext uri="{FF2B5EF4-FFF2-40B4-BE49-F238E27FC236}">
                  <a16:creationId xmlns:a16="http://schemas.microsoft.com/office/drawing/2014/main" id="{240CED7B-862D-DD25-7D50-8BE1545E6E80}"/>
                </a:ext>
              </a:extLst>
            </p:cNvPr>
            <p:cNvGrpSpPr/>
            <p:nvPr/>
          </p:nvGrpSpPr>
          <p:grpSpPr>
            <a:xfrm>
              <a:off x="9131021" y="3551487"/>
              <a:ext cx="780214" cy="1172674"/>
              <a:chOff x="9131021" y="3551487"/>
              <a:chExt cx="780214" cy="1172674"/>
            </a:xfrm>
          </p:grpSpPr>
          <p:sp>
            <p:nvSpPr>
              <p:cNvPr id="702" name="Freeform: Shape 202">
                <a:extLst>
                  <a:ext uri="{FF2B5EF4-FFF2-40B4-BE49-F238E27FC236}">
                    <a16:creationId xmlns:a16="http://schemas.microsoft.com/office/drawing/2014/main" id="{4F0A68A8-A72C-6D97-42B1-0EF1C46B31CA}"/>
                  </a:ext>
                </a:extLst>
              </p:cNvPr>
              <p:cNvSpPr>
                <a:spLocks noChangeAspect="1"/>
              </p:cNvSpPr>
              <p:nvPr/>
            </p:nvSpPr>
            <p:spPr>
              <a:xfrm rot="2238401">
                <a:off x="9403825" y="3551487"/>
                <a:ext cx="234606" cy="25340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B266B4"/>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grpSp>
            <p:nvGrpSpPr>
              <p:cNvPr id="703" name="Group 110">
                <a:extLst>
                  <a:ext uri="{FF2B5EF4-FFF2-40B4-BE49-F238E27FC236}">
                    <a16:creationId xmlns:a16="http://schemas.microsoft.com/office/drawing/2014/main" id="{AFADB603-AA14-B3F3-A8DB-98D8A798810C}"/>
                  </a:ext>
                </a:extLst>
              </p:cNvPr>
              <p:cNvGrpSpPr>
                <a:grpSpLocks noChangeAspect="1"/>
              </p:cNvGrpSpPr>
              <p:nvPr/>
            </p:nvGrpSpPr>
            <p:grpSpPr>
              <a:xfrm>
                <a:off x="9131021" y="3943947"/>
                <a:ext cx="780214" cy="780214"/>
                <a:chOff x="6935850" y="3133317"/>
                <a:chExt cx="1828798" cy="1828798"/>
              </a:xfrm>
            </p:grpSpPr>
            <p:sp>
              <p:nvSpPr>
                <p:cNvPr id="704" name="Oval 111">
                  <a:extLst>
                    <a:ext uri="{FF2B5EF4-FFF2-40B4-BE49-F238E27FC236}">
                      <a16:creationId xmlns:a16="http://schemas.microsoft.com/office/drawing/2014/main" id="{925CC8BD-F914-83F9-9A5D-7D026FB99102}"/>
                    </a:ext>
                  </a:extLst>
                </p:cNvPr>
                <p:cNvSpPr/>
                <p:nvPr/>
              </p:nvSpPr>
              <p:spPr>
                <a:xfrm>
                  <a:off x="6935850" y="3133317"/>
                  <a:ext cx="1828798" cy="1828798"/>
                </a:xfrm>
                <a:prstGeom prst="ellipse">
                  <a:avLst/>
                </a:prstGeom>
                <a:solidFill>
                  <a:srgbClr val="FFA3A3"/>
                </a:solidFill>
                <a:ln w="12700" cap="flat" cmpd="sng" algn="ctr">
                  <a:solidFill>
                    <a:srgbClr val="A30000"/>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705" name="Oval 112">
                  <a:extLst>
                    <a:ext uri="{FF2B5EF4-FFF2-40B4-BE49-F238E27FC236}">
                      <a16:creationId xmlns:a16="http://schemas.microsoft.com/office/drawing/2014/main" id="{8BCAD44E-BB91-0B3F-43A3-905D0A0672BC}"/>
                    </a:ext>
                  </a:extLst>
                </p:cNvPr>
                <p:cNvSpPr/>
                <p:nvPr/>
              </p:nvSpPr>
              <p:spPr>
                <a:xfrm>
                  <a:off x="7204594" y="3744010"/>
                  <a:ext cx="987552" cy="987552"/>
                </a:xfrm>
                <a:prstGeom prst="ellipse">
                  <a:avLst/>
                </a:prstGeom>
                <a:solidFill>
                  <a:srgbClr val="FF0909"/>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706" name="Moon 113">
                  <a:extLst>
                    <a:ext uri="{FF2B5EF4-FFF2-40B4-BE49-F238E27FC236}">
                      <a16:creationId xmlns:a16="http://schemas.microsoft.com/office/drawing/2014/main" id="{ECFEFD2E-6D53-617B-3B80-0F682DB1BC7C}"/>
                    </a:ext>
                  </a:extLst>
                </p:cNvPr>
                <p:cNvSpPr/>
                <p:nvPr/>
              </p:nvSpPr>
              <p:spPr>
                <a:xfrm rot="7817520">
                  <a:off x="8079542" y="3185078"/>
                  <a:ext cx="273673" cy="1017710"/>
                </a:xfrm>
                <a:prstGeom prst="moon">
                  <a:avLst>
                    <a:gd name="adj" fmla="val 28930"/>
                  </a:avLst>
                </a:prstGeom>
                <a:solidFill>
                  <a:sysClr val="window" lastClr="FFFFFF"/>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grpSp>
        <p:sp>
          <p:nvSpPr>
            <p:cNvPr id="700" name="Freeform: Shape 207">
              <a:extLst>
                <a:ext uri="{FF2B5EF4-FFF2-40B4-BE49-F238E27FC236}">
                  <a16:creationId xmlns:a16="http://schemas.microsoft.com/office/drawing/2014/main" id="{BE1BCB3E-E1B3-F6EE-3C10-16DDB00C996C}"/>
                </a:ext>
              </a:extLst>
            </p:cNvPr>
            <p:cNvSpPr>
              <a:spLocks noChangeAspect="1"/>
            </p:cNvSpPr>
            <p:nvPr/>
          </p:nvSpPr>
          <p:spPr>
            <a:xfrm rot="19361600" flipV="1">
              <a:off x="9397647" y="3760326"/>
              <a:ext cx="234606" cy="25340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FF0909"/>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701" name="Oval 115">
              <a:extLst>
                <a:ext uri="{FF2B5EF4-FFF2-40B4-BE49-F238E27FC236}">
                  <a16:creationId xmlns:a16="http://schemas.microsoft.com/office/drawing/2014/main" id="{02B89C15-D7EB-B40B-D464-63D15BF7CAF0}"/>
                </a:ext>
              </a:extLst>
            </p:cNvPr>
            <p:cNvSpPr/>
            <p:nvPr/>
          </p:nvSpPr>
          <p:spPr>
            <a:xfrm>
              <a:off x="9471489" y="3737941"/>
              <a:ext cx="81467" cy="81467"/>
            </a:xfrm>
            <a:prstGeom prst="ellipse">
              <a:avLst/>
            </a:prstGeom>
            <a:solidFill>
              <a:srgbClr val="2F3651">
                <a:lumMod val="75000"/>
                <a:lumOff val="25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pic>
        <p:nvPicPr>
          <p:cNvPr id="707" name="T-Cells infiltrate 4">
            <a:extLst>
              <a:ext uri="{FF2B5EF4-FFF2-40B4-BE49-F238E27FC236}">
                <a16:creationId xmlns:a16="http://schemas.microsoft.com/office/drawing/2014/main" id="{7567BEC2-2DA0-6AE4-BFA7-15053FC02CE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23787" y="2307670"/>
            <a:ext cx="615838" cy="605042"/>
          </a:xfrm>
          <a:prstGeom prst="rect">
            <a:avLst/>
          </a:prstGeom>
        </p:spPr>
      </p:pic>
      <p:sp>
        <p:nvSpPr>
          <p:cNvPr id="708" name="Freeform: Shape 223">
            <a:extLst>
              <a:ext uri="{FF2B5EF4-FFF2-40B4-BE49-F238E27FC236}">
                <a16:creationId xmlns:a16="http://schemas.microsoft.com/office/drawing/2014/main" id="{B29D7AEC-1AA8-3D01-6BEB-A0DE176AD555}"/>
              </a:ext>
            </a:extLst>
          </p:cNvPr>
          <p:cNvSpPr>
            <a:spLocks noChangeAspect="1"/>
          </p:cNvSpPr>
          <p:nvPr/>
        </p:nvSpPr>
        <p:spPr>
          <a:xfrm rot="156699" flipV="1">
            <a:off x="6655381" y="2215787"/>
            <a:ext cx="175955" cy="19005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A30000"/>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cxnSp>
        <p:nvCxnSpPr>
          <p:cNvPr id="710" name="Straight Arrow Connector 20">
            <a:extLst>
              <a:ext uri="{FF2B5EF4-FFF2-40B4-BE49-F238E27FC236}">
                <a16:creationId xmlns:a16="http://schemas.microsoft.com/office/drawing/2014/main" id="{5E1481AB-ABBC-B63D-BCCD-B5FB0DD5BAF8}"/>
              </a:ext>
            </a:extLst>
          </p:cNvPr>
          <p:cNvCxnSpPr/>
          <p:nvPr/>
        </p:nvCxnSpPr>
        <p:spPr>
          <a:xfrm>
            <a:off x="4842262" y="1574177"/>
            <a:ext cx="1922870" cy="0"/>
          </a:xfrm>
          <a:prstGeom prst="straightConnector1">
            <a:avLst/>
          </a:prstGeom>
          <a:noFill/>
          <a:ln w="15875" cap="flat" cmpd="sng" algn="ctr">
            <a:solidFill>
              <a:srgbClr val="7F7F7F"/>
            </a:solidFill>
            <a:prstDash val="solid"/>
            <a:tailEnd type="stealth" w="lg" len="lg"/>
          </a:ln>
          <a:effectLst/>
        </p:spPr>
      </p:cxnSp>
      <p:pic>
        <p:nvPicPr>
          <p:cNvPr id="711" name="Graphic 2651">
            <a:extLst>
              <a:ext uri="{FF2B5EF4-FFF2-40B4-BE49-F238E27FC236}">
                <a16:creationId xmlns:a16="http://schemas.microsoft.com/office/drawing/2014/main" id="{CA60F505-8EC8-C5BB-46A8-BE26616BB47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4873583">
            <a:off x="8294073" y="2992939"/>
            <a:ext cx="126766" cy="134540"/>
          </a:xfrm>
          <a:prstGeom prst="rect">
            <a:avLst/>
          </a:prstGeom>
        </p:spPr>
      </p:pic>
      <p:pic>
        <p:nvPicPr>
          <p:cNvPr id="712" name="Graphic 2652">
            <a:extLst>
              <a:ext uri="{FF2B5EF4-FFF2-40B4-BE49-F238E27FC236}">
                <a16:creationId xmlns:a16="http://schemas.microsoft.com/office/drawing/2014/main" id="{C0DD836A-DC32-1414-13EE-51E6B364BCE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9745088">
            <a:off x="8445925" y="3009341"/>
            <a:ext cx="134540" cy="126766"/>
          </a:xfrm>
          <a:prstGeom prst="rect">
            <a:avLst/>
          </a:prstGeom>
        </p:spPr>
      </p:pic>
      <p:pic>
        <p:nvPicPr>
          <p:cNvPr id="713" name="Graphic 2653">
            <a:extLst>
              <a:ext uri="{FF2B5EF4-FFF2-40B4-BE49-F238E27FC236}">
                <a16:creationId xmlns:a16="http://schemas.microsoft.com/office/drawing/2014/main" id="{73718622-5E10-FC9E-35BC-1FBA79DEEDF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1423421">
            <a:off x="8333652" y="3529829"/>
            <a:ext cx="134540" cy="126766"/>
          </a:xfrm>
          <a:prstGeom prst="rect">
            <a:avLst/>
          </a:prstGeom>
        </p:spPr>
      </p:pic>
      <p:pic>
        <p:nvPicPr>
          <p:cNvPr id="714" name="Graphic 2651">
            <a:extLst>
              <a:ext uri="{FF2B5EF4-FFF2-40B4-BE49-F238E27FC236}">
                <a16:creationId xmlns:a16="http://schemas.microsoft.com/office/drawing/2014/main" id="{C97EE174-F56D-D358-F8AF-0FA8AFE5FC3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4873583">
            <a:off x="8394878" y="3386419"/>
            <a:ext cx="126766" cy="134540"/>
          </a:xfrm>
          <a:prstGeom prst="rect">
            <a:avLst/>
          </a:prstGeom>
        </p:spPr>
      </p:pic>
      <p:pic>
        <p:nvPicPr>
          <p:cNvPr id="715" name="Graphic 2652">
            <a:extLst>
              <a:ext uri="{FF2B5EF4-FFF2-40B4-BE49-F238E27FC236}">
                <a16:creationId xmlns:a16="http://schemas.microsoft.com/office/drawing/2014/main" id="{E7AC9868-77E8-34A6-F975-4166BAA6984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9745088">
            <a:off x="7710874" y="3310352"/>
            <a:ext cx="134540" cy="126766"/>
          </a:xfrm>
          <a:prstGeom prst="rect">
            <a:avLst/>
          </a:prstGeom>
        </p:spPr>
      </p:pic>
      <p:pic>
        <p:nvPicPr>
          <p:cNvPr id="716" name="Graphic 2653">
            <a:extLst>
              <a:ext uri="{FF2B5EF4-FFF2-40B4-BE49-F238E27FC236}">
                <a16:creationId xmlns:a16="http://schemas.microsoft.com/office/drawing/2014/main" id="{5077215B-C365-CA3B-4F2D-394382EC1FD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1423421">
            <a:off x="8411251" y="3197182"/>
            <a:ext cx="134540" cy="126766"/>
          </a:xfrm>
          <a:prstGeom prst="rect">
            <a:avLst/>
          </a:prstGeom>
        </p:spPr>
      </p:pic>
      <p:pic>
        <p:nvPicPr>
          <p:cNvPr id="717" name="Graphic 2651">
            <a:extLst>
              <a:ext uri="{FF2B5EF4-FFF2-40B4-BE49-F238E27FC236}">
                <a16:creationId xmlns:a16="http://schemas.microsoft.com/office/drawing/2014/main" id="{84CF910C-64BE-A6EC-A9F9-F0DC6304740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4873583">
            <a:off x="7816800" y="3507172"/>
            <a:ext cx="126766" cy="134540"/>
          </a:xfrm>
          <a:prstGeom prst="rect">
            <a:avLst/>
          </a:prstGeom>
        </p:spPr>
      </p:pic>
      <p:sp>
        <p:nvSpPr>
          <p:cNvPr id="718" name="TextBox 16">
            <a:extLst>
              <a:ext uri="{FF2B5EF4-FFF2-40B4-BE49-F238E27FC236}">
                <a16:creationId xmlns:a16="http://schemas.microsoft.com/office/drawing/2014/main" id="{FA2D4CAF-240F-4B2C-68D2-F0BA60E159D0}"/>
              </a:ext>
            </a:extLst>
          </p:cNvPr>
          <p:cNvSpPr txBox="1"/>
          <p:nvPr/>
        </p:nvSpPr>
        <p:spPr>
          <a:xfrm>
            <a:off x="6885699" y="2976170"/>
            <a:ext cx="454599" cy="117725"/>
          </a:xfrm>
          <a:prstGeom prst="rect">
            <a:avLst/>
          </a:prstGeom>
          <a:noFill/>
        </p:spPr>
        <p:txBody>
          <a:bodyPr wrap="square" lIns="0" tIns="0" rIns="0" bIns="0" rtlCol="0">
            <a:spAutoFit/>
          </a:bodyPr>
          <a:lstStyle/>
          <a:p>
            <a:pPr algn="ctr" defTabSz="685800">
              <a:lnSpc>
                <a:spcPct val="85000"/>
              </a:lnSpc>
              <a:defRPr/>
            </a:pPr>
            <a:r>
              <a:rPr lang="de" sz="900">
                <a:solidFill>
                  <a:srgbClr val="2F3651"/>
                </a:solidFill>
                <a:uFill>
                  <a:solidFill>
                    <a:prstClr val="black">
                      <a:alpha val="0"/>
                    </a:prstClr>
                  </a:solidFill>
                </a:uFill>
                <a:latin typeface="Arial"/>
                <a:ea typeface="Arial"/>
                <a:cs typeface="Arial"/>
              </a:rPr>
              <a:t>IL-2</a:t>
            </a:r>
          </a:p>
        </p:txBody>
      </p:sp>
      <p:sp>
        <p:nvSpPr>
          <p:cNvPr id="719" name="TextBox 42">
            <a:extLst>
              <a:ext uri="{FF2B5EF4-FFF2-40B4-BE49-F238E27FC236}">
                <a16:creationId xmlns:a16="http://schemas.microsoft.com/office/drawing/2014/main" id="{656C97ED-5C9C-5F45-3746-AEC6C38F21C8}"/>
              </a:ext>
            </a:extLst>
          </p:cNvPr>
          <p:cNvSpPr txBox="1"/>
          <p:nvPr/>
        </p:nvSpPr>
        <p:spPr>
          <a:xfrm>
            <a:off x="6908612" y="3119729"/>
            <a:ext cx="454599" cy="117725"/>
          </a:xfrm>
          <a:prstGeom prst="rect">
            <a:avLst/>
          </a:prstGeom>
          <a:noFill/>
        </p:spPr>
        <p:txBody>
          <a:bodyPr wrap="square" lIns="0" tIns="0" rIns="0" bIns="0" rtlCol="0">
            <a:spAutoFit/>
          </a:bodyPr>
          <a:lstStyle/>
          <a:p>
            <a:pPr algn="ctr" defTabSz="685800">
              <a:lnSpc>
                <a:spcPct val="85000"/>
              </a:lnSpc>
              <a:defRPr/>
            </a:pPr>
            <a:r>
              <a:rPr lang="de" sz="900">
                <a:solidFill>
                  <a:srgbClr val="2F3651"/>
                </a:solidFill>
                <a:uFill>
                  <a:solidFill>
                    <a:prstClr val="black">
                      <a:alpha val="0"/>
                    </a:prstClr>
                  </a:solidFill>
                </a:uFill>
                <a:latin typeface="Arial"/>
                <a:ea typeface="Arial"/>
                <a:cs typeface="Arial"/>
              </a:rPr>
              <a:t>IFN-γ</a:t>
            </a:r>
          </a:p>
        </p:txBody>
      </p:sp>
      <p:cxnSp>
        <p:nvCxnSpPr>
          <p:cNvPr id="720" name="Straight Arrow Connector 53">
            <a:extLst>
              <a:ext uri="{FF2B5EF4-FFF2-40B4-BE49-F238E27FC236}">
                <a16:creationId xmlns:a16="http://schemas.microsoft.com/office/drawing/2014/main" id="{86C548E5-8305-F71E-8951-5AAD3A1E30AA}"/>
              </a:ext>
            </a:extLst>
          </p:cNvPr>
          <p:cNvCxnSpPr/>
          <p:nvPr/>
        </p:nvCxnSpPr>
        <p:spPr>
          <a:xfrm>
            <a:off x="7854313" y="2880092"/>
            <a:ext cx="104234" cy="152780"/>
          </a:xfrm>
          <a:prstGeom prst="straightConnector1">
            <a:avLst/>
          </a:prstGeom>
          <a:noFill/>
          <a:ln w="15875" cap="flat" cmpd="sng" algn="ctr">
            <a:solidFill>
              <a:srgbClr val="7F7F7F"/>
            </a:solidFill>
            <a:prstDash val="solid"/>
            <a:tailEnd type="stealth" w="lg" len="lg"/>
          </a:ln>
          <a:effectLst/>
        </p:spPr>
      </p:cxnSp>
      <p:grpSp>
        <p:nvGrpSpPr>
          <p:cNvPr id="721" name="T-Cells infiltrate 4">
            <a:extLst>
              <a:ext uri="{FF2B5EF4-FFF2-40B4-BE49-F238E27FC236}">
                <a16:creationId xmlns:a16="http://schemas.microsoft.com/office/drawing/2014/main" id="{5EA1A583-70C7-3E92-3911-846635A79895}"/>
              </a:ext>
            </a:extLst>
          </p:cNvPr>
          <p:cNvGrpSpPr/>
          <p:nvPr/>
        </p:nvGrpSpPr>
        <p:grpSpPr>
          <a:xfrm>
            <a:off x="7858383" y="3029068"/>
            <a:ext cx="539998" cy="501599"/>
            <a:chOff x="1062106" y="1799126"/>
            <a:chExt cx="980756" cy="963564"/>
          </a:xfrm>
        </p:grpSpPr>
        <p:sp>
          <p:nvSpPr>
            <p:cNvPr id="722" name="Freeform: Shape 10">
              <a:extLst>
                <a:ext uri="{FF2B5EF4-FFF2-40B4-BE49-F238E27FC236}">
                  <a16:creationId xmlns:a16="http://schemas.microsoft.com/office/drawing/2014/main" id="{00D94ADF-C7AD-AF33-8F11-AA16D5CE986C}"/>
                </a:ext>
              </a:extLst>
            </p:cNvPr>
            <p:cNvSpPr/>
            <p:nvPr/>
          </p:nvSpPr>
          <p:spPr>
            <a:xfrm>
              <a:off x="1062106" y="1799126"/>
              <a:ext cx="980756" cy="963564"/>
            </a:xfrm>
            <a:custGeom>
              <a:avLst/>
              <a:gdLst>
                <a:gd name="connsiteX0" fmla="*/ 980756 w 980756"/>
                <a:gd name="connsiteY0" fmla="*/ 481782 h 963564"/>
                <a:gd name="connsiteX1" fmla="*/ 490378 w 980756"/>
                <a:gd name="connsiteY1" fmla="*/ 963565 h 963564"/>
                <a:gd name="connsiteX2" fmla="*/ 0 w 980756"/>
                <a:gd name="connsiteY2" fmla="*/ 481782 h 963564"/>
                <a:gd name="connsiteX3" fmla="*/ 490378 w 980756"/>
                <a:gd name="connsiteY3" fmla="*/ 0 h 963564"/>
                <a:gd name="connsiteX4" fmla="*/ 980756 w 980756"/>
                <a:gd name="connsiteY4" fmla="*/ 481782 h 9635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0756" h="963564">
                  <a:moveTo>
                    <a:pt x="980756" y="481782"/>
                  </a:moveTo>
                  <a:cubicBezTo>
                    <a:pt x="980756" y="747863"/>
                    <a:pt x="761207" y="963565"/>
                    <a:pt x="490378" y="963565"/>
                  </a:cubicBezTo>
                  <a:cubicBezTo>
                    <a:pt x="219550" y="963565"/>
                    <a:pt x="0" y="747863"/>
                    <a:pt x="0" y="481782"/>
                  </a:cubicBezTo>
                  <a:cubicBezTo>
                    <a:pt x="0" y="215701"/>
                    <a:pt x="219550" y="0"/>
                    <a:pt x="490378" y="0"/>
                  </a:cubicBezTo>
                  <a:cubicBezTo>
                    <a:pt x="761207" y="0"/>
                    <a:pt x="980756" y="215701"/>
                    <a:pt x="980756" y="481782"/>
                  </a:cubicBezTo>
                  <a:close/>
                </a:path>
              </a:pathLst>
            </a:custGeom>
            <a:solidFill>
              <a:srgbClr val="575D72">
                <a:lumMod val="20000"/>
                <a:lumOff val="80000"/>
                <a:alpha val="80000"/>
              </a:srgbClr>
            </a:solidFill>
            <a:ln w="5106" cap="flat">
              <a:noFill/>
              <a:prstDash val="solid"/>
              <a:miter/>
            </a:ln>
          </p:spPr>
          <p:txBody>
            <a:bodyPr rtlCol="0" anchor="ctr"/>
            <a:lstStyle/>
            <a:p>
              <a:pPr marL="0" marR="0" lvl="0" indent="0" defTabSz="685800" eaLnBrk="1" fontAlgn="auto" latinLnBrk="0" hangingPunct="1">
                <a:lnSpc>
                  <a:spcPct val="9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2F3651"/>
                </a:solidFill>
                <a:effectLst/>
                <a:uLnTx/>
                <a:uFillTx/>
                <a:latin typeface="Calibri" panose="020F0502020204030204"/>
                <a:ea typeface="Calibri" panose="020F0502020204030204"/>
                <a:cs typeface="Arial"/>
              </a:endParaRPr>
            </a:p>
          </p:txBody>
        </p:sp>
        <p:sp>
          <p:nvSpPr>
            <p:cNvPr id="723" name="Freeform: Shape 11">
              <a:extLst>
                <a:ext uri="{FF2B5EF4-FFF2-40B4-BE49-F238E27FC236}">
                  <a16:creationId xmlns:a16="http://schemas.microsoft.com/office/drawing/2014/main" id="{2AA1E259-F6B6-D0F3-383E-ED4070C1A07D}"/>
                </a:ext>
              </a:extLst>
            </p:cNvPr>
            <p:cNvSpPr/>
            <p:nvPr/>
          </p:nvSpPr>
          <p:spPr>
            <a:xfrm>
              <a:off x="1062106" y="1799126"/>
              <a:ext cx="980756" cy="963564"/>
            </a:xfrm>
            <a:custGeom>
              <a:avLst/>
              <a:gdLst>
                <a:gd name="connsiteX0" fmla="*/ 980756 w 980756"/>
                <a:gd name="connsiteY0" fmla="*/ 481782 h 963564"/>
                <a:gd name="connsiteX1" fmla="*/ 490378 w 980756"/>
                <a:gd name="connsiteY1" fmla="*/ 963565 h 963564"/>
                <a:gd name="connsiteX2" fmla="*/ 0 w 980756"/>
                <a:gd name="connsiteY2" fmla="*/ 481782 h 963564"/>
                <a:gd name="connsiteX3" fmla="*/ 490378 w 980756"/>
                <a:gd name="connsiteY3" fmla="*/ 0 h 963564"/>
                <a:gd name="connsiteX4" fmla="*/ 980756 w 980756"/>
                <a:gd name="connsiteY4" fmla="*/ 481782 h 9635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0756" h="963564">
                  <a:moveTo>
                    <a:pt x="980756" y="481782"/>
                  </a:moveTo>
                  <a:cubicBezTo>
                    <a:pt x="980756" y="747863"/>
                    <a:pt x="761207" y="963565"/>
                    <a:pt x="490378" y="963565"/>
                  </a:cubicBezTo>
                  <a:cubicBezTo>
                    <a:pt x="219550" y="963565"/>
                    <a:pt x="0" y="747863"/>
                    <a:pt x="0" y="481782"/>
                  </a:cubicBezTo>
                  <a:cubicBezTo>
                    <a:pt x="0" y="215701"/>
                    <a:pt x="219550" y="0"/>
                    <a:pt x="490378" y="0"/>
                  </a:cubicBezTo>
                  <a:cubicBezTo>
                    <a:pt x="761207" y="0"/>
                    <a:pt x="980756" y="215701"/>
                    <a:pt x="980756" y="481782"/>
                  </a:cubicBezTo>
                  <a:close/>
                </a:path>
              </a:pathLst>
            </a:custGeom>
            <a:noFill/>
            <a:ln w="15319" cap="flat">
              <a:solidFill>
                <a:srgbClr val="575D72">
                  <a:lumMod val="60000"/>
                  <a:lumOff val="40000"/>
                </a:srgbClr>
              </a:solidFill>
              <a:prstDash val="solid"/>
              <a:miter/>
            </a:ln>
          </p:spPr>
          <p:txBody>
            <a:bodyPr rtlCol="0" anchor="ctr"/>
            <a:lstStyle/>
            <a:p>
              <a:pPr marL="0" marR="0" lvl="0" indent="0" defTabSz="685800" eaLnBrk="1" fontAlgn="auto" latinLnBrk="0" hangingPunct="1">
                <a:lnSpc>
                  <a:spcPct val="9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2F3651"/>
                </a:solidFill>
                <a:effectLst/>
                <a:uLnTx/>
                <a:uFillTx/>
                <a:latin typeface="Calibri" panose="020F0502020204030204"/>
                <a:ea typeface="Calibri" panose="020F0502020204030204"/>
                <a:cs typeface="Arial"/>
              </a:endParaRPr>
            </a:p>
          </p:txBody>
        </p:sp>
        <p:sp>
          <p:nvSpPr>
            <p:cNvPr id="724" name="Freeform: Shape 12">
              <a:extLst>
                <a:ext uri="{FF2B5EF4-FFF2-40B4-BE49-F238E27FC236}">
                  <a16:creationId xmlns:a16="http://schemas.microsoft.com/office/drawing/2014/main" id="{AD8C2E42-102F-0982-6B7B-F6AB91664745}"/>
                </a:ext>
              </a:extLst>
            </p:cNvPr>
            <p:cNvSpPr/>
            <p:nvPr/>
          </p:nvSpPr>
          <p:spPr>
            <a:xfrm>
              <a:off x="1132033" y="1893216"/>
              <a:ext cx="419937" cy="377531"/>
            </a:xfrm>
            <a:custGeom>
              <a:avLst/>
              <a:gdLst>
                <a:gd name="connsiteX0" fmla="*/ 420 w 419937"/>
                <a:gd name="connsiteY0" fmla="*/ 377098 h 377531"/>
                <a:gd name="connsiteX1" fmla="*/ 419938 w 419937"/>
                <a:gd name="connsiteY1" fmla="*/ 753 h 377531"/>
                <a:gd name="connsiteX2" fmla="*/ 420 w 419937"/>
                <a:gd name="connsiteY2" fmla="*/ 377098 h 377531"/>
              </a:gdLst>
              <a:ahLst/>
              <a:cxnLst>
                <a:cxn ang="0">
                  <a:pos x="connsiteX0" y="connsiteY0"/>
                </a:cxn>
                <a:cxn ang="0">
                  <a:pos x="connsiteX1" y="connsiteY1"/>
                </a:cxn>
                <a:cxn ang="0">
                  <a:pos x="connsiteX2" y="connsiteY2"/>
                </a:cxn>
              </a:cxnLst>
              <a:rect l="l" t="t" r="r" b="b"/>
              <a:pathLst>
                <a:path w="419937" h="377531">
                  <a:moveTo>
                    <a:pt x="420" y="377098"/>
                  </a:moveTo>
                  <a:cubicBezTo>
                    <a:pt x="-5228" y="392737"/>
                    <a:pt x="41499" y="-19931"/>
                    <a:pt x="419938" y="753"/>
                  </a:cubicBezTo>
                  <a:cubicBezTo>
                    <a:pt x="246893" y="21941"/>
                    <a:pt x="81551" y="149575"/>
                    <a:pt x="420" y="377098"/>
                  </a:cubicBezTo>
                  <a:close/>
                </a:path>
              </a:pathLst>
            </a:custGeom>
            <a:solidFill>
              <a:srgbClr val="FFFFFF"/>
            </a:solidFill>
            <a:ln w="5106" cap="flat">
              <a:noFill/>
              <a:prstDash val="solid"/>
              <a:miter/>
            </a:ln>
          </p:spPr>
          <p:txBody>
            <a:bodyPr rtlCol="0" anchor="ctr"/>
            <a:lstStyle/>
            <a:p>
              <a:pPr marL="0" marR="0" lvl="0" indent="0" defTabSz="685800" eaLnBrk="1" fontAlgn="auto" latinLnBrk="0" hangingPunct="1">
                <a:lnSpc>
                  <a:spcPct val="9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2F3651"/>
                </a:solidFill>
                <a:effectLst/>
                <a:uLnTx/>
                <a:uFillTx/>
                <a:latin typeface="Calibri" panose="020F0502020204030204"/>
                <a:ea typeface="Calibri" panose="020F0502020204030204"/>
                <a:cs typeface="Arial"/>
              </a:endParaRPr>
            </a:p>
          </p:txBody>
        </p:sp>
        <p:sp>
          <p:nvSpPr>
            <p:cNvPr id="725" name="Freeform: Shape 14">
              <a:extLst>
                <a:ext uri="{FF2B5EF4-FFF2-40B4-BE49-F238E27FC236}">
                  <a16:creationId xmlns:a16="http://schemas.microsoft.com/office/drawing/2014/main" id="{DF1EB2A7-6437-0732-DD69-EC4B65732CAB}"/>
                </a:ext>
              </a:extLst>
            </p:cNvPr>
            <p:cNvSpPr/>
            <p:nvPr/>
          </p:nvSpPr>
          <p:spPr>
            <a:xfrm>
              <a:off x="1231175" y="1955314"/>
              <a:ext cx="761746" cy="748392"/>
            </a:xfrm>
            <a:custGeom>
              <a:avLst/>
              <a:gdLst>
                <a:gd name="connsiteX0" fmla="*/ 525809 w 525808"/>
                <a:gd name="connsiteY0" fmla="*/ 258296 h 516591"/>
                <a:gd name="connsiteX1" fmla="*/ 262904 w 525808"/>
                <a:gd name="connsiteY1" fmla="*/ 516592 h 516591"/>
                <a:gd name="connsiteX2" fmla="*/ 0 w 525808"/>
                <a:gd name="connsiteY2" fmla="*/ 258296 h 516591"/>
                <a:gd name="connsiteX3" fmla="*/ 262904 w 525808"/>
                <a:gd name="connsiteY3" fmla="*/ 0 h 516591"/>
                <a:gd name="connsiteX4" fmla="*/ 525809 w 525808"/>
                <a:gd name="connsiteY4" fmla="*/ 258296 h 5165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808" h="516590">
                  <a:moveTo>
                    <a:pt x="525809" y="258296"/>
                  </a:moveTo>
                  <a:cubicBezTo>
                    <a:pt x="525809" y="400949"/>
                    <a:pt x="408102" y="516592"/>
                    <a:pt x="262904" y="516592"/>
                  </a:cubicBezTo>
                  <a:cubicBezTo>
                    <a:pt x="117706" y="516592"/>
                    <a:pt x="0" y="400949"/>
                    <a:pt x="0" y="258296"/>
                  </a:cubicBezTo>
                  <a:cubicBezTo>
                    <a:pt x="0" y="115643"/>
                    <a:pt x="117706" y="0"/>
                    <a:pt x="262904" y="0"/>
                  </a:cubicBezTo>
                  <a:cubicBezTo>
                    <a:pt x="408102" y="0"/>
                    <a:pt x="525809" y="115643"/>
                    <a:pt x="525809" y="258296"/>
                  </a:cubicBezTo>
                  <a:close/>
                </a:path>
              </a:pathLst>
            </a:custGeom>
            <a:solidFill>
              <a:srgbClr val="575D72">
                <a:lumMod val="60000"/>
                <a:lumOff val="40000"/>
                <a:alpha val="80000"/>
              </a:srgbClr>
            </a:solidFill>
            <a:ln w="5106" cap="flat">
              <a:noFill/>
              <a:prstDash val="solid"/>
              <a:miter/>
            </a:ln>
          </p:spPr>
          <p:txBody>
            <a:bodyPr wrap="none" lIns="0" tIns="0" rIns="0" bIns="0" rtlCol="0" anchor="ctr"/>
            <a:lstStyle/>
            <a:p>
              <a:pPr marL="0" marR="0" lvl="0" indent="0" algn="ctr" defTabSz="685800" eaLnBrk="1" fontAlgn="auto" latinLnBrk="0" hangingPunct="1">
                <a:lnSpc>
                  <a:spcPct val="90000"/>
                </a:lnSpc>
                <a:spcBef>
                  <a:spcPct val="0"/>
                </a:spcBef>
                <a:spcAft>
                  <a:spcPct val="0"/>
                </a:spcAft>
                <a:buClrTx/>
                <a:buSzTx/>
                <a:buFontTx/>
                <a:buNone/>
                <a:tabLst/>
                <a:defRPr/>
              </a:pPr>
              <a:r>
                <a:rPr kumimoji="0" lang="de" sz="900" b="0" i="0" u="none" strike="noStrike" kern="0" cap="none" spc="0" normalizeH="0" baseline="0" noProof="0" dirty="0">
                  <a:ln>
                    <a:noFill/>
                  </a:ln>
                  <a:solidFill>
                    <a:srgbClr val="2F3651"/>
                  </a:solidFill>
                  <a:effectLst/>
                  <a:uLnTx/>
                  <a:uFill>
                    <a:solidFill>
                      <a:prstClr val="black">
                        <a:alpha val="0"/>
                      </a:prstClr>
                    </a:solidFill>
                  </a:uFill>
                  <a:latin typeface="Calibri"/>
                  <a:ea typeface="Calibri"/>
                  <a:cs typeface="Calibri"/>
                </a:rPr>
                <a:t>B-Zelle</a:t>
              </a:r>
              <a:r>
                <a:rPr kumimoji="0" lang="de" sz="900" b="0" i="0" u="none" strike="noStrike" kern="0" cap="none" spc="0" normalizeH="0" baseline="30000" noProof="0" dirty="0">
                  <a:ln>
                    <a:noFill/>
                  </a:ln>
                  <a:solidFill>
                    <a:srgbClr val="2F3651"/>
                  </a:solidFill>
                  <a:effectLst/>
                  <a:uLnTx/>
                  <a:uFill>
                    <a:solidFill>
                      <a:prstClr val="black">
                        <a:alpha val="0"/>
                      </a:prstClr>
                    </a:solidFill>
                  </a:uFill>
                  <a:latin typeface="Calibri"/>
                  <a:ea typeface="Calibri"/>
                  <a:cs typeface="Calibri"/>
                </a:rPr>
                <a:t>5</a:t>
              </a:r>
              <a:endParaRPr kumimoji="0" lang="en-US" sz="900" b="0" i="0" u="none" strike="noStrike" kern="0" cap="none" spc="0" normalizeH="0" baseline="0" noProof="0" dirty="0">
                <a:ln>
                  <a:noFill/>
                </a:ln>
                <a:solidFill>
                  <a:srgbClr val="2F3651"/>
                </a:solidFill>
                <a:effectLst/>
                <a:uLnTx/>
                <a:uFillTx/>
                <a:latin typeface="Calibri" panose="020F0502020204030204"/>
                <a:ea typeface="Verdana"/>
                <a:cs typeface="Arial"/>
              </a:endParaRPr>
            </a:p>
          </p:txBody>
        </p:sp>
      </p:grpSp>
      <p:sp>
        <p:nvSpPr>
          <p:cNvPr id="726" name="Freeform: Shape 202">
            <a:extLst>
              <a:ext uri="{FF2B5EF4-FFF2-40B4-BE49-F238E27FC236}">
                <a16:creationId xmlns:a16="http://schemas.microsoft.com/office/drawing/2014/main" id="{1B8B0D1F-37A6-4734-8FE1-70D79CFA30A6}"/>
              </a:ext>
            </a:extLst>
          </p:cNvPr>
          <p:cNvSpPr>
            <a:spLocks noChangeAspect="1"/>
          </p:cNvSpPr>
          <p:nvPr/>
        </p:nvSpPr>
        <p:spPr>
          <a:xfrm rot="4592714">
            <a:off x="6759851" y="2083254"/>
            <a:ext cx="175955" cy="19005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B266B4"/>
          </a:solidFill>
          <a:ln w="3049" cap="flat">
            <a:solidFill>
              <a:sysClr val="window" lastClr="FFFFFF">
                <a:lumMod val="65000"/>
              </a:sysClr>
            </a:solidFill>
            <a:prstDash val="solid"/>
            <a:miter/>
          </a:ln>
        </p:spPr>
        <p:txBody>
          <a:bodyPr wrap="square" rtlCol="0" anchor="ctr">
            <a:noAutofit/>
          </a:bodyPr>
          <a:lstStyle/>
          <a:p>
            <a:pPr defTabSz="685800">
              <a:spcBef>
                <a:spcPct val="0"/>
              </a:spcBef>
              <a:spcAft>
                <a:spcPct val="0"/>
              </a:spcAft>
              <a:defRPr/>
            </a:pPr>
            <a:endParaRPr lang="en-US" sz="700" kern="0">
              <a:solidFill>
                <a:srgbClr val="000000"/>
              </a:solidFill>
              <a:latin typeface="Arial" panose="020B0604020202020204" pitchFamily="34" charset="0"/>
              <a:ea typeface="Calibri" panose="020F0502020204030204"/>
              <a:cs typeface="Arial" panose="020B0604020202020204" pitchFamily="34" charset="0"/>
            </a:endParaRPr>
          </a:p>
        </p:txBody>
      </p:sp>
      <p:sp>
        <p:nvSpPr>
          <p:cNvPr id="727" name="Oval 18">
            <a:extLst>
              <a:ext uri="{FF2B5EF4-FFF2-40B4-BE49-F238E27FC236}">
                <a16:creationId xmlns:a16="http://schemas.microsoft.com/office/drawing/2014/main" id="{57D16FD0-18CA-351C-1808-6ED61A5B7028}"/>
              </a:ext>
            </a:extLst>
          </p:cNvPr>
          <p:cNvSpPr/>
          <p:nvPr/>
        </p:nvSpPr>
        <p:spPr>
          <a:xfrm rot="2354313">
            <a:off x="6762039" y="2211562"/>
            <a:ext cx="61100" cy="61100"/>
          </a:xfrm>
          <a:prstGeom prst="ellipse">
            <a:avLst/>
          </a:prstGeom>
          <a:solidFill>
            <a:srgbClr val="2F3651">
              <a:lumMod val="75000"/>
              <a:lumOff val="25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728" name="TextBox 21">
            <a:extLst>
              <a:ext uri="{FF2B5EF4-FFF2-40B4-BE49-F238E27FC236}">
                <a16:creationId xmlns:a16="http://schemas.microsoft.com/office/drawing/2014/main" id="{D517484B-AD4F-DD36-6552-0E34EF5259CC}"/>
              </a:ext>
            </a:extLst>
          </p:cNvPr>
          <p:cNvSpPr txBox="1"/>
          <p:nvPr/>
        </p:nvSpPr>
        <p:spPr>
          <a:xfrm>
            <a:off x="5361631" y="2362427"/>
            <a:ext cx="926880" cy="235449"/>
          </a:xfrm>
          <a:prstGeom prst="rect">
            <a:avLst/>
          </a:prstGeom>
          <a:noFill/>
        </p:spPr>
        <p:txBody>
          <a:bodyPr wrap="square" lIns="0" tIns="0" rIns="0" bIns="0" rtlCol="0">
            <a:spAutoFit/>
          </a:bodyPr>
          <a:lstStyle/>
          <a:p>
            <a:pPr algn="ctr" defTabSz="685800">
              <a:lnSpc>
                <a:spcPct val="85000"/>
              </a:lnSpc>
              <a:spcBef>
                <a:spcPct val="0"/>
              </a:spcBef>
              <a:spcAft>
                <a:spcPct val="0"/>
              </a:spcAft>
              <a:defRPr/>
            </a:pPr>
            <a:r>
              <a:rPr lang="de" sz="900" b="1">
                <a:solidFill>
                  <a:srgbClr val="2F3651"/>
                </a:solidFill>
                <a:uFill>
                  <a:solidFill>
                    <a:prstClr val="black">
                      <a:alpha val="0"/>
                    </a:prstClr>
                  </a:solidFill>
                </a:uFill>
                <a:latin typeface="Arial"/>
                <a:ea typeface="Arial"/>
                <a:cs typeface="Arial"/>
              </a:rPr>
              <a:t>Autoreaktive</a:t>
            </a:r>
            <a:br>
              <a:rPr sz="900">
                <a:solidFill>
                  <a:srgbClr val="000000"/>
                </a:solidFill>
                <a:latin typeface="Calibri" panose="020F0502020204030204"/>
                <a:ea typeface="Calibri" panose="020F0502020204030204"/>
                <a:cs typeface="Arial"/>
              </a:rPr>
            </a:br>
            <a:r>
              <a:rPr lang="de" sz="900" b="1">
                <a:solidFill>
                  <a:srgbClr val="2F3651"/>
                </a:solidFill>
                <a:uFill>
                  <a:solidFill>
                    <a:prstClr val="black">
                      <a:alpha val="0"/>
                    </a:prstClr>
                  </a:solidFill>
                </a:uFill>
                <a:latin typeface="Arial"/>
                <a:ea typeface="Arial"/>
                <a:cs typeface="Arial"/>
              </a:rPr>
              <a:t>CD8+ T-Zelle</a:t>
            </a:r>
          </a:p>
        </p:txBody>
      </p:sp>
      <p:sp>
        <p:nvSpPr>
          <p:cNvPr id="729" name="TextBox 23">
            <a:extLst>
              <a:ext uri="{FF2B5EF4-FFF2-40B4-BE49-F238E27FC236}">
                <a16:creationId xmlns:a16="http://schemas.microsoft.com/office/drawing/2014/main" id="{8FACE748-D109-A423-1910-8DFD9572C757}"/>
              </a:ext>
            </a:extLst>
          </p:cNvPr>
          <p:cNvSpPr txBox="1"/>
          <p:nvPr/>
        </p:nvSpPr>
        <p:spPr>
          <a:xfrm>
            <a:off x="8027176" y="2301279"/>
            <a:ext cx="880564" cy="353174"/>
          </a:xfrm>
          <a:prstGeom prst="rect">
            <a:avLst/>
          </a:prstGeom>
          <a:noFill/>
        </p:spPr>
        <p:txBody>
          <a:bodyPr wrap="square" lIns="0" tIns="0" rIns="0" bIns="0" rtlCol="0" anchor="ctr">
            <a:spAutoFit/>
          </a:bodyPr>
          <a:lstStyle/>
          <a:p>
            <a:pPr defTabSz="685800">
              <a:lnSpc>
                <a:spcPct val="85000"/>
              </a:lnSpc>
              <a:defRPr/>
            </a:pPr>
            <a:r>
              <a:rPr lang="de" sz="900" b="1">
                <a:solidFill>
                  <a:srgbClr val="2F3651"/>
                </a:solidFill>
                <a:uFill>
                  <a:solidFill>
                    <a:prstClr val="black">
                      <a:alpha val="0"/>
                    </a:prstClr>
                  </a:solidFill>
                </a:uFill>
                <a:latin typeface="Arial"/>
                <a:ea typeface="Arial"/>
                <a:cs typeface="Arial"/>
              </a:rPr>
              <a:t>Aktivierte autoreaktive CD4+ T-Zelle</a:t>
            </a:r>
          </a:p>
        </p:txBody>
      </p:sp>
      <p:sp>
        <p:nvSpPr>
          <p:cNvPr id="730" name="TextBox 78">
            <a:extLst>
              <a:ext uri="{FF2B5EF4-FFF2-40B4-BE49-F238E27FC236}">
                <a16:creationId xmlns:a16="http://schemas.microsoft.com/office/drawing/2014/main" id="{95AAEE5E-3680-0A61-C750-2167B96CBD6A}"/>
              </a:ext>
            </a:extLst>
          </p:cNvPr>
          <p:cNvSpPr txBox="1"/>
          <p:nvPr/>
        </p:nvSpPr>
        <p:spPr>
          <a:xfrm>
            <a:off x="6969271" y="2350230"/>
            <a:ext cx="401117"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MHC-II</a:t>
            </a:r>
          </a:p>
        </p:txBody>
      </p:sp>
      <p:sp>
        <p:nvSpPr>
          <p:cNvPr id="731" name="TextBox 79">
            <a:extLst>
              <a:ext uri="{FF2B5EF4-FFF2-40B4-BE49-F238E27FC236}">
                <a16:creationId xmlns:a16="http://schemas.microsoft.com/office/drawing/2014/main" id="{CE24B0AE-9C5A-BB34-0552-F929DAD910E9}"/>
              </a:ext>
            </a:extLst>
          </p:cNvPr>
          <p:cNvSpPr txBox="1"/>
          <p:nvPr/>
        </p:nvSpPr>
        <p:spPr>
          <a:xfrm>
            <a:off x="6932413" y="2455391"/>
            <a:ext cx="401117"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Antigen</a:t>
            </a:r>
          </a:p>
        </p:txBody>
      </p:sp>
      <p:cxnSp>
        <p:nvCxnSpPr>
          <p:cNvPr id="732" name="Straight Connector 80">
            <a:extLst>
              <a:ext uri="{FF2B5EF4-FFF2-40B4-BE49-F238E27FC236}">
                <a16:creationId xmlns:a16="http://schemas.microsoft.com/office/drawing/2014/main" id="{9BBBB4F0-DB5E-E7FA-6CF4-2BA9119C047E}"/>
              </a:ext>
            </a:extLst>
          </p:cNvPr>
          <p:cNvCxnSpPr/>
          <p:nvPr/>
        </p:nvCxnSpPr>
        <p:spPr>
          <a:xfrm flipV="1">
            <a:off x="7230913" y="2224846"/>
            <a:ext cx="112549" cy="122357"/>
          </a:xfrm>
          <a:prstGeom prst="line">
            <a:avLst/>
          </a:prstGeom>
          <a:noFill/>
          <a:ln w="9525" cap="flat" cmpd="sng" algn="ctr">
            <a:solidFill>
              <a:srgbClr val="7F7F7F"/>
            </a:solidFill>
            <a:prstDash val="solid"/>
          </a:ln>
          <a:effectLst/>
        </p:spPr>
      </p:cxnSp>
      <p:cxnSp>
        <p:nvCxnSpPr>
          <p:cNvPr id="733" name="Straight Connector 81">
            <a:extLst>
              <a:ext uri="{FF2B5EF4-FFF2-40B4-BE49-F238E27FC236}">
                <a16:creationId xmlns:a16="http://schemas.microsoft.com/office/drawing/2014/main" id="{A94579D4-5190-8BF8-A80E-98966810AE8A}"/>
              </a:ext>
            </a:extLst>
          </p:cNvPr>
          <p:cNvCxnSpPr/>
          <p:nvPr/>
        </p:nvCxnSpPr>
        <p:spPr>
          <a:xfrm flipH="1">
            <a:off x="7217941" y="2289711"/>
            <a:ext cx="158971" cy="166540"/>
          </a:xfrm>
          <a:prstGeom prst="line">
            <a:avLst/>
          </a:prstGeom>
          <a:noFill/>
          <a:ln w="9525" cap="flat" cmpd="sng" algn="ctr">
            <a:solidFill>
              <a:srgbClr val="7F7F7F"/>
            </a:solidFill>
            <a:prstDash val="solid"/>
          </a:ln>
          <a:effectLst/>
        </p:spPr>
      </p:cxnSp>
      <p:sp>
        <p:nvSpPr>
          <p:cNvPr id="734" name="TextBox 83">
            <a:extLst>
              <a:ext uri="{FF2B5EF4-FFF2-40B4-BE49-F238E27FC236}">
                <a16:creationId xmlns:a16="http://schemas.microsoft.com/office/drawing/2014/main" id="{DBB9E1CF-9FBC-F605-549A-D58BD9A70AAB}"/>
              </a:ext>
            </a:extLst>
          </p:cNvPr>
          <p:cNvSpPr txBox="1"/>
          <p:nvPr/>
        </p:nvSpPr>
        <p:spPr>
          <a:xfrm>
            <a:off x="7718260" y="2102677"/>
            <a:ext cx="478328"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CD4+ TCR</a:t>
            </a:r>
          </a:p>
        </p:txBody>
      </p:sp>
      <p:cxnSp>
        <p:nvCxnSpPr>
          <p:cNvPr id="735" name="Straight Connector 89">
            <a:extLst>
              <a:ext uri="{FF2B5EF4-FFF2-40B4-BE49-F238E27FC236}">
                <a16:creationId xmlns:a16="http://schemas.microsoft.com/office/drawing/2014/main" id="{EE72BDE7-CD8E-9C70-12C8-F6C1ECD93228}"/>
              </a:ext>
            </a:extLst>
          </p:cNvPr>
          <p:cNvCxnSpPr/>
          <p:nvPr/>
        </p:nvCxnSpPr>
        <p:spPr>
          <a:xfrm flipV="1">
            <a:off x="7485815" y="2159697"/>
            <a:ext cx="218691" cy="120063"/>
          </a:xfrm>
          <a:prstGeom prst="line">
            <a:avLst/>
          </a:prstGeom>
          <a:noFill/>
          <a:ln w="9525" cap="flat" cmpd="sng" algn="ctr">
            <a:solidFill>
              <a:srgbClr val="7F7F7F"/>
            </a:solidFill>
            <a:prstDash val="solid"/>
          </a:ln>
          <a:effectLst/>
        </p:spPr>
      </p:cxnSp>
      <p:sp>
        <p:nvSpPr>
          <p:cNvPr id="736" name="TextBox 93">
            <a:extLst>
              <a:ext uri="{FF2B5EF4-FFF2-40B4-BE49-F238E27FC236}">
                <a16:creationId xmlns:a16="http://schemas.microsoft.com/office/drawing/2014/main" id="{C6715062-FF66-995C-E7F6-4C6E96D03463}"/>
              </a:ext>
            </a:extLst>
          </p:cNvPr>
          <p:cNvSpPr txBox="1"/>
          <p:nvPr/>
        </p:nvSpPr>
        <p:spPr>
          <a:xfrm>
            <a:off x="6051838" y="2087087"/>
            <a:ext cx="478328"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CD8+ TCR</a:t>
            </a:r>
          </a:p>
        </p:txBody>
      </p:sp>
      <p:cxnSp>
        <p:nvCxnSpPr>
          <p:cNvPr id="737" name="Straight Connector 94">
            <a:extLst>
              <a:ext uri="{FF2B5EF4-FFF2-40B4-BE49-F238E27FC236}">
                <a16:creationId xmlns:a16="http://schemas.microsoft.com/office/drawing/2014/main" id="{46699BA0-5444-F204-AE1C-D4A8A941A938}"/>
              </a:ext>
            </a:extLst>
          </p:cNvPr>
          <p:cNvCxnSpPr/>
          <p:nvPr/>
        </p:nvCxnSpPr>
        <p:spPr>
          <a:xfrm>
            <a:off x="6474745" y="2170556"/>
            <a:ext cx="222593" cy="81316"/>
          </a:xfrm>
          <a:prstGeom prst="line">
            <a:avLst/>
          </a:prstGeom>
          <a:noFill/>
          <a:ln w="9525" cap="flat" cmpd="sng" algn="ctr">
            <a:solidFill>
              <a:srgbClr val="7F7F7F"/>
            </a:solidFill>
            <a:prstDash val="solid"/>
          </a:ln>
          <a:effectLst/>
        </p:spPr>
      </p:cxnSp>
      <p:cxnSp>
        <p:nvCxnSpPr>
          <p:cNvPr id="738" name="Straight Connector 95">
            <a:extLst>
              <a:ext uri="{FF2B5EF4-FFF2-40B4-BE49-F238E27FC236}">
                <a16:creationId xmlns:a16="http://schemas.microsoft.com/office/drawing/2014/main" id="{1BB3148E-41B2-3892-A1E6-2F2205921523}"/>
              </a:ext>
            </a:extLst>
          </p:cNvPr>
          <p:cNvCxnSpPr>
            <a:endCxn id="726" idx="2"/>
          </p:cNvCxnSpPr>
          <p:nvPr/>
        </p:nvCxnSpPr>
        <p:spPr>
          <a:xfrm flipH="1" flipV="1">
            <a:off x="6865841" y="2200373"/>
            <a:ext cx="100131" cy="152856"/>
          </a:xfrm>
          <a:prstGeom prst="line">
            <a:avLst/>
          </a:prstGeom>
          <a:noFill/>
          <a:ln w="9525" cap="flat" cmpd="sng" algn="ctr">
            <a:solidFill>
              <a:srgbClr val="7F7F7F"/>
            </a:solidFill>
            <a:prstDash val="solid"/>
          </a:ln>
          <a:effectLst/>
        </p:spPr>
      </p:cxnSp>
      <p:cxnSp>
        <p:nvCxnSpPr>
          <p:cNvPr id="739" name="Straight Connector 99">
            <a:extLst>
              <a:ext uri="{FF2B5EF4-FFF2-40B4-BE49-F238E27FC236}">
                <a16:creationId xmlns:a16="http://schemas.microsoft.com/office/drawing/2014/main" id="{E350CEFC-E30D-E8E2-B278-75F21827E1C1}"/>
              </a:ext>
            </a:extLst>
          </p:cNvPr>
          <p:cNvCxnSpPr/>
          <p:nvPr/>
        </p:nvCxnSpPr>
        <p:spPr>
          <a:xfrm flipH="1" flipV="1">
            <a:off x="6818072" y="2304327"/>
            <a:ext cx="100131" cy="152856"/>
          </a:xfrm>
          <a:prstGeom prst="line">
            <a:avLst/>
          </a:prstGeom>
          <a:noFill/>
          <a:ln w="9525" cap="flat" cmpd="sng" algn="ctr">
            <a:solidFill>
              <a:srgbClr val="7F7F7F"/>
            </a:solidFill>
            <a:prstDash val="solid"/>
          </a:ln>
          <a:effectLst/>
        </p:spPr>
      </p:cxnSp>
      <p:cxnSp>
        <p:nvCxnSpPr>
          <p:cNvPr id="740" name="Connector: Elbow 62">
            <a:extLst>
              <a:ext uri="{FF2B5EF4-FFF2-40B4-BE49-F238E27FC236}">
                <a16:creationId xmlns:a16="http://schemas.microsoft.com/office/drawing/2014/main" id="{9F280B19-9BFD-2076-4F2D-2F16E1F69DD3}"/>
              </a:ext>
            </a:extLst>
          </p:cNvPr>
          <p:cNvCxnSpPr/>
          <p:nvPr/>
        </p:nvCxnSpPr>
        <p:spPr>
          <a:xfrm rot="10800000" flipV="1">
            <a:off x="7330872" y="2945288"/>
            <a:ext cx="252119" cy="154788"/>
          </a:xfrm>
          <a:prstGeom prst="bentConnector3">
            <a:avLst>
              <a:gd name="adj1" fmla="val 1122"/>
            </a:avLst>
          </a:prstGeom>
          <a:noFill/>
          <a:ln w="19050" cap="flat" cmpd="sng" algn="ctr">
            <a:solidFill>
              <a:srgbClr val="7F7F7F"/>
            </a:solidFill>
            <a:prstDash val="solid"/>
          </a:ln>
          <a:effectLst/>
        </p:spPr>
      </p:cxnSp>
      <p:cxnSp>
        <p:nvCxnSpPr>
          <p:cNvPr id="741" name="Connector: Elbow 63">
            <a:extLst>
              <a:ext uri="{FF2B5EF4-FFF2-40B4-BE49-F238E27FC236}">
                <a16:creationId xmlns:a16="http://schemas.microsoft.com/office/drawing/2014/main" id="{37EB2ACC-9FCA-73EE-1AEB-9CE5C0410220}"/>
              </a:ext>
            </a:extLst>
          </p:cNvPr>
          <p:cNvCxnSpPr/>
          <p:nvPr/>
        </p:nvCxnSpPr>
        <p:spPr>
          <a:xfrm>
            <a:off x="6701323" y="2937700"/>
            <a:ext cx="651957" cy="162377"/>
          </a:xfrm>
          <a:prstGeom prst="bentConnector3">
            <a:avLst>
              <a:gd name="adj1" fmla="val -39"/>
            </a:avLst>
          </a:prstGeom>
          <a:noFill/>
          <a:ln w="19050" cap="flat" cmpd="sng" algn="ctr">
            <a:solidFill>
              <a:srgbClr val="7F7F7F"/>
            </a:solidFill>
            <a:prstDash val="solid"/>
          </a:ln>
          <a:effectLst/>
        </p:spPr>
      </p:cxnSp>
      <p:cxnSp>
        <p:nvCxnSpPr>
          <p:cNvPr id="742" name="Straight Arrow Connector 98">
            <a:extLst>
              <a:ext uri="{FF2B5EF4-FFF2-40B4-BE49-F238E27FC236}">
                <a16:creationId xmlns:a16="http://schemas.microsoft.com/office/drawing/2014/main" id="{EC0AC4C2-E2D4-1A36-5C5B-9B3C04FF8CAE}"/>
              </a:ext>
            </a:extLst>
          </p:cNvPr>
          <p:cNvCxnSpPr/>
          <p:nvPr/>
        </p:nvCxnSpPr>
        <p:spPr>
          <a:xfrm flipH="1" flipV="1">
            <a:off x="6705834" y="2889883"/>
            <a:ext cx="0" cy="154123"/>
          </a:xfrm>
          <a:prstGeom prst="straightConnector1">
            <a:avLst/>
          </a:prstGeom>
          <a:noFill/>
          <a:ln w="15875" cap="flat" cmpd="sng" algn="ctr">
            <a:solidFill>
              <a:srgbClr val="7F7F7F"/>
            </a:solidFill>
            <a:prstDash val="solid"/>
            <a:tailEnd type="stealth" w="lg" len="lg"/>
          </a:ln>
          <a:effectLst/>
        </p:spPr>
      </p:cxnSp>
      <p:sp>
        <p:nvSpPr>
          <p:cNvPr id="743" name="TextBox 119">
            <a:extLst>
              <a:ext uri="{FF2B5EF4-FFF2-40B4-BE49-F238E27FC236}">
                <a16:creationId xmlns:a16="http://schemas.microsoft.com/office/drawing/2014/main" id="{78553CB1-08F2-7773-9746-4E535E261256}"/>
              </a:ext>
            </a:extLst>
          </p:cNvPr>
          <p:cNvSpPr txBox="1"/>
          <p:nvPr/>
        </p:nvSpPr>
        <p:spPr>
          <a:xfrm>
            <a:off x="7172532" y="2783328"/>
            <a:ext cx="401117"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CD40L</a:t>
            </a:r>
          </a:p>
        </p:txBody>
      </p:sp>
      <p:sp>
        <p:nvSpPr>
          <p:cNvPr id="744" name="TextBox 121">
            <a:extLst>
              <a:ext uri="{FF2B5EF4-FFF2-40B4-BE49-F238E27FC236}">
                <a16:creationId xmlns:a16="http://schemas.microsoft.com/office/drawing/2014/main" id="{4E7AF8D3-1518-1A0C-0904-067F6A0A3C31}"/>
              </a:ext>
            </a:extLst>
          </p:cNvPr>
          <p:cNvSpPr txBox="1"/>
          <p:nvPr/>
        </p:nvSpPr>
        <p:spPr>
          <a:xfrm>
            <a:off x="6807536" y="2775338"/>
            <a:ext cx="401117"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CD40</a:t>
            </a:r>
          </a:p>
        </p:txBody>
      </p:sp>
      <p:pic>
        <p:nvPicPr>
          <p:cNvPr id="745" name="Picture 151" descr="A screenshot of a computer screen&#10;&#10;Description automatically generated">
            <a:extLst>
              <a:ext uri="{FF2B5EF4-FFF2-40B4-BE49-F238E27FC236}">
                <a16:creationId xmlns:a16="http://schemas.microsoft.com/office/drawing/2014/main" id="{A2AD6C57-4DC9-D591-5FFD-3A399879ACF2}"/>
              </a:ext>
            </a:extLst>
          </p:cNvPr>
          <p:cNvPicPr>
            <a:picLocks noChangeAspect="1"/>
          </p:cNvPicPr>
          <p:nvPr/>
        </p:nvPicPr>
        <p:blipFill>
          <a:blip r:embed="rId11"/>
          <a:srcRect l="19837" t="20027" r="64634" b="57479"/>
          <a:stretch>
            <a:fillRect/>
          </a:stretch>
        </p:blipFill>
        <p:spPr>
          <a:xfrm rot="5400000">
            <a:off x="6774902" y="2544554"/>
            <a:ext cx="267420" cy="271159"/>
          </a:xfrm>
          <a:prstGeom prst="rect">
            <a:avLst/>
          </a:prstGeom>
        </p:spPr>
      </p:pic>
      <p:sp>
        <p:nvSpPr>
          <p:cNvPr id="746" name="Oval 152">
            <a:extLst>
              <a:ext uri="{FF2B5EF4-FFF2-40B4-BE49-F238E27FC236}">
                <a16:creationId xmlns:a16="http://schemas.microsoft.com/office/drawing/2014/main" id="{E67F2CD1-5642-C536-E635-5776F6B3A901}"/>
              </a:ext>
            </a:extLst>
          </p:cNvPr>
          <p:cNvSpPr/>
          <p:nvPr/>
        </p:nvSpPr>
        <p:spPr>
          <a:xfrm>
            <a:off x="7105129" y="2623642"/>
            <a:ext cx="66874" cy="66874"/>
          </a:xfrm>
          <a:prstGeom prst="ellipse">
            <a:avLst/>
          </a:prstGeom>
          <a:solidFill>
            <a:srgbClr val="CC9C50"/>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cxnSp>
        <p:nvCxnSpPr>
          <p:cNvPr id="747" name="Straight Connector 154">
            <a:extLst>
              <a:ext uri="{FF2B5EF4-FFF2-40B4-BE49-F238E27FC236}">
                <a16:creationId xmlns:a16="http://schemas.microsoft.com/office/drawing/2014/main" id="{4AB6B5DE-4DD3-9B63-9103-6A1DA3C25A96}"/>
              </a:ext>
            </a:extLst>
          </p:cNvPr>
          <p:cNvCxnSpPr>
            <a:stCxn id="746" idx="6"/>
          </p:cNvCxnSpPr>
          <p:nvPr/>
        </p:nvCxnSpPr>
        <p:spPr>
          <a:xfrm flipV="1">
            <a:off x="7172003" y="2655711"/>
            <a:ext cx="228638" cy="1368"/>
          </a:xfrm>
          <a:prstGeom prst="line">
            <a:avLst/>
          </a:prstGeom>
          <a:noFill/>
          <a:ln w="12700" cap="flat" cmpd="sng" algn="ctr">
            <a:solidFill>
              <a:srgbClr val="CC9C50"/>
            </a:solidFill>
            <a:prstDash val="solid"/>
          </a:ln>
          <a:effectLst/>
        </p:spPr>
      </p:cxnSp>
      <p:sp>
        <p:nvSpPr>
          <p:cNvPr id="24" name="Oval 125">
            <a:extLst>
              <a:ext uri="{FF2B5EF4-FFF2-40B4-BE49-F238E27FC236}">
                <a16:creationId xmlns:a16="http://schemas.microsoft.com/office/drawing/2014/main" id="{318BDB5D-DB03-9664-583F-3C187CE74E66}"/>
              </a:ext>
            </a:extLst>
          </p:cNvPr>
          <p:cNvSpPr>
            <a:spLocks noChangeAspect="1"/>
          </p:cNvSpPr>
          <p:nvPr/>
        </p:nvSpPr>
        <p:spPr>
          <a:xfrm>
            <a:off x="3590874" y="3155678"/>
            <a:ext cx="207362" cy="207362"/>
          </a:xfrm>
          <a:prstGeom prst="ellipse">
            <a:avLst/>
          </a:prstGeom>
          <a:solidFill>
            <a:srgbClr val="2F3651"/>
          </a:solidFill>
          <a:ln w="25400" cap="flat" cmpd="sng" algn="ctr">
            <a:noFill/>
            <a:prstDash val="solid"/>
          </a:ln>
          <a:effectLst/>
        </p:spPr>
        <p:txBody>
          <a:bodyPr tIns="40500" bIns="13500" rtlCol="0" anchor="ctr"/>
          <a:lstStyle/>
          <a:p>
            <a:pPr marL="0" marR="0" lvl="0" indent="0" algn="ctr" defTabSz="685800" eaLnBrk="1" fontAlgn="auto" latinLnBrk="0" hangingPunct="1">
              <a:lnSpc>
                <a:spcPct val="85000"/>
              </a:lnSpc>
              <a:spcBef>
                <a:spcPct val="0"/>
              </a:spcBef>
              <a:spcAft>
                <a:spcPct val="0"/>
              </a:spcAft>
              <a:buClrTx/>
              <a:buSzTx/>
              <a:buFontTx/>
              <a:buNone/>
              <a:tabLst/>
              <a:defRPr/>
            </a:pPr>
            <a:r>
              <a:rPr kumimoji="0" lang="de" sz="105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4</a:t>
            </a:r>
            <a:endParaRPr kumimoji="0" lang="en-US" sz="120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25" name="TextBox 46">
            <a:extLst>
              <a:ext uri="{FF2B5EF4-FFF2-40B4-BE49-F238E27FC236}">
                <a16:creationId xmlns:a16="http://schemas.microsoft.com/office/drawing/2014/main" id="{3592C097-FA7F-A9AB-B042-C9E363E18CEC}"/>
              </a:ext>
            </a:extLst>
          </p:cNvPr>
          <p:cNvSpPr txBox="1"/>
          <p:nvPr/>
        </p:nvSpPr>
        <p:spPr>
          <a:xfrm>
            <a:off x="4067936" y="3031990"/>
            <a:ext cx="806964" cy="353174"/>
          </a:xfrm>
          <a:prstGeom prst="rect">
            <a:avLst/>
          </a:prstGeom>
          <a:noFill/>
        </p:spPr>
        <p:txBody>
          <a:bodyPr wrap="square" lIns="0" tIns="0" rIns="0" bIns="0" rtlCol="0">
            <a:spAutoFit/>
          </a:bodyPr>
          <a:lstStyle/>
          <a:p>
            <a:pPr defTabSz="685800">
              <a:lnSpc>
                <a:spcPct val="85000"/>
              </a:lnSpc>
              <a:defRPr/>
            </a:pPr>
            <a:r>
              <a:rPr lang="de" sz="900" b="1">
                <a:solidFill>
                  <a:srgbClr val="2F3651"/>
                </a:solidFill>
                <a:uFill>
                  <a:solidFill>
                    <a:prstClr val="black">
                      <a:alpha val="0"/>
                    </a:prstClr>
                  </a:solidFill>
                </a:uFill>
                <a:latin typeface="Arial"/>
                <a:ea typeface="Arial"/>
                <a:cs typeface="Arial"/>
              </a:rPr>
              <a:t>Aktivierte</a:t>
            </a:r>
            <a:br>
              <a:rPr sz="900">
                <a:solidFill>
                  <a:srgbClr val="000000"/>
                </a:solidFill>
                <a:latin typeface="Calibri" panose="020F0502020204030204"/>
                <a:ea typeface="Calibri" panose="020F0502020204030204"/>
                <a:cs typeface="Arial"/>
              </a:rPr>
            </a:br>
            <a:r>
              <a:rPr lang="de" sz="900" b="1">
                <a:solidFill>
                  <a:srgbClr val="2F3651"/>
                </a:solidFill>
                <a:uFill>
                  <a:solidFill>
                    <a:prstClr val="black">
                      <a:alpha val="0"/>
                    </a:prstClr>
                  </a:solidFill>
                </a:uFill>
                <a:latin typeface="Arial"/>
                <a:ea typeface="Arial"/>
                <a:cs typeface="Arial"/>
              </a:rPr>
              <a:t>autoreaktive CD8+ T-Zelle</a:t>
            </a:r>
          </a:p>
        </p:txBody>
      </p:sp>
      <p:sp>
        <p:nvSpPr>
          <p:cNvPr id="26" name="Rectangle 59">
            <a:extLst>
              <a:ext uri="{FF2B5EF4-FFF2-40B4-BE49-F238E27FC236}">
                <a16:creationId xmlns:a16="http://schemas.microsoft.com/office/drawing/2014/main" id="{8C4484F7-79D5-A7CB-670E-56B4332B20EC}"/>
              </a:ext>
            </a:extLst>
          </p:cNvPr>
          <p:cNvSpPr/>
          <p:nvPr/>
        </p:nvSpPr>
        <p:spPr>
          <a:xfrm rot="10800000">
            <a:off x="3426733" y="3019229"/>
            <a:ext cx="3066722" cy="414907"/>
          </a:xfrm>
          <a:custGeom>
            <a:avLst/>
            <a:gdLst>
              <a:gd name="connsiteX0" fmla="*/ 0 w 2074528"/>
              <a:gd name="connsiteY0" fmla="*/ 914400 h 914400"/>
              <a:gd name="connsiteX1" fmla="*/ 0 w 2074528"/>
              <a:gd name="connsiteY1" fmla="*/ 0 h 914400"/>
              <a:gd name="connsiteX2" fmla="*/ 2074528 w 2074528"/>
              <a:gd name="connsiteY2" fmla="*/ 0 h 914400"/>
              <a:gd name="connsiteX3" fmla="*/ 2074528 w 2074528"/>
              <a:gd name="connsiteY3" fmla="*/ 0 h 914400"/>
              <a:gd name="connsiteX4" fmla="*/ 2165968 w 2165968"/>
              <a:gd name="connsiteY4" fmla="*/ 1005840 h 1005840"/>
            </a:gdLst>
            <a:ahLst/>
            <a:cxnLst>
              <a:cxn ang="0">
                <a:pos x="connsiteX0" y="connsiteY0"/>
              </a:cxn>
              <a:cxn ang="0">
                <a:pos x="connsiteX1" y="connsiteY1"/>
              </a:cxn>
              <a:cxn ang="0">
                <a:pos x="connsiteX2" y="connsiteY2"/>
              </a:cxn>
            </a:cxnLst>
            <a:rect l="l" t="t" r="r" b="b"/>
            <a:pathLst>
              <a:path w="2074528" h="914400">
                <a:moveTo>
                  <a:pt x="0" y="914400"/>
                </a:moveTo>
                <a:lnTo>
                  <a:pt x="0" y="0"/>
                </a:lnTo>
                <a:lnTo>
                  <a:pt x="2074528" y="0"/>
                </a:lnTo>
              </a:path>
            </a:pathLst>
          </a:custGeom>
          <a:noFill/>
          <a:ln w="15875" cap="flat" cmpd="sng" algn="ctr">
            <a:solidFill>
              <a:sysClr val="window" lastClr="FFFFFF">
                <a:lumMod val="50000"/>
              </a:sysClr>
            </a:solidFill>
            <a:prstDash val="solid"/>
            <a:tailEnd type="stealth" w="lg" len="lg"/>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pic>
        <p:nvPicPr>
          <p:cNvPr id="27" name="T-Cells infiltrate 4">
            <a:extLst>
              <a:ext uri="{FF2B5EF4-FFF2-40B4-BE49-F238E27FC236}">
                <a16:creationId xmlns:a16="http://schemas.microsoft.com/office/drawing/2014/main" id="{4CE66FC6-2243-E7C4-EC81-23F8C463A45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6807710">
            <a:off x="2691268" y="3036192"/>
            <a:ext cx="615838" cy="605042"/>
          </a:xfrm>
          <a:prstGeom prst="rect">
            <a:avLst/>
          </a:prstGeom>
        </p:spPr>
      </p:pic>
      <p:sp>
        <p:nvSpPr>
          <p:cNvPr id="28" name="TextBox 72">
            <a:extLst>
              <a:ext uri="{FF2B5EF4-FFF2-40B4-BE49-F238E27FC236}">
                <a16:creationId xmlns:a16="http://schemas.microsoft.com/office/drawing/2014/main" id="{C9E3F559-A735-CE41-CB96-458FC874862C}"/>
              </a:ext>
            </a:extLst>
          </p:cNvPr>
          <p:cNvSpPr txBox="1"/>
          <p:nvPr/>
        </p:nvSpPr>
        <p:spPr>
          <a:xfrm>
            <a:off x="3317226" y="2719881"/>
            <a:ext cx="557347" cy="117725"/>
          </a:xfrm>
          <a:prstGeom prst="rect">
            <a:avLst/>
          </a:prstGeom>
          <a:noFill/>
        </p:spPr>
        <p:txBody>
          <a:bodyPr wrap="square" lIns="0" tIns="0" rIns="0" bIns="0" rtlCol="0" anchor="ctr">
            <a:spAutoFit/>
          </a:bodyPr>
          <a:lstStyle/>
          <a:p>
            <a:pPr defTabSz="685800">
              <a:lnSpc>
                <a:spcPct val="85000"/>
              </a:lnSpc>
              <a:defRPr/>
            </a:pPr>
            <a:r>
              <a:rPr lang="de" sz="900">
                <a:solidFill>
                  <a:srgbClr val="2F3651"/>
                </a:solidFill>
                <a:uFill>
                  <a:solidFill>
                    <a:prstClr val="black">
                      <a:alpha val="0"/>
                    </a:prstClr>
                  </a:solidFill>
                </a:uFill>
                <a:latin typeface="Arial"/>
                <a:ea typeface="Arial"/>
                <a:cs typeface="Arial"/>
              </a:rPr>
              <a:t>Granzym</a:t>
            </a:r>
          </a:p>
        </p:txBody>
      </p:sp>
      <p:grpSp>
        <p:nvGrpSpPr>
          <p:cNvPr id="29" name="Group 14">
            <a:extLst>
              <a:ext uri="{FF2B5EF4-FFF2-40B4-BE49-F238E27FC236}">
                <a16:creationId xmlns:a16="http://schemas.microsoft.com/office/drawing/2014/main" id="{F9DAFA6A-2BA8-EB68-F6CB-8FFCF8C5A652}"/>
              </a:ext>
            </a:extLst>
          </p:cNvPr>
          <p:cNvGrpSpPr/>
          <p:nvPr/>
        </p:nvGrpSpPr>
        <p:grpSpPr>
          <a:xfrm rot="20618512">
            <a:off x="3104465" y="2737061"/>
            <a:ext cx="183475" cy="158678"/>
            <a:chOff x="4443014" y="4224515"/>
            <a:chExt cx="244633" cy="211570"/>
          </a:xfrm>
        </p:grpSpPr>
        <p:sp>
          <p:nvSpPr>
            <p:cNvPr id="30" name="Isosceles Triangle 6">
              <a:extLst>
                <a:ext uri="{FF2B5EF4-FFF2-40B4-BE49-F238E27FC236}">
                  <a16:creationId xmlns:a16="http://schemas.microsoft.com/office/drawing/2014/main" id="{9F7061CF-A2AD-5A77-E466-3D384F5B4ADF}"/>
                </a:ext>
              </a:extLst>
            </p:cNvPr>
            <p:cNvSpPr/>
            <p:nvPr/>
          </p:nvSpPr>
          <p:spPr>
            <a:xfrm>
              <a:off x="4443014" y="4282540"/>
              <a:ext cx="76349" cy="80407"/>
            </a:xfrm>
            <a:prstGeom prst="triangle">
              <a:avLst/>
            </a:prstGeom>
            <a:solidFill>
              <a:srgbClr val="FFC000"/>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31" name="Isosceles Triangle 10">
              <a:extLst>
                <a:ext uri="{FF2B5EF4-FFF2-40B4-BE49-F238E27FC236}">
                  <a16:creationId xmlns:a16="http://schemas.microsoft.com/office/drawing/2014/main" id="{06E37F00-1089-5DFA-D907-413990F1078F}"/>
                </a:ext>
              </a:extLst>
            </p:cNvPr>
            <p:cNvSpPr/>
            <p:nvPr/>
          </p:nvSpPr>
          <p:spPr>
            <a:xfrm>
              <a:off x="4521274" y="4224515"/>
              <a:ext cx="76349" cy="80407"/>
            </a:xfrm>
            <a:prstGeom prst="triangle">
              <a:avLst/>
            </a:prstGeom>
            <a:solidFill>
              <a:srgbClr val="FFC000"/>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32" name="Isosceles Triangle 11">
              <a:extLst>
                <a:ext uri="{FF2B5EF4-FFF2-40B4-BE49-F238E27FC236}">
                  <a16:creationId xmlns:a16="http://schemas.microsoft.com/office/drawing/2014/main" id="{76449AAD-EEEA-5274-BB0A-95D2D31308FF}"/>
                </a:ext>
              </a:extLst>
            </p:cNvPr>
            <p:cNvSpPr/>
            <p:nvPr/>
          </p:nvSpPr>
          <p:spPr>
            <a:xfrm>
              <a:off x="4536346" y="4355678"/>
              <a:ext cx="76349" cy="80407"/>
            </a:xfrm>
            <a:prstGeom prst="triangle">
              <a:avLst/>
            </a:prstGeom>
            <a:solidFill>
              <a:srgbClr val="FFC000"/>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33" name="Isosceles Triangle 12">
              <a:extLst>
                <a:ext uri="{FF2B5EF4-FFF2-40B4-BE49-F238E27FC236}">
                  <a16:creationId xmlns:a16="http://schemas.microsoft.com/office/drawing/2014/main" id="{2E5709B7-2E6E-14E2-F9EB-DD81EEED76F1}"/>
                </a:ext>
              </a:extLst>
            </p:cNvPr>
            <p:cNvSpPr/>
            <p:nvPr/>
          </p:nvSpPr>
          <p:spPr>
            <a:xfrm>
              <a:off x="4611298" y="4285625"/>
              <a:ext cx="76349" cy="80407"/>
            </a:xfrm>
            <a:prstGeom prst="triangle">
              <a:avLst/>
            </a:prstGeom>
            <a:solidFill>
              <a:srgbClr val="FFC000"/>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grpSp>
      <p:sp>
        <p:nvSpPr>
          <p:cNvPr id="34" name="TextBox 17">
            <a:extLst>
              <a:ext uri="{FF2B5EF4-FFF2-40B4-BE49-F238E27FC236}">
                <a16:creationId xmlns:a16="http://schemas.microsoft.com/office/drawing/2014/main" id="{CBEBDB9E-8473-73FB-549B-90AEECE68F81}"/>
              </a:ext>
            </a:extLst>
          </p:cNvPr>
          <p:cNvSpPr txBox="1"/>
          <p:nvPr/>
        </p:nvSpPr>
        <p:spPr>
          <a:xfrm>
            <a:off x="2043354" y="3338818"/>
            <a:ext cx="557347" cy="117725"/>
          </a:xfrm>
          <a:prstGeom prst="rect">
            <a:avLst/>
          </a:prstGeom>
          <a:noFill/>
        </p:spPr>
        <p:txBody>
          <a:bodyPr wrap="square" lIns="0" tIns="0" rIns="0" bIns="0" rtlCol="0" anchor="ctr">
            <a:spAutoFit/>
          </a:bodyPr>
          <a:lstStyle/>
          <a:p>
            <a:pPr defTabSz="685800">
              <a:lnSpc>
                <a:spcPct val="85000"/>
              </a:lnSpc>
              <a:defRPr/>
            </a:pPr>
            <a:r>
              <a:rPr lang="de" sz="900">
                <a:solidFill>
                  <a:srgbClr val="2F3651"/>
                </a:solidFill>
                <a:uFill>
                  <a:solidFill>
                    <a:prstClr val="black">
                      <a:alpha val="0"/>
                    </a:prstClr>
                  </a:solidFill>
                </a:uFill>
                <a:latin typeface="Arial"/>
                <a:ea typeface="Arial"/>
                <a:cs typeface="Arial"/>
              </a:rPr>
              <a:t>Perforin</a:t>
            </a:r>
          </a:p>
        </p:txBody>
      </p:sp>
      <p:grpSp>
        <p:nvGrpSpPr>
          <p:cNvPr id="37" name="Group 41">
            <a:extLst>
              <a:ext uri="{FF2B5EF4-FFF2-40B4-BE49-F238E27FC236}">
                <a16:creationId xmlns:a16="http://schemas.microsoft.com/office/drawing/2014/main" id="{2F8B0353-FC21-531C-CEC3-B96D08456B8D}"/>
              </a:ext>
            </a:extLst>
          </p:cNvPr>
          <p:cNvGrpSpPr/>
          <p:nvPr/>
        </p:nvGrpSpPr>
        <p:grpSpPr>
          <a:xfrm rot="3072286">
            <a:off x="2312148" y="3009869"/>
            <a:ext cx="205213" cy="186347"/>
            <a:chOff x="3166642" y="4566054"/>
            <a:chExt cx="273617" cy="248463"/>
          </a:xfrm>
        </p:grpSpPr>
        <p:sp>
          <p:nvSpPr>
            <p:cNvPr id="38" name="Oval 18">
              <a:extLst>
                <a:ext uri="{FF2B5EF4-FFF2-40B4-BE49-F238E27FC236}">
                  <a16:creationId xmlns:a16="http://schemas.microsoft.com/office/drawing/2014/main" id="{37E292F3-F9E1-B2C2-4110-649CD142B064}"/>
                </a:ext>
              </a:extLst>
            </p:cNvPr>
            <p:cNvSpPr/>
            <p:nvPr/>
          </p:nvSpPr>
          <p:spPr>
            <a:xfrm>
              <a:off x="3257154" y="4616824"/>
              <a:ext cx="87185" cy="88581"/>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39" name="Oval 19">
              <a:extLst>
                <a:ext uri="{FF2B5EF4-FFF2-40B4-BE49-F238E27FC236}">
                  <a16:creationId xmlns:a16="http://schemas.microsoft.com/office/drawing/2014/main" id="{EAF48B6D-8EEF-6F0A-1486-95291CFB9CF5}"/>
                </a:ext>
              </a:extLst>
            </p:cNvPr>
            <p:cNvSpPr/>
            <p:nvPr/>
          </p:nvSpPr>
          <p:spPr>
            <a:xfrm>
              <a:off x="3343989" y="4725936"/>
              <a:ext cx="87185" cy="88581"/>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40" name="Oval 21">
              <a:extLst>
                <a:ext uri="{FF2B5EF4-FFF2-40B4-BE49-F238E27FC236}">
                  <a16:creationId xmlns:a16="http://schemas.microsoft.com/office/drawing/2014/main" id="{90A6995C-ECCE-8C17-692C-4CBCE0BF99B1}"/>
                </a:ext>
              </a:extLst>
            </p:cNvPr>
            <p:cNvSpPr/>
            <p:nvPr/>
          </p:nvSpPr>
          <p:spPr>
            <a:xfrm>
              <a:off x="3353074" y="4596293"/>
              <a:ext cx="87185" cy="88581"/>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41" name="Oval 23">
              <a:extLst>
                <a:ext uri="{FF2B5EF4-FFF2-40B4-BE49-F238E27FC236}">
                  <a16:creationId xmlns:a16="http://schemas.microsoft.com/office/drawing/2014/main" id="{AB5AC63F-934F-E0D6-C62F-6AAA31C6E406}"/>
                </a:ext>
              </a:extLst>
            </p:cNvPr>
            <p:cNvSpPr/>
            <p:nvPr/>
          </p:nvSpPr>
          <p:spPr>
            <a:xfrm>
              <a:off x="3239622" y="4725936"/>
              <a:ext cx="87185" cy="88581"/>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42" name="Oval 25">
              <a:extLst>
                <a:ext uri="{FF2B5EF4-FFF2-40B4-BE49-F238E27FC236}">
                  <a16:creationId xmlns:a16="http://schemas.microsoft.com/office/drawing/2014/main" id="{AE261113-CB2E-89B9-83DC-D61D1695AAF6}"/>
                </a:ext>
              </a:extLst>
            </p:cNvPr>
            <p:cNvSpPr/>
            <p:nvPr/>
          </p:nvSpPr>
          <p:spPr>
            <a:xfrm>
              <a:off x="3166642" y="4566054"/>
              <a:ext cx="87185" cy="88581"/>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grpSp>
      <p:sp>
        <p:nvSpPr>
          <p:cNvPr id="43" name="Arrow: Curved Right 48">
            <a:extLst>
              <a:ext uri="{FF2B5EF4-FFF2-40B4-BE49-F238E27FC236}">
                <a16:creationId xmlns:a16="http://schemas.microsoft.com/office/drawing/2014/main" id="{B878C1DA-AB71-6350-60FA-0BFD33E49EA9}"/>
              </a:ext>
            </a:extLst>
          </p:cNvPr>
          <p:cNvSpPr/>
          <p:nvPr/>
        </p:nvSpPr>
        <p:spPr>
          <a:xfrm rot="20199146" flipV="1">
            <a:off x="2306821" y="2859357"/>
            <a:ext cx="259529" cy="536313"/>
          </a:xfrm>
          <a:prstGeom prst="curvedRightArrow">
            <a:avLst>
              <a:gd name="adj1" fmla="val 9321"/>
              <a:gd name="adj2" fmla="val 48882"/>
              <a:gd name="adj3" fmla="val 25000"/>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Calibri" panose="020F0502020204030204"/>
              <a:ea typeface="Calibri" panose="020F0502020204030204"/>
              <a:cs typeface="Arial"/>
            </a:endParaRPr>
          </a:p>
        </p:txBody>
      </p:sp>
      <p:sp>
        <p:nvSpPr>
          <p:cNvPr id="44" name="Arrow: Curved Right 54">
            <a:extLst>
              <a:ext uri="{FF2B5EF4-FFF2-40B4-BE49-F238E27FC236}">
                <a16:creationId xmlns:a16="http://schemas.microsoft.com/office/drawing/2014/main" id="{C8ECA26E-04EA-CE7E-4BCB-4D9A76C28035}"/>
              </a:ext>
            </a:extLst>
          </p:cNvPr>
          <p:cNvSpPr/>
          <p:nvPr/>
        </p:nvSpPr>
        <p:spPr>
          <a:xfrm rot="20199146" flipH="1" flipV="1">
            <a:off x="3139790" y="2590597"/>
            <a:ext cx="175473" cy="502781"/>
          </a:xfrm>
          <a:prstGeom prst="curvedRightArrow">
            <a:avLst>
              <a:gd name="adj1" fmla="val 28039"/>
              <a:gd name="adj2" fmla="val 50000"/>
              <a:gd name="adj3" fmla="val 37025"/>
            </a:avLst>
          </a:prstGeom>
          <a:solidFill>
            <a:srgbClr val="FFC000"/>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Calibri" panose="020F0502020204030204"/>
              <a:ea typeface="Calibri" panose="020F0502020204030204"/>
              <a:cs typeface="Arial"/>
            </a:endParaRPr>
          </a:p>
        </p:txBody>
      </p:sp>
      <p:sp>
        <p:nvSpPr>
          <p:cNvPr id="46" name="TextBox 100">
            <a:extLst>
              <a:ext uri="{FF2B5EF4-FFF2-40B4-BE49-F238E27FC236}">
                <a16:creationId xmlns:a16="http://schemas.microsoft.com/office/drawing/2014/main" id="{18AF10B6-C401-3164-E6EB-EB8BB038A709}"/>
              </a:ext>
            </a:extLst>
          </p:cNvPr>
          <p:cNvSpPr txBox="1"/>
          <p:nvPr/>
        </p:nvSpPr>
        <p:spPr>
          <a:xfrm>
            <a:off x="2548951" y="2631858"/>
            <a:ext cx="510252" cy="138499"/>
          </a:xfrm>
          <a:prstGeom prst="rect">
            <a:avLst/>
          </a:prstGeom>
          <a:noFill/>
        </p:spPr>
        <p:txBody>
          <a:bodyPr wrap="square" lIns="0" tIns="0" rIns="0" bIns="0" rtlCol="0" anchor="t">
            <a:spAutoFit/>
          </a:bodyPr>
          <a:lstStyle/>
          <a:p>
            <a:pPr algn="ctr" defTabSz="685800">
              <a:defRPr/>
            </a:pPr>
            <a:r>
              <a:rPr lang="de" sz="900" b="1">
                <a:solidFill>
                  <a:srgbClr val="2F3651"/>
                </a:solidFill>
                <a:uFill>
                  <a:solidFill>
                    <a:prstClr val="black">
                      <a:alpha val="0"/>
                    </a:prstClr>
                  </a:solidFill>
                </a:uFill>
                <a:latin typeface="Arial"/>
                <a:ea typeface="Arial"/>
                <a:cs typeface="Arial"/>
              </a:rPr>
              <a:t>HLA-</a:t>
            </a:r>
            <a:r>
              <a:rPr lang="de" sz="900">
                <a:solidFill>
                  <a:srgbClr val="2F3651"/>
                </a:solidFill>
                <a:uFill>
                  <a:solidFill>
                    <a:prstClr val="black">
                      <a:alpha val="0"/>
                    </a:prstClr>
                  </a:solidFill>
                </a:uFill>
                <a:latin typeface="Arial"/>
                <a:ea typeface="Arial"/>
                <a:cs typeface="Arial"/>
              </a:rPr>
              <a:t>I</a:t>
            </a:r>
            <a:endParaRPr lang="en-US" sz="1350">
              <a:solidFill>
                <a:srgbClr val="2F3651"/>
              </a:solidFill>
              <a:latin typeface="Arial" panose="020B0604020202020204" pitchFamily="34" charset="0"/>
              <a:ea typeface="Calibri" panose="020F0502020204030204"/>
              <a:cs typeface="Arial" panose="020B0604020202020204" pitchFamily="34" charset="0"/>
            </a:endParaRPr>
          </a:p>
        </p:txBody>
      </p:sp>
      <p:grpSp>
        <p:nvGrpSpPr>
          <p:cNvPr id="47" name="Group 142">
            <a:extLst>
              <a:ext uri="{FF2B5EF4-FFF2-40B4-BE49-F238E27FC236}">
                <a16:creationId xmlns:a16="http://schemas.microsoft.com/office/drawing/2014/main" id="{5249F962-3D9D-951A-6709-DB99B72B01B0}"/>
              </a:ext>
            </a:extLst>
          </p:cNvPr>
          <p:cNvGrpSpPr/>
          <p:nvPr/>
        </p:nvGrpSpPr>
        <p:grpSpPr>
          <a:xfrm rot="1023696">
            <a:off x="2694792" y="2781230"/>
            <a:ext cx="299352" cy="317120"/>
            <a:chOff x="3772561" y="3519441"/>
            <a:chExt cx="447999" cy="474589"/>
          </a:xfrm>
        </p:grpSpPr>
        <p:sp>
          <p:nvSpPr>
            <p:cNvPr id="48" name="Freeform: Shape 158">
              <a:extLst>
                <a:ext uri="{FF2B5EF4-FFF2-40B4-BE49-F238E27FC236}">
                  <a16:creationId xmlns:a16="http://schemas.microsoft.com/office/drawing/2014/main" id="{93BFE734-611D-ECAA-274F-4F18BC543BCB}"/>
                </a:ext>
              </a:extLst>
            </p:cNvPr>
            <p:cNvSpPr>
              <a:spLocks noChangeAspect="1"/>
            </p:cNvSpPr>
            <p:nvPr/>
          </p:nvSpPr>
          <p:spPr>
            <a:xfrm rot="17426564" flipV="1">
              <a:off x="3946685" y="3720155"/>
              <a:ext cx="263327" cy="284423"/>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A30000"/>
            </a:solidFill>
            <a:ln w="3049" cap="flat">
              <a:solidFill>
                <a:sysClr val="window" lastClr="FFFFFF">
                  <a:lumMod val="65000"/>
                </a:sysClr>
              </a:solidFill>
              <a:prstDash val="solid"/>
              <a:miter/>
            </a:ln>
          </p:spPr>
          <p:txBody>
            <a:bodyPr wrap="square" rtlCol="0" anchor="ctr">
              <a:noAutofit/>
            </a:bodyPr>
            <a:lstStyle/>
            <a:p>
              <a:pPr defTabSz="685800">
                <a:spcBef>
                  <a:spcPct val="0"/>
                </a:spcBef>
                <a:spcAft>
                  <a:spcPct val="0"/>
                </a:spcAft>
                <a:defRPr/>
              </a:pPr>
              <a:endParaRPr lang="en-US" sz="700" kern="0">
                <a:solidFill>
                  <a:srgbClr val="000000"/>
                </a:solidFill>
                <a:latin typeface="Arial" panose="020B0604020202020204" pitchFamily="34" charset="0"/>
                <a:ea typeface="Calibri" panose="020F0502020204030204"/>
                <a:cs typeface="Arial" panose="020B0604020202020204" pitchFamily="34" charset="0"/>
              </a:endParaRPr>
            </a:p>
          </p:txBody>
        </p:sp>
        <p:sp>
          <p:nvSpPr>
            <p:cNvPr id="49" name="Freeform: Shape 159">
              <a:extLst>
                <a:ext uri="{FF2B5EF4-FFF2-40B4-BE49-F238E27FC236}">
                  <a16:creationId xmlns:a16="http://schemas.microsoft.com/office/drawing/2014/main" id="{A3E08FFB-0FC8-EDA2-8FAC-E64275B9654F}"/>
                </a:ext>
              </a:extLst>
            </p:cNvPr>
            <p:cNvSpPr>
              <a:spLocks noChangeAspect="1"/>
            </p:cNvSpPr>
            <p:nvPr/>
          </p:nvSpPr>
          <p:spPr>
            <a:xfrm rot="6711832" flipV="1">
              <a:off x="3783109" y="3508893"/>
              <a:ext cx="263327" cy="284423"/>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3F4D92"/>
            </a:solidFill>
            <a:ln w="3049" cap="flat">
              <a:solidFill>
                <a:sysClr val="window" lastClr="FFFFFF">
                  <a:lumMod val="65000"/>
                </a:sysClr>
              </a:solidFill>
              <a:prstDash val="solid"/>
              <a:miter/>
            </a:ln>
          </p:spPr>
          <p:txBody>
            <a:bodyPr wrap="square" rtlCol="0" anchor="ctr">
              <a:noAutofit/>
            </a:bodyPr>
            <a:lstStyle/>
            <a:p>
              <a:pPr defTabSz="685800">
                <a:spcBef>
                  <a:spcPct val="0"/>
                </a:spcBef>
                <a:spcAft>
                  <a:spcPct val="0"/>
                </a:spcAft>
                <a:defRPr/>
              </a:pPr>
              <a:endParaRPr lang="en-US" sz="700" kern="0">
                <a:solidFill>
                  <a:srgbClr val="000000"/>
                </a:solidFill>
                <a:latin typeface="Arial" panose="020B0604020202020204" pitchFamily="34" charset="0"/>
                <a:ea typeface="Calibri" panose="020F0502020204030204"/>
                <a:cs typeface="Arial" panose="020B0604020202020204" pitchFamily="34" charset="0"/>
              </a:endParaRPr>
            </a:p>
          </p:txBody>
        </p:sp>
        <p:sp>
          <p:nvSpPr>
            <p:cNvPr id="50" name="Oval 145">
              <a:extLst>
                <a:ext uri="{FF2B5EF4-FFF2-40B4-BE49-F238E27FC236}">
                  <a16:creationId xmlns:a16="http://schemas.microsoft.com/office/drawing/2014/main" id="{36C626EB-D022-935C-446B-62119B43A655}"/>
                </a:ext>
              </a:extLst>
            </p:cNvPr>
            <p:cNvSpPr/>
            <p:nvPr/>
          </p:nvSpPr>
          <p:spPr>
            <a:xfrm>
              <a:off x="3945222" y="3710010"/>
              <a:ext cx="91440" cy="91440"/>
            </a:xfrm>
            <a:prstGeom prst="ellipse">
              <a:avLst/>
            </a:prstGeom>
            <a:solidFill>
              <a:srgbClr val="CC9C50">
                <a:lumMod val="75000"/>
              </a:srgbClr>
            </a:solidFill>
            <a:ln w="28575" cap="flat" cmpd="sng" algn="ctr">
              <a:noFill/>
              <a:prstDash val="solid"/>
            </a:ln>
            <a:effectLst/>
          </p:spPr>
          <p:txBody>
            <a:bodyPr rtlCol="0" anchor="ctr"/>
            <a:lstStyle/>
            <a:p>
              <a:pPr algn="ctr" defTabSz="685800">
                <a:spcBef>
                  <a:spcPct val="0"/>
                </a:spcBef>
                <a:spcAft>
                  <a:spcPct val="0"/>
                </a:spcAft>
                <a:defRPr/>
              </a:pPr>
              <a:endParaRPr lang="en-US" sz="1350" kern="0">
                <a:solidFill>
                  <a:prstClr val="white"/>
                </a:solidFill>
                <a:latin typeface="Arial" panose="020B0604020202020204" pitchFamily="34" charset="0"/>
                <a:ea typeface="Calibri" panose="020F0502020204030204"/>
                <a:cs typeface="Arial" panose="020B0604020202020204" pitchFamily="34" charset="0"/>
              </a:endParaRPr>
            </a:p>
          </p:txBody>
        </p:sp>
      </p:grpSp>
      <p:sp>
        <p:nvSpPr>
          <p:cNvPr id="5" name="Textplatzhalter 4">
            <a:extLst>
              <a:ext uri="{FF2B5EF4-FFF2-40B4-BE49-F238E27FC236}">
                <a16:creationId xmlns:a16="http://schemas.microsoft.com/office/drawing/2014/main" id="{2D6698E1-DB40-7B1F-A966-4C070F021353}"/>
              </a:ext>
            </a:extLst>
          </p:cNvPr>
          <p:cNvSpPr txBox="1">
            <a:spLocks/>
          </p:cNvSpPr>
          <p:nvPr/>
        </p:nvSpPr>
        <p:spPr>
          <a:xfrm>
            <a:off x="352923" y="116735"/>
            <a:ext cx="8561962" cy="463296"/>
          </a:xfrm>
          <a:prstGeom prst="rect">
            <a:avLst/>
          </a:prstGeom>
        </p:spPr>
        <p:txBody>
          <a:bodyPr vert="horz" wrap="square" lIns="45720" tIns="45720" rIns="45720" bIns="45720" rtlCol="0">
            <a:noAutofit/>
          </a:bodyPr>
          <a:lstStyle>
            <a:lvl1pPr marL="0" indent="0" algn="l" defTabSz="685800" rtl="0" eaLnBrk="1" latinLnBrk="0" hangingPunct="1">
              <a:lnSpc>
                <a:spcPct val="125000"/>
              </a:lnSpc>
              <a:spcBef>
                <a:spcPts val="0"/>
              </a:spcBef>
              <a:buFont typeface="Arial" panose="020B0604020202020204" pitchFamily="34" charset="0"/>
              <a:buNone/>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1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1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1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lang="en-US" sz="10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de-DE" sz="2000" b="1" dirty="0">
                <a:solidFill>
                  <a:srgbClr val="7030A0"/>
                </a:solidFill>
              </a:rPr>
              <a:t>Autoreaktive T-Zellen sind primäre Verursacher der Betazellzerstörung bei autoimmunem T1D</a:t>
            </a:r>
            <a:r>
              <a:rPr lang="de-DE" sz="2000" b="1" baseline="30000" dirty="0">
                <a:solidFill>
                  <a:srgbClr val="7030A0"/>
                </a:solidFill>
                <a:latin typeface="+mj-lt"/>
              </a:rPr>
              <a:t>1,2</a:t>
            </a:r>
          </a:p>
        </p:txBody>
      </p:sp>
    </p:spTree>
    <p:extLst>
      <p:ext uri="{BB962C8B-B14F-4D97-AF65-F5344CB8AC3E}">
        <p14:creationId xmlns:p14="http://schemas.microsoft.com/office/powerpoint/2010/main" val="3972335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D987CB-F9DA-01EC-5BD5-BB44A43DA4FE}"/>
            </a:ext>
          </a:extLst>
        </p:cNvPr>
        <p:cNvGrpSpPr/>
        <p:nvPr/>
      </p:nvGrpSpPr>
      <p:grpSpPr>
        <a:xfrm>
          <a:off x="0" y="0"/>
          <a:ext cx="0" cy="0"/>
          <a:chOff x="0" y="0"/>
          <a:chExt cx="0" cy="0"/>
        </a:xfrm>
      </p:grpSpPr>
      <p:sp>
        <p:nvSpPr>
          <p:cNvPr id="9" name="Textfeld 8">
            <a:extLst>
              <a:ext uri="{FF2B5EF4-FFF2-40B4-BE49-F238E27FC236}">
                <a16:creationId xmlns:a16="http://schemas.microsoft.com/office/drawing/2014/main" id="{3426A265-CA2E-F3B7-05B4-A50F11BB81A0}"/>
              </a:ext>
            </a:extLst>
          </p:cNvPr>
          <p:cNvSpPr txBox="1"/>
          <p:nvPr/>
        </p:nvSpPr>
        <p:spPr>
          <a:xfrm>
            <a:off x="352923" y="4564720"/>
            <a:ext cx="8498977" cy="553998"/>
          </a:xfrm>
          <a:prstGeom prst="rect">
            <a:avLst/>
          </a:prstGeom>
          <a:noFill/>
        </p:spPr>
        <p:txBody>
          <a:bodyPr wrap="square">
            <a:spAutoFit/>
          </a:bodyPr>
          <a:lstStyle/>
          <a:p>
            <a:r>
              <a:rPr lang="de-DE" sz="600" dirty="0">
                <a:solidFill>
                  <a:srgbClr val="404040"/>
                </a:solidFill>
                <a:cs typeface="Arial"/>
              </a:rPr>
              <a:t>APZ: Antigen-präsentierende Zelle; CD: Cluster </a:t>
            </a:r>
            <a:r>
              <a:rPr lang="de-DE" sz="600" dirty="0" err="1">
                <a:solidFill>
                  <a:srgbClr val="404040"/>
                </a:solidFill>
                <a:cs typeface="Arial"/>
              </a:rPr>
              <a:t>of</a:t>
            </a:r>
            <a:r>
              <a:rPr lang="de-DE" sz="600" dirty="0">
                <a:solidFill>
                  <a:srgbClr val="404040"/>
                </a:solidFill>
                <a:cs typeface="Arial"/>
              </a:rPr>
              <a:t> </a:t>
            </a:r>
            <a:r>
              <a:rPr lang="de-DE" sz="600" dirty="0" err="1">
                <a:solidFill>
                  <a:srgbClr val="404040"/>
                </a:solidFill>
                <a:cs typeface="Arial"/>
              </a:rPr>
              <a:t>differentiation</a:t>
            </a:r>
            <a:r>
              <a:rPr lang="de-DE" sz="600" dirty="0">
                <a:solidFill>
                  <a:srgbClr val="404040"/>
                </a:solidFill>
                <a:cs typeface="Arial"/>
              </a:rPr>
              <a:t>, Differenzierungscluster; CD40L: CD40-Ligand; HLA: Humanes </a:t>
            </a:r>
            <a:r>
              <a:rPr lang="de-DE" sz="600" dirty="0" err="1">
                <a:solidFill>
                  <a:srgbClr val="404040"/>
                </a:solidFill>
                <a:cs typeface="Arial"/>
              </a:rPr>
              <a:t>Leukozytenantigen</a:t>
            </a:r>
            <a:r>
              <a:rPr lang="de-DE" sz="600" dirty="0">
                <a:solidFill>
                  <a:srgbClr val="404040"/>
                </a:solidFill>
                <a:cs typeface="Arial"/>
              </a:rPr>
              <a:t>; IL: Interleukin; IFN: Interferon; MHC: Major </a:t>
            </a:r>
            <a:r>
              <a:rPr lang="de-DE" sz="600" dirty="0" err="1">
                <a:solidFill>
                  <a:srgbClr val="404040"/>
                </a:solidFill>
                <a:cs typeface="Arial"/>
              </a:rPr>
              <a:t>histocompatibility</a:t>
            </a:r>
            <a:r>
              <a:rPr lang="de-DE" sz="600" dirty="0">
                <a:solidFill>
                  <a:srgbClr val="404040"/>
                </a:solidFill>
                <a:cs typeface="Arial"/>
              </a:rPr>
              <a:t> </a:t>
            </a:r>
            <a:r>
              <a:rPr lang="de-DE" sz="600" dirty="0" err="1">
                <a:solidFill>
                  <a:srgbClr val="404040"/>
                </a:solidFill>
                <a:cs typeface="Arial"/>
              </a:rPr>
              <a:t>complex</a:t>
            </a:r>
            <a:r>
              <a:rPr lang="de-DE" sz="600" dirty="0">
                <a:solidFill>
                  <a:srgbClr val="404040"/>
                </a:solidFill>
                <a:cs typeface="Arial"/>
              </a:rPr>
              <a:t>, </a:t>
            </a:r>
            <a:r>
              <a:rPr lang="de-DE" sz="600" dirty="0" err="1">
                <a:solidFill>
                  <a:srgbClr val="404040"/>
                </a:solidFill>
                <a:cs typeface="Arial"/>
              </a:rPr>
              <a:t>Haupthistokompatibilitätskomplex</a:t>
            </a:r>
            <a:r>
              <a:rPr lang="de-DE" sz="600" dirty="0">
                <a:solidFill>
                  <a:srgbClr val="404040"/>
                </a:solidFill>
                <a:cs typeface="Arial"/>
              </a:rPr>
              <a:t>; T1D: Typ-1-Diabetes; TCR: T-Zell-Rezeptor.</a:t>
            </a:r>
          </a:p>
          <a:p>
            <a:r>
              <a:rPr lang="de-DE" sz="600" b="1" dirty="0">
                <a:solidFill>
                  <a:srgbClr val="404040"/>
                </a:solidFill>
                <a:cs typeface="Arial"/>
              </a:rPr>
              <a:t>1. </a:t>
            </a:r>
            <a:r>
              <a:rPr lang="de-DE" sz="600" dirty="0" err="1">
                <a:solidFill>
                  <a:srgbClr val="404040"/>
                </a:solidFill>
                <a:cs typeface="Arial"/>
              </a:rPr>
              <a:t>Houeiss</a:t>
            </a:r>
            <a:r>
              <a:rPr lang="de-DE" sz="600" dirty="0">
                <a:solidFill>
                  <a:srgbClr val="404040"/>
                </a:solidFill>
                <a:cs typeface="Arial"/>
              </a:rPr>
              <a:t> P </a:t>
            </a:r>
            <a:r>
              <a:rPr lang="de-DE" sz="600" i="1" dirty="0">
                <a:solidFill>
                  <a:srgbClr val="404040"/>
                </a:solidFill>
                <a:cs typeface="Arial"/>
              </a:rPr>
              <a:t>et al. Front </a:t>
            </a:r>
            <a:r>
              <a:rPr lang="de-DE" sz="600" i="1" dirty="0" err="1">
                <a:solidFill>
                  <a:srgbClr val="404040"/>
                </a:solidFill>
                <a:cs typeface="Arial"/>
              </a:rPr>
              <a:t>Endocrinol</a:t>
            </a:r>
            <a:r>
              <a:rPr lang="de-DE" sz="600" i="1" dirty="0">
                <a:solidFill>
                  <a:srgbClr val="404040"/>
                </a:solidFill>
                <a:cs typeface="Arial"/>
              </a:rPr>
              <a:t> (Lausanne) </a:t>
            </a:r>
            <a:r>
              <a:rPr lang="de-DE" sz="600" dirty="0">
                <a:solidFill>
                  <a:srgbClr val="404040"/>
                </a:solidFill>
                <a:cs typeface="Arial"/>
              </a:rPr>
              <a:t>2022; 13: 933965. </a:t>
            </a:r>
            <a:r>
              <a:rPr lang="de-DE" sz="600" b="1" dirty="0">
                <a:solidFill>
                  <a:srgbClr val="404040"/>
                </a:solidFill>
                <a:cs typeface="Arial"/>
              </a:rPr>
              <a:t>2.</a:t>
            </a:r>
            <a:r>
              <a:rPr lang="de-DE" sz="600" dirty="0">
                <a:solidFill>
                  <a:srgbClr val="404040"/>
                </a:solidFill>
                <a:cs typeface="Arial"/>
              </a:rPr>
              <a:t> Clark M </a:t>
            </a:r>
            <a:r>
              <a:rPr lang="de-DE" sz="600" i="1" dirty="0">
                <a:solidFill>
                  <a:srgbClr val="404040"/>
                </a:solidFill>
                <a:cs typeface="Arial"/>
              </a:rPr>
              <a:t>et al. Front </a:t>
            </a:r>
            <a:r>
              <a:rPr lang="de-DE" sz="600" i="1" dirty="0" err="1">
                <a:solidFill>
                  <a:srgbClr val="404040"/>
                </a:solidFill>
                <a:cs typeface="Arial"/>
              </a:rPr>
              <a:t>Immunol</a:t>
            </a:r>
            <a:r>
              <a:rPr lang="de-DE" sz="600" i="1" dirty="0">
                <a:solidFill>
                  <a:srgbClr val="404040"/>
                </a:solidFill>
                <a:cs typeface="Arial"/>
              </a:rPr>
              <a:t> </a:t>
            </a:r>
            <a:r>
              <a:rPr lang="de-DE" sz="600" dirty="0">
                <a:solidFill>
                  <a:srgbClr val="404040"/>
                </a:solidFill>
                <a:cs typeface="Arial"/>
              </a:rPr>
              <a:t>2021; 11: 615371. </a:t>
            </a:r>
            <a:r>
              <a:rPr lang="de-DE" sz="600" b="1" dirty="0">
                <a:solidFill>
                  <a:srgbClr val="404040"/>
                </a:solidFill>
                <a:cs typeface="Arial"/>
              </a:rPr>
              <a:t>3.</a:t>
            </a:r>
            <a:r>
              <a:rPr lang="de-DE" sz="600" dirty="0">
                <a:solidFill>
                  <a:srgbClr val="404040"/>
                </a:solidFill>
                <a:cs typeface="Arial"/>
              </a:rPr>
              <a:t> Lu J </a:t>
            </a:r>
            <a:r>
              <a:rPr lang="de-DE" sz="600" i="1" dirty="0">
                <a:solidFill>
                  <a:srgbClr val="404040"/>
                </a:solidFill>
                <a:cs typeface="Arial"/>
              </a:rPr>
              <a:t>et al. </a:t>
            </a:r>
            <a:r>
              <a:rPr lang="de-DE" sz="600" i="1" dirty="0" err="1">
                <a:solidFill>
                  <a:srgbClr val="404040"/>
                </a:solidFill>
                <a:cs typeface="Arial"/>
              </a:rPr>
              <a:t>Clin</a:t>
            </a:r>
            <a:r>
              <a:rPr lang="de-DE" sz="600" i="1" dirty="0">
                <a:solidFill>
                  <a:srgbClr val="404040"/>
                </a:solidFill>
                <a:cs typeface="Arial"/>
              </a:rPr>
              <a:t> </a:t>
            </a:r>
            <a:r>
              <a:rPr lang="de-DE" sz="600" i="1" dirty="0" err="1">
                <a:solidFill>
                  <a:srgbClr val="404040"/>
                </a:solidFill>
                <a:cs typeface="Arial"/>
              </a:rPr>
              <a:t>Transl</a:t>
            </a:r>
            <a:r>
              <a:rPr lang="de-DE" sz="600" i="1" dirty="0">
                <a:solidFill>
                  <a:srgbClr val="404040"/>
                </a:solidFill>
                <a:cs typeface="Arial"/>
              </a:rPr>
              <a:t> </a:t>
            </a:r>
            <a:r>
              <a:rPr lang="de-DE" sz="600" i="1" dirty="0" err="1">
                <a:solidFill>
                  <a:srgbClr val="404040"/>
                </a:solidFill>
                <a:cs typeface="Arial"/>
              </a:rPr>
              <a:t>Immunology</a:t>
            </a:r>
            <a:r>
              <a:rPr lang="de-DE" sz="600" i="1" dirty="0">
                <a:solidFill>
                  <a:srgbClr val="404040"/>
                </a:solidFill>
                <a:cs typeface="Arial"/>
              </a:rPr>
              <a:t> </a:t>
            </a:r>
            <a:r>
              <a:rPr lang="de-DE" sz="600" dirty="0">
                <a:solidFill>
                  <a:srgbClr val="404040"/>
                </a:solidFill>
                <a:cs typeface="Arial"/>
              </a:rPr>
              <a:t>2020; 9: e1122. </a:t>
            </a:r>
            <a:r>
              <a:rPr lang="de-DE" sz="600" b="1" dirty="0">
                <a:solidFill>
                  <a:srgbClr val="404040"/>
                </a:solidFill>
                <a:cs typeface="Arial"/>
              </a:rPr>
              <a:t>4.</a:t>
            </a:r>
            <a:r>
              <a:rPr lang="de-DE" sz="600" dirty="0">
                <a:solidFill>
                  <a:srgbClr val="404040"/>
                </a:solidFill>
                <a:cs typeface="Arial"/>
              </a:rPr>
              <a:t> Bender C </a:t>
            </a:r>
            <a:r>
              <a:rPr lang="de-DE" sz="600" i="1" dirty="0">
                <a:solidFill>
                  <a:srgbClr val="404040"/>
                </a:solidFill>
                <a:cs typeface="Arial"/>
              </a:rPr>
              <a:t>et al. Front </a:t>
            </a:r>
            <a:r>
              <a:rPr lang="de-DE" sz="600" i="1" dirty="0" err="1">
                <a:solidFill>
                  <a:srgbClr val="404040"/>
                </a:solidFill>
                <a:cs typeface="Arial"/>
              </a:rPr>
              <a:t>Endocrinol</a:t>
            </a:r>
            <a:r>
              <a:rPr lang="de-DE" sz="600" i="1" dirty="0">
                <a:solidFill>
                  <a:srgbClr val="404040"/>
                </a:solidFill>
                <a:cs typeface="Arial"/>
              </a:rPr>
              <a:t> (Lausanne)  </a:t>
            </a:r>
            <a:r>
              <a:rPr lang="de-DE" sz="600" dirty="0">
                <a:solidFill>
                  <a:srgbClr val="404040"/>
                </a:solidFill>
                <a:cs typeface="Arial"/>
              </a:rPr>
              <a:t>2021; 11: 606434. </a:t>
            </a:r>
            <a:r>
              <a:rPr lang="de-DE" sz="600" b="1" dirty="0">
                <a:solidFill>
                  <a:srgbClr val="404040"/>
                </a:solidFill>
                <a:cs typeface="Arial"/>
              </a:rPr>
              <a:t>5.</a:t>
            </a:r>
            <a:r>
              <a:rPr lang="de-DE" sz="600" dirty="0">
                <a:solidFill>
                  <a:srgbClr val="404040"/>
                </a:solidFill>
                <a:cs typeface="Arial"/>
              </a:rPr>
              <a:t> </a:t>
            </a:r>
            <a:r>
              <a:rPr lang="de-DE" sz="600" dirty="0" err="1">
                <a:solidFill>
                  <a:srgbClr val="404040"/>
                </a:solidFill>
                <a:cs typeface="Arial"/>
              </a:rPr>
              <a:t>Burrack</a:t>
            </a:r>
            <a:r>
              <a:rPr lang="de-DE" sz="600" dirty="0">
                <a:solidFill>
                  <a:srgbClr val="404040"/>
                </a:solidFill>
                <a:cs typeface="Arial"/>
              </a:rPr>
              <a:t> AL </a:t>
            </a:r>
            <a:r>
              <a:rPr lang="de-DE" sz="600" i="1" dirty="0">
                <a:solidFill>
                  <a:srgbClr val="404040"/>
                </a:solidFill>
                <a:cs typeface="Arial"/>
              </a:rPr>
              <a:t>et al. Front </a:t>
            </a:r>
            <a:r>
              <a:rPr lang="de-DE" sz="600" i="1" dirty="0" err="1">
                <a:solidFill>
                  <a:srgbClr val="404040"/>
                </a:solidFill>
                <a:cs typeface="Arial"/>
              </a:rPr>
              <a:t>Endocrinol</a:t>
            </a:r>
            <a:r>
              <a:rPr lang="de-DE" sz="600" i="1" dirty="0">
                <a:solidFill>
                  <a:srgbClr val="404040"/>
                </a:solidFill>
                <a:cs typeface="Arial"/>
              </a:rPr>
              <a:t> (Lausanne) </a:t>
            </a:r>
            <a:r>
              <a:rPr lang="de-DE" sz="600" dirty="0">
                <a:solidFill>
                  <a:srgbClr val="404040"/>
                </a:solidFill>
                <a:cs typeface="Arial"/>
              </a:rPr>
              <a:t>2017; 8: 343. </a:t>
            </a:r>
            <a:r>
              <a:rPr lang="de-DE" sz="600" b="1" dirty="0">
                <a:solidFill>
                  <a:srgbClr val="404040"/>
                </a:solidFill>
                <a:cs typeface="Arial"/>
              </a:rPr>
              <a:t>6.</a:t>
            </a:r>
            <a:r>
              <a:rPr lang="de-DE" sz="600" dirty="0">
                <a:solidFill>
                  <a:srgbClr val="404040"/>
                </a:solidFill>
                <a:cs typeface="Arial"/>
              </a:rPr>
              <a:t> Richardson SJ </a:t>
            </a:r>
            <a:r>
              <a:rPr lang="de-DE" sz="600" i="1" dirty="0">
                <a:solidFill>
                  <a:srgbClr val="404040"/>
                </a:solidFill>
                <a:cs typeface="Arial"/>
              </a:rPr>
              <a:t>et al. </a:t>
            </a:r>
            <a:r>
              <a:rPr lang="de-DE" sz="600" i="1" dirty="0" err="1">
                <a:solidFill>
                  <a:srgbClr val="404040"/>
                </a:solidFill>
                <a:cs typeface="Arial"/>
              </a:rPr>
              <a:t>Diabetologia</a:t>
            </a:r>
            <a:r>
              <a:rPr lang="de-DE" sz="600" i="1" dirty="0">
                <a:solidFill>
                  <a:srgbClr val="404040"/>
                </a:solidFill>
                <a:cs typeface="Arial"/>
              </a:rPr>
              <a:t> </a:t>
            </a:r>
            <a:r>
              <a:rPr lang="de-DE" sz="600" dirty="0">
                <a:solidFill>
                  <a:srgbClr val="404040"/>
                </a:solidFill>
                <a:cs typeface="Arial"/>
              </a:rPr>
              <a:t>2016; 59: 2448–58. </a:t>
            </a:r>
            <a:r>
              <a:rPr lang="de-DE" sz="600" b="1" dirty="0">
                <a:solidFill>
                  <a:srgbClr val="404040"/>
                </a:solidFill>
                <a:cs typeface="Arial"/>
              </a:rPr>
              <a:t>7.</a:t>
            </a:r>
            <a:r>
              <a:rPr lang="de-DE" sz="600" dirty="0">
                <a:solidFill>
                  <a:srgbClr val="404040"/>
                </a:solidFill>
                <a:cs typeface="Arial"/>
              </a:rPr>
              <a:t> den </a:t>
            </a:r>
            <a:r>
              <a:rPr lang="de-DE" sz="600" dirty="0" err="1">
                <a:solidFill>
                  <a:srgbClr val="404040"/>
                </a:solidFill>
                <a:cs typeface="Arial"/>
              </a:rPr>
              <a:t>Hollander</a:t>
            </a:r>
            <a:r>
              <a:rPr lang="de-DE" sz="600" dirty="0">
                <a:solidFill>
                  <a:srgbClr val="404040"/>
                </a:solidFill>
                <a:cs typeface="Arial"/>
              </a:rPr>
              <a:t> NHM &amp; </a:t>
            </a:r>
            <a:r>
              <a:rPr lang="de-DE" sz="600" dirty="0" err="1">
                <a:solidFill>
                  <a:srgbClr val="404040"/>
                </a:solidFill>
                <a:cs typeface="Arial"/>
              </a:rPr>
              <a:t>Roep</a:t>
            </a:r>
            <a:r>
              <a:rPr lang="de-DE" sz="600" dirty="0">
                <a:solidFill>
                  <a:srgbClr val="404040"/>
                </a:solidFill>
                <a:cs typeface="Arial"/>
              </a:rPr>
              <a:t> BO. </a:t>
            </a:r>
            <a:r>
              <a:rPr lang="de-DE" sz="600" i="1" dirty="0">
                <a:solidFill>
                  <a:srgbClr val="404040"/>
                </a:solidFill>
                <a:cs typeface="Arial"/>
              </a:rPr>
              <a:t>Front Med (Lausanne) </a:t>
            </a:r>
            <a:r>
              <a:rPr lang="de-DE" sz="600" dirty="0">
                <a:solidFill>
                  <a:srgbClr val="404040"/>
                </a:solidFill>
                <a:cs typeface="Arial"/>
              </a:rPr>
              <a:t>2022; 9: 932086. </a:t>
            </a:r>
            <a:endParaRPr lang="en-US" sz="600" dirty="0">
              <a:solidFill>
                <a:srgbClr val="404040"/>
              </a:solidFill>
              <a:cs typeface="Arial"/>
            </a:endParaRPr>
          </a:p>
        </p:txBody>
      </p:sp>
      <p:sp>
        <p:nvSpPr>
          <p:cNvPr id="547" name="Rectangle 13">
            <a:extLst>
              <a:ext uri="{FF2B5EF4-FFF2-40B4-BE49-F238E27FC236}">
                <a16:creationId xmlns:a16="http://schemas.microsoft.com/office/drawing/2014/main" id="{ED199189-4627-3214-260F-25A16BA0BA9B}"/>
              </a:ext>
            </a:extLst>
          </p:cNvPr>
          <p:cNvSpPr/>
          <p:nvPr/>
        </p:nvSpPr>
        <p:spPr>
          <a:xfrm>
            <a:off x="346258" y="1430350"/>
            <a:ext cx="4677227" cy="2241037"/>
          </a:xfrm>
          <a:prstGeom prst="rect">
            <a:avLst/>
          </a:prstGeom>
          <a:solidFill>
            <a:srgbClr val="E9EEFE"/>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48" name="Rectangle: Top Corners Rounded 15">
            <a:extLst>
              <a:ext uri="{FF2B5EF4-FFF2-40B4-BE49-F238E27FC236}">
                <a16:creationId xmlns:a16="http://schemas.microsoft.com/office/drawing/2014/main" id="{BB44CA18-1D28-905C-360C-91018C2AD243}"/>
              </a:ext>
            </a:extLst>
          </p:cNvPr>
          <p:cNvSpPr/>
          <p:nvPr/>
        </p:nvSpPr>
        <p:spPr>
          <a:xfrm rot="16200000">
            <a:off x="2476528" y="-974897"/>
            <a:ext cx="595736" cy="4829654"/>
          </a:xfrm>
          <a:prstGeom prst="rect">
            <a:avLst/>
          </a:prstGeom>
          <a:noFill/>
          <a:ln w="25400" cap="flat" cmpd="sng" algn="ctr">
            <a:noFill/>
            <a:prstDash val="solid"/>
          </a:ln>
          <a:effectLst/>
        </p:spPr>
        <p:txBody>
          <a:bodyPr vert="vert" lIns="0" tIns="0" rIns="0" bIns="0" rtlCol="0" anchor="t" anchorCtr="0"/>
          <a:lstStyle/>
          <a:p>
            <a:pPr marL="0" marR="0" lvl="0" indent="0" defTabSz="685800" eaLnBrk="1" fontAlgn="auto" latinLnBrk="0" hangingPunct="1">
              <a:lnSpc>
                <a:spcPct val="90000"/>
              </a:lnSpc>
              <a:spcBef>
                <a:spcPct val="0"/>
              </a:spcBef>
              <a:spcAft>
                <a:spcPct val="0"/>
              </a:spcAft>
              <a:buClrTx/>
              <a:buSzTx/>
              <a:buFontTx/>
              <a:buNone/>
              <a:tabLst/>
              <a:defRPr/>
            </a:pPr>
            <a:r>
              <a:rPr kumimoji="0" lang="de" sz="135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Langerhans-Inseln in der </a:t>
            </a:r>
            <a:r>
              <a:rPr kumimoji="0" lang="de" sz="135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 T1D-Bauchspeicheldrüse</a:t>
            </a:r>
          </a:p>
        </p:txBody>
      </p:sp>
      <p:cxnSp>
        <p:nvCxnSpPr>
          <p:cNvPr id="549" name="Connettore diritto 16">
            <a:extLst>
              <a:ext uri="{FF2B5EF4-FFF2-40B4-BE49-F238E27FC236}">
                <a16:creationId xmlns:a16="http://schemas.microsoft.com/office/drawing/2014/main" id="{80A6A19E-8202-BF01-E577-13E74FEC945D}"/>
              </a:ext>
            </a:extLst>
          </p:cNvPr>
          <p:cNvCxnSpPr/>
          <p:nvPr/>
        </p:nvCxnSpPr>
        <p:spPr>
          <a:xfrm>
            <a:off x="9709" y="1029469"/>
            <a:ext cx="5019491" cy="0"/>
          </a:xfrm>
          <a:prstGeom prst="line">
            <a:avLst/>
          </a:prstGeom>
          <a:noFill/>
          <a:ln w="25400" cap="flat" cmpd="sng" algn="ctr">
            <a:solidFill>
              <a:srgbClr val="2F3651"/>
            </a:solidFill>
            <a:prstDash val="solid"/>
          </a:ln>
          <a:effectLst>
            <a:outerShdw blurRad="40000" dist="20000" dir="5400000" rotWithShape="0">
              <a:srgbClr val="000000">
                <a:alpha val="38000"/>
              </a:srgbClr>
            </a:outerShdw>
          </a:effectLst>
        </p:spPr>
      </p:cxnSp>
      <p:grpSp>
        <p:nvGrpSpPr>
          <p:cNvPr id="552" name="Group 36">
            <a:extLst>
              <a:ext uri="{FF2B5EF4-FFF2-40B4-BE49-F238E27FC236}">
                <a16:creationId xmlns:a16="http://schemas.microsoft.com/office/drawing/2014/main" id="{4C910C66-AE2D-A159-D37D-9F61F5D7AD96}"/>
              </a:ext>
            </a:extLst>
          </p:cNvPr>
          <p:cNvGrpSpPr>
            <a:grpSpLocks noChangeAspect="1"/>
          </p:cNvGrpSpPr>
          <p:nvPr/>
        </p:nvGrpSpPr>
        <p:grpSpPr>
          <a:xfrm>
            <a:off x="2111291" y="1797612"/>
            <a:ext cx="964128" cy="1059670"/>
            <a:chOff x="4525541" y="2474449"/>
            <a:chExt cx="2109395" cy="2318425"/>
          </a:xfrm>
        </p:grpSpPr>
        <p:sp>
          <p:nvSpPr>
            <p:cNvPr id="553" name="Rectangle 37">
              <a:extLst>
                <a:ext uri="{FF2B5EF4-FFF2-40B4-BE49-F238E27FC236}">
                  <a16:creationId xmlns:a16="http://schemas.microsoft.com/office/drawing/2014/main" id="{5185B4FC-5DA6-CAD9-06AA-95A4690D997A}"/>
                </a:ext>
              </a:extLst>
            </p:cNvPr>
            <p:cNvSpPr/>
            <p:nvPr/>
          </p:nvSpPr>
          <p:spPr>
            <a:xfrm>
              <a:off x="4726058" y="2474449"/>
              <a:ext cx="1574266" cy="515133"/>
            </a:xfrm>
            <a:prstGeom prst="rect">
              <a:avLst/>
            </a:prstGeom>
          </p:spPr>
          <p:txBody>
            <a:bodyPr wrap="square" lIns="0" tIns="0" rIns="0" bIns="0">
              <a:spAutoFit/>
            </a:bodyPr>
            <a:lstStyle/>
            <a:p>
              <a:pPr algn="ctr" defTabSz="685783">
                <a:lnSpc>
                  <a:spcPct val="85000"/>
                </a:lnSpc>
                <a:defRPr/>
              </a:pPr>
              <a:r>
                <a:rPr lang="de" sz="900" b="1">
                  <a:solidFill>
                    <a:srgbClr val="2F3651"/>
                  </a:solidFill>
                  <a:uFill>
                    <a:solidFill>
                      <a:prstClr val="black">
                        <a:alpha val="0"/>
                      </a:prstClr>
                    </a:solidFill>
                  </a:uFill>
                  <a:latin typeface="Arial"/>
                  <a:ea typeface="Arial"/>
                  <a:cs typeface="Arial"/>
                </a:rPr>
                <a:t>Beschädigte Betazelle</a:t>
              </a:r>
            </a:p>
          </p:txBody>
        </p:sp>
        <p:grpSp>
          <p:nvGrpSpPr>
            <p:cNvPr id="554" name="Group 38">
              <a:extLst>
                <a:ext uri="{FF2B5EF4-FFF2-40B4-BE49-F238E27FC236}">
                  <a16:creationId xmlns:a16="http://schemas.microsoft.com/office/drawing/2014/main" id="{5113E7AF-1F90-4AE3-C6B1-6FC636459504}"/>
                </a:ext>
              </a:extLst>
            </p:cNvPr>
            <p:cNvGrpSpPr>
              <a:grpSpLocks noChangeAspect="1"/>
            </p:cNvGrpSpPr>
            <p:nvPr/>
          </p:nvGrpSpPr>
          <p:grpSpPr>
            <a:xfrm>
              <a:off x="4525541" y="3132797"/>
              <a:ext cx="2109395" cy="1660077"/>
              <a:chOff x="6605574" y="1687564"/>
              <a:chExt cx="1673758" cy="1317234"/>
            </a:xfrm>
          </p:grpSpPr>
          <p:pic>
            <p:nvPicPr>
              <p:cNvPr id="560" name="Graphic 49">
                <a:extLst>
                  <a:ext uri="{FF2B5EF4-FFF2-40B4-BE49-F238E27FC236}">
                    <a16:creationId xmlns:a16="http://schemas.microsoft.com/office/drawing/2014/main" id="{4B2D2725-89D6-BC07-B42D-5796637A346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605574" y="1687564"/>
                <a:ext cx="1673758" cy="1317234"/>
              </a:xfrm>
              <a:prstGeom prst="rect">
                <a:avLst/>
              </a:prstGeom>
            </p:spPr>
          </p:pic>
          <p:grpSp>
            <p:nvGrpSpPr>
              <p:cNvPr id="561" name="Group 51">
                <a:extLst>
                  <a:ext uri="{FF2B5EF4-FFF2-40B4-BE49-F238E27FC236}">
                    <a16:creationId xmlns:a16="http://schemas.microsoft.com/office/drawing/2014/main" id="{B134B2B8-9C3B-5EFB-1FCC-E1D97B81EA53}"/>
                  </a:ext>
                </a:extLst>
              </p:cNvPr>
              <p:cNvGrpSpPr/>
              <p:nvPr/>
            </p:nvGrpSpPr>
            <p:grpSpPr>
              <a:xfrm>
                <a:off x="6681317" y="2369428"/>
                <a:ext cx="1378904" cy="584888"/>
                <a:chOff x="7851709" y="2288299"/>
                <a:chExt cx="1378904" cy="584888"/>
              </a:xfrm>
            </p:grpSpPr>
            <p:pic>
              <p:nvPicPr>
                <p:cNvPr id="563" name="Graphic 55">
                  <a:extLst>
                    <a:ext uri="{FF2B5EF4-FFF2-40B4-BE49-F238E27FC236}">
                      <a16:creationId xmlns:a16="http://schemas.microsoft.com/office/drawing/2014/main" id="{EDE1FF76-2ADE-63F1-D786-E4E9487FCB0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470927">
                  <a:off x="7959625" y="2446590"/>
                  <a:ext cx="335598" cy="210399"/>
                </a:xfrm>
                <a:prstGeom prst="rect">
                  <a:avLst/>
                </a:prstGeom>
              </p:spPr>
            </p:pic>
            <p:pic>
              <p:nvPicPr>
                <p:cNvPr id="564" name="Graphic 56">
                  <a:extLst>
                    <a:ext uri="{FF2B5EF4-FFF2-40B4-BE49-F238E27FC236}">
                      <a16:creationId xmlns:a16="http://schemas.microsoft.com/office/drawing/2014/main" id="{BC7F1590-CFB8-E43E-1F4C-CFB1E52748E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470927">
                  <a:off x="8895015" y="2466074"/>
                  <a:ext cx="335598" cy="210399"/>
                </a:xfrm>
                <a:prstGeom prst="rect">
                  <a:avLst/>
                </a:prstGeom>
              </p:spPr>
            </p:pic>
            <p:pic>
              <p:nvPicPr>
                <p:cNvPr id="565" name="Graphic 57">
                  <a:extLst>
                    <a:ext uri="{FF2B5EF4-FFF2-40B4-BE49-F238E27FC236}">
                      <a16:creationId xmlns:a16="http://schemas.microsoft.com/office/drawing/2014/main" id="{215BB530-532A-D75D-359A-AC1272F1E10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8186456" y="2662788"/>
                  <a:ext cx="335598" cy="210399"/>
                </a:xfrm>
                <a:prstGeom prst="rect">
                  <a:avLst/>
                </a:prstGeom>
              </p:spPr>
            </p:pic>
            <p:pic>
              <p:nvPicPr>
                <p:cNvPr id="566" name="Graphic 58">
                  <a:extLst>
                    <a:ext uri="{FF2B5EF4-FFF2-40B4-BE49-F238E27FC236}">
                      <a16:creationId xmlns:a16="http://schemas.microsoft.com/office/drawing/2014/main" id="{F51CF58A-3A50-E8EB-B6A0-78D5F025D21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2629067">
                  <a:off x="7851709" y="2288299"/>
                  <a:ext cx="333333" cy="208979"/>
                </a:xfrm>
                <a:prstGeom prst="rect">
                  <a:avLst/>
                </a:prstGeom>
              </p:spPr>
            </p:pic>
          </p:grpSp>
          <p:pic>
            <p:nvPicPr>
              <p:cNvPr id="562" name="Graphic 52">
                <a:extLst>
                  <a:ext uri="{FF2B5EF4-FFF2-40B4-BE49-F238E27FC236}">
                    <a16:creationId xmlns:a16="http://schemas.microsoft.com/office/drawing/2014/main" id="{A62ED48C-7601-7D32-48E1-31E54ED275A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7324846" y="2744285"/>
                <a:ext cx="335598" cy="210399"/>
              </a:xfrm>
              <a:prstGeom prst="rect">
                <a:avLst/>
              </a:prstGeom>
            </p:spPr>
          </p:pic>
        </p:grpSp>
        <p:grpSp>
          <p:nvGrpSpPr>
            <p:cNvPr id="555" name="Group 39">
              <a:extLst>
                <a:ext uri="{FF2B5EF4-FFF2-40B4-BE49-F238E27FC236}">
                  <a16:creationId xmlns:a16="http://schemas.microsoft.com/office/drawing/2014/main" id="{22343A6B-01A1-93C3-5ADC-02E5649D4037}"/>
                </a:ext>
              </a:extLst>
            </p:cNvPr>
            <p:cNvGrpSpPr>
              <a:grpSpLocks noChangeAspect="1"/>
            </p:cNvGrpSpPr>
            <p:nvPr/>
          </p:nvGrpSpPr>
          <p:grpSpPr>
            <a:xfrm>
              <a:off x="4704241" y="3605268"/>
              <a:ext cx="1659678" cy="1027263"/>
              <a:chOff x="8275555" y="4015268"/>
              <a:chExt cx="1292415" cy="799946"/>
            </a:xfrm>
          </p:grpSpPr>
          <p:grpSp>
            <p:nvGrpSpPr>
              <p:cNvPr id="556" name="Group 43">
                <a:extLst>
                  <a:ext uri="{FF2B5EF4-FFF2-40B4-BE49-F238E27FC236}">
                    <a16:creationId xmlns:a16="http://schemas.microsoft.com/office/drawing/2014/main" id="{C45450ED-4DB9-DD31-0F93-F264150DCC5C}"/>
                  </a:ext>
                </a:extLst>
              </p:cNvPr>
              <p:cNvGrpSpPr/>
              <p:nvPr/>
            </p:nvGrpSpPr>
            <p:grpSpPr>
              <a:xfrm>
                <a:off x="8275555" y="4435449"/>
                <a:ext cx="1292415" cy="379765"/>
                <a:chOff x="7937076" y="2465589"/>
                <a:chExt cx="1292415" cy="379765"/>
              </a:xfrm>
            </p:grpSpPr>
            <p:pic>
              <p:nvPicPr>
                <p:cNvPr id="558" name="Graphic 1931">
                  <a:extLst>
                    <a:ext uri="{FF2B5EF4-FFF2-40B4-BE49-F238E27FC236}">
                      <a16:creationId xmlns:a16="http://schemas.microsoft.com/office/drawing/2014/main" id="{08C63806-2068-8048-12D8-FC8662BCF0C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470927">
                  <a:off x="7937076" y="2480824"/>
                  <a:ext cx="379763" cy="291945"/>
                </a:xfrm>
                <a:prstGeom prst="rect">
                  <a:avLst/>
                </a:prstGeom>
              </p:spPr>
            </p:pic>
            <p:pic>
              <p:nvPicPr>
                <p:cNvPr id="559" name="Graphic 1932">
                  <a:extLst>
                    <a:ext uri="{FF2B5EF4-FFF2-40B4-BE49-F238E27FC236}">
                      <a16:creationId xmlns:a16="http://schemas.microsoft.com/office/drawing/2014/main" id="{38F0D91E-7F66-27E0-E8F4-FA0A3B04C0A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7070215">
                  <a:off x="8893636" y="2509500"/>
                  <a:ext cx="379765" cy="291944"/>
                </a:xfrm>
                <a:prstGeom prst="rect">
                  <a:avLst/>
                </a:prstGeom>
              </p:spPr>
            </p:pic>
          </p:grpSp>
          <p:sp>
            <p:nvSpPr>
              <p:cNvPr id="557" name="Freeform 55">
                <a:extLst>
                  <a:ext uri="{FF2B5EF4-FFF2-40B4-BE49-F238E27FC236}">
                    <a16:creationId xmlns:a16="http://schemas.microsoft.com/office/drawing/2014/main" id="{B2A67F94-9FC2-0013-DC20-41A31BD56927}"/>
                  </a:ext>
                </a:extLst>
              </p:cNvPr>
              <p:cNvSpPr/>
              <p:nvPr/>
            </p:nvSpPr>
            <p:spPr>
              <a:xfrm>
                <a:off x="8584404" y="4015268"/>
                <a:ext cx="690874" cy="636406"/>
              </a:xfrm>
              <a:custGeom>
                <a:avLst/>
                <a:gdLst>
                  <a:gd name="connsiteX0" fmla="*/ 690875 w 690874"/>
                  <a:gd name="connsiteY0" fmla="*/ 318203 h 636406"/>
                  <a:gd name="connsiteX1" fmla="*/ 345437 w 690874"/>
                  <a:gd name="connsiteY1" fmla="*/ 636406 h 636406"/>
                  <a:gd name="connsiteX2" fmla="*/ 0 w 690874"/>
                  <a:gd name="connsiteY2" fmla="*/ 318203 h 636406"/>
                  <a:gd name="connsiteX3" fmla="*/ 345437 w 690874"/>
                  <a:gd name="connsiteY3" fmla="*/ 0 h 636406"/>
                  <a:gd name="connsiteX4" fmla="*/ 690875 w 690874"/>
                  <a:gd name="connsiteY4" fmla="*/ 318203 h 636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874" h="636406">
                    <a:moveTo>
                      <a:pt x="690875" y="318203"/>
                    </a:moveTo>
                    <a:cubicBezTo>
                      <a:pt x="690875" y="493942"/>
                      <a:pt x="536217" y="636406"/>
                      <a:pt x="345437" y="636406"/>
                    </a:cubicBezTo>
                    <a:cubicBezTo>
                      <a:pt x="154658" y="636406"/>
                      <a:pt x="0" y="493942"/>
                      <a:pt x="0" y="318203"/>
                    </a:cubicBezTo>
                    <a:cubicBezTo>
                      <a:pt x="0" y="142464"/>
                      <a:pt x="154658" y="0"/>
                      <a:pt x="345437" y="0"/>
                    </a:cubicBezTo>
                    <a:cubicBezTo>
                      <a:pt x="536217" y="0"/>
                      <a:pt x="690875" y="142464"/>
                      <a:pt x="690875" y="318203"/>
                    </a:cubicBezTo>
                    <a:close/>
                  </a:path>
                </a:pathLst>
              </a:custGeom>
              <a:solidFill>
                <a:srgbClr val="E3E7F7">
                  <a:alpha val="48000"/>
                </a:srgbClr>
              </a:solidFill>
              <a:ln w="6684" cap="flat">
                <a:noFill/>
                <a:prstDash val="solid"/>
                <a:miter/>
              </a:ln>
            </p:spPr>
            <p:txBody>
              <a:bodyPr rtlCol="0" anchor="ctr"/>
              <a:lstStyle/>
              <a:p>
                <a:pPr defTabSz="914355">
                  <a:lnSpc>
                    <a:spcPct val="85000"/>
                  </a:lnSpc>
                  <a:defRPr/>
                </a:pPr>
                <a:endParaRPr lang="en-US" sz="900">
                  <a:solidFill>
                    <a:srgbClr val="2F3651"/>
                  </a:solidFill>
                  <a:latin typeface="Arial" panose="020B0604020202020204" pitchFamily="34" charset="0"/>
                  <a:ea typeface="Calibri" panose="020F0502020204030204"/>
                  <a:cs typeface="Arial" panose="020B0604020202020204" pitchFamily="34" charset="0"/>
                </a:endParaRPr>
              </a:p>
            </p:txBody>
          </p:sp>
        </p:grpSp>
      </p:grpSp>
      <p:grpSp>
        <p:nvGrpSpPr>
          <p:cNvPr id="567" name="Group 60">
            <a:extLst>
              <a:ext uri="{FF2B5EF4-FFF2-40B4-BE49-F238E27FC236}">
                <a16:creationId xmlns:a16="http://schemas.microsoft.com/office/drawing/2014/main" id="{162CC47C-2BE2-AB87-38AE-0A108A54F7D3}"/>
              </a:ext>
            </a:extLst>
          </p:cNvPr>
          <p:cNvGrpSpPr>
            <a:grpSpLocks noChangeAspect="1"/>
          </p:cNvGrpSpPr>
          <p:nvPr/>
        </p:nvGrpSpPr>
        <p:grpSpPr>
          <a:xfrm>
            <a:off x="4041248" y="1511773"/>
            <a:ext cx="869790" cy="1121010"/>
            <a:chOff x="644761" y="2636830"/>
            <a:chExt cx="2750629" cy="3545086"/>
          </a:xfrm>
        </p:grpSpPr>
        <p:grpSp>
          <p:nvGrpSpPr>
            <p:cNvPr id="568" name="Group 68">
              <a:extLst>
                <a:ext uri="{FF2B5EF4-FFF2-40B4-BE49-F238E27FC236}">
                  <a16:creationId xmlns:a16="http://schemas.microsoft.com/office/drawing/2014/main" id="{FB0E1F3F-9861-01B7-C4E7-AE4CD4F901C5}"/>
                </a:ext>
              </a:extLst>
            </p:cNvPr>
            <p:cNvGrpSpPr/>
            <p:nvPr/>
          </p:nvGrpSpPr>
          <p:grpSpPr>
            <a:xfrm rot="14554919">
              <a:off x="543265" y="2738326"/>
              <a:ext cx="2927359" cy="2724368"/>
              <a:chOff x="6408261" y="1791601"/>
              <a:chExt cx="845757" cy="787110"/>
            </a:xfrm>
          </p:grpSpPr>
          <p:sp>
            <p:nvSpPr>
              <p:cNvPr id="570" name="Freeform 327">
                <a:extLst>
                  <a:ext uri="{FF2B5EF4-FFF2-40B4-BE49-F238E27FC236}">
                    <a16:creationId xmlns:a16="http://schemas.microsoft.com/office/drawing/2014/main" id="{92C46807-777D-1A16-073F-57F1EDED0D17}"/>
                  </a:ext>
                </a:extLst>
              </p:cNvPr>
              <p:cNvSpPr/>
              <p:nvPr/>
            </p:nvSpPr>
            <p:spPr>
              <a:xfrm>
                <a:off x="6408261" y="1791601"/>
                <a:ext cx="845757" cy="787110"/>
              </a:xfrm>
              <a:custGeom>
                <a:avLst/>
                <a:gdLst>
                  <a:gd name="connsiteX0" fmla="*/ 176725 w 845757"/>
                  <a:gd name="connsiteY0" fmla="*/ 107490 h 787110"/>
                  <a:gd name="connsiteX1" fmla="*/ 176344 w 845757"/>
                  <a:gd name="connsiteY1" fmla="*/ 84201 h 787110"/>
                  <a:gd name="connsiteX2" fmla="*/ 241777 w 845757"/>
                  <a:gd name="connsiteY2" fmla="*/ 137488 h 787110"/>
                  <a:gd name="connsiteX3" fmla="*/ 326269 w 845757"/>
                  <a:gd name="connsiteY3" fmla="*/ 162169 h 787110"/>
                  <a:gd name="connsiteX4" fmla="*/ 371882 w 845757"/>
                  <a:gd name="connsiteY4" fmla="*/ 111034 h 787110"/>
                  <a:gd name="connsiteX5" fmla="*/ 357778 w 845757"/>
                  <a:gd name="connsiteY5" fmla="*/ 40534 h 787110"/>
                  <a:gd name="connsiteX6" fmla="*/ 374677 w 845757"/>
                  <a:gd name="connsiteY6" fmla="*/ 31 h 787110"/>
                  <a:gd name="connsiteX7" fmla="*/ 403391 w 845757"/>
                  <a:gd name="connsiteY7" fmla="*/ 81923 h 787110"/>
                  <a:gd name="connsiteX8" fmla="*/ 449004 w 845757"/>
                  <a:gd name="connsiteY8" fmla="*/ 140905 h 787110"/>
                  <a:gd name="connsiteX9" fmla="*/ 485215 w 845757"/>
                  <a:gd name="connsiteY9" fmla="*/ 95086 h 787110"/>
                  <a:gd name="connsiteX10" fmla="*/ 494490 w 845757"/>
                  <a:gd name="connsiteY10" fmla="*/ 152803 h 787110"/>
                  <a:gd name="connsiteX11" fmla="*/ 519265 w 845757"/>
                  <a:gd name="connsiteY11" fmla="*/ 125463 h 787110"/>
                  <a:gd name="connsiteX12" fmla="*/ 531208 w 845757"/>
                  <a:gd name="connsiteY12" fmla="*/ 161536 h 787110"/>
                  <a:gd name="connsiteX13" fmla="*/ 576313 w 845757"/>
                  <a:gd name="connsiteY13" fmla="*/ 98503 h 787110"/>
                  <a:gd name="connsiteX14" fmla="*/ 624467 w 845757"/>
                  <a:gd name="connsiteY14" fmla="*/ 60659 h 787110"/>
                  <a:gd name="connsiteX15" fmla="*/ 601470 w 845757"/>
                  <a:gd name="connsiteY15" fmla="*/ 124071 h 787110"/>
                  <a:gd name="connsiteX16" fmla="*/ 584190 w 845757"/>
                  <a:gd name="connsiteY16" fmla="*/ 202039 h 787110"/>
                  <a:gd name="connsiteX17" fmla="*/ 660677 w 845757"/>
                  <a:gd name="connsiteY17" fmla="*/ 211785 h 787110"/>
                  <a:gd name="connsiteX18" fmla="*/ 769056 w 845757"/>
                  <a:gd name="connsiteY18" fmla="*/ 213557 h 787110"/>
                  <a:gd name="connsiteX19" fmla="*/ 684182 w 845757"/>
                  <a:gd name="connsiteY19" fmla="*/ 241783 h 787110"/>
                  <a:gd name="connsiteX20" fmla="*/ 653690 w 845757"/>
                  <a:gd name="connsiteY20" fmla="*/ 295576 h 787110"/>
                  <a:gd name="connsiteX21" fmla="*/ 716455 w 845757"/>
                  <a:gd name="connsiteY21" fmla="*/ 358609 h 787110"/>
                  <a:gd name="connsiteX22" fmla="*/ 747837 w 845757"/>
                  <a:gd name="connsiteY22" fmla="*/ 386328 h 787110"/>
                  <a:gd name="connsiteX23" fmla="*/ 682785 w 845757"/>
                  <a:gd name="connsiteY23" fmla="*/ 366962 h 787110"/>
                  <a:gd name="connsiteX24" fmla="*/ 701843 w 845757"/>
                  <a:gd name="connsiteY24" fmla="*/ 454170 h 787110"/>
                  <a:gd name="connsiteX25" fmla="*/ 805774 w 845757"/>
                  <a:gd name="connsiteY25" fmla="*/ 488978 h 787110"/>
                  <a:gd name="connsiteX26" fmla="*/ 844272 w 845757"/>
                  <a:gd name="connsiteY26" fmla="*/ 524165 h 787110"/>
                  <a:gd name="connsiteX27" fmla="*/ 748346 w 845757"/>
                  <a:gd name="connsiteY27" fmla="*/ 518849 h 787110"/>
                  <a:gd name="connsiteX28" fmla="*/ 625864 w 845757"/>
                  <a:gd name="connsiteY28" fmla="*/ 525937 h 787110"/>
                  <a:gd name="connsiteX29" fmla="*/ 593592 w 845757"/>
                  <a:gd name="connsiteY29" fmla="*/ 584919 h 787110"/>
                  <a:gd name="connsiteX30" fmla="*/ 615700 w 845757"/>
                  <a:gd name="connsiteY30" fmla="*/ 663394 h 787110"/>
                  <a:gd name="connsiteX31" fmla="*/ 653308 w 845757"/>
                  <a:gd name="connsiteY31" fmla="*/ 731236 h 787110"/>
                  <a:gd name="connsiteX32" fmla="*/ 577202 w 845757"/>
                  <a:gd name="connsiteY32" fmla="*/ 663394 h 787110"/>
                  <a:gd name="connsiteX33" fmla="*/ 507703 w 845757"/>
                  <a:gd name="connsiteY33" fmla="*/ 648458 h 787110"/>
                  <a:gd name="connsiteX34" fmla="*/ 518757 w 845757"/>
                  <a:gd name="connsiteY34" fmla="*/ 768322 h 787110"/>
                  <a:gd name="connsiteX35" fmla="*/ 495379 w 845757"/>
                  <a:gd name="connsiteY35" fmla="*/ 702251 h 787110"/>
                  <a:gd name="connsiteX36" fmla="*/ 453832 w 845757"/>
                  <a:gd name="connsiteY36" fmla="*/ 646306 h 787110"/>
                  <a:gd name="connsiteX37" fmla="*/ 444938 w 845757"/>
                  <a:gd name="connsiteY37" fmla="*/ 691746 h 787110"/>
                  <a:gd name="connsiteX38" fmla="*/ 426769 w 845757"/>
                  <a:gd name="connsiteY38" fmla="*/ 721237 h 787110"/>
                  <a:gd name="connsiteX39" fmla="*/ 396276 w 845757"/>
                  <a:gd name="connsiteY39" fmla="*/ 649471 h 787110"/>
                  <a:gd name="connsiteX40" fmla="*/ 328556 w 845757"/>
                  <a:gd name="connsiteY40" fmla="*/ 716047 h 787110"/>
                  <a:gd name="connsiteX41" fmla="*/ 279004 w 845757"/>
                  <a:gd name="connsiteY41" fmla="*/ 786548 h 787110"/>
                  <a:gd name="connsiteX42" fmla="*/ 298952 w 845757"/>
                  <a:gd name="connsiteY42" fmla="*/ 683012 h 787110"/>
                  <a:gd name="connsiteX43" fmla="*/ 293235 w 845757"/>
                  <a:gd name="connsiteY43" fmla="*/ 627953 h 787110"/>
                  <a:gd name="connsiteX44" fmla="*/ 260073 w 845757"/>
                  <a:gd name="connsiteY44" fmla="*/ 662381 h 787110"/>
                  <a:gd name="connsiteX45" fmla="*/ 267569 w 845757"/>
                  <a:gd name="connsiteY45" fmla="*/ 596690 h 787110"/>
                  <a:gd name="connsiteX46" fmla="*/ 202517 w 845757"/>
                  <a:gd name="connsiteY46" fmla="*/ 576439 h 787110"/>
                  <a:gd name="connsiteX47" fmla="*/ 84483 w 845757"/>
                  <a:gd name="connsiteY47" fmla="*/ 633776 h 787110"/>
                  <a:gd name="connsiteX48" fmla="*/ 135813 w 845757"/>
                  <a:gd name="connsiteY48" fmla="*/ 575173 h 787110"/>
                  <a:gd name="connsiteX49" fmla="*/ 188033 w 845757"/>
                  <a:gd name="connsiteY49" fmla="*/ 514419 h 787110"/>
                  <a:gd name="connsiteX50" fmla="*/ 124379 w 845757"/>
                  <a:gd name="connsiteY50" fmla="*/ 506065 h 787110"/>
                  <a:gd name="connsiteX51" fmla="*/ 122600 w 845757"/>
                  <a:gd name="connsiteY51" fmla="*/ 487079 h 787110"/>
                  <a:gd name="connsiteX52" fmla="*/ 169864 w 845757"/>
                  <a:gd name="connsiteY52" fmla="*/ 437716 h 787110"/>
                  <a:gd name="connsiteX53" fmla="*/ 53990 w 845757"/>
                  <a:gd name="connsiteY53" fmla="*/ 412655 h 787110"/>
                  <a:gd name="connsiteX54" fmla="*/ 38108 w 845757"/>
                  <a:gd name="connsiteY54" fmla="*/ 372531 h 787110"/>
                  <a:gd name="connsiteX55" fmla="*/ 168085 w 845757"/>
                  <a:gd name="connsiteY55" fmla="*/ 360634 h 787110"/>
                  <a:gd name="connsiteX56" fmla="*/ 93377 w 845757"/>
                  <a:gd name="connsiteY56" fmla="*/ 258870 h 787110"/>
                  <a:gd name="connsiteX57" fmla="*/ 25275 w 845757"/>
                  <a:gd name="connsiteY57" fmla="*/ 222291 h 787110"/>
                  <a:gd name="connsiteX58" fmla="*/ 136703 w 845757"/>
                  <a:gd name="connsiteY58" fmla="*/ 238998 h 787110"/>
                  <a:gd name="connsiteX59" fmla="*/ 211411 w 845757"/>
                  <a:gd name="connsiteY59" fmla="*/ 240264 h 787110"/>
                  <a:gd name="connsiteX60" fmla="*/ 144580 w 845757"/>
                  <a:gd name="connsiteY60" fmla="*/ 175079 h 787110"/>
                  <a:gd name="connsiteX61" fmla="*/ 237838 w 845757"/>
                  <a:gd name="connsiteY61" fmla="*/ 220898 h 787110"/>
                  <a:gd name="connsiteX62" fmla="*/ 176852 w 845757"/>
                  <a:gd name="connsiteY62" fmla="*/ 107617 h 78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845757" h="787110">
                    <a:moveTo>
                      <a:pt x="176725" y="107490"/>
                    </a:moveTo>
                    <a:cubicBezTo>
                      <a:pt x="176725" y="107490"/>
                      <a:pt x="164782" y="96478"/>
                      <a:pt x="176344" y="84201"/>
                    </a:cubicBezTo>
                    <a:cubicBezTo>
                      <a:pt x="187906" y="71923"/>
                      <a:pt x="206456" y="89517"/>
                      <a:pt x="241777" y="137488"/>
                    </a:cubicBezTo>
                    <a:cubicBezTo>
                      <a:pt x="277098" y="185458"/>
                      <a:pt x="297046" y="175839"/>
                      <a:pt x="326269" y="162169"/>
                    </a:cubicBezTo>
                    <a:cubicBezTo>
                      <a:pt x="355492" y="148499"/>
                      <a:pt x="369213" y="149892"/>
                      <a:pt x="371882" y="111034"/>
                    </a:cubicBezTo>
                    <a:cubicBezTo>
                      <a:pt x="374550" y="72177"/>
                      <a:pt x="366164" y="63443"/>
                      <a:pt x="357778" y="40534"/>
                    </a:cubicBezTo>
                    <a:cubicBezTo>
                      <a:pt x="349393" y="17624"/>
                      <a:pt x="357397" y="-855"/>
                      <a:pt x="374677" y="31"/>
                    </a:cubicBezTo>
                    <a:cubicBezTo>
                      <a:pt x="391956" y="917"/>
                      <a:pt x="399325" y="23826"/>
                      <a:pt x="403391" y="81923"/>
                    </a:cubicBezTo>
                    <a:cubicBezTo>
                      <a:pt x="407457" y="140019"/>
                      <a:pt x="433503" y="146727"/>
                      <a:pt x="449004" y="140905"/>
                    </a:cubicBezTo>
                    <a:cubicBezTo>
                      <a:pt x="464505" y="135083"/>
                      <a:pt x="464886" y="98124"/>
                      <a:pt x="485215" y="95086"/>
                    </a:cubicBezTo>
                    <a:cubicBezTo>
                      <a:pt x="502875" y="98630"/>
                      <a:pt x="478608" y="145335"/>
                      <a:pt x="494490" y="152803"/>
                    </a:cubicBezTo>
                    <a:cubicBezTo>
                      <a:pt x="510372" y="160271"/>
                      <a:pt x="506052" y="127742"/>
                      <a:pt x="519265" y="125463"/>
                    </a:cubicBezTo>
                    <a:cubicBezTo>
                      <a:pt x="532479" y="123185"/>
                      <a:pt x="519646" y="159891"/>
                      <a:pt x="531208" y="161536"/>
                    </a:cubicBezTo>
                    <a:cubicBezTo>
                      <a:pt x="542770" y="163182"/>
                      <a:pt x="564370" y="133311"/>
                      <a:pt x="576313" y="98503"/>
                    </a:cubicBezTo>
                    <a:cubicBezTo>
                      <a:pt x="588256" y="63696"/>
                      <a:pt x="609983" y="53950"/>
                      <a:pt x="624467" y="60659"/>
                    </a:cubicBezTo>
                    <a:cubicBezTo>
                      <a:pt x="638951" y="67367"/>
                      <a:pt x="632472" y="81796"/>
                      <a:pt x="601470" y="124071"/>
                    </a:cubicBezTo>
                    <a:cubicBezTo>
                      <a:pt x="570468" y="166346"/>
                      <a:pt x="569198" y="189762"/>
                      <a:pt x="584190" y="202039"/>
                    </a:cubicBezTo>
                    <a:cubicBezTo>
                      <a:pt x="599183" y="214317"/>
                      <a:pt x="624467" y="224949"/>
                      <a:pt x="660677" y="211785"/>
                    </a:cubicBezTo>
                    <a:cubicBezTo>
                      <a:pt x="696888" y="198622"/>
                      <a:pt x="752665" y="182294"/>
                      <a:pt x="769056" y="213557"/>
                    </a:cubicBezTo>
                    <a:cubicBezTo>
                      <a:pt x="785445" y="244821"/>
                      <a:pt x="706671" y="243555"/>
                      <a:pt x="684182" y="241783"/>
                    </a:cubicBezTo>
                    <a:cubicBezTo>
                      <a:pt x="661694" y="240011"/>
                      <a:pt x="645685" y="256338"/>
                      <a:pt x="653690" y="295576"/>
                    </a:cubicBezTo>
                    <a:cubicBezTo>
                      <a:pt x="661694" y="334813"/>
                      <a:pt x="678846" y="350255"/>
                      <a:pt x="716455" y="358609"/>
                    </a:cubicBezTo>
                    <a:cubicBezTo>
                      <a:pt x="754063" y="366962"/>
                      <a:pt x="749235" y="379746"/>
                      <a:pt x="747837" y="386328"/>
                    </a:cubicBezTo>
                    <a:cubicBezTo>
                      <a:pt x="746440" y="392910"/>
                      <a:pt x="694347" y="358609"/>
                      <a:pt x="682785" y="366962"/>
                    </a:cubicBezTo>
                    <a:cubicBezTo>
                      <a:pt x="671223" y="375316"/>
                      <a:pt x="669952" y="425059"/>
                      <a:pt x="701843" y="454170"/>
                    </a:cubicBezTo>
                    <a:cubicBezTo>
                      <a:pt x="733734" y="483282"/>
                      <a:pt x="766387" y="488978"/>
                      <a:pt x="805774" y="488978"/>
                    </a:cubicBezTo>
                    <a:cubicBezTo>
                      <a:pt x="845161" y="488978"/>
                      <a:pt x="848719" y="507963"/>
                      <a:pt x="844272" y="524165"/>
                    </a:cubicBezTo>
                    <a:cubicBezTo>
                      <a:pt x="839825" y="540366"/>
                      <a:pt x="777441" y="529860"/>
                      <a:pt x="748346" y="518849"/>
                    </a:cubicBezTo>
                    <a:cubicBezTo>
                      <a:pt x="719250" y="507837"/>
                      <a:pt x="652419" y="482269"/>
                      <a:pt x="625864" y="525937"/>
                    </a:cubicBezTo>
                    <a:cubicBezTo>
                      <a:pt x="599310" y="569604"/>
                      <a:pt x="604138" y="565553"/>
                      <a:pt x="593592" y="584919"/>
                    </a:cubicBezTo>
                    <a:cubicBezTo>
                      <a:pt x="583047" y="604285"/>
                      <a:pt x="589145" y="622384"/>
                      <a:pt x="615700" y="663394"/>
                    </a:cubicBezTo>
                    <a:cubicBezTo>
                      <a:pt x="642254" y="704403"/>
                      <a:pt x="662964" y="718073"/>
                      <a:pt x="653308" y="731236"/>
                    </a:cubicBezTo>
                    <a:cubicBezTo>
                      <a:pt x="643652" y="744400"/>
                      <a:pt x="615319" y="720224"/>
                      <a:pt x="577202" y="663394"/>
                    </a:cubicBezTo>
                    <a:cubicBezTo>
                      <a:pt x="539086" y="606563"/>
                      <a:pt x="511261" y="628207"/>
                      <a:pt x="507703" y="648458"/>
                    </a:cubicBezTo>
                    <a:cubicBezTo>
                      <a:pt x="504146" y="668710"/>
                      <a:pt x="530319" y="755538"/>
                      <a:pt x="518757" y="768322"/>
                    </a:cubicBezTo>
                    <a:cubicBezTo>
                      <a:pt x="507195" y="781105"/>
                      <a:pt x="497031" y="772752"/>
                      <a:pt x="495379" y="702251"/>
                    </a:cubicBezTo>
                    <a:cubicBezTo>
                      <a:pt x="493600" y="631751"/>
                      <a:pt x="460820" y="643648"/>
                      <a:pt x="453832" y="646306"/>
                    </a:cubicBezTo>
                    <a:cubicBezTo>
                      <a:pt x="446844" y="648964"/>
                      <a:pt x="441508" y="657824"/>
                      <a:pt x="444938" y="691746"/>
                    </a:cubicBezTo>
                    <a:cubicBezTo>
                      <a:pt x="448496" y="725667"/>
                      <a:pt x="434774" y="721237"/>
                      <a:pt x="426769" y="721237"/>
                    </a:cubicBezTo>
                    <a:cubicBezTo>
                      <a:pt x="418765" y="721237"/>
                      <a:pt x="423212" y="652888"/>
                      <a:pt x="396276" y="649471"/>
                    </a:cubicBezTo>
                    <a:cubicBezTo>
                      <a:pt x="369340" y="646053"/>
                      <a:pt x="341007" y="673266"/>
                      <a:pt x="328556" y="716047"/>
                    </a:cubicBezTo>
                    <a:cubicBezTo>
                      <a:pt x="316104" y="758829"/>
                      <a:pt x="305940" y="791864"/>
                      <a:pt x="279004" y="786548"/>
                    </a:cubicBezTo>
                    <a:cubicBezTo>
                      <a:pt x="252069" y="781232"/>
                      <a:pt x="284722" y="702378"/>
                      <a:pt x="298952" y="683012"/>
                    </a:cubicBezTo>
                    <a:cubicBezTo>
                      <a:pt x="313182" y="663647"/>
                      <a:pt x="310514" y="627447"/>
                      <a:pt x="293235" y="627953"/>
                    </a:cubicBezTo>
                    <a:cubicBezTo>
                      <a:pt x="275955" y="628460"/>
                      <a:pt x="287009" y="661495"/>
                      <a:pt x="260073" y="662381"/>
                    </a:cubicBezTo>
                    <a:cubicBezTo>
                      <a:pt x="233138" y="663267"/>
                      <a:pt x="282689" y="613524"/>
                      <a:pt x="267569" y="596690"/>
                    </a:cubicBezTo>
                    <a:cubicBezTo>
                      <a:pt x="252450" y="579856"/>
                      <a:pt x="228182" y="561883"/>
                      <a:pt x="202517" y="576439"/>
                    </a:cubicBezTo>
                    <a:cubicBezTo>
                      <a:pt x="176852" y="590994"/>
                      <a:pt x="101636" y="655293"/>
                      <a:pt x="84483" y="633776"/>
                    </a:cubicBezTo>
                    <a:cubicBezTo>
                      <a:pt x="67331" y="612259"/>
                      <a:pt x="107480" y="588843"/>
                      <a:pt x="135813" y="575173"/>
                    </a:cubicBezTo>
                    <a:cubicBezTo>
                      <a:pt x="164147" y="561503"/>
                      <a:pt x="191591" y="546062"/>
                      <a:pt x="188033" y="514419"/>
                    </a:cubicBezTo>
                    <a:cubicBezTo>
                      <a:pt x="184476" y="482776"/>
                      <a:pt x="138100" y="500369"/>
                      <a:pt x="124379" y="506065"/>
                    </a:cubicBezTo>
                    <a:cubicBezTo>
                      <a:pt x="110656" y="511760"/>
                      <a:pt x="101382" y="498597"/>
                      <a:pt x="122600" y="487079"/>
                    </a:cubicBezTo>
                    <a:cubicBezTo>
                      <a:pt x="143818" y="475561"/>
                      <a:pt x="188541" y="465435"/>
                      <a:pt x="169864" y="437716"/>
                    </a:cubicBezTo>
                    <a:cubicBezTo>
                      <a:pt x="151187" y="409997"/>
                      <a:pt x="140260" y="407339"/>
                      <a:pt x="53990" y="412655"/>
                    </a:cubicBezTo>
                    <a:cubicBezTo>
                      <a:pt x="-32280" y="417971"/>
                      <a:pt x="2278" y="375696"/>
                      <a:pt x="38108" y="372531"/>
                    </a:cubicBezTo>
                    <a:cubicBezTo>
                      <a:pt x="73938" y="369367"/>
                      <a:pt x="157540" y="398099"/>
                      <a:pt x="168085" y="360634"/>
                    </a:cubicBezTo>
                    <a:cubicBezTo>
                      <a:pt x="178631" y="323169"/>
                      <a:pt x="173803" y="282665"/>
                      <a:pt x="93377" y="258870"/>
                    </a:cubicBezTo>
                    <a:cubicBezTo>
                      <a:pt x="93377" y="258870"/>
                      <a:pt x="23116" y="248744"/>
                      <a:pt x="25275" y="222291"/>
                    </a:cubicBezTo>
                    <a:cubicBezTo>
                      <a:pt x="27436" y="195837"/>
                      <a:pt x="77495" y="210773"/>
                      <a:pt x="136703" y="238998"/>
                    </a:cubicBezTo>
                    <a:cubicBezTo>
                      <a:pt x="195911" y="267224"/>
                      <a:pt x="206964" y="265452"/>
                      <a:pt x="211411" y="240264"/>
                    </a:cubicBezTo>
                    <a:cubicBezTo>
                      <a:pt x="215858" y="215076"/>
                      <a:pt x="141912" y="197103"/>
                      <a:pt x="144580" y="175079"/>
                    </a:cubicBezTo>
                    <a:cubicBezTo>
                      <a:pt x="147248" y="153056"/>
                      <a:pt x="214079" y="233682"/>
                      <a:pt x="237838" y="220898"/>
                    </a:cubicBezTo>
                    <a:cubicBezTo>
                      <a:pt x="269221" y="204191"/>
                      <a:pt x="213952" y="132804"/>
                      <a:pt x="176852" y="107617"/>
                    </a:cubicBezTo>
                    <a:close/>
                  </a:path>
                </a:pathLst>
              </a:custGeom>
              <a:gradFill>
                <a:gsLst>
                  <a:gs pos="0">
                    <a:srgbClr val="FFFFFF"/>
                  </a:gs>
                  <a:gs pos="87000">
                    <a:srgbClr val="B057FF"/>
                  </a:gs>
                </a:gsLst>
                <a:path path="circle">
                  <a:fillToRect l="50000" t="50000" r="50000" b="50000"/>
                </a:path>
              </a:gradFill>
              <a:ln w="7750" cap="flat">
                <a:solidFill>
                  <a:srgbClr val="2F3651"/>
                </a:solidFill>
                <a:prstDash val="solid"/>
                <a:miter/>
              </a:ln>
            </p:spPr>
            <p:txBody>
              <a:bodyPr rtlCol="0" anchor="ctr"/>
              <a:lstStyle/>
              <a:p>
                <a:pPr marL="0" marR="0" lvl="0" indent="0" defTabSz="685800" eaLnBrk="1" fontAlgn="auto" latinLnBrk="0" hangingPunct="1">
                  <a:lnSpc>
                    <a:spcPct val="85000"/>
                  </a:lnSpc>
                  <a:spcBef>
                    <a:spcPts val="0"/>
                  </a:spcBef>
                  <a:spcAft>
                    <a:spcPts val="0"/>
                  </a:spcAft>
                  <a:buClrTx/>
                  <a:buSzTx/>
                  <a:buFontTx/>
                  <a:buNone/>
                  <a:tabLst/>
                  <a:defRPr/>
                </a:pPr>
                <a:endParaRPr kumimoji="0" lang="en-US" sz="525" b="0" i="0" u="none" strike="noStrike" kern="0" cap="none" spc="0" normalizeH="0" baseline="0" noProof="0">
                  <a:ln>
                    <a:noFill/>
                  </a:ln>
                  <a:solidFill>
                    <a:srgbClr val="2F3651"/>
                  </a:solidFill>
                  <a:effectLst/>
                  <a:uLnTx/>
                  <a:uFillTx/>
                  <a:latin typeface="Arial" panose="020B0604020202020204" pitchFamily="34" charset="0"/>
                  <a:ea typeface="Calibri" panose="020F0502020204030204"/>
                  <a:cs typeface="Arial" panose="020B0604020202020204" pitchFamily="34" charset="0"/>
                </a:endParaRPr>
              </a:p>
            </p:txBody>
          </p:sp>
          <p:sp>
            <p:nvSpPr>
              <p:cNvPr id="571" name="Freeform 328">
                <a:extLst>
                  <a:ext uri="{FF2B5EF4-FFF2-40B4-BE49-F238E27FC236}">
                    <a16:creationId xmlns:a16="http://schemas.microsoft.com/office/drawing/2014/main" id="{107EBA53-040F-A3C9-8BC3-71F27AD0EF56}"/>
                  </a:ext>
                </a:extLst>
              </p:cNvPr>
              <p:cNvSpPr/>
              <p:nvPr/>
            </p:nvSpPr>
            <p:spPr>
              <a:xfrm rot="5618614">
                <a:off x="6672048" y="2087325"/>
                <a:ext cx="267836" cy="209939"/>
              </a:xfrm>
              <a:custGeom>
                <a:avLst/>
                <a:gdLst>
                  <a:gd name="connsiteX0" fmla="*/ 62642 w 267836"/>
                  <a:gd name="connsiteY0" fmla="*/ 8728 h 209939"/>
                  <a:gd name="connsiteX1" fmla="*/ 5213 w 267836"/>
                  <a:gd name="connsiteY1" fmla="*/ 36447 h 209939"/>
                  <a:gd name="connsiteX2" fmla="*/ 50572 w 267836"/>
                  <a:gd name="connsiteY2" fmla="*/ 180486 h 209939"/>
                  <a:gd name="connsiteX3" fmla="*/ 267455 w 267836"/>
                  <a:gd name="connsiteY3" fmla="*/ 54547 h 209939"/>
                  <a:gd name="connsiteX4" fmla="*/ 141416 w 267836"/>
                  <a:gd name="connsiteY4" fmla="*/ 28093 h 209939"/>
                  <a:gd name="connsiteX5" fmla="*/ 62642 w 267836"/>
                  <a:gd name="connsiteY5" fmla="*/ 8728 h 209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836" h="209938">
                    <a:moveTo>
                      <a:pt x="62642" y="8728"/>
                    </a:moveTo>
                    <a:cubicBezTo>
                      <a:pt x="39010" y="-1524"/>
                      <a:pt x="12201" y="11639"/>
                      <a:pt x="5213" y="36447"/>
                    </a:cubicBezTo>
                    <a:cubicBezTo>
                      <a:pt x="-4189" y="69609"/>
                      <a:pt x="-6857" y="125680"/>
                      <a:pt x="50572" y="180486"/>
                    </a:cubicBezTo>
                    <a:cubicBezTo>
                      <a:pt x="140272" y="265922"/>
                      <a:pt x="275967" y="147451"/>
                      <a:pt x="267455" y="54547"/>
                    </a:cubicBezTo>
                    <a:cubicBezTo>
                      <a:pt x="258815" y="-38737"/>
                      <a:pt x="182328" y="12525"/>
                      <a:pt x="141416" y="28093"/>
                    </a:cubicBezTo>
                    <a:cubicBezTo>
                      <a:pt x="112829" y="38979"/>
                      <a:pt x="93135" y="22018"/>
                      <a:pt x="62642" y="8728"/>
                    </a:cubicBezTo>
                    <a:close/>
                  </a:path>
                </a:pathLst>
              </a:custGeom>
              <a:gradFill>
                <a:gsLst>
                  <a:gs pos="2000">
                    <a:srgbClr val="FFFFFF"/>
                  </a:gs>
                  <a:gs pos="56000">
                    <a:srgbClr val="AA80DC"/>
                  </a:gs>
                  <a:gs pos="98000">
                    <a:srgbClr val="5500B9"/>
                  </a:gs>
                </a:gsLst>
                <a:path path="circle">
                  <a:fillToRect l="50000" t="50000" r="50000" b="50000"/>
                </a:path>
              </a:gradFill>
              <a:ln w="0" cap="flat">
                <a:noFill/>
                <a:prstDash val="solid"/>
                <a:miter/>
              </a:ln>
            </p:spPr>
            <p:txBody>
              <a:bodyPr rtlCol="0" anchor="ctr"/>
              <a:lstStyle/>
              <a:p>
                <a:pPr marL="0" marR="0" lvl="0" indent="0" defTabSz="685800" eaLnBrk="1" fontAlgn="auto" latinLnBrk="0" hangingPunct="1">
                  <a:lnSpc>
                    <a:spcPct val="85000"/>
                  </a:lnSpc>
                  <a:spcBef>
                    <a:spcPts val="0"/>
                  </a:spcBef>
                  <a:spcAft>
                    <a:spcPts val="0"/>
                  </a:spcAft>
                  <a:buClrTx/>
                  <a:buSzTx/>
                  <a:buFontTx/>
                  <a:buNone/>
                  <a:tabLst/>
                  <a:defRPr/>
                </a:pPr>
                <a:endParaRPr kumimoji="0" lang="en-US" sz="525" b="0" i="0" u="none" strike="noStrike" kern="0" cap="none" spc="0" normalizeH="0" baseline="0" noProof="0">
                  <a:ln>
                    <a:noFill/>
                  </a:ln>
                  <a:solidFill>
                    <a:srgbClr val="2F3651"/>
                  </a:solidFill>
                  <a:effectLst/>
                  <a:uLnTx/>
                  <a:uFillTx/>
                  <a:latin typeface="Arial" panose="020B0604020202020204" pitchFamily="34" charset="0"/>
                  <a:ea typeface="Calibri" panose="020F0502020204030204"/>
                  <a:cs typeface="Arial" panose="020B0604020202020204" pitchFamily="34" charset="0"/>
                </a:endParaRPr>
              </a:p>
            </p:txBody>
          </p:sp>
        </p:grpSp>
        <p:sp>
          <p:nvSpPr>
            <p:cNvPr id="569" name="TextBox 69">
              <a:extLst>
                <a:ext uri="{FF2B5EF4-FFF2-40B4-BE49-F238E27FC236}">
                  <a16:creationId xmlns:a16="http://schemas.microsoft.com/office/drawing/2014/main" id="{86DCF56E-A1CF-6B35-4123-00B7FB5D11DF}"/>
                </a:ext>
              </a:extLst>
            </p:cNvPr>
            <p:cNvSpPr txBox="1"/>
            <p:nvPr/>
          </p:nvSpPr>
          <p:spPr>
            <a:xfrm>
              <a:off x="698579" y="5809622"/>
              <a:ext cx="2696811" cy="372294"/>
            </a:xfrm>
            <a:prstGeom prst="rect">
              <a:avLst/>
            </a:prstGeom>
            <a:noFill/>
          </p:spPr>
          <p:txBody>
            <a:bodyPr wrap="square" lIns="0" tIns="0" rIns="0" bIns="0" rtlCol="0">
              <a:spAutoFit/>
            </a:bodyPr>
            <a:lstStyle/>
            <a:p>
              <a:pPr marL="0" marR="0" lvl="0" indent="0" algn="ctr" defTabSz="685800" eaLnBrk="1" fontAlgn="auto" latinLnBrk="0" hangingPunct="1">
                <a:lnSpc>
                  <a:spcPct val="85000"/>
                </a:lnSpc>
                <a:spcBef>
                  <a:spcPts val="0"/>
                </a:spcBef>
                <a:spcAft>
                  <a:spcPts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Unreife APZ</a:t>
              </a:r>
            </a:p>
          </p:txBody>
        </p:sp>
      </p:grpSp>
      <p:sp>
        <p:nvSpPr>
          <p:cNvPr id="572" name="Freeform: Shape 240">
            <a:extLst>
              <a:ext uri="{FF2B5EF4-FFF2-40B4-BE49-F238E27FC236}">
                <a16:creationId xmlns:a16="http://schemas.microsoft.com/office/drawing/2014/main" id="{7AF84337-959F-3372-B69E-B9981B4C6052}"/>
              </a:ext>
            </a:extLst>
          </p:cNvPr>
          <p:cNvSpPr/>
          <p:nvPr/>
        </p:nvSpPr>
        <p:spPr>
          <a:xfrm rot="1377844">
            <a:off x="3089956" y="2118453"/>
            <a:ext cx="171173" cy="109283"/>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3810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3" name="Freeform: Shape 241">
            <a:extLst>
              <a:ext uri="{FF2B5EF4-FFF2-40B4-BE49-F238E27FC236}">
                <a16:creationId xmlns:a16="http://schemas.microsoft.com/office/drawing/2014/main" id="{05A6EFEE-CA83-3007-47DF-1BDAFB85DED7}"/>
              </a:ext>
            </a:extLst>
          </p:cNvPr>
          <p:cNvSpPr/>
          <p:nvPr/>
        </p:nvSpPr>
        <p:spPr>
          <a:xfrm rot="19962956">
            <a:off x="3451878" y="2004289"/>
            <a:ext cx="171173" cy="109283"/>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3810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4" name="Freeform: Shape 242">
            <a:extLst>
              <a:ext uri="{FF2B5EF4-FFF2-40B4-BE49-F238E27FC236}">
                <a16:creationId xmlns:a16="http://schemas.microsoft.com/office/drawing/2014/main" id="{FAC083AC-40BE-DC1E-6E24-06FE37E34BF2}"/>
              </a:ext>
            </a:extLst>
          </p:cNvPr>
          <p:cNvSpPr/>
          <p:nvPr/>
        </p:nvSpPr>
        <p:spPr>
          <a:xfrm rot="17790932">
            <a:off x="3762225" y="2017474"/>
            <a:ext cx="171173" cy="109283"/>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3810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5" name="Freeform: Shape 243">
            <a:extLst>
              <a:ext uri="{FF2B5EF4-FFF2-40B4-BE49-F238E27FC236}">
                <a16:creationId xmlns:a16="http://schemas.microsoft.com/office/drawing/2014/main" id="{5AB57F45-7AA0-CFAD-F947-937D084BF60B}"/>
              </a:ext>
            </a:extLst>
          </p:cNvPr>
          <p:cNvSpPr/>
          <p:nvPr/>
        </p:nvSpPr>
        <p:spPr>
          <a:xfrm rot="17790932">
            <a:off x="4233947" y="1874323"/>
            <a:ext cx="87609" cy="73892"/>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6" name="Freeform: Shape 244">
            <a:extLst>
              <a:ext uri="{FF2B5EF4-FFF2-40B4-BE49-F238E27FC236}">
                <a16:creationId xmlns:a16="http://schemas.microsoft.com/office/drawing/2014/main" id="{EA33CF67-0245-45BB-63D6-5ADE805D17C8}"/>
              </a:ext>
            </a:extLst>
          </p:cNvPr>
          <p:cNvSpPr/>
          <p:nvPr/>
        </p:nvSpPr>
        <p:spPr>
          <a:xfrm rot="19596162">
            <a:off x="4355105" y="1796970"/>
            <a:ext cx="68336" cy="53362"/>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7" name="Freeform: Shape 245">
            <a:extLst>
              <a:ext uri="{FF2B5EF4-FFF2-40B4-BE49-F238E27FC236}">
                <a16:creationId xmlns:a16="http://schemas.microsoft.com/office/drawing/2014/main" id="{61592783-E390-10F3-A31C-C19F90EE7341}"/>
              </a:ext>
            </a:extLst>
          </p:cNvPr>
          <p:cNvSpPr/>
          <p:nvPr/>
        </p:nvSpPr>
        <p:spPr>
          <a:xfrm rot="2060913">
            <a:off x="4262397" y="2066971"/>
            <a:ext cx="113779" cy="79817"/>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78" name="TextBox 86">
            <a:extLst>
              <a:ext uri="{FF2B5EF4-FFF2-40B4-BE49-F238E27FC236}">
                <a16:creationId xmlns:a16="http://schemas.microsoft.com/office/drawing/2014/main" id="{0FAAFB2C-FE3D-2EB1-83A0-DF83045E7643}"/>
              </a:ext>
            </a:extLst>
          </p:cNvPr>
          <p:cNvSpPr txBox="1"/>
          <p:nvPr/>
        </p:nvSpPr>
        <p:spPr>
          <a:xfrm>
            <a:off x="3005479" y="1631043"/>
            <a:ext cx="539205" cy="215828"/>
          </a:xfrm>
          <a:prstGeom prst="rect">
            <a:avLst/>
          </a:prstGeom>
          <a:noFill/>
        </p:spPr>
        <p:txBody>
          <a:bodyPr wrap="square" lIns="0" tIns="0" rIns="0" bIns="0" rtlCol="0">
            <a:spAutoFit/>
          </a:bodyPr>
          <a:lstStyle/>
          <a:p>
            <a:pPr algn="ctr" defTabSz="685800">
              <a:lnSpc>
                <a:spcPct val="85000"/>
              </a:lnSpc>
              <a:defRPr/>
            </a:pPr>
            <a:r>
              <a:rPr lang="de" sz="825">
                <a:solidFill>
                  <a:srgbClr val="2F3651"/>
                </a:solidFill>
                <a:uFill>
                  <a:solidFill>
                    <a:prstClr val="black">
                      <a:alpha val="0"/>
                    </a:prstClr>
                  </a:solidFill>
                </a:uFill>
                <a:latin typeface="Arial"/>
                <a:ea typeface="Arial"/>
                <a:cs typeface="Arial"/>
              </a:rPr>
              <a:t>Betazell-antigene</a:t>
            </a:r>
          </a:p>
        </p:txBody>
      </p:sp>
      <p:sp>
        <p:nvSpPr>
          <p:cNvPr id="579" name="Freeform: Shape 247">
            <a:extLst>
              <a:ext uri="{FF2B5EF4-FFF2-40B4-BE49-F238E27FC236}">
                <a16:creationId xmlns:a16="http://schemas.microsoft.com/office/drawing/2014/main" id="{C0D5BD8B-F0E9-5304-CF54-680A68F9BD4C}"/>
              </a:ext>
            </a:extLst>
          </p:cNvPr>
          <p:cNvSpPr>
            <a:spLocks noChangeAspect="1"/>
          </p:cNvSpPr>
          <p:nvPr/>
        </p:nvSpPr>
        <p:spPr>
          <a:xfrm rot="13038401">
            <a:off x="4473467" y="1596739"/>
            <a:ext cx="117174" cy="12656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B266B4"/>
          </a:solidFill>
          <a:ln w="3049" cap="flat">
            <a:solidFill>
              <a:sysClr val="window" lastClr="FFFFFF">
                <a:lumMod val="65000"/>
              </a:sysClr>
            </a:solidFill>
            <a:prstDash val="solid"/>
            <a:miter/>
          </a:ln>
        </p:spPr>
        <p:txBody>
          <a:bodyPr wrap="square" rtlCol="0" anchor="ctr">
            <a:noAutofit/>
          </a:bodyPr>
          <a:lstStyle/>
          <a:p>
            <a:pPr defTabSz="685800">
              <a:spcBef>
                <a:spcPct val="0"/>
              </a:spcBef>
              <a:spcAft>
                <a:spcPct val="0"/>
              </a:spcAft>
              <a:defRPr/>
            </a:pPr>
            <a:endParaRPr lang="en-US" sz="700" kern="0">
              <a:solidFill>
                <a:srgbClr val="000000"/>
              </a:solidFill>
              <a:latin typeface="Arial" panose="020B0604020202020204" pitchFamily="34" charset="0"/>
              <a:ea typeface="Calibri" panose="020F0502020204030204"/>
              <a:cs typeface="Arial" panose="020B0604020202020204" pitchFamily="34" charset="0"/>
            </a:endParaRPr>
          </a:p>
        </p:txBody>
      </p:sp>
      <p:sp>
        <p:nvSpPr>
          <p:cNvPr id="580" name="Arc 88">
            <a:extLst>
              <a:ext uri="{FF2B5EF4-FFF2-40B4-BE49-F238E27FC236}">
                <a16:creationId xmlns:a16="http://schemas.microsoft.com/office/drawing/2014/main" id="{F79AE976-3F9E-0122-5055-B427FBE7D329}"/>
              </a:ext>
            </a:extLst>
          </p:cNvPr>
          <p:cNvSpPr/>
          <p:nvPr/>
        </p:nvSpPr>
        <p:spPr>
          <a:xfrm flipV="1">
            <a:off x="4335819" y="1620095"/>
            <a:ext cx="201892" cy="208586"/>
          </a:xfrm>
          <a:prstGeom prst="arc">
            <a:avLst>
              <a:gd name="adj1" fmla="val 17014346"/>
              <a:gd name="adj2" fmla="val 21180211"/>
            </a:avLst>
          </a:prstGeom>
          <a:noFill/>
          <a:ln w="12700" cap="flat" cmpd="sng" algn="ctr">
            <a:solidFill>
              <a:sysClr val="window" lastClr="FFFFFF">
                <a:lumMod val="50000"/>
              </a:sysClr>
            </a:solidFill>
            <a:prstDash val="solid"/>
            <a:tailEnd type="stealth" w="med" len="med"/>
          </a:ln>
          <a:effectLst/>
        </p:spPr>
        <p:txBody>
          <a:bodyPr rtlCol="0" anchor="ctr"/>
          <a:lstStyle/>
          <a:p>
            <a:pPr algn="ctr" defTabSz="685800">
              <a:spcBef>
                <a:spcPct val="0"/>
              </a:spcBef>
              <a:spcAft>
                <a:spcPct val="0"/>
              </a:spcAft>
              <a:defRPr/>
            </a:pPr>
            <a:endParaRPr lang="en-US" sz="1350" kern="0">
              <a:solidFill>
                <a:srgbClr val="000000"/>
              </a:solidFill>
              <a:latin typeface="Arial" panose="020B0604020202020204" pitchFamily="34" charset="0"/>
              <a:ea typeface="Calibri" panose="020F0502020204030204"/>
              <a:cs typeface="Arial" panose="020B0604020202020204" pitchFamily="34" charset="0"/>
            </a:endParaRPr>
          </a:p>
        </p:txBody>
      </p:sp>
      <p:sp>
        <p:nvSpPr>
          <p:cNvPr id="581" name="Oval 90">
            <a:extLst>
              <a:ext uri="{FF2B5EF4-FFF2-40B4-BE49-F238E27FC236}">
                <a16:creationId xmlns:a16="http://schemas.microsoft.com/office/drawing/2014/main" id="{B8AB1CD2-1B1B-EFBF-A0BB-0626697D6879}"/>
              </a:ext>
            </a:extLst>
          </p:cNvPr>
          <p:cNvSpPr/>
          <p:nvPr/>
        </p:nvSpPr>
        <p:spPr>
          <a:xfrm>
            <a:off x="4522436" y="1599463"/>
            <a:ext cx="30550" cy="30550"/>
          </a:xfrm>
          <a:prstGeom prst="ellipse">
            <a:avLst/>
          </a:prstGeom>
          <a:solidFill>
            <a:srgbClr val="2F3651">
              <a:lumMod val="75000"/>
              <a:lumOff val="25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82" name="Rectangle 59">
            <a:extLst>
              <a:ext uri="{FF2B5EF4-FFF2-40B4-BE49-F238E27FC236}">
                <a16:creationId xmlns:a16="http://schemas.microsoft.com/office/drawing/2014/main" id="{60AB21FD-4122-3534-AD50-B55EEFE906E2}"/>
              </a:ext>
            </a:extLst>
          </p:cNvPr>
          <p:cNvSpPr/>
          <p:nvPr/>
        </p:nvSpPr>
        <p:spPr>
          <a:xfrm>
            <a:off x="2941101" y="1563758"/>
            <a:ext cx="1279689" cy="677003"/>
          </a:xfrm>
          <a:custGeom>
            <a:avLst/>
            <a:gdLst>
              <a:gd name="connsiteX0" fmla="*/ 0 w 2074528"/>
              <a:gd name="connsiteY0" fmla="*/ 914400 h 914400"/>
              <a:gd name="connsiteX1" fmla="*/ 0 w 2074528"/>
              <a:gd name="connsiteY1" fmla="*/ 0 h 914400"/>
              <a:gd name="connsiteX2" fmla="*/ 2074528 w 2074528"/>
              <a:gd name="connsiteY2" fmla="*/ 0 h 914400"/>
              <a:gd name="connsiteX3" fmla="*/ 2074528 w 2074528"/>
              <a:gd name="connsiteY3" fmla="*/ 0 h 914400"/>
              <a:gd name="connsiteX4" fmla="*/ 2165968 w 2165968"/>
              <a:gd name="connsiteY4" fmla="*/ 1005840 h 1005840"/>
            </a:gdLst>
            <a:ahLst/>
            <a:cxnLst>
              <a:cxn ang="0">
                <a:pos x="connsiteX0" y="connsiteY0"/>
              </a:cxn>
              <a:cxn ang="0">
                <a:pos x="connsiteX1" y="connsiteY1"/>
              </a:cxn>
              <a:cxn ang="0">
                <a:pos x="connsiteX2" y="connsiteY2"/>
              </a:cxn>
            </a:cxnLst>
            <a:rect l="l" t="t" r="r" b="b"/>
            <a:pathLst>
              <a:path w="2074528" h="914400">
                <a:moveTo>
                  <a:pt x="0" y="914400"/>
                </a:moveTo>
                <a:lnTo>
                  <a:pt x="0" y="0"/>
                </a:lnTo>
                <a:lnTo>
                  <a:pt x="2074528" y="0"/>
                </a:lnTo>
              </a:path>
            </a:pathLst>
          </a:custGeom>
          <a:noFill/>
          <a:ln w="15875" cap="flat" cmpd="sng" algn="ctr">
            <a:solidFill>
              <a:sysClr val="window" lastClr="FFFFFF">
                <a:lumMod val="50000"/>
              </a:sysClr>
            </a:solidFill>
            <a:prstDash val="solid"/>
            <a:tailEnd type="stealth" w="lg" len="lg"/>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grpSp>
        <p:nvGrpSpPr>
          <p:cNvPr id="583" name="Group 92">
            <a:extLst>
              <a:ext uri="{FF2B5EF4-FFF2-40B4-BE49-F238E27FC236}">
                <a16:creationId xmlns:a16="http://schemas.microsoft.com/office/drawing/2014/main" id="{60620694-A1DA-D23B-2BEB-835700C68ED0}"/>
              </a:ext>
            </a:extLst>
          </p:cNvPr>
          <p:cNvGrpSpPr/>
          <p:nvPr/>
        </p:nvGrpSpPr>
        <p:grpSpPr>
          <a:xfrm>
            <a:off x="422801" y="2416557"/>
            <a:ext cx="1539804" cy="989939"/>
            <a:chOff x="629804" y="3379671"/>
            <a:chExt cx="2053072" cy="1319918"/>
          </a:xfrm>
        </p:grpSpPr>
        <p:sp>
          <p:nvSpPr>
            <p:cNvPr id="584" name="Rectangle: Rounded Corners 254">
              <a:extLst>
                <a:ext uri="{FF2B5EF4-FFF2-40B4-BE49-F238E27FC236}">
                  <a16:creationId xmlns:a16="http://schemas.microsoft.com/office/drawing/2014/main" id="{FB24159F-9B20-06C4-2DCD-7A11D8F9DE18}"/>
                </a:ext>
              </a:extLst>
            </p:cNvPr>
            <p:cNvSpPr/>
            <p:nvPr/>
          </p:nvSpPr>
          <p:spPr>
            <a:xfrm>
              <a:off x="719995" y="3379671"/>
              <a:ext cx="1872690" cy="264116"/>
            </a:xfrm>
            <a:prstGeom prst="roundRect">
              <a:avLst>
                <a:gd name="adj" fmla="val 50000"/>
              </a:avLst>
            </a:prstGeom>
            <a:solidFill>
              <a:srgbClr val="2F3651">
                <a:alpha val="50000"/>
              </a:srgbClr>
            </a:solidFill>
            <a:ln w="25400" cap="flat" cmpd="sng" algn="ctr">
              <a:noFill/>
              <a:prstDash val="solid"/>
            </a:ln>
            <a:effectLst/>
          </p:spPr>
          <p:txBody>
            <a:bodyPr lIns="0" tIns="0" rIns="0" bIns="0"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105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Betazell-Stress</a:t>
              </a:r>
            </a:p>
          </p:txBody>
        </p:sp>
        <p:sp>
          <p:nvSpPr>
            <p:cNvPr id="585" name="Rectangle 104">
              <a:extLst>
                <a:ext uri="{FF2B5EF4-FFF2-40B4-BE49-F238E27FC236}">
                  <a16:creationId xmlns:a16="http://schemas.microsoft.com/office/drawing/2014/main" id="{6F52ADF0-4139-9443-6414-619C1FCFF436}"/>
                </a:ext>
              </a:extLst>
            </p:cNvPr>
            <p:cNvSpPr/>
            <p:nvPr/>
          </p:nvSpPr>
          <p:spPr>
            <a:xfrm>
              <a:off x="629804" y="3705471"/>
              <a:ext cx="2053072" cy="994118"/>
            </a:xfrm>
            <a:prstGeom prst="rect">
              <a:avLst/>
            </a:prstGeom>
          </p:spPr>
          <p:txBody>
            <a:bodyPr wrap="square" lIns="0" tIns="0" rIns="0" bIns="0">
              <a:spAutoFit/>
            </a:bodyPr>
            <a:lstStyle/>
            <a:p>
              <a:pPr marL="0" marR="0" lvl="0" indent="0" algn="ctr" defTabSz="685783" eaLnBrk="1" fontAlgn="auto" latinLnBrk="0" hangingPunct="1">
                <a:lnSpc>
                  <a:spcPct val="85000"/>
                </a:lnSpc>
                <a:spcBef>
                  <a:spcPct val="0"/>
                </a:spcBef>
                <a:spcAft>
                  <a:spcPct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Genetische </a:t>
              </a:r>
              <a:br>
                <a:rPr kumimoji="0" sz="900" b="0" i="0" u="none" strike="noStrike" kern="0" cap="none" spc="0" normalizeH="0" baseline="0" noProof="0">
                  <a:ln>
                    <a:noFill/>
                  </a:ln>
                  <a:solidFill>
                    <a:srgbClr val="000000"/>
                  </a:solidFill>
                  <a:effectLst/>
                  <a:uLnTx/>
                  <a:uFillTx/>
                  <a:latin typeface="Calibri" panose="020F0502020204030204"/>
                  <a:ea typeface="Calibri" panose="020F0502020204030204"/>
                  <a:cs typeface="Arial"/>
                </a:rPr>
              </a:b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Veranlagung</a:t>
              </a:r>
            </a:p>
            <a:p>
              <a:pPr marL="0" marR="0" lvl="0" indent="0" algn="ctr" defTabSz="685783" eaLnBrk="1" fontAlgn="auto" latinLnBrk="0" hangingPunct="1">
                <a:lnSpc>
                  <a:spcPct val="85000"/>
                </a:lnSpc>
                <a:spcBef>
                  <a:spcPct val="0"/>
                </a:spcBef>
                <a:spcAft>
                  <a:spcPct val="0"/>
                </a:spcAft>
                <a:buClrTx/>
                <a:buSzTx/>
                <a:buFontTx/>
                <a:buNone/>
                <a:tabLst/>
                <a:defRPr/>
              </a:pPr>
              <a:r>
                <a:rPr kumimoji="0" lang="en-US" sz="1200" b="0" i="0" u="none" strike="noStrike" kern="0" cap="none" spc="0" normalizeH="0" baseline="0" noProof="0">
                  <a:ln>
                    <a:noFill/>
                  </a:ln>
                  <a:solidFill>
                    <a:srgbClr val="2F3651"/>
                  </a:solidFill>
                  <a:effectLst/>
                  <a:uLnTx/>
                  <a:uFillTx/>
                  <a:latin typeface="Arial" panose="020B0604020202020204" pitchFamily="34" charset="0"/>
                  <a:ea typeface="Calibri" panose="020F0502020204030204"/>
                  <a:cs typeface="Arial" panose="020B0604020202020204" pitchFamily="34" charset="0"/>
                </a:rPr>
                <a:t>+</a:t>
              </a:r>
            </a:p>
            <a:p>
              <a:pPr marL="0" marR="0" lvl="0" indent="0" algn="ctr" defTabSz="685783" eaLnBrk="1" fontAlgn="auto" latinLnBrk="0" hangingPunct="1">
                <a:lnSpc>
                  <a:spcPct val="85000"/>
                </a:lnSpc>
                <a:spcBef>
                  <a:spcPct val="0"/>
                </a:spcBef>
                <a:spcAft>
                  <a:spcPct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Umweltfaktoren</a:t>
              </a:r>
              <a:br>
                <a:rPr kumimoji="0" sz="900" b="0" i="0" u="none" strike="noStrike" kern="0" cap="none" spc="0" normalizeH="0" baseline="0" noProof="0">
                  <a:ln>
                    <a:noFill/>
                  </a:ln>
                  <a:solidFill>
                    <a:srgbClr val="000000"/>
                  </a:solidFill>
                  <a:effectLst/>
                  <a:uLnTx/>
                  <a:uFillTx/>
                  <a:latin typeface="Calibri" panose="020F0502020204030204"/>
                  <a:ea typeface="Calibri" panose="020F0502020204030204"/>
                  <a:cs typeface="Arial"/>
                </a:rPr>
              </a:br>
              <a:r>
                <a:rPr kumimoji="0" lang="de" sz="90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(z. B. Infektionen,</a:t>
              </a:r>
              <a:br>
                <a:rPr kumimoji="0" sz="900" b="0" i="0" u="none" strike="noStrike" kern="0" cap="none" spc="0" normalizeH="0" baseline="0" noProof="0">
                  <a:ln>
                    <a:noFill/>
                  </a:ln>
                  <a:solidFill>
                    <a:srgbClr val="000000"/>
                  </a:solidFill>
                  <a:effectLst/>
                  <a:uLnTx/>
                  <a:uFillTx/>
                  <a:latin typeface="Calibri" panose="020F0502020204030204"/>
                  <a:ea typeface="Calibri" panose="020F0502020204030204"/>
                  <a:cs typeface="Arial"/>
                </a:rPr>
              </a:br>
              <a:r>
                <a:rPr kumimoji="0" lang="de" sz="90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Ernährung usw.)</a:t>
              </a:r>
            </a:p>
          </p:txBody>
        </p:sp>
      </p:grpSp>
      <p:sp>
        <p:nvSpPr>
          <p:cNvPr id="586" name="Freeform: Shape 256">
            <a:extLst>
              <a:ext uri="{FF2B5EF4-FFF2-40B4-BE49-F238E27FC236}">
                <a16:creationId xmlns:a16="http://schemas.microsoft.com/office/drawing/2014/main" id="{2A18088D-E2BB-A5F3-3E88-BCB937AF99E1}"/>
              </a:ext>
            </a:extLst>
          </p:cNvPr>
          <p:cNvSpPr/>
          <p:nvPr/>
        </p:nvSpPr>
        <p:spPr>
          <a:xfrm>
            <a:off x="1931353" y="1622301"/>
            <a:ext cx="420366" cy="749018"/>
          </a:xfrm>
          <a:custGeom>
            <a:avLst/>
            <a:gdLst>
              <a:gd name="connsiteX0" fmla="*/ 0 w 306658"/>
              <a:gd name="connsiteY0" fmla="*/ 0 h 546410"/>
              <a:gd name="connsiteX1" fmla="*/ 178419 w 306658"/>
              <a:gd name="connsiteY1" fmla="*/ 183995 h 546410"/>
              <a:gd name="connsiteX2" fmla="*/ 39029 w 306658"/>
              <a:gd name="connsiteY2" fmla="*/ 150541 h 546410"/>
              <a:gd name="connsiteX3" fmla="*/ 239751 w 306658"/>
              <a:gd name="connsiteY3" fmla="*/ 367990 h 546410"/>
              <a:gd name="connsiteX4" fmla="*/ 139390 w 306658"/>
              <a:gd name="connsiteY4" fmla="*/ 340112 h 546410"/>
              <a:gd name="connsiteX5" fmla="*/ 306658 w 306658"/>
              <a:gd name="connsiteY5" fmla="*/ 546410 h 54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6658" h="546410">
                <a:moveTo>
                  <a:pt x="0" y="0"/>
                </a:moveTo>
                <a:lnTo>
                  <a:pt x="178419" y="183995"/>
                </a:lnTo>
                <a:lnTo>
                  <a:pt x="39029" y="150541"/>
                </a:lnTo>
                <a:lnTo>
                  <a:pt x="239751" y="367990"/>
                </a:lnTo>
                <a:lnTo>
                  <a:pt x="139390" y="340112"/>
                </a:lnTo>
                <a:lnTo>
                  <a:pt x="306658" y="546410"/>
                </a:lnTo>
              </a:path>
            </a:pathLst>
          </a:custGeom>
          <a:noFill/>
          <a:ln w="38100" cap="flat" cmpd="sng" algn="ctr">
            <a:solidFill>
              <a:srgbClr val="2F3651"/>
            </a:solidFill>
            <a:prstDash val="solid"/>
            <a:tailEnd type="arrow" w="lg" len="sm"/>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nvGrpSpPr>
          <p:cNvPr id="587" name="Group 117">
            <a:extLst>
              <a:ext uri="{FF2B5EF4-FFF2-40B4-BE49-F238E27FC236}">
                <a16:creationId xmlns:a16="http://schemas.microsoft.com/office/drawing/2014/main" id="{7C303989-953E-5D5E-8D51-B68459C5AA06}"/>
              </a:ext>
            </a:extLst>
          </p:cNvPr>
          <p:cNvGrpSpPr/>
          <p:nvPr/>
        </p:nvGrpSpPr>
        <p:grpSpPr>
          <a:xfrm>
            <a:off x="359568" y="3827813"/>
            <a:ext cx="8507194" cy="571461"/>
            <a:chOff x="479424" y="5279011"/>
            <a:chExt cx="10813181" cy="761948"/>
          </a:xfrm>
        </p:grpSpPr>
        <p:sp>
          <p:nvSpPr>
            <p:cNvPr id="588" name="Rettangolo con angoli arrotondati 9">
              <a:extLst>
                <a:ext uri="{FF2B5EF4-FFF2-40B4-BE49-F238E27FC236}">
                  <a16:creationId xmlns:a16="http://schemas.microsoft.com/office/drawing/2014/main" id="{2E65A22D-0600-D0C1-E43C-39563928D561}"/>
                </a:ext>
              </a:extLst>
            </p:cNvPr>
            <p:cNvSpPr/>
            <p:nvPr/>
          </p:nvSpPr>
          <p:spPr>
            <a:xfrm>
              <a:off x="479424" y="5279011"/>
              <a:ext cx="10813181" cy="761948"/>
            </a:xfrm>
            <a:prstGeom prst="roundRect">
              <a:avLst>
                <a:gd name="adj" fmla="val 15244"/>
              </a:avLst>
            </a:prstGeom>
            <a:solidFill>
              <a:sysClr val="window" lastClr="FFFFFF"/>
            </a:solidFill>
            <a:ln w="25400" cap="flat" cmpd="sng" algn="ctr">
              <a:solidFill>
                <a:srgbClr val="2F3651"/>
              </a:solidFill>
              <a:prstDash val="solid"/>
            </a:ln>
            <a:effectLst/>
          </p:spPr>
          <p:txBody>
            <a:bodyPr lIns="405000" tIns="40500" rIns="27000" rtlCol="0" anchor="ctr"/>
            <a:lstStyle/>
            <a:p>
              <a:pPr defTabSz="685800"/>
              <a:r>
                <a:rPr lang="de-DE" sz="1350" dirty="0">
                  <a:solidFill>
                    <a:srgbClr val="2F3651"/>
                  </a:solidFill>
                  <a:uFill>
                    <a:solidFill>
                      <a:prstClr val="black">
                        <a:alpha val="0"/>
                      </a:prstClr>
                    </a:solidFill>
                  </a:uFill>
                  <a:latin typeface="Arial"/>
                  <a:ea typeface="Arial"/>
                  <a:cs typeface="Arial"/>
                </a:rPr>
                <a:t>Die Betazellen </a:t>
              </a:r>
              <a:r>
                <a:rPr lang="de-DE" sz="1350" dirty="0" err="1">
                  <a:solidFill>
                    <a:srgbClr val="2F3651"/>
                  </a:solidFill>
                  <a:uFill>
                    <a:solidFill>
                      <a:prstClr val="black">
                        <a:alpha val="0"/>
                      </a:prstClr>
                    </a:solidFill>
                  </a:uFill>
                  <a:latin typeface="Arial"/>
                  <a:ea typeface="Arial"/>
                  <a:cs typeface="Arial"/>
                </a:rPr>
                <a:t>überexprimieren</a:t>
              </a:r>
              <a:r>
                <a:rPr lang="de-DE" sz="1350" dirty="0">
                  <a:solidFill>
                    <a:srgbClr val="2F3651"/>
                  </a:solidFill>
                  <a:uFill>
                    <a:solidFill>
                      <a:prstClr val="black">
                        <a:alpha val="0"/>
                      </a:prstClr>
                    </a:solidFill>
                  </a:uFill>
                  <a:latin typeface="Arial"/>
                  <a:ea typeface="Arial"/>
                  <a:cs typeface="Arial"/>
                </a:rPr>
                <a:t> HLA-Klasse-I-Moleküle und sezernieren Zytokine, die zytotoxische   CD8+ T-Zellen anziehen</a:t>
              </a:r>
              <a:r>
                <a:rPr lang="de" sz="1350" baseline="30000" dirty="0">
                  <a:solidFill>
                    <a:srgbClr val="2F3651"/>
                  </a:solidFill>
                  <a:uFill>
                    <a:solidFill>
                      <a:prstClr val="black">
                        <a:alpha val="0"/>
                      </a:prstClr>
                    </a:solidFill>
                  </a:uFill>
                  <a:latin typeface="Arial"/>
                  <a:ea typeface="Arial"/>
                  <a:cs typeface="Arial"/>
                </a:rPr>
                <a:t>6,7</a:t>
              </a:r>
            </a:p>
          </p:txBody>
        </p:sp>
        <p:sp>
          <p:nvSpPr>
            <p:cNvPr id="589" name="Oval 120">
              <a:extLst>
                <a:ext uri="{FF2B5EF4-FFF2-40B4-BE49-F238E27FC236}">
                  <a16:creationId xmlns:a16="http://schemas.microsoft.com/office/drawing/2014/main" id="{7A7A3524-EAD1-8273-47CD-98CF3C687FD6}"/>
                </a:ext>
              </a:extLst>
            </p:cNvPr>
            <p:cNvSpPr>
              <a:spLocks noChangeAspect="1"/>
            </p:cNvSpPr>
            <p:nvPr/>
          </p:nvSpPr>
          <p:spPr>
            <a:xfrm>
              <a:off x="575026" y="5460494"/>
              <a:ext cx="402874" cy="402874"/>
            </a:xfrm>
            <a:prstGeom prst="ellipse">
              <a:avLst/>
            </a:prstGeom>
            <a:solidFill>
              <a:srgbClr val="2F3651"/>
            </a:solidFill>
            <a:ln w="25400" cap="flat" cmpd="sng" algn="ctr">
              <a:noFill/>
              <a:prstDash val="solid"/>
            </a:ln>
            <a:effectLst/>
          </p:spPr>
          <p:txBody>
            <a:bodyPr tIns="40500" bIns="13500"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150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5</a:t>
              </a:r>
              <a:endParaRPr kumimoji="0" lang="en-US" sz="180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sp>
        <p:nvSpPr>
          <p:cNvPr id="590" name="Rectangle 121">
            <a:extLst>
              <a:ext uri="{FF2B5EF4-FFF2-40B4-BE49-F238E27FC236}">
                <a16:creationId xmlns:a16="http://schemas.microsoft.com/office/drawing/2014/main" id="{E7079AF8-80C8-B208-3F83-6DD96D642E37}"/>
              </a:ext>
            </a:extLst>
          </p:cNvPr>
          <p:cNvSpPr/>
          <p:nvPr/>
        </p:nvSpPr>
        <p:spPr>
          <a:xfrm>
            <a:off x="1349808" y="2024220"/>
            <a:ext cx="719540" cy="235449"/>
          </a:xfrm>
          <a:prstGeom prst="rect">
            <a:avLst/>
          </a:prstGeom>
        </p:spPr>
        <p:txBody>
          <a:bodyPr wrap="square" lIns="0" tIns="0" rIns="0" bIns="0" anchor="t">
            <a:spAutoFit/>
          </a:bodyPr>
          <a:lstStyle/>
          <a:p>
            <a:pPr algn="r" defTabSz="685783">
              <a:lnSpc>
                <a:spcPct val="85000"/>
              </a:lnSpc>
              <a:defRPr/>
            </a:pPr>
            <a:r>
              <a:rPr lang="de" sz="900" b="1">
                <a:solidFill>
                  <a:srgbClr val="2F3651"/>
                </a:solidFill>
                <a:uFill>
                  <a:solidFill>
                    <a:prstClr val="black">
                      <a:alpha val="0"/>
                    </a:prstClr>
                  </a:solidFill>
                </a:uFill>
                <a:latin typeface="Arial"/>
                <a:ea typeface="Arial"/>
                <a:cs typeface="Arial"/>
              </a:rPr>
              <a:t>Stress, Zytokine</a:t>
            </a:r>
            <a:r>
              <a:rPr lang="de" sz="900" b="1" baseline="30000">
                <a:solidFill>
                  <a:srgbClr val="2F3651"/>
                </a:solidFill>
                <a:uFill>
                  <a:solidFill>
                    <a:prstClr val="black">
                      <a:alpha val="0"/>
                    </a:prstClr>
                  </a:solidFill>
                </a:uFill>
                <a:latin typeface="Arial"/>
                <a:ea typeface="Arial"/>
                <a:cs typeface="Arial"/>
              </a:rPr>
              <a:t>3,4</a:t>
            </a:r>
            <a:endParaRPr lang="en-US" sz="900" baseline="30000">
              <a:solidFill>
                <a:srgbClr val="2F3651"/>
              </a:solidFill>
              <a:latin typeface="Arial" panose="020B0604020202020204" pitchFamily="34" charset="0"/>
              <a:ea typeface="Calibri" panose="020F0502020204030204"/>
              <a:cs typeface="Arial" panose="020B0604020202020204" pitchFamily="34" charset="0"/>
            </a:endParaRPr>
          </a:p>
        </p:txBody>
      </p:sp>
      <p:sp>
        <p:nvSpPr>
          <p:cNvPr id="35" name="Rectangle: Top Corners Rounded 15">
            <a:extLst>
              <a:ext uri="{FF2B5EF4-FFF2-40B4-BE49-F238E27FC236}">
                <a16:creationId xmlns:a16="http://schemas.microsoft.com/office/drawing/2014/main" id="{955F0B4E-C406-2346-E5F7-19953C50FDE9}"/>
              </a:ext>
            </a:extLst>
          </p:cNvPr>
          <p:cNvSpPr/>
          <p:nvPr/>
        </p:nvSpPr>
        <p:spPr>
          <a:xfrm rot="16200000">
            <a:off x="6256331" y="-22076"/>
            <a:ext cx="595736" cy="2935444"/>
          </a:xfrm>
          <a:prstGeom prst="rect">
            <a:avLst/>
          </a:prstGeom>
          <a:noFill/>
          <a:ln w="25400" cap="flat" cmpd="sng" algn="ctr">
            <a:noFill/>
            <a:prstDash val="solid"/>
          </a:ln>
          <a:effectLst/>
        </p:spPr>
        <p:txBody>
          <a:bodyPr vert="vert" lIns="0" tIns="0" rIns="0" bIns="0" rtlCol="0" anchor="t" anchorCtr="0"/>
          <a:lstStyle/>
          <a:p>
            <a:pPr marL="0" marR="0" lvl="0" indent="0" defTabSz="685800" eaLnBrk="1" fontAlgn="auto" latinLnBrk="0" hangingPunct="1">
              <a:lnSpc>
                <a:spcPct val="90000"/>
              </a:lnSpc>
              <a:spcBef>
                <a:spcPct val="0"/>
              </a:spcBef>
              <a:spcAft>
                <a:spcPct val="0"/>
              </a:spcAft>
              <a:buClrTx/>
              <a:buSzTx/>
              <a:buFontTx/>
              <a:buNone/>
              <a:tabLst/>
              <a:defRPr/>
            </a:pPr>
            <a:r>
              <a:rPr kumimoji="0" lang="de" sz="135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Pankreatische </a:t>
            </a:r>
            <a:r>
              <a:rPr kumimoji="0" lang="de" sz="135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Lymphknoten</a:t>
            </a:r>
          </a:p>
        </p:txBody>
      </p:sp>
      <p:cxnSp>
        <p:nvCxnSpPr>
          <p:cNvPr id="36" name="Connettore diritto 16">
            <a:extLst>
              <a:ext uri="{FF2B5EF4-FFF2-40B4-BE49-F238E27FC236}">
                <a16:creationId xmlns:a16="http://schemas.microsoft.com/office/drawing/2014/main" id="{7E0F24F1-C67F-22D9-8880-B956540AFDB9}"/>
              </a:ext>
            </a:extLst>
          </p:cNvPr>
          <p:cNvCxnSpPr/>
          <p:nvPr/>
        </p:nvCxnSpPr>
        <p:spPr>
          <a:xfrm>
            <a:off x="5096185" y="1035184"/>
            <a:ext cx="4054959"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sp>
        <p:nvSpPr>
          <p:cNvPr id="538" name="Oval 91">
            <a:extLst>
              <a:ext uri="{FF2B5EF4-FFF2-40B4-BE49-F238E27FC236}">
                <a16:creationId xmlns:a16="http://schemas.microsoft.com/office/drawing/2014/main" id="{52FEB934-FCE2-4291-8A23-C526FADBD587}"/>
              </a:ext>
            </a:extLst>
          </p:cNvPr>
          <p:cNvSpPr/>
          <p:nvPr/>
        </p:nvSpPr>
        <p:spPr>
          <a:xfrm>
            <a:off x="4522436" y="1599463"/>
            <a:ext cx="30550" cy="30550"/>
          </a:xfrm>
          <a:prstGeom prst="ellipse">
            <a:avLst/>
          </a:prstGeom>
          <a:solidFill>
            <a:srgbClr val="2F3651">
              <a:lumMod val="75000"/>
              <a:lumOff val="25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692" name="Rectangle 73">
            <a:extLst>
              <a:ext uri="{FF2B5EF4-FFF2-40B4-BE49-F238E27FC236}">
                <a16:creationId xmlns:a16="http://schemas.microsoft.com/office/drawing/2014/main" id="{520092EC-7EDB-978C-1A20-8C6A207FD6FA}"/>
              </a:ext>
            </a:extLst>
          </p:cNvPr>
          <p:cNvSpPr/>
          <p:nvPr/>
        </p:nvSpPr>
        <p:spPr>
          <a:xfrm>
            <a:off x="5036309" y="1424635"/>
            <a:ext cx="4054959" cy="2241036"/>
          </a:xfrm>
          <a:prstGeom prst="rect">
            <a:avLst/>
          </a:prstGeom>
          <a:solidFill>
            <a:srgbClr val="347475">
              <a:lumMod val="40000"/>
              <a:lumOff val="60000"/>
              <a:alpha val="60000"/>
            </a:srgb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nvGrpSpPr>
          <p:cNvPr id="693" name="Group 104">
            <a:extLst>
              <a:ext uri="{FF2B5EF4-FFF2-40B4-BE49-F238E27FC236}">
                <a16:creationId xmlns:a16="http://schemas.microsoft.com/office/drawing/2014/main" id="{2D894A3C-196C-B87F-BF15-1131B29E47F9}"/>
              </a:ext>
            </a:extLst>
          </p:cNvPr>
          <p:cNvGrpSpPr/>
          <p:nvPr/>
        </p:nvGrpSpPr>
        <p:grpSpPr>
          <a:xfrm rot="2850752">
            <a:off x="6656362" y="1468523"/>
            <a:ext cx="925676" cy="861486"/>
            <a:chOff x="6408261" y="1791601"/>
            <a:chExt cx="845757" cy="787110"/>
          </a:xfrm>
        </p:grpSpPr>
        <p:sp>
          <p:nvSpPr>
            <p:cNvPr id="694" name="Freeform 327">
              <a:extLst>
                <a:ext uri="{FF2B5EF4-FFF2-40B4-BE49-F238E27FC236}">
                  <a16:creationId xmlns:a16="http://schemas.microsoft.com/office/drawing/2014/main" id="{9500B28B-2A01-5BF1-CB7A-F8A98A94A41F}"/>
                </a:ext>
              </a:extLst>
            </p:cNvPr>
            <p:cNvSpPr/>
            <p:nvPr/>
          </p:nvSpPr>
          <p:spPr>
            <a:xfrm>
              <a:off x="6408261" y="1791601"/>
              <a:ext cx="845757" cy="787110"/>
            </a:xfrm>
            <a:custGeom>
              <a:avLst/>
              <a:gdLst>
                <a:gd name="connsiteX0" fmla="*/ 176725 w 845757"/>
                <a:gd name="connsiteY0" fmla="*/ 107490 h 787110"/>
                <a:gd name="connsiteX1" fmla="*/ 176344 w 845757"/>
                <a:gd name="connsiteY1" fmla="*/ 84201 h 787110"/>
                <a:gd name="connsiteX2" fmla="*/ 241777 w 845757"/>
                <a:gd name="connsiteY2" fmla="*/ 137488 h 787110"/>
                <a:gd name="connsiteX3" fmla="*/ 326269 w 845757"/>
                <a:gd name="connsiteY3" fmla="*/ 162169 h 787110"/>
                <a:gd name="connsiteX4" fmla="*/ 371882 w 845757"/>
                <a:gd name="connsiteY4" fmla="*/ 111034 h 787110"/>
                <a:gd name="connsiteX5" fmla="*/ 357778 w 845757"/>
                <a:gd name="connsiteY5" fmla="*/ 40534 h 787110"/>
                <a:gd name="connsiteX6" fmla="*/ 374677 w 845757"/>
                <a:gd name="connsiteY6" fmla="*/ 31 h 787110"/>
                <a:gd name="connsiteX7" fmla="*/ 403391 w 845757"/>
                <a:gd name="connsiteY7" fmla="*/ 81923 h 787110"/>
                <a:gd name="connsiteX8" fmla="*/ 449004 w 845757"/>
                <a:gd name="connsiteY8" fmla="*/ 140905 h 787110"/>
                <a:gd name="connsiteX9" fmla="*/ 485215 w 845757"/>
                <a:gd name="connsiteY9" fmla="*/ 95086 h 787110"/>
                <a:gd name="connsiteX10" fmla="*/ 494490 w 845757"/>
                <a:gd name="connsiteY10" fmla="*/ 152803 h 787110"/>
                <a:gd name="connsiteX11" fmla="*/ 519265 w 845757"/>
                <a:gd name="connsiteY11" fmla="*/ 125463 h 787110"/>
                <a:gd name="connsiteX12" fmla="*/ 531208 w 845757"/>
                <a:gd name="connsiteY12" fmla="*/ 161536 h 787110"/>
                <a:gd name="connsiteX13" fmla="*/ 576313 w 845757"/>
                <a:gd name="connsiteY13" fmla="*/ 98503 h 787110"/>
                <a:gd name="connsiteX14" fmla="*/ 624467 w 845757"/>
                <a:gd name="connsiteY14" fmla="*/ 60659 h 787110"/>
                <a:gd name="connsiteX15" fmla="*/ 601470 w 845757"/>
                <a:gd name="connsiteY15" fmla="*/ 124071 h 787110"/>
                <a:gd name="connsiteX16" fmla="*/ 584190 w 845757"/>
                <a:gd name="connsiteY16" fmla="*/ 202039 h 787110"/>
                <a:gd name="connsiteX17" fmla="*/ 660677 w 845757"/>
                <a:gd name="connsiteY17" fmla="*/ 211785 h 787110"/>
                <a:gd name="connsiteX18" fmla="*/ 769056 w 845757"/>
                <a:gd name="connsiteY18" fmla="*/ 213557 h 787110"/>
                <a:gd name="connsiteX19" fmla="*/ 684182 w 845757"/>
                <a:gd name="connsiteY19" fmla="*/ 241783 h 787110"/>
                <a:gd name="connsiteX20" fmla="*/ 653690 w 845757"/>
                <a:gd name="connsiteY20" fmla="*/ 295576 h 787110"/>
                <a:gd name="connsiteX21" fmla="*/ 716455 w 845757"/>
                <a:gd name="connsiteY21" fmla="*/ 358609 h 787110"/>
                <a:gd name="connsiteX22" fmla="*/ 747837 w 845757"/>
                <a:gd name="connsiteY22" fmla="*/ 386328 h 787110"/>
                <a:gd name="connsiteX23" fmla="*/ 682785 w 845757"/>
                <a:gd name="connsiteY23" fmla="*/ 366962 h 787110"/>
                <a:gd name="connsiteX24" fmla="*/ 701843 w 845757"/>
                <a:gd name="connsiteY24" fmla="*/ 454170 h 787110"/>
                <a:gd name="connsiteX25" fmla="*/ 805774 w 845757"/>
                <a:gd name="connsiteY25" fmla="*/ 488978 h 787110"/>
                <a:gd name="connsiteX26" fmla="*/ 844272 w 845757"/>
                <a:gd name="connsiteY26" fmla="*/ 524165 h 787110"/>
                <a:gd name="connsiteX27" fmla="*/ 748346 w 845757"/>
                <a:gd name="connsiteY27" fmla="*/ 518849 h 787110"/>
                <a:gd name="connsiteX28" fmla="*/ 625864 w 845757"/>
                <a:gd name="connsiteY28" fmla="*/ 525937 h 787110"/>
                <a:gd name="connsiteX29" fmla="*/ 593592 w 845757"/>
                <a:gd name="connsiteY29" fmla="*/ 584919 h 787110"/>
                <a:gd name="connsiteX30" fmla="*/ 615700 w 845757"/>
                <a:gd name="connsiteY30" fmla="*/ 663394 h 787110"/>
                <a:gd name="connsiteX31" fmla="*/ 653308 w 845757"/>
                <a:gd name="connsiteY31" fmla="*/ 731236 h 787110"/>
                <a:gd name="connsiteX32" fmla="*/ 577202 w 845757"/>
                <a:gd name="connsiteY32" fmla="*/ 663394 h 787110"/>
                <a:gd name="connsiteX33" fmla="*/ 507703 w 845757"/>
                <a:gd name="connsiteY33" fmla="*/ 648458 h 787110"/>
                <a:gd name="connsiteX34" fmla="*/ 518757 w 845757"/>
                <a:gd name="connsiteY34" fmla="*/ 768322 h 787110"/>
                <a:gd name="connsiteX35" fmla="*/ 495379 w 845757"/>
                <a:gd name="connsiteY35" fmla="*/ 702251 h 787110"/>
                <a:gd name="connsiteX36" fmla="*/ 453832 w 845757"/>
                <a:gd name="connsiteY36" fmla="*/ 646306 h 787110"/>
                <a:gd name="connsiteX37" fmla="*/ 444938 w 845757"/>
                <a:gd name="connsiteY37" fmla="*/ 691746 h 787110"/>
                <a:gd name="connsiteX38" fmla="*/ 426769 w 845757"/>
                <a:gd name="connsiteY38" fmla="*/ 721237 h 787110"/>
                <a:gd name="connsiteX39" fmla="*/ 396276 w 845757"/>
                <a:gd name="connsiteY39" fmla="*/ 649471 h 787110"/>
                <a:gd name="connsiteX40" fmla="*/ 328556 w 845757"/>
                <a:gd name="connsiteY40" fmla="*/ 716047 h 787110"/>
                <a:gd name="connsiteX41" fmla="*/ 279004 w 845757"/>
                <a:gd name="connsiteY41" fmla="*/ 786548 h 787110"/>
                <a:gd name="connsiteX42" fmla="*/ 298952 w 845757"/>
                <a:gd name="connsiteY42" fmla="*/ 683012 h 787110"/>
                <a:gd name="connsiteX43" fmla="*/ 293235 w 845757"/>
                <a:gd name="connsiteY43" fmla="*/ 627953 h 787110"/>
                <a:gd name="connsiteX44" fmla="*/ 260073 w 845757"/>
                <a:gd name="connsiteY44" fmla="*/ 662381 h 787110"/>
                <a:gd name="connsiteX45" fmla="*/ 267569 w 845757"/>
                <a:gd name="connsiteY45" fmla="*/ 596690 h 787110"/>
                <a:gd name="connsiteX46" fmla="*/ 202517 w 845757"/>
                <a:gd name="connsiteY46" fmla="*/ 576439 h 787110"/>
                <a:gd name="connsiteX47" fmla="*/ 84483 w 845757"/>
                <a:gd name="connsiteY47" fmla="*/ 633776 h 787110"/>
                <a:gd name="connsiteX48" fmla="*/ 135813 w 845757"/>
                <a:gd name="connsiteY48" fmla="*/ 575173 h 787110"/>
                <a:gd name="connsiteX49" fmla="*/ 188033 w 845757"/>
                <a:gd name="connsiteY49" fmla="*/ 514419 h 787110"/>
                <a:gd name="connsiteX50" fmla="*/ 124379 w 845757"/>
                <a:gd name="connsiteY50" fmla="*/ 506065 h 787110"/>
                <a:gd name="connsiteX51" fmla="*/ 122600 w 845757"/>
                <a:gd name="connsiteY51" fmla="*/ 487079 h 787110"/>
                <a:gd name="connsiteX52" fmla="*/ 169864 w 845757"/>
                <a:gd name="connsiteY52" fmla="*/ 437716 h 787110"/>
                <a:gd name="connsiteX53" fmla="*/ 53990 w 845757"/>
                <a:gd name="connsiteY53" fmla="*/ 412655 h 787110"/>
                <a:gd name="connsiteX54" fmla="*/ 38108 w 845757"/>
                <a:gd name="connsiteY54" fmla="*/ 372531 h 787110"/>
                <a:gd name="connsiteX55" fmla="*/ 168085 w 845757"/>
                <a:gd name="connsiteY55" fmla="*/ 360634 h 787110"/>
                <a:gd name="connsiteX56" fmla="*/ 93377 w 845757"/>
                <a:gd name="connsiteY56" fmla="*/ 258870 h 787110"/>
                <a:gd name="connsiteX57" fmla="*/ 25275 w 845757"/>
                <a:gd name="connsiteY57" fmla="*/ 222291 h 787110"/>
                <a:gd name="connsiteX58" fmla="*/ 136703 w 845757"/>
                <a:gd name="connsiteY58" fmla="*/ 238998 h 787110"/>
                <a:gd name="connsiteX59" fmla="*/ 211411 w 845757"/>
                <a:gd name="connsiteY59" fmla="*/ 240264 h 787110"/>
                <a:gd name="connsiteX60" fmla="*/ 144580 w 845757"/>
                <a:gd name="connsiteY60" fmla="*/ 175079 h 787110"/>
                <a:gd name="connsiteX61" fmla="*/ 237838 w 845757"/>
                <a:gd name="connsiteY61" fmla="*/ 220898 h 787110"/>
                <a:gd name="connsiteX62" fmla="*/ 176852 w 845757"/>
                <a:gd name="connsiteY62" fmla="*/ 107617 h 78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845757" h="787110">
                  <a:moveTo>
                    <a:pt x="176725" y="107490"/>
                  </a:moveTo>
                  <a:cubicBezTo>
                    <a:pt x="176725" y="107490"/>
                    <a:pt x="164782" y="96478"/>
                    <a:pt x="176344" y="84201"/>
                  </a:cubicBezTo>
                  <a:cubicBezTo>
                    <a:pt x="187906" y="71923"/>
                    <a:pt x="206456" y="89517"/>
                    <a:pt x="241777" y="137488"/>
                  </a:cubicBezTo>
                  <a:cubicBezTo>
                    <a:pt x="277098" y="185458"/>
                    <a:pt x="297046" y="175839"/>
                    <a:pt x="326269" y="162169"/>
                  </a:cubicBezTo>
                  <a:cubicBezTo>
                    <a:pt x="355492" y="148499"/>
                    <a:pt x="369213" y="149892"/>
                    <a:pt x="371882" y="111034"/>
                  </a:cubicBezTo>
                  <a:cubicBezTo>
                    <a:pt x="374550" y="72177"/>
                    <a:pt x="366164" y="63443"/>
                    <a:pt x="357778" y="40534"/>
                  </a:cubicBezTo>
                  <a:cubicBezTo>
                    <a:pt x="349393" y="17624"/>
                    <a:pt x="357397" y="-855"/>
                    <a:pt x="374677" y="31"/>
                  </a:cubicBezTo>
                  <a:cubicBezTo>
                    <a:pt x="391956" y="917"/>
                    <a:pt x="399325" y="23826"/>
                    <a:pt x="403391" y="81923"/>
                  </a:cubicBezTo>
                  <a:cubicBezTo>
                    <a:pt x="407457" y="140019"/>
                    <a:pt x="433503" y="146727"/>
                    <a:pt x="449004" y="140905"/>
                  </a:cubicBezTo>
                  <a:cubicBezTo>
                    <a:pt x="464505" y="135083"/>
                    <a:pt x="464886" y="98124"/>
                    <a:pt x="485215" y="95086"/>
                  </a:cubicBezTo>
                  <a:cubicBezTo>
                    <a:pt x="502875" y="98630"/>
                    <a:pt x="478608" y="145335"/>
                    <a:pt x="494490" y="152803"/>
                  </a:cubicBezTo>
                  <a:cubicBezTo>
                    <a:pt x="510372" y="160271"/>
                    <a:pt x="506052" y="127742"/>
                    <a:pt x="519265" y="125463"/>
                  </a:cubicBezTo>
                  <a:cubicBezTo>
                    <a:pt x="532479" y="123185"/>
                    <a:pt x="519646" y="159891"/>
                    <a:pt x="531208" y="161536"/>
                  </a:cubicBezTo>
                  <a:cubicBezTo>
                    <a:pt x="542770" y="163182"/>
                    <a:pt x="564370" y="133311"/>
                    <a:pt x="576313" y="98503"/>
                  </a:cubicBezTo>
                  <a:cubicBezTo>
                    <a:pt x="588256" y="63696"/>
                    <a:pt x="609983" y="53950"/>
                    <a:pt x="624467" y="60659"/>
                  </a:cubicBezTo>
                  <a:cubicBezTo>
                    <a:pt x="638951" y="67367"/>
                    <a:pt x="632472" y="81796"/>
                    <a:pt x="601470" y="124071"/>
                  </a:cubicBezTo>
                  <a:cubicBezTo>
                    <a:pt x="570468" y="166346"/>
                    <a:pt x="569198" y="189762"/>
                    <a:pt x="584190" y="202039"/>
                  </a:cubicBezTo>
                  <a:cubicBezTo>
                    <a:pt x="599183" y="214317"/>
                    <a:pt x="624467" y="224949"/>
                    <a:pt x="660677" y="211785"/>
                  </a:cubicBezTo>
                  <a:cubicBezTo>
                    <a:pt x="696888" y="198622"/>
                    <a:pt x="752665" y="182294"/>
                    <a:pt x="769056" y="213557"/>
                  </a:cubicBezTo>
                  <a:cubicBezTo>
                    <a:pt x="785445" y="244821"/>
                    <a:pt x="706671" y="243555"/>
                    <a:pt x="684182" y="241783"/>
                  </a:cubicBezTo>
                  <a:cubicBezTo>
                    <a:pt x="661694" y="240011"/>
                    <a:pt x="645685" y="256338"/>
                    <a:pt x="653690" y="295576"/>
                  </a:cubicBezTo>
                  <a:cubicBezTo>
                    <a:pt x="661694" y="334813"/>
                    <a:pt x="678846" y="350255"/>
                    <a:pt x="716455" y="358609"/>
                  </a:cubicBezTo>
                  <a:cubicBezTo>
                    <a:pt x="754063" y="366962"/>
                    <a:pt x="749235" y="379746"/>
                    <a:pt x="747837" y="386328"/>
                  </a:cubicBezTo>
                  <a:cubicBezTo>
                    <a:pt x="746440" y="392910"/>
                    <a:pt x="694347" y="358609"/>
                    <a:pt x="682785" y="366962"/>
                  </a:cubicBezTo>
                  <a:cubicBezTo>
                    <a:pt x="671223" y="375316"/>
                    <a:pt x="669952" y="425059"/>
                    <a:pt x="701843" y="454170"/>
                  </a:cubicBezTo>
                  <a:cubicBezTo>
                    <a:pt x="733734" y="483282"/>
                    <a:pt x="766387" y="488978"/>
                    <a:pt x="805774" y="488978"/>
                  </a:cubicBezTo>
                  <a:cubicBezTo>
                    <a:pt x="845161" y="488978"/>
                    <a:pt x="848719" y="507963"/>
                    <a:pt x="844272" y="524165"/>
                  </a:cubicBezTo>
                  <a:cubicBezTo>
                    <a:pt x="839825" y="540366"/>
                    <a:pt x="777441" y="529860"/>
                    <a:pt x="748346" y="518849"/>
                  </a:cubicBezTo>
                  <a:cubicBezTo>
                    <a:pt x="719250" y="507837"/>
                    <a:pt x="652419" y="482269"/>
                    <a:pt x="625864" y="525937"/>
                  </a:cubicBezTo>
                  <a:cubicBezTo>
                    <a:pt x="599310" y="569604"/>
                    <a:pt x="604138" y="565553"/>
                    <a:pt x="593592" y="584919"/>
                  </a:cubicBezTo>
                  <a:cubicBezTo>
                    <a:pt x="583047" y="604285"/>
                    <a:pt x="589145" y="622384"/>
                    <a:pt x="615700" y="663394"/>
                  </a:cubicBezTo>
                  <a:cubicBezTo>
                    <a:pt x="642254" y="704403"/>
                    <a:pt x="662964" y="718073"/>
                    <a:pt x="653308" y="731236"/>
                  </a:cubicBezTo>
                  <a:cubicBezTo>
                    <a:pt x="643652" y="744400"/>
                    <a:pt x="615319" y="720224"/>
                    <a:pt x="577202" y="663394"/>
                  </a:cubicBezTo>
                  <a:cubicBezTo>
                    <a:pt x="539086" y="606563"/>
                    <a:pt x="511261" y="628207"/>
                    <a:pt x="507703" y="648458"/>
                  </a:cubicBezTo>
                  <a:cubicBezTo>
                    <a:pt x="504146" y="668710"/>
                    <a:pt x="530319" y="755538"/>
                    <a:pt x="518757" y="768322"/>
                  </a:cubicBezTo>
                  <a:cubicBezTo>
                    <a:pt x="507195" y="781105"/>
                    <a:pt x="497031" y="772752"/>
                    <a:pt x="495379" y="702251"/>
                  </a:cubicBezTo>
                  <a:cubicBezTo>
                    <a:pt x="493600" y="631751"/>
                    <a:pt x="460820" y="643648"/>
                    <a:pt x="453832" y="646306"/>
                  </a:cubicBezTo>
                  <a:cubicBezTo>
                    <a:pt x="446844" y="648964"/>
                    <a:pt x="441508" y="657824"/>
                    <a:pt x="444938" y="691746"/>
                  </a:cubicBezTo>
                  <a:cubicBezTo>
                    <a:pt x="448496" y="725667"/>
                    <a:pt x="434774" y="721237"/>
                    <a:pt x="426769" y="721237"/>
                  </a:cubicBezTo>
                  <a:cubicBezTo>
                    <a:pt x="418765" y="721237"/>
                    <a:pt x="423212" y="652888"/>
                    <a:pt x="396276" y="649471"/>
                  </a:cubicBezTo>
                  <a:cubicBezTo>
                    <a:pt x="369340" y="646053"/>
                    <a:pt x="341007" y="673266"/>
                    <a:pt x="328556" y="716047"/>
                  </a:cubicBezTo>
                  <a:cubicBezTo>
                    <a:pt x="316104" y="758829"/>
                    <a:pt x="305940" y="791864"/>
                    <a:pt x="279004" y="786548"/>
                  </a:cubicBezTo>
                  <a:cubicBezTo>
                    <a:pt x="252069" y="781232"/>
                    <a:pt x="284722" y="702378"/>
                    <a:pt x="298952" y="683012"/>
                  </a:cubicBezTo>
                  <a:cubicBezTo>
                    <a:pt x="313182" y="663647"/>
                    <a:pt x="310514" y="627447"/>
                    <a:pt x="293235" y="627953"/>
                  </a:cubicBezTo>
                  <a:cubicBezTo>
                    <a:pt x="275955" y="628460"/>
                    <a:pt x="287009" y="661495"/>
                    <a:pt x="260073" y="662381"/>
                  </a:cubicBezTo>
                  <a:cubicBezTo>
                    <a:pt x="233138" y="663267"/>
                    <a:pt x="282689" y="613524"/>
                    <a:pt x="267569" y="596690"/>
                  </a:cubicBezTo>
                  <a:cubicBezTo>
                    <a:pt x="252450" y="579856"/>
                    <a:pt x="228182" y="561883"/>
                    <a:pt x="202517" y="576439"/>
                  </a:cubicBezTo>
                  <a:cubicBezTo>
                    <a:pt x="176852" y="590994"/>
                    <a:pt x="101636" y="655293"/>
                    <a:pt x="84483" y="633776"/>
                  </a:cubicBezTo>
                  <a:cubicBezTo>
                    <a:pt x="67331" y="612259"/>
                    <a:pt x="107480" y="588843"/>
                    <a:pt x="135813" y="575173"/>
                  </a:cubicBezTo>
                  <a:cubicBezTo>
                    <a:pt x="164147" y="561503"/>
                    <a:pt x="191591" y="546062"/>
                    <a:pt x="188033" y="514419"/>
                  </a:cubicBezTo>
                  <a:cubicBezTo>
                    <a:pt x="184476" y="482776"/>
                    <a:pt x="138100" y="500369"/>
                    <a:pt x="124379" y="506065"/>
                  </a:cubicBezTo>
                  <a:cubicBezTo>
                    <a:pt x="110656" y="511760"/>
                    <a:pt x="101382" y="498597"/>
                    <a:pt x="122600" y="487079"/>
                  </a:cubicBezTo>
                  <a:cubicBezTo>
                    <a:pt x="143818" y="475561"/>
                    <a:pt x="188541" y="465435"/>
                    <a:pt x="169864" y="437716"/>
                  </a:cubicBezTo>
                  <a:cubicBezTo>
                    <a:pt x="151187" y="409997"/>
                    <a:pt x="140260" y="407339"/>
                    <a:pt x="53990" y="412655"/>
                  </a:cubicBezTo>
                  <a:cubicBezTo>
                    <a:pt x="-32280" y="417971"/>
                    <a:pt x="2278" y="375696"/>
                    <a:pt x="38108" y="372531"/>
                  </a:cubicBezTo>
                  <a:cubicBezTo>
                    <a:pt x="73938" y="369367"/>
                    <a:pt x="157540" y="398099"/>
                    <a:pt x="168085" y="360634"/>
                  </a:cubicBezTo>
                  <a:cubicBezTo>
                    <a:pt x="178631" y="323169"/>
                    <a:pt x="173803" y="282665"/>
                    <a:pt x="93377" y="258870"/>
                  </a:cubicBezTo>
                  <a:cubicBezTo>
                    <a:pt x="93377" y="258870"/>
                    <a:pt x="23116" y="248744"/>
                    <a:pt x="25275" y="222291"/>
                  </a:cubicBezTo>
                  <a:cubicBezTo>
                    <a:pt x="27436" y="195837"/>
                    <a:pt x="77495" y="210773"/>
                    <a:pt x="136703" y="238998"/>
                  </a:cubicBezTo>
                  <a:cubicBezTo>
                    <a:pt x="195911" y="267224"/>
                    <a:pt x="206964" y="265452"/>
                    <a:pt x="211411" y="240264"/>
                  </a:cubicBezTo>
                  <a:cubicBezTo>
                    <a:pt x="215858" y="215076"/>
                    <a:pt x="141912" y="197103"/>
                    <a:pt x="144580" y="175079"/>
                  </a:cubicBezTo>
                  <a:cubicBezTo>
                    <a:pt x="147248" y="153056"/>
                    <a:pt x="214079" y="233682"/>
                    <a:pt x="237838" y="220898"/>
                  </a:cubicBezTo>
                  <a:cubicBezTo>
                    <a:pt x="269221" y="204191"/>
                    <a:pt x="213952" y="132804"/>
                    <a:pt x="176852" y="107617"/>
                  </a:cubicBezTo>
                  <a:close/>
                </a:path>
              </a:pathLst>
            </a:custGeom>
            <a:gradFill>
              <a:gsLst>
                <a:gs pos="0">
                  <a:srgbClr val="FFFFFF"/>
                </a:gs>
                <a:gs pos="87000">
                  <a:srgbClr val="B057FF"/>
                </a:gs>
              </a:gsLst>
              <a:path path="circle">
                <a:fillToRect l="50000" t="50000" r="50000" b="50000"/>
              </a:path>
            </a:gradFill>
            <a:ln w="7750" cap="flat">
              <a:solidFill>
                <a:srgbClr val="2F3651"/>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525"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695" name="Freeform 328">
              <a:extLst>
                <a:ext uri="{FF2B5EF4-FFF2-40B4-BE49-F238E27FC236}">
                  <a16:creationId xmlns:a16="http://schemas.microsoft.com/office/drawing/2014/main" id="{F501950F-B4BA-C978-26DE-95B639C4D80A}"/>
                </a:ext>
              </a:extLst>
            </p:cNvPr>
            <p:cNvSpPr/>
            <p:nvPr/>
          </p:nvSpPr>
          <p:spPr>
            <a:xfrm rot="5618614">
              <a:off x="6672048" y="2087325"/>
              <a:ext cx="267836" cy="209939"/>
            </a:xfrm>
            <a:custGeom>
              <a:avLst/>
              <a:gdLst>
                <a:gd name="connsiteX0" fmla="*/ 62642 w 267836"/>
                <a:gd name="connsiteY0" fmla="*/ 8728 h 209939"/>
                <a:gd name="connsiteX1" fmla="*/ 5213 w 267836"/>
                <a:gd name="connsiteY1" fmla="*/ 36447 h 209939"/>
                <a:gd name="connsiteX2" fmla="*/ 50572 w 267836"/>
                <a:gd name="connsiteY2" fmla="*/ 180486 h 209939"/>
                <a:gd name="connsiteX3" fmla="*/ 267455 w 267836"/>
                <a:gd name="connsiteY3" fmla="*/ 54547 h 209939"/>
                <a:gd name="connsiteX4" fmla="*/ 141416 w 267836"/>
                <a:gd name="connsiteY4" fmla="*/ 28093 h 209939"/>
                <a:gd name="connsiteX5" fmla="*/ 62642 w 267836"/>
                <a:gd name="connsiteY5" fmla="*/ 8728 h 209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836" h="209938">
                  <a:moveTo>
                    <a:pt x="62642" y="8728"/>
                  </a:moveTo>
                  <a:cubicBezTo>
                    <a:pt x="39010" y="-1524"/>
                    <a:pt x="12201" y="11639"/>
                    <a:pt x="5213" y="36447"/>
                  </a:cubicBezTo>
                  <a:cubicBezTo>
                    <a:pt x="-4189" y="69609"/>
                    <a:pt x="-6857" y="125680"/>
                    <a:pt x="50572" y="180486"/>
                  </a:cubicBezTo>
                  <a:cubicBezTo>
                    <a:pt x="140272" y="265922"/>
                    <a:pt x="275967" y="147451"/>
                    <a:pt x="267455" y="54547"/>
                  </a:cubicBezTo>
                  <a:cubicBezTo>
                    <a:pt x="258815" y="-38737"/>
                    <a:pt x="182328" y="12525"/>
                    <a:pt x="141416" y="28093"/>
                  </a:cubicBezTo>
                  <a:cubicBezTo>
                    <a:pt x="112829" y="38979"/>
                    <a:pt x="93135" y="22018"/>
                    <a:pt x="62642" y="8728"/>
                  </a:cubicBezTo>
                  <a:close/>
                </a:path>
              </a:pathLst>
            </a:custGeom>
            <a:gradFill>
              <a:gsLst>
                <a:gs pos="2000">
                  <a:srgbClr val="FFFFFF"/>
                </a:gs>
                <a:gs pos="56000">
                  <a:srgbClr val="AA80DC"/>
                </a:gs>
                <a:gs pos="98000">
                  <a:srgbClr val="5500B9"/>
                </a:gs>
              </a:gsLst>
              <a:path path="circle">
                <a:fillToRect l="50000" t="50000" r="50000" b="50000"/>
              </a:path>
            </a:grad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525"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grpSp>
      <p:sp>
        <p:nvSpPr>
          <p:cNvPr id="696" name="TextBox 107">
            <a:extLst>
              <a:ext uri="{FF2B5EF4-FFF2-40B4-BE49-F238E27FC236}">
                <a16:creationId xmlns:a16="http://schemas.microsoft.com/office/drawing/2014/main" id="{A130DCAF-E56A-3612-19E4-F8C6ECB526CA}"/>
              </a:ext>
            </a:extLst>
          </p:cNvPr>
          <p:cNvSpPr txBox="1"/>
          <p:nvPr/>
        </p:nvSpPr>
        <p:spPr>
          <a:xfrm>
            <a:off x="7449169" y="1488072"/>
            <a:ext cx="852773" cy="117725"/>
          </a:xfrm>
          <a:prstGeom prst="rect">
            <a:avLst/>
          </a:prstGeom>
          <a:noFill/>
        </p:spPr>
        <p:txBody>
          <a:bodyPr wrap="square" lIns="0" tIns="0" rIns="0" bIns="0" rtlCol="0" anchor="ctr">
            <a:spAutoFit/>
          </a:bodyPr>
          <a:lstStyle/>
          <a:p>
            <a:pPr defTabSz="685800">
              <a:lnSpc>
                <a:spcPct val="85000"/>
              </a:lnSpc>
              <a:defRPr/>
            </a:pPr>
            <a:r>
              <a:rPr lang="de" sz="900" b="1">
                <a:solidFill>
                  <a:srgbClr val="2F3651"/>
                </a:solidFill>
                <a:uFill>
                  <a:solidFill>
                    <a:prstClr val="black">
                      <a:alpha val="0"/>
                    </a:prstClr>
                  </a:solidFill>
                </a:uFill>
                <a:latin typeface="Arial"/>
                <a:ea typeface="Arial"/>
                <a:cs typeface="Arial"/>
              </a:rPr>
              <a:t>Reife APZ</a:t>
            </a:r>
          </a:p>
        </p:txBody>
      </p:sp>
      <p:sp>
        <p:nvSpPr>
          <p:cNvPr id="697" name="TextBox 108">
            <a:extLst>
              <a:ext uri="{FF2B5EF4-FFF2-40B4-BE49-F238E27FC236}">
                <a16:creationId xmlns:a16="http://schemas.microsoft.com/office/drawing/2014/main" id="{52450032-CF85-E4FA-E9ED-ADB12C98F6FF}"/>
              </a:ext>
            </a:extLst>
          </p:cNvPr>
          <p:cNvSpPr txBox="1"/>
          <p:nvPr/>
        </p:nvSpPr>
        <p:spPr>
          <a:xfrm>
            <a:off x="5679748" y="1631044"/>
            <a:ext cx="766910" cy="215828"/>
          </a:xfrm>
          <a:prstGeom prst="rect">
            <a:avLst/>
          </a:prstGeom>
          <a:noFill/>
        </p:spPr>
        <p:txBody>
          <a:bodyPr wrap="square" lIns="0" tIns="0" rIns="0" bIns="0" rtlCol="0">
            <a:spAutoFit/>
          </a:bodyPr>
          <a:lstStyle/>
          <a:p>
            <a:pPr algn="ctr" defTabSz="685800">
              <a:lnSpc>
                <a:spcPct val="85000"/>
              </a:lnSpc>
              <a:defRPr/>
            </a:pPr>
            <a:r>
              <a:rPr lang="de" sz="825">
                <a:solidFill>
                  <a:srgbClr val="2F3651"/>
                </a:solidFill>
                <a:uFill>
                  <a:solidFill>
                    <a:prstClr val="black">
                      <a:alpha val="0"/>
                    </a:prstClr>
                  </a:solidFill>
                </a:uFill>
                <a:latin typeface="Arial"/>
                <a:ea typeface="Arial"/>
                <a:cs typeface="Arial"/>
              </a:rPr>
              <a:t>Antigen-Präsentation</a:t>
            </a:r>
          </a:p>
        </p:txBody>
      </p:sp>
      <p:grpSp>
        <p:nvGrpSpPr>
          <p:cNvPr id="698" name="Group 5">
            <a:extLst>
              <a:ext uri="{FF2B5EF4-FFF2-40B4-BE49-F238E27FC236}">
                <a16:creationId xmlns:a16="http://schemas.microsoft.com/office/drawing/2014/main" id="{2F42B1EF-61CE-A1BF-73FD-8C88FE2A2937}"/>
              </a:ext>
            </a:extLst>
          </p:cNvPr>
          <p:cNvGrpSpPr/>
          <p:nvPr/>
        </p:nvGrpSpPr>
        <p:grpSpPr>
          <a:xfrm rot="19257870">
            <a:off x="7282894" y="2035739"/>
            <a:ext cx="585161" cy="879506"/>
            <a:chOff x="9131021" y="3551487"/>
            <a:chExt cx="780214" cy="1172674"/>
          </a:xfrm>
        </p:grpSpPr>
        <p:grpSp>
          <p:nvGrpSpPr>
            <p:cNvPr id="699" name="Group 3">
              <a:extLst>
                <a:ext uri="{FF2B5EF4-FFF2-40B4-BE49-F238E27FC236}">
                  <a16:creationId xmlns:a16="http://schemas.microsoft.com/office/drawing/2014/main" id="{4FCDA6F7-9F74-6B06-2378-AEBB9DB45862}"/>
                </a:ext>
              </a:extLst>
            </p:cNvPr>
            <p:cNvGrpSpPr/>
            <p:nvPr/>
          </p:nvGrpSpPr>
          <p:grpSpPr>
            <a:xfrm>
              <a:off x="9131021" y="3551487"/>
              <a:ext cx="780214" cy="1172674"/>
              <a:chOff x="9131021" y="3551487"/>
              <a:chExt cx="780214" cy="1172674"/>
            </a:xfrm>
          </p:grpSpPr>
          <p:sp>
            <p:nvSpPr>
              <p:cNvPr id="702" name="Freeform: Shape 202">
                <a:extLst>
                  <a:ext uri="{FF2B5EF4-FFF2-40B4-BE49-F238E27FC236}">
                    <a16:creationId xmlns:a16="http://schemas.microsoft.com/office/drawing/2014/main" id="{90FDFEFE-6E66-BF97-CB7A-13867E009AB0}"/>
                  </a:ext>
                </a:extLst>
              </p:cNvPr>
              <p:cNvSpPr>
                <a:spLocks noChangeAspect="1"/>
              </p:cNvSpPr>
              <p:nvPr/>
            </p:nvSpPr>
            <p:spPr>
              <a:xfrm rot="2238401">
                <a:off x="9403825" y="3551487"/>
                <a:ext cx="234606" cy="25340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B266B4"/>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grpSp>
            <p:nvGrpSpPr>
              <p:cNvPr id="703" name="Group 110">
                <a:extLst>
                  <a:ext uri="{FF2B5EF4-FFF2-40B4-BE49-F238E27FC236}">
                    <a16:creationId xmlns:a16="http://schemas.microsoft.com/office/drawing/2014/main" id="{395E5505-D602-C520-C564-B8A79D2D01AD}"/>
                  </a:ext>
                </a:extLst>
              </p:cNvPr>
              <p:cNvGrpSpPr>
                <a:grpSpLocks noChangeAspect="1"/>
              </p:cNvGrpSpPr>
              <p:nvPr/>
            </p:nvGrpSpPr>
            <p:grpSpPr>
              <a:xfrm>
                <a:off x="9131021" y="3943947"/>
                <a:ext cx="780214" cy="780214"/>
                <a:chOff x="6935850" y="3133317"/>
                <a:chExt cx="1828798" cy="1828798"/>
              </a:xfrm>
            </p:grpSpPr>
            <p:sp>
              <p:nvSpPr>
                <p:cNvPr id="704" name="Oval 111">
                  <a:extLst>
                    <a:ext uri="{FF2B5EF4-FFF2-40B4-BE49-F238E27FC236}">
                      <a16:creationId xmlns:a16="http://schemas.microsoft.com/office/drawing/2014/main" id="{38290793-A526-E5A1-D32B-57DE936BCEC9}"/>
                    </a:ext>
                  </a:extLst>
                </p:cNvPr>
                <p:cNvSpPr/>
                <p:nvPr/>
              </p:nvSpPr>
              <p:spPr>
                <a:xfrm>
                  <a:off x="6935850" y="3133317"/>
                  <a:ext cx="1828798" cy="1828798"/>
                </a:xfrm>
                <a:prstGeom prst="ellipse">
                  <a:avLst/>
                </a:prstGeom>
                <a:solidFill>
                  <a:srgbClr val="FFA3A3"/>
                </a:solidFill>
                <a:ln w="12700" cap="flat" cmpd="sng" algn="ctr">
                  <a:solidFill>
                    <a:srgbClr val="A30000"/>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705" name="Oval 112">
                  <a:extLst>
                    <a:ext uri="{FF2B5EF4-FFF2-40B4-BE49-F238E27FC236}">
                      <a16:creationId xmlns:a16="http://schemas.microsoft.com/office/drawing/2014/main" id="{D8339644-94DC-9F68-5A98-367E21B31EF2}"/>
                    </a:ext>
                  </a:extLst>
                </p:cNvPr>
                <p:cNvSpPr/>
                <p:nvPr/>
              </p:nvSpPr>
              <p:spPr>
                <a:xfrm>
                  <a:off x="7204594" y="3744010"/>
                  <a:ext cx="987552" cy="987552"/>
                </a:xfrm>
                <a:prstGeom prst="ellipse">
                  <a:avLst/>
                </a:prstGeom>
                <a:solidFill>
                  <a:srgbClr val="FF0909"/>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706" name="Moon 113">
                  <a:extLst>
                    <a:ext uri="{FF2B5EF4-FFF2-40B4-BE49-F238E27FC236}">
                      <a16:creationId xmlns:a16="http://schemas.microsoft.com/office/drawing/2014/main" id="{88E9BB86-1C72-FA7C-2486-DC34BCAA15B4}"/>
                    </a:ext>
                  </a:extLst>
                </p:cNvPr>
                <p:cNvSpPr/>
                <p:nvPr/>
              </p:nvSpPr>
              <p:spPr>
                <a:xfrm rot="7817520">
                  <a:off x="8079542" y="3185078"/>
                  <a:ext cx="273673" cy="1017710"/>
                </a:xfrm>
                <a:prstGeom prst="moon">
                  <a:avLst>
                    <a:gd name="adj" fmla="val 28930"/>
                  </a:avLst>
                </a:prstGeom>
                <a:solidFill>
                  <a:sysClr val="window" lastClr="FFFFFF"/>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grpSp>
        <p:sp>
          <p:nvSpPr>
            <p:cNvPr id="700" name="Freeform: Shape 207">
              <a:extLst>
                <a:ext uri="{FF2B5EF4-FFF2-40B4-BE49-F238E27FC236}">
                  <a16:creationId xmlns:a16="http://schemas.microsoft.com/office/drawing/2014/main" id="{CB740909-8A6A-C8D7-55F7-0C857C37CE18}"/>
                </a:ext>
              </a:extLst>
            </p:cNvPr>
            <p:cNvSpPr>
              <a:spLocks noChangeAspect="1"/>
            </p:cNvSpPr>
            <p:nvPr/>
          </p:nvSpPr>
          <p:spPr>
            <a:xfrm rot="19361600" flipV="1">
              <a:off x="9397647" y="3760326"/>
              <a:ext cx="234606" cy="25340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FF0909"/>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701" name="Oval 115">
              <a:extLst>
                <a:ext uri="{FF2B5EF4-FFF2-40B4-BE49-F238E27FC236}">
                  <a16:creationId xmlns:a16="http://schemas.microsoft.com/office/drawing/2014/main" id="{970104D9-679F-C899-BAB1-060B8BD13A04}"/>
                </a:ext>
              </a:extLst>
            </p:cNvPr>
            <p:cNvSpPr/>
            <p:nvPr/>
          </p:nvSpPr>
          <p:spPr>
            <a:xfrm>
              <a:off x="9471489" y="3737941"/>
              <a:ext cx="81467" cy="81467"/>
            </a:xfrm>
            <a:prstGeom prst="ellipse">
              <a:avLst/>
            </a:prstGeom>
            <a:solidFill>
              <a:srgbClr val="2F3651">
                <a:lumMod val="75000"/>
                <a:lumOff val="25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pic>
        <p:nvPicPr>
          <p:cNvPr id="707" name="T-Cells infiltrate 4">
            <a:extLst>
              <a:ext uri="{FF2B5EF4-FFF2-40B4-BE49-F238E27FC236}">
                <a16:creationId xmlns:a16="http://schemas.microsoft.com/office/drawing/2014/main" id="{2C8DA46C-AD17-4DB4-CA64-B84E1F956F0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23787" y="2307670"/>
            <a:ext cx="615838" cy="605042"/>
          </a:xfrm>
          <a:prstGeom prst="rect">
            <a:avLst/>
          </a:prstGeom>
        </p:spPr>
      </p:pic>
      <p:sp>
        <p:nvSpPr>
          <p:cNvPr id="708" name="Freeform: Shape 223">
            <a:extLst>
              <a:ext uri="{FF2B5EF4-FFF2-40B4-BE49-F238E27FC236}">
                <a16:creationId xmlns:a16="http://schemas.microsoft.com/office/drawing/2014/main" id="{61C3E182-2CEF-6415-CE02-1EDE808DC7C7}"/>
              </a:ext>
            </a:extLst>
          </p:cNvPr>
          <p:cNvSpPr>
            <a:spLocks noChangeAspect="1"/>
          </p:cNvSpPr>
          <p:nvPr/>
        </p:nvSpPr>
        <p:spPr>
          <a:xfrm rot="156699" flipV="1">
            <a:off x="6655381" y="2215787"/>
            <a:ext cx="175955" cy="19005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A30000"/>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cxnSp>
        <p:nvCxnSpPr>
          <p:cNvPr id="710" name="Straight Arrow Connector 20">
            <a:extLst>
              <a:ext uri="{FF2B5EF4-FFF2-40B4-BE49-F238E27FC236}">
                <a16:creationId xmlns:a16="http://schemas.microsoft.com/office/drawing/2014/main" id="{7C6C3A10-FA65-613F-53BB-096C26DD7A41}"/>
              </a:ext>
            </a:extLst>
          </p:cNvPr>
          <p:cNvCxnSpPr/>
          <p:nvPr/>
        </p:nvCxnSpPr>
        <p:spPr>
          <a:xfrm>
            <a:off x="4842262" y="1574177"/>
            <a:ext cx="1922870" cy="0"/>
          </a:xfrm>
          <a:prstGeom prst="straightConnector1">
            <a:avLst/>
          </a:prstGeom>
          <a:noFill/>
          <a:ln w="15875" cap="flat" cmpd="sng" algn="ctr">
            <a:solidFill>
              <a:srgbClr val="7F7F7F"/>
            </a:solidFill>
            <a:prstDash val="solid"/>
            <a:tailEnd type="stealth" w="lg" len="lg"/>
          </a:ln>
          <a:effectLst/>
        </p:spPr>
      </p:cxnSp>
      <p:pic>
        <p:nvPicPr>
          <p:cNvPr id="711" name="Graphic 2651">
            <a:extLst>
              <a:ext uri="{FF2B5EF4-FFF2-40B4-BE49-F238E27FC236}">
                <a16:creationId xmlns:a16="http://schemas.microsoft.com/office/drawing/2014/main" id="{583F7375-8512-314E-C25E-3873137439B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4873583">
            <a:off x="8294073" y="2992939"/>
            <a:ext cx="126766" cy="134540"/>
          </a:xfrm>
          <a:prstGeom prst="rect">
            <a:avLst/>
          </a:prstGeom>
        </p:spPr>
      </p:pic>
      <p:pic>
        <p:nvPicPr>
          <p:cNvPr id="712" name="Graphic 2652">
            <a:extLst>
              <a:ext uri="{FF2B5EF4-FFF2-40B4-BE49-F238E27FC236}">
                <a16:creationId xmlns:a16="http://schemas.microsoft.com/office/drawing/2014/main" id="{82E2B682-88F9-1322-545F-EDFB8E90F65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9745088">
            <a:off x="8445925" y="3009341"/>
            <a:ext cx="134540" cy="126766"/>
          </a:xfrm>
          <a:prstGeom prst="rect">
            <a:avLst/>
          </a:prstGeom>
        </p:spPr>
      </p:pic>
      <p:pic>
        <p:nvPicPr>
          <p:cNvPr id="713" name="Graphic 2653">
            <a:extLst>
              <a:ext uri="{FF2B5EF4-FFF2-40B4-BE49-F238E27FC236}">
                <a16:creationId xmlns:a16="http://schemas.microsoft.com/office/drawing/2014/main" id="{40B8FBE2-A117-6904-B629-06F9BD9AB08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1423421">
            <a:off x="8333652" y="3529829"/>
            <a:ext cx="134540" cy="126766"/>
          </a:xfrm>
          <a:prstGeom prst="rect">
            <a:avLst/>
          </a:prstGeom>
        </p:spPr>
      </p:pic>
      <p:pic>
        <p:nvPicPr>
          <p:cNvPr id="714" name="Graphic 2651">
            <a:extLst>
              <a:ext uri="{FF2B5EF4-FFF2-40B4-BE49-F238E27FC236}">
                <a16:creationId xmlns:a16="http://schemas.microsoft.com/office/drawing/2014/main" id="{6283E3A5-CA7B-A370-5B95-6108B3D9358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4873583">
            <a:off x="8394878" y="3386419"/>
            <a:ext cx="126766" cy="134540"/>
          </a:xfrm>
          <a:prstGeom prst="rect">
            <a:avLst/>
          </a:prstGeom>
        </p:spPr>
      </p:pic>
      <p:pic>
        <p:nvPicPr>
          <p:cNvPr id="715" name="Graphic 2652">
            <a:extLst>
              <a:ext uri="{FF2B5EF4-FFF2-40B4-BE49-F238E27FC236}">
                <a16:creationId xmlns:a16="http://schemas.microsoft.com/office/drawing/2014/main" id="{2F73EC78-A509-2E5A-D84C-AC02BDD491E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9745088">
            <a:off x="7710874" y="3310352"/>
            <a:ext cx="134540" cy="126766"/>
          </a:xfrm>
          <a:prstGeom prst="rect">
            <a:avLst/>
          </a:prstGeom>
        </p:spPr>
      </p:pic>
      <p:pic>
        <p:nvPicPr>
          <p:cNvPr id="716" name="Graphic 2653">
            <a:extLst>
              <a:ext uri="{FF2B5EF4-FFF2-40B4-BE49-F238E27FC236}">
                <a16:creationId xmlns:a16="http://schemas.microsoft.com/office/drawing/2014/main" id="{2EB1630D-D9CE-8956-E6BE-DB3C9AEE033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1423421">
            <a:off x="8411251" y="3197182"/>
            <a:ext cx="134540" cy="126766"/>
          </a:xfrm>
          <a:prstGeom prst="rect">
            <a:avLst/>
          </a:prstGeom>
        </p:spPr>
      </p:pic>
      <p:pic>
        <p:nvPicPr>
          <p:cNvPr id="717" name="Graphic 2651">
            <a:extLst>
              <a:ext uri="{FF2B5EF4-FFF2-40B4-BE49-F238E27FC236}">
                <a16:creationId xmlns:a16="http://schemas.microsoft.com/office/drawing/2014/main" id="{D15FF710-E86E-7995-D82E-8DF8FB22777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4873583">
            <a:off x="7816800" y="3507172"/>
            <a:ext cx="126766" cy="134540"/>
          </a:xfrm>
          <a:prstGeom prst="rect">
            <a:avLst/>
          </a:prstGeom>
        </p:spPr>
      </p:pic>
      <p:sp>
        <p:nvSpPr>
          <p:cNvPr id="718" name="TextBox 16">
            <a:extLst>
              <a:ext uri="{FF2B5EF4-FFF2-40B4-BE49-F238E27FC236}">
                <a16:creationId xmlns:a16="http://schemas.microsoft.com/office/drawing/2014/main" id="{586575A7-43BB-110B-F615-5D4D7DFB1645}"/>
              </a:ext>
            </a:extLst>
          </p:cNvPr>
          <p:cNvSpPr txBox="1"/>
          <p:nvPr/>
        </p:nvSpPr>
        <p:spPr>
          <a:xfrm>
            <a:off x="6885699" y="2976170"/>
            <a:ext cx="454599" cy="117725"/>
          </a:xfrm>
          <a:prstGeom prst="rect">
            <a:avLst/>
          </a:prstGeom>
          <a:noFill/>
        </p:spPr>
        <p:txBody>
          <a:bodyPr wrap="square" lIns="0" tIns="0" rIns="0" bIns="0" rtlCol="0">
            <a:spAutoFit/>
          </a:bodyPr>
          <a:lstStyle/>
          <a:p>
            <a:pPr algn="ctr" defTabSz="685800">
              <a:lnSpc>
                <a:spcPct val="85000"/>
              </a:lnSpc>
              <a:defRPr/>
            </a:pPr>
            <a:r>
              <a:rPr lang="de" sz="900">
                <a:solidFill>
                  <a:srgbClr val="2F3651"/>
                </a:solidFill>
                <a:uFill>
                  <a:solidFill>
                    <a:prstClr val="black">
                      <a:alpha val="0"/>
                    </a:prstClr>
                  </a:solidFill>
                </a:uFill>
                <a:latin typeface="Arial"/>
                <a:ea typeface="Arial"/>
                <a:cs typeface="Arial"/>
              </a:rPr>
              <a:t>IL-2</a:t>
            </a:r>
          </a:p>
        </p:txBody>
      </p:sp>
      <p:sp>
        <p:nvSpPr>
          <p:cNvPr id="719" name="TextBox 42">
            <a:extLst>
              <a:ext uri="{FF2B5EF4-FFF2-40B4-BE49-F238E27FC236}">
                <a16:creationId xmlns:a16="http://schemas.microsoft.com/office/drawing/2014/main" id="{C093C256-1354-BE39-456D-BC51534B07AB}"/>
              </a:ext>
            </a:extLst>
          </p:cNvPr>
          <p:cNvSpPr txBox="1"/>
          <p:nvPr/>
        </p:nvSpPr>
        <p:spPr>
          <a:xfrm>
            <a:off x="6908612" y="3119729"/>
            <a:ext cx="454599" cy="117725"/>
          </a:xfrm>
          <a:prstGeom prst="rect">
            <a:avLst/>
          </a:prstGeom>
          <a:noFill/>
        </p:spPr>
        <p:txBody>
          <a:bodyPr wrap="square" lIns="0" tIns="0" rIns="0" bIns="0" rtlCol="0">
            <a:spAutoFit/>
          </a:bodyPr>
          <a:lstStyle/>
          <a:p>
            <a:pPr algn="ctr" defTabSz="685800">
              <a:lnSpc>
                <a:spcPct val="85000"/>
              </a:lnSpc>
              <a:defRPr/>
            </a:pPr>
            <a:r>
              <a:rPr lang="de" sz="900">
                <a:solidFill>
                  <a:srgbClr val="2F3651"/>
                </a:solidFill>
                <a:uFill>
                  <a:solidFill>
                    <a:prstClr val="black">
                      <a:alpha val="0"/>
                    </a:prstClr>
                  </a:solidFill>
                </a:uFill>
                <a:latin typeface="Arial"/>
                <a:ea typeface="Arial"/>
                <a:cs typeface="Arial"/>
              </a:rPr>
              <a:t>IFN-γ</a:t>
            </a:r>
          </a:p>
        </p:txBody>
      </p:sp>
      <p:cxnSp>
        <p:nvCxnSpPr>
          <p:cNvPr id="720" name="Straight Arrow Connector 53">
            <a:extLst>
              <a:ext uri="{FF2B5EF4-FFF2-40B4-BE49-F238E27FC236}">
                <a16:creationId xmlns:a16="http://schemas.microsoft.com/office/drawing/2014/main" id="{BC64352F-B739-52AD-AB0E-207C8BB07E77}"/>
              </a:ext>
            </a:extLst>
          </p:cNvPr>
          <p:cNvCxnSpPr/>
          <p:nvPr/>
        </p:nvCxnSpPr>
        <p:spPr>
          <a:xfrm>
            <a:off x="7854313" y="2880092"/>
            <a:ext cx="104234" cy="152780"/>
          </a:xfrm>
          <a:prstGeom prst="straightConnector1">
            <a:avLst/>
          </a:prstGeom>
          <a:noFill/>
          <a:ln w="15875" cap="flat" cmpd="sng" algn="ctr">
            <a:solidFill>
              <a:srgbClr val="7F7F7F"/>
            </a:solidFill>
            <a:prstDash val="solid"/>
            <a:tailEnd type="stealth" w="lg" len="lg"/>
          </a:ln>
          <a:effectLst/>
        </p:spPr>
      </p:cxnSp>
      <p:grpSp>
        <p:nvGrpSpPr>
          <p:cNvPr id="721" name="T-Cells infiltrate 4">
            <a:extLst>
              <a:ext uri="{FF2B5EF4-FFF2-40B4-BE49-F238E27FC236}">
                <a16:creationId xmlns:a16="http://schemas.microsoft.com/office/drawing/2014/main" id="{070ED0CE-6D90-506F-A000-0EFD267C19F8}"/>
              </a:ext>
            </a:extLst>
          </p:cNvPr>
          <p:cNvGrpSpPr/>
          <p:nvPr/>
        </p:nvGrpSpPr>
        <p:grpSpPr>
          <a:xfrm>
            <a:off x="7858383" y="3029068"/>
            <a:ext cx="539998" cy="501599"/>
            <a:chOff x="1062106" y="1799126"/>
            <a:chExt cx="980756" cy="963564"/>
          </a:xfrm>
        </p:grpSpPr>
        <p:sp>
          <p:nvSpPr>
            <p:cNvPr id="722" name="Freeform: Shape 10">
              <a:extLst>
                <a:ext uri="{FF2B5EF4-FFF2-40B4-BE49-F238E27FC236}">
                  <a16:creationId xmlns:a16="http://schemas.microsoft.com/office/drawing/2014/main" id="{8C7D6442-F573-10D1-A918-187CA7E16E76}"/>
                </a:ext>
              </a:extLst>
            </p:cNvPr>
            <p:cNvSpPr/>
            <p:nvPr/>
          </p:nvSpPr>
          <p:spPr>
            <a:xfrm>
              <a:off x="1062106" y="1799126"/>
              <a:ext cx="980756" cy="963564"/>
            </a:xfrm>
            <a:custGeom>
              <a:avLst/>
              <a:gdLst>
                <a:gd name="connsiteX0" fmla="*/ 980756 w 980756"/>
                <a:gd name="connsiteY0" fmla="*/ 481782 h 963564"/>
                <a:gd name="connsiteX1" fmla="*/ 490378 w 980756"/>
                <a:gd name="connsiteY1" fmla="*/ 963565 h 963564"/>
                <a:gd name="connsiteX2" fmla="*/ 0 w 980756"/>
                <a:gd name="connsiteY2" fmla="*/ 481782 h 963564"/>
                <a:gd name="connsiteX3" fmla="*/ 490378 w 980756"/>
                <a:gd name="connsiteY3" fmla="*/ 0 h 963564"/>
                <a:gd name="connsiteX4" fmla="*/ 980756 w 980756"/>
                <a:gd name="connsiteY4" fmla="*/ 481782 h 9635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0756" h="963564">
                  <a:moveTo>
                    <a:pt x="980756" y="481782"/>
                  </a:moveTo>
                  <a:cubicBezTo>
                    <a:pt x="980756" y="747863"/>
                    <a:pt x="761207" y="963565"/>
                    <a:pt x="490378" y="963565"/>
                  </a:cubicBezTo>
                  <a:cubicBezTo>
                    <a:pt x="219550" y="963565"/>
                    <a:pt x="0" y="747863"/>
                    <a:pt x="0" y="481782"/>
                  </a:cubicBezTo>
                  <a:cubicBezTo>
                    <a:pt x="0" y="215701"/>
                    <a:pt x="219550" y="0"/>
                    <a:pt x="490378" y="0"/>
                  </a:cubicBezTo>
                  <a:cubicBezTo>
                    <a:pt x="761207" y="0"/>
                    <a:pt x="980756" y="215701"/>
                    <a:pt x="980756" y="481782"/>
                  </a:cubicBezTo>
                  <a:close/>
                </a:path>
              </a:pathLst>
            </a:custGeom>
            <a:solidFill>
              <a:srgbClr val="575D72">
                <a:lumMod val="20000"/>
                <a:lumOff val="80000"/>
                <a:alpha val="80000"/>
              </a:srgbClr>
            </a:solidFill>
            <a:ln w="5106" cap="flat">
              <a:noFill/>
              <a:prstDash val="solid"/>
              <a:miter/>
            </a:ln>
          </p:spPr>
          <p:txBody>
            <a:bodyPr rtlCol="0" anchor="ctr"/>
            <a:lstStyle/>
            <a:p>
              <a:pPr marL="0" marR="0" lvl="0" indent="0" defTabSz="685800" eaLnBrk="1" fontAlgn="auto" latinLnBrk="0" hangingPunct="1">
                <a:lnSpc>
                  <a:spcPct val="9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2F3651"/>
                </a:solidFill>
                <a:effectLst/>
                <a:uLnTx/>
                <a:uFillTx/>
                <a:latin typeface="Calibri" panose="020F0502020204030204"/>
                <a:ea typeface="Calibri" panose="020F0502020204030204"/>
                <a:cs typeface="Arial"/>
              </a:endParaRPr>
            </a:p>
          </p:txBody>
        </p:sp>
        <p:sp>
          <p:nvSpPr>
            <p:cNvPr id="723" name="Freeform: Shape 11">
              <a:extLst>
                <a:ext uri="{FF2B5EF4-FFF2-40B4-BE49-F238E27FC236}">
                  <a16:creationId xmlns:a16="http://schemas.microsoft.com/office/drawing/2014/main" id="{B1AEBFD5-6C64-6525-F624-82A06E4E6C3A}"/>
                </a:ext>
              </a:extLst>
            </p:cNvPr>
            <p:cNvSpPr/>
            <p:nvPr/>
          </p:nvSpPr>
          <p:spPr>
            <a:xfrm>
              <a:off x="1062106" y="1799126"/>
              <a:ext cx="980756" cy="963564"/>
            </a:xfrm>
            <a:custGeom>
              <a:avLst/>
              <a:gdLst>
                <a:gd name="connsiteX0" fmla="*/ 980756 w 980756"/>
                <a:gd name="connsiteY0" fmla="*/ 481782 h 963564"/>
                <a:gd name="connsiteX1" fmla="*/ 490378 w 980756"/>
                <a:gd name="connsiteY1" fmla="*/ 963565 h 963564"/>
                <a:gd name="connsiteX2" fmla="*/ 0 w 980756"/>
                <a:gd name="connsiteY2" fmla="*/ 481782 h 963564"/>
                <a:gd name="connsiteX3" fmla="*/ 490378 w 980756"/>
                <a:gd name="connsiteY3" fmla="*/ 0 h 963564"/>
                <a:gd name="connsiteX4" fmla="*/ 980756 w 980756"/>
                <a:gd name="connsiteY4" fmla="*/ 481782 h 9635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0756" h="963564">
                  <a:moveTo>
                    <a:pt x="980756" y="481782"/>
                  </a:moveTo>
                  <a:cubicBezTo>
                    <a:pt x="980756" y="747863"/>
                    <a:pt x="761207" y="963565"/>
                    <a:pt x="490378" y="963565"/>
                  </a:cubicBezTo>
                  <a:cubicBezTo>
                    <a:pt x="219550" y="963565"/>
                    <a:pt x="0" y="747863"/>
                    <a:pt x="0" y="481782"/>
                  </a:cubicBezTo>
                  <a:cubicBezTo>
                    <a:pt x="0" y="215701"/>
                    <a:pt x="219550" y="0"/>
                    <a:pt x="490378" y="0"/>
                  </a:cubicBezTo>
                  <a:cubicBezTo>
                    <a:pt x="761207" y="0"/>
                    <a:pt x="980756" y="215701"/>
                    <a:pt x="980756" y="481782"/>
                  </a:cubicBezTo>
                  <a:close/>
                </a:path>
              </a:pathLst>
            </a:custGeom>
            <a:noFill/>
            <a:ln w="15319" cap="flat">
              <a:solidFill>
                <a:srgbClr val="575D72">
                  <a:lumMod val="60000"/>
                  <a:lumOff val="40000"/>
                </a:srgbClr>
              </a:solidFill>
              <a:prstDash val="solid"/>
              <a:miter/>
            </a:ln>
          </p:spPr>
          <p:txBody>
            <a:bodyPr rtlCol="0" anchor="ctr"/>
            <a:lstStyle/>
            <a:p>
              <a:pPr marL="0" marR="0" lvl="0" indent="0" defTabSz="685800" eaLnBrk="1" fontAlgn="auto" latinLnBrk="0" hangingPunct="1">
                <a:lnSpc>
                  <a:spcPct val="9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2F3651"/>
                </a:solidFill>
                <a:effectLst/>
                <a:uLnTx/>
                <a:uFillTx/>
                <a:latin typeface="Calibri" panose="020F0502020204030204"/>
                <a:ea typeface="Calibri" panose="020F0502020204030204"/>
                <a:cs typeface="Arial"/>
              </a:endParaRPr>
            </a:p>
          </p:txBody>
        </p:sp>
        <p:sp>
          <p:nvSpPr>
            <p:cNvPr id="724" name="Freeform: Shape 12">
              <a:extLst>
                <a:ext uri="{FF2B5EF4-FFF2-40B4-BE49-F238E27FC236}">
                  <a16:creationId xmlns:a16="http://schemas.microsoft.com/office/drawing/2014/main" id="{5002DAF9-75DC-2037-17A8-97C77EBB55E1}"/>
                </a:ext>
              </a:extLst>
            </p:cNvPr>
            <p:cNvSpPr/>
            <p:nvPr/>
          </p:nvSpPr>
          <p:spPr>
            <a:xfrm>
              <a:off x="1132033" y="1893216"/>
              <a:ext cx="419937" cy="377531"/>
            </a:xfrm>
            <a:custGeom>
              <a:avLst/>
              <a:gdLst>
                <a:gd name="connsiteX0" fmla="*/ 420 w 419937"/>
                <a:gd name="connsiteY0" fmla="*/ 377098 h 377531"/>
                <a:gd name="connsiteX1" fmla="*/ 419938 w 419937"/>
                <a:gd name="connsiteY1" fmla="*/ 753 h 377531"/>
                <a:gd name="connsiteX2" fmla="*/ 420 w 419937"/>
                <a:gd name="connsiteY2" fmla="*/ 377098 h 377531"/>
              </a:gdLst>
              <a:ahLst/>
              <a:cxnLst>
                <a:cxn ang="0">
                  <a:pos x="connsiteX0" y="connsiteY0"/>
                </a:cxn>
                <a:cxn ang="0">
                  <a:pos x="connsiteX1" y="connsiteY1"/>
                </a:cxn>
                <a:cxn ang="0">
                  <a:pos x="connsiteX2" y="connsiteY2"/>
                </a:cxn>
              </a:cxnLst>
              <a:rect l="l" t="t" r="r" b="b"/>
              <a:pathLst>
                <a:path w="419937" h="377531">
                  <a:moveTo>
                    <a:pt x="420" y="377098"/>
                  </a:moveTo>
                  <a:cubicBezTo>
                    <a:pt x="-5228" y="392737"/>
                    <a:pt x="41499" y="-19931"/>
                    <a:pt x="419938" y="753"/>
                  </a:cubicBezTo>
                  <a:cubicBezTo>
                    <a:pt x="246893" y="21941"/>
                    <a:pt x="81551" y="149575"/>
                    <a:pt x="420" y="377098"/>
                  </a:cubicBezTo>
                  <a:close/>
                </a:path>
              </a:pathLst>
            </a:custGeom>
            <a:solidFill>
              <a:srgbClr val="FFFFFF"/>
            </a:solidFill>
            <a:ln w="5106" cap="flat">
              <a:noFill/>
              <a:prstDash val="solid"/>
              <a:miter/>
            </a:ln>
          </p:spPr>
          <p:txBody>
            <a:bodyPr rtlCol="0" anchor="ctr"/>
            <a:lstStyle/>
            <a:p>
              <a:pPr marL="0" marR="0" lvl="0" indent="0" defTabSz="685800" eaLnBrk="1" fontAlgn="auto" latinLnBrk="0" hangingPunct="1">
                <a:lnSpc>
                  <a:spcPct val="9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2F3651"/>
                </a:solidFill>
                <a:effectLst/>
                <a:uLnTx/>
                <a:uFillTx/>
                <a:latin typeface="Calibri" panose="020F0502020204030204"/>
                <a:ea typeface="Calibri" panose="020F0502020204030204"/>
                <a:cs typeface="Arial"/>
              </a:endParaRPr>
            </a:p>
          </p:txBody>
        </p:sp>
        <p:sp>
          <p:nvSpPr>
            <p:cNvPr id="725" name="Freeform: Shape 14">
              <a:extLst>
                <a:ext uri="{FF2B5EF4-FFF2-40B4-BE49-F238E27FC236}">
                  <a16:creationId xmlns:a16="http://schemas.microsoft.com/office/drawing/2014/main" id="{225789D0-FAD9-8008-60CF-82EEDC981297}"/>
                </a:ext>
              </a:extLst>
            </p:cNvPr>
            <p:cNvSpPr/>
            <p:nvPr/>
          </p:nvSpPr>
          <p:spPr>
            <a:xfrm>
              <a:off x="1231175" y="1955314"/>
              <a:ext cx="761746" cy="748392"/>
            </a:xfrm>
            <a:custGeom>
              <a:avLst/>
              <a:gdLst>
                <a:gd name="connsiteX0" fmla="*/ 525809 w 525808"/>
                <a:gd name="connsiteY0" fmla="*/ 258296 h 516591"/>
                <a:gd name="connsiteX1" fmla="*/ 262904 w 525808"/>
                <a:gd name="connsiteY1" fmla="*/ 516592 h 516591"/>
                <a:gd name="connsiteX2" fmla="*/ 0 w 525808"/>
                <a:gd name="connsiteY2" fmla="*/ 258296 h 516591"/>
                <a:gd name="connsiteX3" fmla="*/ 262904 w 525808"/>
                <a:gd name="connsiteY3" fmla="*/ 0 h 516591"/>
                <a:gd name="connsiteX4" fmla="*/ 525809 w 525808"/>
                <a:gd name="connsiteY4" fmla="*/ 258296 h 5165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808" h="516590">
                  <a:moveTo>
                    <a:pt x="525809" y="258296"/>
                  </a:moveTo>
                  <a:cubicBezTo>
                    <a:pt x="525809" y="400949"/>
                    <a:pt x="408102" y="516592"/>
                    <a:pt x="262904" y="516592"/>
                  </a:cubicBezTo>
                  <a:cubicBezTo>
                    <a:pt x="117706" y="516592"/>
                    <a:pt x="0" y="400949"/>
                    <a:pt x="0" y="258296"/>
                  </a:cubicBezTo>
                  <a:cubicBezTo>
                    <a:pt x="0" y="115643"/>
                    <a:pt x="117706" y="0"/>
                    <a:pt x="262904" y="0"/>
                  </a:cubicBezTo>
                  <a:cubicBezTo>
                    <a:pt x="408102" y="0"/>
                    <a:pt x="525809" y="115643"/>
                    <a:pt x="525809" y="258296"/>
                  </a:cubicBezTo>
                  <a:close/>
                </a:path>
              </a:pathLst>
            </a:custGeom>
            <a:solidFill>
              <a:srgbClr val="575D72">
                <a:lumMod val="60000"/>
                <a:lumOff val="40000"/>
                <a:alpha val="80000"/>
              </a:srgbClr>
            </a:solidFill>
            <a:ln w="5106" cap="flat">
              <a:noFill/>
              <a:prstDash val="solid"/>
              <a:miter/>
            </a:ln>
          </p:spPr>
          <p:txBody>
            <a:bodyPr wrap="none" lIns="0" tIns="0" rIns="0" bIns="0" rtlCol="0" anchor="ctr"/>
            <a:lstStyle/>
            <a:p>
              <a:pPr marL="0" marR="0" lvl="0" indent="0" algn="ctr" defTabSz="685800" eaLnBrk="1" fontAlgn="auto" latinLnBrk="0" hangingPunct="1">
                <a:lnSpc>
                  <a:spcPct val="90000"/>
                </a:lnSpc>
                <a:spcBef>
                  <a:spcPct val="0"/>
                </a:spcBef>
                <a:spcAft>
                  <a:spcPct val="0"/>
                </a:spcAft>
                <a:buClrTx/>
                <a:buSzTx/>
                <a:buFontTx/>
                <a:buNone/>
                <a:tabLst/>
                <a:defRPr/>
              </a:pPr>
              <a:r>
                <a:rPr kumimoji="0" lang="de" sz="900" b="0" i="0" u="none" strike="noStrike" kern="0" cap="none" spc="0" normalizeH="0" baseline="0" noProof="0" dirty="0">
                  <a:ln>
                    <a:noFill/>
                  </a:ln>
                  <a:solidFill>
                    <a:srgbClr val="2F3651"/>
                  </a:solidFill>
                  <a:effectLst/>
                  <a:uLnTx/>
                  <a:uFill>
                    <a:solidFill>
                      <a:prstClr val="black">
                        <a:alpha val="0"/>
                      </a:prstClr>
                    </a:solidFill>
                  </a:uFill>
                  <a:latin typeface="Calibri"/>
                  <a:ea typeface="Calibri"/>
                  <a:cs typeface="Calibri"/>
                </a:rPr>
                <a:t>B-Zelle</a:t>
              </a:r>
              <a:r>
                <a:rPr kumimoji="0" lang="de" sz="900" b="0" i="0" u="none" strike="noStrike" kern="0" cap="none" spc="0" normalizeH="0" baseline="30000" noProof="0" dirty="0">
                  <a:ln>
                    <a:noFill/>
                  </a:ln>
                  <a:solidFill>
                    <a:srgbClr val="2F3651"/>
                  </a:solidFill>
                  <a:effectLst/>
                  <a:uLnTx/>
                  <a:uFill>
                    <a:solidFill>
                      <a:prstClr val="black">
                        <a:alpha val="0"/>
                      </a:prstClr>
                    </a:solidFill>
                  </a:uFill>
                  <a:latin typeface="Calibri"/>
                  <a:ea typeface="Calibri"/>
                  <a:cs typeface="Calibri"/>
                </a:rPr>
                <a:t>5</a:t>
              </a:r>
              <a:endParaRPr kumimoji="0" lang="en-US" sz="900" b="0" i="0" u="none" strike="noStrike" kern="0" cap="none" spc="0" normalizeH="0" baseline="0" noProof="0" dirty="0">
                <a:ln>
                  <a:noFill/>
                </a:ln>
                <a:solidFill>
                  <a:srgbClr val="2F3651"/>
                </a:solidFill>
                <a:effectLst/>
                <a:uLnTx/>
                <a:uFillTx/>
                <a:latin typeface="Calibri" panose="020F0502020204030204"/>
                <a:ea typeface="Verdana"/>
                <a:cs typeface="Arial"/>
              </a:endParaRPr>
            </a:p>
          </p:txBody>
        </p:sp>
      </p:grpSp>
      <p:sp>
        <p:nvSpPr>
          <p:cNvPr id="726" name="Freeform: Shape 202">
            <a:extLst>
              <a:ext uri="{FF2B5EF4-FFF2-40B4-BE49-F238E27FC236}">
                <a16:creationId xmlns:a16="http://schemas.microsoft.com/office/drawing/2014/main" id="{933E5924-E963-FF4F-8921-E97169387199}"/>
              </a:ext>
            </a:extLst>
          </p:cNvPr>
          <p:cNvSpPr>
            <a:spLocks noChangeAspect="1"/>
          </p:cNvSpPr>
          <p:nvPr/>
        </p:nvSpPr>
        <p:spPr>
          <a:xfrm rot="4592714">
            <a:off x="6759851" y="2083254"/>
            <a:ext cx="175955" cy="19005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B266B4"/>
          </a:solidFill>
          <a:ln w="3049" cap="flat">
            <a:solidFill>
              <a:sysClr val="window" lastClr="FFFFFF">
                <a:lumMod val="65000"/>
              </a:sysClr>
            </a:solidFill>
            <a:prstDash val="solid"/>
            <a:miter/>
          </a:ln>
        </p:spPr>
        <p:txBody>
          <a:bodyPr wrap="square" rtlCol="0" anchor="ctr">
            <a:noAutofit/>
          </a:bodyPr>
          <a:lstStyle/>
          <a:p>
            <a:pPr defTabSz="685800">
              <a:spcBef>
                <a:spcPct val="0"/>
              </a:spcBef>
              <a:spcAft>
                <a:spcPct val="0"/>
              </a:spcAft>
              <a:defRPr/>
            </a:pPr>
            <a:endParaRPr lang="en-US" sz="700" kern="0">
              <a:solidFill>
                <a:srgbClr val="000000"/>
              </a:solidFill>
              <a:latin typeface="Arial" panose="020B0604020202020204" pitchFamily="34" charset="0"/>
              <a:ea typeface="Calibri" panose="020F0502020204030204"/>
              <a:cs typeface="Arial" panose="020B0604020202020204" pitchFamily="34" charset="0"/>
            </a:endParaRPr>
          </a:p>
        </p:txBody>
      </p:sp>
      <p:sp>
        <p:nvSpPr>
          <p:cNvPr id="727" name="Oval 18">
            <a:extLst>
              <a:ext uri="{FF2B5EF4-FFF2-40B4-BE49-F238E27FC236}">
                <a16:creationId xmlns:a16="http://schemas.microsoft.com/office/drawing/2014/main" id="{B64FB859-737B-E4D6-F3A3-B49DAA2039CF}"/>
              </a:ext>
            </a:extLst>
          </p:cNvPr>
          <p:cNvSpPr/>
          <p:nvPr/>
        </p:nvSpPr>
        <p:spPr>
          <a:xfrm rot="2354313">
            <a:off x="6762039" y="2211562"/>
            <a:ext cx="61100" cy="61100"/>
          </a:xfrm>
          <a:prstGeom prst="ellipse">
            <a:avLst/>
          </a:prstGeom>
          <a:solidFill>
            <a:srgbClr val="2F3651">
              <a:lumMod val="75000"/>
              <a:lumOff val="25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728" name="TextBox 21">
            <a:extLst>
              <a:ext uri="{FF2B5EF4-FFF2-40B4-BE49-F238E27FC236}">
                <a16:creationId xmlns:a16="http://schemas.microsoft.com/office/drawing/2014/main" id="{E973EFED-A25D-9531-63FC-5181500E1B3D}"/>
              </a:ext>
            </a:extLst>
          </p:cNvPr>
          <p:cNvSpPr txBox="1"/>
          <p:nvPr/>
        </p:nvSpPr>
        <p:spPr>
          <a:xfrm>
            <a:off x="5361631" y="2362427"/>
            <a:ext cx="926880" cy="235449"/>
          </a:xfrm>
          <a:prstGeom prst="rect">
            <a:avLst/>
          </a:prstGeom>
          <a:noFill/>
        </p:spPr>
        <p:txBody>
          <a:bodyPr wrap="square" lIns="0" tIns="0" rIns="0" bIns="0" rtlCol="0">
            <a:spAutoFit/>
          </a:bodyPr>
          <a:lstStyle/>
          <a:p>
            <a:pPr algn="ctr" defTabSz="685800">
              <a:lnSpc>
                <a:spcPct val="85000"/>
              </a:lnSpc>
              <a:spcBef>
                <a:spcPct val="0"/>
              </a:spcBef>
              <a:spcAft>
                <a:spcPct val="0"/>
              </a:spcAft>
              <a:defRPr/>
            </a:pPr>
            <a:r>
              <a:rPr lang="de" sz="900" b="1">
                <a:solidFill>
                  <a:srgbClr val="2F3651"/>
                </a:solidFill>
                <a:uFill>
                  <a:solidFill>
                    <a:prstClr val="black">
                      <a:alpha val="0"/>
                    </a:prstClr>
                  </a:solidFill>
                </a:uFill>
                <a:latin typeface="Arial"/>
                <a:ea typeface="Arial"/>
                <a:cs typeface="Arial"/>
              </a:rPr>
              <a:t>Autoreaktive</a:t>
            </a:r>
            <a:br>
              <a:rPr sz="900">
                <a:solidFill>
                  <a:srgbClr val="000000"/>
                </a:solidFill>
                <a:latin typeface="Calibri" panose="020F0502020204030204"/>
                <a:ea typeface="Calibri" panose="020F0502020204030204"/>
                <a:cs typeface="Arial"/>
              </a:rPr>
            </a:br>
            <a:r>
              <a:rPr lang="de" sz="900" b="1">
                <a:solidFill>
                  <a:srgbClr val="2F3651"/>
                </a:solidFill>
                <a:uFill>
                  <a:solidFill>
                    <a:prstClr val="black">
                      <a:alpha val="0"/>
                    </a:prstClr>
                  </a:solidFill>
                </a:uFill>
                <a:latin typeface="Arial"/>
                <a:ea typeface="Arial"/>
                <a:cs typeface="Arial"/>
              </a:rPr>
              <a:t>CD8+ T-Zelle</a:t>
            </a:r>
          </a:p>
        </p:txBody>
      </p:sp>
      <p:sp>
        <p:nvSpPr>
          <p:cNvPr id="729" name="TextBox 23">
            <a:extLst>
              <a:ext uri="{FF2B5EF4-FFF2-40B4-BE49-F238E27FC236}">
                <a16:creationId xmlns:a16="http://schemas.microsoft.com/office/drawing/2014/main" id="{7AEB6DE6-DFC8-4E83-3EB7-F97ECFE6A654}"/>
              </a:ext>
            </a:extLst>
          </p:cNvPr>
          <p:cNvSpPr txBox="1"/>
          <p:nvPr/>
        </p:nvSpPr>
        <p:spPr>
          <a:xfrm>
            <a:off x="8027176" y="2301279"/>
            <a:ext cx="880564" cy="353174"/>
          </a:xfrm>
          <a:prstGeom prst="rect">
            <a:avLst/>
          </a:prstGeom>
          <a:noFill/>
        </p:spPr>
        <p:txBody>
          <a:bodyPr wrap="square" lIns="0" tIns="0" rIns="0" bIns="0" rtlCol="0" anchor="ctr">
            <a:spAutoFit/>
          </a:bodyPr>
          <a:lstStyle/>
          <a:p>
            <a:pPr defTabSz="685800">
              <a:lnSpc>
                <a:spcPct val="85000"/>
              </a:lnSpc>
              <a:defRPr/>
            </a:pPr>
            <a:r>
              <a:rPr lang="de" sz="900" b="1">
                <a:solidFill>
                  <a:srgbClr val="2F3651"/>
                </a:solidFill>
                <a:uFill>
                  <a:solidFill>
                    <a:prstClr val="black">
                      <a:alpha val="0"/>
                    </a:prstClr>
                  </a:solidFill>
                </a:uFill>
                <a:latin typeface="Arial"/>
                <a:ea typeface="Arial"/>
                <a:cs typeface="Arial"/>
              </a:rPr>
              <a:t>Aktivierte autoreaktive CD4+ T-Zelle</a:t>
            </a:r>
          </a:p>
        </p:txBody>
      </p:sp>
      <p:sp>
        <p:nvSpPr>
          <p:cNvPr id="730" name="TextBox 78">
            <a:extLst>
              <a:ext uri="{FF2B5EF4-FFF2-40B4-BE49-F238E27FC236}">
                <a16:creationId xmlns:a16="http://schemas.microsoft.com/office/drawing/2014/main" id="{E9222E0B-DB87-E4B9-8D7F-E2F6FE580292}"/>
              </a:ext>
            </a:extLst>
          </p:cNvPr>
          <p:cNvSpPr txBox="1"/>
          <p:nvPr/>
        </p:nvSpPr>
        <p:spPr>
          <a:xfrm>
            <a:off x="6969271" y="2350230"/>
            <a:ext cx="401117"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MHC-II</a:t>
            </a:r>
          </a:p>
        </p:txBody>
      </p:sp>
      <p:sp>
        <p:nvSpPr>
          <p:cNvPr id="731" name="TextBox 79">
            <a:extLst>
              <a:ext uri="{FF2B5EF4-FFF2-40B4-BE49-F238E27FC236}">
                <a16:creationId xmlns:a16="http://schemas.microsoft.com/office/drawing/2014/main" id="{D9BCAF50-42D7-92C6-0432-6EF115126C4A}"/>
              </a:ext>
            </a:extLst>
          </p:cNvPr>
          <p:cNvSpPr txBox="1"/>
          <p:nvPr/>
        </p:nvSpPr>
        <p:spPr>
          <a:xfrm>
            <a:off x="6932413" y="2455391"/>
            <a:ext cx="401117"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Antigen</a:t>
            </a:r>
          </a:p>
        </p:txBody>
      </p:sp>
      <p:cxnSp>
        <p:nvCxnSpPr>
          <p:cNvPr id="732" name="Straight Connector 80">
            <a:extLst>
              <a:ext uri="{FF2B5EF4-FFF2-40B4-BE49-F238E27FC236}">
                <a16:creationId xmlns:a16="http://schemas.microsoft.com/office/drawing/2014/main" id="{117F3ED7-C601-78F7-D0FA-9933D93F4BC1}"/>
              </a:ext>
            </a:extLst>
          </p:cNvPr>
          <p:cNvCxnSpPr/>
          <p:nvPr/>
        </p:nvCxnSpPr>
        <p:spPr>
          <a:xfrm flipV="1">
            <a:off x="7230913" y="2224846"/>
            <a:ext cx="112549" cy="122357"/>
          </a:xfrm>
          <a:prstGeom prst="line">
            <a:avLst/>
          </a:prstGeom>
          <a:noFill/>
          <a:ln w="9525" cap="flat" cmpd="sng" algn="ctr">
            <a:solidFill>
              <a:srgbClr val="7F7F7F"/>
            </a:solidFill>
            <a:prstDash val="solid"/>
          </a:ln>
          <a:effectLst/>
        </p:spPr>
      </p:cxnSp>
      <p:cxnSp>
        <p:nvCxnSpPr>
          <p:cNvPr id="733" name="Straight Connector 81">
            <a:extLst>
              <a:ext uri="{FF2B5EF4-FFF2-40B4-BE49-F238E27FC236}">
                <a16:creationId xmlns:a16="http://schemas.microsoft.com/office/drawing/2014/main" id="{251B565C-57BF-C0CF-9E07-7B7C6EA74C4D}"/>
              </a:ext>
            </a:extLst>
          </p:cNvPr>
          <p:cNvCxnSpPr/>
          <p:nvPr/>
        </p:nvCxnSpPr>
        <p:spPr>
          <a:xfrm flipH="1">
            <a:off x="7217941" y="2289711"/>
            <a:ext cx="158971" cy="166540"/>
          </a:xfrm>
          <a:prstGeom prst="line">
            <a:avLst/>
          </a:prstGeom>
          <a:noFill/>
          <a:ln w="9525" cap="flat" cmpd="sng" algn="ctr">
            <a:solidFill>
              <a:srgbClr val="7F7F7F"/>
            </a:solidFill>
            <a:prstDash val="solid"/>
          </a:ln>
          <a:effectLst/>
        </p:spPr>
      </p:cxnSp>
      <p:sp>
        <p:nvSpPr>
          <p:cNvPr id="734" name="TextBox 83">
            <a:extLst>
              <a:ext uri="{FF2B5EF4-FFF2-40B4-BE49-F238E27FC236}">
                <a16:creationId xmlns:a16="http://schemas.microsoft.com/office/drawing/2014/main" id="{50BF1620-4D7C-0AF9-6037-89F3464A7AD0}"/>
              </a:ext>
            </a:extLst>
          </p:cNvPr>
          <p:cNvSpPr txBox="1"/>
          <p:nvPr/>
        </p:nvSpPr>
        <p:spPr>
          <a:xfrm>
            <a:off x="7718260" y="2102677"/>
            <a:ext cx="478328"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CD4+ TCR</a:t>
            </a:r>
          </a:p>
        </p:txBody>
      </p:sp>
      <p:cxnSp>
        <p:nvCxnSpPr>
          <p:cNvPr id="735" name="Straight Connector 89">
            <a:extLst>
              <a:ext uri="{FF2B5EF4-FFF2-40B4-BE49-F238E27FC236}">
                <a16:creationId xmlns:a16="http://schemas.microsoft.com/office/drawing/2014/main" id="{4719D8BA-4D51-255C-5BE1-7FAF295F5D32}"/>
              </a:ext>
            </a:extLst>
          </p:cNvPr>
          <p:cNvCxnSpPr/>
          <p:nvPr/>
        </p:nvCxnSpPr>
        <p:spPr>
          <a:xfrm flipV="1">
            <a:off x="7485815" y="2159697"/>
            <a:ext cx="218691" cy="120063"/>
          </a:xfrm>
          <a:prstGeom prst="line">
            <a:avLst/>
          </a:prstGeom>
          <a:noFill/>
          <a:ln w="9525" cap="flat" cmpd="sng" algn="ctr">
            <a:solidFill>
              <a:srgbClr val="7F7F7F"/>
            </a:solidFill>
            <a:prstDash val="solid"/>
          </a:ln>
          <a:effectLst/>
        </p:spPr>
      </p:cxnSp>
      <p:sp>
        <p:nvSpPr>
          <p:cNvPr id="736" name="TextBox 93">
            <a:extLst>
              <a:ext uri="{FF2B5EF4-FFF2-40B4-BE49-F238E27FC236}">
                <a16:creationId xmlns:a16="http://schemas.microsoft.com/office/drawing/2014/main" id="{0D061D08-856A-5F1C-4636-8FD9E1EB465C}"/>
              </a:ext>
            </a:extLst>
          </p:cNvPr>
          <p:cNvSpPr txBox="1"/>
          <p:nvPr/>
        </p:nvSpPr>
        <p:spPr>
          <a:xfrm>
            <a:off x="6051838" y="2087087"/>
            <a:ext cx="478328"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CD8+ TCR</a:t>
            </a:r>
          </a:p>
        </p:txBody>
      </p:sp>
      <p:cxnSp>
        <p:nvCxnSpPr>
          <p:cNvPr id="737" name="Straight Connector 94">
            <a:extLst>
              <a:ext uri="{FF2B5EF4-FFF2-40B4-BE49-F238E27FC236}">
                <a16:creationId xmlns:a16="http://schemas.microsoft.com/office/drawing/2014/main" id="{9438EBE3-41D7-196F-CD97-F909FD79AEF4}"/>
              </a:ext>
            </a:extLst>
          </p:cNvPr>
          <p:cNvCxnSpPr/>
          <p:nvPr/>
        </p:nvCxnSpPr>
        <p:spPr>
          <a:xfrm>
            <a:off x="6474745" y="2170556"/>
            <a:ext cx="222593" cy="81316"/>
          </a:xfrm>
          <a:prstGeom prst="line">
            <a:avLst/>
          </a:prstGeom>
          <a:noFill/>
          <a:ln w="9525" cap="flat" cmpd="sng" algn="ctr">
            <a:solidFill>
              <a:srgbClr val="7F7F7F"/>
            </a:solidFill>
            <a:prstDash val="solid"/>
          </a:ln>
          <a:effectLst/>
        </p:spPr>
      </p:cxnSp>
      <p:cxnSp>
        <p:nvCxnSpPr>
          <p:cNvPr id="738" name="Straight Connector 95">
            <a:extLst>
              <a:ext uri="{FF2B5EF4-FFF2-40B4-BE49-F238E27FC236}">
                <a16:creationId xmlns:a16="http://schemas.microsoft.com/office/drawing/2014/main" id="{C9C7B0FE-D99F-8823-295A-AAF5B530FBE1}"/>
              </a:ext>
            </a:extLst>
          </p:cNvPr>
          <p:cNvCxnSpPr>
            <a:endCxn id="726" idx="2"/>
          </p:cNvCxnSpPr>
          <p:nvPr/>
        </p:nvCxnSpPr>
        <p:spPr>
          <a:xfrm flipH="1" flipV="1">
            <a:off x="6865841" y="2200373"/>
            <a:ext cx="100131" cy="152856"/>
          </a:xfrm>
          <a:prstGeom prst="line">
            <a:avLst/>
          </a:prstGeom>
          <a:noFill/>
          <a:ln w="9525" cap="flat" cmpd="sng" algn="ctr">
            <a:solidFill>
              <a:srgbClr val="7F7F7F"/>
            </a:solidFill>
            <a:prstDash val="solid"/>
          </a:ln>
          <a:effectLst/>
        </p:spPr>
      </p:cxnSp>
      <p:cxnSp>
        <p:nvCxnSpPr>
          <p:cNvPr id="739" name="Straight Connector 99">
            <a:extLst>
              <a:ext uri="{FF2B5EF4-FFF2-40B4-BE49-F238E27FC236}">
                <a16:creationId xmlns:a16="http://schemas.microsoft.com/office/drawing/2014/main" id="{F7B0B3B7-4F0C-2341-0B47-DBEC3DEFC8B4}"/>
              </a:ext>
            </a:extLst>
          </p:cNvPr>
          <p:cNvCxnSpPr/>
          <p:nvPr/>
        </p:nvCxnSpPr>
        <p:spPr>
          <a:xfrm flipH="1" flipV="1">
            <a:off x="6818072" y="2304327"/>
            <a:ext cx="100131" cy="152856"/>
          </a:xfrm>
          <a:prstGeom prst="line">
            <a:avLst/>
          </a:prstGeom>
          <a:noFill/>
          <a:ln w="9525" cap="flat" cmpd="sng" algn="ctr">
            <a:solidFill>
              <a:srgbClr val="7F7F7F"/>
            </a:solidFill>
            <a:prstDash val="solid"/>
          </a:ln>
          <a:effectLst/>
        </p:spPr>
      </p:cxnSp>
      <p:cxnSp>
        <p:nvCxnSpPr>
          <p:cNvPr id="740" name="Connector: Elbow 62">
            <a:extLst>
              <a:ext uri="{FF2B5EF4-FFF2-40B4-BE49-F238E27FC236}">
                <a16:creationId xmlns:a16="http://schemas.microsoft.com/office/drawing/2014/main" id="{758A887F-C692-00CB-089F-4CA1574A3547}"/>
              </a:ext>
            </a:extLst>
          </p:cNvPr>
          <p:cNvCxnSpPr/>
          <p:nvPr/>
        </p:nvCxnSpPr>
        <p:spPr>
          <a:xfrm rot="10800000" flipV="1">
            <a:off x="7330872" y="2945288"/>
            <a:ext cx="252119" cy="154788"/>
          </a:xfrm>
          <a:prstGeom prst="bentConnector3">
            <a:avLst>
              <a:gd name="adj1" fmla="val 1122"/>
            </a:avLst>
          </a:prstGeom>
          <a:noFill/>
          <a:ln w="19050" cap="flat" cmpd="sng" algn="ctr">
            <a:solidFill>
              <a:srgbClr val="7F7F7F"/>
            </a:solidFill>
            <a:prstDash val="solid"/>
          </a:ln>
          <a:effectLst/>
        </p:spPr>
      </p:cxnSp>
      <p:cxnSp>
        <p:nvCxnSpPr>
          <p:cNvPr id="741" name="Connector: Elbow 63">
            <a:extLst>
              <a:ext uri="{FF2B5EF4-FFF2-40B4-BE49-F238E27FC236}">
                <a16:creationId xmlns:a16="http://schemas.microsoft.com/office/drawing/2014/main" id="{41F1DA03-2FBA-FEB7-DBE6-480E4460FF0C}"/>
              </a:ext>
            </a:extLst>
          </p:cNvPr>
          <p:cNvCxnSpPr/>
          <p:nvPr/>
        </p:nvCxnSpPr>
        <p:spPr>
          <a:xfrm>
            <a:off x="6701323" y="2937700"/>
            <a:ext cx="651957" cy="162377"/>
          </a:xfrm>
          <a:prstGeom prst="bentConnector3">
            <a:avLst>
              <a:gd name="adj1" fmla="val -39"/>
            </a:avLst>
          </a:prstGeom>
          <a:noFill/>
          <a:ln w="19050" cap="flat" cmpd="sng" algn="ctr">
            <a:solidFill>
              <a:srgbClr val="7F7F7F"/>
            </a:solidFill>
            <a:prstDash val="solid"/>
          </a:ln>
          <a:effectLst/>
        </p:spPr>
      </p:cxnSp>
      <p:cxnSp>
        <p:nvCxnSpPr>
          <p:cNvPr id="742" name="Straight Arrow Connector 98">
            <a:extLst>
              <a:ext uri="{FF2B5EF4-FFF2-40B4-BE49-F238E27FC236}">
                <a16:creationId xmlns:a16="http://schemas.microsoft.com/office/drawing/2014/main" id="{D7909B2D-7C94-4470-AEF5-0F1C46B26D23}"/>
              </a:ext>
            </a:extLst>
          </p:cNvPr>
          <p:cNvCxnSpPr/>
          <p:nvPr/>
        </p:nvCxnSpPr>
        <p:spPr>
          <a:xfrm flipH="1" flipV="1">
            <a:off x="6705834" y="2889883"/>
            <a:ext cx="0" cy="154123"/>
          </a:xfrm>
          <a:prstGeom prst="straightConnector1">
            <a:avLst/>
          </a:prstGeom>
          <a:noFill/>
          <a:ln w="15875" cap="flat" cmpd="sng" algn="ctr">
            <a:solidFill>
              <a:srgbClr val="7F7F7F"/>
            </a:solidFill>
            <a:prstDash val="solid"/>
            <a:tailEnd type="stealth" w="lg" len="lg"/>
          </a:ln>
          <a:effectLst/>
        </p:spPr>
      </p:cxnSp>
      <p:sp>
        <p:nvSpPr>
          <p:cNvPr id="743" name="TextBox 119">
            <a:extLst>
              <a:ext uri="{FF2B5EF4-FFF2-40B4-BE49-F238E27FC236}">
                <a16:creationId xmlns:a16="http://schemas.microsoft.com/office/drawing/2014/main" id="{859A6EC0-0A5A-0A38-B9BE-9180F4C7484C}"/>
              </a:ext>
            </a:extLst>
          </p:cNvPr>
          <p:cNvSpPr txBox="1"/>
          <p:nvPr/>
        </p:nvSpPr>
        <p:spPr>
          <a:xfrm>
            <a:off x="7172532" y="2783328"/>
            <a:ext cx="401117"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CD40L</a:t>
            </a:r>
          </a:p>
        </p:txBody>
      </p:sp>
      <p:sp>
        <p:nvSpPr>
          <p:cNvPr id="744" name="TextBox 121">
            <a:extLst>
              <a:ext uri="{FF2B5EF4-FFF2-40B4-BE49-F238E27FC236}">
                <a16:creationId xmlns:a16="http://schemas.microsoft.com/office/drawing/2014/main" id="{FF9EF426-AF99-438E-B757-AA6110DC5D95}"/>
              </a:ext>
            </a:extLst>
          </p:cNvPr>
          <p:cNvSpPr txBox="1"/>
          <p:nvPr/>
        </p:nvSpPr>
        <p:spPr>
          <a:xfrm>
            <a:off x="6807536" y="2775338"/>
            <a:ext cx="401117"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CD40</a:t>
            </a:r>
          </a:p>
        </p:txBody>
      </p:sp>
      <p:pic>
        <p:nvPicPr>
          <p:cNvPr id="745" name="Picture 151" descr="A screenshot of a computer screen&#10;&#10;Description automatically generated">
            <a:extLst>
              <a:ext uri="{FF2B5EF4-FFF2-40B4-BE49-F238E27FC236}">
                <a16:creationId xmlns:a16="http://schemas.microsoft.com/office/drawing/2014/main" id="{7C4BA7F7-B464-A236-6CE1-9C5F2849576E}"/>
              </a:ext>
            </a:extLst>
          </p:cNvPr>
          <p:cNvPicPr>
            <a:picLocks noChangeAspect="1"/>
          </p:cNvPicPr>
          <p:nvPr/>
        </p:nvPicPr>
        <p:blipFill>
          <a:blip r:embed="rId11"/>
          <a:srcRect l="19837" t="20027" r="64634" b="57479"/>
          <a:stretch>
            <a:fillRect/>
          </a:stretch>
        </p:blipFill>
        <p:spPr>
          <a:xfrm rot="5400000">
            <a:off x="6774902" y="2544554"/>
            <a:ext cx="267420" cy="271159"/>
          </a:xfrm>
          <a:prstGeom prst="rect">
            <a:avLst/>
          </a:prstGeom>
        </p:spPr>
      </p:pic>
      <p:sp>
        <p:nvSpPr>
          <p:cNvPr id="746" name="Oval 152">
            <a:extLst>
              <a:ext uri="{FF2B5EF4-FFF2-40B4-BE49-F238E27FC236}">
                <a16:creationId xmlns:a16="http://schemas.microsoft.com/office/drawing/2014/main" id="{0A2ADE09-82D7-87E0-E568-E4B0492E5067}"/>
              </a:ext>
            </a:extLst>
          </p:cNvPr>
          <p:cNvSpPr/>
          <p:nvPr/>
        </p:nvSpPr>
        <p:spPr>
          <a:xfrm>
            <a:off x="7105129" y="2623642"/>
            <a:ext cx="66874" cy="66874"/>
          </a:xfrm>
          <a:prstGeom prst="ellipse">
            <a:avLst/>
          </a:prstGeom>
          <a:solidFill>
            <a:srgbClr val="CC9C50"/>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cxnSp>
        <p:nvCxnSpPr>
          <p:cNvPr id="747" name="Straight Connector 154">
            <a:extLst>
              <a:ext uri="{FF2B5EF4-FFF2-40B4-BE49-F238E27FC236}">
                <a16:creationId xmlns:a16="http://schemas.microsoft.com/office/drawing/2014/main" id="{B1D259DC-71B7-2DF4-9EC3-06FEC252CCA2}"/>
              </a:ext>
            </a:extLst>
          </p:cNvPr>
          <p:cNvCxnSpPr>
            <a:stCxn id="746" idx="6"/>
          </p:cNvCxnSpPr>
          <p:nvPr/>
        </p:nvCxnSpPr>
        <p:spPr>
          <a:xfrm flipV="1">
            <a:off x="7172003" y="2655711"/>
            <a:ext cx="228638" cy="1368"/>
          </a:xfrm>
          <a:prstGeom prst="line">
            <a:avLst/>
          </a:prstGeom>
          <a:noFill/>
          <a:ln w="12700" cap="flat" cmpd="sng" algn="ctr">
            <a:solidFill>
              <a:srgbClr val="CC9C50"/>
            </a:solidFill>
            <a:prstDash val="solid"/>
          </a:ln>
          <a:effectLst/>
        </p:spPr>
      </p:cxnSp>
      <p:sp>
        <p:nvSpPr>
          <p:cNvPr id="25" name="TextBox 46">
            <a:extLst>
              <a:ext uri="{FF2B5EF4-FFF2-40B4-BE49-F238E27FC236}">
                <a16:creationId xmlns:a16="http://schemas.microsoft.com/office/drawing/2014/main" id="{EC41B94D-2CA7-113A-4615-68331345A506}"/>
              </a:ext>
            </a:extLst>
          </p:cNvPr>
          <p:cNvSpPr txBox="1"/>
          <p:nvPr/>
        </p:nvSpPr>
        <p:spPr>
          <a:xfrm>
            <a:off x="4067936" y="3031990"/>
            <a:ext cx="806964" cy="353174"/>
          </a:xfrm>
          <a:prstGeom prst="rect">
            <a:avLst/>
          </a:prstGeom>
          <a:noFill/>
        </p:spPr>
        <p:txBody>
          <a:bodyPr wrap="square" lIns="0" tIns="0" rIns="0" bIns="0" rtlCol="0">
            <a:spAutoFit/>
          </a:bodyPr>
          <a:lstStyle/>
          <a:p>
            <a:pPr defTabSz="685800">
              <a:lnSpc>
                <a:spcPct val="85000"/>
              </a:lnSpc>
              <a:defRPr/>
            </a:pPr>
            <a:r>
              <a:rPr lang="de" sz="900" b="1">
                <a:solidFill>
                  <a:srgbClr val="2F3651"/>
                </a:solidFill>
                <a:uFill>
                  <a:solidFill>
                    <a:prstClr val="black">
                      <a:alpha val="0"/>
                    </a:prstClr>
                  </a:solidFill>
                </a:uFill>
                <a:latin typeface="Arial"/>
                <a:ea typeface="Arial"/>
                <a:cs typeface="Arial"/>
              </a:rPr>
              <a:t>Aktivierte</a:t>
            </a:r>
            <a:br>
              <a:rPr sz="900">
                <a:solidFill>
                  <a:srgbClr val="000000"/>
                </a:solidFill>
                <a:latin typeface="Calibri" panose="020F0502020204030204"/>
                <a:ea typeface="Calibri" panose="020F0502020204030204"/>
                <a:cs typeface="Arial"/>
              </a:rPr>
            </a:br>
            <a:r>
              <a:rPr lang="de" sz="900" b="1">
                <a:solidFill>
                  <a:srgbClr val="2F3651"/>
                </a:solidFill>
                <a:uFill>
                  <a:solidFill>
                    <a:prstClr val="black">
                      <a:alpha val="0"/>
                    </a:prstClr>
                  </a:solidFill>
                </a:uFill>
                <a:latin typeface="Arial"/>
                <a:ea typeface="Arial"/>
                <a:cs typeface="Arial"/>
              </a:rPr>
              <a:t>autoreaktive CD8+ T-Zelle</a:t>
            </a:r>
          </a:p>
        </p:txBody>
      </p:sp>
      <p:sp>
        <p:nvSpPr>
          <p:cNvPr id="26" name="Rectangle 59">
            <a:extLst>
              <a:ext uri="{FF2B5EF4-FFF2-40B4-BE49-F238E27FC236}">
                <a16:creationId xmlns:a16="http://schemas.microsoft.com/office/drawing/2014/main" id="{8E8907B7-1F38-733D-205B-FDEC9EBF7944}"/>
              </a:ext>
            </a:extLst>
          </p:cNvPr>
          <p:cNvSpPr/>
          <p:nvPr/>
        </p:nvSpPr>
        <p:spPr>
          <a:xfrm rot="10800000">
            <a:off x="3426733" y="3019229"/>
            <a:ext cx="3066722" cy="414907"/>
          </a:xfrm>
          <a:custGeom>
            <a:avLst/>
            <a:gdLst>
              <a:gd name="connsiteX0" fmla="*/ 0 w 2074528"/>
              <a:gd name="connsiteY0" fmla="*/ 914400 h 914400"/>
              <a:gd name="connsiteX1" fmla="*/ 0 w 2074528"/>
              <a:gd name="connsiteY1" fmla="*/ 0 h 914400"/>
              <a:gd name="connsiteX2" fmla="*/ 2074528 w 2074528"/>
              <a:gd name="connsiteY2" fmla="*/ 0 h 914400"/>
              <a:gd name="connsiteX3" fmla="*/ 2074528 w 2074528"/>
              <a:gd name="connsiteY3" fmla="*/ 0 h 914400"/>
              <a:gd name="connsiteX4" fmla="*/ 2165968 w 2165968"/>
              <a:gd name="connsiteY4" fmla="*/ 1005840 h 1005840"/>
            </a:gdLst>
            <a:ahLst/>
            <a:cxnLst>
              <a:cxn ang="0">
                <a:pos x="connsiteX0" y="connsiteY0"/>
              </a:cxn>
              <a:cxn ang="0">
                <a:pos x="connsiteX1" y="connsiteY1"/>
              </a:cxn>
              <a:cxn ang="0">
                <a:pos x="connsiteX2" y="connsiteY2"/>
              </a:cxn>
            </a:cxnLst>
            <a:rect l="l" t="t" r="r" b="b"/>
            <a:pathLst>
              <a:path w="2074528" h="914400">
                <a:moveTo>
                  <a:pt x="0" y="914400"/>
                </a:moveTo>
                <a:lnTo>
                  <a:pt x="0" y="0"/>
                </a:lnTo>
                <a:lnTo>
                  <a:pt x="2074528" y="0"/>
                </a:lnTo>
              </a:path>
            </a:pathLst>
          </a:custGeom>
          <a:noFill/>
          <a:ln w="15875" cap="flat" cmpd="sng" algn="ctr">
            <a:solidFill>
              <a:sysClr val="window" lastClr="FFFFFF">
                <a:lumMod val="50000"/>
              </a:sysClr>
            </a:solidFill>
            <a:prstDash val="solid"/>
            <a:tailEnd type="stealth" w="lg" len="lg"/>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pic>
        <p:nvPicPr>
          <p:cNvPr id="27" name="T-Cells infiltrate 4">
            <a:extLst>
              <a:ext uri="{FF2B5EF4-FFF2-40B4-BE49-F238E27FC236}">
                <a16:creationId xmlns:a16="http://schemas.microsoft.com/office/drawing/2014/main" id="{7A6622E7-3A73-1E38-73CF-38863DEC610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6807710">
            <a:off x="2691268" y="3036192"/>
            <a:ext cx="615838" cy="605042"/>
          </a:xfrm>
          <a:prstGeom prst="rect">
            <a:avLst/>
          </a:prstGeom>
        </p:spPr>
      </p:pic>
      <p:sp>
        <p:nvSpPr>
          <p:cNvPr id="28" name="TextBox 72">
            <a:extLst>
              <a:ext uri="{FF2B5EF4-FFF2-40B4-BE49-F238E27FC236}">
                <a16:creationId xmlns:a16="http://schemas.microsoft.com/office/drawing/2014/main" id="{9C0E2ECA-8D67-9A27-0874-A79A23A835F3}"/>
              </a:ext>
            </a:extLst>
          </p:cNvPr>
          <p:cNvSpPr txBox="1"/>
          <p:nvPr/>
        </p:nvSpPr>
        <p:spPr>
          <a:xfrm>
            <a:off x="3317226" y="2719881"/>
            <a:ext cx="557347" cy="117725"/>
          </a:xfrm>
          <a:prstGeom prst="rect">
            <a:avLst/>
          </a:prstGeom>
          <a:noFill/>
        </p:spPr>
        <p:txBody>
          <a:bodyPr wrap="square" lIns="0" tIns="0" rIns="0" bIns="0" rtlCol="0" anchor="ctr">
            <a:spAutoFit/>
          </a:bodyPr>
          <a:lstStyle/>
          <a:p>
            <a:pPr defTabSz="685800">
              <a:lnSpc>
                <a:spcPct val="85000"/>
              </a:lnSpc>
              <a:defRPr/>
            </a:pPr>
            <a:r>
              <a:rPr lang="de" sz="900">
                <a:solidFill>
                  <a:srgbClr val="2F3651"/>
                </a:solidFill>
                <a:uFill>
                  <a:solidFill>
                    <a:prstClr val="black">
                      <a:alpha val="0"/>
                    </a:prstClr>
                  </a:solidFill>
                </a:uFill>
                <a:latin typeface="Arial"/>
                <a:ea typeface="Arial"/>
                <a:cs typeface="Arial"/>
              </a:rPr>
              <a:t>Granzym</a:t>
            </a:r>
          </a:p>
        </p:txBody>
      </p:sp>
      <p:grpSp>
        <p:nvGrpSpPr>
          <p:cNvPr id="29" name="Group 14">
            <a:extLst>
              <a:ext uri="{FF2B5EF4-FFF2-40B4-BE49-F238E27FC236}">
                <a16:creationId xmlns:a16="http://schemas.microsoft.com/office/drawing/2014/main" id="{6CD15D98-519D-D8FB-EA97-D8822457399E}"/>
              </a:ext>
            </a:extLst>
          </p:cNvPr>
          <p:cNvGrpSpPr/>
          <p:nvPr/>
        </p:nvGrpSpPr>
        <p:grpSpPr>
          <a:xfrm rot="20618512">
            <a:off x="3104465" y="2737061"/>
            <a:ext cx="183475" cy="158678"/>
            <a:chOff x="4443014" y="4224515"/>
            <a:chExt cx="244633" cy="211570"/>
          </a:xfrm>
        </p:grpSpPr>
        <p:sp>
          <p:nvSpPr>
            <p:cNvPr id="30" name="Isosceles Triangle 6">
              <a:extLst>
                <a:ext uri="{FF2B5EF4-FFF2-40B4-BE49-F238E27FC236}">
                  <a16:creationId xmlns:a16="http://schemas.microsoft.com/office/drawing/2014/main" id="{529DC4DD-33CD-8E9E-6875-4BD3491AAEEC}"/>
                </a:ext>
              </a:extLst>
            </p:cNvPr>
            <p:cNvSpPr/>
            <p:nvPr/>
          </p:nvSpPr>
          <p:spPr>
            <a:xfrm>
              <a:off x="4443014" y="4282540"/>
              <a:ext cx="76349" cy="80407"/>
            </a:xfrm>
            <a:prstGeom prst="triangle">
              <a:avLst/>
            </a:prstGeom>
            <a:solidFill>
              <a:srgbClr val="FFC000"/>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31" name="Isosceles Triangle 10">
              <a:extLst>
                <a:ext uri="{FF2B5EF4-FFF2-40B4-BE49-F238E27FC236}">
                  <a16:creationId xmlns:a16="http://schemas.microsoft.com/office/drawing/2014/main" id="{D2B3C93E-6C64-9F88-B4BC-249C1DE20A9F}"/>
                </a:ext>
              </a:extLst>
            </p:cNvPr>
            <p:cNvSpPr/>
            <p:nvPr/>
          </p:nvSpPr>
          <p:spPr>
            <a:xfrm>
              <a:off x="4521274" y="4224515"/>
              <a:ext cx="76349" cy="80407"/>
            </a:xfrm>
            <a:prstGeom prst="triangle">
              <a:avLst/>
            </a:prstGeom>
            <a:solidFill>
              <a:srgbClr val="FFC000"/>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32" name="Isosceles Triangle 11">
              <a:extLst>
                <a:ext uri="{FF2B5EF4-FFF2-40B4-BE49-F238E27FC236}">
                  <a16:creationId xmlns:a16="http://schemas.microsoft.com/office/drawing/2014/main" id="{03220A80-7947-E317-BA45-31D4803BF411}"/>
                </a:ext>
              </a:extLst>
            </p:cNvPr>
            <p:cNvSpPr/>
            <p:nvPr/>
          </p:nvSpPr>
          <p:spPr>
            <a:xfrm>
              <a:off x="4536346" y="4355678"/>
              <a:ext cx="76349" cy="80407"/>
            </a:xfrm>
            <a:prstGeom prst="triangle">
              <a:avLst/>
            </a:prstGeom>
            <a:solidFill>
              <a:srgbClr val="FFC000"/>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33" name="Isosceles Triangle 12">
              <a:extLst>
                <a:ext uri="{FF2B5EF4-FFF2-40B4-BE49-F238E27FC236}">
                  <a16:creationId xmlns:a16="http://schemas.microsoft.com/office/drawing/2014/main" id="{C5CD7731-51CD-6A45-B9D2-E5FC4B427164}"/>
                </a:ext>
              </a:extLst>
            </p:cNvPr>
            <p:cNvSpPr/>
            <p:nvPr/>
          </p:nvSpPr>
          <p:spPr>
            <a:xfrm>
              <a:off x="4611298" y="4285625"/>
              <a:ext cx="76349" cy="80407"/>
            </a:xfrm>
            <a:prstGeom prst="triangle">
              <a:avLst/>
            </a:prstGeom>
            <a:solidFill>
              <a:srgbClr val="FFC000"/>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grpSp>
      <p:sp>
        <p:nvSpPr>
          <p:cNvPr id="34" name="TextBox 17">
            <a:extLst>
              <a:ext uri="{FF2B5EF4-FFF2-40B4-BE49-F238E27FC236}">
                <a16:creationId xmlns:a16="http://schemas.microsoft.com/office/drawing/2014/main" id="{F41AA98E-C728-D74B-E360-A06FBDEDB9F6}"/>
              </a:ext>
            </a:extLst>
          </p:cNvPr>
          <p:cNvSpPr txBox="1"/>
          <p:nvPr/>
        </p:nvSpPr>
        <p:spPr>
          <a:xfrm>
            <a:off x="2043354" y="3338818"/>
            <a:ext cx="557347" cy="117725"/>
          </a:xfrm>
          <a:prstGeom prst="rect">
            <a:avLst/>
          </a:prstGeom>
          <a:noFill/>
        </p:spPr>
        <p:txBody>
          <a:bodyPr wrap="square" lIns="0" tIns="0" rIns="0" bIns="0" rtlCol="0" anchor="ctr">
            <a:spAutoFit/>
          </a:bodyPr>
          <a:lstStyle/>
          <a:p>
            <a:pPr defTabSz="685800">
              <a:lnSpc>
                <a:spcPct val="85000"/>
              </a:lnSpc>
              <a:defRPr/>
            </a:pPr>
            <a:r>
              <a:rPr lang="de" sz="900">
                <a:solidFill>
                  <a:srgbClr val="2F3651"/>
                </a:solidFill>
                <a:uFill>
                  <a:solidFill>
                    <a:prstClr val="black">
                      <a:alpha val="0"/>
                    </a:prstClr>
                  </a:solidFill>
                </a:uFill>
                <a:latin typeface="Arial"/>
                <a:ea typeface="Arial"/>
                <a:cs typeface="Arial"/>
              </a:rPr>
              <a:t>Perforin</a:t>
            </a:r>
          </a:p>
        </p:txBody>
      </p:sp>
      <p:grpSp>
        <p:nvGrpSpPr>
          <p:cNvPr id="37" name="Group 41">
            <a:extLst>
              <a:ext uri="{FF2B5EF4-FFF2-40B4-BE49-F238E27FC236}">
                <a16:creationId xmlns:a16="http://schemas.microsoft.com/office/drawing/2014/main" id="{27938161-269B-569E-D086-C70EE354C175}"/>
              </a:ext>
            </a:extLst>
          </p:cNvPr>
          <p:cNvGrpSpPr/>
          <p:nvPr/>
        </p:nvGrpSpPr>
        <p:grpSpPr>
          <a:xfrm rot="3072286">
            <a:off x="2312148" y="3009869"/>
            <a:ext cx="205213" cy="186347"/>
            <a:chOff x="3166642" y="4566054"/>
            <a:chExt cx="273617" cy="248463"/>
          </a:xfrm>
        </p:grpSpPr>
        <p:sp>
          <p:nvSpPr>
            <p:cNvPr id="38" name="Oval 18">
              <a:extLst>
                <a:ext uri="{FF2B5EF4-FFF2-40B4-BE49-F238E27FC236}">
                  <a16:creationId xmlns:a16="http://schemas.microsoft.com/office/drawing/2014/main" id="{134A0D53-A1C2-3B41-4AE4-9A44C31F5367}"/>
                </a:ext>
              </a:extLst>
            </p:cNvPr>
            <p:cNvSpPr/>
            <p:nvPr/>
          </p:nvSpPr>
          <p:spPr>
            <a:xfrm>
              <a:off x="3257154" y="4616824"/>
              <a:ext cx="87185" cy="88581"/>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39" name="Oval 19">
              <a:extLst>
                <a:ext uri="{FF2B5EF4-FFF2-40B4-BE49-F238E27FC236}">
                  <a16:creationId xmlns:a16="http://schemas.microsoft.com/office/drawing/2014/main" id="{17B091BD-594B-5FDD-38E3-C5273F04DA6F}"/>
                </a:ext>
              </a:extLst>
            </p:cNvPr>
            <p:cNvSpPr/>
            <p:nvPr/>
          </p:nvSpPr>
          <p:spPr>
            <a:xfrm>
              <a:off x="3343989" y="4725936"/>
              <a:ext cx="87185" cy="88581"/>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40" name="Oval 21">
              <a:extLst>
                <a:ext uri="{FF2B5EF4-FFF2-40B4-BE49-F238E27FC236}">
                  <a16:creationId xmlns:a16="http://schemas.microsoft.com/office/drawing/2014/main" id="{A0E14DBB-5ED0-6E79-4A3E-A00F356A3887}"/>
                </a:ext>
              </a:extLst>
            </p:cNvPr>
            <p:cNvSpPr/>
            <p:nvPr/>
          </p:nvSpPr>
          <p:spPr>
            <a:xfrm>
              <a:off x="3353074" y="4596293"/>
              <a:ext cx="87185" cy="88581"/>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41" name="Oval 23">
              <a:extLst>
                <a:ext uri="{FF2B5EF4-FFF2-40B4-BE49-F238E27FC236}">
                  <a16:creationId xmlns:a16="http://schemas.microsoft.com/office/drawing/2014/main" id="{53E28005-C555-2057-377C-5243C8A1EBB0}"/>
                </a:ext>
              </a:extLst>
            </p:cNvPr>
            <p:cNvSpPr/>
            <p:nvPr/>
          </p:nvSpPr>
          <p:spPr>
            <a:xfrm>
              <a:off x="3239622" y="4725936"/>
              <a:ext cx="87185" cy="88581"/>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42" name="Oval 25">
              <a:extLst>
                <a:ext uri="{FF2B5EF4-FFF2-40B4-BE49-F238E27FC236}">
                  <a16:creationId xmlns:a16="http://schemas.microsoft.com/office/drawing/2014/main" id="{55474786-4527-4664-D3DC-524E0570CCBF}"/>
                </a:ext>
              </a:extLst>
            </p:cNvPr>
            <p:cNvSpPr/>
            <p:nvPr/>
          </p:nvSpPr>
          <p:spPr>
            <a:xfrm>
              <a:off x="3166642" y="4566054"/>
              <a:ext cx="87185" cy="88581"/>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grpSp>
      <p:sp>
        <p:nvSpPr>
          <p:cNvPr id="43" name="Arrow: Curved Right 48">
            <a:extLst>
              <a:ext uri="{FF2B5EF4-FFF2-40B4-BE49-F238E27FC236}">
                <a16:creationId xmlns:a16="http://schemas.microsoft.com/office/drawing/2014/main" id="{250D7920-2406-F92D-83B7-9706E61ED2E4}"/>
              </a:ext>
            </a:extLst>
          </p:cNvPr>
          <p:cNvSpPr/>
          <p:nvPr/>
        </p:nvSpPr>
        <p:spPr>
          <a:xfrm rot="20199146" flipV="1">
            <a:off x="2306821" y="2859357"/>
            <a:ext cx="259529" cy="536313"/>
          </a:xfrm>
          <a:prstGeom prst="curvedRightArrow">
            <a:avLst>
              <a:gd name="adj1" fmla="val 9321"/>
              <a:gd name="adj2" fmla="val 48882"/>
              <a:gd name="adj3" fmla="val 25000"/>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Calibri" panose="020F0502020204030204"/>
              <a:ea typeface="Calibri" panose="020F0502020204030204"/>
              <a:cs typeface="Arial"/>
            </a:endParaRPr>
          </a:p>
        </p:txBody>
      </p:sp>
      <p:sp>
        <p:nvSpPr>
          <p:cNvPr id="44" name="Arrow: Curved Right 54">
            <a:extLst>
              <a:ext uri="{FF2B5EF4-FFF2-40B4-BE49-F238E27FC236}">
                <a16:creationId xmlns:a16="http://schemas.microsoft.com/office/drawing/2014/main" id="{88EE66D9-7AF2-B9B2-AE46-2D3E03C5D766}"/>
              </a:ext>
            </a:extLst>
          </p:cNvPr>
          <p:cNvSpPr/>
          <p:nvPr/>
        </p:nvSpPr>
        <p:spPr>
          <a:xfrm rot="20199146" flipH="1" flipV="1">
            <a:off x="3139790" y="2590597"/>
            <a:ext cx="175473" cy="502781"/>
          </a:xfrm>
          <a:prstGeom prst="curvedRightArrow">
            <a:avLst>
              <a:gd name="adj1" fmla="val 28039"/>
              <a:gd name="adj2" fmla="val 50000"/>
              <a:gd name="adj3" fmla="val 37025"/>
            </a:avLst>
          </a:prstGeom>
          <a:solidFill>
            <a:srgbClr val="FFC000"/>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Calibri" panose="020F0502020204030204"/>
              <a:ea typeface="Calibri" panose="020F0502020204030204"/>
              <a:cs typeface="Arial"/>
            </a:endParaRPr>
          </a:p>
        </p:txBody>
      </p:sp>
      <p:sp>
        <p:nvSpPr>
          <p:cNvPr id="46" name="TextBox 100">
            <a:extLst>
              <a:ext uri="{FF2B5EF4-FFF2-40B4-BE49-F238E27FC236}">
                <a16:creationId xmlns:a16="http://schemas.microsoft.com/office/drawing/2014/main" id="{AAA88D7C-7CA3-894C-55CE-4B00CF6BDBAB}"/>
              </a:ext>
            </a:extLst>
          </p:cNvPr>
          <p:cNvSpPr txBox="1"/>
          <p:nvPr/>
        </p:nvSpPr>
        <p:spPr>
          <a:xfrm>
            <a:off x="2548951" y="2631858"/>
            <a:ext cx="510252" cy="138499"/>
          </a:xfrm>
          <a:prstGeom prst="rect">
            <a:avLst/>
          </a:prstGeom>
          <a:noFill/>
        </p:spPr>
        <p:txBody>
          <a:bodyPr wrap="square" lIns="0" tIns="0" rIns="0" bIns="0" rtlCol="0" anchor="t">
            <a:spAutoFit/>
          </a:bodyPr>
          <a:lstStyle/>
          <a:p>
            <a:pPr algn="ctr" defTabSz="685800">
              <a:defRPr/>
            </a:pPr>
            <a:r>
              <a:rPr lang="de" sz="900" b="1">
                <a:solidFill>
                  <a:srgbClr val="2F3651"/>
                </a:solidFill>
                <a:uFill>
                  <a:solidFill>
                    <a:prstClr val="black">
                      <a:alpha val="0"/>
                    </a:prstClr>
                  </a:solidFill>
                </a:uFill>
                <a:latin typeface="Arial"/>
                <a:ea typeface="Arial"/>
                <a:cs typeface="Arial"/>
              </a:rPr>
              <a:t>HLA-</a:t>
            </a:r>
            <a:r>
              <a:rPr lang="de" sz="900">
                <a:solidFill>
                  <a:srgbClr val="2F3651"/>
                </a:solidFill>
                <a:uFill>
                  <a:solidFill>
                    <a:prstClr val="black">
                      <a:alpha val="0"/>
                    </a:prstClr>
                  </a:solidFill>
                </a:uFill>
                <a:latin typeface="Arial"/>
                <a:ea typeface="Arial"/>
                <a:cs typeface="Arial"/>
              </a:rPr>
              <a:t>I</a:t>
            </a:r>
            <a:endParaRPr lang="en-US" sz="1350">
              <a:solidFill>
                <a:srgbClr val="2F3651"/>
              </a:solidFill>
              <a:latin typeface="Arial" panose="020B0604020202020204" pitchFamily="34" charset="0"/>
              <a:ea typeface="Calibri" panose="020F0502020204030204"/>
              <a:cs typeface="Arial" panose="020B0604020202020204" pitchFamily="34" charset="0"/>
            </a:endParaRPr>
          </a:p>
        </p:txBody>
      </p:sp>
      <p:grpSp>
        <p:nvGrpSpPr>
          <p:cNvPr id="47" name="Group 142">
            <a:extLst>
              <a:ext uri="{FF2B5EF4-FFF2-40B4-BE49-F238E27FC236}">
                <a16:creationId xmlns:a16="http://schemas.microsoft.com/office/drawing/2014/main" id="{D368B093-4D3C-34B1-AA81-7D107BC74A70}"/>
              </a:ext>
            </a:extLst>
          </p:cNvPr>
          <p:cNvGrpSpPr/>
          <p:nvPr/>
        </p:nvGrpSpPr>
        <p:grpSpPr>
          <a:xfrm rot="1023696">
            <a:off x="2694792" y="2781230"/>
            <a:ext cx="299352" cy="317120"/>
            <a:chOff x="3772561" y="3519441"/>
            <a:chExt cx="447999" cy="474589"/>
          </a:xfrm>
        </p:grpSpPr>
        <p:sp>
          <p:nvSpPr>
            <p:cNvPr id="48" name="Freeform: Shape 158">
              <a:extLst>
                <a:ext uri="{FF2B5EF4-FFF2-40B4-BE49-F238E27FC236}">
                  <a16:creationId xmlns:a16="http://schemas.microsoft.com/office/drawing/2014/main" id="{C4279588-9E48-C36A-4A94-AC95FA40E445}"/>
                </a:ext>
              </a:extLst>
            </p:cNvPr>
            <p:cNvSpPr>
              <a:spLocks noChangeAspect="1"/>
            </p:cNvSpPr>
            <p:nvPr/>
          </p:nvSpPr>
          <p:spPr>
            <a:xfrm rot="17426564" flipV="1">
              <a:off x="3946685" y="3720155"/>
              <a:ext cx="263327" cy="284423"/>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A30000"/>
            </a:solidFill>
            <a:ln w="3049" cap="flat">
              <a:solidFill>
                <a:sysClr val="window" lastClr="FFFFFF">
                  <a:lumMod val="65000"/>
                </a:sysClr>
              </a:solidFill>
              <a:prstDash val="solid"/>
              <a:miter/>
            </a:ln>
          </p:spPr>
          <p:txBody>
            <a:bodyPr wrap="square" rtlCol="0" anchor="ctr">
              <a:noAutofit/>
            </a:bodyPr>
            <a:lstStyle/>
            <a:p>
              <a:pPr defTabSz="685800">
                <a:spcBef>
                  <a:spcPct val="0"/>
                </a:spcBef>
                <a:spcAft>
                  <a:spcPct val="0"/>
                </a:spcAft>
                <a:defRPr/>
              </a:pPr>
              <a:endParaRPr lang="en-US" sz="700" kern="0">
                <a:solidFill>
                  <a:srgbClr val="000000"/>
                </a:solidFill>
                <a:latin typeface="Arial" panose="020B0604020202020204" pitchFamily="34" charset="0"/>
                <a:ea typeface="Calibri" panose="020F0502020204030204"/>
                <a:cs typeface="Arial" panose="020B0604020202020204" pitchFamily="34" charset="0"/>
              </a:endParaRPr>
            </a:p>
          </p:txBody>
        </p:sp>
        <p:sp>
          <p:nvSpPr>
            <p:cNvPr id="49" name="Freeform: Shape 159">
              <a:extLst>
                <a:ext uri="{FF2B5EF4-FFF2-40B4-BE49-F238E27FC236}">
                  <a16:creationId xmlns:a16="http://schemas.microsoft.com/office/drawing/2014/main" id="{AF18EF13-1907-5C5A-252F-421B396ED8F6}"/>
                </a:ext>
              </a:extLst>
            </p:cNvPr>
            <p:cNvSpPr>
              <a:spLocks noChangeAspect="1"/>
            </p:cNvSpPr>
            <p:nvPr/>
          </p:nvSpPr>
          <p:spPr>
            <a:xfrm rot="6711832" flipV="1">
              <a:off x="3783109" y="3508893"/>
              <a:ext cx="263327" cy="284423"/>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3F4D92"/>
            </a:solidFill>
            <a:ln w="3049" cap="flat">
              <a:solidFill>
                <a:sysClr val="window" lastClr="FFFFFF">
                  <a:lumMod val="65000"/>
                </a:sysClr>
              </a:solidFill>
              <a:prstDash val="solid"/>
              <a:miter/>
            </a:ln>
          </p:spPr>
          <p:txBody>
            <a:bodyPr wrap="square" rtlCol="0" anchor="ctr">
              <a:noAutofit/>
            </a:bodyPr>
            <a:lstStyle/>
            <a:p>
              <a:pPr defTabSz="685800">
                <a:spcBef>
                  <a:spcPct val="0"/>
                </a:spcBef>
                <a:spcAft>
                  <a:spcPct val="0"/>
                </a:spcAft>
                <a:defRPr/>
              </a:pPr>
              <a:endParaRPr lang="en-US" sz="700" kern="0">
                <a:solidFill>
                  <a:srgbClr val="000000"/>
                </a:solidFill>
                <a:latin typeface="Arial" panose="020B0604020202020204" pitchFamily="34" charset="0"/>
                <a:ea typeface="Calibri" panose="020F0502020204030204"/>
                <a:cs typeface="Arial" panose="020B0604020202020204" pitchFamily="34" charset="0"/>
              </a:endParaRPr>
            </a:p>
          </p:txBody>
        </p:sp>
        <p:sp>
          <p:nvSpPr>
            <p:cNvPr id="50" name="Oval 145">
              <a:extLst>
                <a:ext uri="{FF2B5EF4-FFF2-40B4-BE49-F238E27FC236}">
                  <a16:creationId xmlns:a16="http://schemas.microsoft.com/office/drawing/2014/main" id="{85BA0C09-D848-934C-9544-2E1082C504C2}"/>
                </a:ext>
              </a:extLst>
            </p:cNvPr>
            <p:cNvSpPr/>
            <p:nvPr/>
          </p:nvSpPr>
          <p:spPr>
            <a:xfrm>
              <a:off x="3945222" y="3710010"/>
              <a:ext cx="91440" cy="91440"/>
            </a:xfrm>
            <a:prstGeom prst="ellipse">
              <a:avLst/>
            </a:prstGeom>
            <a:solidFill>
              <a:srgbClr val="CC9C50">
                <a:lumMod val="75000"/>
              </a:srgbClr>
            </a:solidFill>
            <a:ln w="28575" cap="flat" cmpd="sng" algn="ctr">
              <a:noFill/>
              <a:prstDash val="solid"/>
            </a:ln>
            <a:effectLst/>
          </p:spPr>
          <p:txBody>
            <a:bodyPr rtlCol="0" anchor="ctr"/>
            <a:lstStyle/>
            <a:p>
              <a:pPr algn="ctr" defTabSz="685800">
                <a:spcBef>
                  <a:spcPct val="0"/>
                </a:spcBef>
                <a:spcAft>
                  <a:spcPct val="0"/>
                </a:spcAft>
                <a:defRPr/>
              </a:pPr>
              <a:endParaRPr lang="en-US" sz="1350" kern="0">
                <a:solidFill>
                  <a:prstClr val="white"/>
                </a:solidFill>
                <a:latin typeface="Arial" panose="020B0604020202020204" pitchFamily="34" charset="0"/>
                <a:ea typeface="Calibri" panose="020F0502020204030204"/>
                <a:cs typeface="Arial" panose="020B0604020202020204" pitchFamily="34" charset="0"/>
              </a:endParaRPr>
            </a:p>
          </p:txBody>
        </p:sp>
      </p:grpSp>
      <p:grpSp>
        <p:nvGrpSpPr>
          <p:cNvPr id="12" name="Group 165">
            <a:extLst>
              <a:ext uri="{FF2B5EF4-FFF2-40B4-BE49-F238E27FC236}">
                <a16:creationId xmlns:a16="http://schemas.microsoft.com/office/drawing/2014/main" id="{2FB2633E-3B01-E056-1193-DE3B1F216034}"/>
              </a:ext>
            </a:extLst>
          </p:cNvPr>
          <p:cNvGrpSpPr/>
          <p:nvPr/>
        </p:nvGrpSpPr>
        <p:grpSpPr>
          <a:xfrm rot="3072286">
            <a:off x="2643185" y="2883573"/>
            <a:ext cx="118260" cy="103466"/>
            <a:chOff x="3166642" y="4566054"/>
            <a:chExt cx="273617" cy="248463"/>
          </a:xfrm>
          <a:solidFill>
            <a:srgbClr val="FF0000"/>
          </a:solidFill>
        </p:grpSpPr>
        <p:sp>
          <p:nvSpPr>
            <p:cNvPr id="13" name="Oval 166">
              <a:extLst>
                <a:ext uri="{FF2B5EF4-FFF2-40B4-BE49-F238E27FC236}">
                  <a16:creationId xmlns:a16="http://schemas.microsoft.com/office/drawing/2014/main" id="{7A393637-695C-2BEA-9C40-7D23EF474D11}"/>
                </a:ext>
              </a:extLst>
            </p:cNvPr>
            <p:cNvSpPr/>
            <p:nvPr/>
          </p:nvSpPr>
          <p:spPr>
            <a:xfrm>
              <a:off x="3257154" y="4616824"/>
              <a:ext cx="87185" cy="8858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a typeface="Calibri" panose="020F0502020204030204"/>
                <a:cs typeface="Arial"/>
              </a:endParaRPr>
            </a:p>
          </p:txBody>
        </p:sp>
        <p:sp>
          <p:nvSpPr>
            <p:cNvPr id="14" name="Oval 167">
              <a:extLst>
                <a:ext uri="{FF2B5EF4-FFF2-40B4-BE49-F238E27FC236}">
                  <a16:creationId xmlns:a16="http://schemas.microsoft.com/office/drawing/2014/main" id="{683C9003-FD1E-6B0C-BEAA-194141F8CA42}"/>
                </a:ext>
              </a:extLst>
            </p:cNvPr>
            <p:cNvSpPr/>
            <p:nvPr/>
          </p:nvSpPr>
          <p:spPr>
            <a:xfrm>
              <a:off x="3343989" y="4725936"/>
              <a:ext cx="87185" cy="8858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a typeface="Calibri" panose="020F0502020204030204"/>
                <a:cs typeface="Arial"/>
              </a:endParaRPr>
            </a:p>
          </p:txBody>
        </p:sp>
        <p:sp>
          <p:nvSpPr>
            <p:cNvPr id="15" name="Oval 168">
              <a:extLst>
                <a:ext uri="{FF2B5EF4-FFF2-40B4-BE49-F238E27FC236}">
                  <a16:creationId xmlns:a16="http://schemas.microsoft.com/office/drawing/2014/main" id="{DB663315-5FAF-B793-B26A-00FF7046BE1A}"/>
                </a:ext>
              </a:extLst>
            </p:cNvPr>
            <p:cNvSpPr/>
            <p:nvPr/>
          </p:nvSpPr>
          <p:spPr>
            <a:xfrm>
              <a:off x="3353074" y="4596293"/>
              <a:ext cx="87185" cy="8858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a typeface="Calibri" panose="020F0502020204030204"/>
                <a:cs typeface="Arial"/>
              </a:endParaRPr>
            </a:p>
          </p:txBody>
        </p:sp>
        <p:sp>
          <p:nvSpPr>
            <p:cNvPr id="16" name="Oval 169">
              <a:extLst>
                <a:ext uri="{FF2B5EF4-FFF2-40B4-BE49-F238E27FC236}">
                  <a16:creationId xmlns:a16="http://schemas.microsoft.com/office/drawing/2014/main" id="{CA0E14C6-6B84-CFCE-43B2-F774C502BD0A}"/>
                </a:ext>
              </a:extLst>
            </p:cNvPr>
            <p:cNvSpPr/>
            <p:nvPr/>
          </p:nvSpPr>
          <p:spPr>
            <a:xfrm>
              <a:off x="3239622" y="4725936"/>
              <a:ext cx="87185" cy="8858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a typeface="Calibri" panose="020F0502020204030204"/>
                <a:cs typeface="Arial"/>
              </a:endParaRPr>
            </a:p>
          </p:txBody>
        </p:sp>
        <p:sp>
          <p:nvSpPr>
            <p:cNvPr id="17" name="Oval 170">
              <a:extLst>
                <a:ext uri="{FF2B5EF4-FFF2-40B4-BE49-F238E27FC236}">
                  <a16:creationId xmlns:a16="http://schemas.microsoft.com/office/drawing/2014/main" id="{30247F98-4F1D-1A57-27A2-AA37B61B5C2F}"/>
                </a:ext>
              </a:extLst>
            </p:cNvPr>
            <p:cNvSpPr/>
            <p:nvPr/>
          </p:nvSpPr>
          <p:spPr>
            <a:xfrm>
              <a:off x="3166642" y="4566054"/>
              <a:ext cx="87185" cy="8858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a typeface="Calibri" panose="020F0502020204030204"/>
                <a:cs typeface="Arial"/>
              </a:endParaRPr>
            </a:p>
          </p:txBody>
        </p:sp>
      </p:grpSp>
      <p:grpSp>
        <p:nvGrpSpPr>
          <p:cNvPr id="18" name="Group 171">
            <a:extLst>
              <a:ext uri="{FF2B5EF4-FFF2-40B4-BE49-F238E27FC236}">
                <a16:creationId xmlns:a16="http://schemas.microsoft.com/office/drawing/2014/main" id="{1E17025B-0663-E581-7FA0-49F551D17F3C}"/>
              </a:ext>
            </a:extLst>
          </p:cNvPr>
          <p:cNvGrpSpPr/>
          <p:nvPr/>
        </p:nvGrpSpPr>
        <p:grpSpPr>
          <a:xfrm rot="3072286">
            <a:off x="2557700" y="2816167"/>
            <a:ext cx="118260" cy="103466"/>
            <a:chOff x="3166642" y="4566054"/>
            <a:chExt cx="273617" cy="248463"/>
          </a:xfrm>
          <a:solidFill>
            <a:srgbClr val="FF0000"/>
          </a:solidFill>
        </p:grpSpPr>
        <p:sp>
          <p:nvSpPr>
            <p:cNvPr id="19" name="Oval 172">
              <a:extLst>
                <a:ext uri="{FF2B5EF4-FFF2-40B4-BE49-F238E27FC236}">
                  <a16:creationId xmlns:a16="http://schemas.microsoft.com/office/drawing/2014/main" id="{22428397-B468-364E-BF65-C1AF91238F2A}"/>
                </a:ext>
              </a:extLst>
            </p:cNvPr>
            <p:cNvSpPr/>
            <p:nvPr/>
          </p:nvSpPr>
          <p:spPr>
            <a:xfrm>
              <a:off x="3257154" y="4616824"/>
              <a:ext cx="87185" cy="8858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a typeface="Calibri" panose="020F0502020204030204"/>
                <a:cs typeface="Arial"/>
              </a:endParaRPr>
            </a:p>
          </p:txBody>
        </p:sp>
        <p:sp>
          <p:nvSpPr>
            <p:cNvPr id="20" name="Oval 173">
              <a:extLst>
                <a:ext uri="{FF2B5EF4-FFF2-40B4-BE49-F238E27FC236}">
                  <a16:creationId xmlns:a16="http://schemas.microsoft.com/office/drawing/2014/main" id="{75917FE8-C7DA-303D-BD28-98808B26A351}"/>
                </a:ext>
              </a:extLst>
            </p:cNvPr>
            <p:cNvSpPr/>
            <p:nvPr/>
          </p:nvSpPr>
          <p:spPr>
            <a:xfrm>
              <a:off x="3343989" y="4725936"/>
              <a:ext cx="87185" cy="8858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a typeface="Calibri" panose="020F0502020204030204"/>
                <a:cs typeface="Arial"/>
              </a:endParaRPr>
            </a:p>
          </p:txBody>
        </p:sp>
        <p:sp>
          <p:nvSpPr>
            <p:cNvPr id="21" name="Oval 174">
              <a:extLst>
                <a:ext uri="{FF2B5EF4-FFF2-40B4-BE49-F238E27FC236}">
                  <a16:creationId xmlns:a16="http://schemas.microsoft.com/office/drawing/2014/main" id="{2600E0B7-0CE4-FADF-EC99-245E4B6C7917}"/>
                </a:ext>
              </a:extLst>
            </p:cNvPr>
            <p:cNvSpPr/>
            <p:nvPr/>
          </p:nvSpPr>
          <p:spPr>
            <a:xfrm>
              <a:off x="3353074" y="4596293"/>
              <a:ext cx="87185" cy="8858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a typeface="Calibri" panose="020F0502020204030204"/>
                <a:cs typeface="Arial"/>
              </a:endParaRPr>
            </a:p>
          </p:txBody>
        </p:sp>
        <p:sp>
          <p:nvSpPr>
            <p:cNvPr id="22" name="Oval 175">
              <a:extLst>
                <a:ext uri="{FF2B5EF4-FFF2-40B4-BE49-F238E27FC236}">
                  <a16:creationId xmlns:a16="http://schemas.microsoft.com/office/drawing/2014/main" id="{26770805-3A34-7B11-F956-38109668CBA1}"/>
                </a:ext>
              </a:extLst>
            </p:cNvPr>
            <p:cNvSpPr/>
            <p:nvPr/>
          </p:nvSpPr>
          <p:spPr>
            <a:xfrm>
              <a:off x="3239622" y="4725936"/>
              <a:ext cx="87185" cy="8858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a typeface="Calibri" panose="020F0502020204030204"/>
                <a:cs typeface="Arial"/>
              </a:endParaRPr>
            </a:p>
          </p:txBody>
        </p:sp>
        <p:sp>
          <p:nvSpPr>
            <p:cNvPr id="23" name="Oval 176">
              <a:extLst>
                <a:ext uri="{FF2B5EF4-FFF2-40B4-BE49-F238E27FC236}">
                  <a16:creationId xmlns:a16="http://schemas.microsoft.com/office/drawing/2014/main" id="{4E571D9B-B56D-60C1-17CF-C9F3B0195ADB}"/>
                </a:ext>
              </a:extLst>
            </p:cNvPr>
            <p:cNvSpPr/>
            <p:nvPr/>
          </p:nvSpPr>
          <p:spPr>
            <a:xfrm>
              <a:off x="3166642" y="4566054"/>
              <a:ext cx="87185" cy="8858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a typeface="Calibri" panose="020F0502020204030204"/>
                <a:cs typeface="Arial"/>
              </a:endParaRPr>
            </a:p>
          </p:txBody>
        </p:sp>
      </p:grpSp>
      <p:sp>
        <p:nvSpPr>
          <p:cNvPr id="45" name="TextBox 177">
            <a:extLst>
              <a:ext uri="{FF2B5EF4-FFF2-40B4-BE49-F238E27FC236}">
                <a16:creationId xmlns:a16="http://schemas.microsoft.com/office/drawing/2014/main" id="{36F013C2-4F2B-22A4-6395-99348D02F7A0}"/>
              </a:ext>
            </a:extLst>
          </p:cNvPr>
          <p:cNvSpPr txBox="1"/>
          <p:nvPr/>
        </p:nvSpPr>
        <p:spPr>
          <a:xfrm>
            <a:off x="2515009" y="2997996"/>
            <a:ext cx="599722" cy="235449"/>
          </a:xfrm>
          <a:prstGeom prst="rect">
            <a:avLst/>
          </a:prstGeom>
          <a:noFill/>
        </p:spPr>
        <p:txBody>
          <a:bodyPr wrap="square" lIns="0" tIns="0" rIns="0" bIns="0" rtlCol="0" anchor="ctr">
            <a:spAutoFit/>
          </a:bodyPr>
          <a:lstStyle/>
          <a:p>
            <a:pPr defTabSz="685800">
              <a:lnSpc>
                <a:spcPct val="85000"/>
              </a:lnSpc>
              <a:defRPr/>
            </a:pPr>
            <a:r>
              <a:rPr lang="de" sz="900">
                <a:solidFill>
                  <a:srgbClr val="2F3651"/>
                </a:solidFill>
                <a:uFill>
                  <a:solidFill>
                    <a:prstClr val="black">
                      <a:alpha val="0"/>
                    </a:prstClr>
                  </a:solidFill>
                </a:uFill>
                <a:latin typeface="Arial"/>
                <a:ea typeface="Arial"/>
                <a:cs typeface="Arial"/>
              </a:rPr>
              <a:t>IFN-γ</a:t>
            </a:r>
          </a:p>
          <a:p>
            <a:pPr defTabSz="685800">
              <a:lnSpc>
                <a:spcPct val="85000"/>
              </a:lnSpc>
              <a:defRPr/>
            </a:pPr>
            <a:endParaRPr lang="en-US" sz="900">
              <a:solidFill>
                <a:srgbClr val="2F3651"/>
              </a:solidFill>
              <a:latin typeface="Arial" panose="020B0604020202020204" pitchFamily="34" charset="0"/>
              <a:ea typeface="Verdana"/>
              <a:cs typeface="Arial" panose="020B0604020202020204" pitchFamily="34" charset="0"/>
              <a:sym typeface="Verdana"/>
            </a:endParaRPr>
          </a:p>
        </p:txBody>
      </p:sp>
      <p:sp>
        <p:nvSpPr>
          <p:cNvPr id="52" name="Oval 148">
            <a:extLst>
              <a:ext uri="{FF2B5EF4-FFF2-40B4-BE49-F238E27FC236}">
                <a16:creationId xmlns:a16="http://schemas.microsoft.com/office/drawing/2014/main" id="{29A9D475-7BB0-17E6-8519-FE90D2CD2CE5}"/>
              </a:ext>
            </a:extLst>
          </p:cNvPr>
          <p:cNvSpPr>
            <a:spLocks noChangeAspect="1"/>
          </p:cNvSpPr>
          <p:nvPr/>
        </p:nvSpPr>
        <p:spPr>
          <a:xfrm>
            <a:off x="2061791" y="2798491"/>
            <a:ext cx="207362" cy="207362"/>
          </a:xfrm>
          <a:prstGeom prst="ellipse">
            <a:avLst/>
          </a:prstGeom>
          <a:solidFill>
            <a:srgbClr val="2F3651"/>
          </a:solidFill>
          <a:ln w="25400" cap="flat" cmpd="sng" algn="ctr">
            <a:noFill/>
            <a:prstDash val="solid"/>
          </a:ln>
          <a:effectLst/>
        </p:spPr>
        <p:txBody>
          <a:bodyPr tIns="40500" bIns="13500" rtlCol="0" anchor="ctr"/>
          <a:lstStyle/>
          <a:p>
            <a:pPr marL="0" marR="0" lvl="0" indent="0" algn="ctr" defTabSz="685800" eaLnBrk="1" fontAlgn="auto" latinLnBrk="0" hangingPunct="1">
              <a:lnSpc>
                <a:spcPct val="85000"/>
              </a:lnSpc>
              <a:spcBef>
                <a:spcPct val="0"/>
              </a:spcBef>
              <a:spcAft>
                <a:spcPct val="0"/>
              </a:spcAft>
              <a:buClrTx/>
              <a:buSzTx/>
              <a:buFontTx/>
              <a:buNone/>
              <a:tabLst/>
              <a:defRPr/>
            </a:pPr>
            <a:r>
              <a:rPr kumimoji="0" lang="de" sz="105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5</a:t>
            </a:r>
            <a:endParaRPr kumimoji="0" lang="en-US" sz="120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 name="Textplatzhalter 4">
            <a:extLst>
              <a:ext uri="{FF2B5EF4-FFF2-40B4-BE49-F238E27FC236}">
                <a16:creationId xmlns:a16="http://schemas.microsoft.com/office/drawing/2014/main" id="{EE49C5CC-EAD2-4F97-BC48-D916D8A0186C}"/>
              </a:ext>
            </a:extLst>
          </p:cNvPr>
          <p:cNvSpPr txBox="1">
            <a:spLocks/>
          </p:cNvSpPr>
          <p:nvPr/>
        </p:nvSpPr>
        <p:spPr>
          <a:xfrm>
            <a:off x="352923" y="116735"/>
            <a:ext cx="8561962" cy="463296"/>
          </a:xfrm>
          <a:prstGeom prst="rect">
            <a:avLst/>
          </a:prstGeom>
        </p:spPr>
        <p:txBody>
          <a:bodyPr vert="horz" wrap="square" lIns="45720" tIns="45720" rIns="45720" bIns="45720" rtlCol="0">
            <a:noAutofit/>
          </a:bodyPr>
          <a:lstStyle>
            <a:lvl1pPr marL="0" indent="0" algn="l" defTabSz="685800" rtl="0" eaLnBrk="1" latinLnBrk="0" hangingPunct="1">
              <a:lnSpc>
                <a:spcPct val="125000"/>
              </a:lnSpc>
              <a:spcBef>
                <a:spcPts val="0"/>
              </a:spcBef>
              <a:buFont typeface="Arial" panose="020B0604020202020204" pitchFamily="34" charset="0"/>
              <a:buNone/>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1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1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1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lang="en-US" sz="10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de-DE" sz="2000" b="1" dirty="0">
                <a:solidFill>
                  <a:srgbClr val="7030A0"/>
                </a:solidFill>
              </a:rPr>
              <a:t>Autoreaktive T-Zellen sind primäre Verursacher der Betazellzerstörung bei autoimmunem T1D</a:t>
            </a:r>
            <a:r>
              <a:rPr lang="de-DE" sz="2000" b="1" baseline="30000" dirty="0">
                <a:solidFill>
                  <a:srgbClr val="7030A0"/>
                </a:solidFill>
                <a:latin typeface="+mj-lt"/>
              </a:rPr>
              <a:t>1,2</a:t>
            </a:r>
          </a:p>
        </p:txBody>
      </p:sp>
    </p:spTree>
    <p:extLst>
      <p:ext uri="{BB962C8B-B14F-4D97-AF65-F5344CB8AC3E}">
        <p14:creationId xmlns:p14="http://schemas.microsoft.com/office/powerpoint/2010/main" val="3651118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8803B5-9072-52A2-B651-6B29776259F0}"/>
            </a:ext>
          </a:extLst>
        </p:cNvPr>
        <p:cNvGrpSpPr/>
        <p:nvPr/>
      </p:nvGrpSpPr>
      <p:grpSpPr>
        <a:xfrm>
          <a:off x="0" y="0"/>
          <a:ext cx="0" cy="0"/>
          <a:chOff x="0" y="0"/>
          <a:chExt cx="0" cy="0"/>
        </a:xfrm>
      </p:grpSpPr>
      <p:sp>
        <p:nvSpPr>
          <p:cNvPr id="3" name="Textplatzhalter 4">
            <a:extLst>
              <a:ext uri="{FF2B5EF4-FFF2-40B4-BE49-F238E27FC236}">
                <a16:creationId xmlns:a16="http://schemas.microsoft.com/office/drawing/2014/main" id="{C74A2F81-8380-508A-7F48-1E4E04735BC9}"/>
              </a:ext>
            </a:extLst>
          </p:cNvPr>
          <p:cNvSpPr txBox="1">
            <a:spLocks/>
          </p:cNvSpPr>
          <p:nvPr/>
        </p:nvSpPr>
        <p:spPr>
          <a:xfrm>
            <a:off x="358270" y="116735"/>
            <a:ext cx="8561962" cy="463296"/>
          </a:xfrm>
          <a:prstGeom prst="rect">
            <a:avLst/>
          </a:prstGeom>
        </p:spPr>
        <p:txBody>
          <a:bodyPr vert="horz" wrap="square" lIns="45720" tIns="45720" rIns="45720" bIns="45720" rtlCol="0">
            <a:noAutofit/>
          </a:bodyPr>
          <a:lstStyle>
            <a:lvl1pPr marL="0" indent="0" algn="l" defTabSz="685800" rtl="0" eaLnBrk="1" latinLnBrk="0" hangingPunct="1">
              <a:lnSpc>
                <a:spcPct val="125000"/>
              </a:lnSpc>
              <a:spcBef>
                <a:spcPts val="0"/>
              </a:spcBef>
              <a:buFont typeface="Arial" panose="020B0604020202020204" pitchFamily="34" charset="0"/>
              <a:buNone/>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lang="en-US" sz="10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de-DE" sz="2000" b="1" dirty="0">
                <a:solidFill>
                  <a:srgbClr val="7030A0"/>
                </a:solidFill>
              </a:rPr>
              <a:t>Bei autoimmunem T1D sind die Leistungsfähigkeit und die </a:t>
            </a:r>
            <a:r>
              <a:rPr lang="de-DE" sz="2000" b="1" dirty="0" err="1">
                <a:solidFill>
                  <a:srgbClr val="7030A0"/>
                </a:solidFill>
              </a:rPr>
              <a:t>Suppressorfunktion</a:t>
            </a:r>
            <a:r>
              <a:rPr lang="de-DE" sz="2000" b="1" dirty="0">
                <a:solidFill>
                  <a:srgbClr val="7030A0"/>
                </a:solidFill>
              </a:rPr>
              <a:t> von </a:t>
            </a:r>
            <a:r>
              <a:rPr lang="de-DE" sz="2000" b="1" dirty="0" err="1">
                <a:solidFill>
                  <a:srgbClr val="7030A0"/>
                </a:solidFill>
              </a:rPr>
              <a:t>Treg</a:t>
            </a:r>
            <a:r>
              <a:rPr lang="de-DE" sz="2000" b="1" dirty="0">
                <a:solidFill>
                  <a:srgbClr val="7030A0"/>
                </a:solidFill>
              </a:rPr>
              <a:t>-Zellen beeinträchtigt</a:t>
            </a:r>
            <a:r>
              <a:rPr lang="de-DE" sz="2000" b="1" baseline="30000" dirty="0">
                <a:solidFill>
                  <a:srgbClr val="7030A0"/>
                </a:solidFill>
                <a:latin typeface="+mj-lt"/>
              </a:rPr>
              <a:t>1-4</a:t>
            </a:r>
          </a:p>
        </p:txBody>
      </p:sp>
      <p:sp>
        <p:nvSpPr>
          <p:cNvPr id="9" name="Textfeld 8">
            <a:extLst>
              <a:ext uri="{FF2B5EF4-FFF2-40B4-BE49-F238E27FC236}">
                <a16:creationId xmlns:a16="http://schemas.microsoft.com/office/drawing/2014/main" id="{C17BA57B-248F-6174-336E-D4FCD9CCB53D}"/>
              </a:ext>
            </a:extLst>
          </p:cNvPr>
          <p:cNvSpPr txBox="1"/>
          <p:nvPr/>
        </p:nvSpPr>
        <p:spPr>
          <a:xfrm>
            <a:off x="358270" y="4756673"/>
            <a:ext cx="8364387" cy="369332"/>
          </a:xfrm>
          <a:prstGeom prst="rect">
            <a:avLst/>
          </a:prstGeom>
          <a:noFill/>
        </p:spPr>
        <p:txBody>
          <a:bodyPr wrap="square">
            <a:spAutoFit/>
          </a:bodyPr>
          <a:lstStyle/>
          <a:p>
            <a:r>
              <a:rPr lang="de-DE" sz="600" dirty="0">
                <a:solidFill>
                  <a:srgbClr val="404040"/>
                </a:solidFill>
                <a:cs typeface="Arial"/>
              </a:rPr>
              <a:t>APZ: Antigen-präsentierende Zelle; CD: Cluster </a:t>
            </a:r>
            <a:r>
              <a:rPr lang="de-DE" sz="600" dirty="0" err="1">
                <a:solidFill>
                  <a:srgbClr val="404040"/>
                </a:solidFill>
                <a:cs typeface="Arial"/>
              </a:rPr>
              <a:t>of</a:t>
            </a:r>
            <a:r>
              <a:rPr lang="de-DE" sz="600" dirty="0">
                <a:solidFill>
                  <a:srgbClr val="404040"/>
                </a:solidFill>
                <a:cs typeface="Arial"/>
              </a:rPr>
              <a:t> </a:t>
            </a:r>
            <a:r>
              <a:rPr lang="de-DE" sz="600" dirty="0" err="1">
                <a:solidFill>
                  <a:srgbClr val="404040"/>
                </a:solidFill>
                <a:cs typeface="Arial"/>
              </a:rPr>
              <a:t>differentiation</a:t>
            </a:r>
            <a:r>
              <a:rPr lang="de-DE" sz="600" dirty="0">
                <a:solidFill>
                  <a:srgbClr val="404040"/>
                </a:solidFill>
                <a:cs typeface="Arial"/>
              </a:rPr>
              <a:t>, Differenzierungscluster; HLA: Humanes </a:t>
            </a:r>
            <a:r>
              <a:rPr lang="de-DE" sz="600" dirty="0" err="1">
                <a:solidFill>
                  <a:srgbClr val="404040"/>
                </a:solidFill>
                <a:cs typeface="Arial"/>
              </a:rPr>
              <a:t>Leukozytenantigen</a:t>
            </a:r>
            <a:r>
              <a:rPr lang="de-DE" sz="600" dirty="0">
                <a:solidFill>
                  <a:srgbClr val="404040"/>
                </a:solidFill>
                <a:cs typeface="Arial"/>
              </a:rPr>
              <a:t>;; T1D: Typ-1-Diabetes; </a:t>
            </a:r>
            <a:r>
              <a:rPr lang="de-DE" sz="600" dirty="0" err="1">
                <a:solidFill>
                  <a:srgbClr val="404040"/>
                </a:solidFill>
                <a:cs typeface="Arial"/>
              </a:rPr>
              <a:t>Treg</a:t>
            </a:r>
            <a:r>
              <a:rPr lang="de-DE" sz="600" dirty="0">
                <a:solidFill>
                  <a:srgbClr val="404040"/>
                </a:solidFill>
                <a:cs typeface="Arial"/>
              </a:rPr>
              <a:t>: regulatorische T-Zelle.</a:t>
            </a:r>
          </a:p>
          <a:p>
            <a:r>
              <a:rPr lang="de-DE" sz="600" b="1" dirty="0">
                <a:solidFill>
                  <a:srgbClr val="404040"/>
                </a:solidFill>
                <a:cs typeface="Arial"/>
              </a:rPr>
              <a:t>1. </a:t>
            </a:r>
            <a:r>
              <a:rPr lang="de-DE" sz="600" dirty="0">
                <a:solidFill>
                  <a:srgbClr val="404040"/>
                </a:solidFill>
                <a:cs typeface="Arial"/>
              </a:rPr>
              <a:t>Garg G </a:t>
            </a:r>
            <a:r>
              <a:rPr lang="de-DE" sz="600" i="1" dirty="0">
                <a:solidFill>
                  <a:srgbClr val="404040"/>
                </a:solidFill>
                <a:cs typeface="Arial"/>
              </a:rPr>
              <a:t>et al. J </a:t>
            </a:r>
            <a:r>
              <a:rPr lang="de-DE" sz="600" i="1" dirty="0" err="1">
                <a:solidFill>
                  <a:srgbClr val="404040"/>
                </a:solidFill>
                <a:cs typeface="Arial"/>
              </a:rPr>
              <a:t>Immunol</a:t>
            </a:r>
            <a:r>
              <a:rPr lang="de-DE" sz="600" i="1" dirty="0">
                <a:solidFill>
                  <a:srgbClr val="404040"/>
                </a:solidFill>
                <a:cs typeface="Arial"/>
              </a:rPr>
              <a:t> </a:t>
            </a:r>
            <a:r>
              <a:rPr lang="de-DE" sz="600" dirty="0">
                <a:solidFill>
                  <a:srgbClr val="404040"/>
                </a:solidFill>
                <a:cs typeface="Arial"/>
              </a:rPr>
              <a:t>2012; 188: 4644–53. </a:t>
            </a:r>
            <a:r>
              <a:rPr lang="de-DE" sz="600" b="1" dirty="0">
                <a:solidFill>
                  <a:srgbClr val="404040"/>
                </a:solidFill>
                <a:cs typeface="Arial"/>
              </a:rPr>
              <a:t>2.</a:t>
            </a:r>
            <a:r>
              <a:rPr lang="de-DE" sz="600" dirty="0">
                <a:solidFill>
                  <a:srgbClr val="404040"/>
                </a:solidFill>
                <a:cs typeface="Arial"/>
              </a:rPr>
              <a:t> </a:t>
            </a:r>
            <a:r>
              <a:rPr lang="de-DE" sz="600" dirty="0" err="1">
                <a:solidFill>
                  <a:srgbClr val="404040"/>
                </a:solidFill>
                <a:cs typeface="Arial"/>
              </a:rPr>
              <a:t>Quattrin</a:t>
            </a:r>
            <a:r>
              <a:rPr lang="de-DE" sz="600" dirty="0">
                <a:solidFill>
                  <a:srgbClr val="404040"/>
                </a:solidFill>
                <a:cs typeface="Arial"/>
              </a:rPr>
              <a:t> T </a:t>
            </a:r>
            <a:r>
              <a:rPr lang="de-DE" sz="600" i="1" dirty="0">
                <a:solidFill>
                  <a:srgbClr val="404040"/>
                </a:solidFill>
                <a:cs typeface="Arial"/>
              </a:rPr>
              <a:t>et al. Lancet </a:t>
            </a:r>
            <a:r>
              <a:rPr lang="de-DE" sz="600" dirty="0">
                <a:solidFill>
                  <a:srgbClr val="404040"/>
                </a:solidFill>
                <a:cs typeface="Arial"/>
              </a:rPr>
              <a:t>2023; 401: 2149–62. </a:t>
            </a:r>
            <a:r>
              <a:rPr lang="de-DE" sz="600" b="1" dirty="0">
                <a:solidFill>
                  <a:srgbClr val="404040"/>
                </a:solidFill>
                <a:cs typeface="Arial"/>
              </a:rPr>
              <a:t>3.</a:t>
            </a:r>
            <a:r>
              <a:rPr lang="de-DE" sz="600" dirty="0">
                <a:solidFill>
                  <a:srgbClr val="404040"/>
                </a:solidFill>
                <a:cs typeface="Arial"/>
              </a:rPr>
              <a:t> Lindley S </a:t>
            </a:r>
            <a:r>
              <a:rPr lang="de-DE" sz="600" i="1" dirty="0">
                <a:solidFill>
                  <a:srgbClr val="404040"/>
                </a:solidFill>
                <a:cs typeface="Arial"/>
              </a:rPr>
              <a:t>et al. Diabetes </a:t>
            </a:r>
            <a:r>
              <a:rPr lang="de-DE" sz="600" dirty="0">
                <a:solidFill>
                  <a:srgbClr val="404040"/>
                </a:solidFill>
                <a:cs typeface="Arial"/>
              </a:rPr>
              <a:t>2005; 54: 92–9. </a:t>
            </a:r>
            <a:r>
              <a:rPr lang="de-DE" sz="600" b="1" dirty="0">
                <a:solidFill>
                  <a:srgbClr val="404040"/>
                </a:solidFill>
                <a:cs typeface="Arial"/>
              </a:rPr>
              <a:t>4.</a:t>
            </a:r>
            <a:r>
              <a:rPr lang="de-DE" sz="600" dirty="0">
                <a:solidFill>
                  <a:srgbClr val="404040"/>
                </a:solidFill>
                <a:cs typeface="Arial"/>
              </a:rPr>
              <a:t> Schneider A </a:t>
            </a:r>
            <a:r>
              <a:rPr lang="de-DE" sz="600" i="1" dirty="0">
                <a:solidFill>
                  <a:srgbClr val="404040"/>
                </a:solidFill>
                <a:cs typeface="Arial"/>
              </a:rPr>
              <a:t>et al. J </a:t>
            </a:r>
            <a:r>
              <a:rPr lang="de-DE" sz="600" i="1" dirty="0" err="1">
                <a:solidFill>
                  <a:srgbClr val="404040"/>
                </a:solidFill>
                <a:cs typeface="Arial"/>
              </a:rPr>
              <a:t>Immunol</a:t>
            </a:r>
            <a:r>
              <a:rPr lang="de-DE" sz="600" i="1" dirty="0">
                <a:solidFill>
                  <a:srgbClr val="404040"/>
                </a:solidFill>
                <a:cs typeface="Arial"/>
              </a:rPr>
              <a:t> </a:t>
            </a:r>
            <a:r>
              <a:rPr lang="de-DE" sz="600" dirty="0">
                <a:solidFill>
                  <a:srgbClr val="404040"/>
                </a:solidFill>
                <a:cs typeface="Arial"/>
              </a:rPr>
              <a:t>2008; 181: 7350–5. </a:t>
            </a:r>
            <a:r>
              <a:rPr lang="de-DE" sz="600" b="1" dirty="0">
                <a:solidFill>
                  <a:srgbClr val="404040"/>
                </a:solidFill>
                <a:cs typeface="Arial"/>
              </a:rPr>
              <a:t>5.</a:t>
            </a:r>
            <a:r>
              <a:rPr lang="de-DE" sz="600" dirty="0">
                <a:solidFill>
                  <a:srgbClr val="404040"/>
                </a:solidFill>
                <a:cs typeface="Arial"/>
              </a:rPr>
              <a:t> </a:t>
            </a:r>
            <a:r>
              <a:rPr lang="de-DE" sz="600" dirty="0" err="1">
                <a:solidFill>
                  <a:srgbClr val="404040"/>
                </a:solidFill>
                <a:cs typeface="Arial"/>
              </a:rPr>
              <a:t>Houeiss</a:t>
            </a:r>
            <a:r>
              <a:rPr lang="de-DE" sz="600" dirty="0">
                <a:solidFill>
                  <a:srgbClr val="404040"/>
                </a:solidFill>
                <a:cs typeface="Arial"/>
              </a:rPr>
              <a:t> P </a:t>
            </a:r>
            <a:r>
              <a:rPr lang="de-DE" sz="600" i="1" dirty="0">
                <a:solidFill>
                  <a:srgbClr val="404040"/>
                </a:solidFill>
                <a:cs typeface="Arial"/>
              </a:rPr>
              <a:t>et al. Front </a:t>
            </a:r>
            <a:r>
              <a:rPr lang="de-DE" sz="600" i="1" dirty="0" err="1">
                <a:solidFill>
                  <a:srgbClr val="404040"/>
                </a:solidFill>
                <a:cs typeface="Arial"/>
              </a:rPr>
              <a:t>Endocrinol</a:t>
            </a:r>
            <a:r>
              <a:rPr lang="de-DE" sz="600" i="1" dirty="0">
                <a:solidFill>
                  <a:srgbClr val="404040"/>
                </a:solidFill>
                <a:cs typeface="Arial"/>
              </a:rPr>
              <a:t> (Lausanne) </a:t>
            </a:r>
            <a:r>
              <a:rPr lang="de-DE" sz="600" dirty="0">
                <a:solidFill>
                  <a:srgbClr val="404040"/>
                </a:solidFill>
                <a:cs typeface="Arial"/>
              </a:rPr>
              <a:t>2022; 13: 933965. </a:t>
            </a:r>
            <a:r>
              <a:rPr lang="de-DE" sz="600" b="1" dirty="0">
                <a:solidFill>
                  <a:srgbClr val="404040"/>
                </a:solidFill>
                <a:cs typeface="Arial"/>
              </a:rPr>
              <a:t>6.</a:t>
            </a:r>
            <a:r>
              <a:rPr lang="de-DE" sz="600" dirty="0">
                <a:solidFill>
                  <a:srgbClr val="404040"/>
                </a:solidFill>
                <a:cs typeface="Arial"/>
              </a:rPr>
              <a:t> </a:t>
            </a:r>
            <a:r>
              <a:rPr lang="de-DE" sz="600" dirty="0" err="1">
                <a:solidFill>
                  <a:srgbClr val="404040"/>
                </a:solidFill>
                <a:cs typeface="Arial"/>
              </a:rPr>
              <a:t>Burrack</a:t>
            </a:r>
            <a:r>
              <a:rPr lang="de-DE" sz="600" dirty="0">
                <a:solidFill>
                  <a:srgbClr val="404040"/>
                </a:solidFill>
                <a:cs typeface="Arial"/>
              </a:rPr>
              <a:t> AL </a:t>
            </a:r>
            <a:r>
              <a:rPr lang="de-DE" sz="600" i="1" dirty="0">
                <a:solidFill>
                  <a:srgbClr val="404040"/>
                </a:solidFill>
                <a:cs typeface="Arial"/>
              </a:rPr>
              <a:t>et al. Front </a:t>
            </a:r>
            <a:r>
              <a:rPr lang="de-DE" sz="600" i="1" dirty="0" err="1">
                <a:solidFill>
                  <a:srgbClr val="404040"/>
                </a:solidFill>
                <a:cs typeface="Arial"/>
              </a:rPr>
              <a:t>Endocrinol</a:t>
            </a:r>
            <a:r>
              <a:rPr lang="de-DE" sz="600" i="1" dirty="0">
                <a:solidFill>
                  <a:srgbClr val="404040"/>
                </a:solidFill>
                <a:cs typeface="Arial"/>
              </a:rPr>
              <a:t> (Lausanne) </a:t>
            </a:r>
            <a:r>
              <a:rPr lang="de-DE" sz="600" dirty="0">
                <a:solidFill>
                  <a:srgbClr val="404040"/>
                </a:solidFill>
                <a:cs typeface="Arial"/>
              </a:rPr>
              <a:t>2017; 8: 343. </a:t>
            </a:r>
            <a:endParaRPr lang="en-US" sz="600" dirty="0">
              <a:solidFill>
                <a:srgbClr val="404040"/>
              </a:solidFill>
              <a:cs typeface="Arial"/>
            </a:endParaRPr>
          </a:p>
        </p:txBody>
      </p:sp>
      <p:sp>
        <p:nvSpPr>
          <p:cNvPr id="547" name="Rectangle 13">
            <a:extLst>
              <a:ext uri="{FF2B5EF4-FFF2-40B4-BE49-F238E27FC236}">
                <a16:creationId xmlns:a16="http://schemas.microsoft.com/office/drawing/2014/main" id="{31836923-C538-620A-C117-BC3C17DFFE22}"/>
              </a:ext>
            </a:extLst>
          </p:cNvPr>
          <p:cNvSpPr/>
          <p:nvPr/>
        </p:nvSpPr>
        <p:spPr>
          <a:xfrm>
            <a:off x="346258" y="1430350"/>
            <a:ext cx="4677227" cy="2241037"/>
          </a:xfrm>
          <a:prstGeom prst="rect">
            <a:avLst/>
          </a:prstGeom>
          <a:solidFill>
            <a:srgbClr val="E9EEFE"/>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48" name="Rectangle: Top Corners Rounded 15">
            <a:extLst>
              <a:ext uri="{FF2B5EF4-FFF2-40B4-BE49-F238E27FC236}">
                <a16:creationId xmlns:a16="http://schemas.microsoft.com/office/drawing/2014/main" id="{34E88C50-6EAA-88EF-BDB3-5CA0FFF8AFB6}"/>
              </a:ext>
            </a:extLst>
          </p:cNvPr>
          <p:cNvSpPr/>
          <p:nvPr/>
        </p:nvSpPr>
        <p:spPr>
          <a:xfrm rot="16200000">
            <a:off x="2476528" y="-974897"/>
            <a:ext cx="595736" cy="4829654"/>
          </a:xfrm>
          <a:prstGeom prst="rect">
            <a:avLst/>
          </a:prstGeom>
          <a:noFill/>
          <a:ln w="25400" cap="flat" cmpd="sng" algn="ctr">
            <a:noFill/>
            <a:prstDash val="solid"/>
          </a:ln>
          <a:effectLst/>
        </p:spPr>
        <p:txBody>
          <a:bodyPr vert="vert" lIns="0" tIns="0" rIns="0" bIns="0" rtlCol="0" anchor="t" anchorCtr="0"/>
          <a:lstStyle/>
          <a:p>
            <a:pPr marL="0" marR="0" lvl="0" indent="0" defTabSz="685800" eaLnBrk="1" fontAlgn="auto" latinLnBrk="0" hangingPunct="1">
              <a:lnSpc>
                <a:spcPct val="90000"/>
              </a:lnSpc>
              <a:spcBef>
                <a:spcPct val="0"/>
              </a:spcBef>
              <a:spcAft>
                <a:spcPct val="0"/>
              </a:spcAft>
              <a:buClrTx/>
              <a:buSzTx/>
              <a:buFontTx/>
              <a:buNone/>
              <a:tabLst/>
              <a:defRPr/>
            </a:pPr>
            <a:r>
              <a:rPr kumimoji="0" lang="de" sz="135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Langerhans-Inseln in der </a:t>
            </a:r>
            <a:r>
              <a:rPr kumimoji="0" lang="de" sz="135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 T1D-Bauchspeicheldrüse</a:t>
            </a:r>
          </a:p>
        </p:txBody>
      </p:sp>
      <p:cxnSp>
        <p:nvCxnSpPr>
          <p:cNvPr id="549" name="Connettore diritto 16">
            <a:extLst>
              <a:ext uri="{FF2B5EF4-FFF2-40B4-BE49-F238E27FC236}">
                <a16:creationId xmlns:a16="http://schemas.microsoft.com/office/drawing/2014/main" id="{ECCF75B3-2C64-F697-69C1-7620E97D28C7}"/>
              </a:ext>
            </a:extLst>
          </p:cNvPr>
          <p:cNvCxnSpPr/>
          <p:nvPr/>
        </p:nvCxnSpPr>
        <p:spPr>
          <a:xfrm>
            <a:off x="9709" y="1029469"/>
            <a:ext cx="5019491" cy="0"/>
          </a:xfrm>
          <a:prstGeom prst="line">
            <a:avLst/>
          </a:prstGeom>
          <a:noFill/>
          <a:ln w="25400" cap="flat" cmpd="sng" algn="ctr">
            <a:solidFill>
              <a:srgbClr val="2F3651"/>
            </a:solidFill>
            <a:prstDash val="solid"/>
          </a:ln>
          <a:effectLst>
            <a:outerShdw blurRad="40000" dist="20000" dir="5400000" rotWithShape="0">
              <a:srgbClr val="000000">
                <a:alpha val="38000"/>
              </a:srgbClr>
            </a:outerShdw>
          </a:effectLst>
        </p:spPr>
      </p:cxnSp>
      <p:sp>
        <p:nvSpPr>
          <p:cNvPr id="35" name="Rectangle: Top Corners Rounded 15">
            <a:extLst>
              <a:ext uri="{FF2B5EF4-FFF2-40B4-BE49-F238E27FC236}">
                <a16:creationId xmlns:a16="http://schemas.microsoft.com/office/drawing/2014/main" id="{87C46CC6-839D-8A90-59D0-819BC5D5310C}"/>
              </a:ext>
            </a:extLst>
          </p:cNvPr>
          <p:cNvSpPr/>
          <p:nvPr/>
        </p:nvSpPr>
        <p:spPr>
          <a:xfrm rot="16200000">
            <a:off x="6256331" y="-22076"/>
            <a:ext cx="595736" cy="2935444"/>
          </a:xfrm>
          <a:prstGeom prst="rect">
            <a:avLst/>
          </a:prstGeom>
          <a:noFill/>
          <a:ln w="25400" cap="flat" cmpd="sng" algn="ctr">
            <a:noFill/>
            <a:prstDash val="solid"/>
          </a:ln>
          <a:effectLst/>
        </p:spPr>
        <p:txBody>
          <a:bodyPr vert="vert" lIns="0" tIns="0" rIns="0" bIns="0" rtlCol="0" anchor="t" anchorCtr="0"/>
          <a:lstStyle/>
          <a:p>
            <a:pPr marL="0" marR="0" lvl="0" indent="0" defTabSz="685800" eaLnBrk="1" fontAlgn="auto" latinLnBrk="0" hangingPunct="1">
              <a:lnSpc>
                <a:spcPct val="90000"/>
              </a:lnSpc>
              <a:spcBef>
                <a:spcPct val="0"/>
              </a:spcBef>
              <a:spcAft>
                <a:spcPct val="0"/>
              </a:spcAft>
              <a:buClrTx/>
              <a:buSzTx/>
              <a:buFontTx/>
              <a:buNone/>
              <a:tabLst/>
              <a:defRPr/>
            </a:pPr>
            <a:r>
              <a:rPr kumimoji="0" lang="de" sz="135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Pankreatische </a:t>
            </a:r>
            <a:r>
              <a:rPr kumimoji="0" lang="de" sz="135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Lymphknoten</a:t>
            </a:r>
          </a:p>
        </p:txBody>
      </p:sp>
      <p:cxnSp>
        <p:nvCxnSpPr>
          <p:cNvPr id="36" name="Connettore diritto 16">
            <a:extLst>
              <a:ext uri="{FF2B5EF4-FFF2-40B4-BE49-F238E27FC236}">
                <a16:creationId xmlns:a16="http://schemas.microsoft.com/office/drawing/2014/main" id="{1874E86D-D07C-7F11-119F-70B5E94FD531}"/>
              </a:ext>
            </a:extLst>
          </p:cNvPr>
          <p:cNvCxnSpPr/>
          <p:nvPr/>
        </p:nvCxnSpPr>
        <p:spPr>
          <a:xfrm>
            <a:off x="5096185" y="1035184"/>
            <a:ext cx="4054959"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sp>
        <p:nvSpPr>
          <p:cNvPr id="692" name="Rectangle 73">
            <a:extLst>
              <a:ext uri="{FF2B5EF4-FFF2-40B4-BE49-F238E27FC236}">
                <a16:creationId xmlns:a16="http://schemas.microsoft.com/office/drawing/2014/main" id="{A9B632FC-5724-C31A-F92C-1DB2CD6B05E3}"/>
              </a:ext>
            </a:extLst>
          </p:cNvPr>
          <p:cNvSpPr/>
          <p:nvPr/>
        </p:nvSpPr>
        <p:spPr>
          <a:xfrm>
            <a:off x="5036309" y="1424635"/>
            <a:ext cx="4054959" cy="2241036"/>
          </a:xfrm>
          <a:prstGeom prst="rect">
            <a:avLst/>
          </a:prstGeom>
          <a:solidFill>
            <a:srgbClr val="347475">
              <a:lumMod val="40000"/>
              <a:lumOff val="60000"/>
              <a:alpha val="60000"/>
            </a:srgb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609" name="Rettangolo con angoli arrotondati 9">
            <a:extLst>
              <a:ext uri="{FF2B5EF4-FFF2-40B4-BE49-F238E27FC236}">
                <a16:creationId xmlns:a16="http://schemas.microsoft.com/office/drawing/2014/main" id="{ECC7FD4D-1ACE-149F-401C-E4A66385AFED}"/>
              </a:ext>
            </a:extLst>
          </p:cNvPr>
          <p:cNvSpPr/>
          <p:nvPr/>
        </p:nvSpPr>
        <p:spPr>
          <a:xfrm>
            <a:off x="346258" y="3724209"/>
            <a:ext cx="4637222" cy="477223"/>
          </a:xfrm>
          <a:prstGeom prst="roundRect">
            <a:avLst>
              <a:gd name="adj" fmla="val 15244"/>
            </a:avLst>
          </a:prstGeom>
          <a:solidFill>
            <a:srgbClr val="2F3651"/>
          </a:solidFill>
          <a:ln w="25400" cap="flat" cmpd="sng" algn="ctr">
            <a:solidFill>
              <a:srgbClr val="2F3651"/>
            </a:solidFill>
            <a:prstDash val="solid"/>
          </a:ln>
          <a:effectLst/>
        </p:spPr>
        <p:txBody>
          <a:bodyPr lIns="162000" tIns="40500" rIns="27000" rtlCol="0" anchor="ctr"/>
          <a:lstStyle/>
          <a:p>
            <a:pPr marL="0" marR="0" lvl="0" indent="0" defTabSz="685800" eaLnBrk="1" fontAlgn="auto" latinLnBrk="0" hangingPunct="1">
              <a:lnSpc>
                <a:spcPct val="100000"/>
              </a:lnSpc>
              <a:spcBef>
                <a:spcPts val="0"/>
              </a:spcBef>
              <a:spcAft>
                <a:spcPts val="0"/>
              </a:spcAft>
              <a:buClrTx/>
              <a:buSzTx/>
              <a:buFontTx/>
              <a:buNone/>
              <a:tabLst/>
              <a:defRPr/>
            </a:pPr>
            <a:r>
              <a:rPr kumimoji="0" lang="de" sz="120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T1D kann aufgrund des </a:t>
            </a:r>
            <a:r>
              <a:rPr kumimoji="0" lang="de" sz="1200" b="1"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Versagens von intrinsischen Immuntoleranzmechanismen </a:t>
            </a:r>
            <a:r>
              <a:rPr kumimoji="0" lang="de" sz="120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ausgelöst werden</a:t>
            </a:r>
            <a:r>
              <a:rPr kumimoji="0" lang="de" sz="1200" b="0" i="0" u="none" strike="noStrike" kern="0" cap="none" spc="0" normalizeH="0" baseline="30000" noProof="0">
                <a:ln>
                  <a:noFill/>
                </a:ln>
                <a:solidFill>
                  <a:srgbClr val="FFFFFF"/>
                </a:solidFill>
                <a:effectLst/>
                <a:uLnTx/>
                <a:uFill>
                  <a:solidFill>
                    <a:prstClr val="black">
                      <a:alpha val="0"/>
                    </a:prstClr>
                  </a:solidFill>
                </a:uFill>
                <a:latin typeface="Arial"/>
                <a:ea typeface="Arial"/>
                <a:cs typeface="Arial"/>
              </a:rPr>
              <a:t>5</a:t>
            </a:r>
          </a:p>
        </p:txBody>
      </p:sp>
      <p:sp>
        <p:nvSpPr>
          <p:cNvPr id="610" name="TextBox 17">
            <a:extLst>
              <a:ext uri="{FF2B5EF4-FFF2-40B4-BE49-F238E27FC236}">
                <a16:creationId xmlns:a16="http://schemas.microsoft.com/office/drawing/2014/main" id="{81DCDC28-AE20-CFAA-AF00-AEDEFD4063E0}"/>
              </a:ext>
            </a:extLst>
          </p:cNvPr>
          <p:cNvSpPr txBox="1"/>
          <p:nvPr/>
        </p:nvSpPr>
        <p:spPr>
          <a:xfrm>
            <a:off x="2338973" y="2376802"/>
            <a:ext cx="510252" cy="161583"/>
          </a:xfrm>
          <a:prstGeom prst="rect">
            <a:avLst/>
          </a:prstGeom>
          <a:noFill/>
        </p:spPr>
        <p:txBody>
          <a:bodyPr wrap="square" lIns="0" tIns="0" rIns="0" bIns="0" rtlCol="0" anchor="t">
            <a:spAutoFit/>
          </a:bodyPr>
          <a:lstStyle/>
          <a:p>
            <a:pPr defTabSz="685800">
              <a:defRPr/>
            </a:pPr>
            <a:r>
              <a:rPr lang="de" sz="1050">
                <a:solidFill>
                  <a:srgbClr val="2F3651"/>
                </a:solidFill>
                <a:uFill>
                  <a:solidFill>
                    <a:prstClr val="black">
                      <a:alpha val="0"/>
                    </a:prstClr>
                  </a:solidFill>
                </a:uFill>
                <a:latin typeface="Arial"/>
                <a:ea typeface="Arial"/>
                <a:cs typeface="Arial"/>
              </a:rPr>
              <a:t>HLA-I</a:t>
            </a:r>
            <a:endParaRPr lang="en-US" sz="1500">
              <a:solidFill>
                <a:srgbClr val="2F3651"/>
              </a:solidFill>
              <a:latin typeface="Arial" panose="020B0604020202020204" pitchFamily="34" charset="0"/>
              <a:ea typeface="Calibri" panose="020F0502020204030204"/>
              <a:cs typeface="Arial" panose="020B0604020202020204" pitchFamily="34" charset="0"/>
            </a:endParaRPr>
          </a:p>
        </p:txBody>
      </p:sp>
      <p:sp>
        <p:nvSpPr>
          <p:cNvPr id="611" name="TextBox 18">
            <a:extLst>
              <a:ext uri="{FF2B5EF4-FFF2-40B4-BE49-F238E27FC236}">
                <a16:creationId xmlns:a16="http://schemas.microsoft.com/office/drawing/2014/main" id="{CC493D3D-F1C6-FBCE-372B-FB5AFAB64C80}"/>
              </a:ext>
            </a:extLst>
          </p:cNvPr>
          <p:cNvSpPr txBox="1"/>
          <p:nvPr/>
        </p:nvSpPr>
        <p:spPr>
          <a:xfrm>
            <a:off x="7778286" y="2069609"/>
            <a:ext cx="944371" cy="137345"/>
          </a:xfrm>
          <a:prstGeom prst="rect">
            <a:avLst/>
          </a:prstGeom>
          <a:noFill/>
        </p:spPr>
        <p:txBody>
          <a:bodyPr wrap="square" lIns="0" tIns="0" rIns="0" bIns="0" rtlCol="0" anchor="ctr">
            <a:spAutoFit/>
          </a:bodyPr>
          <a:lstStyle/>
          <a:p>
            <a:pPr defTabSz="685800">
              <a:lnSpc>
                <a:spcPct val="85000"/>
              </a:lnSpc>
              <a:defRPr/>
            </a:pPr>
            <a:r>
              <a:rPr lang="de" sz="1050" b="1">
                <a:solidFill>
                  <a:srgbClr val="2F3651"/>
                </a:solidFill>
                <a:uFill>
                  <a:solidFill>
                    <a:prstClr val="black">
                      <a:alpha val="0"/>
                    </a:prstClr>
                  </a:solidFill>
                </a:uFill>
                <a:latin typeface="Arial"/>
                <a:ea typeface="Arial"/>
                <a:cs typeface="Arial"/>
              </a:rPr>
              <a:t>Reife APZ</a:t>
            </a:r>
          </a:p>
        </p:txBody>
      </p:sp>
      <p:sp>
        <p:nvSpPr>
          <p:cNvPr id="612" name="TextBox 19">
            <a:extLst>
              <a:ext uri="{FF2B5EF4-FFF2-40B4-BE49-F238E27FC236}">
                <a16:creationId xmlns:a16="http://schemas.microsoft.com/office/drawing/2014/main" id="{80748563-B471-713F-CF20-667A164A6A7B}"/>
              </a:ext>
            </a:extLst>
          </p:cNvPr>
          <p:cNvSpPr txBox="1"/>
          <p:nvPr/>
        </p:nvSpPr>
        <p:spPr>
          <a:xfrm>
            <a:off x="7554118" y="2615006"/>
            <a:ext cx="1524245" cy="274691"/>
          </a:xfrm>
          <a:prstGeom prst="rect">
            <a:avLst/>
          </a:prstGeom>
          <a:noFill/>
        </p:spPr>
        <p:txBody>
          <a:bodyPr wrap="square" lIns="0" tIns="0" rIns="0" bIns="0" rtlCol="0" anchor="ctr">
            <a:spAutoFit/>
          </a:bodyPr>
          <a:lstStyle/>
          <a:p>
            <a:pPr defTabSz="685800">
              <a:lnSpc>
                <a:spcPct val="85000"/>
              </a:lnSpc>
              <a:defRPr/>
            </a:pPr>
            <a:r>
              <a:rPr lang="de" sz="1050" b="1">
                <a:solidFill>
                  <a:srgbClr val="2F3651"/>
                </a:solidFill>
                <a:uFill>
                  <a:solidFill>
                    <a:prstClr val="black">
                      <a:alpha val="0"/>
                    </a:prstClr>
                  </a:solidFill>
                </a:uFill>
                <a:latin typeface="Arial"/>
                <a:ea typeface="Arial"/>
                <a:cs typeface="Arial"/>
              </a:rPr>
              <a:t>Aktivierte autoreaktive CD4+ T-Zelle</a:t>
            </a:r>
          </a:p>
        </p:txBody>
      </p:sp>
      <p:sp>
        <p:nvSpPr>
          <p:cNvPr id="613" name="TextBox 20">
            <a:extLst>
              <a:ext uri="{FF2B5EF4-FFF2-40B4-BE49-F238E27FC236}">
                <a16:creationId xmlns:a16="http://schemas.microsoft.com/office/drawing/2014/main" id="{53C6258C-1E6B-0A65-BC28-24F55E3A00A2}"/>
              </a:ext>
            </a:extLst>
          </p:cNvPr>
          <p:cNvSpPr txBox="1"/>
          <p:nvPr/>
        </p:nvSpPr>
        <p:spPr>
          <a:xfrm>
            <a:off x="6552199" y="2617694"/>
            <a:ext cx="454599" cy="137345"/>
          </a:xfrm>
          <a:prstGeom prst="rect">
            <a:avLst/>
          </a:prstGeom>
          <a:noFill/>
        </p:spPr>
        <p:txBody>
          <a:bodyPr wrap="square" lIns="0" tIns="0" rIns="0" bIns="0" rtlCol="0" anchor="ctr">
            <a:spAutoFit/>
          </a:bodyPr>
          <a:lstStyle/>
          <a:p>
            <a:pPr algn="r" defTabSz="685800">
              <a:lnSpc>
                <a:spcPct val="85000"/>
              </a:lnSpc>
              <a:defRPr/>
            </a:pPr>
            <a:r>
              <a:rPr lang="de" sz="1050">
                <a:solidFill>
                  <a:srgbClr val="2F3651"/>
                </a:solidFill>
                <a:uFill>
                  <a:solidFill>
                    <a:prstClr val="black">
                      <a:alpha val="0"/>
                    </a:prstClr>
                  </a:solidFill>
                </a:uFill>
                <a:latin typeface="Arial"/>
                <a:ea typeface="Arial"/>
                <a:cs typeface="Arial"/>
              </a:rPr>
              <a:t>HLA-II</a:t>
            </a:r>
          </a:p>
        </p:txBody>
      </p:sp>
      <p:sp>
        <p:nvSpPr>
          <p:cNvPr id="614" name="TextBox 21">
            <a:extLst>
              <a:ext uri="{FF2B5EF4-FFF2-40B4-BE49-F238E27FC236}">
                <a16:creationId xmlns:a16="http://schemas.microsoft.com/office/drawing/2014/main" id="{893529A4-3604-F835-90F6-0A5C9A3DF9EA}"/>
              </a:ext>
            </a:extLst>
          </p:cNvPr>
          <p:cNvSpPr txBox="1"/>
          <p:nvPr/>
        </p:nvSpPr>
        <p:spPr>
          <a:xfrm>
            <a:off x="2756815" y="2969180"/>
            <a:ext cx="893642" cy="412036"/>
          </a:xfrm>
          <a:prstGeom prst="rect">
            <a:avLst/>
          </a:prstGeom>
          <a:noFill/>
        </p:spPr>
        <p:txBody>
          <a:bodyPr wrap="square" lIns="0" tIns="0" rIns="0" bIns="0" rtlCol="0">
            <a:spAutoFit/>
          </a:bodyPr>
          <a:lstStyle/>
          <a:p>
            <a:pPr defTabSz="685800">
              <a:lnSpc>
                <a:spcPct val="85000"/>
              </a:lnSpc>
              <a:defRPr/>
            </a:pPr>
            <a:r>
              <a:rPr lang="de" sz="1050" b="1">
                <a:solidFill>
                  <a:srgbClr val="2F3651"/>
                </a:solidFill>
                <a:uFill>
                  <a:solidFill>
                    <a:prstClr val="black">
                      <a:alpha val="0"/>
                    </a:prstClr>
                  </a:solidFill>
                </a:uFill>
                <a:latin typeface="Arial"/>
                <a:ea typeface="Arial"/>
                <a:cs typeface="Arial"/>
              </a:rPr>
              <a:t>Aktivierte</a:t>
            </a:r>
            <a:br>
              <a:rPr sz="1050">
                <a:solidFill>
                  <a:srgbClr val="000000"/>
                </a:solidFill>
                <a:latin typeface="Calibri" panose="020F0502020204030204"/>
                <a:ea typeface="Calibri" panose="020F0502020204030204"/>
                <a:cs typeface="Arial"/>
              </a:rPr>
            </a:br>
            <a:r>
              <a:rPr lang="de" sz="1050" b="1">
                <a:solidFill>
                  <a:srgbClr val="2F3651"/>
                </a:solidFill>
                <a:uFill>
                  <a:solidFill>
                    <a:prstClr val="black">
                      <a:alpha val="0"/>
                    </a:prstClr>
                  </a:solidFill>
                </a:uFill>
                <a:latin typeface="Arial"/>
                <a:ea typeface="Arial"/>
                <a:cs typeface="Arial"/>
              </a:rPr>
              <a:t>autoreaktive CD8+ T-Zelle</a:t>
            </a:r>
          </a:p>
        </p:txBody>
      </p:sp>
      <p:grpSp>
        <p:nvGrpSpPr>
          <p:cNvPr id="615" name="Group 22">
            <a:extLst>
              <a:ext uri="{FF2B5EF4-FFF2-40B4-BE49-F238E27FC236}">
                <a16:creationId xmlns:a16="http://schemas.microsoft.com/office/drawing/2014/main" id="{F93563F5-EC0F-4732-6704-AF4F4E157823}"/>
              </a:ext>
            </a:extLst>
          </p:cNvPr>
          <p:cNvGrpSpPr/>
          <p:nvPr/>
        </p:nvGrpSpPr>
        <p:grpSpPr>
          <a:xfrm>
            <a:off x="431357" y="1536745"/>
            <a:ext cx="2234072" cy="1928540"/>
            <a:chOff x="831564" y="2565673"/>
            <a:chExt cx="2830412" cy="2443323"/>
          </a:xfrm>
        </p:grpSpPr>
        <p:grpSp>
          <p:nvGrpSpPr>
            <p:cNvPr id="616" name="Group 23">
              <a:extLst>
                <a:ext uri="{FF2B5EF4-FFF2-40B4-BE49-F238E27FC236}">
                  <a16:creationId xmlns:a16="http://schemas.microsoft.com/office/drawing/2014/main" id="{B94892D0-D11C-E193-5C11-712382FD205F}"/>
                </a:ext>
              </a:extLst>
            </p:cNvPr>
            <p:cNvGrpSpPr>
              <a:grpSpLocks noChangeAspect="1"/>
            </p:cNvGrpSpPr>
            <p:nvPr/>
          </p:nvGrpSpPr>
          <p:grpSpPr>
            <a:xfrm>
              <a:off x="831564" y="2565673"/>
              <a:ext cx="2584277" cy="1174800"/>
              <a:chOff x="2983163" y="3132797"/>
              <a:chExt cx="3651773" cy="1660077"/>
            </a:xfrm>
          </p:grpSpPr>
          <p:sp>
            <p:nvSpPr>
              <p:cNvPr id="623" name="Rectangle 30">
                <a:extLst>
                  <a:ext uri="{FF2B5EF4-FFF2-40B4-BE49-F238E27FC236}">
                    <a16:creationId xmlns:a16="http://schemas.microsoft.com/office/drawing/2014/main" id="{B5631324-A758-3980-4C4E-F654004D469A}"/>
                  </a:ext>
                </a:extLst>
              </p:cNvPr>
              <p:cNvSpPr/>
              <p:nvPr/>
            </p:nvSpPr>
            <p:spPr>
              <a:xfrm>
                <a:off x="2983163" y="3805993"/>
                <a:ext cx="1574267" cy="491769"/>
              </a:xfrm>
              <a:prstGeom prst="rect">
                <a:avLst/>
              </a:prstGeom>
            </p:spPr>
            <p:txBody>
              <a:bodyPr wrap="square" lIns="0" tIns="0" rIns="0" bIns="0">
                <a:spAutoFit/>
              </a:bodyPr>
              <a:lstStyle/>
              <a:p>
                <a:pPr algn="ctr" defTabSz="685783">
                  <a:lnSpc>
                    <a:spcPct val="85000"/>
                  </a:lnSpc>
                  <a:defRPr/>
                </a:pPr>
                <a:r>
                  <a:rPr lang="de" sz="1050" b="1">
                    <a:solidFill>
                      <a:srgbClr val="2F3651"/>
                    </a:solidFill>
                    <a:uFill>
                      <a:solidFill>
                        <a:prstClr val="black">
                          <a:alpha val="0"/>
                        </a:prstClr>
                      </a:solidFill>
                    </a:uFill>
                    <a:latin typeface="Arial"/>
                    <a:ea typeface="Arial"/>
                    <a:cs typeface="Arial"/>
                  </a:rPr>
                  <a:t>Beschädigte Betazelle</a:t>
                </a:r>
              </a:p>
            </p:txBody>
          </p:sp>
          <p:grpSp>
            <p:nvGrpSpPr>
              <p:cNvPr id="624" name="Group 31">
                <a:extLst>
                  <a:ext uri="{FF2B5EF4-FFF2-40B4-BE49-F238E27FC236}">
                    <a16:creationId xmlns:a16="http://schemas.microsoft.com/office/drawing/2014/main" id="{ACF24A34-EEE8-BD5B-EBFB-3D27AFB3008A}"/>
                  </a:ext>
                </a:extLst>
              </p:cNvPr>
              <p:cNvGrpSpPr>
                <a:grpSpLocks noChangeAspect="1"/>
              </p:cNvGrpSpPr>
              <p:nvPr/>
            </p:nvGrpSpPr>
            <p:grpSpPr>
              <a:xfrm>
                <a:off x="4525541" y="3132797"/>
                <a:ext cx="2109395" cy="1660077"/>
                <a:chOff x="6605574" y="1687564"/>
                <a:chExt cx="1673758" cy="1317234"/>
              </a:xfrm>
            </p:grpSpPr>
            <p:pic>
              <p:nvPicPr>
                <p:cNvPr id="630" name="Graphic 37">
                  <a:extLst>
                    <a:ext uri="{FF2B5EF4-FFF2-40B4-BE49-F238E27FC236}">
                      <a16:creationId xmlns:a16="http://schemas.microsoft.com/office/drawing/2014/main" id="{2699C3BE-F11D-8B2D-2C28-45655BC0F1E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05574" y="1687564"/>
                  <a:ext cx="1673758" cy="1317234"/>
                </a:xfrm>
                <a:prstGeom prst="rect">
                  <a:avLst/>
                </a:prstGeom>
              </p:spPr>
            </p:pic>
            <p:grpSp>
              <p:nvGrpSpPr>
                <p:cNvPr id="631" name="Group 38">
                  <a:extLst>
                    <a:ext uri="{FF2B5EF4-FFF2-40B4-BE49-F238E27FC236}">
                      <a16:creationId xmlns:a16="http://schemas.microsoft.com/office/drawing/2014/main" id="{676221F6-34AD-5F26-D63E-CED774194127}"/>
                    </a:ext>
                  </a:extLst>
                </p:cNvPr>
                <p:cNvGrpSpPr/>
                <p:nvPr/>
              </p:nvGrpSpPr>
              <p:grpSpPr>
                <a:xfrm>
                  <a:off x="6681317" y="2369428"/>
                  <a:ext cx="1378904" cy="584888"/>
                  <a:chOff x="7851709" y="2288299"/>
                  <a:chExt cx="1378904" cy="584888"/>
                </a:xfrm>
              </p:grpSpPr>
              <p:pic>
                <p:nvPicPr>
                  <p:cNvPr id="633" name="Graphic 40">
                    <a:extLst>
                      <a:ext uri="{FF2B5EF4-FFF2-40B4-BE49-F238E27FC236}">
                        <a16:creationId xmlns:a16="http://schemas.microsoft.com/office/drawing/2014/main" id="{F58452D9-8203-2076-5748-B1438D55F67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470927">
                    <a:off x="7959625" y="2446590"/>
                    <a:ext cx="335598" cy="210399"/>
                  </a:xfrm>
                  <a:prstGeom prst="rect">
                    <a:avLst/>
                  </a:prstGeom>
                </p:spPr>
              </p:pic>
              <p:pic>
                <p:nvPicPr>
                  <p:cNvPr id="634" name="Graphic 41">
                    <a:extLst>
                      <a:ext uri="{FF2B5EF4-FFF2-40B4-BE49-F238E27FC236}">
                        <a16:creationId xmlns:a16="http://schemas.microsoft.com/office/drawing/2014/main" id="{DADCD2D8-1D08-BB16-6046-84C8E68F5BC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470927">
                    <a:off x="8895015" y="2466074"/>
                    <a:ext cx="335598" cy="210399"/>
                  </a:xfrm>
                  <a:prstGeom prst="rect">
                    <a:avLst/>
                  </a:prstGeom>
                </p:spPr>
              </p:pic>
              <p:pic>
                <p:nvPicPr>
                  <p:cNvPr id="635" name="Graphic 42">
                    <a:extLst>
                      <a:ext uri="{FF2B5EF4-FFF2-40B4-BE49-F238E27FC236}">
                        <a16:creationId xmlns:a16="http://schemas.microsoft.com/office/drawing/2014/main" id="{6F73C167-FD85-63DB-BC85-1DAA4C83F5F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8186456" y="2662788"/>
                    <a:ext cx="335598" cy="210399"/>
                  </a:xfrm>
                  <a:prstGeom prst="rect">
                    <a:avLst/>
                  </a:prstGeom>
                </p:spPr>
              </p:pic>
              <p:pic>
                <p:nvPicPr>
                  <p:cNvPr id="636" name="Graphic 43">
                    <a:extLst>
                      <a:ext uri="{FF2B5EF4-FFF2-40B4-BE49-F238E27FC236}">
                        <a16:creationId xmlns:a16="http://schemas.microsoft.com/office/drawing/2014/main" id="{01B1A2BE-F5A7-7AF8-28E2-627E154D47F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2629067">
                    <a:off x="7851709" y="2288299"/>
                    <a:ext cx="333333" cy="208979"/>
                  </a:xfrm>
                  <a:prstGeom prst="rect">
                    <a:avLst/>
                  </a:prstGeom>
                </p:spPr>
              </p:pic>
            </p:grpSp>
            <p:pic>
              <p:nvPicPr>
                <p:cNvPr id="632" name="Graphic 39">
                  <a:extLst>
                    <a:ext uri="{FF2B5EF4-FFF2-40B4-BE49-F238E27FC236}">
                      <a16:creationId xmlns:a16="http://schemas.microsoft.com/office/drawing/2014/main" id="{4269ADD8-3594-CB89-48D5-4F81F192C87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7324846" y="2744285"/>
                  <a:ext cx="335598" cy="210399"/>
                </a:xfrm>
                <a:prstGeom prst="rect">
                  <a:avLst/>
                </a:prstGeom>
              </p:spPr>
            </p:pic>
          </p:grpSp>
          <p:grpSp>
            <p:nvGrpSpPr>
              <p:cNvPr id="625" name="Group 32">
                <a:extLst>
                  <a:ext uri="{FF2B5EF4-FFF2-40B4-BE49-F238E27FC236}">
                    <a16:creationId xmlns:a16="http://schemas.microsoft.com/office/drawing/2014/main" id="{F37E2FFE-9E05-8785-59BC-53871715E63C}"/>
                  </a:ext>
                </a:extLst>
              </p:cNvPr>
              <p:cNvGrpSpPr>
                <a:grpSpLocks noChangeAspect="1"/>
              </p:cNvGrpSpPr>
              <p:nvPr/>
            </p:nvGrpSpPr>
            <p:grpSpPr>
              <a:xfrm>
                <a:off x="4704241" y="3605266"/>
                <a:ext cx="1659678" cy="1027264"/>
                <a:chOff x="8275555" y="4015267"/>
                <a:chExt cx="1292415" cy="799947"/>
              </a:xfrm>
            </p:grpSpPr>
            <p:grpSp>
              <p:nvGrpSpPr>
                <p:cNvPr id="626" name="Group 33">
                  <a:extLst>
                    <a:ext uri="{FF2B5EF4-FFF2-40B4-BE49-F238E27FC236}">
                      <a16:creationId xmlns:a16="http://schemas.microsoft.com/office/drawing/2014/main" id="{3E19EA12-8DA4-A750-3E55-71B1E32AD872}"/>
                    </a:ext>
                  </a:extLst>
                </p:cNvPr>
                <p:cNvGrpSpPr/>
                <p:nvPr/>
              </p:nvGrpSpPr>
              <p:grpSpPr>
                <a:xfrm>
                  <a:off x="8275555" y="4435449"/>
                  <a:ext cx="1292415" cy="379765"/>
                  <a:chOff x="7937076" y="2465589"/>
                  <a:chExt cx="1292415" cy="379765"/>
                </a:xfrm>
              </p:grpSpPr>
              <p:pic>
                <p:nvPicPr>
                  <p:cNvPr id="628" name="Graphic 1931">
                    <a:extLst>
                      <a:ext uri="{FF2B5EF4-FFF2-40B4-BE49-F238E27FC236}">
                        <a16:creationId xmlns:a16="http://schemas.microsoft.com/office/drawing/2014/main" id="{C952FCE8-43D1-3F1F-370F-7910E244B96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470927">
                    <a:off x="7937076" y="2480824"/>
                    <a:ext cx="379763" cy="291945"/>
                  </a:xfrm>
                  <a:prstGeom prst="rect">
                    <a:avLst/>
                  </a:prstGeom>
                </p:spPr>
              </p:pic>
              <p:pic>
                <p:nvPicPr>
                  <p:cNvPr id="629" name="Graphic 1932">
                    <a:extLst>
                      <a:ext uri="{FF2B5EF4-FFF2-40B4-BE49-F238E27FC236}">
                        <a16:creationId xmlns:a16="http://schemas.microsoft.com/office/drawing/2014/main" id="{D180DD14-2FFE-9FA0-B25F-20955C7347A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7070215">
                    <a:off x="8893636" y="2509500"/>
                    <a:ext cx="379765" cy="291944"/>
                  </a:xfrm>
                  <a:prstGeom prst="rect">
                    <a:avLst/>
                  </a:prstGeom>
                </p:spPr>
              </p:pic>
            </p:grpSp>
            <p:sp>
              <p:nvSpPr>
                <p:cNvPr id="627" name="Freeform 55">
                  <a:extLst>
                    <a:ext uri="{FF2B5EF4-FFF2-40B4-BE49-F238E27FC236}">
                      <a16:creationId xmlns:a16="http://schemas.microsoft.com/office/drawing/2014/main" id="{B5D31C45-E0B6-8652-EAEF-199809669135}"/>
                    </a:ext>
                  </a:extLst>
                </p:cNvPr>
                <p:cNvSpPr/>
                <p:nvPr/>
              </p:nvSpPr>
              <p:spPr>
                <a:xfrm>
                  <a:off x="8584404" y="4015267"/>
                  <a:ext cx="690874" cy="636406"/>
                </a:xfrm>
                <a:custGeom>
                  <a:avLst/>
                  <a:gdLst>
                    <a:gd name="connsiteX0" fmla="*/ 690875 w 690874"/>
                    <a:gd name="connsiteY0" fmla="*/ 318203 h 636406"/>
                    <a:gd name="connsiteX1" fmla="*/ 345437 w 690874"/>
                    <a:gd name="connsiteY1" fmla="*/ 636406 h 636406"/>
                    <a:gd name="connsiteX2" fmla="*/ 0 w 690874"/>
                    <a:gd name="connsiteY2" fmla="*/ 318203 h 636406"/>
                    <a:gd name="connsiteX3" fmla="*/ 345437 w 690874"/>
                    <a:gd name="connsiteY3" fmla="*/ 0 h 636406"/>
                    <a:gd name="connsiteX4" fmla="*/ 690875 w 690874"/>
                    <a:gd name="connsiteY4" fmla="*/ 318203 h 636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874" h="636406">
                      <a:moveTo>
                        <a:pt x="690875" y="318203"/>
                      </a:moveTo>
                      <a:cubicBezTo>
                        <a:pt x="690875" y="493942"/>
                        <a:pt x="536217" y="636406"/>
                        <a:pt x="345437" y="636406"/>
                      </a:cubicBezTo>
                      <a:cubicBezTo>
                        <a:pt x="154658" y="636406"/>
                        <a:pt x="0" y="493942"/>
                        <a:pt x="0" y="318203"/>
                      </a:cubicBezTo>
                      <a:cubicBezTo>
                        <a:pt x="0" y="142464"/>
                        <a:pt x="154658" y="0"/>
                        <a:pt x="345437" y="0"/>
                      </a:cubicBezTo>
                      <a:cubicBezTo>
                        <a:pt x="536217" y="0"/>
                        <a:pt x="690875" y="142464"/>
                        <a:pt x="690875" y="318203"/>
                      </a:cubicBezTo>
                      <a:close/>
                    </a:path>
                  </a:pathLst>
                </a:custGeom>
                <a:solidFill>
                  <a:srgbClr val="E3E7F7">
                    <a:alpha val="48000"/>
                  </a:srgbClr>
                </a:solidFill>
                <a:ln w="6684" cap="flat">
                  <a:noFill/>
                  <a:prstDash val="solid"/>
                  <a:miter/>
                </a:ln>
              </p:spPr>
              <p:txBody>
                <a:bodyPr rtlCol="0" anchor="ctr"/>
                <a:lstStyle/>
                <a:p>
                  <a:pPr defTabSz="914355">
                    <a:lnSpc>
                      <a:spcPct val="85000"/>
                    </a:lnSpc>
                    <a:defRPr/>
                  </a:pPr>
                  <a:endParaRPr lang="en-US" sz="900">
                    <a:solidFill>
                      <a:srgbClr val="2F3651"/>
                    </a:solidFill>
                    <a:latin typeface="Arial" panose="020B0604020202020204" pitchFamily="34" charset="0"/>
                    <a:ea typeface="Calibri" panose="020F0502020204030204"/>
                    <a:cs typeface="Arial" panose="020B0604020202020204" pitchFamily="34" charset="0"/>
                  </a:endParaRPr>
                </a:p>
              </p:txBody>
            </p:sp>
          </p:grpSp>
        </p:grpSp>
        <p:grpSp>
          <p:nvGrpSpPr>
            <p:cNvPr id="617" name="Group 24">
              <a:extLst>
                <a:ext uri="{FF2B5EF4-FFF2-40B4-BE49-F238E27FC236}">
                  <a16:creationId xmlns:a16="http://schemas.microsoft.com/office/drawing/2014/main" id="{38B00D46-C872-2CB5-C1EC-5841BE68FD20}"/>
                </a:ext>
              </a:extLst>
            </p:cNvPr>
            <p:cNvGrpSpPr/>
            <p:nvPr/>
          </p:nvGrpSpPr>
          <p:grpSpPr>
            <a:xfrm>
              <a:off x="2708467" y="3627885"/>
              <a:ext cx="953509" cy="1381111"/>
              <a:chOff x="3550461" y="3982627"/>
              <a:chExt cx="821117" cy="1189348"/>
            </a:xfrm>
          </p:grpSpPr>
          <p:pic>
            <p:nvPicPr>
              <p:cNvPr id="618" name="T-Cells infiltrate 4">
                <a:extLst>
                  <a:ext uri="{FF2B5EF4-FFF2-40B4-BE49-F238E27FC236}">
                    <a16:creationId xmlns:a16="http://schemas.microsoft.com/office/drawing/2014/main" id="{2B452B54-C348-B678-E73B-E2542622766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rot="8575292">
                <a:off x="3550461" y="4365252"/>
                <a:ext cx="821117" cy="806723"/>
              </a:xfrm>
              <a:prstGeom prst="rect">
                <a:avLst/>
              </a:prstGeom>
            </p:spPr>
          </p:pic>
          <p:grpSp>
            <p:nvGrpSpPr>
              <p:cNvPr id="619" name="Group 26">
                <a:extLst>
                  <a:ext uri="{FF2B5EF4-FFF2-40B4-BE49-F238E27FC236}">
                    <a16:creationId xmlns:a16="http://schemas.microsoft.com/office/drawing/2014/main" id="{4832D06C-4A02-EBEF-24FB-F734EA2D6FDE}"/>
                  </a:ext>
                </a:extLst>
              </p:cNvPr>
              <p:cNvGrpSpPr/>
              <p:nvPr/>
            </p:nvGrpSpPr>
            <p:grpSpPr>
              <a:xfrm rot="1363704">
                <a:off x="3593056" y="3982627"/>
                <a:ext cx="399136" cy="422826"/>
                <a:chOff x="3772561" y="3519441"/>
                <a:chExt cx="447999" cy="474589"/>
              </a:xfrm>
            </p:grpSpPr>
            <p:sp>
              <p:nvSpPr>
                <p:cNvPr id="620" name="Freeform: Shape 560">
                  <a:extLst>
                    <a:ext uri="{FF2B5EF4-FFF2-40B4-BE49-F238E27FC236}">
                      <a16:creationId xmlns:a16="http://schemas.microsoft.com/office/drawing/2014/main" id="{EC71DBAC-BC50-5C33-53C2-C341E452C07F}"/>
                    </a:ext>
                  </a:extLst>
                </p:cNvPr>
                <p:cNvSpPr>
                  <a:spLocks noChangeAspect="1"/>
                </p:cNvSpPr>
                <p:nvPr/>
              </p:nvSpPr>
              <p:spPr>
                <a:xfrm rot="17426564" flipV="1">
                  <a:off x="3946685" y="3720155"/>
                  <a:ext cx="263327" cy="284423"/>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A30000"/>
                </a:solidFill>
                <a:ln w="3049" cap="flat">
                  <a:solidFill>
                    <a:sysClr val="window" lastClr="FFFFFF">
                      <a:lumMod val="65000"/>
                    </a:sysClr>
                  </a:solidFill>
                  <a:prstDash val="solid"/>
                  <a:miter/>
                </a:ln>
              </p:spPr>
              <p:txBody>
                <a:bodyPr wrap="square" rtlCol="0" anchor="ctr">
                  <a:noAutofit/>
                </a:bodyPr>
                <a:lstStyle/>
                <a:p>
                  <a:pPr defTabSz="685800">
                    <a:spcBef>
                      <a:spcPct val="0"/>
                    </a:spcBef>
                    <a:spcAft>
                      <a:spcPct val="0"/>
                    </a:spcAft>
                    <a:defRPr/>
                  </a:pPr>
                  <a:endParaRPr lang="en-US" sz="700" kern="0">
                    <a:solidFill>
                      <a:srgbClr val="000000"/>
                    </a:solidFill>
                    <a:latin typeface="Arial" panose="020B0604020202020204" pitchFamily="34" charset="0"/>
                    <a:ea typeface="Calibri" panose="020F0502020204030204"/>
                    <a:cs typeface="Arial" panose="020B0604020202020204" pitchFamily="34" charset="0"/>
                  </a:endParaRPr>
                </a:p>
              </p:txBody>
            </p:sp>
            <p:sp>
              <p:nvSpPr>
                <p:cNvPr id="621" name="Freeform: Shape 561">
                  <a:extLst>
                    <a:ext uri="{FF2B5EF4-FFF2-40B4-BE49-F238E27FC236}">
                      <a16:creationId xmlns:a16="http://schemas.microsoft.com/office/drawing/2014/main" id="{9EC9A7E3-0BD3-1A6A-A3E6-6C52C0DD1FB3}"/>
                    </a:ext>
                  </a:extLst>
                </p:cNvPr>
                <p:cNvSpPr>
                  <a:spLocks noChangeAspect="1"/>
                </p:cNvSpPr>
                <p:nvPr/>
              </p:nvSpPr>
              <p:spPr>
                <a:xfrm rot="6711832" flipV="1">
                  <a:off x="3783109" y="3508893"/>
                  <a:ext cx="263327" cy="284423"/>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3F4D92"/>
                </a:solidFill>
                <a:ln w="3049" cap="flat">
                  <a:solidFill>
                    <a:sysClr val="window" lastClr="FFFFFF">
                      <a:lumMod val="65000"/>
                    </a:sysClr>
                  </a:solidFill>
                  <a:prstDash val="solid"/>
                  <a:miter/>
                </a:ln>
              </p:spPr>
              <p:txBody>
                <a:bodyPr wrap="square" rtlCol="0" anchor="ctr">
                  <a:noAutofit/>
                </a:bodyPr>
                <a:lstStyle/>
                <a:p>
                  <a:pPr defTabSz="685800">
                    <a:spcBef>
                      <a:spcPct val="0"/>
                    </a:spcBef>
                    <a:spcAft>
                      <a:spcPct val="0"/>
                    </a:spcAft>
                    <a:defRPr/>
                  </a:pPr>
                  <a:endParaRPr lang="en-US" sz="700" kern="0">
                    <a:solidFill>
                      <a:srgbClr val="000000"/>
                    </a:solidFill>
                    <a:latin typeface="Arial" panose="020B0604020202020204" pitchFamily="34" charset="0"/>
                    <a:ea typeface="Calibri" panose="020F0502020204030204"/>
                    <a:cs typeface="Arial" panose="020B0604020202020204" pitchFamily="34" charset="0"/>
                  </a:endParaRPr>
                </a:p>
              </p:txBody>
            </p:sp>
            <p:sp>
              <p:nvSpPr>
                <p:cNvPr id="622" name="Oval 29">
                  <a:extLst>
                    <a:ext uri="{FF2B5EF4-FFF2-40B4-BE49-F238E27FC236}">
                      <a16:creationId xmlns:a16="http://schemas.microsoft.com/office/drawing/2014/main" id="{1A50720B-A82C-6E51-D9A3-E9E7CA1B0EA4}"/>
                    </a:ext>
                  </a:extLst>
                </p:cNvPr>
                <p:cNvSpPr/>
                <p:nvPr/>
              </p:nvSpPr>
              <p:spPr>
                <a:xfrm>
                  <a:off x="3945222" y="3710010"/>
                  <a:ext cx="91440" cy="91440"/>
                </a:xfrm>
                <a:prstGeom prst="ellipse">
                  <a:avLst/>
                </a:prstGeom>
                <a:solidFill>
                  <a:srgbClr val="CC9C50">
                    <a:lumMod val="75000"/>
                  </a:srgbClr>
                </a:solidFill>
                <a:ln w="28575" cap="flat" cmpd="sng" algn="ctr">
                  <a:noFill/>
                  <a:prstDash val="solid"/>
                </a:ln>
                <a:effectLst/>
              </p:spPr>
              <p:txBody>
                <a:bodyPr rtlCol="0" anchor="ctr"/>
                <a:lstStyle/>
                <a:p>
                  <a:pPr algn="ctr" defTabSz="685800">
                    <a:spcBef>
                      <a:spcPct val="0"/>
                    </a:spcBef>
                    <a:spcAft>
                      <a:spcPct val="0"/>
                    </a:spcAft>
                    <a:defRPr/>
                  </a:pPr>
                  <a:endParaRPr lang="en-US" sz="1350" kern="0">
                    <a:solidFill>
                      <a:prstClr val="white"/>
                    </a:solidFill>
                    <a:latin typeface="Arial" panose="020B0604020202020204" pitchFamily="34" charset="0"/>
                    <a:ea typeface="Calibri" panose="020F0502020204030204"/>
                    <a:cs typeface="Arial" panose="020B0604020202020204" pitchFamily="34" charset="0"/>
                  </a:endParaRPr>
                </a:p>
              </p:txBody>
            </p:sp>
          </p:grpSp>
        </p:grpSp>
      </p:grpSp>
      <p:sp>
        <p:nvSpPr>
          <p:cNvPr id="637" name="Rettangolo con angoli arrotondati 9">
            <a:extLst>
              <a:ext uri="{FF2B5EF4-FFF2-40B4-BE49-F238E27FC236}">
                <a16:creationId xmlns:a16="http://schemas.microsoft.com/office/drawing/2014/main" id="{9CF54C24-DF1E-3EE5-F5B3-333CE79712A5}"/>
              </a:ext>
            </a:extLst>
          </p:cNvPr>
          <p:cNvSpPr/>
          <p:nvPr/>
        </p:nvSpPr>
        <p:spPr>
          <a:xfrm>
            <a:off x="5086477" y="3724210"/>
            <a:ext cx="3991886" cy="480134"/>
          </a:xfrm>
          <a:prstGeom prst="roundRect">
            <a:avLst>
              <a:gd name="adj" fmla="val 15244"/>
            </a:avLst>
          </a:prstGeom>
          <a:solidFill>
            <a:srgbClr val="2F3651"/>
          </a:solidFill>
          <a:ln w="25400" cap="flat" cmpd="sng" algn="ctr">
            <a:solidFill>
              <a:srgbClr val="2F3651"/>
            </a:solidFill>
            <a:prstDash val="solid"/>
          </a:ln>
          <a:effectLst/>
        </p:spPr>
        <p:txBody>
          <a:bodyPr lIns="162000" tIns="40500" rIns="27000" rtlCol="0" anchor="ctr"/>
          <a:lstStyle/>
          <a:p>
            <a:pPr marL="0" marR="0" lvl="0" indent="0" defTabSz="685800" eaLnBrk="1" fontAlgn="auto" latinLnBrk="0" hangingPunct="1">
              <a:lnSpc>
                <a:spcPct val="100000"/>
              </a:lnSpc>
              <a:spcBef>
                <a:spcPts val="0"/>
              </a:spcBef>
              <a:spcAft>
                <a:spcPts val="0"/>
              </a:spcAft>
              <a:buClrTx/>
              <a:buSzTx/>
              <a:buFontTx/>
              <a:buNone/>
              <a:tabLst/>
              <a:defRPr/>
            </a:pPr>
            <a:r>
              <a:rPr kumimoji="0" lang="de" sz="1200" b="0" i="0" u="none" strike="noStrike" kern="0" cap="none" spc="0" normalizeH="0" baseline="0" noProof="0" dirty="0">
                <a:ln>
                  <a:noFill/>
                </a:ln>
                <a:solidFill>
                  <a:srgbClr val="FFFFFF"/>
                </a:solidFill>
                <a:effectLst/>
                <a:uLnTx/>
                <a:uFill>
                  <a:solidFill>
                    <a:prstClr val="black">
                      <a:alpha val="0"/>
                    </a:prstClr>
                  </a:solidFill>
                </a:uFill>
                <a:latin typeface="Arial"/>
                <a:ea typeface="Arial"/>
                <a:cs typeface="Arial"/>
              </a:rPr>
              <a:t>CD4+ T-Zellen bei Personen mit T1D sind gegenüber </a:t>
            </a:r>
            <a:r>
              <a:rPr kumimoji="0" lang="de" sz="1200" b="1" i="0" u="none" strike="noStrike" kern="0" cap="none" spc="0" normalizeH="0" baseline="0" noProof="0" dirty="0">
                <a:ln>
                  <a:noFill/>
                </a:ln>
                <a:solidFill>
                  <a:srgbClr val="FFFFFF"/>
                </a:solidFill>
                <a:effectLst/>
                <a:uLnTx/>
                <a:uFill>
                  <a:solidFill>
                    <a:prstClr val="black">
                      <a:alpha val="0"/>
                    </a:prstClr>
                  </a:solidFill>
                </a:uFill>
                <a:latin typeface="Arial"/>
                <a:ea typeface="Arial"/>
                <a:cs typeface="Arial"/>
              </a:rPr>
              <a:t>Treg relativ resistent</a:t>
            </a:r>
            <a:r>
              <a:rPr kumimoji="0" lang="de" sz="1200" b="0" i="0" u="none" strike="noStrike" kern="0" cap="none" spc="0" normalizeH="0" baseline="30000" noProof="0" dirty="0">
                <a:ln>
                  <a:noFill/>
                </a:ln>
                <a:solidFill>
                  <a:srgbClr val="FFFFFF"/>
                </a:solidFill>
                <a:effectLst/>
                <a:uLnTx/>
                <a:uFill>
                  <a:solidFill>
                    <a:prstClr val="black">
                      <a:alpha val="0"/>
                    </a:prstClr>
                  </a:solidFill>
                </a:uFill>
                <a:latin typeface="Arial"/>
                <a:ea typeface="Arial"/>
                <a:cs typeface="Arial"/>
              </a:rPr>
              <a:t>4</a:t>
            </a:r>
          </a:p>
        </p:txBody>
      </p:sp>
      <p:grpSp>
        <p:nvGrpSpPr>
          <p:cNvPr id="638" name="Group 46">
            <a:extLst>
              <a:ext uri="{FF2B5EF4-FFF2-40B4-BE49-F238E27FC236}">
                <a16:creationId xmlns:a16="http://schemas.microsoft.com/office/drawing/2014/main" id="{A2E50AEB-794F-F126-FDF3-353855E8F3CD}"/>
              </a:ext>
            </a:extLst>
          </p:cNvPr>
          <p:cNvGrpSpPr/>
          <p:nvPr/>
        </p:nvGrpSpPr>
        <p:grpSpPr>
          <a:xfrm>
            <a:off x="6685442" y="1517098"/>
            <a:ext cx="1052820" cy="1953731"/>
            <a:chOff x="9264795" y="2649162"/>
            <a:chExt cx="1148648" cy="2131560"/>
          </a:xfrm>
        </p:grpSpPr>
        <p:grpSp>
          <p:nvGrpSpPr>
            <p:cNvPr id="639" name="Group 47">
              <a:extLst>
                <a:ext uri="{FF2B5EF4-FFF2-40B4-BE49-F238E27FC236}">
                  <a16:creationId xmlns:a16="http://schemas.microsoft.com/office/drawing/2014/main" id="{AE2D8B27-5107-3222-2620-A204A99ED3E5}"/>
                </a:ext>
              </a:extLst>
            </p:cNvPr>
            <p:cNvGrpSpPr/>
            <p:nvPr/>
          </p:nvGrpSpPr>
          <p:grpSpPr>
            <a:xfrm rot="2850752">
              <a:off x="9222002" y="2691955"/>
              <a:ext cx="1234234" cy="1148648"/>
              <a:chOff x="6408261" y="1791601"/>
              <a:chExt cx="845757" cy="787110"/>
            </a:xfrm>
          </p:grpSpPr>
          <p:sp>
            <p:nvSpPr>
              <p:cNvPr id="648" name="Freeform 327">
                <a:extLst>
                  <a:ext uri="{FF2B5EF4-FFF2-40B4-BE49-F238E27FC236}">
                    <a16:creationId xmlns:a16="http://schemas.microsoft.com/office/drawing/2014/main" id="{0EB1B7D9-059E-A687-D9D8-B7311EB00036}"/>
                  </a:ext>
                </a:extLst>
              </p:cNvPr>
              <p:cNvSpPr/>
              <p:nvPr/>
            </p:nvSpPr>
            <p:spPr>
              <a:xfrm>
                <a:off x="6408261" y="1791601"/>
                <a:ext cx="845757" cy="787110"/>
              </a:xfrm>
              <a:custGeom>
                <a:avLst/>
                <a:gdLst>
                  <a:gd name="connsiteX0" fmla="*/ 176725 w 845757"/>
                  <a:gd name="connsiteY0" fmla="*/ 107490 h 787110"/>
                  <a:gd name="connsiteX1" fmla="*/ 176344 w 845757"/>
                  <a:gd name="connsiteY1" fmla="*/ 84201 h 787110"/>
                  <a:gd name="connsiteX2" fmla="*/ 241777 w 845757"/>
                  <a:gd name="connsiteY2" fmla="*/ 137488 h 787110"/>
                  <a:gd name="connsiteX3" fmla="*/ 326269 w 845757"/>
                  <a:gd name="connsiteY3" fmla="*/ 162169 h 787110"/>
                  <a:gd name="connsiteX4" fmla="*/ 371882 w 845757"/>
                  <a:gd name="connsiteY4" fmla="*/ 111034 h 787110"/>
                  <a:gd name="connsiteX5" fmla="*/ 357778 w 845757"/>
                  <a:gd name="connsiteY5" fmla="*/ 40534 h 787110"/>
                  <a:gd name="connsiteX6" fmla="*/ 374677 w 845757"/>
                  <a:gd name="connsiteY6" fmla="*/ 31 h 787110"/>
                  <a:gd name="connsiteX7" fmla="*/ 403391 w 845757"/>
                  <a:gd name="connsiteY7" fmla="*/ 81923 h 787110"/>
                  <a:gd name="connsiteX8" fmla="*/ 449004 w 845757"/>
                  <a:gd name="connsiteY8" fmla="*/ 140905 h 787110"/>
                  <a:gd name="connsiteX9" fmla="*/ 485215 w 845757"/>
                  <a:gd name="connsiteY9" fmla="*/ 95086 h 787110"/>
                  <a:gd name="connsiteX10" fmla="*/ 494490 w 845757"/>
                  <a:gd name="connsiteY10" fmla="*/ 152803 h 787110"/>
                  <a:gd name="connsiteX11" fmla="*/ 519265 w 845757"/>
                  <a:gd name="connsiteY11" fmla="*/ 125463 h 787110"/>
                  <a:gd name="connsiteX12" fmla="*/ 531208 w 845757"/>
                  <a:gd name="connsiteY12" fmla="*/ 161536 h 787110"/>
                  <a:gd name="connsiteX13" fmla="*/ 576313 w 845757"/>
                  <a:gd name="connsiteY13" fmla="*/ 98503 h 787110"/>
                  <a:gd name="connsiteX14" fmla="*/ 624467 w 845757"/>
                  <a:gd name="connsiteY14" fmla="*/ 60659 h 787110"/>
                  <a:gd name="connsiteX15" fmla="*/ 601470 w 845757"/>
                  <a:gd name="connsiteY15" fmla="*/ 124071 h 787110"/>
                  <a:gd name="connsiteX16" fmla="*/ 584190 w 845757"/>
                  <a:gd name="connsiteY16" fmla="*/ 202039 h 787110"/>
                  <a:gd name="connsiteX17" fmla="*/ 660677 w 845757"/>
                  <a:gd name="connsiteY17" fmla="*/ 211785 h 787110"/>
                  <a:gd name="connsiteX18" fmla="*/ 769056 w 845757"/>
                  <a:gd name="connsiteY18" fmla="*/ 213557 h 787110"/>
                  <a:gd name="connsiteX19" fmla="*/ 684182 w 845757"/>
                  <a:gd name="connsiteY19" fmla="*/ 241783 h 787110"/>
                  <a:gd name="connsiteX20" fmla="*/ 653690 w 845757"/>
                  <a:gd name="connsiteY20" fmla="*/ 295576 h 787110"/>
                  <a:gd name="connsiteX21" fmla="*/ 716455 w 845757"/>
                  <a:gd name="connsiteY21" fmla="*/ 358609 h 787110"/>
                  <a:gd name="connsiteX22" fmla="*/ 747837 w 845757"/>
                  <a:gd name="connsiteY22" fmla="*/ 386328 h 787110"/>
                  <a:gd name="connsiteX23" fmla="*/ 682785 w 845757"/>
                  <a:gd name="connsiteY23" fmla="*/ 366962 h 787110"/>
                  <a:gd name="connsiteX24" fmla="*/ 701843 w 845757"/>
                  <a:gd name="connsiteY24" fmla="*/ 454170 h 787110"/>
                  <a:gd name="connsiteX25" fmla="*/ 805774 w 845757"/>
                  <a:gd name="connsiteY25" fmla="*/ 488978 h 787110"/>
                  <a:gd name="connsiteX26" fmla="*/ 844272 w 845757"/>
                  <a:gd name="connsiteY26" fmla="*/ 524165 h 787110"/>
                  <a:gd name="connsiteX27" fmla="*/ 748346 w 845757"/>
                  <a:gd name="connsiteY27" fmla="*/ 518849 h 787110"/>
                  <a:gd name="connsiteX28" fmla="*/ 625864 w 845757"/>
                  <a:gd name="connsiteY28" fmla="*/ 525937 h 787110"/>
                  <a:gd name="connsiteX29" fmla="*/ 593592 w 845757"/>
                  <a:gd name="connsiteY29" fmla="*/ 584919 h 787110"/>
                  <a:gd name="connsiteX30" fmla="*/ 615700 w 845757"/>
                  <a:gd name="connsiteY30" fmla="*/ 663394 h 787110"/>
                  <a:gd name="connsiteX31" fmla="*/ 653308 w 845757"/>
                  <a:gd name="connsiteY31" fmla="*/ 731236 h 787110"/>
                  <a:gd name="connsiteX32" fmla="*/ 577202 w 845757"/>
                  <a:gd name="connsiteY32" fmla="*/ 663394 h 787110"/>
                  <a:gd name="connsiteX33" fmla="*/ 507703 w 845757"/>
                  <a:gd name="connsiteY33" fmla="*/ 648458 h 787110"/>
                  <a:gd name="connsiteX34" fmla="*/ 518757 w 845757"/>
                  <a:gd name="connsiteY34" fmla="*/ 768322 h 787110"/>
                  <a:gd name="connsiteX35" fmla="*/ 495379 w 845757"/>
                  <a:gd name="connsiteY35" fmla="*/ 702251 h 787110"/>
                  <a:gd name="connsiteX36" fmla="*/ 453832 w 845757"/>
                  <a:gd name="connsiteY36" fmla="*/ 646306 h 787110"/>
                  <a:gd name="connsiteX37" fmla="*/ 444938 w 845757"/>
                  <a:gd name="connsiteY37" fmla="*/ 691746 h 787110"/>
                  <a:gd name="connsiteX38" fmla="*/ 426769 w 845757"/>
                  <a:gd name="connsiteY38" fmla="*/ 721237 h 787110"/>
                  <a:gd name="connsiteX39" fmla="*/ 396276 w 845757"/>
                  <a:gd name="connsiteY39" fmla="*/ 649471 h 787110"/>
                  <a:gd name="connsiteX40" fmla="*/ 328556 w 845757"/>
                  <a:gd name="connsiteY40" fmla="*/ 716047 h 787110"/>
                  <a:gd name="connsiteX41" fmla="*/ 279004 w 845757"/>
                  <a:gd name="connsiteY41" fmla="*/ 786548 h 787110"/>
                  <a:gd name="connsiteX42" fmla="*/ 298952 w 845757"/>
                  <a:gd name="connsiteY42" fmla="*/ 683012 h 787110"/>
                  <a:gd name="connsiteX43" fmla="*/ 293235 w 845757"/>
                  <a:gd name="connsiteY43" fmla="*/ 627953 h 787110"/>
                  <a:gd name="connsiteX44" fmla="*/ 260073 w 845757"/>
                  <a:gd name="connsiteY44" fmla="*/ 662381 h 787110"/>
                  <a:gd name="connsiteX45" fmla="*/ 267569 w 845757"/>
                  <a:gd name="connsiteY45" fmla="*/ 596690 h 787110"/>
                  <a:gd name="connsiteX46" fmla="*/ 202517 w 845757"/>
                  <a:gd name="connsiteY46" fmla="*/ 576439 h 787110"/>
                  <a:gd name="connsiteX47" fmla="*/ 84483 w 845757"/>
                  <a:gd name="connsiteY47" fmla="*/ 633776 h 787110"/>
                  <a:gd name="connsiteX48" fmla="*/ 135813 w 845757"/>
                  <a:gd name="connsiteY48" fmla="*/ 575173 h 787110"/>
                  <a:gd name="connsiteX49" fmla="*/ 188033 w 845757"/>
                  <a:gd name="connsiteY49" fmla="*/ 514419 h 787110"/>
                  <a:gd name="connsiteX50" fmla="*/ 124379 w 845757"/>
                  <a:gd name="connsiteY50" fmla="*/ 506065 h 787110"/>
                  <a:gd name="connsiteX51" fmla="*/ 122600 w 845757"/>
                  <a:gd name="connsiteY51" fmla="*/ 487079 h 787110"/>
                  <a:gd name="connsiteX52" fmla="*/ 169864 w 845757"/>
                  <a:gd name="connsiteY52" fmla="*/ 437716 h 787110"/>
                  <a:gd name="connsiteX53" fmla="*/ 53990 w 845757"/>
                  <a:gd name="connsiteY53" fmla="*/ 412655 h 787110"/>
                  <a:gd name="connsiteX54" fmla="*/ 38108 w 845757"/>
                  <a:gd name="connsiteY54" fmla="*/ 372531 h 787110"/>
                  <a:gd name="connsiteX55" fmla="*/ 168085 w 845757"/>
                  <a:gd name="connsiteY55" fmla="*/ 360634 h 787110"/>
                  <a:gd name="connsiteX56" fmla="*/ 93377 w 845757"/>
                  <a:gd name="connsiteY56" fmla="*/ 258870 h 787110"/>
                  <a:gd name="connsiteX57" fmla="*/ 25275 w 845757"/>
                  <a:gd name="connsiteY57" fmla="*/ 222291 h 787110"/>
                  <a:gd name="connsiteX58" fmla="*/ 136703 w 845757"/>
                  <a:gd name="connsiteY58" fmla="*/ 238998 h 787110"/>
                  <a:gd name="connsiteX59" fmla="*/ 211411 w 845757"/>
                  <a:gd name="connsiteY59" fmla="*/ 240264 h 787110"/>
                  <a:gd name="connsiteX60" fmla="*/ 144580 w 845757"/>
                  <a:gd name="connsiteY60" fmla="*/ 175079 h 787110"/>
                  <a:gd name="connsiteX61" fmla="*/ 237838 w 845757"/>
                  <a:gd name="connsiteY61" fmla="*/ 220898 h 787110"/>
                  <a:gd name="connsiteX62" fmla="*/ 176852 w 845757"/>
                  <a:gd name="connsiteY62" fmla="*/ 107617 h 78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845757" h="787110">
                    <a:moveTo>
                      <a:pt x="176725" y="107490"/>
                    </a:moveTo>
                    <a:cubicBezTo>
                      <a:pt x="176725" y="107490"/>
                      <a:pt x="164782" y="96478"/>
                      <a:pt x="176344" y="84201"/>
                    </a:cubicBezTo>
                    <a:cubicBezTo>
                      <a:pt x="187906" y="71923"/>
                      <a:pt x="206456" y="89517"/>
                      <a:pt x="241777" y="137488"/>
                    </a:cubicBezTo>
                    <a:cubicBezTo>
                      <a:pt x="277098" y="185458"/>
                      <a:pt x="297046" y="175839"/>
                      <a:pt x="326269" y="162169"/>
                    </a:cubicBezTo>
                    <a:cubicBezTo>
                      <a:pt x="355492" y="148499"/>
                      <a:pt x="369213" y="149892"/>
                      <a:pt x="371882" y="111034"/>
                    </a:cubicBezTo>
                    <a:cubicBezTo>
                      <a:pt x="374550" y="72177"/>
                      <a:pt x="366164" y="63443"/>
                      <a:pt x="357778" y="40534"/>
                    </a:cubicBezTo>
                    <a:cubicBezTo>
                      <a:pt x="349393" y="17624"/>
                      <a:pt x="357397" y="-855"/>
                      <a:pt x="374677" y="31"/>
                    </a:cubicBezTo>
                    <a:cubicBezTo>
                      <a:pt x="391956" y="917"/>
                      <a:pt x="399325" y="23826"/>
                      <a:pt x="403391" y="81923"/>
                    </a:cubicBezTo>
                    <a:cubicBezTo>
                      <a:pt x="407457" y="140019"/>
                      <a:pt x="433503" y="146727"/>
                      <a:pt x="449004" y="140905"/>
                    </a:cubicBezTo>
                    <a:cubicBezTo>
                      <a:pt x="464505" y="135083"/>
                      <a:pt x="464886" y="98124"/>
                      <a:pt x="485215" y="95086"/>
                    </a:cubicBezTo>
                    <a:cubicBezTo>
                      <a:pt x="502875" y="98630"/>
                      <a:pt x="478608" y="145335"/>
                      <a:pt x="494490" y="152803"/>
                    </a:cubicBezTo>
                    <a:cubicBezTo>
                      <a:pt x="510372" y="160271"/>
                      <a:pt x="506052" y="127742"/>
                      <a:pt x="519265" y="125463"/>
                    </a:cubicBezTo>
                    <a:cubicBezTo>
                      <a:pt x="532479" y="123185"/>
                      <a:pt x="519646" y="159891"/>
                      <a:pt x="531208" y="161536"/>
                    </a:cubicBezTo>
                    <a:cubicBezTo>
                      <a:pt x="542770" y="163182"/>
                      <a:pt x="564370" y="133311"/>
                      <a:pt x="576313" y="98503"/>
                    </a:cubicBezTo>
                    <a:cubicBezTo>
                      <a:pt x="588256" y="63696"/>
                      <a:pt x="609983" y="53950"/>
                      <a:pt x="624467" y="60659"/>
                    </a:cubicBezTo>
                    <a:cubicBezTo>
                      <a:pt x="638951" y="67367"/>
                      <a:pt x="632472" y="81796"/>
                      <a:pt x="601470" y="124071"/>
                    </a:cubicBezTo>
                    <a:cubicBezTo>
                      <a:pt x="570468" y="166346"/>
                      <a:pt x="569198" y="189762"/>
                      <a:pt x="584190" y="202039"/>
                    </a:cubicBezTo>
                    <a:cubicBezTo>
                      <a:pt x="599183" y="214317"/>
                      <a:pt x="624467" y="224949"/>
                      <a:pt x="660677" y="211785"/>
                    </a:cubicBezTo>
                    <a:cubicBezTo>
                      <a:pt x="696888" y="198622"/>
                      <a:pt x="752665" y="182294"/>
                      <a:pt x="769056" y="213557"/>
                    </a:cubicBezTo>
                    <a:cubicBezTo>
                      <a:pt x="785445" y="244821"/>
                      <a:pt x="706671" y="243555"/>
                      <a:pt x="684182" y="241783"/>
                    </a:cubicBezTo>
                    <a:cubicBezTo>
                      <a:pt x="661694" y="240011"/>
                      <a:pt x="645685" y="256338"/>
                      <a:pt x="653690" y="295576"/>
                    </a:cubicBezTo>
                    <a:cubicBezTo>
                      <a:pt x="661694" y="334813"/>
                      <a:pt x="678846" y="350255"/>
                      <a:pt x="716455" y="358609"/>
                    </a:cubicBezTo>
                    <a:cubicBezTo>
                      <a:pt x="754063" y="366962"/>
                      <a:pt x="749235" y="379746"/>
                      <a:pt x="747837" y="386328"/>
                    </a:cubicBezTo>
                    <a:cubicBezTo>
                      <a:pt x="746440" y="392910"/>
                      <a:pt x="694347" y="358609"/>
                      <a:pt x="682785" y="366962"/>
                    </a:cubicBezTo>
                    <a:cubicBezTo>
                      <a:pt x="671223" y="375316"/>
                      <a:pt x="669952" y="425059"/>
                      <a:pt x="701843" y="454170"/>
                    </a:cubicBezTo>
                    <a:cubicBezTo>
                      <a:pt x="733734" y="483282"/>
                      <a:pt x="766387" y="488978"/>
                      <a:pt x="805774" y="488978"/>
                    </a:cubicBezTo>
                    <a:cubicBezTo>
                      <a:pt x="845161" y="488978"/>
                      <a:pt x="848719" y="507963"/>
                      <a:pt x="844272" y="524165"/>
                    </a:cubicBezTo>
                    <a:cubicBezTo>
                      <a:pt x="839825" y="540366"/>
                      <a:pt x="777441" y="529860"/>
                      <a:pt x="748346" y="518849"/>
                    </a:cubicBezTo>
                    <a:cubicBezTo>
                      <a:pt x="719250" y="507837"/>
                      <a:pt x="652419" y="482269"/>
                      <a:pt x="625864" y="525937"/>
                    </a:cubicBezTo>
                    <a:cubicBezTo>
                      <a:pt x="599310" y="569604"/>
                      <a:pt x="604138" y="565553"/>
                      <a:pt x="593592" y="584919"/>
                    </a:cubicBezTo>
                    <a:cubicBezTo>
                      <a:pt x="583047" y="604285"/>
                      <a:pt x="589145" y="622384"/>
                      <a:pt x="615700" y="663394"/>
                    </a:cubicBezTo>
                    <a:cubicBezTo>
                      <a:pt x="642254" y="704403"/>
                      <a:pt x="662964" y="718073"/>
                      <a:pt x="653308" y="731236"/>
                    </a:cubicBezTo>
                    <a:cubicBezTo>
                      <a:pt x="643652" y="744400"/>
                      <a:pt x="615319" y="720224"/>
                      <a:pt x="577202" y="663394"/>
                    </a:cubicBezTo>
                    <a:cubicBezTo>
                      <a:pt x="539086" y="606563"/>
                      <a:pt x="511261" y="628207"/>
                      <a:pt x="507703" y="648458"/>
                    </a:cubicBezTo>
                    <a:cubicBezTo>
                      <a:pt x="504146" y="668710"/>
                      <a:pt x="530319" y="755538"/>
                      <a:pt x="518757" y="768322"/>
                    </a:cubicBezTo>
                    <a:cubicBezTo>
                      <a:pt x="507195" y="781105"/>
                      <a:pt x="497031" y="772752"/>
                      <a:pt x="495379" y="702251"/>
                    </a:cubicBezTo>
                    <a:cubicBezTo>
                      <a:pt x="493600" y="631751"/>
                      <a:pt x="460820" y="643648"/>
                      <a:pt x="453832" y="646306"/>
                    </a:cubicBezTo>
                    <a:cubicBezTo>
                      <a:pt x="446844" y="648964"/>
                      <a:pt x="441508" y="657824"/>
                      <a:pt x="444938" y="691746"/>
                    </a:cubicBezTo>
                    <a:cubicBezTo>
                      <a:pt x="448496" y="725667"/>
                      <a:pt x="434774" y="721237"/>
                      <a:pt x="426769" y="721237"/>
                    </a:cubicBezTo>
                    <a:cubicBezTo>
                      <a:pt x="418765" y="721237"/>
                      <a:pt x="423212" y="652888"/>
                      <a:pt x="396276" y="649471"/>
                    </a:cubicBezTo>
                    <a:cubicBezTo>
                      <a:pt x="369340" y="646053"/>
                      <a:pt x="341007" y="673266"/>
                      <a:pt x="328556" y="716047"/>
                    </a:cubicBezTo>
                    <a:cubicBezTo>
                      <a:pt x="316104" y="758829"/>
                      <a:pt x="305940" y="791864"/>
                      <a:pt x="279004" y="786548"/>
                    </a:cubicBezTo>
                    <a:cubicBezTo>
                      <a:pt x="252069" y="781232"/>
                      <a:pt x="284722" y="702378"/>
                      <a:pt x="298952" y="683012"/>
                    </a:cubicBezTo>
                    <a:cubicBezTo>
                      <a:pt x="313182" y="663647"/>
                      <a:pt x="310514" y="627447"/>
                      <a:pt x="293235" y="627953"/>
                    </a:cubicBezTo>
                    <a:cubicBezTo>
                      <a:pt x="275955" y="628460"/>
                      <a:pt x="287009" y="661495"/>
                      <a:pt x="260073" y="662381"/>
                    </a:cubicBezTo>
                    <a:cubicBezTo>
                      <a:pt x="233138" y="663267"/>
                      <a:pt x="282689" y="613524"/>
                      <a:pt x="267569" y="596690"/>
                    </a:cubicBezTo>
                    <a:cubicBezTo>
                      <a:pt x="252450" y="579856"/>
                      <a:pt x="228182" y="561883"/>
                      <a:pt x="202517" y="576439"/>
                    </a:cubicBezTo>
                    <a:cubicBezTo>
                      <a:pt x="176852" y="590994"/>
                      <a:pt x="101636" y="655293"/>
                      <a:pt x="84483" y="633776"/>
                    </a:cubicBezTo>
                    <a:cubicBezTo>
                      <a:pt x="67331" y="612259"/>
                      <a:pt x="107480" y="588843"/>
                      <a:pt x="135813" y="575173"/>
                    </a:cubicBezTo>
                    <a:cubicBezTo>
                      <a:pt x="164147" y="561503"/>
                      <a:pt x="191591" y="546062"/>
                      <a:pt x="188033" y="514419"/>
                    </a:cubicBezTo>
                    <a:cubicBezTo>
                      <a:pt x="184476" y="482776"/>
                      <a:pt x="138100" y="500369"/>
                      <a:pt x="124379" y="506065"/>
                    </a:cubicBezTo>
                    <a:cubicBezTo>
                      <a:pt x="110656" y="511760"/>
                      <a:pt x="101382" y="498597"/>
                      <a:pt x="122600" y="487079"/>
                    </a:cubicBezTo>
                    <a:cubicBezTo>
                      <a:pt x="143818" y="475561"/>
                      <a:pt x="188541" y="465435"/>
                      <a:pt x="169864" y="437716"/>
                    </a:cubicBezTo>
                    <a:cubicBezTo>
                      <a:pt x="151187" y="409997"/>
                      <a:pt x="140260" y="407339"/>
                      <a:pt x="53990" y="412655"/>
                    </a:cubicBezTo>
                    <a:cubicBezTo>
                      <a:pt x="-32280" y="417971"/>
                      <a:pt x="2278" y="375696"/>
                      <a:pt x="38108" y="372531"/>
                    </a:cubicBezTo>
                    <a:cubicBezTo>
                      <a:pt x="73938" y="369367"/>
                      <a:pt x="157540" y="398099"/>
                      <a:pt x="168085" y="360634"/>
                    </a:cubicBezTo>
                    <a:cubicBezTo>
                      <a:pt x="178631" y="323169"/>
                      <a:pt x="173803" y="282665"/>
                      <a:pt x="93377" y="258870"/>
                    </a:cubicBezTo>
                    <a:cubicBezTo>
                      <a:pt x="93377" y="258870"/>
                      <a:pt x="23116" y="248744"/>
                      <a:pt x="25275" y="222291"/>
                    </a:cubicBezTo>
                    <a:cubicBezTo>
                      <a:pt x="27436" y="195837"/>
                      <a:pt x="77495" y="210773"/>
                      <a:pt x="136703" y="238998"/>
                    </a:cubicBezTo>
                    <a:cubicBezTo>
                      <a:pt x="195911" y="267224"/>
                      <a:pt x="206964" y="265452"/>
                      <a:pt x="211411" y="240264"/>
                    </a:cubicBezTo>
                    <a:cubicBezTo>
                      <a:pt x="215858" y="215076"/>
                      <a:pt x="141912" y="197103"/>
                      <a:pt x="144580" y="175079"/>
                    </a:cubicBezTo>
                    <a:cubicBezTo>
                      <a:pt x="147248" y="153056"/>
                      <a:pt x="214079" y="233682"/>
                      <a:pt x="237838" y="220898"/>
                    </a:cubicBezTo>
                    <a:cubicBezTo>
                      <a:pt x="269221" y="204191"/>
                      <a:pt x="213952" y="132804"/>
                      <a:pt x="176852" y="107617"/>
                    </a:cubicBezTo>
                    <a:close/>
                  </a:path>
                </a:pathLst>
              </a:custGeom>
              <a:gradFill>
                <a:gsLst>
                  <a:gs pos="0">
                    <a:srgbClr val="FFFFFF"/>
                  </a:gs>
                  <a:gs pos="87000">
                    <a:srgbClr val="B057FF"/>
                  </a:gs>
                </a:gsLst>
                <a:path path="circle">
                  <a:fillToRect l="50000" t="50000" r="50000" b="50000"/>
                </a:path>
              </a:gradFill>
              <a:ln w="7750" cap="flat">
                <a:solidFill>
                  <a:srgbClr val="2F3651"/>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525"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649" name="Freeform 328">
                <a:extLst>
                  <a:ext uri="{FF2B5EF4-FFF2-40B4-BE49-F238E27FC236}">
                    <a16:creationId xmlns:a16="http://schemas.microsoft.com/office/drawing/2014/main" id="{53B04606-6104-0E87-D1FA-84E8276AE9BD}"/>
                  </a:ext>
                </a:extLst>
              </p:cNvPr>
              <p:cNvSpPr/>
              <p:nvPr/>
            </p:nvSpPr>
            <p:spPr>
              <a:xfrm rot="5618614">
                <a:off x="6672048" y="2087325"/>
                <a:ext cx="267836" cy="209939"/>
              </a:xfrm>
              <a:custGeom>
                <a:avLst/>
                <a:gdLst>
                  <a:gd name="connsiteX0" fmla="*/ 62642 w 267836"/>
                  <a:gd name="connsiteY0" fmla="*/ 8728 h 209939"/>
                  <a:gd name="connsiteX1" fmla="*/ 5213 w 267836"/>
                  <a:gd name="connsiteY1" fmla="*/ 36447 h 209939"/>
                  <a:gd name="connsiteX2" fmla="*/ 50572 w 267836"/>
                  <a:gd name="connsiteY2" fmla="*/ 180486 h 209939"/>
                  <a:gd name="connsiteX3" fmla="*/ 267455 w 267836"/>
                  <a:gd name="connsiteY3" fmla="*/ 54547 h 209939"/>
                  <a:gd name="connsiteX4" fmla="*/ 141416 w 267836"/>
                  <a:gd name="connsiteY4" fmla="*/ 28093 h 209939"/>
                  <a:gd name="connsiteX5" fmla="*/ 62642 w 267836"/>
                  <a:gd name="connsiteY5" fmla="*/ 8728 h 209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836" h="209938">
                    <a:moveTo>
                      <a:pt x="62642" y="8728"/>
                    </a:moveTo>
                    <a:cubicBezTo>
                      <a:pt x="39010" y="-1524"/>
                      <a:pt x="12201" y="11639"/>
                      <a:pt x="5213" y="36447"/>
                    </a:cubicBezTo>
                    <a:cubicBezTo>
                      <a:pt x="-4189" y="69609"/>
                      <a:pt x="-6857" y="125680"/>
                      <a:pt x="50572" y="180486"/>
                    </a:cubicBezTo>
                    <a:cubicBezTo>
                      <a:pt x="140272" y="265922"/>
                      <a:pt x="275967" y="147451"/>
                      <a:pt x="267455" y="54547"/>
                    </a:cubicBezTo>
                    <a:cubicBezTo>
                      <a:pt x="258815" y="-38737"/>
                      <a:pt x="182328" y="12525"/>
                      <a:pt x="141416" y="28093"/>
                    </a:cubicBezTo>
                    <a:cubicBezTo>
                      <a:pt x="112829" y="38979"/>
                      <a:pt x="93135" y="22018"/>
                      <a:pt x="62642" y="8728"/>
                    </a:cubicBezTo>
                    <a:close/>
                  </a:path>
                </a:pathLst>
              </a:custGeom>
              <a:gradFill>
                <a:gsLst>
                  <a:gs pos="2000">
                    <a:srgbClr val="FFFFFF"/>
                  </a:gs>
                  <a:gs pos="56000">
                    <a:srgbClr val="AA80DC"/>
                  </a:gs>
                  <a:gs pos="98000">
                    <a:srgbClr val="5500B9"/>
                  </a:gs>
                </a:gsLst>
                <a:path path="circle">
                  <a:fillToRect l="50000" t="50000" r="50000" b="50000"/>
                </a:path>
              </a:grad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525"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grpSp>
        <p:grpSp>
          <p:nvGrpSpPr>
            <p:cNvPr id="640" name="Group 48">
              <a:extLst>
                <a:ext uri="{FF2B5EF4-FFF2-40B4-BE49-F238E27FC236}">
                  <a16:creationId xmlns:a16="http://schemas.microsoft.com/office/drawing/2014/main" id="{5138EC4F-331B-703C-9C36-F16947F80230}"/>
                </a:ext>
              </a:extLst>
            </p:cNvPr>
            <p:cNvGrpSpPr>
              <a:grpSpLocks noChangeAspect="1"/>
            </p:cNvGrpSpPr>
            <p:nvPr/>
          </p:nvGrpSpPr>
          <p:grpSpPr>
            <a:xfrm>
              <a:off x="9479812" y="4000508"/>
              <a:ext cx="780214" cy="780214"/>
              <a:chOff x="6935850" y="3133317"/>
              <a:chExt cx="1828798" cy="1828798"/>
            </a:xfrm>
          </p:grpSpPr>
          <p:sp>
            <p:nvSpPr>
              <p:cNvPr id="645" name="Oval 53">
                <a:extLst>
                  <a:ext uri="{FF2B5EF4-FFF2-40B4-BE49-F238E27FC236}">
                    <a16:creationId xmlns:a16="http://schemas.microsoft.com/office/drawing/2014/main" id="{11DA172E-A2C3-71B8-A97A-B3F2C05AAE5C}"/>
                  </a:ext>
                </a:extLst>
              </p:cNvPr>
              <p:cNvSpPr/>
              <p:nvPr/>
            </p:nvSpPr>
            <p:spPr>
              <a:xfrm>
                <a:off x="6935850" y="3133317"/>
                <a:ext cx="1828798" cy="1828798"/>
              </a:xfrm>
              <a:prstGeom prst="ellipse">
                <a:avLst/>
              </a:prstGeom>
              <a:solidFill>
                <a:srgbClr val="FFA3A3"/>
              </a:solidFill>
              <a:ln w="12700" cap="flat" cmpd="sng" algn="ctr">
                <a:solidFill>
                  <a:srgbClr val="A30000"/>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646" name="Oval 54">
                <a:extLst>
                  <a:ext uri="{FF2B5EF4-FFF2-40B4-BE49-F238E27FC236}">
                    <a16:creationId xmlns:a16="http://schemas.microsoft.com/office/drawing/2014/main" id="{8C42CA22-6373-A275-E841-A6AD78C0C93E}"/>
                  </a:ext>
                </a:extLst>
              </p:cNvPr>
              <p:cNvSpPr/>
              <p:nvPr/>
            </p:nvSpPr>
            <p:spPr>
              <a:xfrm>
                <a:off x="7204594" y="3744010"/>
                <a:ext cx="987552" cy="987552"/>
              </a:xfrm>
              <a:prstGeom prst="ellipse">
                <a:avLst/>
              </a:prstGeom>
              <a:solidFill>
                <a:srgbClr val="FF0909"/>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647" name="Moon 55">
                <a:extLst>
                  <a:ext uri="{FF2B5EF4-FFF2-40B4-BE49-F238E27FC236}">
                    <a16:creationId xmlns:a16="http://schemas.microsoft.com/office/drawing/2014/main" id="{4B988B32-3F46-6490-0BFF-1D374CC5DD59}"/>
                  </a:ext>
                </a:extLst>
              </p:cNvPr>
              <p:cNvSpPr/>
              <p:nvPr/>
            </p:nvSpPr>
            <p:spPr>
              <a:xfrm rot="7817520">
                <a:off x="8079542" y="3185078"/>
                <a:ext cx="273673" cy="1017710"/>
              </a:xfrm>
              <a:prstGeom prst="moon">
                <a:avLst>
                  <a:gd name="adj" fmla="val 28930"/>
                </a:avLst>
              </a:prstGeom>
              <a:solidFill>
                <a:sysClr val="window" lastClr="FFFFFF"/>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grpSp>
          <p:nvGrpSpPr>
            <p:cNvPr id="641" name="Group 49">
              <a:extLst>
                <a:ext uri="{FF2B5EF4-FFF2-40B4-BE49-F238E27FC236}">
                  <a16:creationId xmlns:a16="http://schemas.microsoft.com/office/drawing/2014/main" id="{CCD966BC-931F-5D41-80EF-E8F8C79A0AEF}"/>
                </a:ext>
              </a:extLst>
            </p:cNvPr>
            <p:cNvGrpSpPr/>
            <p:nvPr/>
          </p:nvGrpSpPr>
          <p:grpSpPr>
            <a:xfrm>
              <a:off x="9746438" y="3608048"/>
              <a:ext cx="240784" cy="462240"/>
              <a:chOff x="9746438" y="3608048"/>
              <a:chExt cx="240784" cy="462240"/>
            </a:xfrm>
          </p:grpSpPr>
          <p:sp>
            <p:nvSpPr>
              <p:cNvPr id="642" name="Freeform: Shape 350">
                <a:extLst>
                  <a:ext uri="{FF2B5EF4-FFF2-40B4-BE49-F238E27FC236}">
                    <a16:creationId xmlns:a16="http://schemas.microsoft.com/office/drawing/2014/main" id="{3D273FEC-D860-A198-5BA9-31A7DA1C8CAA}"/>
                  </a:ext>
                </a:extLst>
              </p:cNvPr>
              <p:cNvSpPr>
                <a:spLocks noChangeAspect="1"/>
              </p:cNvSpPr>
              <p:nvPr/>
            </p:nvSpPr>
            <p:spPr>
              <a:xfrm rot="2238401">
                <a:off x="9752616" y="3608048"/>
                <a:ext cx="234606" cy="25340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B266B4"/>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643" name="Freeform: Shape 547">
                <a:extLst>
                  <a:ext uri="{FF2B5EF4-FFF2-40B4-BE49-F238E27FC236}">
                    <a16:creationId xmlns:a16="http://schemas.microsoft.com/office/drawing/2014/main" id="{BC9C5A8A-65D9-FE66-3B08-2712E3727EAC}"/>
                  </a:ext>
                </a:extLst>
              </p:cNvPr>
              <p:cNvSpPr>
                <a:spLocks noChangeAspect="1"/>
              </p:cNvSpPr>
              <p:nvPr/>
            </p:nvSpPr>
            <p:spPr>
              <a:xfrm rot="19361600" flipV="1">
                <a:off x="9746438" y="3816887"/>
                <a:ext cx="234606" cy="25340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FF0909"/>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644" name="Oval 52">
                <a:extLst>
                  <a:ext uri="{FF2B5EF4-FFF2-40B4-BE49-F238E27FC236}">
                    <a16:creationId xmlns:a16="http://schemas.microsoft.com/office/drawing/2014/main" id="{D764F65B-32D7-6BA1-E703-DC5411A11C75}"/>
                  </a:ext>
                </a:extLst>
              </p:cNvPr>
              <p:cNvSpPr/>
              <p:nvPr/>
            </p:nvSpPr>
            <p:spPr>
              <a:xfrm>
                <a:off x="9820280" y="3794502"/>
                <a:ext cx="81467" cy="81467"/>
              </a:xfrm>
              <a:prstGeom prst="ellipse">
                <a:avLst/>
              </a:prstGeom>
              <a:solidFill>
                <a:srgbClr val="2F3651">
                  <a:lumMod val="75000"/>
                  <a:lumOff val="25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grpSp>
      <p:grpSp>
        <p:nvGrpSpPr>
          <p:cNvPr id="650" name="Group 58">
            <a:extLst>
              <a:ext uri="{FF2B5EF4-FFF2-40B4-BE49-F238E27FC236}">
                <a16:creationId xmlns:a16="http://schemas.microsoft.com/office/drawing/2014/main" id="{49707EAC-E46B-5612-227C-E6EA461E4FAA}"/>
              </a:ext>
            </a:extLst>
          </p:cNvPr>
          <p:cNvGrpSpPr/>
          <p:nvPr/>
        </p:nvGrpSpPr>
        <p:grpSpPr>
          <a:xfrm>
            <a:off x="5747452" y="1953136"/>
            <a:ext cx="1104843" cy="712827"/>
            <a:chOff x="7479385" y="3075009"/>
            <a:chExt cx="1370862" cy="884459"/>
          </a:xfrm>
        </p:grpSpPr>
        <p:grpSp>
          <p:nvGrpSpPr>
            <p:cNvPr id="651" name="Group 59">
              <a:extLst>
                <a:ext uri="{FF2B5EF4-FFF2-40B4-BE49-F238E27FC236}">
                  <a16:creationId xmlns:a16="http://schemas.microsoft.com/office/drawing/2014/main" id="{03B7EBD8-57BD-874C-6CAC-1CF276857D6F}"/>
                </a:ext>
              </a:extLst>
            </p:cNvPr>
            <p:cNvGrpSpPr>
              <a:grpSpLocks noChangeAspect="1"/>
            </p:cNvGrpSpPr>
            <p:nvPr/>
          </p:nvGrpSpPr>
          <p:grpSpPr>
            <a:xfrm>
              <a:off x="7479385" y="3075009"/>
              <a:ext cx="884459" cy="884459"/>
              <a:chOff x="6935850" y="3133317"/>
              <a:chExt cx="1828798" cy="1828798"/>
            </a:xfrm>
          </p:grpSpPr>
          <p:sp>
            <p:nvSpPr>
              <p:cNvPr id="656" name="Oval 448">
                <a:extLst>
                  <a:ext uri="{FF2B5EF4-FFF2-40B4-BE49-F238E27FC236}">
                    <a16:creationId xmlns:a16="http://schemas.microsoft.com/office/drawing/2014/main" id="{A7FF45E5-DFA5-3DBD-C201-1C88C8A8997E}"/>
                  </a:ext>
                </a:extLst>
              </p:cNvPr>
              <p:cNvSpPr/>
              <p:nvPr/>
            </p:nvSpPr>
            <p:spPr>
              <a:xfrm>
                <a:off x="6935850" y="3133317"/>
                <a:ext cx="1828798" cy="1828798"/>
              </a:xfrm>
              <a:prstGeom prst="ellipse">
                <a:avLst/>
              </a:prstGeom>
              <a:solidFill>
                <a:srgbClr val="CC9C50">
                  <a:lumMod val="40000"/>
                  <a:lumOff val="60000"/>
                </a:srgbClr>
              </a:solidFill>
              <a:ln w="19050" cap="flat" cmpd="sng" algn="ctr">
                <a:solidFill>
                  <a:srgbClr val="CC9C50">
                    <a:lumMod val="50000"/>
                  </a:srgbClr>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657" name="Oval 449">
                <a:extLst>
                  <a:ext uri="{FF2B5EF4-FFF2-40B4-BE49-F238E27FC236}">
                    <a16:creationId xmlns:a16="http://schemas.microsoft.com/office/drawing/2014/main" id="{81349D14-E7C4-643B-D7AF-0597B5560C61}"/>
                  </a:ext>
                </a:extLst>
              </p:cNvPr>
              <p:cNvSpPr/>
              <p:nvPr/>
            </p:nvSpPr>
            <p:spPr>
              <a:xfrm>
                <a:off x="7204594" y="3744010"/>
                <a:ext cx="987552" cy="987552"/>
              </a:xfrm>
              <a:prstGeom prst="ellipse">
                <a:avLst/>
              </a:prstGeom>
              <a:solidFill>
                <a:srgbClr val="CC9C50">
                  <a:lumMod val="50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658" name="Moon 450">
                <a:extLst>
                  <a:ext uri="{FF2B5EF4-FFF2-40B4-BE49-F238E27FC236}">
                    <a16:creationId xmlns:a16="http://schemas.microsoft.com/office/drawing/2014/main" id="{06CFFCF5-21F9-5411-0872-E85979855CAC}"/>
                  </a:ext>
                </a:extLst>
              </p:cNvPr>
              <p:cNvSpPr/>
              <p:nvPr/>
            </p:nvSpPr>
            <p:spPr>
              <a:xfrm rot="7817520">
                <a:off x="8079542" y="3185078"/>
                <a:ext cx="273673" cy="1017710"/>
              </a:xfrm>
              <a:prstGeom prst="moon">
                <a:avLst>
                  <a:gd name="adj" fmla="val 28930"/>
                </a:avLst>
              </a:prstGeom>
              <a:solidFill>
                <a:sysClr val="window" lastClr="FFFFFF"/>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grpSp>
          <p:nvGrpSpPr>
            <p:cNvPr id="652" name="Group 60">
              <a:extLst>
                <a:ext uri="{FF2B5EF4-FFF2-40B4-BE49-F238E27FC236}">
                  <a16:creationId xmlns:a16="http://schemas.microsoft.com/office/drawing/2014/main" id="{BCAA07AC-F4DD-D280-F2C3-1C562AB9A531}"/>
                </a:ext>
              </a:extLst>
            </p:cNvPr>
            <p:cNvGrpSpPr/>
            <p:nvPr/>
          </p:nvGrpSpPr>
          <p:grpSpPr>
            <a:xfrm rot="15823083">
              <a:off x="8455702" y="3156315"/>
              <a:ext cx="270261" cy="518829"/>
              <a:chOff x="9363867" y="3108829"/>
              <a:chExt cx="270261" cy="518829"/>
            </a:xfrm>
          </p:grpSpPr>
          <p:sp>
            <p:nvSpPr>
              <p:cNvPr id="653" name="Freeform: Shape 584">
                <a:extLst>
                  <a:ext uri="{FF2B5EF4-FFF2-40B4-BE49-F238E27FC236}">
                    <a16:creationId xmlns:a16="http://schemas.microsoft.com/office/drawing/2014/main" id="{4438E29D-F930-FA19-B4F3-257E37A6F17A}"/>
                  </a:ext>
                </a:extLst>
              </p:cNvPr>
              <p:cNvSpPr>
                <a:spLocks noChangeAspect="1"/>
              </p:cNvSpPr>
              <p:nvPr/>
            </p:nvSpPr>
            <p:spPr>
              <a:xfrm rot="2238401">
                <a:off x="9370801" y="3108829"/>
                <a:ext cx="263327" cy="284423"/>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6E5020"/>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654" name="Freeform: Shape 585">
                <a:extLst>
                  <a:ext uri="{FF2B5EF4-FFF2-40B4-BE49-F238E27FC236}">
                    <a16:creationId xmlns:a16="http://schemas.microsoft.com/office/drawing/2014/main" id="{48E9937B-9CB4-FD6A-1415-7F7BF064BFC2}"/>
                  </a:ext>
                </a:extLst>
              </p:cNvPr>
              <p:cNvSpPr>
                <a:spLocks noChangeAspect="1"/>
              </p:cNvSpPr>
              <p:nvPr/>
            </p:nvSpPr>
            <p:spPr>
              <a:xfrm rot="19361600" flipV="1">
                <a:off x="9363867" y="3343235"/>
                <a:ext cx="263327" cy="284423"/>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B266B4"/>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655" name="Oval 447">
                <a:extLst>
                  <a:ext uri="{FF2B5EF4-FFF2-40B4-BE49-F238E27FC236}">
                    <a16:creationId xmlns:a16="http://schemas.microsoft.com/office/drawing/2014/main" id="{2EDC133F-2432-B054-FD94-8563A3FADD02}"/>
                  </a:ext>
                </a:extLst>
              </p:cNvPr>
              <p:cNvSpPr/>
              <p:nvPr/>
            </p:nvSpPr>
            <p:spPr>
              <a:xfrm>
                <a:off x="9446748" y="3318109"/>
                <a:ext cx="91440" cy="91440"/>
              </a:xfrm>
              <a:prstGeom prst="ellipse">
                <a:avLst/>
              </a:prstGeom>
              <a:solidFill>
                <a:srgbClr val="2F3651">
                  <a:lumMod val="75000"/>
                  <a:lumOff val="25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grpSp>
      <p:sp>
        <p:nvSpPr>
          <p:cNvPr id="659" name="TextBox 451">
            <a:extLst>
              <a:ext uri="{FF2B5EF4-FFF2-40B4-BE49-F238E27FC236}">
                <a16:creationId xmlns:a16="http://schemas.microsoft.com/office/drawing/2014/main" id="{ED212849-654E-CC5D-333D-2916902A8B40}"/>
              </a:ext>
            </a:extLst>
          </p:cNvPr>
          <p:cNvSpPr txBox="1"/>
          <p:nvPr/>
        </p:nvSpPr>
        <p:spPr>
          <a:xfrm>
            <a:off x="5588611" y="1615167"/>
            <a:ext cx="1047934" cy="274691"/>
          </a:xfrm>
          <a:prstGeom prst="rect">
            <a:avLst/>
          </a:prstGeom>
          <a:noFill/>
        </p:spPr>
        <p:txBody>
          <a:bodyPr wrap="square" lIns="0" tIns="0" rIns="0" bIns="0" rtlCol="0" anchor="ctr">
            <a:spAutoFit/>
          </a:bodyPr>
          <a:lstStyle/>
          <a:p>
            <a:pPr algn="ctr" defTabSz="685800">
              <a:lnSpc>
                <a:spcPct val="85000"/>
              </a:lnSpc>
              <a:defRPr/>
            </a:pPr>
            <a:r>
              <a:rPr lang="de" sz="1050" b="1">
                <a:solidFill>
                  <a:srgbClr val="2F3651"/>
                </a:solidFill>
                <a:uFill>
                  <a:solidFill>
                    <a:prstClr val="black">
                      <a:alpha val="0"/>
                    </a:prstClr>
                  </a:solidFill>
                </a:uFill>
                <a:latin typeface="Arial"/>
                <a:ea typeface="Arial"/>
                <a:cs typeface="Arial"/>
              </a:rPr>
              <a:t>Regulatorische </a:t>
            </a:r>
            <a:br>
              <a:rPr sz="1050">
                <a:solidFill>
                  <a:srgbClr val="000000"/>
                </a:solidFill>
                <a:latin typeface="Calibri" panose="020F0502020204030204"/>
                <a:ea typeface="Calibri" panose="020F0502020204030204"/>
                <a:cs typeface="Arial"/>
              </a:rPr>
            </a:br>
            <a:r>
              <a:rPr lang="de" sz="1050" b="1">
                <a:solidFill>
                  <a:srgbClr val="2F3651"/>
                </a:solidFill>
                <a:uFill>
                  <a:solidFill>
                    <a:prstClr val="black">
                      <a:alpha val="0"/>
                    </a:prstClr>
                  </a:solidFill>
                </a:uFill>
                <a:latin typeface="Arial"/>
                <a:ea typeface="Arial"/>
                <a:cs typeface="Arial"/>
              </a:rPr>
              <a:t>T-Zelle </a:t>
            </a:r>
            <a:r>
              <a:rPr lang="de" sz="1050">
                <a:solidFill>
                  <a:srgbClr val="2F3651"/>
                </a:solidFill>
                <a:uFill>
                  <a:solidFill>
                    <a:prstClr val="black">
                      <a:alpha val="0"/>
                    </a:prstClr>
                  </a:solidFill>
                </a:uFill>
                <a:latin typeface="Arial"/>
                <a:ea typeface="Arial"/>
                <a:cs typeface="Arial"/>
              </a:rPr>
              <a:t>(Treg)</a:t>
            </a:r>
          </a:p>
        </p:txBody>
      </p:sp>
      <p:grpSp>
        <p:nvGrpSpPr>
          <p:cNvPr id="660" name="Group 454">
            <a:extLst>
              <a:ext uri="{FF2B5EF4-FFF2-40B4-BE49-F238E27FC236}">
                <a16:creationId xmlns:a16="http://schemas.microsoft.com/office/drawing/2014/main" id="{3482E770-D0B3-E98F-0C1C-CDE79777F4F2}"/>
              </a:ext>
            </a:extLst>
          </p:cNvPr>
          <p:cNvGrpSpPr/>
          <p:nvPr/>
        </p:nvGrpSpPr>
        <p:grpSpPr>
          <a:xfrm>
            <a:off x="3743325" y="2668905"/>
            <a:ext cx="2340332" cy="594281"/>
            <a:chOff x="5067300" y="3924300"/>
            <a:chExt cx="3013762" cy="792374"/>
          </a:xfrm>
        </p:grpSpPr>
        <p:sp>
          <p:nvSpPr>
            <p:cNvPr id="661" name="Rectangle 59">
              <a:extLst>
                <a:ext uri="{FF2B5EF4-FFF2-40B4-BE49-F238E27FC236}">
                  <a16:creationId xmlns:a16="http://schemas.microsoft.com/office/drawing/2014/main" id="{7108A56D-4949-4AC4-4076-997106ABDFB0}"/>
                </a:ext>
              </a:extLst>
            </p:cNvPr>
            <p:cNvSpPr/>
            <p:nvPr/>
          </p:nvSpPr>
          <p:spPr>
            <a:xfrm rot="16200000" flipV="1">
              <a:off x="6240806" y="2750794"/>
              <a:ext cx="666750" cy="3013762"/>
            </a:xfrm>
            <a:custGeom>
              <a:avLst/>
              <a:gdLst>
                <a:gd name="connsiteX0" fmla="*/ 0 w 2074528"/>
                <a:gd name="connsiteY0" fmla="*/ 914400 h 914400"/>
                <a:gd name="connsiteX1" fmla="*/ 0 w 2074528"/>
                <a:gd name="connsiteY1" fmla="*/ 0 h 914400"/>
                <a:gd name="connsiteX2" fmla="*/ 2074528 w 2074528"/>
                <a:gd name="connsiteY2" fmla="*/ 0 h 914400"/>
                <a:gd name="connsiteX3" fmla="*/ 2074528 w 2074528"/>
                <a:gd name="connsiteY3" fmla="*/ 0 h 914400"/>
                <a:gd name="connsiteX4" fmla="*/ 2165968 w 2165968"/>
                <a:gd name="connsiteY4" fmla="*/ 1005840 h 1005840"/>
              </a:gdLst>
              <a:ahLst/>
              <a:cxnLst>
                <a:cxn ang="0">
                  <a:pos x="connsiteX0" y="connsiteY0"/>
                </a:cxn>
                <a:cxn ang="0">
                  <a:pos x="connsiteX1" y="connsiteY1"/>
                </a:cxn>
                <a:cxn ang="0">
                  <a:pos x="connsiteX2" y="connsiteY2"/>
                </a:cxn>
              </a:cxnLst>
              <a:rect l="l" t="t" r="r" b="b"/>
              <a:pathLst>
                <a:path w="2074528" h="914400">
                  <a:moveTo>
                    <a:pt x="0" y="914400"/>
                  </a:moveTo>
                  <a:lnTo>
                    <a:pt x="0" y="0"/>
                  </a:lnTo>
                  <a:lnTo>
                    <a:pt x="2074528" y="0"/>
                  </a:lnTo>
                </a:path>
              </a:pathLst>
            </a:custGeom>
            <a:noFill/>
            <a:ln w="15875" cap="flat" cmpd="sng" algn="ctr">
              <a:solidFill>
                <a:sysClr val="window" lastClr="FFFFFF">
                  <a:lumMod val="50000"/>
                </a:sysClr>
              </a:solidFill>
              <a:prstDash val="solid"/>
              <a:tailEnd type="none" w="lg" len="lg"/>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cxnSp>
          <p:nvCxnSpPr>
            <p:cNvPr id="662" name="Straight Connector 457">
              <a:extLst>
                <a:ext uri="{FF2B5EF4-FFF2-40B4-BE49-F238E27FC236}">
                  <a16:creationId xmlns:a16="http://schemas.microsoft.com/office/drawing/2014/main" id="{9AF07EE2-1671-38BD-BD34-0EA1AECEBCBB}"/>
                </a:ext>
              </a:extLst>
            </p:cNvPr>
            <p:cNvCxnSpPr/>
            <p:nvPr/>
          </p:nvCxnSpPr>
          <p:spPr>
            <a:xfrm flipH="1">
              <a:off x="5067300" y="4465425"/>
              <a:ext cx="0" cy="251249"/>
            </a:xfrm>
            <a:prstGeom prst="line">
              <a:avLst/>
            </a:prstGeom>
            <a:noFill/>
            <a:ln w="15875" cap="flat" cmpd="sng" algn="ctr">
              <a:solidFill>
                <a:sysClr val="window" lastClr="FFFFFF">
                  <a:lumMod val="50000"/>
                </a:sysClr>
              </a:solidFill>
              <a:prstDash val="solid"/>
            </a:ln>
            <a:effectLst>
              <a:outerShdw blurRad="40000" dist="20000" dir="5400000" rotWithShape="0">
                <a:srgbClr val="000000">
                  <a:alpha val="38000"/>
                </a:srgbClr>
              </a:outerShdw>
            </a:effectLst>
          </p:spPr>
        </p:cxnSp>
      </p:grpSp>
      <p:grpSp>
        <p:nvGrpSpPr>
          <p:cNvPr id="663" name="Group 477">
            <a:extLst>
              <a:ext uri="{FF2B5EF4-FFF2-40B4-BE49-F238E27FC236}">
                <a16:creationId xmlns:a16="http://schemas.microsoft.com/office/drawing/2014/main" id="{F00844CB-5C7C-ED53-A7E9-87C0AC68268C}"/>
              </a:ext>
            </a:extLst>
          </p:cNvPr>
          <p:cNvGrpSpPr/>
          <p:nvPr/>
        </p:nvGrpSpPr>
        <p:grpSpPr>
          <a:xfrm flipH="1">
            <a:off x="6143625" y="2668905"/>
            <a:ext cx="679025" cy="594281"/>
            <a:chOff x="5067300" y="3924300"/>
            <a:chExt cx="3013762" cy="792374"/>
          </a:xfrm>
        </p:grpSpPr>
        <p:sp>
          <p:nvSpPr>
            <p:cNvPr id="664" name="Rectangle 59">
              <a:extLst>
                <a:ext uri="{FF2B5EF4-FFF2-40B4-BE49-F238E27FC236}">
                  <a16:creationId xmlns:a16="http://schemas.microsoft.com/office/drawing/2014/main" id="{821EF25B-4C6F-CEC9-AA26-5EEBF073736F}"/>
                </a:ext>
              </a:extLst>
            </p:cNvPr>
            <p:cNvSpPr/>
            <p:nvPr/>
          </p:nvSpPr>
          <p:spPr>
            <a:xfrm rot="16200000" flipV="1">
              <a:off x="6240806" y="2750794"/>
              <a:ext cx="666750" cy="3013762"/>
            </a:xfrm>
            <a:custGeom>
              <a:avLst/>
              <a:gdLst>
                <a:gd name="connsiteX0" fmla="*/ 0 w 2074528"/>
                <a:gd name="connsiteY0" fmla="*/ 914400 h 914400"/>
                <a:gd name="connsiteX1" fmla="*/ 0 w 2074528"/>
                <a:gd name="connsiteY1" fmla="*/ 0 h 914400"/>
                <a:gd name="connsiteX2" fmla="*/ 2074528 w 2074528"/>
                <a:gd name="connsiteY2" fmla="*/ 0 h 914400"/>
                <a:gd name="connsiteX3" fmla="*/ 2074528 w 2074528"/>
                <a:gd name="connsiteY3" fmla="*/ 0 h 914400"/>
                <a:gd name="connsiteX4" fmla="*/ 2165968 w 2165968"/>
                <a:gd name="connsiteY4" fmla="*/ 1005840 h 1005840"/>
              </a:gdLst>
              <a:ahLst/>
              <a:cxnLst>
                <a:cxn ang="0">
                  <a:pos x="connsiteX0" y="connsiteY0"/>
                </a:cxn>
                <a:cxn ang="0">
                  <a:pos x="connsiteX1" y="connsiteY1"/>
                </a:cxn>
                <a:cxn ang="0">
                  <a:pos x="connsiteX2" y="connsiteY2"/>
                </a:cxn>
              </a:cxnLst>
              <a:rect l="l" t="t" r="r" b="b"/>
              <a:pathLst>
                <a:path w="2074528" h="914400">
                  <a:moveTo>
                    <a:pt x="0" y="914400"/>
                  </a:moveTo>
                  <a:lnTo>
                    <a:pt x="0" y="0"/>
                  </a:lnTo>
                  <a:lnTo>
                    <a:pt x="2074528" y="0"/>
                  </a:lnTo>
                </a:path>
              </a:pathLst>
            </a:custGeom>
            <a:noFill/>
            <a:ln w="15875" cap="flat" cmpd="sng" algn="ctr">
              <a:solidFill>
                <a:sysClr val="window" lastClr="FFFFFF">
                  <a:lumMod val="50000"/>
                </a:sysClr>
              </a:solidFill>
              <a:prstDash val="solid"/>
              <a:tailEnd type="none" w="lg" len="lg"/>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cxnSp>
          <p:nvCxnSpPr>
            <p:cNvPr id="665" name="Straight Connector 479">
              <a:extLst>
                <a:ext uri="{FF2B5EF4-FFF2-40B4-BE49-F238E27FC236}">
                  <a16:creationId xmlns:a16="http://schemas.microsoft.com/office/drawing/2014/main" id="{92A1F81F-60AA-65F5-4601-1EFF68C32BF6}"/>
                </a:ext>
              </a:extLst>
            </p:cNvPr>
            <p:cNvCxnSpPr/>
            <p:nvPr/>
          </p:nvCxnSpPr>
          <p:spPr>
            <a:xfrm flipH="1">
              <a:off x="5067300" y="4465425"/>
              <a:ext cx="0" cy="251249"/>
            </a:xfrm>
            <a:prstGeom prst="line">
              <a:avLst/>
            </a:prstGeom>
            <a:noFill/>
            <a:ln w="15875" cap="flat" cmpd="sng" algn="ctr">
              <a:solidFill>
                <a:sysClr val="window" lastClr="FFFFFF">
                  <a:lumMod val="50000"/>
                </a:sysClr>
              </a:solidFill>
              <a:prstDash val="solid"/>
            </a:ln>
            <a:effectLst>
              <a:outerShdw blurRad="40000" dist="20000" dir="5400000" rotWithShape="0">
                <a:srgbClr val="000000">
                  <a:alpha val="38000"/>
                </a:srgbClr>
              </a:outerShdw>
            </a:effectLst>
          </p:spPr>
        </p:cxnSp>
      </p:grpSp>
      <p:sp>
        <p:nvSpPr>
          <p:cNvPr id="666" name="Multiplication Sign 597">
            <a:extLst>
              <a:ext uri="{FF2B5EF4-FFF2-40B4-BE49-F238E27FC236}">
                <a16:creationId xmlns:a16="http://schemas.microsoft.com/office/drawing/2014/main" id="{FFA54101-C5F5-A781-62B5-A821F2423F42}"/>
              </a:ext>
            </a:extLst>
          </p:cNvPr>
          <p:cNvSpPr/>
          <p:nvPr/>
        </p:nvSpPr>
        <p:spPr>
          <a:xfrm>
            <a:off x="4296842" y="3025455"/>
            <a:ext cx="285912" cy="285911"/>
          </a:xfrm>
          <a:prstGeom prst="mathMultiply">
            <a:avLst>
              <a:gd name="adj1" fmla="val 18235"/>
            </a:avLst>
          </a:prstGeom>
          <a:solidFill>
            <a:srgbClr val="C00000"/>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667" name="Multiplication Sign 598">
            <a:extLst>
              <a:ext uri="{FF2B5EF4-FFF2-40B4-BE49-F238E27FC236}">
                <a16:creationId xmlns:a16="http://schemas.microsoft.com/office/drawing/2014/main" id="{F52AEF5A-D887-308D-A7FE-8B80DF9660C0}"/>
              </a:ext>
            </a:extLst>
          </p:cNvPr>
          <p:cNvSpPr/>
          <p:nvPr/>
        </p:nvSpPr>
        <p:spPr>
          <a:xfrm>
            <a:off x="6350633" y="3025455"/>
            <a:ext cx="285912" cy="285911"/>
          </a:xfrm>
          <a:prstGeom prst="mathMultiply">
            <a:avLst>
              <a:gd name="adj1" fmla="val 18235"/>
            </a:avLst>
          </a:prstGeom>
          <a:solidFill>
            <a:srgbClr val="C00000"/>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668" name="Rectangle 4">
            <a:extLst>
              <a:ext uri="{FF2B5EF4-FFF2-40B4-BE49-F238E27FC236}">
                <a16:creationId xmlns:a16="http://schemas.microsoft.com/office/drawing/2014/main" id="{6A2781FD-8143-B12B-6932-28923122B881}"/>
              </a:ext>
            </a:extLst>
          </p:cNvPr>
          <p:cNvSpPr/>
          <p:nvPr/>
        </p:nvSpPr>
        <p:spPr>
          <a:xfrm>
            <a:off x="2948682" y="1676469"/>
            <a:ext cx="1850545" cy="884510"/>
          </a:xfrm>
          <a:prstGeom prst="rect">
            <a:avLst/>
          </a:prstGeom>
          <a:solidFill>
            <a:schemeClr val="accent1">
              <a:lumMod val="10000"/>
              <a:lumOff val="90000"/>
            </a:schemeClr>
          </a:solidFill>
          <a:ln w="25400" cap="flat" cmpd="sng" algn="ctr">
            <a:noFill/>
            <a:prstDash val="solid"/>
          </a:ln>
          <a:effectLst/>
        </p:spPr>
        <p:txBody>
          <a:bodyPr tIns="486000" rtlCol="0" anchor="t"/>
          <a:lstStyle/>
          <a:p>
            <a:pPr marL="0" marR="0" lvl="1" indent="0" algn="ctr" defTabSz="685783" eaLnBrk="1" fontAlgn="auto" latinLnBrk="0" hangingPunct="1">
              <a:lnSpc>
                <a:spcPct val="90000"/>
              </a:lnSpc>
              <a:spcBef>
                <a:spcPts val="900"/>
              </a:spcBef>
              <a:spcAft>
                <a:spcPct val="0"/>
              </a:spcAft>
              <a:buClrTx/>
              <a:buSzTx/>
              <a:buFontTx/>
              <a:buNone/>
              <a:tabLst/>
              <a:defRPr/>
            </a:pPr>
            <a:endParaRPr kumimoji="0" lang="en-US" sz="1350" b="1"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669" name="Rectangle 45">
            <a:extLst>
              <a:ext uri="{FF2B5EF4-FFF2-40B4-BE49-F238E27FC236}">
                <a16:creationId xmlns:a16="http://schemas.microsoft.com/office/drawing/2014/main" id="{B0134ADB-8221-3AB2-BDAE-636E4319C460}"/>
              </a:ext>
            </a:extLst>
          </p:cNvPr>
          <p:cNvSpPr/>
          <p:nvPr/>
        </p:nvSpPr>
        <p:spPr>
          <a:xfrm>
            <a:off x="2975825" y="1758974"/>
            <a:ext cx="1752879" cy="761747"/>
          </a:xfrm>
          <a:prstGeom prst="rect">
            <a:avLst/>
          </a:prstGeom>
        </p:spPr>
        <p:txBody>
          <a:bodyPr wrap="square" lIns="0" tIns="0" rIns="0" bIns="0" anchor="b">
            <a:spAutoFit/>
          </a:bodyPr>
          <a:lstStyle/>
          <a:p>
            <a:pPr algn="r" defTabSz="685783">
              <a:lnSpc>
                <a:spcPct val="90000"/>
              </a:lnSpc>
              <a:spcBef>
                <a:spcPct val="0"/>
              </a:spcBef>
              <a:spcAft>
                <a:spcPct val="0"/>
              </a:spcAft>
              <a:defRPr/>
            </a:pPr>
            <a:r>
              <a:rPr lang="de" sz="1100" dirty="0">
                <a:solidFill>
                  <a:srgbClr val="2F3651"/>
                </a:solidFill>
                <a:uFill>
                  <a:solidFill>
                    <a:prstClr val="black">
                      <a:alpha val="0"/>
                    </a:prstClr>
                  </a:solidFill>
                </a:uFill>
                <a:latin typeface="Arial"/>
                <a:ea typeface="Arial"/>
                <a:cs typeface="Arial"/>
              </a:rPr>
              <a:t>Treg von Menschen mit T1D haben eine </a:t>
            </a:r>
            <a:r>
              <a:rPr lang="de" sz="1100" b="1" dirty="0">
                <a:solidFill>
                  <a:schemeClr val="accent2"/>
                </a:solidFill>
                <a:uFill>
                  <a:solidFill>
                    <a:prstClr val="black">
                      <a:alpha val="0"/>
                    </a:prstClr>
                  </a:solidFill>
                </a:uFill>
                <a:latin typeface="Arial"/>
                <a:ea typeface="Arial"/>
                <a:cs typeface="Arial"/>
              </a:rPr>
              <a:t>eingeschränkte Kapazität Effektor-T-Zellen zu regulieren</a:t>
            </a:r>
            <a:r>
              <a:rPr lang="de" sz="1100" baseline="30000" dirty="0">
                <a:solidFill>
                  <a:schemeClr val="accent2"/>
                </a:solidFill>
                <a:uFill>
                  <a:solidFill>
                    <a:prstClr val="black">
                      <a:alpha val="0"/>
                    </a:prstClr>
                  </a:solidFill>
                </a:uFill>
                <a:latin typeface="Arial"/>
                <a:ea typeface="Arial"/>
                <a:cs typeface="Arial"/>
              </a:rPr>
              <a:t>3</a:t>
            </a:r>
          </a:p>
        </p:txBody>
      </p:sp>
      <p:pic>
        <p:nvPicPr>
          <p:cNvPr id="670" name="Graphic 2651">
            <a:extLst>
              <a:ext uri="{FF2B5EF4-FFF2-40B4-BE49-F238E27FC236}">
                <a16:creationId xmlns:a16="http://schemas.microsoft.com/office/drawing/2014/main" id="{39AF079D-88EB-0C4C-FD88-76D8298B944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4873583">
            <a:off x="8796300" y="2924270"/>
            <a:ext cx="126766" cy="134540"/>
          </a:xfrm>
          <a:prstGeom prst="rect">
            <a:avLst/>
          </a:prstGeom>
        </p:spPr>
      </p:pic>
      <p:pic>
        <p:nvPicPr>
          <p:cNvPr id="671" name="Graphic 2652">
            <a:extLst>
              <a:ext uri="{FF2B5EF4-FFF2-40B4-BE49-F238E27FC236}">
                <a16:creationId xmlns:a16="http://schemas.microsoft.com/office/drawing/2014/main" id="{C6E9F461-75EF-C029-58F6-890CE4A305CB}"/>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rot="19745088">
            <a:off x="8948152" y="2940672"/>
            <a:ext cx="134540" cy="126766"/>
          </a:xfrm>
          <a:prstGeom prst="rect">
            <a:avLst/>
          </a:prstGeom>
        </p:spPr>
      </p:pic>
      <p:pic>
        <p:nvPicPr>
          <p:cNvPr id="672" name="Graphic 2653">
            <a:extLst>
              <a:ext uri="{FF2B5EF4-FFF2-40B4-BE49-F238E27FC236}">
                <a16:creationId xmlns:a16="http://schemas.microsoft.com/office/drawing/2014/main" id="{8DD07638-C77B-BE68-6B0D-CD6DEF7F4A59}"/>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11423421">
            <a:off x="8835879" y="3461160"/>
            <a:ext cx="134540" cy="126766"/>
          </a:xfrm>
          <a:prstGeom prst="rect">
            <a:avLst/>
          </a:prstGeom>
        </p:spPr>
      </p:pic>
      <p:pic>
        <p:nvPicPr>
          <p:cNvPr id="673" name="Graphic 2651">
            <a:extLst>
              <a:ext uri="{FF2B5EF4-FFF2-40B4-BE49-F238E27FC236}">
                <a16:creationId xmlns:a16="http://schemas.microsoft.com/office/drawing/2014/main" id="{172EF830-93CC-769F-B650-2A24EF7410B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4873583">
            <a:off x="8897105" y="3317749"/>
            <a:ext cx="126766" cy="134540"/>
          </a:xfrm>
          <a:prstGeom prst="rect">
            <a:avLst/>
          </a:prstGeom>
        </p:spPr>
      </p:pic>
      <p:pic>
        <p:nvPicPr>
          <p:cNvPr id="674" name="Graphic 2652">
            <a:extLst>
              <a:ext uri="{FF2B5EF4-FFF2-40B4-BE49-F238E27FC236}">
                <a16:creationId xmlns:a16="http://schemas.microsoft.com/office/drawing/2014/main" id="{ED9FA55C-CD27-32AB-40E0-25C3335E7AE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rot="19745088">
            <a:off x="8213101" y="3241683"/>
            <a:ext cx="134540" cy="126766"/>
          </a:xfrm>
          <a:prstGeom prst="rect">
            <a:avLst/>
          </a:prstGeom>
        </p:spPr>
      </p:pic>
      <p:pic>
        <p:nvPicPr>
          <p:cNvPr id="675" name="Graphic 2653">
            <a:extLst>
              <a:ext uri="{FF2B5EF4-FFF2-40B4-BE49-F238E27FC236}">
                <a16:creationId xmlns:a16="http://schemas.microsoft.com/office/drawing/2014/main" id="{BFD11629-95F9-A419-01D5-5EE6DED1972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11423421">
            <a:off x="8913478" y="3128513"/>
            <a:ext cx="134540" cy="126766"/>
          </a:xfrm>
          <a:prstGeom prst="rect">
            <a:avLst/>
          </a:prstGeom>
        </p:spPr>
      </p:pic>
      <p:pic>
        <p:nvPicPr>
          <p:cNvPr id="676" name="Graphic 2651">
            <a:extLst>
              <a:ext uri="{FF2B5EF4-FFF2-40B4-BE49-F238E27FC236}">
                <a16:creationId xmlns:a16="http://schemas.microsoft.com/office/drawing/2014/main" id="{1B78DF7E-C920-544A-28B4-69D4BC306C5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4873583">
            <a:off x="8319027" y="3438502"/>
            <a:ext cx="126766" cy="134540"/>
          </a:xfrm>
          <a:prstGeom prst="rect">
            <a:avLst/>
          </a:prstGeom>
        </p:spPr>
      </p:pic>
      <p:cxnSp>
        <p:nvCxnSpPr>
          <p:cNvPr id="677" name="Straight Arrow Connector 460">
            <a:extLst>
              <a:ext uri="{FF2B5EF4-FFF2-40B4-BE49-F238E27FC236}">
                <a16:creationId xmlns:a16="http://schemas.microsoft.com/office/drawing/2014/main" id="{FD9C8DA5-E6DC-8FBA-5E5C-E134BE55306C}"/>
              </a:ext>
            </a:extLst>
          </p:cNvPr>
          <p:cNvCxnSpPr/>
          <p:nvPr/>
        </p:nvCxnSpPr>
        <p:spPr>
          <a:xfrm>
            <a:off x="7687989" y="3148200"/>
            <a:ext cx="586967" cy="0"/>
          </a:xfrm>
          <a:prstGeom prst="straightConnector1">
            <a:avLst/>
          </a:prstGeom>
          <a:noFill/>
          <a:ln w="15875" cap="flat" cmpd="sng" algn="ctr">
            <a:solidFill>
              <a:srgbClr val="7F7F7F"/>
            </a:solidFill>
            <a:prstDash val="solid"/>
            <a:tailEnd type="stealth" w="lg" len="lg"/>
          </a:ln>
          <a:effectLst/>
        </p:spPr>
      </p:cxnSp>
      <p:grpSp>
        <p:nvGrpSpPr>
          <p:cNvPr id="678" name="T-Cells infiltrate 4">
            <a:extLst>
              <a:ext uri="{FF2B5EF4-FFF2-40B4-BE49-F238E27FC236}">
                <a16:creationId xmlns:a16="http://schemas.microsoft.com/office/drawing/2014/main" id="{166884A9-8620-19EA-F6BA-043B3D69A845}"/>
              </a:ext>
            </a:extLst>
          </p:cNvPr>
          <p:cNvGrpSpPr/>
          <p:nvPr/>
        </p:nvGrpSpPr>
        <p:grpSpPr>
          <a:xfrm>
            <a:off x="8360610" y="2960399"/>
            <a:ext cx="539998" cy="501599"/>
            <a:chOff x="1062106" y="1799126"/>
            <a:chExt cx="980756" cy="963564"/>
          </a:xfrm>
        </p:grpSpPr>
        <p:sp>
          <p:nvSpPr>
            <p:cNvPr id="679" name="Freeform: Shape 462">
              <a:extLst>
                <a:ext uri="{FF2B5EF4-FFF2-40B4-BE49-F238E27FC236}">
                  <a16:creationId xmlns:a16="http://schemas.microsoft.com/office/drawing/2014/main" id="{258FB0D8-C04F-F9FA-44CE-8736A0C054CB}"/>
                </a:ext>
              </a:extLst>
            </p:cNvPr>
            <p:cNvSpPr/>
            <p:nvPr/>
          </p:nvSpPr>
          <p:spPr>
            <a:xfrm>
              <a:off x="1062106" y="1799126"/>
              <a:ext cx="980756" cy="963564"/>
            </a:xfrm>
            <a:custGeom>
              <a:avLst/>
              <a:gdLst>
                <a:gd name="connsiteX0" fmla="*/ 980756 w 980756"/>
                <a:gd name="connsiteY0" fmla="*/ 481782 h 963564"/>
                <a:gd name="connsiteX1" fmla="*/ 490378 w 980756"/>
                <a:gd name="connsiteY1" fmla="*/ 963565 h 963564"/>
                <a:gd name="connsiteX2" fmla="*/ 0 w 980756"/>
                <a:gd name="connsiteY2" fmla="*/ 481782 h 963564"/>
                <a:gd name="connsiteX3" fmla="*/ 490378 w 980756"/>
                <a:gd name="connsiteY3" fmla="*/ 0 h 963564"/>
                <a:gd name="connsiteX4" fmla="*/ 980756 w 980756"/>
                <a:gd name="connsiteY4" fmla="*/ 481782 h 9635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0756" h="963564">
                  <a:moveTo>
                    <a:pt x="980756" y="481782"/>
                  </a:moveTo>
                  <a:cubicBezTo>
                    <a:pt x="980756" y="747863"/>
                    <a:pt x="761207" y="963565"/>
                    <a:pt x="490378" y="963565"/>
                  </a:cubicBezTo>
                  <a:cubicBezTo>
                    <a:pt x="219550" y="963565"/>
                    <a:pt x="0" y="747863"/>
                    <a:pt x="0" y="481782"/>
                  </a:cubicBezTo>
                  <a:cubicBezTo>
                    <a:pt x="0" y="215701"/>
                    <a:pt x="219550" y="0"/>
                    <a:pt x="490378" y="0"/>
                  </a:cubicBezTo>
                  <a:cubicBezTo>
                    <a:pt x="761207" y="0"/>
                    <a:pt x="980756" y="215701"/>
                    <a:pt x="980756" y="481782"/>
                  </a:cubicBezTo>
                  <a:close/>
                </a:path>
              </a:pathLst>
            </a:custGeom>
            <a:solidFill>
              <a:srgbClr val="575D72">
                <a:lumMod val="20000"/>
                <a:lumOff val="80000"/>
                <a:alpha val="80000"/>
              </a:srgbClr>
            </a:solidFill>
            <a:ln w="5106" cap="flat">
              <a:noFill/>
              <a:prstDash val="solid"/>
              <a:miter/>
            </a:ln>
          </p:spPr>
          <p:txBody>
            <a:bodyPr rtlCol="0" anchor="ctr"/>
            <a:lstStyle/>
            <a:p>
              <a:pPr marL="0" marR="0" lvl="0" indent="0" defTabSz="685800" eaLnBrk="1" fontAlgn="auto" latinLnBrk="0" hangingPunct="1">
                <a:lnSpc>
                  <a:spcPct val="9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2F3651"/>
                </a:solidFill>
                <a:effectLst/>
                <a:uLnTx/>
                <a:uFillTx/>
                <a:latin typeface="Calibri" panose="020F0502020204030204"/>
                <a:ea typeface="Calibri" panose="020F0502020204030204"/>
                <a:cs typeface="Arial"/>
              </a:endParaRPr>
            </a:p>
          </p:txBody>
        </p:sp>
        <p:sp>
          <p:nvSpPr>
            <p:cNvPr id="680" name="Freeform: Shape 463">
              <a:extLst>
                <a:ext uri="{FF2B5EF4-FFF2-40B4-BE49-F238E27FC236}">
                  <a16:creationId xmlns:a16="http://schemas.microsoft.com/office/drawing/2014/main" id="{49DE2619-4804-94FD-354C-38576D90AA0E}"/>
                </a:ext>
              </a:extLst>
            </p:cNvPr>
            <p:cNvSpPr/>
            <p:nvPr/>
          </p:nvSpPr>
          <p:spPr>
            <a:xfrm>
              <a:off x="1062106" y="1799126"/>
              <a:ext cx="980756" cy="963564"/>
            </a:xfrm>
            <a:custGeom>
              <a:avLst/>
              <a:gdLst>
                <a:gd name="connsiteX0" fmla="*/ 980756 w 980756"/>
                <a:gd name="connsiteY0" fmla="*/ 481782 h 963564"/>
                <a:gd name="connsiteX1" fmla="*/ 490378 w 980756"/>
                <a:gd name="connsiteY1" fmla="*/ 963565 h 963564"/>
                <a:gd name="connsiteX2" fmla="*/ 0 w 980756"/>
                <a:gd name="connsiteY2" fmla="*/ 481782 h 963564"/>
                <a:gd name="connsiteX3" fmla="*/ 490378 w 980756"/>
                <a:gd name="connsiteY3" fmla="*/ 0 h 963564"/>
                <a:gd name="connsiteX4" fmla="*/ 980756 w 980756"/>
                <a:gd name="connsiteY4" fmla="*/ 481782 h 9635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0756" h="963564">
                  <a:moveTo>
                    <a:pt x="980756" y="481782"/>
                  </a:moveTo>
                  <a:cubicBezTo>
                    <a:pt x="980756" y="747863"/>
                    <a:pt x="761207" y="963565"/>
                    <a:pt x="490378" y="963565"/>
                  </a:cubicBezTo>
                  <a:cubicBezTo>
                    <a:pt x="219550" y="963565"/>
                    <a:pt x="0" y="747863"/>
                    <a:pt x="0" y="481782"/>
                  </a:cubicBezTo>
                  <a:cubicBezTo>
                    <a:pt x="0" y="215701"/>
                    <a:pt x="219550" y="0"/>
                    <a:pt x="490378" y="0"/>
                  </a:cubicBezTo>
                  <a:cubicBezTo>
                    <a:pt x="761207" y="0"/>
                    <a:pt x="980756" y="215701"/>
                    <a:pt x="980756" y="481782"/>
                  </a:cubicBezTo>
                  <a:close/>
                </a:path>
              </a:pathLst>
            </a:custGeom>
            <a:noFill/>
            <a:ln w="15319" cap="flat">
              <a:solidFill>
                <a:srgbClr val="575D72">
                  <a:lumMod val="60000"/>
                  <a:lumOff val="40000"/>
                </a:srgbClr>
              </a:solidFill>
              <a:prstDash val="solid"/>
              <a:miter/>
            </a:ln>
          </p:spPr>
          <p:txBody>
            <a:bodyPr rtlCol="0" anchor="ctr"/>
            <a:lstStyle/>
            <a:p>
              <a:pPr marL="0" marR="0" lvl="0" indent="0" defTabSz="685800" eaLnBrk="1" fontAlgn="auto" latinLnBrk="0" hangingPunct="1">
                <a:lnSpc>
                  <a:spcPct val="9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2F3651"/>
                </a:solidFill>
                <a:effectLst/>
                <a:uLnTx/>
                <a:uFillTx/>
                <a:latin typeface="Calibri" panose="020F0502020204030204"/>
                <a:ea typeface="Calibri" panose="020F0502020204030204"/>
                <a:cs typeface="Arial"/>
              </a:endParaRPr>
            </a:p>
          </p:txBody>
        </p:sp>
        <p:sp>
          <p:nvSpPr>
            <p:cNvPr id="681" name="Freeform: Shape 464">
              <a:extLst>
                <a:ext uri="{FF2B5EF4-FFF2-40B4-BE49-F238E27FC236}">
                  <a16:creationId xmlns:a16="http://schemas.microsoft.com/office/drawing/2014/main" id="{D7FE241F-E98D-B7CE-DCC5-C3427A9F520F}"/>
                </a:ext>
              </a:extLst>
            </p:cNvPr>
            <p:cNvSpPr/>
            <p:nvPr/>
          </p:nvSpPr>
          <p:spPr>
            <a:xfrm>
              <a:off x="1132033" y="1893216"/>
              <a:ext cx="419937" cy="377531"/>
            </a:xfrm>
            <a:custGeom>
              <a:avLst/>
              <a:gdLst>
                <a:gd name="connsiteX0" fmla="*/ 420 w 419937"/>
                <a:gd name="connsiteY0" fmla="*/ 377098 h 377531"/>
                <a:gd name="connsiteX1" fmla="*/ 419938 w 419937"/>
                <a:gd name="connsiteY1" fmla="*/ 753 h 377531"/>
                <a:gd name="connsiteX2" fmla="*/ 420 w 419937"/>
                <a:gd name="connsiteY2" fmla="*/ 377098 h 377531"/>
              </a:gdLst>
              <a:ahLst/>
              <a:cxnLst>
                <a:cxn ang="0">
                  <a:pos x="connsiteX0" y="connsiteY0"/>
                </a:cxn>
                <a:cxn ang="0">
                  <a:pos x="connsiteX1" y="connsiteY1"/>
                </a:cxn>
                <a:cxn ang="0">
                  <a:pos x="connsiteX2" y="connsiteY2"/>
                </a:cxn>
              </a:cxnLst>
              <a:rect l="l" t="t" r="r" b="b"/>
              <a:pathLst>
                <a:path w="419937" h="377531">
                  <a:moveTo>
                    <a:pt x="420" y="377098"/>
                  </a:moveTo>
                  <a:cubicBezTo>
                    <a:pt x="-5228" y="392737"/>
                    <a:pt x="41499" y="-19931"/>
                    <a:pt x="419938" y="753"/>
                  </a:cubicBezTo>
                  <a:cubicBezTo>
                    <a:pt x="246893" y="21941"/>
                    <a:pt x="81551" y="149575"/>
                    <a:pt x="420" y="377098"/>
                  </a:cubicBezTo>
                  <a:close/>
                </a:path>
              </a:pathLst>
            </a:custGeom>
            <a:solidFill>
              <a:srgbClr val="FFFFFF"/>
            </a:solidFill>
            <a:ln w="5106" cap="flat">
              <a:noFill/>
              <a:prstDash val="solid"/>
              <a:miter/>
            </a:ln>
          </p:spPr>
          <p:txBody>
            <a:bodyPr rtlCol="0" anchor="ctr"/>
            <a:lstStyle/>
            <a:p>
              <a:pPr marL="0" marR="0" lvl="0" indent="0" defTabSz="685800" eaLnBrk="1" fontAlgn="auto" latinLnBrk="0" hangingPunct="1">
                <a:lnSpc>
                  <a:spcPct val="9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2F3651"/>
                </a:solidFill>
                <a:effectLst/>
                <a:uLnTx/>
                <a:uFillTx/>
                <a:latin typeface="Calibri" panose="020F0502020204030204"/>
                <a:ea typeface="Calibri" panose="020F0502020204030204"/>
                <a:cs typeface="Arial"/>
              </a:endParaRPr>
            </a:p>
          </p:txBody>
        </p:sp>
        <p:sp>
          <p:nvSpPr>
            <p:cNvPr id="682" name="Freeform: Shape 465">
              <a:extLst>
                <a:ext uri="{FF2B5EF4-FFF2-40B4-BE49-F238E27FC236}">
                  <a16:creationId xmlns:a16="http://schemas.microsoft.com/office/drawing/2014/main" id="{85C7546F-233C-EA1E-7CC8-8DE4A6E2705E}"/>
                </a:ext>
              </a:extLst>
            </p:cNvPr>
            <p:cNvSpPr/>
            <p:nvPr/>
          </p:nvSpPr>
          <p:spPr>
            <a:xfrm>
              <a:off x="1231175" y="1955314"/>
              <a:ext cx="761746" cy="748392"/>
            </a:xfrm>
            <a:custGeom>
              <a:avLst/>
              <a:gdLst>
                <a:gd name="connsiteX0" fmla="*/ 525809 w 525808"/>
                <a:gd name="connsiteY0" fmla="*/ 258296 h 516591"/>
                <a:gd name="connsiteX1" fmla="*/ 262904 w 525808"/>
                <a:gd name="connsiteY1" fmla="*/ 516592 h 516591"/>
                <a:gd name="connsiteX2" fmla="*/ 0 w 525808"/>
                <a:gd name="connsiteY2" fmla="*/ 258296 h 516591"/>
                <a:gd name="connsiteX3" fmla="*/ 262904 w 525808"/>
                <a:gd name="connsiteY3" fmla="*/ 0 h 516591"/>
                <a:gd name="connsiteX4" fmla="*/ 525809 w 525808"/>
                <a:gd name="connsiteY4" fmla="*/ 258296 h 5165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808" h="516590">
                  <a:moveTo>
                    <a:pt x="525809" y="258296"/>
                  </a:moveTo>
                  <a:cubicBezTo>
                    <a:pt x="525809" y="400949"/>
                    <a:pt x="408102" y="516592"/>
                    <a:pt x="262904" y="516592"/>
                  </a:cubicBezTo>
                  <a:cubicBezTo>
                    <a:pt x="117706" y="516592"/>
                    <a:pt x="0" y="400949"/>
                    <a:pt x="0" y="258296"/>
                  </a:cubicBezTo>
                  <a:cubicBezTo>
                    <a:pt x="0" y="115643"/>
                    <a:pt x="117706" y="0"/>
                    <a:pt x="262904" y="0"/>
                  </a:cubicBezTo>
                  <a:cubicBezTo>
                    <a:pt x="408102" y="0"/>
                    <a:pt x="525809" y="115643"/>
                    <a:pt x="525809" y="258296"/>
                  </a:cubicBezTo>
                  <a:close/>
                </a:path>
              </a:pathLst>
            </a:custGeom>
            <a:solidFill>
              <a:srgbClr val="575D72">
                <a:lumMod val="60000"/>
                <a:lumOff val="40000"/>
                <a:alpha val="80000"/>
              </a:srgbClr>
            </a:solidFill>
            <a:ln w="5106" cap="flat">
              <a:noFill/>
              <a:prstDash val="solid"/>
              <a:miter/>
            </a:ln>
          </p:spPr>
          <p:txBody>
            <a:bodyPr wrap="none" lIns="0" tIns="0" rIns="0" bIns="0" rtlCol="0" anchor="ctr"/>
            <a:lstStyle/>
            <a:p>
              <a:pPr marL="0" marR="0" lvl="0" indent="0" algn="ctr" defTabSz="685800" eaLnBrk="1" fontAlgn="auto" latinLnBrk="0" hangingPunct="1">
                <a:lnSpc>
                  <a:spcPct val="90000"/>
                </a:lnSpc>
                <a:spcBef>
                  <a:spcPct val="0"/>
                </a:spcBef>
                <a:spcAft>
                  <a:spcPct val="0"/>
                </a:spcAft>
                <a:buClrTx/>
                <a:buSzTx/>
                <a:buFontTx/>
                <a:buNone/>
                <a:tabLst/>
                <a:defRPr/>
              </a:pPr>
              <a:r>
                <a:rPr kumimoji="0" lang="de" sz="900" b="0" i="0" u="none" strike="noStrike" kern="0" cap="none" spc="0" normalizeH="0" baseline="0" noProof="0">
                  <a:ln>
                    <a:noFill/>
                  </a:ln>
                  <a:solidFill>
                    <a:srgbClr val="2F3651"/>
                  </a:solidFill>
                  <a:effectLst/>
                  <a:uLnTx/>
                  <a:uFill>
                    <a:solidFill>
                      <a:prstClr val="black">
                        <a:alpha val="0"/>
                      </a:prstClr>
                    </a:solidFill>
                  </a:uFill>
                  <a:latin typeface="Calibri"/>
                  <a:ea typeface="Calibri"/>
                  <a:cs typeface="Calibri"/>
                </a:rPr>
                <a:t>B-Zelle</a:t>
              </a:r>
              <a:r>
                <a:rPr kumimoji="0" lang="de" sz="900" b="0" i="0" u="none" strike="noStrike" kern="0" cap="none" spc="0" normalizeH="0" baseline="30000" noProof="0">
                  <a:ln>
                    <a:noFill/>
                  </a:ln>
                  <a:solidFill>
                    <a:srgbClr val="2F3651"/>
                  </a:solidFill>
                  <a:effectLst/>
                  <a:uLnTx/>
                  <a:uFill>
                    <a:solidFill>
                      <a:prstClr val="black">
                        <a:alpha val="0"/>
                      </a:prstClr>
                    </a:solidFill>
                  </a:uFill>
                  <a:latin typeface="Calibri"/>
                  <a:ea typeface="Calibri"/>
                  <a:cs typeface="Calibri"/>
                </a:rPr>
                <a:t>6</a:t>
              </a:r>
              <a:endParaRPr kumimoji="0" lang="en-US" sz="900" b="0" i="0" u="none" strike="noStrike" kern="0" cap="none" spc="0" normalizeH="0" baseline="30000" noProof="0">
                <a:ln>
                  <a:noFill/>
                </a:ln>
                <a:solidFill>
                  <a:srgbClr val="2F3651"/>
                </a:solidFill>
                <a:effectLst/>
                <a:uLnTx/>
                <a:uFillTx/>
                <a:latin typeface="Calibri" panose="020F0502020204030204"/>
                <a:ea typeface="Verdana"/>
                <a:cs typeface="Arial"/>
              </a:endParaRPr>
            </a:p>
          </p:txBody>
        </p:sp>
      </p:grpSp>
      <p:sp>
        <p:nvSpPr>
          <p:cNvPr id="2" name="Textfeld 1">
            <a:extLst>
              <a:ext uri="{FF2B5EF4-FFF2-40B4-BE49-F238E27FC236}">
                <a16:creationId xmlns:a16="http://schemas.microsoft.com/office/drawing/2014/main" id="{076A2C86-7DC1-233C-1D8E-8FAC6BCE7761}"/>
              </a:ext>
            </a:extLst>
          </p:cNvPr>
          <p:cNvSpPr txBox="1"/>
          <p:nvPr/>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a:t>
            </a:r>
            <a:r>
              <a:rPr lang="de-DE" sz="600" b="0" i="0" dirty="0">
                <a:solidFill>
                  <a:schemeClr val="bg1"/>
                </a:solidFill>
                <a:effectLst/>
              </a:rPr>
              <a:t>-01/2026</a:t>
            </a:r>
            <a:endParaRPr lang="de-DE" sz="600" dirty="0">
              <a:solidFill>
                <a:schemeClr val="bg1"/>
              </a:solidFill>
            </a:endParaRPr>
          </a:p>
        </p:txBody>
      </p:sp>
    </p:spTree>
    <p:extLst>
      <p:ext uri="{BB962C8B-B14F-4D97-AF65-F5344CB8AC3E}">
        <p14:creationId xmlns:p14="http://schemas.microsoft.com/office/powerpoint/2010/main" val="901546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67"/>
                                        </p:tgtEl>
                                        <p:attrNameLst>
                                          <p:attrName>style.visibility</p:attrName>
                                        </p:attrNameLst>
                                      </p:cBhvr>
                                      <p:to>
                                        <p:strVal val="visible"/>
                                      </p:to>
                                    </p:set>
                                    <p:animEffect transition="in" filter="fade">
                                      <p:cBhvr>
                                        <p:cTn id="7" dur="500"/>
                                        <p:tgtEl>
                                          <p:spTgt spid="66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66"/>
                                        </p:tgtEl>
                                        <p:attrNameLst>
                                          <p:attrName>style.visibility</p:attrName>
                                        </p:attrNameLst>
                                      </p:cBhvr>
                                      <p:to>
                                        <p:strVal val="visible"/>
                                      </p:to>
                                    </p:set>
                                    <p:animEffect transition="in" filter="fade">
                                      <p:cBhvr>
                                        <p:cTn id="10" dur="500"/>
                                        <p:tgtEl>
                                          <p:spTgt spid="66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69"/>
                                        </p:tgtEl>
                                        <p:attrNameLst>
                                          <p:attrName>style.visibility</p:attrName>
                                        </p:attrNameLst>
                                      </p:cBhvr>
                                      <p:to>
                                        <p:strVal val="visible"/>
                                      </p:to>
                                    </p:set>
                                    <p:animEffect transition="in" filter="fade">
                                      <p:cBhvr>
                                        <p:cTn id="13" dur="500"/>
                                        <p:tgtEl>
                                          <p:spTgt spid="66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09"/>
                                        </p:tgtEl>
                                        <p:attrNameLst>
                                          <p:attrName>style.visibility</p:attrName>
                                        </p:attrNameLst>
                                      </p:cBhvr>
                                      <p:to>
                                        <p:strVal val="visible"/>
                                      </p:to>
                                    </p:set>
                                    <p:animEffect transition="in" filter="fade">
                                      <p:cBhvr>
                                        <p:cTn id="16" dur="500"/>
                                        <p:tgtEl>
                                          <p:spTgt spid="60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37"/>
                                        </p:tgtEl>
                                        <p:attrNameLst>
                                          <p:attrName>style.visibility</p:attrName>
                                        </p:attrNameLst>
                                      </p:cBhvr>
                                      <p:to>
                                        <p:strVal val="visible"/>
                                      </p:to>
                                    </p:set>
                                    <p:animEffect transition="in" filter="fade">
                                      <p:cBhvr>
                                        <p:cTn id="19" dur="500"/>
                                        <p:tgtEl>
                                          <p:spTgt spid="6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9" grpId="0" animBg="1"/>
      <p:bldP spid="637" grpId="0" animBg="1"/>
      <p:bldP spid="666" grpId="0" animBg="1"/>
      <p:bldP spid="667" grpId="0" animBg="1"/>
      <p:bldP spid="66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835B9F-B40A-1DFA-B4E8-C308EDB1A893}"/>
            </a:ext>
          </a:extLst>
        </p:cNvPr>
        <p:cNvGrpSpPr/>
        <p:nvPr/>
      </p:nvGrpSpPr>
      <p:grpSpPr>
        <a:xfrm>
          <a:off x="0" y="0"/>
          <a:ext cx="0" cy="0"/>
          <a:chOff x="0" y="0"/>
          <a:chExt cx="0" cy="0"/>
        </a:xfrm>
      </p:grpSpPr>
      <p:sp>
        <p:nvSpPr>
          <p:cNvPr id="3" name="Textplatzhalter 4">
            <a:extLst>
              <a:ext uri="{FF2B5EF4-FFF2-40B4-BE49-F238E27FC236}">
                <a16:creationId xmlns:a16="http://schemas.microsoft.com/office/drawing/2014/main" id="{A67B8841-E846-B20A-861B-4F16F219A9BE}"/>
              </a:ext>
            </a:extLst>
          </p:cNvPr>
          <p:cNvSpPr txBox="1">
            <a:spLocks/>
          </p:cNvSpPr>
          <p:nvPr/>
        </p:nvSpPr>
        <p:spPr>
          <a:xfrm>
            <a:off x="358270" y="116735"/>
            <a:ext cx="8561962" cy="463296"/>
          </a:xfrm>
          <a:prstGeom prst="rect">
            <a:avLst/>
          </a:prstGeom>
        </p:spPr>
        <p:txBody>
          <a:bodyPr vert="horz" wrap="square" lIns="45720" tIns="45720" rIns="45720" bIns="45720" rtlCol="0">
            <a:noAutofit/>
          </a:bodyPr>
          <a:lstStyle>
            <a:lvl1pPr marL="0" indent="0" algn="l" defTabSz="685800" rtl="0" eaLnBrk="1" latinLnBrk="0" hangingPunct="1">
              <a:lnSpc>
                <a:spcPct val="125000"/>
              </a:lnSpc>
              <a:spcBef>
                <a:spcPts val="0"/>
              </a:spcBef>
              <a:buFont typeface="Arial" panose="020B0604020202020204" pitchFamily="34" charset="0"/>
              <a:buNone/>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lang="en-US" sz="10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de-DE" sz="2000" b="1" dirty="0">
                <a:solidFill>
                  <a:srgbClr val="7030A0"/>
                </a:solidFill>
              </a:rPr>
              <a:t>Bei autoimmunem T1D ist CD8+ T-Zell-Erschöpfung ein wichtiger Modulator der Immunaktivität</a:t>
            </a:r>
            <a:r>
              <a:rPr lang="de-DE" sz="2000" b="1" baseline="30000" dirty="0">
                <a:solidFill>
                  <a:srgbClr val="7030A0"/>
                </a:solidFill>
                <a:latin typeface="+mj-lt"/>
              </a:rPr>
              <a:t>1</a:t>
            </a:r>
          </a:p>
        </p:txBody>
      </p:sp>
      <p:sp>
        <p:nvSpPr>
          <p:cNvPr id="2" name="Textfeld 1">
            <a:extLst>
              <a:ext uri="{FF2B5EF4-FFF2-40B4-BE49-F238E27FC236}">
                <a16:creationId xmlns:a16="http://schemas.microsoft.com/office/drawing/2014/main" id="{25B6465C-604E-8109-B858-680552AD03DD}"/>
              </a:ext>
            </a:extLst>
          </p:cNvPr>
          <p:cNvSpPr txBox="1"/>
          <p:nvPr/>
        </p:nvSpPr>
        <p:spPr>
          <a:xfrm>
            <a:off x="358271" y="4664320"/>
            <a:ext cx="8392030" cy="461665"/>
          </a:xfrm>
          <a:prstGeom prst="rect">
            <a:avLst/>
          </a:prstGeom>
          <a:noFill/>
        </p:spPr>
        <p:txBody>
          <a:bodyPr wrap="square">
            <a:spAutoFit/>
          </a:bodyPr>
          <a:lstStyle/>
          <a:p>
            <a:r>
              <a:rPr lang="de-DE" sz="600" dirty="0">
                <a:solidFill>
                  <a:srgbClr val="404040"/>
                </a:solidFill>
                <a:cs typeface="Arial"/>
              </a:rPr>
              <a:t>APZ: Antigen-präsentierende Zelle; CD: Cluster </a:t>
            </a:r>
            <a:r>
              <a:rPr lang="de-DE" sz="600" dirty="0" err="1">
                <a:solidFill>
                  <a:srgbClr val="404040"/>
                </a:solidFill>
                <a:cs typeface="Arial"/>
              </a:rPr>
              <a:t>of</a:t>
            </a:r>
            <a:r>
              <a:rPr lang="de-DE" sz="600" dirty="0">
                <a:solidFill>
                  <a:srgbClr val="404040"/>
                </a:solidFill>
                <a:cs typeface="Arial"/>
              </a:rPr>
              <a:t> </a:t>
            </a:r>
            <a:r>
              <a:rPr lang="de-DE" sz="600" dirty="0" err="1">
                <a:solidFill>
                  <a:srgbClr val="404040"/>
                </a:solidFill>
                <a:cs typeface="Arial"/>
              </a:rPr>
              <a:t>differentiation</a:t>
            </a:r>
            <a:r>
              <a:rPr lang="de-DE" sz="600" dirty="0">
                <a:solidFill>
                  <a:srgbClr val="404040"/>
                </a:solidFill>
                <a:cs typeface="Arial"/>
              </a:rPr>
              <a:t>, Differenzierungscluster; CD40L: CD40-Ligand; HLA: Humanes </a:t>
            </a:r>
            <a:r>
              <a:rPr lang="de-DE" sz="600" dirty="0" err="1">
                <a:solidFill>
                  <a:srgbClr val="404040"/>
                </a:solidFill>
                <a:cs typeface="Arial"/>
              </a:rPr>
              <a:t>Leukozytenantigen</a:t>
            </a:r>
            <a:r>
              <a:rPr lang="de-DE" sz="600" dirty="0">
                <a:solidFill>
                  <a:srgbClr val="404040"/>
                </a:solidFill>
                <a:cs typeface="Arial"/>
              </a:rPr>
              <a:t>; IL: Interleukin; IFN: Interferon; MHC: Major </a:t>
            </a:r>
            <a:r>
              <a:rPr lang="de-DE" sz="600" dirty="0" err="1">
                <a:solidFill>
                  <a:srgbClr val="404040"/>
                </a:solidFill>
                <a:cs typeface="Arial"/>
              </a:rPr>
              <a:t>histocompatibility</a:t>
            </a:r>
            <a:r>
              <a:rPr lang="de-DE" sz="600" dirty="0">
                <a:solidFill>
                  <a:srgbClr val="404040"/>
                </a:solidFill>
                <a:cs typeface="Arial"/>
              </a:rPr>
              <a:t> </a:t>
            </a:r>
            <a:r>
              <a:rPr lang="de-DE" sz="600" dirty="0" err="1">
                <a:solidFill>
                  <a:srgbClr val="404040"/>
                </a:solidFill>
                <a:cs typeface="Arial"/>
              </a:rPr>
              <a:t>complex</a:t>
            </a:r>
            <a:r>
              <a:rPr lang="de-DE" sz="600" dirty="0">
                <a:solidFill>
                  <a:srgbClr val="404040"/>
                </a:solidFill>
                <a:cs typeface="Arial"/>
              </a:rPr>
              <a:t>, </a:t>
            </a:r>
            <a:r>
              <a:rPr lang="de-DE" sz="600" dirty="0" err="1">
                <a:solidFill>
                  <a:srgbClr val="404040"/>
                </a:solidFill>
                <a:cs typeface="Arial"/>
              </a:rPr>
              <a:t>Haupthistokompatibilitätskomplex</a:t>
            </a:r>
            <a:r>
              <a:rPr lang="de-DE" sz="600" dirty="0">
                <a:solidFill>
                  <a:srgbClr val="404040"/>
                </a:solidFill>
                <a:cs typeface="Arial"/>
              </a:rPr>
              <a:t>; T1D: Typ-1-Diabetes; TCR: T-Zell-Rezeptor.</a:t>
            </a:r>
          </a:p>
          <a:p>
            <a:r>
              <a:rPr lang="de-DE" sz="600" b="1" dirty="0">
                <a:solidFill>
                  <a:srgbClr val="404040"/>
                </a:solidFill>
                <a:cs typeface="Arial"/>
              </a:rPr>
              <a:t>1. </a:t>
            </a:r>
            <a:r>
              <a:rPr lang="de-DE" sz="600" dirty="0">
                <a:solidFill>
                  <a:srgbClr val="404040"/>
                </a:solidFill>
                <a:cs typeface="Arial"/>
              </a:rPr>
              <a:t>Kwong CT </a:t>
            </a:r>
            <a:r>
              <a:rPr lang="de-DE" sz="600" i="1" dirty="0">
                <a:solidFill>
                  <a:srgbClr val="404040"/>
                </a:solidFill>
                <a:cs typeface="Arial"/>
              </a:rPr>
              <a:t>et al. Immun </a:t>
            </a:r>
            <a:r>
              <a:rPr lang="de-DE" sz="600" i="1" dirty="0" err="1">
                <a:solidFill>
                  <a:srgbClr val="404040"/>
                </a:solidFill>
                <a:cs typeface="Arial"/>
              </a:rPr>
              <a:t>Cell</a:t>
            </a:r>
            <a:r>
              <a:rPr lang="de-DE" sz="600" i="1" dirty="0">
                <a:solidFill>
                  <a:srgbClr val="404040"/>
                </a:solidFill>
                <a:cs typeface="Arial"/>
              </a:rPr>
              <a:t> </a:t>
            </a:r>
            <a:r>
              <a:rPr lang="de-DE" sz="600" i="1" dirty="0" err="1">
                <a:solidFill>
                  <a:srgbClr val="404040"/>
                </a:solidFill>
                <a:cs typeface="Arial"/>
              </a:rPr>
              <a:t>Biol</a:t>
            </a:r>
            <a:r>
              <a:rPr lang="de-DE" sz="600" i="1" dirty="0">
                <a:solidFill>
                  <a:srgbClr val="404040"/>
                </a:solidFill>
                <a:cs typeface="Arial"/>
              </a:rPr>
              <a:t> </a:t>
            </a:r>
            <a:r>
              <a:rPr lang="de-DE" sz="600" dirty="0">
                <a:solidFill>
                  <a:srgbClr val="404040"/>
                </a:solidFill>
                <a:cs typeface="Arial"/>
              </a:rPr>
              <a:t>2021; 99: 486–95. </a:t>
            </a:r>
            <a:r>
              <a:rPr lang="de-DE" sz="600" b="1" dirty="0">
                <a:solidFill>
                  <a:srgbClr val="404040"/>
                </a:solidFill>
                <a:cs typeface="Arial"/>
              </a:rPr>
              <a:t>2.</a:t>
            </a:r>
            <a:r>
              <a:rPr lang="de-DE" sz="600" dirty="0">
                <a:solidFill>
                  <a:srgbClr val="404040"/>
                </a:solidFill>
                <a:cs typeface="Arial"/>
              </a:rPr>
              <a:t> </a:t>
            </a:r>
            <a:r>
              <a:rPr lang="de-DE" sz="600" dirty="0" err="1">
                <a:solidFill>
                  <a:srgbClr val="404040"/>
                </a:solidFill>
                <a:cs typeface="Arial"/>
              </a:rPr>
              <a:t>Houeiss</a:t>
            </a:r>
            <a:r>
              <a:rPr lang="de-DE" sz="600" dirty="0">
                <a:solidFill>
                  <a:srgbClr val="404040"/>
                </a:solidFill>
                <a:cs typeface="Arial"/>
              </a:rPr>
              <a:t> P </a:t>
            </a:r>
            <a:r>
              <a:rPr lang="de-DE" sz="600" i="1" dirty="0">
                <a:solidFill>
                  <a:srgbClr val="404040"/>
                </a:solidFill>
                <a:cs typeface="Arial"/>
              </a:rPr>
              <a:t>et al. Front </a:t>
            </a:r>
            <a:r>
              <a:rPr lang="de-DE" sz="600" i="1" dirty="0" err="1">
                <a:solidFill>
                  <a:srgbClr val="404040"/>
                </a:solidFill>
                <a:cs typeface="Arial"/>
              </a:rPr>
              <a:t>Endocrinol</a:t>
            </a:r>
            <a:r>
              <a:rPr lang="de-DE" sz="600" i="1" dirty="0">
                <a:solidFill>
                  <a:srgbClr val="404040"/>
                </a:solidFill>
                <a:cs typeface="Arial"/>
              </a:rPr>
              <a:t> (Lausanne) </a:t>
            </a:r>
            <a:r>
              <a:rPr lang="de-DE" sz="600" dirty="0">
                <a:solidFill>
                  <a:srgbClr val="404040"/>
                </a:solidFill>
                <a:cs typeface="Arial"/>
              </a:rPr>
              <a:t>2022; 13: 933965. </a:t>
            </a:r>
            <a:r>
              <a:rPr lang="de-DE" sz="600" b="1" dirty="0">
                <a:solidFill>
                  <a:srgbClr val="404040"/>
                </a:solidFill>
                <a:cs typeface="Arial"/>
              </a:rPr>
              <a:t>3.</a:t>
            </a:r>
            <a:r>
              <a:rPr lang="de-DE" sz="600" dirty="0">
                <a:solidFill>
                  <a:srgbClr val="404040"/>
                </a:solidFill>
                <a:cs typeface="Arial"/>
              </a:rPr>
              <a:t> Clark M </a:t>
            </a:r>
            <a:r>
              <a:rPr lang="de-DE" sz="600" i="1" dirty="0">
                <a:solidFill>
                  <a:srgbClr val="404040"/>
                </a:solidFill>
                <a:cs typeface="Arial"/>
              </a:rPr>
              <a:t>et al. Front </a:t>
            </a:r>
            <a:r>
              <a:rPr lang="de-DE" sz="600" i="1" dirty="0" err="1">
                <a:solidFill>
                  <a:srgbClr val="404040"/>
                </a:solidFill>
                <a:cs typeface="Arial"/>
              </a:rPr>
              <a:t>Immunol</a:t>
            </a:r>
            <a:r>
              <a:rPr lang="de-DE" sz="600" i="1" dirty="0">
                <a:solidFill>
                  <a:srgbClr val="404040"/>
                </a:solidFill>
                <a:cs typeface="Arial"/>
              </a:rPr>
              <a:t> </a:t>
            </a:r>
            <a:r>
              <a:rPr lang="de-DE" sz="600" dirty="0">
                <a:solidFill>
                  <a:srgbClr val="404040"/>
                </a:solidFill>
                <a:cs typeface="Arial"/>
              </a:rPr>
              <a:t>2021; 11: 615371. </a:t>
            </a:r>
            <a:r>
              <a:rPr lang="de-DE" sz="600" b="1" dirty="0">
                <a:solidFill>
                  <a:srgbClr val="404040"/>
                </a:solidFill>
                <a:cs typeface="Arial"/>
              </a:rPr>
              <a:t>4.</a:t>
            </a:r>
            <a:r>
              <a:rPr lang="de-DE" sz="600" dirty="0">
                <a:solidFill>
                  <a:srgbClr val="404040"/>
                </a:solidFill>
                <a:cs typeface="Arial"/>
              </a:rPr>
              <a:t> Lu J </a:t>
            </a:r>
            <a:r>
              <a:rPr lang="de-DE" sz="600" i="1" dirty="0">
                <a:solidFill>
                  <a:srgbClr val="404040"/>
                </a:solidFill>
                <a:cs typeface="Arial"/>
              </a:rPr>
              <a:t>et al. </a:t>
            </a:r>
            <a:r>
              <a:rPr lang="de-DE" sz="600" i="1" dirty="0" err="1">
                <a:solidFill>
                  <a:srgbClr val="404040"/>
                </a:solidFill>
                <a:cs typeface="Arial"/>
              </a:rPr>
              <a:t>Clin</a:t>
            </a:r>
            <a:r>
              <a:rPr lang="de-DE" sz="600" i="1" dirty="0">
                <a:solidFill>
                  <a:srgbClr val="404040"/>
                </a:solidFill>
                <a:cs typeface="Arial"/>
              </a:rPr>
              <a:t> </a:t>
            </a:r>
            <a:r>
              <a:rPr lang="de-DE" sz="600" i="1" dirty="0" err="1">
                <a:solidFill>
                  <a:srgbClr val="404040"/>
                </a:solidFill>
                <a:cs typeface="Arial"/>
              </a:rPr>
              <a:t>Transl</a:t>
            </a:r>
            <a:r>
              <a:rPr lang="de-DE" sz="600" i="1" dirty="0">
                <a:solidFill>
                  <a:srgbClr val="404040"/>
                </a:solidFill>
                <a:cs typeface="Arial"/>
              </a:rPr>
              <a:t> </a:t>
            </a:r>
            <a:r>
              <a:rPr lang="de-DE" sz="600" i="1" dirty="0" err="1">
                <a:solidFill>
                  <a:srgbClr val="404040"/>
                </a:solidFill>
                <a:cs typeface="Arial"/>
              </a:rPr>
              <a:t>Immunology</a:t>
            </a:r>
            <a:r>
              <a:rPr lang="de-DE" sz="600" i="1" dirty="0">
                <a:solidFill>
                  <a:srgbClr val="404040"/>
                </a:solidFill>
                <a:cs typeface="Arial"/>
              </a:rPr>
              <a:t> </a:t>
            </a:r>
            <a:r>
              <a:rPr lang="de-DE" sz="600" dirty="0">
                <a:solidFill>
                  <a:srgbClr val="404040"/>
                </a:solidFill>
                <a:cs typeface="Arial"/>
              </a:rPr>
              <a:t>2020; 9: e1122. </a:t>
            </a:r>
            <a:r>
              <a:rPr lang="de-DE" sz="600" b="1" dirty="0">
                <a:solidFill>
                  <a:srgbClr val="404040"/>
                </a:solidFill>
                <a:cs typeface="Arial"/>
              </a:rPr>
              <a:t>5.</a:t>
            </a:r>
            <a:r>
              <a:rPr lang="de-DE" sz="600" dirty="0">
                <a:solidFill>
                  <a:srgbClr val="404040"/>
                </a:solidFill>
                <a:cs typeface="Arial"/>
              </a:rPr>
              <a:t> Bender C </a:t>
            </a:r>
            <a:r>
              <a:rPr lang="de-DE" sz="600" i="1" dirty="0">
                <a:solidFill>
                  <a:srgbClr val="404040"/>
                </a:solidFill>
                <a:cs typeface="Arial"/>
              </a:rPr>
              <a:t>et al. Front </a:t>
            </a:r>
            <a:r>
              <a:rPr lang="de-DE" sz="600" i="1" dirty="0" err="1">
                <a:solidFill>
                  <a:srgbClr val="404040"/>
                </a:solidFill>
                <a:cs typeface="Arial"/>
              </a:rPr>
              <a:t>Endocrinol</a:t>
            </a:r>
            <a:r>
              <a:rPr lang="de-DE" sz="600" i="1" dirty="0">
                <a:solidFill>
                  <a:srgbClr val="404040"/>
                </a:solidFill>
                <a:cs typeface="Arial"/>
              </a:rPr>
              <a:t> (Lausanne)  </a:t>
            </a:r>
            <a:r>
              <a:rPr lang="de-DE" sz="600" dirty="0">
                <a:solidFill>
                  <a:srgbClr val="404040"/>
                </a:solidFill>
                <a:cs typeface="Arial"/>
              </a:rPr>
              <a:t>2021; 11: 606434. </a:t>
            </a:r>
            <a:r>
              <a:rPr lang="de-DE" sz="600" b="1" dirty="0">
                <a:solidFill>
                  <a:srgbClr val="404040"/>
                </a:solidFill>
                <a:cs typeface="Arial"/>
              </a:rPr>
              <a:t>6.</a:t>
            </a:r>
            <a:r>
              <a:rPr lang="de-DE" sz="600" dirty="0">
                <a:solidFill>
                  <a:srgbClr val="404040"/>
                </a:solidFill>
                <a:cs typeface="Arial"/>
              </a:rPr>
              <a:t> </a:t>
            </a:r>
            <a:r>
              <a:rPr lang="de-DE" sz="600" dirty="0" err="1">
                <a:solidFill>
                  <a:srgbClr val="404040"/>
                </a:solidFill>
                <a:cs typeface="Arial"/>
              </a:rPr>
              <a:t>Burrack</a:t>
            </a:r>
            <a:r>
              <a:rPr lang="de-DE" sz="600" dirty="0">
                <a:solidFill>
                  <a:srgbClr val="404040"/>
                </a:solidFill>
                <a:cs typeface="Arial"/>
              </a:rPr>
              <a:t> AL </a:t>
            </a:r>
            <a:r>
              <a:rPr lang="de-DE" sz="600" i="1" dirty="0">
                <a:solidFill>
                  <a:srgbClr val="404040"/>
                </a:solidFill>
                <a:cs typeface="Arial"/>
              </a:rPr>
              <a:t>et al. Front </a:t>
            </a:r>
            <a:r>
              <a:rPr lang="de-DE" sz="600" i="1" dirty="0" err="1">
                <a:solidFill>
                  <a:srgbClr val="404040"/>
                </a:solidFill>
                <a:cs typeface="Arial"/>
              </a:rPr>
              <a:t>Endocrinol</a:t>
            </a:r>
            <a:r>
              <a:rPr lang="de-DE" sz="600" i="1" dirty="0">
                <a:solidFill>
                  <a:srgbClr val="404040"/>
                </a:solidFill>
                <a:cs typeface="Arial"/>
              </a:rPr>
              <a:t> (Lausanne) </a:t>
            </a:r>
            <a:r>
              <a:rPr lang="de-DE" sz="600" dirty="0">
                <a:solidFill>
                  <a:srgbClr val="404040"/>
                </a:solidFill>
                <a:cs typeface="Arial"/>
              </a:rPr>
              <a:t>2017; 8: 343.</a:t>
            </a:r>
            <a:endParaRPr lang="en-US" sz="600" dirty="0">
              <a:solidFill>
                <a:srgbClr val="404040"/>
              </a:solidFill>
              <a:cs typeface="Arial"/>
            </a:endParaRPr>
          </a:p>
        </p:txBody>
      </p:sp>
      <p:grpSp>
        <p:nvGrpSpPr>
          <p:cNvPr id="590" name="Group 7">
            <a:extLst>
              <a:ext uri="{FF2B5EF4-FFF2-40B4-BE49-F238E27FC236}">
                <a16:creationId xmlns:a16="http://schemas.microsoft.com/office/drawing/2014/main" id="{073AB2F7-003D-66F0-FD2F-8784C9F2E83F}"/>
              </a:ext>
            </a:extLst>
          </p:cNvPr>
          <p:cNvGrpSpPr/>
          <p:nvPr/>
        </p:nvGrpSpPr>
        <p:grpSpPr>
          <a:xfrm>
            <a:off x="422799" y="1377316"/>
            <a:ext cx="8522151" cy="2370019"/>
            <a:chOff x="563734" y="2103124"/>
            <a:chExt cx="11362869" cy="3160024"/>
          </a:xfrm>
        </p:grpSpPr>
        <p:sp>
          <p:nvSpPr>
            <p:cNvPr id="591" name="Rectangle 8">
              <a:extLst>
                <a:ext uri="{FF2B5EF4-FFF2-40B4-BE49-F238E27FC236}">
                  <a16:creationId xmlns:a16="http://schemas.microsoft.com/office/drawing/2014/main" id="{3C8104D3-90D7-0028-AE87-F97EABBDD321}"/>
                </a:ext>
              </a:extLst>
            </p:cNvPr>
            <p:cNvSpPr/>
            <p:nvPr/>
          </p:nvSpPr>
          <p:spPr>
            <a:xfrm>
              <a:off x="6705600" y="2103125"/>
              <a:ext cx="5221003" cy="3160023"/>
            </a:xfrm>
            <a:prstGeom prst="rect">
              <a:avLst/>
            </a:prstGeom>
            <a:solidFill>
              <a:srgbClr val="347475">
                <a:lumMod val="40000"/>
                <a:lumOff val="60000"/>
                <a:alpha val="60000"/>
              </a:srgb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92" name="Rectangle 11">
              <a:extLst>
                <a:ext uri="{FF2B5EF4-FFF2-40B4-BE49-F238E27FC236}">
                  <a16:creationId xmlns:a16="http://schemas.microsoft.com/office/drawing/2014/main" id="{D10DE091-BE78-52B8-06CB-9203BA8932DE}"/>
                </a:ext>
              </a:extLst>
            </p:cNvPr>
            <p:cNvSpPr/>
            <p:nvPr/>
          </p:nvSpPr>
          <p:spPr>
            <a:xfrm>
              <a:off x="616987" y="2103124"/>
              <a:ext cx="6036823" cy="3160023"/>
            </a:xfrm>
            <a:prstGeom prst="rect">
              <a:avLst/>
            </a:prstGeom>
            <a:solidFill>
              <a:srgbClr val="E9EEFE"/>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nvGrpSpPr>
            <p:cNvPr id="593" name="Group 12">
              <a:extLst>
                <a:ext uri="{FF2B5EF4-FFF2-40B4-BE49-F238E27FC236}">
                  <a16:creationId xmlns:a16="http://schemas.microsoft.com/office/drawing/2014/main" id="{FAF170CF-F53E-22CC-92DD-E6DC25242242}"/>
                </a:ext>
              </a:extLst>
            </p:cNvPr>
            <p:cNvGrpSpPr>
              <a:grpSpLocks noChangeAspect="1"/>
            </p:cNvGrpSpPr>
            <p:nvPr/>
          </p:nvGrpSpPr>
          <p:grpSpPr>
            <a:xfrm>
              <a:off x="2815057" y="2686376"/>
              <a:ext cx="1285505" cy="1412893"/>
              <a:chOff x="4525541" y="2474449"/>
              <a:chExt cx="2109395" cy="2318425"/>
            </a:xfrm>
          </p:grpSpPr>
          <p:sp>
            <p:nvSpPr>
              <p:cNvPr id="780" name="Rectangle 996">
                <a:extLst>
                  <a:ext uri="{FF2B5EF4-FFF2-40B4-BE49-F238E27FC236}">
                    <a16:creationId xmlns:a16="http://schemas.microsoft.com/office/drawing/2014/main" id="{41363006-312C-07A1-62AF-3DA4BACDAEC8}"/>
                  </a:ext>
                </a:extLst>
              </p:cNvPr>
              <p:cNvSpPr/>
              <p:nvPr/>
            </p:nvSpPr>
            <p:spPr>
              <a:xfrm>
                <a:off x="4726058" y="2474449"/>
                <a:ext cx="1574266" cy="515133"/>
              </a:xfrm>
              <a:prstGeom prst="rect">
                <a:avLst/>
              </a:prstGeom>
            </p:spPr>
            <p:txBody>
              <a:bodyPr wrap="square" lIns="0" tIns="0" rIns="0" bIns="0">
                <a:spAutoFit/>
              </a:bodyPr>
              <a:lstStyle/>
              <a:p>
                <a:pPr marL="0" marR="0" lvl="0" indent="0" algn="ctr" defTabSz="685783" eaLnBrk="1" fontAlgn="auto" latinLnBrk="0" hangingPunct="1">
                  <a:lnSpc>
                    <a:spcPct val="85000"/>
                  </a:lnSpc>
                  <a:spcBef>
                    <a:spcPts val="0"/>
                  </a:spcBef>
                  <a:spcAft>
                    <a:spcPts val="0"/>
                  </a:spcAft>
                  <a:buClrTx/>
                  <a:buSzTx/>
                  <a:buFontTx/>
                  <a:buNone/>
                  <a:tabLst/>
                  <a:defRPr/>
                </a:pPr>
                <a:r>
                  <a:rPr kumimoji="0" lang="de" sz="900" b="1" i="0" u="none" strike="noStrike" kern="0" cap="none" spc="0" normalizeH="0" baseline="0" noProof="0" dirty="0">
                    <a:ln>
                      <a:noFill/>
                    </a:ln>
                    <a:solidFill>
                      <a:srgbClr val="2F3651"/>
                    </a:solidFill>
                    <a:effectLst/>
                    <a:uLnTx/>
                    <a:uFill>
                      <a:solidFill>
                        <a:prstClr val="black">
                          <a:alpha val="0"/>
                        </a:prstClr>
                      </a:solidFill>
                    </a:uFill>
                    <a:latin typeface="Arial"/>
                    <a:ea typeface="Arial"/>
                    <a:cs typeface="Arial"/>
                  </a:rPr>
                  <a:t>Beschädigte Betazelle</a:t>
                </a:r>
                <a:r>
                  <a:rPr kumimoji="0" lang="de" sz="900" b="1" i="0" u="none" strike="noStrike" kern="0" cap="none" spc="0" normalizeH="0" baseline="30000" noProof="0" dirty="0">
                    <a:ln>
                      <a:noFill/>
                    </a:ln>
                    <a:solidFill>
                      <a:srgbClr val="2F3651"/>
                    </a:solidFill>
                    <a:effectLst/>
                    <a:uLnTx/>
                    <a:uFill>
                      <a:solidFill>
                        <a:prstClr val="black">
                          <a:alpha val="0"/>
                        </a:prstClr>
                      </a:solidFill>
                    </a:uFill>
                    <a:latin typeface="Arial"/>
                    <a:ea typeface="Arial"/>
                    <a:cs typeface="Arial"/>
                  </a:rPr>
                  <a:t>2,3</a:t>
                </a:r>
              </a:p>
            </p:txBody>
          </p:sp>
          <p:grpSp>
            <p:nvGrpSpPr>
              <p:cNvPr id="781" name="Group 997">
                <a:extLst>
                  <a:ext uri="{FF2B5EF4-FFF2-40B4-BE49-F238E27FC236}">
                    <a16:creationId xmlns:a16="http://schemas.microsoft.com/office/drawing/2014/main" id="{BA15C1B8-BAFD-DE45-30D0-A55CB4A91519}"/>
                  </a:ext>
                </a:extLst>
              </p:cNvPr>
              <p:cNvGrpSpPr>
                <a:grpSpLocks noChangeAspect="1"/>
              </p:cNvGrpSpPr>
              <p:nvPr/>
            </p:nvGrpSpPr>
            <p:grpSpPr>
              <a:xfrm>
                <a:off x="4525541" y="3132797"/>
                <a:ext cx="2109395" cy="1660077"/>
                <a:chOff x="6605574" y="1687564"/>
                <a:chExt cx="1673758" cy="1317234"/>
              </a:xfrm>
            </p:grpSpPr>
            <p:pic>
              <p:nvPicPr>
                <p:cNvPr id="787" name="Graphic 1003">
                  <a:extLst>
                    <a:ext uri="{FF2B5EF4-FFF2-40B4-BE49-F238E27FC236}">
                      <a16:creationId xmlns:a16="http://schemas.microsoft.com/office/drawing/2014/main" id="{3C7C89D1-2790-093A-D53A-67B818DA35B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05574" y="1687564"/>
                  <a:ext cx="1673758" cy="1317234"/>
                </a:xfrm>
                <a:prstGeom prst="rect">
                  <a:avLst/>
                </a:prstGeom>
              </p:spPr>
            </p:pic>
            <p:grpSp>
              <p:nvGrpSpPr>
                <p:cNvPr id="788" name="Group 1004">
                  <a:extLst>
                    <a:ext uri="{FF2B5EF4-FFF2-40B4-BE49-F238E27FC236}">
                      <a16:creationId xmlns:a16="http://schemas.microsoft.com/office/drawing/2014/main" id="{5F337843-1C9C-2B81-545F-7AE7CFAA977A}"/>
                    </a:ext>
                  </a:extLst>
                </p:cNvPr>
                <p:cNvGrpSpPr/>
                <p:nvPr/>
              </p:nvGrpSpPr>
              <p:grpSpPr>
                <a:xfrm>
                  <a:off x="6681317" y="2369428"/>
                  <a:ext cx="1378904" cy="584888"/>
                  <a:chOff x="7851709" y="2288299"/>
                  <a:chExt cx="1378904" cy="584888"/>
                </a:xfrm>
              </p:grpSpPr>
              <p:pic>
                <p:nvPicPr>
                  <p:cNvPr id="790" name="Graphic 1006">
                    <a:extLst>
                      <a:ext uri="{FF2B5EF4-FFF2-40B4-BE49-F238E27FC236}">
                        <a16:creationId xmlns:a16="http://schemas.microsoft.com/office/drawing/2014/main" id="{AAE967FE-DC53-4491-B059-D8B1B5ACC62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470927">
                    <a:off x="7959625" y="2446590"/>
                    <a:ext cx="335598" cy="210399"/>
                  </a:xfrm>
                  <a:prstGeom prst="rect">
                    <a:avLst/>
                  </a:prstGeom>
                </p:spPr>
              </p:pic>
              <p:pic>
                <p:nvPicPr>
                  <p:cNvPr id="791" name="Graphic 1007">
                    <a:extLst>
                      <a:ext uri="{FF2B5EF4-FFF2-40B4-BE49-F238E27FC236}">
                        <a16:creationId xmlns:a16="http://schemas.microsoft.com/office/drawing/2014/main" id="{9DE857C3-E98D-D5DA-A6BE-E5D6EDB6691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470927">
                    <a:off x="8895015" y="2466074"/>
                    <a:ext cx="335598" cy="210399"/>
                  </a:xfrm>
                  <a:prstGeom prst="rect">
                    <a:avLst/>
                  </a:prstGeom>
                </p:spPr>
              </p:pic>
              <p:pic>
                <p:nvPicPr>
                  <p:cNvPr id="792" name="Graphic 1008">
                    <a:extLst>
                      <a:ext uri="{FF2B5EF4-FFF2-40B4-BE49-F238E27FC236}">
                        <a16:creationId xmlns:a16="http://schemas.microsoft.com/office/drawing/2014/main" id="{FD3C1A68-1F00-A391-8C67-7957265F7C3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8186456" y="2662788"/>
                    <a:ext cx="335598" cy="210399"/>
                  </a:xfrm>
                  <a:prstGeom prst="rect">
                    <a:avLst/>
                  </a:prstGeom>
                </p:spPr>
              </p:pic>
              <p:pic>
                <p:nvPicPr>
                  <p:cNvPr id="793" name="Graphic 1009">
                    <a:extLst>
                      <a:ext uri="{FF2B5EF4-FFF2-40B4-BE49-F238E27FC236}">
                        <a16:creationId xmlns:a16="http://schemas.microsoft.com/office/drawing/2014/main" id="{C544009E-DFFB-FEC5-BE7C-ADB020A6EEE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2629067">
                    <a:off x="7851709" y="2288299"/>
                    <a:ext cx="333333" cy="208979"/>
                  </a:xfrm>
                  <a:prstGeom prst="rect">
                    <a:avLst/>
                  </a:prstGeom>
                </p:spPr>
              </p:pic>
            </p:grpSp>
            <p:pic>
              <p:nvPicPr>
                <p:cNvPr id="789" name="Graphic 1005">
                  <a:extLst>
                    <a:ext uri="{FF2B5EF4-FFF2-40B4-BE49-F238E27FC236}">
                      <a16:creationId xmlns:a16="http://schemas.microsoft.com/office/drawing/2014/main" id="{786AD876-E73F-8532-2DEA-0842333880A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7324846" y="2744285"/>
                  <a:ext cx="335598" cy="210399"/>
                </a:xfrm>
                <a:prstGeom prst="rect">
                  <a:avLst/>
                </a:prstGeom>
              </p:spPr>
            </p:pic>
          </p:grpSp>
          <p:grpSp>
            <p:nvGrpSpPr>
              <p:cNvPr id="782" name="Group 998">
                <a:extLst>
                  <a:ext uri="{FF2B5EF4-FFF2-40B4-BE49-F238E27FC236}">
                    <a16:creationId xmlns:a16="http://schemas.microsoft.com/office/drawing/2014/main" id="{76C2C362-FB98-0970-11F4-CE27426EBBA7}"/>
                  </a:ext>
                </a:extLst>
              </p:cNvPr>
              <p:cNvGrpSpPr>
                <a:grpSpLocks noChangeAspect="1"/>
              </p:cNvGrpSpPr>
              <p:nvPr/>
            </p:nvGrpSpPr>
            <p:grpSpPr>
              <a:xfrm>
                <a:off x="4704241" y="3605268"/>
                <a:ext cx="1659678" cy="1027263"/>
                <a:chOff x="8275555" y="4015268"/>
                <a:chExt cx="1292415" cy="799946"/>
              </a:xfrm>
            </p:grpSpPr>
            <p:grpSp>
              <p:nvGrpSpPr>
                <p:cNvPr id="783" name="Group 999">
                  <a:extLst>
                    <a:ext uri="{FF2B5EF4-FFF2-40B4-BE49-F238E27FC236}">
                      <a16:creationId xmlns:a16="http://schemas.microsoft.com/office/drawing/2014/main" id="{7D736CC8-13D7-C9DC-0BEC-67C35A8F3F1A}"/>
                    </a:ext>
                  </a:extLst>
                </p:cNvPr>
                <p:cNvGrpSpPr/>
                <p:nvPr/>
              </p:nvGrpSpPr>
              <p:grpSpPr>
                <a:xfrm>
                  <a:off x="8275555" y="4435449"/>
                  <a:ext cx="1292415" cy="379765"/>
                  <a:chOff x="7937076" y="2465589"/>
                  <a:chExt cx="1292415" cy="379765"/>
                </a:xfrm>
              </p:grpSpPr>
              <p:pic>
                <p:nvPicPr>
                  <p:cNvPr id="785" name="Graphic 1931">
                    <a:extLst>
                      <a:ext uri="{FF2B5EF4-FFF2-40B4-BE49-F238E27FC236}">
                        <a16:creationId xmlns:a16="http://schemas.microsoft.com/office/drawing/2014/main" id="{FA5FA767-B358-40FD-F82F-B8F74DF1722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470927">
                    <a:off x="7937076" y="2480824"/>
                    <a:ext cx="379763" cy="291945"/>
                  </a:xfrm>
                  <a:prstGeom prst="rect">
                    <a:avLst/>
                  </a:prstGeom>
                </p:spPr>
              </p:pic>
              <p:pic>
                <p:nvPicPr>
                  <p:cNvPr id="786" name="Graphic 1932">
                    <a:extLst>
                      <a:ext uri="{FF2B5EF4-FFF2-40B4-BE49-F238E27FC236}">
                        <a16:creationId xmlns:a16="http://schemas.microsoft.com/office/drawing/2014/main" id="{6883CE3D-AF64-7C07-3FD6-4B5BA02AD53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7070215">
                    <a:off x="8893636" y="2509500"/>
                    <a:ext cx="379765" cy="291944"/>
                  </a:xfrm>
                  <a:prstGeom prst="rect">
                    <a:avLst/>
                  </a:prstGeom>
                </p:spPr>
              </p:pic>
            </p:grpSp>
            <p:sp>
              <p:nvSpPr>
                <p:cNvPr id="784" name="Freeform 55">
                  <a:extLst>
                    <a:ext uri="{FF2B5EF4-FFF2-40B4-BE49-F238E27FC236}">
                      <a16:creationId xmlns:a16="http://schemas.microsoft.com/office/drawing/2014/main" id="{24E18027-E946-A2F7-35C1-B9222C77E0DE}"/>
                    </a:ext>
                  </a:extLst>
                </p:cNvPr>
                <p:cNvSpPr/>
                <p:nvPr/>
              </p:nvSpPr>
              <p:spPr>
                <a:xfrm>
                  <a:off x="8584404" y="4015268"/>
                  <a:ext cx="690874" cy="636406"/>
                </a:xfrm>
                <a:custGeom>
                  <a:avLst/>
                  <a:gdLst>
                    <a:gd name="connsiteX0" fmla="*/ 690875 w 690874"/>
                    <a:gd name="connsiteY0" fmla="*/ 318203 h 636406"/>
                    <a:gd name="connsiteX1" fmla="*/ 345437 w 690874"/>
                    <a:gd name="connsiteY1" fmla="*/ 636406 h 636406"/>
                    <a:gd name="connsiteX2" fmla="*/ 0 w 690874"/>
                    <a:gd name="connsiteY2" fmla="*/ 318203 h 636406"/>
                    <a:gd name="connsiteX3" fmla="*/ 345437 w 690874"/>
                    <a:gd name="connsiteY3" fmla="*/ 0 h 636406"/>
                    <a:gd name="connsiteX4" fmla="*/ 690875 w 690874"/>
                    <a:gd name="connsiteY4" fmla="*/ 318203 h 636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874" h="636406">
                      <a:moveTo>
                        <a:pt x="690875" y="318203"/>
                      </a:moveTo>
                      <a:cubicBezTo>
                        <a:pt x="690875" y="493942"/>
                        <a:pt x="536217" y="636406"/>
                        <a:pt x="345437" y="636406"/>
                      </a:cubicBezTo>
                      <a:cubicBezTo>
                        <a:pt x="154658" y="636406"/>
                        <a:pt x="0" y="493942"/>
                        <a:pt x="0" y="318203"/>
                      </a:cubicBezTo>
                      <a:cubicBezTo>
                        <a:pt x="0" y="142464"/>
                        <a:pt x="154658" y="0"/>
                        <a:pt x="345437" y="0"/>
                      </a:cubicBezTo>
                      <a:cubicBezTo>
                        <a:pt x="536217" y="0"/>
                        <a:pt x="690875" y="142464"/>
                        <a:pt x="690875" y="318203"/>
                      </a:cubicBezTo>
                      <a:close/>
                    </a:path>
                  </a:pathLst>
                </a:custGeom>
                <a:solidFill>
                  <a:srgbClr val="E3E7F7">
                    <a:alpha val="48000"/>
                  </a:srgbClr>
                </a:solidFill>
                <a:ln w="6684" cap="flat">
                  <a:noFill/>
                  <a:prstDash val="solid"/>
                  <a:miter/>
                </a:ln>
              </p:spPr>
              <p:txBody>
                <a:bodyPr rtlCol="0" anchor="ctr"/>
                <a:lstStyle/>
                <a:p>
                  <a:pPr marL="0" marR="0" lvl="0" indent="0" defTabSz="914355" eaLnBrk="1" fontAlgn="auto" latinLnBrk="0" hangingPunct="1">
                    <a:lnSpc>
                      <a:spcPct val="85000"/>
                    </a:lnSpc>
                    <a:spcBef>
                      <a:spcPts val="0"/>
                    </a:spcBef>
                    <a:spcAft>
                      <a:spcPts val="0"/>
                    </a:spcAft>
                    <a:buClrTx/>
                    <a:buSzTx/>
                    <a:buFontTx/>
                    <a:buNone/>
                    <a:tabLst/>
                    <a:defRPr/>
                  </a:pPr>
                  <a:endParaRPr kumimoji="0" lang="en-US" sz="900" b="0" i="0" u="none" strike="noStrike" kern="0" cap="none" spc="0" normalizeH="0" baseline="0" noProof="0">
                    <a:ln>
                      <a:noFill/>
                    </a:ln>
                    <a:solidFill>
                      <a:srgbClr val="2F3651"/>
                    </a:solidFill>
                    <a:effectLst/>
                    <a:uLnTx/>
                    <a:uFillTx/>
                    <a:latin typeface="Arial" panose="020B0604020202020204" pitchFamily="34" charset="0"/>
                    <a:ea typeface="Calibri" panose="020F0502020204030204"/>
                    <a:cs typeface="Arial" panose="020B0604020202020204" pitchFamily="34" charset="0"/>
                  </a:endParaRPr>
                </a:p>
              </p:txBody>
            </p:sp>
          </p:grpSp>
        </p:grpSp>
        <p:grpSp>
          <p:nvGrpSpPr>
            <p:cNvPr id="594" name="Group 17">
              <a:extLst>
                <a:ext uri="{FF2B5EF4-FFF2-40B4-BE49-F238E27FC236}">
                  <a16:creationId xmlns:a16="http://schemas.microsoft.com/office/drawing/2014/main" id="{E5AE914D-04B2-F350-AE03-37D0B0171806}"/>
                </a:ext>
              </a:extLst>
            </p:cNvPr>
            <p:cNvGrpSpPr>
              <a:grpSpLocks noChangeAspect="1"/>
            </p:cNvGrpSpPr>
            <p:nvPr/>
          </p:nvGrpSpPr>
          <p:grpSpPr>
            <a:xfrm>
              <a:off x="5388331" y="2305256"/>
              <a:ext cx="1159721" cy="1494680"/>
              <a:chOff x="644761" y="2636830"/>
              <a:chExt cx="2750631" cy="3545086"/>
            </a:xfrm>
          </p:grpSpPr>
          <p:grpSp>
            <p:nvGrpSpPr>
              <p:cNvPr id="776" name="Group 992">
                <a:extLst>
                  <a:ext uri="{FF2B5EF4-FFF2-40B4-BE49-F238E27FC236}">
                    <a16:creationId xmlns:a16="http://schemas.microsoft.com/office/drawing/2014/main" id="{06358BBD-EA97-40CC-EE76-A7A8EBFAA512}"/>
                  </a:ext>
                </a:extLst>
              </p:cNvPr>
              <p:cNvGrpSpPr/>
              <p:nvPr/>
            </p:nvGrpSpPr>
            <p:grpSpPr>
              <a:xfrm rot="14554919">
                <a:off x="543265" y="2738326"/>
                <a:ext cx="2927359" cy="2724368"/>
                <a:chOff x="6408261" y="1791601"/>
                <a:chExt cx="845757" cy="787110"/>
              </a:xfrm>
            </p:grpSpPr>
            <p:sp>
              <p:nvSpPr>
                <p:cNvPr id="778" name="Freeform 327">
                  <a:extLst>
                    <a:ext uri="{FF2B5EF4-FFF2-40B4-BE49-F238E27FC236}">
                      <a16:creationId xmlns:a16="http://schemas.microsoft.com/office/drawing/2014/main" id="{E6203FFF-46FB-48B1-E8FF-C0F1F7D11C74}"/>
                    </a:ext>
                  </a:extLst>
                </p:cNvPr>
                <p:cNvSpPr/>
                <p:nvPr/>
              </p:nvSpPr>
              <p:spPr>
                <a:xfrm>
                  <a:off x="6408261" y="1791601"/>
                  <a:ext cx="845757" cy="787110"/>
                </a:xfrm>
                <a:custGeom>
                  <a:avLst/>
                  <a:gdLst>
                    <a:gd name="connsiteX0" fmla="*/ 176725 w 845757"/>
                    <a:gd name="connsiteY0" fmla="*/ 107490 h 787110"/>
                    <a:gd name="connsiteX1" fmla="*/ 176344 w 845757"/>
                    <a:gd name="connsiteY1" fmla="*/ 84201 h 787110"/>
                    <a:gd name="connsiteX2" fmla="*/ 241777 w 845757"/>
                    <a:gd name="connsiteY2" fmla="*/ 137488 h 787110"/>
                    <a:gd name="connsiteX3" fmla="*/ 326269 w 845757"/>
                    <a:gd name="connsiteY3" fmla="*/ 162169 h 787110"/>
                    <a:gd name="connsiteX4" fmla="*/ 371882 w 845757"/>
                    <a:gd name="connsiteY4" fmla="*/ 111034 h 787110"/>
                    <a:gd name="connsiteX5" fmla="*/ 357778 w 845757"/>
                    <a:gd name="connsiteY5" fmla="*/ 40534 h 787110"/>
                    <a:gd name="connsiteX6" fmla="*/ 374677 w 845757"/>
                    <a:gd name="connsiteY6" fmla="*/ 31 h 787110"/>
                    <a:gd name="connsiteX7" fmla="*/ 403391 w 845757"/>
                    <a:gd name="connsiteY7" fmla="*/ 81923 h 787110"/>
                    <a:gd name="connsiteX8" fmla="*/ 449004 w 845757"/>
                    <a:gd name="connsiteY8" fmla="*/ 140905 h 787110"/>
                    <a:gd name="connsiteX9" fmla="*/ 485215 w 845757"/>
                    <a:gd name="connsiteY9" fmla="*/ 95086 h 787110"/>
                    <a:gd name="connsiteX10" fmla="*/ 494490 w 845757"/>
                    <a:gd name="connsiteY10" fmla="*/ 152803 h 787110"/>
                    <a:gd name="connsiteX11" fmla="*/ 519265 w 845757"/>
                    <a:gd name="connsiteY11" fmla="*/ 125463 h 787110"/>
                    <a:gd name="connsiteX12" fmla="*/ 531208 w 845757"/>
                    <a:gd name="connsiteY12" fmla="*/ 161536 h 787110"/>
                    <a:gd name="connsiteX13" fmla="*/ 576313 w 845757"/>
                    <a:gd name="connsiteY13" fmla="*/ 98503 h 787110"/>
                    <a:gd name="connsiteX14" fmla="*/ 624467 w 845757"/>
                    <a:gd name="connsiteY14" fmla="*/ 60659 h 787110"/>
                    <a:gd name="connsiteX15" fmla="*/ 601470 w 845757"/>
                    <a:gd name="connsiteY15" fmla="*/ 124071 h 787110"/>
                    <a:gd name="connsiteX16" fmla="*/ 584190 w 845757"/>
                    <a:gd name="connsiteY16" fmla="*/ 202039 h 787110"/>
                    <a:gd name="connsiteX17" fmla="*/ 660677 w 845757"/>
                    <a:gd name="connsiteY17" fmla="*/ 211785 h 787110"/>
                    <a:gd name="connsiteX18" fmla="*/ 769056 w 845757"/>
                    <a:gd name="connsiteY18" fmla="*/ 213557 h 787110"/>
                    <a:gd name="connsiteX19" fmla="*/ 684182 w 845757"/>
                    <a:gd name="connsiteY19" fmla="*/ 241783 h 787110"/>
                    <a:gd name="connsiteX20" fmla="*/ 653690 w 845757"/>
                    <a:gd name="connsiteY20" fmla="*/ 295576 h 787110"/>
                    <a:gd name="connsiteX21" fmla="*/ 716455 w 845757"/>
                    <a:gd name="connsiteY21" fmla="*/ 358609 h 787110"/>
                    <a:gd name="connsiteX22" fmla="*/ 747837 w 845757"/>
                    <a:gd name="connsiteY22" fmla="*/ 386328 h 787110"/>
                    <a:gd name="connsiteX23" fmla="*/ 682785 w 845757"/>
                    <a:gd name="connsiteY23" fmla="*/ 366962 h 787110"/>
                    <a:gd name="connsiteX24" fmla="*/ 701843 w 845757"/>
                    <a:gd name="connsiteY24" fmla="*/ 454170 h 787110"/>
                    <a:gd name="connsiteX25" fmla="*/ 805774 w 845757"/>
                    <a:gd name="connsiteY25" fmla="*/ 488978 h 787110"/>
                    <a:gd name="connsiteX26" fmla="*/ 844272 w 845757"/>
                    <a:gd name="connsiteY26" fmla="*/ 524165 h 787110"/>
                    <a:gd name="connsiteX27" fmla="*/ 748346 w 845757"/>
                    <a:gd name="connsiteY27" fmla="*/ 518849 h 787110"/>
                    <a:gd name="connsiteX28" fmla="*/ 625864 w 845757"/>
                    <a:gd name="connsiteY28" fmla="*/ 525937 h 787110"/>
                    <a:gd name="connsiteX29" fmla="*/ 593592 w 845757"/>
                    <a:gd name="connsiteY29" fmla="*/ 584919 h 787110"/>
                    <a:gd name="connsiteX30" fmla="*/ 615700 w 845757"/>
                    <a:gd name="connsiteY30" fmla="*/ 663394 h 787110"/>
                    <a:gd name="connsiteX31" fmla="*/ 653308 w 845757"/>
                    <a:gd name="connsiteY31" fmla="*/ 731236 h 787110"/>
                    <a:gd name="connsiteX32" fmla="*/ 577202 w 845757"/>
                    <a:gd name="connsiteY32" fmla="*/ 663394 h 787110"/>
                    <a:gd name="connsiteX33" fmla="*/ 507703 w 845757"/>
                    <a:gd name="connsiteY33" fmla="*/ 648458 h 787110"/>
                    <a:gd name="connsiteX34" fmla="*/ 518757 w 845757"/>
                    <a:gd name="connsiteY34" fmla="*/ 768322 h 787110"/>
                    <a:gd name="connsiteX35" fmla="*/ 495379 w 845757"/>
                    <a:gd name="connsiteY35" fmla="*/ 702251 h 787110"/>
                    <a:gd name="connsiteX36" fmla="*/ 453832 w 845757"/>
                    <a:gd name="connsiteY36" fmla="*/ 646306 h 787110"/>
                    <a:gd name="connsiteX37" fmla="*/ 444938 w 845757"/>
                    <a:gd name="connsiteY37" fmla="*/ 691746 h 787110"/>
                    <a:gd name="connsiteX38" fmla="*/ 426769 w 845757"/>
                    <a:gd name="connsiteY38" fmla="*/ 721237 h 787110"/>
                    <a:gd name="connsiteX39" fmla="*/ 396276 w 845757"/>
                    <a:gd name="connsiteY39" fmla="*/ 649471 h 787110"/>
                    <a:gd name="connsiteX40" fmla="*/ 328556 w 845757"/>
                    <a:gd name="connsiteY40" fmla="*/ 716047 h 787110"/>
                    <a:gd name="connsiteX41" fmla="*/ 279004 w 845757"/>
                    <a:gd name="connsiteY41" fmla="*/ 786548 h 787110"/>
                    <a:gd name="connsiteX42" fmla="*/ 298952 w 845757"/>
                    <a:gd name="connsiteY42" fmla="*/ 683012 h 787110"/>
                    <a:gd name="connsiteX43" fmla="*/ 293235 w 845757"/>
                    <a:gd name="connsiteY43" fmla="*/ 627953 h 787110"/>
                    <a:gd name="connsiteX44" fmla="*/ 260073 w 845757"/>
                    <a:gd name="connsiteY44" fmla="*/ 662381 h 787110"/>
                    <a:gd name="connsiteX45" fmla="*/ 267569 w 845757"/>
                    <a:gd name="connsiteY45" fmla="*/ 596690 h 787110"/>
                    <a:gd name="connsiteX46" fmla="*/ 202517 w 845757"/>
                    <a:gd name="connsiteY46" fmla="*/ 576439 h 787110"/>
                    <a:gd name="connsiteX47" fmla="*/ 84483 w 845757"/>
                    <a:gd name="connsiteY47" fmla="*/ 633776 h 787110"/>
                    <a:gd name="connsiteX48" fmla="*/ 135813 w 845757"/>
                    <a:gd name="connsiteY48" fmla="*/ 575173 h 787110"/>
                    <a:gd name="connsiteX49" fmla="*/ 188033 w 845757"/>
                    <a:gd name="connsiteY49" fmla="*/ 514419 h 787110"/>
                    <a:gd name="connsiteX50" fmla="*/ 124379 w 845757"/>
                    <a:gd name="connsiteY50" fmla="*/ 506065 h 787110"/>
                    <a:gd name="connsiteX51" fmla="*/ 122600 w 845757"/>
                    <a:gd name="connsiteY51" fmla="*/ 487079 h 787110"/>
                    <a:gd name="connsiteX52" fmla="*/ 169864 w 845757"/>
                    <a:gd name="connsiteY52" fmla="*/ 437716 h 787110"/>
                    <a:gd name="connsiteX53" fmla="*/ 53990 w 845757"/>
                    <a:gd name="connsiteY53" fmla="*/ 412655 h 787110"/>
                    <a:gd name="connsiteX54" fmla="*/ 38108 w 845757"/>
                    <a:gd name="connsiteY54" fmla="*/ 372531 h 787110"/>
                    <a:gd name="connsiteX55" fmla="*/ 168085 w 845757"/>
                    <a:gd name="connsiteY55" fmla="*/ 360634 h 787110"/>
                    <a:gd name="connsiteX56" fmla="*/ 93377 w 845757"/>
                    <a:gd name="connsiteY56" fmla="*/ 258870 h 787110"/>
                    <a:gd name="connsiteX57" fmla="*/ 25275 w 845757"/>
                    <a:gd name="connsiteY57" fmla="*/ 222291 h 787110"/>
                    <a:gd name="connsiteX58" fmla="*/ 136703 w 845757"/>
                    <a:gd name="connsiteY58" fmla="*/ 238998 h 787110"/>
                    <a:gd name="connsiteX59" fmla="*/ 211411 w 845757"/>
                    <a:gd name="connsiteY59" fmla="*/ 240264 h 787110"/>
                    <a:gd name="connsiteX60" fmla="*/ 144580 w 845757"/>
                    <a:gd name="connsiteY60" fmla="*/ 175079 h 787110"/>
                    <a:gd name="connsiteX61" fmla="*/ 237838 w 845757"/>
                    <a:gd name="connsiteY61" fmla="*/ 220898 h 787110"/>
                    <a:gd name="connsiteX62" fmla="*/ 176852 w 845757"/>
                    <a:gd name="connsiteY62" fmla="*/ 107617 h 78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845757" h="787110">
                      <a:moveTo>
                        <a:pt x="176725" y="107490"/>
                      </a:moveTo>
                      <a:cubicBezTo>
                        <a:pt x="176725" y="107490"/>
                        <a:pt x="164782" y="96478"/>
                        <a:pt x="176344" y="84201"/>
                      </a:cubicBezTo>
                      <a:cubicBezTo>
                        <a:pt x="187906" y="71923"/>
                        <a:pt x="206456" y="89517"/>
                        <a:pt x="241777" y="137488"/>
                      </a:cubicBezTo>
                      <a:cubicBezTo>
                        <a:pt x="277098" y="185458"/>
                        <a:pt x="297046" y="175839"/>
                        <a:pt x="326269" y="162169"/>
                      </a:cubicBezTo>
                      <a:cubicBezTo>
                        <a:pt x="355492" y="148499"/>
                        <a:pt x="369213" y="149892"/>
                        <a:pt x="371882" y="111034"/>
                      </a:cubicBezTo>
                      <a:cubicBezTo>
                        <a:pt x="374550" y="72177"/>
                        <a:pt x="366164" y="63443"/>
                        <a:pt x="357778" y="40534"/>
                      </a:cubicBezTo>
                      <a:cubicBezTo>
                        <a:pt x="349393" y="17624"/>
                        <a:pt x="357397" y="-855"/>
                        <a:pt x="374677" y="31"/>
                      </a:cubicBezTo>
                      <a:cubicBezTo>
                        <a:pt x="391956" y="917"/>
                        <a:pt x="399325" y="23826"/>
                        <a:pt x="403391" y="81923"/>
                      </a:cubicBezTo>
                      <a:cubicBezTo>
                        <a:pt x="407457" y="140019"/>
                        <a:pt x="433503" y="146727"/>
                        <a:pt x="449004" y="140905"/>
                      </a:cubicBezTo>
                      <a:cubicBezTo>
                        <a:pt x="464505" y="135083"/>
                        <a:pt x="464886" y="98124"/>
                        <a:pt x="485215" y="95086"/>
                      </a:cubicBezTo>
                      <a:cubicBezTo>
                        <a:pt x="502875" y="98630"/>
                        <a:pt x="478608" y="145335"/>
                        <a:pt x="494490" y="152803"/>
                      </a:cubicBezTo>
                      <a:cubicBezTo>
                        <a:pt x="510372" y="160271"/>
                        <a:pt x="506052" y="127742"/>
                        <a:pt x="519265" y="125463"/>
                      </a:cubicBezTo>
                      <a:cubicBezTo>
                        <a:pt x="532479" y="123185"/>
                        <a:pt x="519646" y="159891"/>
                        <a:pt x="531208" y="161536"/>
                      </a:cubicBezTo>
                      <a:cubicBezTo>
                        <a:pt x="542770" y="163182"/>
                        <a:pt x="564370" y="133311"/>
                        <a:pt x="576313" y="98503"/>
                      </a:cubicBezTo>
                      <a:cubicBezTo>
                        <a:pt x="588256" y="63696"/>
                        <a:pt x="609983" y="53950"/>
                        <a:pt x="624467" y="60659"/>
                      </a:cubicBezTo>
                      <a:cubicBezTo>
                        <a:pt x="638951" y="67367"/>
                        <a:pt x="632472" y="81796"/>
                        <a:pt x="601470" y="124071"/>
                      </a:cubicBezTo>
                      <a:cubicBezTo>
                        <a:pt x="570468" y="166346"/>
                        <a:pt x="569198" y="189762"/>
                        <a:pt x="584190" y="202039"/>
                      </a:cubicBezTo>
                      <a:cubicBezTo>
                        <a:pt x="599183" y="214317"/>
                        <a:pt x="624467" y="224949"/>
                        <a:pt x="660677" y="211785"/>
                      </a:cubicBezTo>
                      <a:cubicBezTo>
                        <a:pt x="696888" y="198622"/>
                        <a:pt x="752665" y="182294"/>
                        <a:pt x="769056" y="213557"/>
                      </a:cubicBezTo>
                      <a:cubicBezTo>
                        <a:pt x="785445" y="244821"/>
                        <a:pt x="706671" y="243555"/>
                        <a:pt x="684182" y="241783"/>
                      </a:cubicBezTo>
                      <a:cubicBezTo>
                        <a:pt x="661694" y="240011"/>
                        <a:pt x="645685" y="256338"/>
                        <a:pt x="653690" y="295576"/>
                      </a:cubicBezTo>
                      <a:cubicBezTo>
                        <a:pt x="661694" y="334813"/>
                        <a:pt x="678846" y="350255"/>
                        <a:pt x="716455" y="358609"/>
                      </a:cubicBezTo>
                      <a:cubicBezTo>
                        <a:pt x="754063" y="366962"/>
                        <a:pt x="749235" y="379746"/>
                        <a:pt x="747837" y="386328"/>
                      </a:cubicBezTo>
                      <a:cubicBezTo>
                        <a:pt x="746440" y="392910"/>
                        <a:pt x="694347" y="358609"/>
                        <a:pt x="682785" y="366962"/>
                      </a:cubicBezTo>
                      <a:cubicBezTo>
                        <a:pt x="671223" y="375316"/>
                        <a:pt x="669952" y="425059"/>
                        <a:pt x="701843" y="454170"/>
                      </a:cubicBezTo>
                      <a:cubicBezTo>
                        <a:pt x="733734" y="483282"/>
                        <a:pt x="766387" y="488978"/>
                        <a:pt x="805774" y="488978"/>
                      </a:cubicBezTo>
                      <a:cubicBezTo>
                        <a:pt x="845161" y="488978"/>
                        <a:pt x="848719" y="507963"/>
                        <a:pt x="844272" y="524165"/>
                      </a:cubicBezTo>
                      <a:cubicBezTo>
                        <a:pt x="839825" y="540366"/>
                        <a:pt x="777441" y="529860"/>
                        <a:pt x="748346" y="518849"/>
                      </a:cubicBezTo>
                      <a:cubicBezTo>
                        <a:pt x="719250" y="507837"/>
                        <a:pt x="652419" y="482269"/>
                        <a:pt x="625864" y="525937"/>
                      </a:cubicBezTo>
                      <a:cubicBezTo>
                        <a:pt x="599310" y="569604"/>
                        <a:pt x="604138" y="565553"/>
                        <a:pt x="593592" y="584919"/>
                      </a:cubicBezTo>
                      <a:cubicBezTo>
                        <a:pt x="583047" y="604285"/>
                        <a:pt x="589145" y="622384"/>
                        <a:pt x="615700" y="663394"/>
                      </a:cubicBezTo>
                      <a:cubicBezTo>
                        <a:pt x="642254" y="704403"/>
                        <a:pt x="662964" y="718073"/>
                        <a:pt x="653308" y="731236"/>
                      </a:cubicBezTo>
                      <a:cubicBezTo>
                        <a:pt x="643652" y="744400"/>
                        <a:pt x="615319" y="720224"/>
                        <a:pt x="577202" y="663394"/>
                      </a:cubicBezTo>
                      <a:cubicBezTo>
                        <a:pt x="539086" y="606563"/>
                        <a:pt x="511261" y="628207"/>
                        <a:pt x="507703" y="648458"/>
                      </a:cubicBezTo>
                      <a:cubicBezTo>
                        <a:pt x="504146" y="668710"/>
                        <a:pt x="530319" y="755538"/>
                        <a:pt x="518757" y="768322"/>
                      </a:cubicBezTo>
                      <a:cubicBezTo>
                        <a:pt x="507195" y="781105"/>
                        <a:pt x="497031" y="772752"/>
                        <a:pt x="495379" y="702251"/>
                      </a:cubicBezTo>
                      <a:cubicBezTo>
                        <a:pt x="493600" y="631751"/>
                        <a:pt x="460820" y="643648"/>
                        <a:pt x="453832" y="646306"/>
                      </a:cubicBezTo>
                      <a:cubicBezTo>
                        <a:pt x="446844" y="648964"/>
                        <a:pt x="441508" y="657824"/>
                        <a:pt x="444938" y="691746"/>
                      </a:cubicBezTo>
                      <a:cubicBezTo>
                        <a:pt x="448496" y="725667"/>
                        <a:pt x="434774" y="721237"/>
                        <a:pt x="426769" y="721237"/>
                      </a:cubicBezTo>
                      <a:cubicBezTo>
                        <a:pt x="418765" y="721237"/>
                        <a:pt x="423212" y="652888"/>
                        <a:pt x="396276" y="649471"/>
                      </a:cubicBezTo>
                      <a:cubicBezTo>
                        <a:pt x="369340" y="646053"/>
                        <a:pt x="341007" y="673266"/>
                        <a:pt x="328556" y="716047"/>
                      </a:cubicBezTo>
                      <a:cubicBezTo>
                        <a:pt x="316104" y="758829"/>
                        <a:pt x="305940" y="791864"/>
                        <a:pt x="279004" y="786548"/>
                      </a:cubicBezTo>
                      <a:cubicBezTo>
                        <a:pt x="252069" y="781232"/>
                        <a:pt x="284722" y="702378"/>
                        <a:pt x="298952" y="683012"/>
                      </a:cubicBezTo>
                      <a:cubicBezTo>
                        <a:pt x="313182" y="663647"/>
                        <a:pt x="310514" y="627447"/>
                        <a:pt x="293235" y="627953"/>
                      </a:cubicBezTo>
                      <a:cubicBezTo>
                        <a:pt x="275955" y="628460"/>
                        <a:pt x="287009" y="661495"/>
                        <a:pt x="260073" y="662381"/>
                      </a:cubicBezTo>
                      <a:cubicBezTo>
                        <a:pt x="233138" y="663267"/>
                        <a:pt x="282689" y="613524"/>
                        <a:pt x="267569" y="596690"/>
                      </a:cubicBezTo>
                      <a:cubicBezTo>
                        <a:pt x="252450" y="579856"/>
                        <a:pt x="228182" y="561883"/>
                        <a:pt x="202517" y="576439"/>
                      </a:cubicBezTo>
                      <a:cubicBezTo>
                        <a:pt x="176852" y="590994"/>
                        <a:pt x="101636" y="655293"/>
                        <a:pt x="84483" y="633776"/>
                      </a:cubicBezTo>
                      <a:cubicBezTo>
                        <a:pt x="67331" y="612259"/>
                        <a:pt x="107480" y="588843"/>
                        <a:pt x="135813" y="575173"/>
                      </a:cubicBezTo>
                      <a:cubicBezTo>
                        <a:pt x="164147" y="561503"/>
                        <a:pt x="191591" y="546062"/>
                        <a:pt x="188033" y="514419"/>
                      </a:cubicBezTo>
                      <a:cubicBezTo>
                        <a:pt x="184476" y="482776"/>
                        <a:pt x="138100" y="500369"/>
                        <a:pt x="124379" y="506065"/>
                      </a:cubicBezTo>
                      <a:cubicBezTo>
                        <a:pt x="110656" y="511760"/>
                        <a:pt x="101382" y="498597"/>
                        <a:pt x="122600" y="487079"/>
                      </a:cubicBezTo>
                      <a:cubicBezTo>
                        <a:pt x="143818" y="475561"/>
                        <a:pt x="188541" y="465435"/>
                        <a:pt x="169864" y="437716"/>
                      </a:cubicBezTo>
                      <a:cubicBezTo>
                        <a:pt x="151187" y="409997"/>
                        <a:pt x="140260" y="407339"/>
                        <a:pt x="53990" y="412655"/>
                      </a:cubicBezTo>
                      <a:cubicBezTo>
                        <a:pt x="-32280" y="417971"/>
                        <a:pt x="2278" y="375696"/>
                        <a:pt x="38108" y="372531"/>
                      </a:cubicBezTo>
                      <a:cubicBezTo>
                        <a:pt x="73938" y="369367"/>
                        <a:pt x="157540" y="398099"/>
                        <a:pt x="168085" y="360634"/>
                      </a:cubicBezTo>
                      <a:cubicBezTo>
                        <a:pt x="178631" y="323169"/>
                        <a:pt x="173803" y="282665"/>
                        <a:pt x="93377" y="258870"/>
                      </a:cubicBezTo>
                      <a:cubicBezTo>
                        <a:pt x="93377" y="258870"/>
                        <a:pt x="23116" y="248744"/>
                        <a:pt x="25275" y="222291"/>
                      </a:cubicBezTo>
                      <a:cubicBezTo>
                        <a:pt x="27436" y="195837"/>
                        <a:pt x="77495" y="210773"/>
                        <a:pt x="136703" y="238998"/>
                      </a:cubicBezTo>
                      <a:cubicBezTo>
                        <a:pt x="195911" y="267224"/>
                        <a:pt x="206964" y="265452"/>
                        <a:pt x="211411" y="240264"/>
                      </a:cubicBezTo>
                      <a:cubicBezTo>
                        <a:pt x="215858" y="215076"/>
                        <a:pt x="141912" y="197103"/>
                        <a:pt x="144580" y="175079"/>
                      </a:cubicBezTo>
                      <a:cubicBezTo>
                        <a:pt x="147248" y="153056"/>
                        <a:pt x="214079" y="233682"/>
                        <a:pt x="237838" y="220898"/>
                      </a:cubicBezTo>
                      <a:cubicBezTo>
                        <a:pt x="269221" y="204191"/>
                        <a:pt x="213952" y="132804"/>
                        <a:pt x="176852" y="107617"/>
                      </a:cubicBezTo>
                      <a:close/>
                    </a:path>
                  </a:pathLst>
                </a:custGeom>
                <a:gradFill>
                  <a:gsLst>
                    <a:gs pos="0">
                      <a:srgbClr val="FFFFFF"/>
                    </a:gs>
                    <a:gs pos="87000">
                      <a:srgbClr val="B057FF"/>
                    </a:gs>
                  </a:gsLst>
                  <a:path path="circle">
                    <a:fillToRect l="50000" t="50000" r="50000" b="50000"/>
                  </a:path>
                </a:gradFill>
                <a:ln w="7750" cap="flat">
                  <a:solidFill>
                    <a:srgbClr val="2F3651"/>
                  </a:solidFill>
                  <a:prstDash val="solid"/>
                  <a:miter/>
                </a:ln>
              </p:spPr>
              <p:txBody>
                <a:bodyPr rtlCol="0" anchor="ctr"/>
                <a:lstStyle/>
                <a:p>
                  <a:pPr marL="0" marR="0" lvl="0" indent="0" defTabSz="685800" eaLnBrk="1" fontAlgn="auto" latinLnBrk="0" hangingPunct="1">
                    <a:lnSpc>
                      <a:spcPct val="85000"/>
                    </a:lnSpc>
                    <a:spcBef>
                      <a:spcPts val="0"/>
                    </a:spcBef>
                    <a:spcAft>
                      <a:spcPts val="0"/>
                    </a:spcAft>
                    <a:buClrTx/>
                    <a:buSzTx/>
                    <a:buFontTx/>
                    <a:buNone/>
                    <a:tabLst/>
                    <a:defRPr/>
                  </a:pPr>
                  <a:endParaRPr kumimoji="0" lang="en-US" sz="525" b="0" i="0" u="none" strike="noStrike" kern="0" cap="none" spc="0" normalizeH="0" baseline="0" noProof="0">
                    <a:ln>
                      <a:noFill/>
                    </a:ln>
                    <a:solidFill>
                      <a:srgbClr val="2F3651"/>
                    </a:solidFill>
                    <a:effectLst/>
                    <a:uLnTx/>
                    <a:uFillTx/>
                    <a:latin typeface="Arial" panose="020B0604020202020204" pitchFamily="34" charset="0"/>
                    <a:ea typeface="Calibri" panose="020F0502020204030204"/>
                    <a:cs typeface="Arial" panose="020B0604020202020204" pitchFamily="34" charset="0"/>
                  </a:endParaRPr>
                </a:p>
              </p:txBody>
            </p:sp>
            <p:sp>
              <p:nvSpPr>
                <p:cNvPr id="779" name="Freeform 328">
                  <a:extLst>
                    <a:ext uri="{FF2B5EF4-FFF2-40B4-BE49-F238E27FC236}">
                      <a16:creationId xmlns:a16="http://schemas.microsoft.com/office/drawing/2014/main" id="{90FBEDEC-76A9-C70F-91A4-17ECD5185CF1}"/>
                    </a:ext>
                  </a:extLst>
                </p:cNvPr>
                <p:cNvSpPr/>
                <p:nvPr/>
              </p:nvSpPr>
              <p:spPr>
                <a:xfrm rot="5618614">
                  <a:off x="6672048" y="2087325"/>
                  <a:ext cx="267836" cy="209939"/>
                </a:xfrm>
                <a:custGeom>
                  <a:avLst/>
                  <a:gdLst>
                    <a:gd name="connsiteX0" fmla="*/ 62642 w 267836"/>
                    <a:gd name="connsiteY0" fmla="*/ 8728 h 209939"/>
                    <a:gd name="connsiteX1" fmla="*/ 5213 w 267836"/>
                    <a:gd name="connsiteY1" fmla="*/ 36447 h 209939"/>
                    <a:gd name="connsiteX2" fmla="*/ 50572 w 267836"/>
                    <a:gd name="connsiteY2" fmla="*/ 180486 h 209939"/>
                    <a:gd name="connsiteX3" fmla="*/ 267455 w 267836"/>
                    <a:gd name="connsiteY3" fmla="*/ 54547 h 209939"/>
                    <a:gd name="connsiteX4" fmla="*/ 141416 w 267836"/>
                    <a:gd name="connsiteY4" fmla="*/ 28093 h 209939"/>
                    <a:gd name="connsiteX5" fmla="*/ 62642 w 267836"/>
                    <a:gd name="connsiteY5" fmla="*/ 8728 h 209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836" h="209938">
                      <a:moveTo>
                        <a:pt x="62642" y="8728"/>
                      </a:moveTo>
                      <a:cubicBezTo>
                        <a:pt x="39010" y="-1524"/>
                        <a:pt x="12201" y="11639"/>
                        <a:pt x="5213" y="36447"/>
                      </a:cubicBezTo>
                      <a:cubicBezTo>
                        <a:pt x="-4189" y="69609"/>
                        <a:pt x="-6857" y="125680"/>
                        <a:pt x="50572" y="180486"/>
                      </a:cubicBezTo>
                      <a:cubicBezTo>
                        <a:pt x="140272" y="265922"/>
                        <a:pt x="275967" y="147451"/>
                        <a:pt x="267455" y="54547"/>
                      </a:cubicBezTo>
                      <a:cubicBezTo>
                        <a:pt x="258815" y="-38737"/>
                        <a:pt x="182328" y="12525"/>
                        <a:pt x="141416" y="28093"/>
                      </a:cubicBezTo>
                      <a:cubicBezTo>
                        <a:pt x="112829" y="38979"/>
                        <a:pt x="93135" y="22018"/>
                        <a:pt x="62642" y="8728"/>
                      </a:cubicBezTo>
                      <a:close/>
                    </a:path>
                  </a:pathLst>
                </a:custGeom>
                <a:gradFill>
                  <a:gsLst>
                    <a:gs pos="2000">
                      <a:srgbClr val="FFFFFF"/>
                    </a:gs>
                    <a:gs pos="56000">
                      <a:srgbClr val="AA80DC"/>
                    </a:gs>
                    <a:gs pos="98000">
                      <a:srgbClr val="5500B9"/>
                    </a:gs>
                  </a:gsLst>
                  <a:path path="circle">
                    <a:fillToRect l="50000" t="50000" r="50000" b="50000"/>
                  </a:path>
                </a:gradFill>
                <a:ln w="0" cap="flat">
                  <a:noFill/>
                  <a:prstDash val="solid"/>
                  <a:miter/>
                </a:ln>
              </p:spPr>
              <p:txBody>
                <a:bodyPr rtlCol="0" anchor="ctr"/>
                <a:lstStyle/>
                <a:p>
                  <a:pPr marL="0" marR="0" lvl="0" indent="0" defTabSz="685800" eaLnBrk="1" fontAlgn="auto" latinLnBrk="0" hangingPunct="1">
                    <a:lnSpc>
                      <a:spcPct val="85000"/>
                    </a:lnSpc>
                    <a:spcBef>
                      <a:spcPts val="0"/>
                    </a:spcBef>
                    <a:spcAft>
                      <a:spcPts val="0"/>
                    </a:spcAft>
                    <a:buClrTx/>
                    <a:buSzTx/>
                    <a:buFontTx/>
                    <a:buNone/>
                    <a:tabLst/>
                    <a:defRPr/>
                  </a:pPr>
                  <a:endParaRPr kumimoji="0" lang="en-US" sz="525" b="0" i="0" u="none" strike="noStrike" kern="0" cap="none" spc="0" normalizeH="0" baseline="0" noProof="0">
                    <a:ln>
                      <a:noFill/>
                    </a:ln>
                    <a:solidFill>
                      <a:srgbClr val="2F3651"/>
                    </a:solidFill>
                    <a:effectLst/>
                    <a:uLnTx/>
                    <a:uFillTx/>
                    <a:latin typeface="Arial" panose="020B0604020202020204" pitchFamily="34" charset="0"/>
                    <a:ea typeface="Calibri" panose="020F0502020204030204"/>
                    <a:cs typeface="Arial" panose="020B0604020202020204" pitchFamily="34" charset="0"/>
                  </a:endParaRPr>
                </a:p>
              </p:txBody>
            </p:sp>
          </p:grpSp>
          <p:sp>
            <p:nvSpPr>
              <p:cNvPr id="777" name="TextBox 993">
                <a:extLst>
                  <a:ext uri="{FF2B5EF4-FFF2-40B4-BE49-F238E27FC236}">
                    <a16:creationId xmlns:a16="http://schemas.microsoft.com/office/drawing/2014/main" id="{EABB329B-19B1-78F5-37F7-9DC17640AE5A}"/>
                  </a:ext>
                </a:extLst>
              </p:cNvPr>
              <p:cNvSpPr txBox="1"/>
              <p:nvPr/>
            </p:nvSpPr>
            <p:spPr>
              <a:xfrm>
                <a:off x="698582" y="5809622"/>
                <a:ext cx="2696810" cy="372294"/>
              </a:xfrm>
              <a:prstGeom prst="rect">
                <a:avLst/>
              </a:prstGeom>
              <a:noFill/>
            </p:spPr>
            <p:txBody>
              <a:bodyPr wrap="square" lIns="0" tIns="0" rIns="0" bIns="0" rtlCol="0">
                <a:spAutoFit/>
              </a:bodyPr>
              <a:lstStyle/>
              <a:p>
                <a:pPr marL="0" marR="0" lvl="0" indent="0" algn="ctr" defTabSz="685800" eaLnBrk="1" fontAlgn="auto" latinLnBrk="0" hangingPunct="1">
                  <a:lnSpc>
                    <a:spcPct val="85000"/>
                  </a:lnSpc>
                  <a:spcBef>
                    <a:spcPts val="0"/>
                  </a:spcBef>
                  <a:spcAft>
                    <a:spcPts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Unreife APZ</a:t>
                </a:r>
              </a:p>
            </p:txBody>
          </p:sp>
        </p:grpSp>
        <p:sp>
          <p:nvSpPr>
            <p:cNvPr id="595" name="Freeform: Shape 114">
              <a:extLst>
                <a:ext uri="{FF2B5EF4-FFF2-40B4-BE49-F238E27FC236}">
                  <a16:creationId xmlns:a16="http://schemas.microsoft.com/office/drawing/2014/main" id="{2F9B1AA0-3D52-5E84-75B8-775EDEE1BA54}"/>
                </a:ext>
              </a:extLst>
            </p:cNvPr>
            <p:cNvSpPr/>
            <p:nvPr/>
          </p:nvSpPr>
          <p:spPr>
            <a:xfrm rot="1377844">
              <a:off x="4119940" y="3114163"/>
              <a:ext cx="228231" cy="145711"/>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3810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96" name="Freeform: Shape 117">
              <a:extLst>
                <a:ext uri="{FF2B5EF4-FFF2-40B4-BE49-F238E27FC236}">
                  <a16:creationId xmlns:a16="http://schemas.microsoft.com/office/drawing/2014/main" id="{892E6FC4-CD1D-E2DB-C8CF-5F8CCBABC809}"/>
                </a:ext>
              </a:extLst>
            </p:cNvPr>
            <p:cNvSpPr/>
            <p:nvPr/>
          </p:nvSpPr>
          <p:spPr>
            <a:xfrm rot="19962956">
              <a:off x="4602503" y="2961945"/>
              <a:ext cx="228231" cy="145711"/>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3810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97" name="Freeform: Shape 118">
              <a:extLst>
                <a:ext uri="{FF2B5EF4-FFF2-40B4-BE49-F238E27FC236}">
                  <a16:creationId xmlns:a16="http://schemas.microsoft.com/office/drawing/2014/main" id="{EB4E3701-0397-7F86-88D9-581591CE9178}"/>
                </a:ext>
              </a:extLst>
            </p:cNvPr>
            <p:cNvSpPr/>
            <p:nvPr/>
          </p:nvSpPr>
          <p:spPr>
            <a:xfrm rot="17790932">
              <a:off x="5016299" y="2979524"/>
              <a:ext cx="228231" cy="145711"/>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3810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98" name="Freeform: Shape 120">
              <a:extLst>
                <a:ext uri="{FF2B5EF4-FFF2-40B4-BE49-F238E27FC236}">
                  <a16:creationId xmlns:a16="http://schemas.microsoft.com/office/drawing/2014/main" id="{DD04F6EA-FCD9-2D64-E243-DD3BBB706085}"/>
                </a:ext>
              </a:extLst>
            </p:cNvPr>
            <p:cNvSpPr/>
            <p:nvPr/>
          </p:nvSpPr>
          <p:spPr>
            <a:xfrm rot="17790932">
              <a:off x="5645262" y="2788657"/>
              <a:ext cx="116812" cy="98523"/>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599" name="Freeform: Shape 121">
              <a:extLst>
                <a:ext uri="{FF2B5EF4-FFF2-40B4-BE49-F238E27FC236}">
                  <a16:creationId xmlns:a16="http://schemas.microsoft.com/office/drawing/2014/main" id="{6611655B-3196-A1DB-22CC-F8031B034B35}"/>
                </a:ext>
              </a:extLst>
            </p:cNvPr>
            <p:cNvSpPr/>
            <p:nvPr/>
          </p:nvSpPr>
          <p:spPr>
            <a:xfrm rot="19596162">
              <a:off x="5806806" y="2685520"/>
              <a:ext cx="91115" cy="71149"/>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600" name="Freeform: Shape 122">
              <a:extLst>
                <a:ext uri="{FF2B5EF4-FFF2-40B4-BE49-F238E27FC236}">
                  <a16:creationId xmlns:a16="http://schemas.microsoft.com/office/drawing/2014/main" id="{DC3AFB45-9197-526C-5B0F-484FC9A91715}"/>
                </a:ext>
              </a:extLst>
            </p:cNvPr>
            <p:cNvSpPr/>
            <p:nvPr/>
          </p:nvSpPr>
          <p:spPr>
            <a:xfrm rot="2060913">
              <a:off x="5683195" y="3045520"/>
              <a:ext cx="151705" cy="106423"/>
            </a:xfrm>
            <a:custGeom>
              <a:avLst/>
              <a:gdLst>
                <a:gd name="connsiteX0" fmla="*/ 0 w 735980"/>
                <a:gd name="connsiteY0" fmla="*/ 747132 h 758283"/>
                <a:gd name="connsiteX1" fmla="*/ 11151 w 735980"/>
                <a:gd name="connsiteY1" fmla="*/ 568712 h 758283"/>
                <a:gd name="connsiteX2" fmla="*/ 33453 w 735980"/>
                <a:gd name="connsiteY2" fmla="*/ 223025 h 758283"/>
                <a:gd name="connsiteX3" fmla="*/ 44605 w 735980"/>
                <a:gd name="connsiteY3" fmla="*/ 178420 h 758283"/>
                <a:gd name="connsiteX4" fmla="*/ 66907 w 735980"/>
                <a:gd name="connsiteY4" fmla="*/ 111512 h 758283"/>
                <a:gd name="connsiteX5" fmla="*/ 78058 w 735980"/>
                <a:gd name="connsiteY5" fmla="*/ 55756 h 758283"/>
                <a:gd name="connsiteX6" fmla="*/ 122663 w 735980"/>
                <a:gd name="connsiteY6" fmla="*/ 0 h 758283"/>
                <a:gd name="connsiteX7" fmla="*/ 200722 w 735980"/>
                <a:gd name="connsiteY7" fmla="*/ 11151 h 758283"/>
                <a:gd name="connsiteX8" fmla="*/ 211873 w 735980"/>
                <a:gd name="connsiteY8" fmla="*/ 55756 h 758283"/>
                <a:gd name="connsiteX9" fmla="*/ 234175 w 735980"/>
                <a:gd name="connsiteY9" fmla="*/ 702527 h 758283"/>
                <a:gd name="connsiteX10" fmla="*/ 267629 w 735980"/>
                <a:gd name="connsiteY10" fmla="*/ 735981 h 758283"/>
                <a:gd name="connsiteX11" fmla="*/ 323385 w 735980"/>
                <a:gd name="connsiteY11" fmla="*/ 747132 h 758283"/>
                <a:gd name="connsiteX12" fmla="*/ 334536 w 735980"/>
                <a:gd name="connsiteY12" fmla="*/ 702527 h 758283"/>
                <a:gd name="connsiteX13" fmla="*/ 345688 w 735980"/>
                <a:gd name="connsiteY13" fmla="*/ 669073 h 758283"/>
                <a:gd name="connsiteX14" fmla="*/ 356839 w 735980"/>
                <a:gd name="connsiteY14" fmla="*/ 602166 h 758283"/>
                <a:gd name="connsiteX15" fmla="*/ 367990 w 735980"/>
                <a:gd name="connsiteY15" fmla="*/ 546410 h 758283"/>
                <a:gd name="connsiteX16" fmla="*/ 379141 w 735980"/>
                <a:gd name="connsiteY16" fmla="*/ 423747 h 758283"/>
                <a:gd name="connsiteX17" fmla="*/ 390292 w 735980"/>
                <a:gd name="connsiteY17" fmla="*/ 167269 h 758283"/>
                <a:gd name="connsiteX18" fmla="*/ 401444 w 735980"/>
                <a:gd name="connsiteY18" fmla="*/ 89210 h 758283"/>
                <a:gd name="connsiteX19" fmla="*/ 412595 w 735980"/>
                <a:gd name="connsiteY19" fmla="*/ 55756 h 758283"/>
                <a:gd name="connsiteX20" fmla="*/ 457200 w 735980"/>
                <a:gd name="connsiteY20" fmla="*/ 44605 h 758283"/>
                <a:gd name="connsiteX21" fmla="*/ 490653 w 735980"/>
                <a:gd name="connsiteY21" fmla="*/ 78059 h 758283"/>
                <a:gd name="connsiteX22" fmla="*/ 524107 w 735980"/>
                <a:gd name="connsiteY22" fmla="*/ 301083 h 758283"/>
                <a:gd name="connsiteX23" fmla="*/ 535258 w 735980"/>
                <a:gd name="connsiteY23" fmla="*/ 334537 h 758283"/>
                <a:gd name="connsiteX24" fmla="*/ 546410 w 735980"/>
                <a:gd name="connsiteY24" fmla="*/ 423747 h 758283"/>
                <a:gd name="connsiteX25" fmla="*/ 557561 w 735980"/>
                <a:gd name="connsiteY25" fmla="*/ 635620 h 758283"/>
                <a:gd name="connsiteX26" fmla="*/ 579863 w 735980"/>
                <a:gd name="connsiteY26" fmla="*/ 702527 h 758283"/>
                <a:gd name="connsiteX27" fmla="*/ 624468 w 735980"/>
                <a:gd name="connsiteY27" fmla="*/ 758283 h 758283"/>
                <a:gd name="connsiteX28" fmla="*/ 669073 w 735980"/>
                <a:gd name="connsiteY28" fmla="*/ 747132 h 758283"/>
                <a:gd name="connsiteX29" fmla="*/ 691375 w 735980"/>
                <a:gd name="connsiteY29" fmla="*/ 713678 h 758283"/>
                <a:gd name="connsiteX30" fmla="*/ 702527 w 735980"/>
                <a:gd name="connsiteY30" fmla="*/ 457200 h 758283"/>
                <a:gd name="connsiteX31" fmla="*/ 724829 w 735980"/>
                <a:gd name="connsiteY31" fmla="*/ 267630 h 758283"/>
                <a:gd name="connsiteX32" fmla="*/ 735980 w 735980"/>
                <a:gd name="connsiteY32" fmla="*/ 167269 h 758283"/>
                <a:gd name="connsiteX33" fmla="*/ 724829 w 735980"/>
                <a:gd name="connsiteY33" fmla="*/ 33454 h 7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35980" h="758283">
                  <a:moveTo>
                    <a:pt x="0" y="747132"/>
                  </a:moveTo>
                  <a:cubicBezTo>
                    <a:pt x="3717" y="687659"/>
                    <a:pt x="8175" y="628227"/>
                    <a:pt x="11151" y="568712"/>
                  </a:cubicBezTo>
                  <a:cubicBezTo>
                    <a:pt x="18417" y="423391"/>
                    <a:pt x="11141" y="345739"/>
                    <a:pt x="33453" y="223025"/>
                  </a:cubicBezTo>
                  <a:cubicBezTo>
                    <a:pt x="36195" y="207946"/>
                    <a:pt x="40201" y="193100"/>
                    <a:pt x="44605" y="178420"/>
                  </a:cubicBezTo>
                  <a:cubicBezTo>
                    <a:pt x="51360" y="155902"/>
                    <a:pt x="62297" y="134564"/>
                    <a:pt x="66907" y="111512"/>
                  </a:cubicBezTo>
                  <a:cubicBezTo>
                    <a:pt x="70624" y="92927"/>
                    <a:pt x="71403" y="73503"/>
                    <a:pt x="78058" y="55756"/>
                  </a:cubicBezTo>
                  <a:cubicBezTo>
                    <a:pt x="86497" y="33252"/>
                    <a:pt x="106335" y="16328"/>
                    <a:pt x="122663" y="0"/>
                  </a:cubicBezTo>
                  <a:cubicBezTo>
                    <a:pt x="148683" y="3717"/>
                    <a:pt x="178433" y="-2779"/>
                    <a:pt x="200722" y="11151"/>
                  </a:cubicBezTo>
                  <a:cubicBezTo>
                    <a:pt x="213718" y="19274"/>
                    <a:pt x="211132" y="40448"/>
                    <a:pt x="211873" y="55756"/>
                  </a:cubicBezTo>
                  <a:cubicBezTo>
                    <a:pt x="222299" y="271222"/>
                    <a:pt x="216552" y="487530"/>
                    <a:pt x="234175" y="702527"/>
                  </a:cubicBezTo>
                  <a:cubicBezTo>
                    <a:pt x="235463" y="718245"/>
                    <a:pt x="253524" y="728928"/>
                    <a:pt x="267629" y="735981"/>
                  </a:cubicBezTo>
                  <a:cubicBezTo>
                    <a:pt x="284581" y="744457"/>
                    <a:pt x="304800" y="743415"/>
                    <a:pt x="323385" y="747132"/>
                  </a:cubicBezTo>
                  <a:cubicBezTo>
                    <a:pt x="327102" y="732264"/>
                    <a:pt x="330326" y="717263"/>
                    <a:pt x="334536" y="702527"/>
                  </a:cubicBezTo>
                  <a:cubicBezTo>
                    <a:pt x="337765" y="691225"/>
                    <a:pt x="343138" y="680548"/>
                    <a:pt x="345688" y="669073"/>
                  </a:cubicBezTo>
                  <a:cubicBezTo>
                    <a:pt x="350593" y="647001"/>
                    <a:pt x="352794" y="624411"/>
                    <a:pt x="356839" y="602166"/>
                  </a:cubicBezTo>
                  <a:cubicBezTo>
                    <a:pt x="360229" y="583518"/>
                    <a:pt x="364273" y="564995"/>
                    <a:pt x="367990" y="546410"/>
                  </a:cubicBezTo>
                  <a:cubicBezTo>
                    <a:pt x="371707" y="505522"/>
                    <a:pt x="376730" y="464732"/>
                    <a:pt x="379141" y="423747"/>
                  </a:cubicBezTo>
                  <a:cubicBezTo>
                    <a:pt x="384166" y="338321"/>
                    <a:pt x="384600" y="252653"/>
                    <a:pt x="390292" y="167269"/>
                  </a:cubicBezTo>
                  <a:cubicBezTo>
                    <a:pt x="392040" y="141043"/>
                    <a:pt x="396289" y="114983"/>
                    <a:pt x="401444" y="89210"/>
                  </a:cubicBezTo>
                  <a:cubicBezTo>
                    <a:pt x="403749" y="77684"/>
                    <a:pt x="403416" y="63099"/>
                    <a:pt x="412595" y="55756"/>
                  </a:cubicBezTo>
                  <a:cubicBezTo>
                    <a:pt x="424563" y="46182"/>
                    <a:pt x="442332" y="48322"/>
                    <a:pt x="457200" y="44605"/>
                  </a:cubicBezTo>
                  <a:cubicBezTo>
                    <a:pt x="468351" y="55756"/>
                    <a:pt x="482295" y="64686"/>
                    <a:pt x="490653" y="78059"/>
                  </a:cubicBezTo>
                  <a:cubicBezTo>
                    <a:pt x="532099" y="144373"/>
                    <a:pt x="516121" y="229205"/>
                    <a:pt x="524107" y="301083"/>
                  </a:cubicBezTo>
                  <a:cubicBezTo>
                    <a:pt x="525405" y="312766"/>
                    <a:pt x="531541" y="323386"/>
                    <a:pt x="535258" y="334537"/>
                  </a:cubicBezTo>
                  <a:cubicBezTo>
                    <a:pt x="538975" y="364274"/>
                    <a:pt x="544196" y="393861"/>
                    <a:pt x="546410" y="423747"/>
                  </a:cubicBezTo>
                  <a:cubicBezTo>
                    <a:pt x="551634" y="494276"/>
                    <a:pt x="549135" y="565402"/>
                    <a:pt x="557561" y="635620"/>
                  </a:cubicBezTo>
                  <a:cubicBezTo>
                    <a:pt x="560362" y="658961"/>
                    <a:pt x="572429" y="680225"/>
                    <a:pt x="579863" y="702527"/>
                  </a:cubicBezTo>
                  <a:cubicBezTo>
                    <a:pt x="595252" y="748696"/>
                    <a:pt x="581233" y="729461"/>
                    <a:pt x="624468" y="758283"/>
                  </a:cubicBezTo>
                  <a:cubicBezTo>
                    <a:pt x="639336" y="754566"/>
                    <a:pt x="656321" y="755633"/>
                    <a:pt x="669073" y="747132"/>
                  </a:cubicBezTo>
                  <a:cubicBezTo>
                    <a:pt x="680224" y="739698"/>
                    <a:pt x="689839" y="726992"/>
                    <a:pt x="691375" y="713678"/>
                  </a:cubicBezTo>
                  <a:cubicBezTo>
                    <a:pt x="701184" y="628669"/>
                    <a:pt x="697502" y="542626"/>
                    <a:pt x="702527" y="457200"/>
                  </a:cubicBezTo>
                  <a:cubicBezTo>
                    <a:pt x="712523" y="287280"/>
                    <a:pt x="708692" y="388659"/>
                    <a:pt x="724829" y="267630"/>
                  </a:cubicBezTo>
                  <a:cubicBezTo>
                    <a:pt x="729277" y="234266"/>
                    <a:pt x="732263" y="200723"/>
                    <a:pt x="735980" y="167269"/>
                  </a:cubicBezTo>
                  <a:lnTo>
                    <a:pt x="724829" y="33454"/>
                  </a:lnTo>
                </a:path>
              </a:pathLst>
            </a:custGeom>
            <a:no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601" name="TextBox 24">
              <a:extLst>
                <a:ext uri="{FF2B5EF4-FFF2-40B4-BE49-F238E27FC236}">
                  <a16:creationId xmlns:a16="http://schemas.microsoft.com/office/drawing/2014/main" id="{B2526668-EF33-51CB-9C9B-921972C39D46}"/>
                </a:ext>
              </a:extLst>
            </p:cNvPr>
            <p:cNvSpPr txBox="1"/>
            <p:nvPr/>
          </p:nvSpPr>
          <p:spPr>
            <a:xfrm>
              <a:off x="4007305" y="2464284"/>
              <a:ext cx="718940" cy="287771"/>
            </a:xfrm>
            <a:prstGeom prst="rect">
              <a:avLst/>
            </a:prstGeom>
            <a:noFill/>
          </p:spPr>
          <p:txBody>
            <a:bodyPr wrap="square" lIns="0" tIns="0" rIns="0" bIns="0" rtlCol="0">
              <a:spAutoFit/>
            </a:bodyPr>
            <a:lstStyle/>
            <a:p>
              <a:pPr marL="0" marR="0" lvl="0" indent="0" algn="ctr" defTabSz="685800" eaLnBrk="1" fontAlgn="auto" latinLnBrk="0" hangingPunct="1">
                <a:lnSpc>
                  <a:spcPct val="85000"/>
                </a:lnSpc>
                <a:spcBef>
                  <a:spcPts val="0"/>
                </a:spcBef>
                <a:spcAft>
                  <a:spcPts val="0"/>
                </a:spcAft>
                <a:buClrTx/>
                <a:buSzTx/>
                <a:buFontTx/>
                <a:buNone/>
                <a:tabLst/>
                <a:defRPr/>
              </a:pPr>
              <a:r>
                <a:rPr kumimoji="0" lang="de" sz="825"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Betazell-Antigene</a:t>
              </a:r>
            </a:p>
          </p:txBody>
        </p:sp>
        <p:sp>
          <p:nvSpPr>
            <p:cNvPr id="602" name="Freeform: Shape 124">
              <a:extLst>
                <a:ext uri="{FF2B5EF4-FFF2-40B4-BE49-F238E27FC236}">
                  <a16:creationId xmlns:a16="http://schemas.microsoft.com/office/drawing/2014/main" id="{26360D24-AC1E-A18F-7539-B0AF1D542370}"/>
                </a:ext>
              </a:extLst>
            </p:cNvPr>
            <p:cNvSpPr>
              <a:spLocks noChangeAspect="1"/>
            </p:cNvSpPr>
            <p:nvPr/>
          </p:nvSpPr>
          <p:spPr>
            <a:xfrm rot="13038401">
              <a:off x="5964623" y="2418545"/>
              <a:ext cx="156232" cy="168748"/>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B266B4"/>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603" name="Arc 26">
              <a:extLst>
                <a:ext uri="{FF2B5EF4-FFF2-40B4-BE49-F238E27FC236}">
                  <a16:creationId xmlns:a16="http://schemas.microsoft.com/office/drawing/2014/main" id="{4DC528F3-C715-DB78-E366-9005C0B7C6A5}"/>
                </a:ext>
              </a:extLst>
            </p:cNvPr>
            <p:cNvSpPr/>
            <p:nvPr/>
          </p:nvSpPr>
          <p:spPr>
            <a:xfrm flipV="1">
              <a:off x="5781092" y="2449686"/>
              <a:ext cx="269189" cy="278115"/>
            </a:xfrm>
            <a:prstGeom prst="arc">
              <a:avLst>
                <a:gd name="adj1" fmla="val 17014346"/>
                <a:gd name="adj2" fmla="val 21180211"/>
              </a:avLst>
            </a:prstGeom>
            <a:noFill/>
            <a:ln w="15875" cap="flat" cmpd="sng" algn="ctr">
              <a:solidFill>
                <a:sysClr val="window" lastClr="FFFFFF">
                  <a:lumMod val="50000"/>
                </a:sysClr>
              </a:solidFill>
              <a:prstDash val="solid"/>
              <a:tailEnd type="stealth" w="med" len="me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604" name="Oval 27">
              <a:extLst>
                <a:ext uri="{FF2B5EF4-FFF2-40B4-BE49-F238E27FC236}">
                  <a16:creationId xmlns:a16="http://schemas.microsoft.com/office/drawing/2014/main" id="{83981436-613B-D825-E0A6-55A3929B9600}"/>
                </a:ext>
              </a:extLst>
            </p:cNvPr>
            <p:cNvSpPr/>
            <p:nvPr/>
          </p:nvSpPr>
          <p:spPr>
            <a:xfrm>
              <a:off x="6029914" y="2422177"/>
              <a:ext cx="40733" cy="40733"/>
            </a:xfrm>
            <a:prstGeom prst="ellipse">
              <a:avLst/>
            </a:prstGeom>
            <a:solidFill>
              <a:srgbClr val="2F3651">
                <a:lumMod val="75000"/>
                <a:lumOff val="25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605" name="Rectangle 59">
              <a:extLst>
                <a:ext uri="{FF2B5EF4-FFF2-40B4-BE49-F238E27FC236}">
                  <a16:creationId xmlns:a16="http://schemas.microsoft.com/office/drawing/2014/main" id="{24570C98-65C9-C0E9-8166-77A0386B10CD}"/>
                </a:ext>
              </a:extLst>
            </p:cNvPr>
            <p:cNvSpPr/>
            <p:nvPr/>
          </p:nvSpPr>
          <p:spPr>
            <a:xfrm>
              <a:off x="3921468" y="2374570"/>
              <a:ext cx="1706252" cy="902671"/>
            </a:xfrm>
            <a:custGeom>
              <a:avLst/>
              <a:gdLst>
                <a:gd name="connsiteX0" fmla="*/ 0 w 2074528"/>
                <a:gd name="connsiteY0" fmla="*/ 914400 h 914400"/>
                <a:gd name="connsiteX1" fmla="*/ 0 w 2074528"/>
                <a:gd name="connsiteY1" fmla="*/ 0 h 914400"/>
                <a:gd name="connsiteX2" fmla="*/ 2074528 w 2074528"/>
                <a:gd name="connsiteY2" fmla="*/ 0 h 914400"/>
                <a:gd name="connsiteX3" fmla="*/ 2074528 w 2074528"/>
                <a:gd name="connsiteY3" fmla="*/ 0 h 914400"/>
                <a:gd name="connsiteX4" fmla="*/ 2165968 w 2165968"/>
                <a:gd name="connsiteY4" fmla="*/ 1005840 h 1005840"/>
              </a:gdLst>
              <a:ahLst/>
              <a:cxnLst>
                <a:cxn ang="0">
                  <a:pos x="connsiteX0" y="connsiteY0"/>
                </a:cxn>
                <a:cxn ang="0">
                  <a:pos x="connsiteX1" y="connsiteY1"/>
                </a:cxn>
                <a:cxn ang="0">
                  <a:pos x="connsiteX2" y="connsiteY2"/>
                </a:cxn>
              </a:cxnLst>
              <a:rect l="l" t="t" r="r" b="b"/>
              <a:pathLst>
                <a:path w="2074528" h="914400">
                  <a:moveTo>
                    <a:pt x="0" y="914400"/>
                  </a:moveTo>
                  <a:lnTo>
                    <a:pt x="0" y="0"/>
                  </a:lnTo>
                  <a:lnTo>
                    <a:pt x="2074528" y="0"/>
                  </a:lnTo>
                </a:path>
              </a:pathLst>
            </a:custGeom>
            <a:noFill/>
            <a:ln w="15875" cap="flat" cmpd="sng" algn="ctr">
              <a:solidFill>
                <a:sysClr val="window" lastClr="FFFFFF">
                  <a:lumMod val="50000"/>
                </a:sysClr>
              </a:solidFill>
              <a:prstDash val="solid"/>
              <a:tailEnd type="stealth" w="lg" len="lg"/>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606" name="TextBox 29">
              <a:extLst>
                <a:ext uri="{FF2B5EF4-FFF2-40B4-BE49-F238E27FC236}">
                  <a16:creationId xmlns:a16="http://schemas.microsoft.com/office/drawing/2014/main" id="{0EB933BD-1B17-B526-90E8-DBDB4F2E1812}"/>
                </a:ext>
              </a:extLst>
            </p:cNvPr>
            <p:cNvSpPr txBox="1"/>
            <p:nvPr/>
          </p:nvSpPr>
          <p:spPr>
            <a:xfrm>
              <a:off x="3398601" y="3783463"/>
              <a:ext cx="680336" cy="184665"/>
            </a:xfrm>
            <a:prstGeom prst="rect">
              <a:avLst/>
            </a:prstGeom>
            <a:noFill/>
          </p:spPr>
          <p:txBody>
            <a:bodyPr wrap="square" lIns="0" tIns="0" rIns="0" bIns="0" rtlCol="0" anchor="t">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HLA-</a:t>
              </a:r>
              <a:r>
                <a:rPr kumimoji="0" lang="de" sz="90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I</a:t>
              </a:r>
              <a:endParaRPr kumimoji="0" lang="en-US" sz="1350" b="0" i="0" u="none" strike="noStrike" kern="0" cap="none" spc="0" normalizeH="0" baseline="0" noProof="0">
                <a:ln>
                  <a:noFill/>
                </a:ln>
                <a:solidFill>
                  <a:srgbClr val="2F3651"/>
                </a:solidFill>
                <a:effectLst/>
                <a:uLnTx/>
                <a:uFillTx/>
                <a:latin typeface="Arial" panose="020B0604020202020204" pitchFamily="34" charset="0"/>
                <a:ea typeface="Calibri" panose="020F0502020204030204"/>
                <a:cs typeface="Arial" panose="020B0604020202020204" pitchFamily="34" charset="0"/>
              </a:endParaRPr>
            </a:p>
          </p:txBody>
        </p:sp>
        <p:sp>
          <p:nvSpPr>
            <p:cNvPr id="607" name="Rectangle 30">
              <a:extLst>
                <a:ext uri="{FF2B5EF4-FFF2-40B4-BE49-F238E27FC236}">
                  <a16:creationId xmlns:a16="http://schemas.microsoft.com/office/drawing/2014/main" id="{70DF9FA4-2D14-C185-3879-3A591B53B9EE}"/>
                </a:ext>
              </a:extLst>
            </p:cNvPr>
            <p:cNvSpPr/>
            <p:nvPr/>
          </p:nvSpPr>
          <p:spPr>
            <a:xfrm>
              <a:off x="1762491" y="2988520"/>
              <a:ext cx="959387" cy="313932"/>
            </a:xfrm>
            <a:prstGeom prst="rect">
              <a:avLst/>
            </a:prstGeom>
          </p:spPr>
          <p:txBody>
            <a:bodyPr wrap="square" lIns="0" tIns="0" rIns="0" bIns="0" anchor="t">
              <a:spAutoFit/>
            </a:bodyPr>
            <a:lstStyle/>
            <a:p>
              <a:pPr marL="0" marR="0" lvl="0" indent="0" algn="r" defTabSz="685783" eaLnBrk="1" fontAlgn="auto" latinLnBrk="0" hangingPunct="1">
                <a:lnSpc>
                  <a:spcPct val="85000"/>
                </a:lnSpc>
                <a:spcBef>
                  <a:spcPts val="0"/>
                </a:spcBef>
                <a:spcAft>
                  <a:spcPts val="0"/>
                </a:spcAft>
                <a:buClrTx/>
                <a:buSzTx/>
                <a:buFontTx/>
                <a:buNone/>
                <a:tabLst/>
                <a:defRPr/>
              </a:pPr>
              <a:r>
                <a:rPr kumimoji="0" lang="de" sz="900" b="1" i="0" u="none" strike="noStrike" kern="0" cap="none" spc="0" normalizeH="0" baseline="0" noProof="0" dirty="0">
                  <a:ln>
                    <a:noFill/>
                  </a:ln>
                  <a:solidFill>
                    <a:srgbClr val="2F3651"/>
                  </a:solidFill>
                  <a:effectLst/>
                  <a:uLnTx/>
                  <a:uFill>
                    <a:solidFill>
                      <a:prstClr val="black">
                        <a:alpha val="0"/>
                      </a:prstClr>
                    </a:solidFill>
                  </a:uFill>
                  <a:latin typeface="Arial"/>
                  <a:ea typeface="Arial"/>
                  <a:cs typeface="Arial"/>
                </a:rPr>
                <a:t>Stress, Zytokine</a:t>
              </a:r>
              <a:r>
                <a:rPr kumimoji="0" lang="de" sz="900" b="1" i="0" u="none" strike="noStrike" kern="0" cap="none" spc="0" normalizeH="0" baseline="30000" noProof="0" dirty="0">
                  <a:ln>
                    <a:noFill/>
                  </a:ln>
                  <a:solidFill>
                    <a:srgbClr val="2F3651"/>
                  </a:solidFill>
                  <a:effectLst/>
                  <a:uLnTx/>
                  <a:uFill>
                    <a:solidFill>
                      <a:prstClr val="black">
                        <a:alpha val="0"/>
                      </a:prstClr>
                    </a:solidFill>
                  </a:uFill>
                  <a:latin typeface="Arial"/>
                  <a:ea typeface="Arial"/>
                  <a:cs typeface="Arial"/>
                </a:rPr>
                <a:t>4,5</a:t>
              </a:r>
              <a:endParaRPr kumimoji="0" lang="en-US" sz="900" b="0" i="0" u="none" strike="noStrike" kern="0" cap="none" spc="0" normalizeH="0" baseline="30000" noProof="0" dirty="0">
                <a:ln>
                  <a:noFill/>
                </a:ln>
                <a:solidFill>
                  <a:srgbClr val="2F3651"/>
                </a:solidFill>
                <a:effectLst/>
                <a:uLnTx/>
                <a:uFillTx/>
                <a:latin typeface="Arial" panose="020B0604020202020204" pitchFamily="34" charset="0"/>
                <a:ea typeface="Calibri" panose="020F0502020204030204"/>
                <a:cs typeface="Arial" panose="020B0604020202020204" pitchFamily="34" charset="0"/>
              </a:endParaRPr>
            </a:p>
          </p:txBody>
        </p:sp>
        <p:grpSp>
          <p:nvGrpSpPr>
            <p:cNvPr id="608" name="Group 927">
              <a:extLst>
                <a:ext uri="{FF2B5EF4-FFF2-40B4-BE49-F238E27FC236}">
                  <a16:creationId xmlns:a16="http://schemas.microsoft.com/office/drawing/2014/main" id="{8AA859F9-7FF4-2D46-5993-5BBC5C3359F0}"/>
                </a:ext>
              </a:extLst>
            </p:cNvPr>
            <p:cNvGrpSpPr/>
            <p:nvPr/>
          </p:nvGrpSpPr>
          <p:grpSpPr>
            <a:xfrm>
              <a:off x="563734" y="3511636"/>
              <a:ext cx="2053072" cy="1319918"/>
              <a:chOff x="629804" y="3379671"/>
              <a:chExt cx="2053072" cy="1319918"/>
            </a:xfrm>
          </p:grpSpPr>
          <p:sp>
            <p:nvSpPr>
              <p:cNvPr id="774" name="Rectangle: Rounded Corners 131">
                <a:extLst>
                  <a:ext uri="{FF2B5EF4-FFF2-40B4-BE49-F238E27FC236}">
                    <a16:creationId xmlns:a16="http://schemas.microsoft.com/office/drawing/2014/main" id="{D97E5025-666E-F817-F64F-E15D16801ADF}"/>
                  </a:ext>
                </a:extLst>
              </p:cNvPr>
              <p:cNvSpPr/>
              <p:nvPr/>
            </p:nvSpPr>
            <p:spPr>
              <a:xfrm>
                <a:off x="719995" y="3379671"/>
                <a:ext cx="1872690" cy="264116"/>
              </a:xfrm>
              <a:prstGeom prst="roundRect">
                <a:avLst>
                  <a:gd name="adj" fmla="val 50000"/>
                </a:avLst>
              </a:prstGeom>
              <a:solidFill>
                <a:srgbClr val="2F3651">
                  <a:alpha val="50000"/>
                </a:srgbClr>
              </a:solidFill>
              <a:ln w="25400" cap="flat" cmpd="sng" algn="ctr">
                <a:noFill/>
                <a:prstDash val="solid"/>
              </a:ln>
              <a:effectLst/>
            </p:spPr>
            <p:txBody>
              <a:bodyPr lIns="0" tIns="0" rIns="0" bIns="0"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105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Betazell-Stress</a:t>
                </a:r>
              </a:p>
            </p:txBody>
          </p:sp>
          <p:sp>
            <p:nvSpPr>
              <p:cNvPr id="775" name="Rectangle 991">
                <a:extLst>
                  <a:ext uri="{FF2B5EF4-FFF2-40B4-BE49-F238E27FC236}">
                    <a16:creationId xmlns:a16="http://schemas.microsoft.com/office/drawing/2014/main" id="{86E21123-0843-D8B4-9CFB-BC3F8C5973AC}"/>
                  </a:ext>
                </a:extLst>
              </p:cNvPr>
              <p:cNvSpPr/>
              <p:nvPr/>
            </p:nvSpPr>
            <p:spPr>
              <a:xfrm>
                <a:off x="629804" y="3705471"/>
                <a:ext cx="2053072" cy="994118"/>
              </a:xfrm>
              <a:prstGeom prst="rect">
                <a:avLst/>
              </a:prstGeom>
            </p:spPr>
            <p:txBody>
              <a:bodyPr wrap="square" lIns="0" tIns="0" rIns="0" bIns="0">
                <a:spAutoFit/>
              </a:bodyPr>
              <a:lstStyle/>
              <a:p>
                <a:pPr marL="0" marR="0" lvl="0" indent="0" algn="ctr" defTabSz="685783" eaLnBrk="1" fontAlgn="auto" latinLnBrk="0" hangingPunct="1">
                  <a:lnSpc>
                    <a:spcPct val="85000"/>
                  </a:lnSpc>
                  <a:spcBef>
                    <a:spcPct val="0"/>
                  </a:spcBef>
                  <a:spcAft>
                    <a:spcPct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Genetisch </a:t>
                </a:r>
                <a:br>
                  <a:rPr kumimoji="0" sz="900" b="0" i="0" u="none" strike="noStrike" kern="0" cap="none" spc="0" normalizeH="0" baseline="0" noProof="0">
                    <a:ln>
                      <a:noFill/>
                    </a:ln>
                    <a:solidFill>
                      <a:srgbClr val="000000"/>
                    </a:solidFill>
                    <a:effectLst/>
                    <a:uLnTx/>
                    <a:uFillTx/>
                    <a:latin typeface="Calibri" panose="020F0502020204030204"/>
                    <a:ea typeface="Calibri" panose="020F0502020204030204"/>
                    <a:cs typeface="Arial"/>
                  </a:rPr>
                </a:b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Veranlagung</a:t>
                </a:r>
              </a:p>
              <a:p>
                <a:pPr marL="0" marR="0" lvl="0" indent="0" algn="ctr" defTabSz="685783" eaLnBrk="1" fontAlgn="auto" latinLnBrk="0" hangingPunct="1">
                  <a:lnSpc>
                    <a:spcPct val="85000"/>
                  </a:lnSpc>
                  <a:spcBef>
                    <a:spcPct val="0"/>
                  </a:spcBef>
                  <a:spcAft>
                    <a:spcPct val="0"/>
                  </a:spcAft>
                  <a:buClrTx/>
                  <a:buSzTx/>
                  <a:buFontTx/>
                  <a:buNone/>
                  <a:tabLst/>
                  <a:defRPr/>
                </a:pPr>
                <a:r>
                  <a:rPr kumimoji="0" lang="en-US" sz="1200" b="0" i="0" u="none" strike="noStrike" kern="0" cap="none" spc="0" normalizeH="0" baseline="0" noProof="0">
                    <a:ln>
                      <a:noFill/>
                    </a:ln>
                    <a:solidFill>
                      <a:srgbClr val="2F3651"/>
                    </a:solidFill>
                    <a:effectLst/>
                    <a:uLnTx/>
                    <a:uFillTx/>
                    <a:latin typeface="Arial" panose="020B0604020202020204" pitchFamily="34" charset="0"/>
                    <a:ea typeface="Calibri" panose="020F0502020204030204"/>
                    <a:cs typeface="Arial" panose="020B0604020202020204" pitchFamily="34" charset="0"/>
                  </a:rPr>
                  <a:t>+</a:t>
                </a:r>
              </a:p>
              <a:p>
                <a:pPr marL="0" marR="0" lvl="0" indent="0" algn="ctr" defTabSz="685783" eaLnBrk="1" fontAlgn="auto" latinLnBrk="0" hangingPunct="1">
                  <a:lnSpc>
                    <a:spcPct val="85000"/>
                  </a:lnSpc>
                  <a:spcBef>
                    <a:spcPct val="0"/>
                  </a:spcBef>
                  <a:spcAft>
                    <a:spcPct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Umweltfaktoren</a:t>
                </a:r>
                <a:br>
                  <a:rPr kumimoji="0" sz="900" b="0" i="0" u="none" strike="noStrike" kern="0" cap="none" spc="0" normalizeH="0" baseline="0" noProof="0">
                    <a:ln>
                      <a:noFill/>
                    </a:ln>
                    <a:solidFill>
                      <a:srgbClr val="000000"/>
                    </a:solidFill>
                    <a:effectLst/>
                    <a:uLnTx/>
                    <a:uFillTx/>
                    <a:latin typeface="Calibri" panose="020F0502020204030204"/>
                    <a:ea typeface="Calibri" panose="020F0502020204030204"/>
                    <a:cs typeface="Arial"/>
                  </a:rPr>
                </a:br>
                <a:r>
                  <a:rPr kumimoji="0" lang="de" sz="90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(z. B. Infektionen,</a:t>
                </a:r>
                <a:br>
                  <a:rPr kumimoji="0" sz="900" b="0" i="0" u="none" strike="noStrike" kern="0" cap="none" spc="0" normalizeH="0" baseline="0" noProof="0">
                    <a:ln>
                      <a:noFill/>
                    </a:ln>
                    <a:solidFill>
                      <a:srgbClr val="000000"/>
                    </a:solidFill>
                    <a:effectLst/>
                    <a:uLnTx/>
                    <a:uFillTx/>
                    <a:latin typeface="Calibri" panose="020F0502020204030204"/>
                    <a:ea typeface="Calibri" panose="020F0502020204030204"/>
                    <a:cs typeface="Arial"/>
                  </a:rPr>
                </a:br>
                <a:r>
                  <a:rPr kumimoji="0" lang="de" sz="90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Ernährung usw.)</a:t>
                </a:r>
              </a:p>
            </p:txBody>
          </p:sp>
        </p:grpSp>
        <p:sp>
          <p:nvSpPr>
            <p:cNvPr id="683" name="Freeform: Shape 134">
              <a:extLst>
                <a:ext uri="{FF2B5EF4-FFF2-40B4-BE49-F238E27FC236}">
                  <a16:creationId xmlns:a16="http://schemas.microsoft.com/office/drawing/2014/main" id="{64F64DFB-AE05-452C-FAE4-3CEC2C31F9EE}"/>
                </a:ext>
              </a:extLst>
            </p:cNvPr>
            <p:cNvSpPr/>
            <p:nvPr/>
          </p:nvSpPr>
          <p:spPr>
            <a:xfrm>
              <a:off x="2575137" y="2452628"/>
              <a:ext cx="560488" cy="998690"/>
            </a:xfrm>
            <a:custGeom>
              <a:avLst/>
              <a:gdLst>
                <a:gd name="connsiteX0" fmla="*/ 0 w 306658"/>
                <a:gd name="connsiteY0" fmla="*/ 0 h 546410"/>
                <a:gd name="connsiteX1" fmla="*/ 178419 w 306658"/>
                <a:gd name="connsiteY1" fmla="*/ 183995 h 546410"/>
                <a:gd name="connsiteX2" fmla="*/ 39029 w 306658"/>
                <a:gd name="connsiteY2" fmla="*/ 150541 h 546410"/>
                <a:gd name="connsiteX3" fmla="*/ 239751 w 306658"/>
                <a:gd name="connsiteY3" fmla="*/ 367990 h 546410"/>
                <a:gd name="connsiteX4" fmla="*/ 139390 w 306658"/>
                <a:gd name="connsiteY4" fmla="*/ 340112 h 546410"/>
                <a:gd name="connsiteX5" fmla="*/ 306658 w 306658"/>
                <a:gd name="connsiteY5" fmla="*/ 546410 h 54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6658" h="546410">
                  <a:moveTo>
                    <a:pt x="0" y="0"/>
                  </a:moveTo>
                  <a:lnTo>
                    <a:pt x="178419" y="183995"/>
                  </a:lnTo>
                  <a:lnTo>
                    <a:pt x="39029" y="150541"/>
                  </a:lnTo>
                  <a:lnTo>
                    <a:pt x="239751" y="367990"/>
                  </a:lnTo>
                  <a:lnTo>
                    <a:pt x="139390" y="340112"/>
                  </a:lnTo>
                  <a:lnTo>
                    <a:pt x="306658" y="546410"/>
                  </a:lnTo>
                </a:path>
              </a:pathLst>
            </a:custGeom>
            <a:noFill/>
            <a:ln w="38100" cap="flat" cmpd="sng" algn="ctr">
              <a:solidFill>
                <a:srgbClr val="2F3651"/>
              </a:solidFill>
              <a:prstDash val="solid"/>
              <a:tailEnd type="arrow" w="lg" len="sm"/>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nvGrpSpPr>
            <p:cNvPr id="684" name="Group 929">
              <a:extLst>
                <a:ext uri="{FF2B5EF4-FFF2-40B4-BE49-F238E27FC236}">
                  <a16:creationId xmlns:a16="http://schemas.microsoft.com/office/drawing/2014/main" id="{5900D0DE-E589-A3D2-0E7D-49868F9F98CA}"/>
                </a:ext>
              </a:extLst>
            </p:cNvPr>
            <p:cNvGrpSpPr/>
            <p:nvPr/>
          </p:nvGrpSpPr>
          <p:grpSpPr>
            <a:xfrm rot="1363704">
              <a:off x="3593056" y="3982627"/>
              <a:ext cx="399136" cy="422826"/>
              <a:chOff x="3772561" y="3519441"/>
              <a:chExt cx="447999" cy="474589"/>
            </a:xfrm>
          </p:grpSpPr>
          <p:sp>
            <p:nvSpPr>
              <p:cNvPr id="771" name="Freeform: Shape 158">
                <a:extLst>
                  <a:ext uri="{FF2B5EF4-FFF2-40B4-BE49-F238E27FC236}">
                    <a16:creationId xmlns:a16="http://schemas.microsoft.com/office/drawing/2014/main" id="{27DBE9D0-E29E-866A-79C9-1B5ED44FB144}"/>
                  </a:ext>
                </a:extLst>
              </p:cNvPr>
              <p:cNvSpPr>
                <a:spLocks noChangeAspect="1"/>
              </p:cNvSpPr>
              <p:nvPr/>
            </p:nvSpPr>
            <p:spPr>
              <a:xfrm rot="17426564" flipV="1">
                <a:off x="3946685" y="3720155"/>
                <a:ext cx="263327" cy="284423"/>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A30000"/>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772" name="Freeform: Shape 159">
                <a:extLst>
                  <a:ext uri="{FF2B5EF4-FFF2-40B4-BE49-F238E27FC236}">
                    <a16:creationId xmlns:a16="http://schemas.microsoft.com/office/drawing/2014/main" id="{E096FCDE-EB38-7145-6549-0AD211B16B7C}"/>
                  </a:ext>
                </a:extLst>
              </p:cNvPr>
              <p:cNvSpPr>
                <a:spLocks noChangeAspect="1"/>
              </p:cNvSpPr>
              <p:nvPr/>
            </p:nvSpPr>
            <p:spPr>
              <a:xfrm rot="6711832" flipV="1">
                <a:off x="3783109" y="3508893"/>
                <a:ext cx="263327" cy="284423"/>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3F4D92"/>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773" name="Oval 989">
                <a:extLst>
                  <a:ext uri="{FF2B5EF4-FFF2-40B4-BE49-F238E27FC236}">
                    <a16:creationId xmlns:a16="http://schemas.microsoft.com/office/drawing/2014/main" id="{E30A91C8-F9C4-2A50-7EE3-4242204A235F}"/>
                  </a:ext>
                </a:extLst>
              </p:cNvPr>
              <p:cNvSpPr/>
              <p:nvPr/>
            </p:nvSpPr>
            <p:spPr>
              <a:xfrm>
                <a:off x="3945222" y="3710010"/>
                <a:ext cx="91440" cy="91440"/>
              </a:xfrm>
              <a:prstGeom prst="ellipse">
                <a:avLst/>
              </a:prstGeom>
              <a:solidFill>
                <a:srgbClr val="CC9C50">
                  <a:lumMod val="75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pic>
          <p:nvPicPr>
            <p:cNvPr id="685" name="T-Cells infiltrate 4">
              <a:extLst>
                <a:ext uri="{FF2B5EF4-FFF2-40B4-BE49-F238E27FC236}">
                  <a16:creationId xmlns:a16="http://schemas.microsoft.com/office/drawing/2014/main" id="{3B4E2E64-8CD3-A4CC-40ED-37C7B63687A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rot="6807710">
              <a:off x="3588357" y="4322575"/>
              <a:ext cx="821117" cy="806723"/>
            </a:xfrm>
            <a:prstGeom prst="rect">
              <a:avLst/>
            </a:prstGeom>
          </p:spPr>
        </p:pic>
        <p:sp>
          <p:nvSpPr>
            <p:cNvPr id="686" name="TextBox 931">
              <a:extLst>
                <a:ext uri="{FF2B5EF4-FFF2-40B4-BE49-F238E27FC236}">
                  <a16:creationId xmlns:a16="http://schemas.microsoft.com/office/drawing/2014/main" id="{826723D4-4947-A448-54A4-55DB02855790}"/>
                </a:ext>
              </a:extLst>
            </p:cNvPr>
            <p:cNvSpPr txBox="1"/>
            <p:nvPr/>
          </p:nvSpPr>
          <p:spPr>
            <a:xfrm>
              <a:off x="9932224" y="2273656"/>
              <a:ext cx="1137031" cy="156967"/>
            </a:xfrm>
            <a:prstGeom prst="rect">
              <a:avLst/>
            </a:prstGeom>
            <a:noFill/>
          </p:spPr>
          <p:txBody>
            <a:bodyPr wrap="square" lIns="0" tIns="0" rIns="0" bIns="0" rtlCol="0" anchor="ctr">
              <a:spAutoFit/>
            </a:bodyPr>
            <a:lstStyle/>
            <a:p>
              <a:pPr marL="0" marR="0" lvl="0" indent="0" defTabSz="685800" eaLnBrk="1" fontAlgn="auto" latinLnBrk="0" hangingPunct="1">
                <a:lnSpc>
                  <a:spcPct val="85000"/>
                </a:lnSpc>
                <a:spcBef>
                  <a:spcPts val="0"/>
                </a:spcBef>
                <a:spcAft>
                  <a:spcPts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Reife APZ</a:t>
              </a:r>
            </a:p>
          </p:txBody>
        </p:sp>
        <p:sp>
          <p:nvSpPr>
            <p:cNvPr id="687" name="TextBox 932">
              <a:extLst>
                <a:ext uri="{FF2B5EF4-FFF2-40B4-BE49-F238E27FC236}">
                  <a16:creationId xmlns:a16="http://schemas.microsoft.com/office/drawing/2014/main" id="{6018B3C7-3BF9-98E6-188A-FD27810F9D3B}"/>
                </a:ext>
              </a:extLst>
            </p:cNvPr>
            <p:cNvSpPr txBox="1"/>
            <p:nvPr/>
          </p:nvSpPr>
          <p:spPr>
            <a:xfrm>
              <a:off x="7572998" y="2464285"/>
              <a:ext cx="1022547" cy="287771"/>
            </a:xfrm>
            <a:prstGeom prst="rect">
              <a:avLst/>
            </a:prstGeom>
            <a:noFill/>
          </p:spPr>
          <p:txBody>
            <a:bodyPr wrap="square" lIns="0" tIns="0" rIns="0" bIns="0" rtlCol="0">
              <a:spAutoFit/>
            </a:bodyPr>
            <a:lstStyle/>
            <a:p>
              <a:pPr marL="0" marR="0" lvl="0" indent="0" algn="ctr" defTabSz="685800" eaLnBrk="1" fontAlgn="auto" latinLnBrk="0" hangingPunct="1">
                <a:lnSpc>
                  <a:spcPct val="85000"/>
                </a:lnSpc>
                <a:spcBef>
                  <a:spcPts val="0"/>
                </a:spcBef>
                <a:spcAft>
                  <a:spcPts val="0"/>
                </a:spcAft>
                <a:buClrTx/>
                <a:buSzTx/>
                <a:buFontTx/>
                <a:buNone/>
                <a:tabLst/>
                <a:defRPr/>
              </a:pPr>
              <a:r>
                <a:rPr kumimoji="0" lang="de" sz="825"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Antigen-</a:t>
              </a:r>
              <a:r>
                <a:rPr lang="de" sz="825" kern="0">
                  <a:solidFill>
                    <a:srgbClr val="2F3651"/>
                  </a:solidFill>
                  <a:uFill>
                    <a:solidFill>
                      <a:prstClr val="black">
                        <a:alpha val="0"/>
                      </a:prstClr>
                    </a:solidFill>
                  </a:uFill>
                  <a:latin typeface="Arial"/>
                  <a:ea typeface="Arial"/>
                  <a:cs typeface="Arial"/>
                </a:rPr>
                <a:t>P</a:t>
              </a:r>
              <a:r>
                <a:rPr kumimoji="0" lang="de" sz="825"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räsentation</a:t>
              </a:r>
            </a:p>
          </p:txBody>
        </p:sp>
        <p:grpSp>
          <p:nvGrpSpPr>
            <p:cNvPr id="688" name="Group 933">
              <a:extLst>
                <a:ext uri="{FF2B5EF4-FFF2-40B4-BE49-F238E27FC236}">
                  <a16:creationId xmlns:a16="http://schemas.microsoft.com/office/drawing/2014/main" id="{6484C584-10B6-FBE3-9DE3-5846FEB3788E}"/>
                </a:ext>
              </a:extLst>
            </p:cNvPr>
            <p:cNvGrpSpPr/>
            <p:nvPr/>
          </p:nvGrpSpPr>
          <p:grpSpPr>
            <a:xfrm rot="19257870">
              <a:off x="9710525" y="3003879"/>
              <a:ext cx="780214" cy="1172674"/>
              <a:chOff x="9131021" y="3551487"/>
              <a:chExt cx="780214" cy="1172674"/>
            </a:xfrm>
          </p:grpSpPr>
          <p:grpSp>
            <p:nvGrpSpPr>
              <p:cNvPr id="763" name="Group 979">
                <a:extLst>
                  <a:ext uri="{FF2B5EF4-FFF2-40B4-BE49-F238E27FC236}">
                    <a16:creationId xmlns:a16="http://schemas.microsoft.com/office/drawing/2014/main" id="{CD3ACE2A-7020-C96D-94E3-3B69FA22E9E3}"/>
                  </a:ext>
                </a:extLst>
              </p:cNvPr>
              <p:cNvGrpSpPr/>
              <p:nvPr/>
            </p:nvGrpSpPr>
            <p:grpSpPr>
              <a:xfrm>
                <a:off x="9131021" y="3551487"/>
                <a:ext cx="780214" cy="1172674"/>
                <a:chOff x="9131021" y="3551487"/>
                <a:chExt cx="780214" cy="1172674"/>
              </a:xfrm>
            </p:grpSpPr>
            <p:sp>
              <p:nvSpPr>
                <p:cNvPr id="766" name="Freeform: Shape 202">
                  <a:extLst>
                    <a:ext uri="{FF2B5EF4-FFF2-40B4-BE49-F238E27FC236}">
                      <a16:creationId xmlns:a16="http://schemas.microsoft.com/office/drawing/2014/main" id="{30A31854-B6AA-A3FB-2696-0547BD301CBC}"/>
                    </a:ext>
                  </a:extLst>
                </p:cNvPr>
                <p:cNvSpPr>
                  <a:spLocks noChangeAspect="1"/>
                </p:cNvSpPr>
                <p:nvPr/>
              </p:nvSpPr>
              <p:spPr>
                <a:xfrm rot="2238401">
                  <a:off x="9403825" y="3551487"/>
                  <a:ext cx="234606" cy="25340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B266B4"/>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grpSp>
              <p:nvGrpSpPr>
                <p:cNvPr id="767" name="Group 983">
                  <a:extLst>
                    <a:ext uri="{FF2B5EF4-FFF2-40B4-BE49-F238E27FC236}">
                      <a16:creationId xmlns:a16="http://schemas.microsoft.com/office/drawing/2014/main" id="{1491D3B3-527B-4245-43E2-06230B8CD11D}"/>
                    </a:ext>
                  </a:extLst>
                </p:cNvPr>
                <p:cNvGrpSpPr>
                  <a:grpSpLocks noChangeAspect="1"/>
                </p:cNvGrpSpPr>
                <p:nvPr/>
              </p:nvGrpSpPr>
              <p:grpSpPr>
                <a:xfrm>
                  <a:off x="9131021" y="3943947"/>
                  <a:ext cx="780214" cy="780214"/>
                  <a:chOff x="6935850" y="3133317"/>
                  <a:chExt cx="1828798" cy="1828798"/>
                </a:xfrm>
              </p:grpSpPr>
              <p:sp>
                <p:nvSpPr>
                  <p:cNvPr id="768" name="Oval 984">
                    <a:extLst>
                      <a:ext uri="{FF2B5EF4-FFF2-40B4-BE49-F238E27FC236}">
                        <a16:creationId xmlns:a16="http://schemas.microsoft.com/office/drawing/2014/main" id="{614F01D5-C5C8-E6DF-C17D-2EDB1B4E2D5D}"/>
                      </a:ext>
                    </a:extLst>
                  </p:cNvPr>
                  <p:cNvSpPr/>
                  <p:nvPr/>
                </p:nvSpPr>
                <p:spPr>
                  <a:xfrm>
                    <a:off x="6935850" y="3133317"/>
                    <a:ext cx="1828798" cy="1828798"/>
                  </a:xfrm>
                  <a:prstGeom prst="ellipse">
                    <a:avLst/>
                  </a:prstGeom>
                  <a:solidFill>
                    <a:srgbClr val="FFA3A3"/>
                  </a:solidFill>
                  <a:ln w="12700" cap="flat" cmpd="sng" algn="ctr">
                    <a:solidFill>
                      <a:srgbClr val="A30000"/>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769" name="Oval 985">
                    <a:extLst>
                      <a:ext uri="{FF2B5EF4-FFF2-40B4-BE49-F238E27FC236}">
                        <a16:creationId xmlns:a16="http://schemas.microsoft.com/office/drawing/2014/main" id="{D5E82586-DC66-006E-C0E6-EB0A278B4C43}"/>
                      </a:ext>
                    </a:extLst>
                  </p:cNvPr>
                  <p:cNvSpPr/>
                  <p:nvPr/>
                </p:nvSpPr>
                <p:spPr>
                  <a:xfrm>
                    <a:off x="7204594" y="3744010"/>
                    <a:ext cx="987552" cy="987552"/>
                  </a:xfrm>
                  <a:prstGeom prst="ellipse">
                    <a:avLst/>
                  </a:prstGeom>
                  <a:solidFill>
                    <a:srgbClr val="FF0909"/>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770" name="Moon 986">
                    <a:extLst>
                      <a:ext uri="{FF2B5EF4-FFF2-40B4-BE49-F238E27FC236}">
                        <a16:creationId xmlns:a16="http://schemas.microsoft.com/office/drawing/2014/main" id="{F5694E4E-7E59-69AD-DBA2-20D0BEFA169A}"/>
                      </a:ext>
                    </a:extLst>
                  </p:cNvPr>
                  <p:cNvSpPr/>
                  <p:nvPr/>
                </p:nvSpPr>
                <p:spPr>
                  <a:xfrm rot="7817520">
                    <a:off x="8079542" y="3185078"/>
                    <a:ext cx="273673" cy="1017710"/>
                  </a:xfrm>
                  <a:prstGeom prst="moon">
                    <a:avLst>
                      <a:gd name="adj" fmla="val 28930"/>
                    </a:avLst>
                  </a:prstGeom>
                  <a:solidFill>
                    <a:sysClr val="window" lastClr="FFFFFF"/>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grpSp>
          <p:sp>
            <p:nvSpPr>
              <p:cNvPr id="764" name="Freeform: Shape 207">
                <a:extLst>
                  <a:ext uri="{FF2B5EF4-FFF2-40B4-BE49-F238E27FC236}">
                    <a16:creationId xmlns:a16="http://schemas.microsoft.com/office/drawing/2014/main" id="{8AB7980B-F83F-928C-4988-7BE99AE5276C}"/>
                  </a:ext>
                </a:extLst>
              </p:cNvPr>
              <p:cNvSpPr>
                <a:spLocks noChangeAspect="1"/>
              </p:cNvSpPr>
              <p:nvPr/>
            </p:nvSpPr>
            <p:spPr>
              <a:xfrm rot="19361600" flipV="1">
                <a:off x="9397647" y="3760326"/>
                <a:ext cx="234606" cy="25340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FF0909"/>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765" name="Oval 981">
                <a:extLst>
                  <a:ext uri="{FF2B5EF4-FFF2-40B4-BE49-F238E27FC236}">
                    <a16:creationId xmlns:a16="http://schemas.microsoft.com/office/drawing/2014/main" id="{BD3138DA-8538-4A3E-9456-027A383EE219}"/>
                  </a:ext>
                </a:extLst>
              </p:cNvPr>
              <p:cNvSpPr/>
              <p:nvPr/>
            </p:nvSpPr>
            <p:spPr>
              <a:xfrm>
                <a:off x="9471489" y="3737941"/>
                <a:ext cx="81467" cy="81467"/>
              </a:xfrm>
              <a:prstGeom prst="ellipse">
                <a:avLst/>
              </a:prstGeom>
              <a:solidFill>
                <a:srgbClr val="2F3651">
                  <a:lumMod val="75000"/>
                  <a:lumOff val="25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pic>
          <p:nvPicPr>
            <p:cNvPr id="689" name="T-Cells infiltrate 4">
              <a:extLst>
                <a:ext uri="{FF2B5EF4-FFF2-40B4-BE49-F238E27FC236}">
                  <a16:creationId xmlns:a16="http://schemas.microsoft.com/office/drawing/2014/main" id="{B0E56A98-1BFF-8163-B076-86954F5217C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298382" y="3366452"/>
              <a:ext cx="821117" cy="806723"/>
            </a:xfrm>
            <a:prstGeom prst="rect">
              <a:avLst/>
            </a:prstGeom>
          </p:spPr>
        </p:pic>
        <p:pic>
          <p:nvPicPr>
            <p:cNvPr id="690" name="Graphic 2651">
              <a:extLst>
                <a:ext uri="{FF2B5EF4-FFF2-40B4-BE49-F238E27FC236}">
                  <a16:creationId xmlns:a16="http://schemas.microsoft.com/office/drawing/2014/main" id="{B9DD9799-BE79-C06A-37BA-9A8F9F20342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rot="14873583">
              <a:off x="11058763" y="4280145"/>
              <a:ext cx="169021" cy="179387"/>
            </a:xfrm>
            <a:prstGeom prst="rect">
              <a:avLst/>
            </a:prstGeom>
          </p:spPr>
        </p:pic>
        <p:pic>
          <p:nvPicPr>
            <p:cNvPr id="691" name="Graphic 2652">
              <a:extLst>
                <a:ext uri="{FF2B5EF4-FFF2-40B4-BE49-F238E27FC236}">
                  <a16:creationId xmlns:a16="http://schemas.microsoft.com/office/drawing/2014/main" id="{2945606A-64E0-8324-8313-8DFC842C769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rot="19745088">
              <a:off x="11261233" y="4302014"/>
              <a:ext cx="179387" cy="169021"/>
            </a:xfrm>
            <a:prstGeom prst="rect">
              <a:avLst/>
            </a:prstGeom>
          </p:spPr>
        </p:pic>
        <p:pic>
          <p:nvPicPr>
            <p:cNvPr id="693" name="Graphic 2653">
              <a:extLst>
                <a:ext uri="{FF2B5EF4-FFF2-40B4-BE49-F238E27FC236}">
                  <a16:creationId xmlns:a16="http://schemas.microsoft.com/office/drawing/2014/main" id="{31161C6A-F9F4-BF42-BE1D-64A13FB236AD}"/>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rot="11423421">
              <a:off x="11111535" y="4995998"/>
              <a:ext cx="179387" cy="169021"/>
            </a:xfrm>
            <a:prstGeom prst="rect">
              <a:avLst/>
            </a:prstGeom>
          </p:spPr>
        </p:pic>
        <p:pic>
          <p:nvPicPr>
            <p:cNvPr id="694" name="Graphic 2651">
              <a:extLst>
                <a:ext uri="{FF2B5EF4-FFF2-40B4-BE49-F238E27FC236}">
                  <a16:creationId xmlns:a16="http://schemas.microsoft.com/office/drawing/2014/main" id="{E0467489-6848-AFA2-0803-C93DADD2B08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rot="14873583">
              <a:off x="11193170" y="4804784"/>
              <a:ext cx="169021" cy="179387"/>
            </a:xfrm>
            <a:prstGeom prst="rect">
              <a:avLst/>
            </a:prstGeom>
          </p:spPr>
        </p:pic>
        <p:pic>
          <p:nvPicPr>
            <p:cNvPr id="695" name="Graphic 2652">
              <a:extLst>
                <a:ext uri="{FF2B5EF4-FFF2-40B4-BE49-F238E27FC236}">
                  <a16:creationId xmlns:a16="http://schemas.microsoft.com/office/drawing/2014/main" id="{D0E5B147-ADE7-52B0-E8B7-B8E3EAB9BEA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rot="19745088">
              <a:off x="10281165" y="4703362"/>
              <a:ext cx="179387" cy="169021"/>
            </a:xfrm>
            <a:prstGeom prst="rect">
              <a:avLst/>
            </a:prstGeom>
          </p:spPr>
        </p:pic>
        <p:pic>
          <p:nvPicPr>
            <p:cNvPr id="696" name="Graphic 2653">
              <a:extLst>
                <a:ext uri="{FF2B5EF4-FFF2-40B4-BE49-F238E27FC236}">
                  <a16:creationId xmlns:a16="http://schemas.microsoft.com/office/drawing/2014/main" id="{FBEFDB3D-69B5-5129-5915-CECDFC13CBB3}"/>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rot="11423421">
              <a:off x="11215000" y="4552469"/>
              <a:ext cx="179387" cy="169021"/>
            </a:xfrm>
            <a:prstGeom prst="rect">
              <a:avLst/>
            </a:prstGeom>
          </p:spPr>
        </p:pic>
        <p:pic>
          <p:nvPicPr>
            <p:cNvPr id="697" name="Graphic 2651">
              <a:extLst>
                <a:ext uri="{FF2B5EF4-FFF2-40B4-BE49-F238E27FC236}">
                  <a16:creationId xmlns:a16="http://schemas.microsoft.com/office/drawing/2014/main" id="{1A6CF314-8A75-F8FB-1197-DC4026C0F77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rot="14873583">
              <a:off x="10422400" y="4965788"/>
              <a:ext cx="169021" cy="179387"/>
            </a:xfrm>
            <a:prstGeom prst="rect">
              <a:avLst/>
            </a:prstGeom>
          </p:spPr>
        </p:pic>
        <p:cxnSp>
          <p:nvCxnSpPr>
            <p:cNvPr id="698" name="Straight Arrow Connector 943">
              <a:extLst>
                <a:ext uri="{FF2B5EF4-FFF2-40B4-BE49-F238E27FC236}">
                  <a16:creationId xmlns:a16="http://schemas.microsoft.com/office/drawing/2014/main" id="{5E486AB1-E052-322B-C2D2-B62B779DEB5D}"/>
                </a:ext>
              </a:extLst>
            </p:cNvPr>
            <p:cNvCxnSpPr/>
            <p:nvPr/>
          </p:nvCxnSpPr>
          <p:spPr>
            <a:xfrm>
              <a:off x="10472417" y="4129683"/>
              <a:ext cx="138978" cy="203706"/>
            </a:xfrm>
            <a:prstGeom prst="straightConnector1">
              <a:avLst/>
            </a:prstGeom>
            <a:noFill/>
            <a:ln w="15875" cap="flat" cmpd="sng" algn="ctr">
              <a:solidFill>
                <a:srgbClr val="7F7F7F"/>
              </a:solidFill>
              <a:prstDash val="solid"/>
              <a:tailEnd type="stealth" w="lg" len="lg"/>
            </a:ln>
            <a:effectLst/>
          </p:spPr>
        </p:cxnSp>
        <p:cxnSp>
          <p:nvCxnSpPr>
            <p:cNvPr id="699" name="Straight Arrow Connector 944">
              <a:extLst>
                <a:ext uri="{FF2B5EF4-FFF2-40B4-BE49-F238E27FC236}">
                  <a16:creationId xmlns:a16="http://schemas.microsoft.com/office/drawing/2014/main" id="{D701633B-BEB9-7BA7-FB33-0A3C8F671C56}"/>
                </a:ext>
              </a:extLst>
            </p:cNvPr>
            <p:cNvCxnSpPr/>
            <p:nvPr/>
          </p:nvCxnSpPr>
          <p:spPr>
            <a:xfrm>
              <a:off x="6456348" y="2388463"/>
              <a:ext cx="2563827" cy="0"/>
            </a:xfrm>
            <a:prstGeom prst="straightConnector1">
              <a:avLst/>
            </a:prstGeom>
            <a:noFill/>
            <a:ln w="15875" cap="flat" cmpd="sng" algn="ctr">
              <a:solidFill>
                <a:srgbClr val="7F7F7F"/>
              </a:solidFill>
              <a:prstDash val="solid"/>
              <a:tailEnd type="stealth" w="lg" len="lg"/>
            </a:ln>
            <a:effectLst/>
          </p:spPr>
        </p:cxnSp>
        <p:sp>
          <p:nvSpPr>
            <p:cNvPr id="700" name="Rectangle 59">
              <a:extLst>
                <a:ext uri="{FF2B5EF4-FFF2-40B4-BE49-F238E27FC236}">
                  <a16:creationId xmlns:a16="http://schemas.microsoft.com/office/drawing/2014/main" id="{8CA537B6-6393-2355-2C2F-33B137DD3A0C}"/>
                </a:ext>
              </a:extLst>
            </p:cNvPr>
            <p:cNvSpPr/>
            <p:nvPr/>
          </p:nvSpPr>
          <p:spPr>
            <a:xfrm rot="10800000">
              <a:off x="4568976" y="4299958"/>
              <a:ext cx="4088963" cy="553209"/>
            </a:xfrm>
            <a:custGeom>
              <a:avLst/>
              <a:gdLst>
                <a:gd name="connsiteX0" fmla="*/ 0 w 2074528"/>
                <a:gd name="connsiteY0" fmla="*/ 914400 h 914400"/>
                <a:gd name="connsiteX1" fmla="*/ 0 w 2074528"/>
                <a:gd name="connsiteY1" fmla="*/ 0 h 914400"/>
                <a:gd name="connsiteX2" fmla="*/ 2074528 w 2074528"/>
                <a:gd name="connsiteY2" fmla="*/ 0 h 914400"/>
                <a:gd name="connsiteX3" fmla="*/ 2074528 w 2074528"/>
                <a:gd name="connsiteY3" fmla="*/ 0 h 914400"/>
                <a:gd name="connsiteX4" fmla="*/ 2165968 w 2165968"/>
                <a:gd name="connsiteY4" fmla="*/ 1005840 h 1005840"/>
              </a:gdLst>
              <a:ahLst/>
              <a:cxnLst>
                <a:cxn ang="0">
                  <a:pos x="connsiteX0" y="connsiteY0"/>
                </a:cxn>
                <a:cxn ang="0">
                  <a:pos x="connsiteX1" y="connsiteY1"/>
                </a:cxn>
                <a:cxn ang="0">
                  <a:pos x="connsiteX2" y="connsiteY2"/>
                </a:cxn>
              </a:cxnLst>
              <a:rect l="l" t="t" r="r" b="b"/>
              <a:pathLst>
                <a:path w="2074528" h="914400">
                  <a:moveTo>
                    <a:pt x="0" y="914400"/>
                  </a:moveTo>
                  <a:lnTo>
                    <a:pt x="0" y="0"/>
                  </a:lnTo>
                  <a:lnTo>
                    <a:pt x="2074528" y="0"/>
                  </a:lnTo>
                </a:path>
              </a:pathLst>
            </a:custGeom>
            <a:noFill/>
            <a:ln w="15875" cap="flat" cmpd="sng" algn="ctr">
              <a:solidFill>
                <a:sysClr val="window" lastClr="FFFFFF">
                  <a:lumMod val="50000"/>
                </a:sysClr>
              </a:solidFill>
              <a:prstDash val="solid"/>
              <a:tailEnd type="stealth" w="lg" len="lg"/>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grpSp>
          <p:nvGrpSpPr>
            <p:cNvPr id="701" name="Group 947">
              <a:extLst>
                <a:ext uri="{FF2B5EF4-FFF2-40B4-BE49-F238E27FC236}">
                  <a16:creationId xmlns:a16="http://schemas.microsoft.com/office/drawing/2014/main" id="{8AA97C8E-4E1D-B994-B0CA-04CA983C8459}"/>
                </a:ext>
              </a:extLst>
            </p:cNvPr>
            <p:cNvGrpSpPr/>
            <p:nvPr/>
          </p:nvGrpSpPr>
          <p:grpSpPr>
            <a:xfrm rot="2850752">
              <a:off x="8875150" y="2247591"/>
              <a:ext cx="1234234" cy="1148648"/>
              <a:chOff x="6408261" y="1791601"/>
              <a:chExt cx="845757" cy="787110"/>
            </a:xfrm>
          </p:grpSpPr>
          <p:sp>
            <p:nvSpPr>
              <p:cNvPr id="761" name="Freeform 327">
                <a:extLst>
                  <a:ext uri="{FF2B5EF4-FFF2-40B4-BE49-F238E27FC236}">
                    <a16:creationId xmlns:a16="http://schemas.microsoft.com/office/drawing/2014/main" id="{46778CFB-896A-C410-6AC1-C00F4633C387}"/>
                  </a:ext>
                </a:extLst>
              </p:cNvPr>
              <p:cNvSpPr/>
              <p:nvPr/>
            </p:nvSpPr>
            <p:spPr>
              <a:xfrm>
                <a:off x="6408261" y="1791601"/>
                <a:ext cx="845757" cy="787110"/>
              </a:xfrm>
              <a:custGeom>
                <a:avLst/>
                <a:gdLst>
                  <a:gd name="connsiteX0" fmla="*/ 176725 w 845757"/>
                  <a:gd name="connsiteY0" fmla="*/ 107490 h 787110"/>
                  <a:gd name="connsiteX1" fmla="*/ 176344 w 845757"/>
                  <a:gd name="connsiteY1" fmla="*/ 84201 h 787110"/>
                  <a:gd name="connsiteX2" fmla="*/ 241777 w 845757"/>
                  <a:gd name="connsiteY2" fmla="*/ 137488 h 787110"/>
                  <a:gd name="connsiteX3" fmla="*/ 326269 w 845757"/>
                  <a:gd name="connsiteY3" fmla="*/ 162169 h 787110"/>
                  <a:gd name="connsiteX4" fmla="*/ 371882 w 845757"/>
                  <a:gd name="connsiteY4" fmla="*/ 111034 h 787110"/>
                  <a:gd name="connsiteX5" fmla="*/ 357778 w 845757"/>
                  <a:gd name="connsiteY5" fmla="*/ 40534 h 787110"/>
                  <a:gd name="connsiteX6" fmla="*/ 374677 w 845757"/>
                  <a:gd name="connsiteY6" fmla="*/ 31 h 787110"/>
                  <a:gd name="connsiteX7" fmla="*/ 403391 w 845757"/>
                  <a:gd name="connsiteY7" fmla="*/ 81923 h 787110"/>
                  <a:gd name="connsiteX8" fmla="*/ 449004 w 845757"/>
                  <a:gd name="connsiteY8" fmla="*/ 140905 h 787110"/>
                  <a:gd name="connsiteX9" fmla="*/ 485215 w 845757"/>
                  <a:gd name="connsiteY9" fmla="*/ 95086 h 787110"/>
                  <a:gd name="connsiteX10" fmla="*/ 494490 w 845757"/>
                  <a:gd name="connsiteY10" fmla="*/ 152803 h 787110"/>
                  <a:gd name="connsiteX11" fmla="*/ 519265 w 845757"/>
                  <a:gd name="connsiteY11" fmla="*/ 125463 h 787110"/>
                  <a:gd name="connsiteX12" fmla="*/ 531208 w 845757"/>
                  <a:gd name="connsiteY12" fmla="*/ 161536 h 787110"/>
                  <a:gd name="connsiteX13" fmla="*/ 576313 w 845757"/>
                  <a:gd name="connsiteY13" fmla="*/ 98503 h 787110"/>
                  <a:gd name="connsiteX14" fmla="*/ 624467 w 845757"/>
                  <a:gd name="connsiteY14" fmla="*/ 60659 h 787110"/>
                  <a:gd name="connsiteX15" fmla="*/ 601470 w 845757"/>
                  <a:gd name="connsiteY15" fmla="*/ 124071 h 787110"/>
                  <a:gd name="connsiteX16" fmla="*/ 584190 w 845757"/>
                  <a:gd name="connsiteY16" fmla="*/ 202039 h 787110"/>
                  <a:gd name="connsiteX17" fmla="*/ 660677 w 845757"/>
                  <a:gd name="connsiteY17" fmla="*/ 211785 h 787110"/>
                  <a:gd name="connsiteX18" fmla="*/ 769056 w 845757"/>
                  <a:gd name="connsiteY18" fmla="*/ 213557 h 787110"/>
                  <a:gd name="connsiteX19" fmla="*/ 684182 w 845757"/>
                  <a:gd name="connsiteY19" fmla="*/ 241783 h 787110"/>
                  <a:gd name="connsiteX20" fmla="*/ 653690 w 845757"/>
                  <a:gd name="connsiteY20" fmla="*/ 295576 h 787110"/>
                  <a:gd name="connsiteX21" fmla="*/ 716455 w 845757"/>
                  <a:gd name="connsiteY21" fmla="*/ 358609 h 787110"/>
                  <a:gd name="connsiteX22" fmla="*/ 747837 w 845757"/>
                  <a:gd name="connsiteY22" fmla="*/ 386328 h 787110"/>
                  <a:gd name="connsiteX23" fmla="*/ 682785 w 845757"/>
                  <a:gd name="connsiteY23" fmla="*/ 366962 h 787110"/>
                  <a:gd name="connsiteX24" fmla="*/ 701843 w 845757"/>
                  <a:gd name="connsiteY24" fmla="*/ 454170 h 787110"/>
                  <a:gd name="connsiteX25" fmla="*/ 805774 w 845757"/>
                  <a:gd name="connsiteY25" fmla="*/ 488978 h 787110"/>
                  <a:gd name="connsiteX26" fmla="*/ 844272 w 845757"/>
                  <a:gd name="connsiteY26" fmla="*/ 524165 h 787110"/>
                  <a:gd name="connsiteX27" fmla="*/ 748346 w 845757"/>
                  <a:gd name="connsiteY27" fmla="*/ 518849 h 787110"/>
                  <a:gd name="connsiteX28" fmla="*/ 625864 w 845757"/>
                  <a:gd name="connsiteY28" fmla="*/ 525937 h 787110"/>
                  <a:gd name="connsiteX29" fmla="*/ 593592 w 845757"/>
                  <a:gd name="connsiteY29" fmla="*/ 584919 h 787110"/>
                  <a:gd name="connsiteX30" fmla="*/ 615700 w 845757"/>
                  <a:gd name="connsiteY30" fmla="*/ 663394 h 787110"/>
                  <a:gd name="connsiteX31" fmla="*/ 653308 w 845757"/>
                  <a:gd name="connsiteY31" fmla="*/ 731236 h 787110"/>
                  <a:gd name="connsiteX32" fmla="*/ 577202 w 845757"/>
                  <a:gd name="connsiteY32" fmla="*/ 663394 h 787110"/>
                  <a:gd name="connsiteX33" fmla="*/ 507703 w 845757"/>
                  <a:gd name="connsiteY33" fmla="*/ 648458 h 787110"/>
                  <a:gd name="connsiteX34" fmla="*/ 518757 w 845757"/>
                  <a:gd name="connsiteY34" fmla="*/ 768322 h 787110"/>
                  <a:gd name="connsiteX35" fmla="*/ 495379 w 845757"/>
                  <a:gd name="connsiteY35" fmla="*/ 702251 h 787110"/>
                  <a:gd name="connsiteX36" fmla="*/ 453832 w 845757"/>
                  <a:gd name="connsiteY36" fmla="*/ 646306 h 787110"/>
                  <a:gd name="connsiteX37" fmla="*/ 444938 w 845757"/>
                  <a:gd name="connsiteY37" fmla="*/ 691746 h 787110"/>
                  <a:gd name="connsiteX38" fmla="*/ 426769 w 845757"/>
                  <a:gd name="connsiteY38" fmla="*/ 721237 h 787110"/>
                  <a:gd name="connsiteX39" fmla="*/ 396276 w 845757"/>
                  <a:gd name="connsiteY39" fmla="*/ 649471 h 787110"/>
                  <a:gd name="connsiteX40" fmla="*/ 328556 w 845757"/>
                  <a:gd name="connsiteY40" fmla="*/ 716047 h 787110"/>
                  <a:gd name="connsiteX41" fmla="*/ 279004 w 845757"/>
                  <a:gd name="connsiteY41" fmla="*/ 786548 h 787110"/>
                  <a:gd name="connsiteX42" fmla="*/ 298952 w 845757"/>
                  <a:gd name="connsiteY42" fmla="*/ 683012 h 787110"/>
                  <a:gd name="connsiteX43" fmla="*/ 293235 w 845757"/>
                  <a:gd name="connsiteY43" fmla="*/ 627953 h 787110"/>
                  <a:gd name="connsiteX44" fmla="*/ 260073 w 845757"/>
                  <a:gd name="connsiteY44" fmla="*/ 662381 h 787110"/>
                  <a:gd name="connsiteX45" fmla="*/ 267569 w 845757"/>
                  <a:gd name="connsiteY45" fmla="*/ 596690 h 787110"/>
                  <a:gd name="connsiteX46" fmla="*/ 202517 w 845757"/>
                  <a:gd name="connsiteY46" fmla="*/ 576439 h 787110"/>
                  <a:gd name="connsiteX47" fmla="*/ 84483 w 845757"/>
                  <a:gd name="connsiteY47" fmla="*/ 633776 h 787110"/>
                  <a:gd name="connsiteX48" fmla="*/ 135813 w 845757"/>
                  <a:gd name="connsiteY48" fmla="*/ 575173 h 787110"/>
                  <a:gd name="connsiteX49" fmla="*/ 188033 w 845757"/>
                  <a:gd name="connsiteY49" fmla="*/ 514419 h 787110"/>
                  <a:gd name="connsiteX50" fmla="*/ 124379 w 845757"/>
                  <a:gd name="connsiteY50" fmla="*/ 506065 h 787110"/>
                  <a:gd name="connsiteX51" fmla="*/ 122600 w 845757"/>
                  <a:gd name="connsiteY51" fmla="*/ 487079 h 787110"/>
                  <a:gd name="connsiteX52" fmla="*/ 169864 w 845757"/>
                  <a:gd name="connsiteY52" fmla="*/ 437716 h 787110"/>
                  <a:gd name="connsiteX53" fmla="*/ 53990 w 845757"/>
                  <a:gd name="connsiteY53" fmla="*/ 412655 h 787110"/>
                  <a:gd name="connsiteX54" fmla="*/ 38108 w 845757"/>
                  <a:gd name="connsiteY54" fmla="*/ 372531 h 787110"/>
                  <a:gd name="connsiteX55" fmla="*/ 168085 w 845757"/>
                  <a:gd name="connsiteY55" fmla="*/ 360634 h 787110"/>
                  <a:gd name="connsiteX56" fmla="*/ 93377 w 845757"/>
                  <a:gd name="connsiteY56" fmla="*/ 258870 h 787110"/>
                  <a:gd name="connsiteX57" fmla="*/ 25275 w 845757"/>
                  <a:gd name="connsiteY57" fmla="*/ 222291 h 787110"/>
                  <a:gd name="connsiteX58" fmla="*/ 136703 w 845757"/>
                  <a:gd name="connsiteY58" fmla="*/ 238998 h 787110"/>
                  <a:gd name="connsiteX59" fmla="*/ 211411 w 845757"/>
                  <a:gd name="connsiteY59" fmla="*/ 240264 h 787110"/>
                  <a:gd name="connsiteX60" fmla="*/ 144580 w 845757"/>
                  <a:gd name="connsiteY60" fmla="*/ 175079 h 787110"/>
                  <a:gd name="connsiteX61" fmla="*/ 237838 w 845757"/>
                  <a:gd name="connsiteY61" fmla="*/ 220898 h 787110"/>
                  <a:gd name="connsiteX62" fmla="*/ 176852 w 845757"/>
                  <a:gd name="connsiteY62" fmla="*/ 107617 h 78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845757" h="787110">
                    <a:moveTo>
                      <a:pt x="176725" y="107490"/>
                    </a:moveTo>
                    <a:cubicBezTo>
                      <a:pt x="176725" y="107490"/>
                      <a:pt x="164782" y="96478"/>
                      <a:pt x="176344" y="84201"/>
                    </a:cubicBezTo>
                    <a:cubicBezTo>
                      <a:pt x="187906" y="71923"/>
                      <a:pt x="206456" y="89517"/>
                      <a:pt x="241777" y="137488"/>
                    </a:cubicBezTo>
                    <a:cubicBezTo>
                      <a:pt x="277098" y="185458"/>
                      <a:pt x="297046" y="175839"/>
                      <a:pt x="326269" y="162169"/>
                    </a:cubicBezTo>
                    <a:cubicBezTo>
                      <a:pt x="355492" y="148499"/>
                      <a:pt x="369213" y="149892"/>
                      <a:pt x="371882" y="111034"/>
                    </a:cubicBezTo>
                    <a:cubicBezTo>
                      <a:pt x="374550" y="72177"/>
                      <a:pt x="366164" y="63443"/>
                      <a:pt x="357778" y="40534"/>
                    </a:cubicBezTo>
                    <a:cubicBezTo>
                      <a:pt x="349393" y="17624"/>
                      <a:pt x="357397" y="-855"/>
                      <a:pt x="374677" y="31"/>
                    </a:cubicBezTo>
                    <a:cubicBezTo>
                      <a:pt x="391956" y="917"/>
                      <a:pt x="399325" y="23826"/>
                      <a:pt x="403391" y="81923"/>
                    </a:cubicBezTo>
                    <a:cubicBezTo>
                      <a:pt x="407457" y="140019"/>
                      <a:pt x="433503" y="146727"/>
                      <a:pt x="449004" y="140905"/>
                    </a:cubicBezTo>
                    <a:cubicBezTo>
                      <a:pt x="464505" y="135083"/>
                      <a:pt x="464886" y="98124"/>
                      <a:pt x="485215" y="95086"/>
                    </a:cubicBezTo>
                    <a:cubicBezTo>
                      <a:pt x="502875" y="98630"/>
                      <a:pt x="478608" y="145335"/>
                      <a:pt x="494490" y="152803"/>
                    </a:cubicBezTo>
                    <a:cubicBezTo>
                      <a:pt x="510372" y="160271"/>
                      <a:pt x="506052" y="127742"/>
                      <a:pt x="519265" y="125463"/>
                    </a:cubicBezTo>
                    <a:cubicBezTo>
                      <a:pt x="532479" y="123185"/>
                      <a:pt x="519646" y="159891"/>
                      <a:pt x="531208" y="161536"/>
                    </a:cubicBezTo>
                    <a:cubicBezTo>
                      <a:pt x="542770" y="163182"/>
                      <a:pt x="564370" y="133311"/>
                      <a:pt x="576313" y="98503"/>
                    </a:cubicBezTo>
                    <a:cubicBezTo>
                      <a:pt x="588256" y="63696"/>
                      <a:pt x="609983" y="53950"/>
                      <a:pt x="624467" y="60659"/>
                    </a:cubicBezTo>
                    <a:cubicBezTo>
                      <a:pt x="638951" y="67367"/>
                      <a:pt x="632472" y="81796"/>
                      <a:pt x="601470" y="124071"/>
                    </a:cubicBezTo>
                    <a:cubicBezTo>
                      <a:pt x="570468" y="166346"/>
                      <a:pt x="569198" y="189762"/>
                      <a:pt x="584190" y="202039"/>
                    </a:cubicBezTo>
                    <a:cubicBezTo>
                      <a:pt x="599183" y="214317"/>
                      <a:pt x="624467" y="224949"/>
                      <a:pt x="660677" y="211785"/>
                    </a:cubicBezTo>
                    <a:cubicBezTo>
                      <a:pt x="696888" y="198622"/>
                      <a:pt x="752665" y="182294"/>
                      <a:pt x="769056" y="213557"/>
                    </a:cubicBezTo>
                    <a:cubicBezTo>
                      <a:pt x="785445" y="244821"/>
                      <a:pt x="706671" y="243555"/>
                      <a:pt x="684182" y="241783"/>
                    </a:cubicBezTo>
                    <a:cubicBezTo>
                      <a:pt x="661694" y="240011"/>
                      <a:pt x="645685" y="256338"/>
                      <a:pt x="653690" y="295576"/>
                    </a:cubicBezTo>
                    <a:cubicBezTo>
                      <a:pt x="661694" y="334813"/>
                      <a:pt x="678846" y="350255"/>
                      <a:pt x="716455" y="358609"/>
                    </a:cubicBezTo>
                    <a:cubicBezTo>
                      <a:pt x="754063" y="366962"/>
                      <a:pt x="749235" y="379746"/>
                      <a:pt x="747837" y="386328"/>
                    </a:cubicBezTo>
                    <a:cubicBezTo>
                      <a:pt x="746440" y="392910"/>
                      <a:pt x="694347" y="358609"/>
                      <a:pt x="682785" y="366962"/>
                    </a:cubicBezTo>
                    <a:cubicBezTo>
                      <a:pt x="671223" y="375316"/>
                      <a:pt x="669952" y="425059"/>
                      <a:pt x="701843" y="454170"/>
                    </a:cubicBezTo>
                    <a:cubicBezTo>
                      <a:pt x="733734" y="483282"/>
                      <a:pt x="766387" y="488978"/>
                      <a:pt x="805774" y="488978"/>
                    </a:cubicBezTo>
                    <a:cubicBezTo>
                      <a:pt x="845161" y="488978"/>
                      <a:pt x="848719" y="507963"/>
                      <a:pt x="844272" y="524165"/>
                    </a:cubicBezTo>
                    <a:cubicBezTo>
                      <a:pt x="839825" y="540366"/>
                      <a:pt x="777441" y="529860"/>
                      <a:pt x="748346" y="518849"/>
                    </a:cubicBezTo>
                    <a:cubicBezTo>
                      <a:pt x="719250" y="507837"/>
                      <a:pt x="652419" y="482269"/>
                      <a:pt x="625864" y="525937"/>
                    </a:cubicBezTo>
                    <a:cubicBezTo>
                      <a:pt x="599310" y="569604"/>
                      <a:pt x="604138" y="565553"/>
                      <a:pt x="593592" y="584919"/>
                    </a:cubicBezTo>
                    <a:cubicBezTo>
                      <a:pt x="583047" y="604285"/>
                      <a:pt x="589145" y="622384"/>
                      <a:pt x="615700" y="663394"/>
                    </a:cubicBezTo>
                    <a:cubicBezTo>
                      <a:pt x="642254" y="704403"/>
                      <a:pt x="662964" y="718073"/>
                      <a:pt x="653308" y="731236"/>
                    </a:cubicBezTo>
                    <a:cubicBezTo>
                      <a:pt x="643652" y="744400"/>
                      <a:pt x="615319" y="720224"/>
                      <a:pt x="577202" y="663394"/>
                    </a:cubicBezTo>
                    <a:cubicBezTo>
                      <a:pt x="539086" y="606563"/>
                      <a:pt x="511261" y="628207"/>
                      <a:pt x="507703" y="648458"/>
                    </a:cubicBezTo>
                    <a:cubicBezTo>
                      <a:pt x="504146" y="668710"/>
                      <a:pt x="530319" y="755538"/>
                      <a:pt x="518757" y="768322"/>
                    </a:cubicBezTo>
                    <a:cubicBezTo>
                      <a:pt x="507195" y="781105"/>
                      <a:pt x="497031" y="772752"/>
                      <a:pt x="495379" y="702251"/>
                    </a:cubicBezTo>
                    <a:cubicBezTo>
                      <a:pt x="493600" y="631751"/>
                      <a:pt x="460820" y="643648"/>
                      <a:pt x="453832" y="646306"/>
                    </a:cubicBezTo>
                    <a:cubicBezTo>
                      <a:pt x="446844" y="648964"/>
                      <a:pt x="441508" y="657824"/>
                      <a:pt x="444938" y="691746"/>
                    </a:cubicBezTo>
                    <a:cubicBezTo>
                      <a:pt x="448496" y="725667"/>
                      <a:pt x="434774" y="721237"/>
                      <a:pt x="426769" y="721237"/>
                    </a:cubicBezTo>
                    <a:cubicBezTo>
                      <a:pt x="418765" y="721237"/>
                      <a:pt x="423212" y="652888"/>
                      <a:pt x="396276" y="649471"/>
                    </a:cubicBezTo>
                    <a:cubicBezTo>
                      <a:pt x="369340" y="646053"/>
                      <a:pt x="341007" y="673266"/>
                      <a:pt x="328556" y="716047"/>
                    </a:cubicBezTo>
                    <a:cubicBezTo>
                      <a:pt x="316104" y="758829"/>
                      <a:pt x="305940" y="791864"/>
                      <a:pt x="279004" y="786548"/>
                    </a:cubicBezTo>
                    <a:cubicBezTo>
                      <a:pt x="252069" y="781232"/>
                      <a:pt x="284722" y="702378"/>
                      <a:pt x="298952" y="683012"/>
                    </a:cubicBezTo>
                    <a:cubicBezTo>
                      <a:pt x="313182" y="663647"/>
                      <a:pt x="310514" y="627447"/>
                      <a:pt x="293235" y="627953"/>
                    </a:cubicBezTo>
                    <a:cubicBezTo>
                      <a:pt x="275955" y="628460"/>
                      <a:pt x="287009" y="661495"/>
                      <a:pt x="260073" y="662381"/>
                    </a:cubicBezTo>
                    <a:cubicBezTo>
                      <a:pt x="233138" y="663267"/>
                      <a:pt x="282689" y="613524"/>
                      <a:pt x="267569" y="596690"/>
                    </a:cubicBezTo>
                    <a:cubicBezTo>
                      <a:pt x="252450" y="579856"/>
                      <a:pt x="228182" y="561883"/>
                      <a:pt x="202517" y="576439"/>
                    </a:cubicBezTo>
                    <a:cubicBezTo>
                      <a:pt x="176852" y="590994"/>
                      <a:pt x="101636" y="655293"/>
                      <a:pt x="84483" y="633776"/>
                    </a:cubicBezTo>
                    <a:cubicBezTo>
                      <a:pt x="67331" y="612259"/>
                      <a:pt x="107480" y="588843"/>
                      <a:pt x="135813" y="575173"/>
                    </a:cubicBezTo>
                    <a:cubicBezTo>
                      <a:pt x="164147" y="561503"/>
                      <a:pt x="191591" y="546062"/>
                      <a:pt x="188033" y="514419"/>
                    </a:cubicBezTo>
                    <a:cubicBezTo>
                      <a:pt x="184476" y="482776"/>
                      <a:pt x="138100" y="500369"/>
                      <a:pt x="124379" y="506065"/>
                    </a:cubicBezTo>
                    <a:cubicBezTo>
                      <a:pt x="110656" y="511760"/>
                      <a:pt x="101382" y="498597"/>
                      <a:pt x="122600" y="487079"/>
                    </a:cubicBezTo>
                    <a:cubicBezTo>
                      <a:pt x="143818" y="475561"/>
                      <a:pt x="188541" y="465435"/>
                      <a:pt x="169864" y="437716"/>
                    </a:cubicBezTo>
                    <a:cubicBezTo>
                      <a:pt x="151187" y="409997"/>
                      <a:pt x="140260" y="407339"/>
                      <a:pt x="53990" y="412655"/>
                    </a:cubicBezTo>
                    <a:cubicBezTo>
                      <a:pt x="-32280" y="417971"/>
                      <a:pt x="2278" y="375696"/>
                      <a:pt x="38108" y="372531"/>
                    </a:cubicBezTo>
                    <a:cubicBezTo>
                      <a:pt x="73938" y="369367"/>
                      <a:pt x="157540" y="398099"/>
                      <a:pt x="168085" y="360634"/>
                    </a:cubicBezTo>
                    <a:cubicBezTo>
                      <a:pt x="178631" y="323169"/>
                      <a:pt x="173803" y="282665"/>
                      <a:pt x="93377" y="258870"/>
                    </a:cubicBezTo>
                    <a:cubicBezTo>
                      <a:pt x="93377" y="258870"/>
                      <a:pt x="23116" y="248744"/>
                      <a:pt x="25275" y="222291"/>
                    </a:cubicBezTo>
                    <a:cubicBezTo>
                      <a:pt x="27436" y="195837"/>
                      <a:pt x="77495" y="210773"/>
                      <a:pt x="136703" y="238998"/>
                    </a:cubicBezTo>
                    <a:cubicBezTo>
                      <a:pt x="195911" y="267224"/>
                      <a:pt x="206964" y="265452"/>
                      <a:pt x="211411" y="240264"/>
                    </a:cubicBezTo>
                    <a:cubicBezTo>
                      <a:pt x="215858" y="215076"/>
                      <a:pt x="141912" y="197103"/>
                      <a:pt x="144580" y="175079"/>
                    </a:cubicBezTo>
                    <a:cubicBezTo>
                      <a:pt x="147248" y="153056"/>
                      <a:pt x="214079" y="233682"/>
                      <a:pt x="237838" y="220898"/>
                    </a:cubicBezTo>
                    <a:cubicBezTo>
                      <a:pt x="269221" y="204191"/>
                      <a:pt x="213952" y="132804"/>
                      <a:pt x="176852" y="107617"/>
                    </a:cubicBezTo>
                    <a:close/>
                  </a:path>
                </a:pathLst>
              </a:custGeom>
              <a:gradFill>
                <a:gsLst>
                  <a:gs pos="0">
                    <a:srgbClr val="FFFFFF"/>
                  </a:gs>
                  <a:gs pos="87000">
                    <a:srgbClr val="B057FF"/>
                  </a:gs>
                </a:gsLst>
                <a:path path="circle">
                  <a:fillToRect l="50000" t="50000" r="50000" b="50000"/>
                </a:path>
              </a:gradFill>
              <a:ln w="7750" cap="flat">
                <a:solidFill>
                  <a:srgbClr val="2F3651"/>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525"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762" name="Freeform 328">
                <a:extLst>
                  <a:ext uri="{FF2B5EF4-FFF2-40B4-BE49-F238E27FC236}">
                    <a16:creationId xmlns:a16="http://schemas.microsoft.com/office/drawing/2014/main" id="{1AC1ABD4-9F2E-FAC2-8E8E-943450E19DD6}"/>
                  </a:ext>
                </a:extLst>
              </p:cNvPr>
              <p:cNvSpPr/>
              <p:nvPr/>
            </p:nvSpPr>
            <p:spPr>
              <a:xfrm rot="5618614">
                <a:off x="6672048" y="2087325"/>
                <a:ext cx="267836" cy="209939"/>
              </a:xfrm>
              <a:custGeom>
                <a:avLst/>
                <a:gdLst>
                  <a:gd name="connsiteX0" fmla="*/ 62642 w 267836"/>
                  <a:gd name="connsiteY0" fmla="*/ 8728 h 209939"/>
                  <a:gd name="connsiteX1" fmla="*/ 5213 w 267836"/>
                  <a:gd name="connsiteY1" fmla="*/ 36447 h 209939"/>
                  <a:gd name="connsiteX2" fmla="*/ 50572 w 267836"/>
                  <a:gd name="connsiteY2" fmla="*/ 180486 h 209939"/>
                  <a:gd name="connsiteX3" fmla="*/ 267455 w 267836"/>
                  <a:gd name="connsiteY3" fmla="*/ 54547 h 209939"/>
                  <a:gd name="connsiteX4" fmla="*/ 141416 w 267836"/>
                  <a:gd name="connsiteY4" fmla="*/ 28093 h 209939"/>
                  <a:gd name="connsiteX5" fmla="*/ 62642 w 267836"/>
                  <a:gd name="connsiteY5" fmla="*/ 8728 h 209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836" h="209938">
                    <a:moveTo>
                      <a:pt x="62642" y="8728"/>
                    </a:moveTo>
                    <a:cubicBezTo>
                      <a:pt x="39010" y="-1524"/>
                      <a:pt x="12201" y="11639"/>
                      <a:pt x="5213" y="36447"/>
                    </a:cubicBezTo>
                    <a:cubicBezTo>
                      <a:pt x="-4189" y="69609"/>
                      <a:pt x="-6857" y="125680"/>
                      <a:pt x="50572" y="180486"/>
                    </a:cubicBezTo>
                    <a:cubicBezTo>
                      <a:pt x="140272" y="265922"/>
                      <a:pt x="275967" y="147451"/>
                      <a:pt x="267455" y="54547"/>
                    </a:cubicBezTo>
                    <a:cubicBezTo>
                      <a:pt x="258815" y="-38737"/>
                      <a:pt x="182328" y="12525"/>
                      <a:pt x="141416" y="28093"/>
                    </a:cubicBezTo>
                    <a:cubicBezTo>
                      <a:pt x="112829" y="38979"/>
                      <a:pt x="93135" y="22018"/>
                      <a:pt x="62642" y="8728"/>
                    </a:cubicBezTo>
                    <a:close/>
                  </a:path>
                </a:pathLst>
              </a:custGeom>
              <a:gradFill>
                <a:gsLst>
                  <a:gs pos="2000">
                    <a:srgbClr val="FFFFFF"/>
                  </a:gs>
                  <a:gs pos="56000">
                    <a:srgbClr val="AA80DC"/>
                  </a:gs>
                  <a:gs pos="98000">
                    <a:srgbClr val="5500B9"/>
                  </a:gs>
                </a:gsLst>
                <a:path path="circle">
                  <a:fillToRect l="50000" t="50000" r="50000" b="50000"/>
                </a:path>
              </a:grad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525"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grpSp>
        <p:sp>
          <p:nvSpPr>
            <p:cNvPr id="702" name="TextBox 948">
              <a:extLst>
                <a:ext uri="{FF2B5EF4-FFF2-40B4-BE49-F238E27FC236}">
                  <a16:creationId xmlns:a16="http://schemas.microsoft.com/office/drawing/2014/main" id="{5B58CBEE-5A86-9256-C1BD-1CDEDBB84E5F}"/>
                </a:ext>
              </a:extLst>
            </p:cNvPr>
            <p:cNvSpPr txBox="1"/>
            <p:nvPr/>
          </p:nvSpPr>
          <p:spPr>
            <a:xfrm>
              <a:off x="5423915" y="4316974"/>
              <a:ext cx="1075952" cy="470899"/>
            </a:xfrm>
            <a:prstGeom prst="rect">
              <a:avLst/>
            </a:prstGeom>
            <a:noFill/>
          </p:spPr>
          <p:txBody>
            <a:bodyPr wrap="square" lIns="0" tIns="0" rIns="0" bIns="0" rtlCol="0">
              <a:spAutoFit/>
            </a:bodyPr>
            <a:lstStyle/>
            <a:p>
              <a:pPr marL="0" marR="0" lvl="0" indent="0" defTabSz="685800" eaLnBrk="1" fontAlgn="auto" latinLnBrk="0" hangingPunct="1">
                <a:lnSpc>
                  <a:spcPct val="85000"/>
                </a:lnSpc>
                <a:spcBef>
                  <a:spcPts val="0"/>
                </a:spcBef>
                <a:spcAft>
                  <a:spcPts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Aktiviert</a:t>
              </a:r>
              <a:br>
                <a:rPr kumimoji="0" sz="900" b="0" i="0" u="none" strike="noStrike" kern="0" cap="none" spc="0" normalizeH="0" baseline="0" noProof="0">
                  <a:ln>
                    <a:noFill/>
                  </a:ln>
                  <a:solidFill>
                    <a:srgbClr val="000000"/>
                  </a:solidFill>
                  <a:effectLst/>
                  <a:uLnTx/>
                  <a:uFillTx/>
                  <a:latin typeface="Calibri" panose="020F0502020204030204"/>
                  <a:ea typeface="Calibri" panose="020F0502020204030204"/>
                  <a:cs typeface="Arial"/>
                </a:rPr>
              </a:b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autoreaktive CD8+ T-Zelle</a:t>
              </a:r>
            </a:p>
          </p:txBody>
        </p:sp>
        <p:grpSp>
          <p:nvGrpSpPr>
            <p:cNvPr id="703" name="Group 949">
              <a:extLst>
                <a:ext uri="{FF2B5EF4-FFF2-40B4-BE49-F238E27FC236}">
                  <a16:creationId xmlns:a16="http://schemas.microsoft.com/office/drawing/2014/main" id="{3C861F6F-869E-16E5-83FB-0761D9C38985}"/>
                </a:ext>
              </a:extLst>
            </p:cNvPr>
            <p:cNvGrpSpPr/>
            <p:nvPr/>
          </p:nvGrpSpPr>
          <p:grpSpPr>
            <a:xfrm rot="3072286">
              <a:off x="3524240" y="4134313"/>
              <a:ext cx="157679" cy="137954"/>
              <a:chOff x="3166642" y="4566054"/>
              <a:chExt cx="273617" cy="248463"/>
            </a:xfrm>
            <a:solidFill>
              <a:srgbClr val="FF0000"/>
            </a:solidFill>
          </p:grpSpPr>
          <p:sp>
            <p:nvSpPr>
              <p:cNvPr id="756" name="Oval 972">
                <a:extLst>
                  <a:ext uri="{FF2B5EF4-FFF2-40B4-BE49-F238E27FC236}">
                    <a16:creationId xmlns:a16="http://schemas.microsoft.com/office/drawing/2014/main" id="{1FB9BCDE-DDC5-9CBC-AE65-B7C4E4FA0CC4}"/>
                  </a:ext>
                </a:extLst>
              </p:cNvPr>
              <p:cNvSpPr/>
              <p:nvPr/>
            </p:nvSpPr>
            <p:spPr>
              <a:xfrm>
                <a:off x="3257154" y="4616824"/>
                <a:ext cx="87185" cy="88581"/>
              </a:xfrm>
              <a:prstGeom prst="ellipse">
                <a:avLst/>
              </a:prstGeom>
              <a:grp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757" name="Oval 973">
                <a:extLst>
                  <a:ext uri="{FF2B5EF4-FFF2-40B4-BE49-F238E27FC236}">
                    <a16:creationId xmlns:a16="http://schemas.microsoft.com/office/drawing/2014/main" id="{12E5C7F7-9C72-8773-FA8C-6A9EAAB44DFF}"/>
                  </a:ext>
                </a:extLst>
              </p:cNvPr>
              <p:cNvSpPr/>
              <p:nvPr/>
            </p:nvSpPr>
            <p:spPr>
              <a:xfrm>
                <a:off x="3343989" y="4725936"/>
                <a:ext cx="87185" cy="88581"/>
              </a:xfrm>
              <a:prstGeom prst="ellipse">
                <a:avLst/>
              </a:prstGeom>
              <a:grp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758" name="Oval 974">
                <a:extLst>
                  <a:ext uri="{FF2B5EF4-FFF2-40B4-BE49-F238E27FC236}">
                    <a16:creationId xmlns:a16="http://schemas.microsoft.com/office/drawing/2014/main" id="{866A06D4-A472-4E84-E844-CA5B73C0FA98}"/>
                  </a:ext>
                </a:extLst>
              </p:cNvPr>
              <p:cNvSpPr/>
              <p:nvPr/>
            </p:nvSpPr>
            <p:spPr>
              <a:xfrm>
                <a:off x="3353074" y="4596293"/>
                <a:ext cx="87185" cy="88581"/>
              </a:xfrm>
              <a:prstGeom prst="ellipse">
                <a:avLst/>
              </a:prstGeom>
              <a:grp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759" name="Oval 975">
                <a:extLst>
                  <a:ext uri="{FF2B5EF4-FFF2-40B4-BE49-F238E27FC236}">
                    <a16:creationId xmlns:a16="http://schemas.microsoft.com/office/drawing/2014/main" id="{6FCDCB22-81A2-6794-74E7-4638ABF9631A}"/>
                  </a:ext>
                </a:extLst>
              </p:cNvPr>
              <p:cNvSpPr/>
              <p:nvPr/>
            </p:nvSpPr>
            <p:spPr>
              <a:xfrm>
                <a:off x="3239622" y="4725936"/>
                <a:ext cx="87185" cy="88581"/>
              </a:xfrm>
              <a:prstGeom prst="ellipse">
                <a:avLst/>
              </a:prstGeom>
              <a:grp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760" name="Oval 976">
                <a:extLst>
                  <a:ext uri="{FF2B5EF4-FFF2-40B4-BE49-F238E27FC236}">
                    <a16:creationId xmlns:a16="http://schemas.microsoft.com/office/drawing/2014/main" id="{A38A5722-81BF-299C-1D0C-9FE49523EB7F}"/>
                  </a:ext>
                </a:extLst>
              </p:cNvPr>
              <p:cNvSpPr/>
              <p:nvPr/>
            </p:nvSpPr>
            <p:spPr>
              <a:xfrm>
                <a:off x="3166642" y="4566054"/>
                <a:ext cx="87185" cy="88581"/>
              </a:xfrm>
              <a:prstGeom prst="ellipse">
                <a:avLst/>
              </a:prstGeom>
              <a:grp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grpSp>
        <p:grpSp>
          <p:nvGrpSpPr>
            <p:cNvPr id="704" name="Group 950">
              <a:extLst>
                <a:ext uri="{FF2B5EF4-FFF2-40B4-BE49-F238E27FC236}">
                  <a16:creationId xmlns:a16="http://schemas.microsoft.com/office/drawing/2014/main" id="{8BAC1F13-8634-8949-4B7B-0AD4E5477CEB}"/>
                </a:ext>
              </a:extLst>
            </p:cNvPr>
            <p:cNvGrpSpPr/>
            <p:nvPr/>
          </p:nvGrpSpPr>
          <p:grpSpPr>
            <a:xfrm rot="3072286">
              <a:off x="3410259" y="4044439"/>
              <a:ext cx="157679" cy="137954"/>
              <a:chOff x="3166642" y="4566054"/>
              <a:chExt cx="273617" cy="248463"/>
            </a:xfrm>
            <a:solidFill>
              <a:srgbClr val="FF0000"/>
            </a:solidFill>
          </p:grpSpPr>
          <p:sp>
            <p:nvSpPr>
              <p:cNvPr id="751" name="Oval 967">
                <a:extLst>
                  <a:ext uri="{FF2B5EF4-FFF2-40B4-BE49-F238E27FC236}">
                    <a16:creationId xmlns:a16="http://schemas.microsoft.com/office/drawing/2014/main" id="{AB2B9273-FC2C-8F1B-5A97-FBBA4EC140F4}"/>
                  </a:ext>
                </a:extLst>
              </p:cNvPr>
              <p:cNvSpPr/>
              <p:nvPr/>
            </p:nvSpPr>
            <p:spPr>
              <a:xfrm>
                <a:off x="3257154" y="4616824"/>
                <a:ext cx="87185" cy="88581"/>
              </a:xfrm>
              <a:prstGeom prst="ellipse">
                <a:avLst/>
              </a:prstGeom>
              <a:grp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752" name="Oval 968">
                <a:extLst>
                  <a:ext uri="{FF2B5EF4-FFF2-40B4-BE49-F238E27FC236}">
                    <a16:creationId xmlns:a16="http://schemas.microsoft.com/office/drawing/2014/main" id="{3815B733-5639-4410-79EB-B56DDEBC8B5D}"/>
                  </a:ext>
                </a:extLst>
              </p:cNvPr>
              <p:cNvSpPr/>
              <p:nvPr/>
            </p:nvSpPr>
            <p:spPr>
              <a:xfrm>
                <a:off x="3343989" y="4725936"/>
                <a:ext cx="87185" cy="88581"/>
              </a:xfrm>
              <a:prstGeom prst="ellipse">
                <a:avLst/>
              </a:prstGeom>
              <a:grp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753" name="Oval 969">
                <a:extLst>
                  <a:ext uri="{FF2B5EF4-FFF2-40B4-BE49-F238E27FC236}">
                    <a16:creationId xmlns:a16="http://schemas.microsoft.com/office/drawing/2014/main" id="{51C289F9-FC99-A691-E7D7-D26C3686EAEE}"/>
                  </a:ext>
                </a:extLst>
              </p:cNvPr>
              <p:cNvSpPr/>
              <p:nvPr/>
            </p:nvSpPr>
            <p:spPr>
              <a:xfrm>
                <a:off x="3353074" y="4596293"/>
                <a:ext cx="87185" cy="88581"/>
              </a:xfrm>
              <a:prstGeom prst="ellipse">
                <a:avLst/>
              </a:prstGeom>
              <a:grp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754" name="Oval 970">
                <a:extLst>
                  <a:ext uri="{FF2B5EF4-FFF2-40B4-BE49-F238E27FC236}">
                    <a16:creationId xmlns:a16="http://schemas.microsoft.com/office/drawing/2014/main" id="{C474924A-BBC4-9090-A10E-8D36D2A59DE6}"/>
                  </a:ext>
                </a:extLst>
              </p:cNvPr>
              <p:cNvSpPr/>
              <p:nvPr/>
            </p:nvSpPr>
            <p:spPr>
              <a:xfrm>
                <a:off x="3239622" y="4725936"/>
                <a:ext cx="87185" cy="88581"/>
              </a:xfrm>
              <a:prstGeom prst="ellipse">
                <a:avLst/>
              </a:prstGeom>
              <a:grp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755" name="Oval 971">
                <a:extLst>
                  <a:ext uri="{FF2B5EF4-FFF2-40B4-BE49-F238E27FC236}">
                    <a16:creationId xmlns:a16="http://schemas.microsoft.com/office/drawing/2014/main" id="{C2FFAAE6-F879-7F92-487D-05D74FB5ECA9}"/>
                  </a:ext>
                </a:extLst>
              </p:cNvPr>
              <p:cNvSpPr/>
              <p:nvPr/>
            </p:nvSpPr>
            <p:spPr>
              <a:xfrm>
                <a:off x="3166642" y="4566054"/>
                <a:ext cx="87185" cy="88581"/>
              </a:xfrm>
              <a:prstGeom prst="ellipse">
                <a:avLst/>
              </a:prstGeom>
              <a:grp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grpSp>
        <p:sp>
          <p:nvSpPr>
            <p:cNvPr id="705" name="TextBox 951">
              <a:extLst>
                <a:ext uri="{FF2B5EF4-FFF2-40B4-BE49-F238E27FC236}">
                  <a16:creationId xmlns:a16="http://schemas.microsoft.com/office/drawing/2014/main" id="{6913236D-F7DE-8B1A-3D5B-450E1B922A2C}"/>
                </a:ext>
              </a:extLst>
            </p:cNvPr>
            <p:cNvSpPr txBox="1"/>
            <p:nvPr/>
          </p:nvSpPr>
          <p:spPr>
            <a:xfrm>
              <a:off x="3353345" y="4286887"/>
              <a:ext cx="799629" cy="313932"/>
            </a:xfrm>
            <a:prstGeom prst="rect">
              <a:avLst/>
            </a:prstGeom>
            <a:noFill/>
          </p:spPr>
          <p:txBody>
            <a:bodyPr wrap="square" lIns="0" tIns="0" rIns="0" bIns="0" rtlCol="0" anchor="ctr">
              <a:spAutoFit/>
            </a:bodyPr>
            <a:lstStyle/>
            <a:p>
              <a:pPr marL="0" marR="0" lvl="0" indent="0" defTabSz="685800" eaLnBrk="1" fontAlgn="auto" latinLnBrk="0" hangingPunct="1">
                <a:lnSpc>
                  <a:spcPct val="85000"/>
                </a:lnSpc>
                <a:spcBef>
                  <a:spcPts val="0"/>
                </a:spcBef>
                <a:spcAft>
                  <a:spcPts val="0"/>
                </a:spcAft>
                <a:buClrTx/>
                <a:buSzTx/>
                <a:buFontTx/>
                <a:buNone/>
                <a:tabLst/>
                <a:defRPr/>
              </a:pPr>
              <a:r>
                <a:rPr kumimoji="0" lang="de" sz="90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IFN-γ</a:t>
              </a:r>
            </a:p>
            <a:p>
              <a:pPr marL="0" marR="0" lvl="0" indent="0" defTabSz="685800" eaLnBrk="1" fontAlgn="auto" latinLnBrk="0" hangingPunct="1">
                <a:lnSpc>
                  <a:spcPct val="85000"/>
                </a:lnSpc>
                <a:spcBef>
                  <a:spcPts val="0"/>
                </a:spcBef>
                <a:spcAft>
                  <a:spcPts val="0"/>
                </a:spcAft>
                <a:buClrTx/>
                <a:buSzTx/>
                <a:buFontTx/>
                <a:buNone/>
                <a:tabLst/>
                <a:defRPr/>
              </a:pPr>
              <a:endParaRPr kumimoji="0" lang="en-US" sz="900" b="0" i="0" u="none" strike="noStrike" kern="0" cap="none" spc="0" normalizeH="0" baseline="0" noProof="0">
                <a:ln>
                  <a:noFill/>
                </a:ln>
                <a:solidFill>
                  <a:srgbClr val="2F3651"/>
                </a:solidFill>
                <a:effectLst/>
                <a:uLnTx/>
                <a:uFillTx/>
                <a:latin typeface="Arial" panose="020B0604020202020204" pitchFamily="34" charset="0"/>
                <a:ea typeface="Verdana"/>
                <a:cs typeface="Arial" panose="020B0604020202020204" pitchFamily="34" charset="0"/>
                <a:sym typeface="Verdana"/>
              </a:endParaRPr>
            </a:p>
          </p:txBody>
        </p:sp>
        <p:sp>
          <p:nvSpPr>
            <p:cNvPr id="706" name="TextBox 952">
              <a:extLst>
                <a:ext uri="{FF2B5EF4-FFF2-40B4-BE49-F238E27FC236}">
                  <a16:creationId xmlns:a16="http://schemas.microsoft.com/office/drawing/2014/main" id="{3701E7C1-1FA5-B3E4-51C0-1F279A28CF19}"/>
                </a:ext>
              </a:extLst>
            </p:cNvPr>
            <p:cNvSpPr txBox="1"/>
            <p:nvPr/>
          </p:nvSpPr>
          <p:spPr>
            <a:xfrm>
              <a:off x="4422967" y="3900827"/>
              <a:ext cx="743129" cy="156967"/>
            </a:xfrm>
            <a:prstGeom prst="rect">
              <a:avLst/>
            </a:prstGeom>
            <a:noFill/>
          </p:spPr>
          <p:txBody>
            <a:bodyPr wrap="square" lIns="0" tIns="0" rIns="0" bIns="0" rtlCol="0" anchor="ctr">
              <a:spAutoFit/>
            </a:bodyPr>
            <a:lstStyle/>
            <a:p>
              <a:pPr marL="0" marR="0" lvl="0" indent="0" defTabSz="685800" eaLnBrk="1" fontAlgn="auto" latinLnBrk="0" hangingPunct="1">
                <a:lnSpc>
                  <a:spcPct val="85000"/>
                </a:lnSpc>
                <a:spcBef>
                  <a:spcPts val="0"/>
                </a:spcBef>
                <a:spcAft>
                  <a:spcPts val="0"/>
                </a:spcAft>
                <a:buClrTx/>
                <a:buSzTx/>
                <a:buFontTx/>
                <a:buNone/>
                <a:tabLst/>
                <a:defRPr/>
              </a:pPr>
              <a:r>
                <a:rPr kumimoji="0" lang="de" sz="90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Granzym</a:t>
              </a:r>
            </a:p>
          </p:txBody>
        </p:sp>
        <p:grpSp>
          <p:nvGrpSpPr>
            <p:cNvPr id="707" name="Group 953">
              <a:extLst>
                <a:ext uri="{FF2B5EF4-FFF2-40B4-BE49-F238E27FC236}">
                  <a16:creationId xmlns:a16="http://schemas.microsoft.com/office/drawing/2014/main" id="{ED473F94-272D-07C7-CD0A-C13AA6FEF051}"/>
                </a:ext>
              </a:extLst>
            </p:cNvPr>
            <p:cNvGrpSpPr/>
            <p:nvPr/>
          </p:nvGrpSpPr>
          <p:grpSpPr>
            <a:xfrm rot="20618512">
              <a:off x="4139286" y="3923735"/>
              <a:ext cx="244633" cy="211570"/>
              <a:chOff x="4443014" y="4224515"/>
              <a:chExt cx="244633" cy="211570"/>
            </a:xfrm>
          </p:grpSpPr>
          <p:sp>
            <p:nvSpPr>
              <p:cNvPr id="747" name="Isosceles Triangle 963">
                <a:extLst>
                  <a:ext uri="{FF2B5EF4-FFF2-40B4-BE49-F238E27FC236}">
                    <a16:creationId xmlns:a16="http://schemas.microsoft.com/office/drawing/2014/main" id="{644BA985-94DC-C9BE-CD4C-B3ECBEA2E963}"/>
                  </a:ext>
                </a:extLst>
              </p:cNvPr>
              <p:cNvSpPr/>
              <p:nvPr/>
            </p:nvSpPr>
            <p:spPr>
              <a:xfrm>
                <a:off x="4443014" y="4282540"/>
                <a:ext cx="76349" cy="80407"/>
              </a:xfrm>
              <a:prstGeom prst="triangle">
                <a:avLst/>
              </a:prstGeom>
              <a:solidFill>
                <a:srgbClr val="FFC000"/>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748" name="Isosceles Triangle 964">
                <a:extLst>
                  <a:ext uri="{FF2B5EF4-FFF2-40B4-BE49-F238E27FC236}">
                    <a16:creationId xmlns:a16="http://schemas.microsoft.com/office/drawing/2014/main" id="{26FE6D19-9110-49DE-0A2D-BC026C2ACA20}"/>
                  </a:ext>
                </a:extLst>
              </p:cNvPr>
              <p:cNvSpPr/>
              <p:nvPr/>
            </p:nvSpPr>
            <p:spPr>
              <a:xfrm>
                <a:off x="4521274" y="4224515"/>
                <a:ext cx="76349" cy="80407"/>
              </a:xfrm>
              <a:prstGeom prst="triangle">
                <a:avLst/>
              </a:prstGeom>
              <a:solidFill>
                <a:srgbClr val="FFC000"/>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749" name="Isosceles Triangle 965">
                <a:extLst>
                  <a:ext uri="{FF2B5EF4-FFF2-40B4-BE49-F238E27FC236}">
                    <a16:creationId xmlns:a16="http://schemas.microsoft.com/office/drawing/2014/main" id="{5703480F-1DC8-2CDA-5E81-D9B541C5693D}"/>
                  </a:ext>
                </a:extLst>
              </p:cNvPr>
              <p:cNvSpPr/>
              <p:nvPr/>
            </p:nvSpPr>
            <p:spPr>
              <a:xfrm>
                <a:off x="4536346" y="4355678"/>
                <a:ext cx="76349" cy="80407"/>
              </a:xfrm>
              <a:prstGeom prst="triangle">
                <a:avLst/>
              </a:prstGeom>
              <a:solidFill>
                <a:srgbClr val="FFC000"/>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750" name="Isosceles Triangle 966">
                <a:extLst>
                  <a:ext uri="{FF2B5EF4-FFF2-40B4-BE49-F238E27FC236}">
                    <a16:creationId xmlns:a16="http://schemas.microsoft.com/office/drawing/2014/main" id="{311967DD-0C84-C4EE-8081-166D18232FF2}"/>
                  </a:ext>
                </a:extLst>
              </p:cNvPr>
              <p:cNvSpPr/>
              <p:nvPr/>
            </p:nvSpPr>
            <p:spPr>
              <a:xfrm>
                <a:off x="4611298" y="4285625"/>
                <a:ext cx="76349" cy="80407"/>
              </a:xfrm>
              <a:prstGeom prst="triangle">
                <a:avLst/>
              </a:prstGeom>
              <a:solidFill>
                <a:srgbClr val="FFC000"/>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grpSp>
        <p:sp>
          <p:nvSpPr>
            <p:cNvPr id="708" name="TextBox 954">
              <a:extLst>
                <a:ext uri="{FF2B5EF4-FFF2-40B4-BE49-F238E27FC236}">
                  <a16:creationId xmlns:a16="http://schemas.microsoft.com/office/drawing/2014/main" id="{0B3C5D44-CF0C-6B18-9F66-90421FD27C0B}"/>
                </a:ext>
              </a:extLst>
            </p:cNvPr>
            <p:cNvSpPr txBox="1"/>
            <p:nvPr/>
          </p:nvSpPr>
          <p:spPr>
            <a:xfrm>
              <a:off x="2724471" y="4726076"/>
              <a:ext cx="743129" cy="156967"/>
            </a:xfrm>
            <a:prstGeom prst="rect">
              <a:avLst/>
            </a:prstGeom>
            <a:noFill/>
          </p:spPr>
          <p:txBody>
            <a:bodyPr wrap="square" lIns="0" tIns="0" rIns="0" bIns="0" rtlCol="0" anchor="ctr">
              <a:spAutoFit/>
            </a:bodyPr>
            <a:lstStyle/>
            <a:p>
              <a:pPr marL="0" marR="0" lvl="0" indent="0" defTabSz="685800" eaLnBrk="1" fontAlgn="auto" latinLnBrk="0" hangingPunct="1">
                <a:lnSpc>
                  <a:spcPct val="85000"/>
                </a:lnSpc>
                <a:spcBef>
                  <a:spcPts val="0"/>
                </a:spcBef>
                <a:spcAft>
                  <a:spcPts val="0"/>
                </a:spcAft>
                <a:buClrTx/>
                <a:buSzTx/>
                <a:buFontTx/>
                <a:buNone/>
                <a:tabLst/>
                <a:defRPr/>
              </a:pPr>
              <a:r>
                <a:rPr kumimoji="0" lang="de" sz="90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Perforin</a:t>
              </a:r>
            </a:p>
          </p:txBody>
        </p:sp>
        <p:grpSp>
          <p:nvGrpSpPr>
            <p:cNvPr id="709" name="Group 955">
              <a:extLst>
                <a:ext uri="{FF2B5EF4-FFF2-40B4-BE49-F238E27FC236}">
                  <a16:creationId xmlns:a16="http://schemas.microsoft.com/office/drawing/2014/main" id="{B4F0DF41-49CB-E185-3379-07DA0E636702}"/>
                </a:ext>
              </a:extLst>
            </p:cNvPr>
            <p:cNvGrpSpPr/>
            <p:nvPr/>
          </p:nvGrpSpPr>
          <p:grpSpPr>
            <a:xfrm rot="3072286">
              <a:off x="3082864" y="4287480"/>
              <a:ext cx="273617" cy="248463"/>
              <a:chOff x="3166642" y="4566054"/>
              <a:chExt cx="273617" cy="248463"/>
            </a:xfrm>
          </p:grpSpPr>
          <p:sp>
            <p:nvSpPr>
              <p:cNvPr id="742" name="Oval 542">
                <a:extLst>
                  <a:ext uri="{FF2B5EF4-FFF2-40B4-BE49-F238E27FC236}">
                    <a16:creationId xmlns:a16="http://schemas.microsoft.com/office/drawing/2014/main" id="{FD8370B6-1A32-D244-B27A-7A3305650329}"/>
                  </a:ext>
                </a:extLst>
              </p:cNvPr>
              <p:cNvSpPr/>
              <p:nvPr/>
            </p:nvSpPr>
            <p:spPr>
              <a:xfrm>
                <a:off x="3257154" y="4616824"/>
                <a:ext cx="87185" cy="88581"/>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743" name="Oval 959">
                <a:extLst>
                  <a:ext uri="{FF2B5EF4-FFF2-40B4-BE49-F238E27FC236}">
                    <a16:creationId xmlns:a16="http://schemas.microsoft.com/office/drawing/2014/main" id="{96C3C527-D809-8B61-8FFA-2BDCCFF7ECEE}"/>
                  </a:ext>
                </a:extLst>
              </p:cNvPr>
              <p:cNvSpPr/>
              <p:nvPr/>
            </p:nvSpPr>
            <p:spPr>
              <a:xfrm>
                <a:off x="3343989" y="4725936"/>
                <a:ext cx="87185" cy="88581"/>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744" name="Oval 960">
                <a:extLst>
                  <a:ext uri="{FF2B5EF4-FFF2-40B4-BE49-F238E27FC236}">
                    <a16:creationId xmlns:a16="http://schemas.microsoft.com/office/drawing/2014/main" id="{88A154E6-EF36-CE29-1366-D185DC46A4B4}"/>
                  </a:ext>
                </a:extLst>
              </p:cNvPr>
              <p:cNvSpPr/>
              <p:nvPr/>
            </p:nvSpPr>
            <p:spPr>
              <a:xfrm>
                <a:off x="3353074" y="4596293"/>
                <a:ext cx="87185" cy="88581"/>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745" name="Oval 961">
                <a:extLst>
                  <a:ext uri="{FF2B5EF4-FFF2-40B4-BE49-F238E27FC236}">
                    <a16:creationId xmlns:a16="http://schemas.microsoft.com/office/drawing/2014/main" id="{CBF2EE47-D832-18B0-1AA5-C806796DDB5B}"/>
                  </a:ext>
                </a:extLst>
              </p:cNvPr>
              <p:cNvSpPr/>
              <p:nvPr/>
            </p:nvSpPr>
            <p:spPr>
              <a:xfrm>
                <a:off x="3239622" y="4725936"/>
                <a:ext cx="87185" cy="88581"/>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746" name="Oval 962">
                <a:extLst>
                  <a:ext uri="{FF2B5EF4-FFF2-40B4-BE49-F238E27FC236}">
                    <a16:creationId xmlns:a16="http://schemas.microsoft.com/office/drawing/2014/main" id="{390B0A87-B0EA-065D-C0B4-68432354F1BA}"/>
                  </a:ext>
                </a:extLst>
              </p:cNvPr>
              <p:cNvSpPr/>
              <p:nvPr/>
            </p:nvSpPr>
            <p:spPr>
              <a:xfrm>
                <a:off x="3166642" y="4566054"/>
                <a:ext cx="87185" cy="88581"/>
              </a:xfrm>
              <a:prstGeom prst="ellips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grpSp>
        <p:sp>
          <p:nvSpPr>
            <p:cNvPr id="710" name="Arrow: Curved Right 956">
              <a:extLst>
                <a:ext uri="{FF2B5EF4-FFF2-40B4-BE49-F238E27FC236}">
                  <a16:creationId xmlns:a16="http://schemas.microsoft.com/office/drawing/2014/main" id="{AD76234B-367F-8A9A-E71B-52EEDE785FAC}"/>
                </a:ext>
              </a:extLst>
            </p:cNvPr>
            <p:cNvSpPr/>
            <p:nvPr/>
          </p:nvSpPr>
          <p:spPr>
            <a:xfrm rot="20199146" flipV="1">
              <a:off x="3075760" y="4086796"/>
              <a:ext cx="346039" cy="715084"/>
            </a:xfrm>
            <a:prstGeom prst="curvedRightArrow">
              <a:avLst>
                <a:gd name="adj1" fmla="val 9321"/>
                <a:gd name="adj2" fmla="val 48882"/>
                <a:gd name="adj3" fmla="val 25000"/>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Calibri" panose="020F0502020204030204"/>
                <a:ea typeface="Calibri" panose="020F0502020204030204"/>
                <a:cs typeface="Arial"/>
              </a:endParaRPr>
            </a:p>
          </p:txBody>
        </p:sp>
        <p:sp>
          <p:nvSpPr>
            <p:cNvPr id="711" name="Arrow: Curved Right 957">
              <a:extLst>
                <a:ext uri="{FF2B5EF4-FFF2-40B4-BE49-F238E27FC236}">
                  <a16:creationId xmlns:a16="http://schemas.microsoft.com/office/drawing/2014/main" id="{851B12F0-4E0C-036A-E2C2-46080D4B611A}"/>
                </a:ext>
              </a:extLst>
            </p:cNvPr>
            <p:cNvSpPr/>
            <p:nvPr/>
          </p:nvSpPr>
          <p:spPr>
            <a:xfrm rot="20199146" flipH="1" flipV="1">
              <a:off x="4186387" y="3728449"/>
              <a:ext cx="233964" cy="670375"/>
            </a:xfrm>
            <a:prstGeom prst="curvedRightArrow">
              <a:avLst>
                <a:gd name="adj1" fmla="val 28039"/>
                <a:gd name="adj2" fmla="val 50000"/>
                <a:gd name="adj3" fmla="val 37025"/>
              </a:avLst>
            </a:prstGeom>
            <a:solidFill>
              <a:srgbClr val="FFC000"/>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Calibri" panose="020F0502020204030204"/>
                <a:ea typeface="Calibri" panose="020F0502020204030204"/>
                <a:cs typeface="Arial"/>
              </a:endParaRPr>
            </a:p>
          </p:txBody>
        </p:sp>
        <p:grpSp>
          <p:nvGrpSpPr>
            <p:cNvPr id="712" name="T-Cells infiltrate 4">
              <a:extLst>
                <a:ext uri="{FF2B5EF4-FFF2-40B4-BE49-F238E27FC236}">
                  <a16:creationId xmlns:a16="http://schemas.microsoft.com/office/drawing/2014/main" id="{2005E7DA-4F8D-2F72-0216-51C7AFFB05B6}"/>
                </a:ext>
              </a:extLst>
            </p:cNvPr>
            <p:cNvGrpSpPr/>
            <p:nvPr/>
          </p:nvGrpSpPr>
          <p:grpSpPr>
            <a:xfrm>
              <a:off x="10477844" y="4328317"/>
              <a:ext cx="719997" cy="668799"/>
              <a:chOff x="1062106" y="1799126"/>
              <a:chExt cx="980756" cy="963564"/>
            </a:xfrm>
          </p:grpSpPr>
          <p:sp>
            <p:nvSpPr>
              <p:cNvPr id="738" name="Freeform: Shape 538">
                <a:extLst>
                  <a:ext uri="{FF2B5EF4-FFF2-40B4-BE49-F238E27FC236}">
                    <a16:creationId xmlns:a16="http://schemas.microsoft.com/office/drawing/2014/main" id="{358D8144-5901-65D8-DAA3-42F473F60792}"/>
                  </a:ext>
                </a:extLst>
              </p:cNvPr>
              <p:cNvSpPr/>
              <p:nvPr/>
            </p:nvSpPr>
            <p:spPr>
              <a:xfrm>
                <a:off x="1062106" y="1799126"/>
                <a:ext cx="980756" cy="963564"/>
              </a:xfrm>
              <a:custGeom>
                <a:avLst/>
                <a:gdLst>
                  <a:gd name="connsiteX0" fmla="*/ 980756 w 980756"/>
                  <a:gd name="connsiteY0" fmla="*/ 481782 h 963564"/>
                  <a:gd name="connsiteX1" fmla="*/ 490378 w 980756"/>
                  <a:gd name="connsiteY1" fmla="*/ 963565 h 963564"/>
                  <a:gd name="connsiteX2" fmla="*/ 0 w 980756"/>
                  <a:gd name="connsiteY2" fmla="*/ 481782 h 963564"/>
                  <a:gd name="connsiteX3" fmla="*/ 490378 w 980756"/>
                  <a:gd name="connsiteY3" fmla="*/ 0 h 963564"/>
                  <a:gd name="connsiteX4" fmla="*/ 980756 w 980756"/>
                  <a:gd name="connsiteY4" fmla="*/ 481782 h 9635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0756" h="963564">
                    <a:moveTo>
                      <a:pt x="980756" y="481782"/>
                    </a:moveTo>
                    <a:cubicBezTo>
                      <a:pt x="980756" y="747863"/>
                      <a:pt x="761207" y="963565"/>
                      <a:pt x="490378" y="963565"/>
                    </a:cubicBezTo>
                    <a:cubicBezTo>
                      <a:pt x="219550" y="963565"/>
                      <a:pt x="0" y="747863"/>
                      <a:pt x="0" y="481782"/>
                    </a:cubicBezTo>
                    <a:cubicBezTo>
                      <a:pt x="0" y="215701"/>
                      <a:pt x="219550" y="0"/>
                      <a:pt x="490378" y="0"/>
                    </a:cubicBezTo>
                    <a:cubicBezTo>
                      <a:pt x="761207" y="0"/>
                      <a:pt x="980756" y="215701"/>
                      <a:pt x="980756" y="481782"/>
                    </a:cubicBezTo>
                    <a:close/>
                  </a:path>
                </a:pathLst>
              </a:custGeom>
              <a:solidFill>
                <a:srgbClr val="575D72">
                  <a:lumMod val="20000"/>
                  <a:lumOff val="80000"/>
                  <a:alpha val="80000"/>
                </a:srgbClr>
              </a:solidFill>
              <a:ln w="5106" cap="flat">
                <a:noFill/>
                <a:prstDash val="solid"/>
                <a:miter/>
              </a:ln>
            </p:spPr>
            <p:txBody>
              <a:bodyPr rtlCol="0" anchor="ctr"/>
              <a:lstStyle/>
              <a:p>
                <a:pPr marL="0" marR="0" lvl="0" indent="0" defTabSz="685800" eaLnBrk="1" fontAlgn="auto" latinLnBrk="0" hangingPunct="1">
                  <a:lnSpc>
                    <a:spcPct val="9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2F3651"/>
                  </a:solidFill>
                  <a:effectLst/>
                  <a:uLnTx/>
                  <a:uFillTx/>
                  <a:latin typeface="Calibri" panose="020F0502020204030204"/>
                  <a:ea typeface="Calibri" panose="020F0502020204030204"/>
                  <a:cs typeface="Arial"/>
                </a:endParaRPr>
              </a:p>
            </p:txBody>
          </p:sp>
          <p:sp>
            <p:nvSpPr>
              <p:cNvPr id="739" name="Freeform: Shape 539">
                <a:extLst>
                  <a:ext uri="{FF2B5EF4-FFF2-40B4-BE49-F238E27FC236}">
                    <a16:creationId xmlns:a16="http://schemas.microsoft.com/office/drawing/2014/main" id="{D4875EEB-3E34-D44D-B7B4-04D4F92C1A47}"/>
                  </a:ext>
                </a:extLst>
              </p:cNvPr>
              <p:cNvSpPr/>
              <p:nvPr/>
            </p:nvSpPr>
            <p:spPr>
              <a:xfrm>
                <a:off x="1062106" y="1799126"/>
                <a:ext cx="980756" cy="963564"/>
              </a:xfrm>
              <a:custGeom>
                <a:avLst/>
                <a:gdLst>
                  <a:gd name="connsiteX0" fmla="*/ 980756 w 980756"/>
                  <a:gd name="connsiteY0" fmla="*/ 481782 h 963564"/>
                  <a:gd name="connsiteX1" fmla="*/ 490378 w 980756"/>
                  <a:gd name="connsiteY1" fmla="*/ 963565 h 963564"/>
                  <a:gd name="connsiteX2" fmla="*/ 0 w 980756"/>
                  <a:gd name="connsiteY2" fmla="*/ 481782 h 963564"/>
                  <a:gd name="connsiteX3" fmla="*/ 490378 w 980756"/>
                  <a:gd name="connsiteY3" fmla="*/ 0 h 963564"/>
                  <a:gd name="connsiteX4" fmla="*/ 980756 w 980756"/>
                  <a:gd name="connsiteY4" fmla="*/ 481782 h 9635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0756" h="963564">
                    <a:moveTo>
                      <a:pt x="980756" y="481782"/>
                    </a:moveTo>
                    <a:cubicBezTo>
                      <a:pt x="980756" y="747863"/>
                      <a:pt x="761207" y="963565"/>
                      <a:pt x="490378" y="963565"/>
                    </a:cubicBezTo>
                    <a:cubicBezTo>
                      <a:pt x="219550" y="963565"/>
                      <a:pt x="0" y="747863"/>
                      <a:pt x="0" y="481782"/>
                    </a:cubicBezTo>
                    <a:cubicBezTo>
                      <a:pt x="0" y="215701"/>
                      <a:pt x="219550" y="0"/>
                      <a:pt x="490378" y="0"/>
                    </a:cubicBezTo>
                    <a:cubicBezTo>
                      <a:pt x="761207" y="0"/>
                      <a:pt x="980756" y="215701"/>
                      <a:pt x="980756" y="481782"/>
                    </a:cubicBezTo>
                    <a:close/>
                  </a:path>
                </a:pathLst>
              </a:custGeom>
              <a:noFill/>
              <a:ln w="15319" cap="flat">
                <a:solidFill>
                  <a:srgbClr val="575D72">
                    <a:lumMod val="60000"/>
                    <a:lumOff val="40000"/>
                  </a:srgbClr>
                </a:solidFill>
                <a:prstDash val="solid"/>
                <a:miter/>
              </a:ln>
            </p:spPr>
            <p:txBody>
              <a:bodyPr rtlCol="0" anchor="ctr"/>
              <a:lstStyle/>
              <a:p>
                <a:pPr marL="0" marR="0" lvl="0" indent="0" defTabSz="685800" eaLnBrk="1" fontAlgn="auto" latinLnBrk="0" hangingPunct="1">
                  <a:lnSpc>
                    <a:spcPct val="9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2F3651"/>
                  </a:solidFill>
                  <a:effectLst/>
                  <a:uLnTx/>
                  <a:uFillTx/>
                  <a:latin typeface="Calibri" panose="020F0502020204030204"/>
                  <a:ea typeface="Calibri" panose="020F0502020204030204"/>
                  <a:cs typeface="Arial"/>
                </a:endParaRPr>
              </a:p>
            </p:txBody>
          </p:sp>
          <p:sp>
            <p:nvSpPr>
              <p:cNvPr id="740" name="Freeform: Shape 540">
                <a:extLst>
                  <a:ext uri="{FF2B5EF4-FFF2-40B4-BE49-F238E27FC236}">
                    <a16:creationId xmlns:a16="http://schemas.microsoft.com/office/drawing/2014/main" id="{BFB68C40-E119-3EA7-19C9-5C57D8C36253}"/>
                  </a:ext>
                </a:extLst>
              </p:cNvPr>
              <p:cNvSpPr/>
              <p:nvPr/>
            </p:nvSpPr>
            <p:spPr>
              <a:xfrm>
                <a:off x="1132033" y="1893216"/>
                <a:ext cx="419937" cy="377531"/>
              </a:xfrm>
              <a:custGeom>
                <a:avLst/>
                <a:gdLst>
                  <a:gd name="connsiteX0" fmla="*/ 420 w 419937"/>
                  <a:gd name="connsiteY0" fmla="*/ 377098 h 377531"/>
                  <a:gd name="connsiteX1" fmla="*/ 419938 w 419937"/>
                  <a:gd name="connsiteY1" fmla="*/ 753 h 377531"/>
                  <a:gd name="connsiteX2" fmla="*/ 420 w 419937"/>
                  <a:gd name="connsiteY2" fmla="*/ 377098 h 377531"/>
                </a:gdLst>
                <a:ahLst/>
                <a:cxnLst>
                  <a:cxn ang="0">
                    <a:pos x="connsiteX0" y="connsiteY0"/>
                  </a:cxn>
                  <a:cxn ang="0">
                    <a:pos x="connsiteX1" y="connsiteY1"/>
                  </a:cxn>
                  <a:cxn ang="0">
                    <a:pos x="connsiteX2" y="connsiteY2"/>
                  </a:cxn>
                </a:cxnLst>
                <a:rect l="l" t="t" r="r" b="b"/>
                <a:pathLst>
                  <a:path w="419937" h="377531">
                    <a:moveTo>
                      <a:pt x="420" y="377098"/>
                    </a:moveTo>
                    <a:cubicBezTo>
                      <a:pt x="-5228" y="392737"/>
                      <a:pt x="41499" y="-19931"/>
                      <a:pt x="419938" y="753"/>
                    </a:cubicBezTo>
                    <a:cubicBezTo>
                      <a:pt x="246893" y="21941"/>
                      <a:pt x="81551" y="149575"/>
                      <a:pt x="420" y="377098"/>
                    </a:cubicBezTo>
                    <a:close/>
                  </a:path>
                </a:pathLst>
              </a:custGeom>
              <a:solidFill>
                <a:srgbClr val="FFFFFF"/>
              </a:solidFill>
              <a:ln w="5106" cap="flat">
                <a:noFill/>
                <a:prstDash val="solid"/>
                <a:miter/>
              </a:ln>
            </p:spPr>
            <p:txBody>
              <a:bodyPr rtlCol="0" anchor="ctr"/>
              <a:lstStyle/>
              <a:p>
                <a:pPr marL="0" marR="0" lvl="0" indent="0" defTabSz="685800" eaLnBrk="1" fontAlgn="auto" latinLnBrk="0" hangingPunct="1">
                  <a:lnSpc>
                    <a:spcPct val="9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2F3651"/>
                  </a:solidFill>
                  <a:effectLst/>
                  <a:uLnTx/>
                  <a:uFillTx/>
                  <a:latin typeface="Calibri" panose="020F0502020204030204"/>
                  <a:ea typeface="Calibri" panose="020F0502020204030204"/>
                  <a:cs typeface="Arial"/>
                </a:endParaRPr>
              </a:p>
            </p:txBody>
          </p:sp>
          <p:sp>
            <p:nvSpPr>
              <p:cNvPr id="741" name="Freeform: Shape 541">
                <a:extLst>
                  <a:ext uri="{FF2B5EF4-FFF2-40B4-BE49-F238E27FC236}">
                    <a16:creationId xmlns:a16="http://schemas.microsoft.com/office/drawing/2014/main" id="{59AEEF40-0A7C-6782-18F3-75921C351E3A}"/>
                  </a:ext>
                </a:extLst>
              </p:cNvPr>
              <p:cNvSpPr/>
              <p:nvPr/>
            </p:nvSpPr>
            <p:spPr>
              <a:xfrm>
                <a:off x="1231175" y="1955314"/>
                <a:ext cx="761746" cy="748392"/>
              </a:xfrm>
              <a:custGeom>
                <a:avLst/>
                <a:gdLst>
                  <a:gd name="connsiteX0" fmla="*/ 525809 w 525808"/>
                  <a:gd name="connsiteY0" fmla="*/ 258296 h 516591"/>
                  <a:gd name="connsiteX1" fmla="*/ 262904 w 525808"/>
                  <a:gd name="connsiteY1" fmla="*/ 516592 h 516591"/>
                  <a:gd name="connsiteX2" fmla="*/ 0 w 525808"/>
                  <a:gd name="connsiteY2" fmla="*/ 258296 h 516591"/>
                  <a:gd name="connsiteX3" fmla="*/ 262904 w 525808"/>
                  <a:gd name="connsiteY3" fmla="*/ 0 h 516591"/>
                  <a:gd name="connsiteX4" fmla="*/ 525809 w 525808"/>
                  <a:gd name="connsiteY4" fmla="*/ 258296 h 5165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808" h="516590">
                    <a:moveTo>
                      <a:pt x="525809" y="258296"/>
                    </a:moveTo>
                    <a:cubicBezTo>
                      <a:pt x="525809" y="400949"/>
                      <a:pt x="408102" y="516592"/>
                      <a:pt x="262904" y="516592"/>
                    </a:cubicBezTo>
                    <a:cubicBezTo>
                      <a:pt x="117706" y="516592"/>
                      <a:pt x="0" y="400949"/>
                      <a:pt x="0" y="258296"/>
                    </a:cubicBezTo>
                    <a:cubicBezTo>
                      <a:pt x="0" y="115643"/>
                      <a:pt x="117706" y="0"/>
                      <a:pt x="262904" y="0"/>
                    </a:cubicBezTo>
                    <a:cubicBezTo>
                      <a:pt x="408102" y="0"/>
                      <a:pt x="525809" y="115643"/>
                      <a:pt x="525809" y="258296"/>
                    </a:cubicBezTo>
                    <a:close/>
                  </a:path>
                </a:pathLst>
              </a:custGeom>
              <a:solidFill>
                <a:srgbClr val="575D72">
                  <a:lumMod val="60000"/>
                  <a:lumOff val="40000"/>
                  <a:alpha val="80000"/>
                </a:srgbClr>
              </a:solidFill>
              <a:ln w="5106" cap="flat">
                <a:noFill/>
                <a:prstDash val="solid"/>
                <a:miter/>
              </a:ln>
            </p:spPr>
            <p:txBody>
              <a:bodyPr wrap="none" lIns="0" tIns="0" rIns="0" bIns="0" rtlCol="0" anchor="ctr"/>
              <a:lstStyle/>
              <a:p>
                <a:pPr marL="0" marR="0" lvl="0" indent="0" algn="ctr" defTabSz="685800" eaLnBrk="1" fontAlgn="auto" latinLnBrk="0" hangingPunct="1">
                  <a:lnSpc>
                    <a:spcPct val="90000"/>
                  </a:lnSpc>
                  <a:spcBef>
                    <a:spcPct val="0"/>
                  </a:spcBef>
                  <a:spcAft>
                    <a:spcPct val="0"/>
                  </a:spcAft>
                  <a:buClrTx/>
                  <a:buSzTx/>
                  <a:buFontTx/>
                  <a:buNone/>
                  <a:tabLst/>
                  <a:defRPr/>
                </a:pPr>
                <a:r>
                  <a:rPr kumimoji="0" lang="de" sz="900" b="0" i="0" u="none" strike="noStrike" kern="0" cap="none" spc="0" normalizeH="0" baseline="0" noProof="0" dirty="0">
                    <a:ln>
                      <a:noFill/>
                    </a:ln>
                    <a:solidFill>
                      <a:srgbClr val="2F3651"/>
                    </a:solidFill>
                    <a:effectLst/>
                    <a:uLnTx/>
                    <a:uFill>
                      <a:solidFill>
                        <a:prstClr val="black">
                          <a:alpha val="0"/>
                        </a:prstClr>
                      </a:solidFill>
                    </a:uFill>
                    <a:latin typeface="Calibri"/>
                    <a:ea typeface="Calibri"/>
                    <a:cs typeface="Calibri"/>
                  </a:rPr>
                  <a:t>B-Zelle</a:t>
                </a:r>
                <a:r>
                  <a:rPr kumimoji="0" lang="de" sz="900" b="0" i="0" u="none" strike="noStrike" kern="0" cap="none" spc="0" normalizeH="0" baseline="30000" noProof="0" dirty="0">
                    <a:ln>
                      <a:noFill/>
                    </a:ln>
                    <a:solidFill>
                      <a:srgbClr val="2F3651"/>
                    </a:solidFill>
                    <a:effectLst/>
                    <a:uLnTx/>
                    <a:uFill>
                      <a:solidFill>
                        <a:prstClr val="black">
                          <a:alpha val="0"/>
                        </a:prstClr>
                      </a:solidFill>
                    </a:uFill>
                    <a:latin typeface="Calibri"/>
                    <a:ea typeface="Calibri"/>
                    <a:cs typeface="Calibri"/>
                  </a:rPr>
                  <a:t>6</a:t>
                </a:r>
                <a:endParaRPr kumimoji="0" lang="en-US" sz="900" b="0" i="0" u="none" strike="noStrike" kern="0" cap="none" spc="0" normalizeH="0" baseline="30000" noProof="0" dirty="0">
                  <a:ln>
                    <a:noFill/>
                  </a:ln>
                  <a:solidFill>
                    <a:srgbClr val="2F3651"/>
                  </a:solidFill>
                  <a:effectLst/>
                  <a:uLnTx/>
                  <a:uFillTx/>
                  <a:latin typeface="Calibri" panose="020F0502020204030204"/>
                  <a:ea typeface="Verdana"/>
                  <a:cs typeface="Arial"/>
                </a:endParaRPr>
              </a:p>
            </p:txBody>
          </p:sp>
        </p:grpSp>
        <p:sp>
          <p:nvSpPr>
            <p:cNvPr id="713" name="Freeform: Shape 202">
              <a:extLst>
                <a:ext uri="{FF2B5EF4-FFF2-40B4-BE49-F238E27FC236}">
                  <a16:creationId xmlns:a16="http://schemas.microsoft.com/office/drawing/2014/main" id="{36268911-3E7A-430F-E1B9-218F4C611917}"/>
                </a:ext>
              </a:extLst>
            </p:cNvPr>
            <p:cNvSpPr>
              <a:spLocks noChangeAspect="1"/>
            </p:cNvSpPr>
            <p:nvPr/>
          </p:nvSpPr>
          <p:spPr>
            <a:xfrm rot="4592714">
              <a:off x="9013135" y="3067231"/>
              <a:ext cx="234606" cy="25340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B266B4"/>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714" name="TextBox 512">
              <a:extLst>
                <a:ext uri="{FF2B5EF4-FFF2-40B4-BE49-F238E27FC236}">
                  <a16:creationId xmlns:a16="http://schemas.microsoft.com/office/drawing/2014/main" id="{E93353F4-7AE4-517F-C3CE-CA23FA34ADC7}"/>
                </a:ext>
              </a:extLst>
            </p:cNvPr>
            <p:cNvSpPr txBox="1"/>
            <p:nvPr/>
          </p:nvSpPr>
          <p:spPr>
            <a:xfrm>
              <a:off x="9292360" y="3423201"/>
              <a:ext cx="534823" cy="117725"/>
            </a:xfrm>
            <a:prstGeom prst="rect">
              <a:avLst/>
            </a:prstGeom>
            <a:noFill/>
          </p:spPr>
          <p:txBody>
            <a:bodyPr wrap="square" lIns="0" tIns="0" rIns="0" bIns="0" rtlCol="0" anchor="ctr">
              <a:spAutoFit/>
            </a:bodyPr>
            <a:lstStyle/>
            <a:p>
              <a:pPr marL="0" marR="0" lvl="0" indent="0" defTabSz="685800" eaLnBrk="1" fontAlgn="auto" latinLnBrk="0" hangingPunct="1">
                <a:lnSpc>
                  <a:spcPct val="85000"/>
                </a:lnSpc>
                <a:spcBef>
                  <a:spcPts val="0"/>
                </a:spcBef>
                <a:spcAft>
                  <a:spcPts val="0"/>
                </a:spcAft>
                <a:buClrTx/>
                <a:buSzTx/>
                <a:buFontTx/>
                <a:buNone/>
                <a:tabLst/>
                <a:defRPr/>
              </a:pPr>
              <a:r>
                <a:rPr kumimoji="0" lang="de" sz="675"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MHC-II</a:t>
              </a:r>
            </a:p>
          </p:txBody>
        </p:sp>
        <p:sp>
          <p:nvSpPr>
            <p:cNvPr id="715" name="TextBox 513">
              <a:extLst>
                <a:ext uri="{FF2B5EF4-FFF2-40B4-BE49-F238E27FC236}">
                  <a16:creationId xmlns:a16="http://schemas.microsoft.com/office/drawing/2014/main" id="{3CF4C3D1-E653-15DF-2AAA-6584F0E64B88}"/>
                </a:ext>
              </a:extLst>
            </p:cNvPr>
            <p:cNvSpPr txBox="1"/>
            <p:nvPr/>
          </p:nvSpPr>
          <p:spPr>
            <a:xfrm>
              <a:off x="9243216" y="3563414"/>
              <a:ext cx="534823" cy="117725"/>
            </a:xfrm>
            <a:prstGeom prst="rect">
              <a:avLst/>
            </a:prstGeom>
            <a:noFill/>
          </p:spPr>
          <p:txBody>
            <a:bodyPr wrap="square" lIns="0" tIns="0" rIns="0" bIns="0" rtlCol="0" anchor="ctr">
              <a:spAutoFit/>
            </a:bodyPr>
            <a:lstStyle/>
            <a:p>
              <a:pPr marL="0" marR="0" lvl="0" indent="0" defTabSz="685800" eaLnBrk="1" fontAlgn="auto" latinLnBrk="0" hangingPunct="1">
                <a:lnSpc>
                  <a:spcPct val="85000"/>
                </a:lnSpc>
                <a:spcBef>
                  <a:spcPts val="0"/>
                </a:spcBef>
                <a:spcAft>
                  <a:spcPts val="0"/>
                </a:spcAft>
                <a:buClrTx/>
                <a:buSzTx/>
                <a:buFontTx/>
                <a:buNone/>
                <a:tabLst/>
                <a:defRPr/>
              </a:pPr>
              <a:r>
                <a:rPr kumimoji="0" lang="de" sz="675"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Antigen</a:t>
              </a:r>
            </a:p>
          </p:txBody>
        </p:sp>
        <p:sp>
          <p:nvSpPr>
            <p:cNvPr id="716" name="TextBox 514">
              <a:extLst>
                <a:ext uri="{FF2B5EF4-FFF2-40B4-BE49-F238E27FC236}">
                  <a16:creationId xmlns:a16="http://schemas.microsoft.com/office/drawing/2014/main" id="{40B58E37-2BB5-29B0-4234-417B1C35E90B}"/>
                </a:ext>
              </a:extLst>
            </p:cNvPr>
            <p:cNvSpPr txBox="1"/>
            <p:nvPr/>
          </p:nvSpPr>
          <p:spPr>
            <a:xfrm>
              <a:off x="10291012" y="3093129"/>
              <a:ext cx="637771" cy="117725"/>
            </a:xfrm>
            <a:prstGeom prst="rect">
              <a:avLst/>
            </a:prstGeom>
            <a:noFill/>
          </p:spPr>
          <p:txBody>
            <a:bodyPr wrap="square" lIns="0" tIns="0" rIns="0" bIns="0" rtlCol="0" anchor="ctr">
              <a:spAutoFit/>
            </a:bodyPr>
            <a:lstStyle/>
            <a:p>
              <a:pPr marL="0" marR="0" lvl="0" indent="0" defTabSz="685800" eaLnBrk="1" fontAlgn="auto" latinLnBrk="0" hangingPunct="1">
                <a:lnSpc>
                  <a:spcPct val="85000"/>
                </a:lnSpc>
                <a:spcBef>
                  <a:spcPts val="0"/>
                </a:spcBef>
                <a:spcAft>
                  <a:spcPts val="0"/>
                </a:spcAft>
                <a:buClrTx/>
                <a:buSzTx/>
                <a:buFontTx/>
                <a:buNone/>
                <a:tabLst/>
                <a:defRPr/>
              </a:pPr>
              <a:r>
                <a:rPr kumimoji="0" lang="de" sz="675"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CD4+ TCR</a:t>
              </a:r>
            </a:p>
          </p:txBody>
        </p:sp>
        <p:cxnSp>
          <p:nvCxnSpPr>
            <p:cNvPr id="717" name="Straight Connector 515">
              <a:extLst>
                <a:ext uri="{FF2B5EF4-FFF2-40B4-BE49-F238E27FC236}">
                  <a16:creationId xmlns:a16="http://schemas.microsoft.com/office/drawing/2014/main" id="{C16175B7-6CC1-84B8-071A-99A9FE0D68B2}"/>
                </a:ext>
              </a:extLst>
            </p:cNvPr>
            <p:cNvCxnSpPr/>
            <p:nvPr/>
          </p:nvCxnSpPr>
          <p:spPr>
            <a:xfrm flipV="1">
              <a:off x="9981087" y="3169156"/>
              <a:ext cx="291588" cy="160084"/>
            </a:xfrm>
            <a:prstGeom prst="line">
              <a:avLst/>
            </a:prstGeom>
            <a:noFill/>
            <a:ln w="9525" cap="flat" cmpd="sng" algn="ctr">
              <a:solidFill>
                <a:srgbClr val="7F7F7F"/>
              </a:solidFill>
              <a:prstDash val="solid"/>
            </a:ln>
            <a:effectLst/>
          </p:spPr>
        </p:cxnSp>
        <p:sp>
          <p:nvSpPr>
            <p:cNvPr id="718" name="TextBox 516">
              <a:extLst>
                <a:ext uri="{FF2B5EF4-FFF2-40B4-BE49-F238E27FC236}">
                  <a16:creationId xmlns:a16="http://schemas.microsoft.com/office/drawing/2014/main" id="{EE1C6177-1BF7-011B-BA14-F99418F7CB6E}"/>
                </a:ext>
              </a:extLst>
            </p:cNvPr>
            <p:cNvSpPr txBox="1"/>
            <p:nvPr/>
          </p:nvSpPr>
          <p:spPr>
            <a:xfrm>
              <a:off x="8069118" y="3072343"/>
              <a:ext cx="637771" cy="117725"/>
            </a:xfrm>
            <a:prstGeom prst="rect">
              <a:avLst/>
            </a:prstGeom>
            <a:noFill/>
          </p:spPr>
          <p:txBody>
            <a:bodyPr wrap="square" lIns="0" tIns="0" rIns="0" bIns="0" rtlCol="0" anchor="ctr">
              <a:spAutoFit/>
            </a:bodyPr>
            <a:lstStyle/>
            <a:p>
              <a:pPr marL="0" marR="0" lvl="0" indent="0" defTabSz="685800" eaLnBrk="1" fontAlgn="auto" latinLnBrk="0" hangingPunct="1">
                <a:lnSpc>
                  <a:spcPct val="85000"/>
                </a:lnSpc>
                <a:spcBef>
                  <a:spcPts val="0"/>
                </a:spcBef>
                <a:spcAft>
                  <a:spcPts val="0"/>
                </a:spcAft>
                <a:buClrTx/>
                <a:buSzTx/>
                <a:buFontTx/>
                <a:buNone/>
                <a:tabLst/>
                <a:defRPr/>
              </a:pPr>
              <a:r>
                <a:rPr kumimoji="0" lang="de" sz="675"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CD8+ TCR</a:t>
              </a:r>
            </a:p>
          </p:txBody>
        </p:sp>
        <p:cxnSp>
          <p:nvCxnSpPr>
            <p:cNvPr id="719" name="Straight Connector 517">
              <a:extLst>
                <a:ext uri="{FF2B5EF4-FFF2-40B4-BE49-F238E27FC236}">
                  <a16:creationId xmlns:a16="http://schemas.microsoft.com/office/drawing/2014/main" id="{7F0A9490-9F4A-08FF-C8B5-B224892075A0}"/>
                </a:ext>
              </a:extLst>
            </p:cNvPr>
            <p:cNvCxnSpPr>
              <a:endCxn id="713" idx="2"/>
            </p:cNvCxnSpPr>
            <p:nvPr/>
          </p:nvCxnSpPr>
          <p:spPr>
            <a:xfrm flipH="1" flipV="1">
              <a:off x="9154454" y="3223391"/>
              <a:ext cx="133508" cy="203808"/>
            </a:xfrm>
            <a:prstGeom prst="line">
              <a:avLst/>
            </a:prstGeom>
            <a:noFill/>
            <a:ln w="9525" cap="flat" cmpd="sng" algn="ctr">
              <a:solidFill>
                <a:srgbClr val="7F7F7F"/>
              </a:solidFill>
              <a:prstDash val="solid"/>
            </a:ln>
            <a:effectLst/>
          </p:spPr>
        </p:cxnSp>
        <p:cxnSp>
          <p:nvCxnSpPr>
            <p:cNvPr id="720" name="Straight Connector 518">
              <a:extLst>
                <a:ext uri="{FF2B5EF4-FFF2-40B4-BE49-F238E27FC236}">
                  <a16:creationId xmlns:a16="http://schemas.microsoft.com/office/drawing/2014/main" id="{003023D4-B622-3CDC-268A-ED2C235532EF}"/>
                </a:ext>
              </a:extLst>
            </p:cNvPr>
            <p:cNvCxnSpPr/>
            <p:nvPr/>
          </p:nvCxnSpPr>
          <p:spPr>
            <a:xfrm flipH="1" flipV="1">
              <a:off x="9090763" y="3361996"/>
              <a:ext cx="133508" cy="203808"/>
            </a:xfrm>
            <a:prstGeom prst="line">
              <a:avLst/>
            </a:prstGeom>
            <a:noFill/>
            <a:ln w="9525" cap="flat" cmpd="sng" algn="ctr">
              <a:solidFill>
                <a:srgbClr val="7F7F7F"/>
              </a:solidFill>
              <a:prstDash val="solid"/>
            </a:ln>
            <a:effectLst/>
          </p:spPr>
        </p:cxnSp>
        <p:sp>
          <p:nvSpPr>
            <p:cNvPr id="721" name="Freeform: Shape 223">
              <a:extLst>
                <a:ext uri="{FF2B5EF4-FFF2-40B4-BE49-F238E27FC236}">
                  <a16:creationId xmlns:a16="http://schemas.microsoft.com/office/drawing/2014/main" id="{8FA144E3-6478-BEE9-3631-D351472DADE8}"/>
                </a:ext>
              </a:extLst>
            </p:cNvPr>
            <p:cNvSpPr>
              <a:spLocks noChangeAspect="1"/>
            </p:cNvSpPr>
            <p:nvPr/>
          </p:nvSpPr>
          <p:spPr>
            <a:xfrm rot="156699" flipV="1">
              <a:off x="8873841" y="3243942"/>
              <a:ext cx="234606" cy="253401"/>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A30000"/>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722" name="Oval 520">
              <a:extLst>
                <a:ext uri="{FF2B5EF4-FFF2-40B4-BE49-F238E27FC236}">
                  <a16:creationId xmlns:a16="http://schemas.microsoft.com/office/drawing/2014/main" id="{23FEB9D2-D935-F3D8-8ED8-AB748D3AAF4A}"/>
                </a:ext>
              </a:extLst>
            </p:cNvPr>
            <p:cNvSpPr/>
            <p:nvPr/>
          </p:nvSpPr>
          <p:spPr>
            <a:xfrm rot="2354313">
              <a:off x="9016051" y="3238309"/>
              <a:ext cx="81467" cy="81467"/>
            </a:xfrm>
            <a:prstGeom prst="ellipse">
              <a:avLst/>
            </a:prstGeom>
            <a:solidFill>
              <a:srgbClr val="2F3651">
                <a:lumMod val="75000"/>
                <a:lumOff val="25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cxnSp>
          <p:nvCxnSpPr>
            <p:cNvPr id="723" name="Straight Connector 521">
              <a:extLst>
                <a:ext uri="{FF2B5EF4-FFF2-40B4-BE49-F238E27FC236}">
                  <a16:creationId xmlns:a16="http://schemas.microsoft.com/office/drawing/2014/main" id="{0942D769-3D3F-74F0-DA82-C84D87E9C3B5}"/>
                </a:ext>
              </a:extLst>
            </p:cNvPr>
            <p:cNvCxnSpPr/>
            <p:nvPr/>
          </p:nvCxnSpPr>
          <p:spPr>
            <a:xfrm flipV="1">
              <a:off x="9641217" y="3256021"/>
              <a:ext cx="150065" cy="163142"/>
            </a:xfrm>
            <a:prstGeom prst="line">
              <a:avLst/>
            </a:prstGeom>
            <a:noFill/>
            <a:ln w="9525" cap="flat" cmpd="sng" algn="ctr">
              <a:solidFill>
                <a:srgbClr val="7F7F7F"/>
              </a:solidFill>
              <a:prstDash val="solid"/>
            </a:ln>
            <a:effectLst/>
          </p:spPr>
        </p:cxnSp>
        <p:cxnSp>
          <p:nvCxnSpPr>
            <p:cNvPr id="724" name="Straight Connector 522">
              <a:extLst>
                <a:ext uri="{FF2B5EF4-FFF2-40B4-BE49-F238E27FC236}">
                  <a16:creationId xmlns:a16="http://schemas.microsoft.com/office/drawing/2014/main" id="{1BECBB83-8052-3044-C4B8-CC0E06AA0115}"/>
                </a:ext>
              </a:extLst>
            </p:cNvPr>
            <p:cNvCxnSpPr/>
            <p:nvPr/>
          </p:nvCxnSpPr>
          <p:spPr>
            <a:xfrm flipH="1">
              <a:off x="9623921" y="3342508"/>
              <a:ext cx="211961" cy="222053"/>
            </a:xfrm>
            <a:prstGeom prst="line">
              <a:avLst/>
            </a:prstGeom>
            <a:noFill/>
            <a:ln w="9525" cap="flat" cmpd="sng" algn="ctr">
              <a:solidFill>
                <a:srgbClr val="7F7F7F"/>
              </a:solidFill>
              <a:prstDash val="solid"/>
            </a:ln>
            <a:effectLst/>
          </p:spPr>
        </p:cxnSp>
        <p:cxnSp>
          <p:nvCxnSpPr>
            <p:cNvPr id="725" name="Straight Connector 523">
              <a:extLst>
                <a:ext uri="{FF2B5EF4-FFF2-40B4-BE49-F238E27FC236}">
                  <a16:creationId xmlns:a16="http://schemas.microsoft.com/office/drawing/2014/main" id="{71C2F46B-4493-8B7C-1204-CF58AF58FC5F}"/>
                </a:ext>
              </a:extLst>
            </p:cNvPr>
            <p:cNvCxnSpPr/>
            <p:nvPr/>
          </p:nvCxnSpPr>
          <p:spPr>
            <a:xfrm>
              <a:off x="8632992" y="3183634"/>
              <a:ext cx="296791" cy="108421"/>
            </a:xfrm>
            <a:prstGeom prst="line">
              <a:avLst/>
            </a:prstGeom>
            <a:noFill/>
            <a:ln w="9525" cap="flat" cmpd="sng" algn="ctr">
              <a:solidFill>
                <a:srgbClr val="7F7F7F"/>
              </a:solidFill>
              <a:prstDash val="solid"/>
            </a:ln>
            <a:effectLst/>
          </p:spPr>
        </p:cxnSp>
        <p:sp>
          <p:nvSpPr>
            <p:cNvPr id="726" name="TextBox 524">
              <a:extLst>
                <a:ext uri="{FF2B5EF4-FFF2-40B4-BE49-F238E27FC236}">
                  <a16:creationId xmlns:a16="http://schemas.microsoft.com/office/drawing/2014/main" id="{13E130A6-5665-050D-94E4-00A65FCA7A90}"/>
                </a:ext>
              </a:extLst>
            </p:cNvPr>
            <p:cNvSpPr txBox="1"/>
            <p:nvPr/>
          </p:nvSpPr>
          <p:spPr>
            <a:xfrm>
              <a:off x="7148840" y="3439462"/>
              <a:ext cx="1235840" cy="313932"/>
            </a:xfrm>
            <a:prstGeom prst="rect">
              <a:avLst/>
            </a:prstGeom>
            <a:noFill/>
          </p:spPr>
          <p:txBody>
            <a:bodyPr wrap="square" lIns="0" tIns="0" rIns="0" bIns="0" rtlCol="0">
              <a:spAutoFit/>
            </a:bodyPr>
            <a:lstStyle/>
            <a:p>
              <a:pPr marL="0" marR="0" lvl="0" indent="0" algn="ctr" defTabSz="685800" eaLnBrk="1" fontAlgn="auto" latinLnBrk="0" hangingPunct="1">
                <a:lnSpc>
                  <a:spcPct val="85000"/>
                </a:lnSpc>
                <a:spcBef>
                  <a:spcPct val="0"/>
                </a:spcBef>
                <a:spcAft>
                  <a:spcPct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Autoreaktive</a:t>
              </a:r>
              <a:br>
                <a:rPr kumimoji="0" sz="900" b="0" i="0" u="none" strike="noStrike" kern="0" cap="none" spc="0" normalizeH="0" baseline="0" noProof="0">
                  <a:ln>
                    <a:noFill/>
                  </a:ln>
                  <a:solidFill>
                    <a:srgbClr val="000000"/>
                  </a:solidFill>
                  <a:effectLst/>
                  <a:uLnTx/>
                  <a:uFillTx/>
                  <a:latin typeface="Calibri" panose="020F0502020204030204"/>
                  <a:ea typeface="Calibri" panose="020F0502020204030204"/>
                  <a:cs typeface="Arial"/>
                </a:rPr>
              </a:b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CD8+ T-Zelle</a:t>
              </a:r>
            </a:p>
          </p:txBody>
        </p:sp>
        <p:sp>
          <p:nvSpPr>
            <p:cNvPr id="727" name="TextBox 525">
              <a:extLst>
                <a:ext uri="{FF2B5EF4-FFF2-40B4-BE49-F238E27FC236}">
                  <a16:creationId xmlns:a16="http://schemas.microsoft.com/office/drawing/2014/main" id="{3729BFD5-BE0A-0C36-AD27-86707911C38B}"/>
                </a:ext>
              </a:extLst>
            </p:cNvPr>
            <p:cNvSpPr txBox="1"/>
            <p:nvPr/>
          </p:nvSpPr>
          <p:spPr>
            <a:xfrm>
              <a:off x="10702900" y="3357933"/>
              <a:ext cx="1174085" cy="470899"/>
            </a:xfrm>
            <a:prstGeom prst="rect">
              <a:avLst/>
            </a:prstGeom>
            <a:noFill/>
          </p:spPr>
          <p:txBody>
            <a:bodyPr wrap="square" lIns="0" tIns="0" rIns="0" bIns="0" rtlCol="0" anchor="ctr">
              <a:spAutoFit/>
            </a:bodyPr>
            <a:lstStyle/>
            <a:p>
              <a:pPr marL="0" marR="0" lvl="0" indent="0" defTabSz="685800" eaLnBrk="1" fontAlgn="auto" latinLnBrk="0" hangingPunct="1">
                <a:lnSpc>
                  <a:spcPct val="85000"/>
                </a:lnSpc>
                <a:spcBef>
                  <a:spcPts val="0"/>
                </a:spcBef>
                <a:spcAft>
                  <a:spcPts val="0"/>
                </a:spcAft>
                <a:buClrTx/>
                <a:buSzTx/>
                <a:buFontTx/>
                <a:buNone/>
                <a:tabLst/>
                <a:defRPr/>
              </a:pPr>
              <a:r>
                <a:rPr kumimoji="0" lang="de" sz="9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Aktivierte autoreaktive CD4+ T-Zelle</a:t>
              </a:r>
            </a:p>
          </p:txBody>
        </p:sp>
        <p:sp>
          <p:nvSpPr>
            <p:cNvPr id="728" name="TextBox 526">
              <a:extLst>
                <a:ext uri="{FF2B5EF4-FFF2-40B4-BE49-F238E27FC236}">
                  <a16:creationId xmlns:a16="http://schemas.microsoft.com/office/drawing/2014/main" id="{CA4A0B0B-A406-21B9-E00C-5F4A673331CD}"/>
                </a:ext>
              </a:extLst>
            </p:cNvPr>
            <p:cNvSpPr txBox="1"/>
            <p:nvPr/>
          </p:nvSpPr>
          <p:spPr>
            <a:xfrm>
              <a:off x="9180932" y="4257786"/>
              <a:ext cx="606132" cy="156967"/>
            </a:xfrm>
            <a:prstGeom prst="rect">
              <a:avLst/>
            </a:prstGeom>
            <a:noFill/>
          </p:spPr>
          <p:txBody>
            <a:bodyPr wrap="square" lIns="0" tIns="0" rIns="0" bIns="0" rtlCol="0">
              <a:spAutoFit/>
            </a:bodyPr>
            <a:lstStyle/>
            <a:p>
              <a:pPr marL="0" marR="0" lvl="0" indent="0" algn="ctr" defTabSz="685800" eaLnBrk="1" fontAlgn="auto" latinLnBrk="0" hangingPunct="1">
                <a:lnSpc>
                  <a:spcPct val="85000"/>
                </a:lnSpc>
                <a:spcBef>
                  <a:spcPts val="0"/>
                </a:spcBef>
                <a:spcAft>
                  <a:spcPts val="0"/>
                </a:spcAft>
                <a:buClrTx/>
                <a:buSzTx/>
                <a:buFontTx/>
                <a:buNone/>
                <a:tabLst/>
                <a:defRPr/>
              </a:pPr>
              <a:r>
                <a:rPr kumimoji="0" lang="de" sz="90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IL-2</a:t>
              </a:r>
            </a:p>
          </p:txBody>
        </p:sp>
        <p:sp>
          <p:nvSpPr>
            <p:cNvPr id="729" name="TextBox 527">
              <a:extLst>
                <a:ext uri="{FF2B5EF4-FFF2-40B4-BE49-F238E27FC236}">
                  <a16:creationId xmlns:a16="http://schemas.microsoft.com/office/drawing/2014/main" id="{3677F8C9-5DF8-849F-8121-B10FD541C5DE}"/>
                </a:ext>
              </a:extLst>
            </p:cNvPr>
            <p:cNvSpPr txBox="1"/>
            <p:nvPr/>
          </p:nvSpPr>
          <p:spPr>
            <a:xfrm>
              <a:off x="9211483" y="4449198"/>
              <a:ext cx="606132" cy="156967"/>
            </a:xfrm>
            <a:prstGeom prst="rect">
              <a:avLst/>
            </a:prstGeom>
            <a:noFill/>
          </p:spPr>
          <p:txBody>
            <a:bodyPr wrap="square" lIns="0" tIns="0" rIns="0" bIns="0" rtlCol="0">
              <a:spAutoFit/>
            </a:bodyPr>
            <a:lstStyle/>
            <a:p>
              <a:pPr marL="0" marR="0" lvl="0" indent="0" algn="ctr" defTabSz="685800" eaLnBrk="1" fontAlgn="auto" latinLnBrk="0" hangingPunct="1">
                <a:lnSpc>
                  <a:spcPct val="85000"/>
                </a:lnSpc>
                <a:spcBef>
                  <a:spcPts val="0"/>
                </a:spcBef>
                <a:spcAft>
                  <a:spcPts val="0"/>
                </a:spcAft>
                <a:buClrTx/>
                <a:buSzTx/>
                <a:buFontTx/>
                <a:buNone/>
                <a:tabLst/>
                <a:defRPr/>
              </a:pPr>
              <a:r>
                <a:rPr kumimoji="0" lang="de" sz="900"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IFN-γ</a:t>
              </a:r>
            </a:p>
          </p:txBody>
        </p:sp>
        <p:cxnSp>
          <p:nvCxnSpPr>
            <p:cNvPr id="730" name="Connector: Elbow 529">
              <a:extLst>
                <a:ext uri="{FF2B5EF4-FFF2-40B4-BE49-F238E27FC236}">
                  <a16:creationId xmlns:a16="http://schemas.microsoft.com/office/drawing/2014/main" id="{DB8A8EB4-F4CB-EF40-4C8A-C08EE7089F10}"/>
                </a:ext>
              </a:extLst>
            </p:cNvPr>
            <p:cNvCxnSpPr/>
            <p:nvPr/>
          </p:nvCxnSpPr>
          <p:spPr>
            <a:xfrm rot="10800000" flipV="1">
              <a:off x="9774496" y="4216610"/>
              <a:ext cx="336158" cy="206384"/>
            </a:xfrm>
            <a:prstGeom prst="bentConnector3">
              <a:avLst>
                <a:gd name="adj1" fmla="val 1122"/>
              </a:avLst>
            </a:prstGeom>
            <a:noFill/>
            <a:ln w="19050" cap="flat" cmpd="sng" algn="ctr">
              <a:solidFill>
                <a:srgbClr val="7F7F7F"/>
              </a:solidFill>
              <a:prstDash val="solid"/>
            </a:ln>
            <a:effectLst/>
          </p:spPr>
        </p:cxnSp>
        <p:cxnSp>
          <p:nvCxnSpPr>
            <p:cNvPr id="731" name="Connector: Elbow 530">
              <a:extLst>
                <a:ext uri="{FF2B5EF4-FFF2-40B4-BE49-F238E27FC236}">
                  <a16:creationId xmlns:a16="http://schemas.microsoft.com/office/drawing/2014/main" id="{E79EB9D8-6C41-8CD2-C017-079AFACB3237}"/>
                </a:ext>
              </a:extLst>
            </p:cNvPr>
            <p:cNvCxnSpPr/>
            <p:nvPr/>
          </p:nvCxnSpPr>
          <p:spPr>
            <a:xfrm>
              <a:off x="8935097" y="4206494"/>
              <a:ext cx="869276" cy="216502"/>
            </a:xfrm>
            <a:prstGeom prst="bentConnector3">
              <a:avLst>
                <a:gd name="adj1" fmla="val -39"/>
              </a:avLst>
            </a:prstGeom>
            <a:noFill/>
            <a:ln w="19050" cap="flat" cmpd="sng" algn="ctr">
              <a:solidFill>
                <a:srgbClr val="7F7F7F"/>
              </a:solidFill>
              <a:prstDash val="solid"/>
            </a:ln>
            <a:effectLst/>
          </p:spPr>
        </p:cxnSp>
        <p:cxnSp>
          <p:nvCxnSpPr>
            <p:cNvPr id="732" name="Straight Arrow Connector 532">
              <a:extLst>
                <a:ext uri="{FF2B5EF4-FFF2-40B4-BE49-F238E27FC236}">
                  <a16:creationId xmlns:a16="http://schemas.microsoft.com/office/drawing/2014/main" id="{A1821BC2-4603-DB86-4E49-3EDBECFB20CF}"/>
                </a:ext>
              </a:extLst>
            </p:cNvPr>
            <p:cNvCxnSpPr/>
            <p:nvPr/>
          </p:nvCxnSpPr>
          <p:spPr>
            <a:xfrm flipH="1" flipV="1">
              <a:off x="8933492" y="4142737"/>
              <a:ext cx="0" cy="205497"/>
            </a:xfrm>
            <a:prstGeom prst="straightConnector1">
              <a:avLst/>
            </a:prstGeom>
            <a:noFill/>
            <a:ln w="15875" cap="flat" cmpd="sng" algn="ctr">
              <a:solidFill>
                <a:srgbClr val="7F7F7F"/>
              </a:solidFill>
              <a:prstDash val="solid"/>
              <a:tailEnd type="stealth" w="lg" len="lg"/>
            </a:ln>
            <a:effectLst/>
          </p:spPr>
        </p:cxnSp>
        <p:sp>
          <p:nvSpPr>
            <p:cNvPr id="733" name="TextBox 533">
              <a:extLst>
                <a:ext uri="{FF2B5EF4-FFF2-40B4-BE49-F238E27FC236}">
                  <a16:creationId xmlns:a16="http://schemas.microsoft.com/office/drawing/2014/main" id="{CFA7030B-FB9E-771E-CCCB-0C7BA0969AC5}"/>
                </a:ext>
              </a:extLst>
            </p:cNvPr>
            <p:cNvSpPr txBox="1"/>
            <p:nvPr/>
          </p:nvSpPr>
          <p:spPr>
            <a:xfrm>
              <a:off x="9563375" y="4000665"/>
              <a:ext cx="534823" cy="117725"/>
            </a:xfrm>
            <a:prstGeom prst="rect">
              <a:avLst/>
            </a:prstGeom>
            <a:noFill/>
          </p:spPr>
          <p:txBody>
            <a:bodyPr wrap="square" lIns="0" tIns="0" rIns="0" bIns="0" rtlCol="0" anchor="ctr">
              <a:spAutoFit/>
            </a:bodyPr>
            <a:lstStyle/>
            <a:p>
              <a:pPr marL="0" marR="0" lvl="0" indent="0" defTabSz="685800" eaLnBrk="1" fontAlgn="auto" latinLnBrk="0" hangingPunct="1">
                <a:lnSpc>
                  <a:spcPct val="85000"/>
                </a:lnSpc>
                <a:spcBef>
                  <a:spcPts val="0"/>
                </a:spcBef>
                <a:spcAft>
                  <a:spcPts val="0"/>
                </a:spcAft>
                <a:buClrTx/>
                <a:buSzTx/>
                <a:buFontTx/>
                <a:buNone/>
                <a:tabLst/>
                <a:defRPr/>
              </a:pPr>
              <a:r>
                <a:rPr kumimoji="0" lang="de" sz="675"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CD40L</a:t>
              </a:r>
            </a:p>
          </p:txBody>
        </p:sp>
        <p:sp>
          <p:nvSpPr>
            <p:cNvPr id="734" name="TextBox 534">
              <a:extLst>
                <a:ext uri="{FF2B5EF4-FFF2-40B4-BE49-F238E27FC236}">
                  <a16:creationId xmlns:a16="http://schemas.microsoft.com/office/drawing/2014/main" id="{36AB8FEE-F927-61D2-4F09-193E6D3790AF}"/>
                </a:ext>
              </a:extLst>
            </p:cNvPr>
            <p:cNvSpPr txBox="1"/>
            <p:nvPr/>
          </p:nvSpPr>
          <p:spPr>
            <a:xfrm>
              <a:off x="9076714" y="3990011"/>
              <a:ext cx="534823" cy="117725"/>
            </a:xfrm>
            <a:prstGeom prst="rect">
              <a:avLst/>
            </a:prstGeom>
            <a:noFill/>
          </p:spPr>
          <p:txBody>
            <a:bodyPr wrap="square" lIns="0" tIns="0" rIns="0" bIns="0" rtlCol="0" anchor="ctr">
              <a:spAutoFit/>
            </a:bodyPr>
            <a:lstStyle/>
            <a:p>
              <a:pPr marL="0" marR="0" lvl="0" indent="0" defTabSz="685800" eaLnBrk="1" fontAlgn="auto" latinLnBrk="0" hangingPunct="1">
                <a:lnSpc>
                  <a:spcPct val="85000"/>
                </a:lnSpc>
                <a:spcBef>
                  <a:spcPts val="0"/>
                </a:spcBef>
                <a:spcAft>
                  <a:spcPts val="0"/>
                </a:spcAft>
                <a:buClrTx/>
                <a:buSzTx/>
                <a:buFontTx/>
                <a:buNone/>
                <a:tabLst/>
                <a:defRPr/>
              </a:pPr>
              <a:r>
                <a:rPr kumimoji="0" lang="de" sz="675" b="0"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CD40</a:t>
              </a:r>
            </a:p>
          </p:txBody>
        </p:sp>
        <p:pic>
          <p:nvPicPr>
            <p:cNvPr id="735" name="Picture 535" descr="A screenshot of a computer screen&#10;&#10;Description automatically generated">
              <a:extLst>
                <a:ext uri="{FF2B5EF4-FFF2-40B4-BE49-F238E27FC236}">
                  <a16:creationId xmlns:a16="http://schemas.microsoft.com/office/drawing/2014/main" id="{41529778-2A17-E0C7-B704-2A20656C63C6}"/>
                </a:ext>
              </a:extLst>
            </p:cNvPr>
            <p:cNvPicPr>
              <a:picLocks noChangeAspect="1"/>
            </p:cNvPicPr>
            <p:nvPr/>
          </p:nvPicPr>
          <p:blipFill>
            <a:blip r:embed="rId16"/>
            <a:srcRect l="19837" t="20027" r="64634" b="57479"/>
            <a:stretch>
              <a:fillRect/>
            </a:stretch>
          </p:blipFill>
          <p:spPr>
            <a:xfrm rot="5400000">
              <a:off x="9033202" y="3682298"/>
              <a:ext cx="356560" cy="361545"/>
            </a:xfrm>
            <a:prstGeom prst="rect">
              <a:avLst/>
            </a:prstGeom>
          </p:spPr>
        </p:pic>
        <p:sp>
          <p:nvSpPr>
            <p:cNvPr id="736" name="Oval 536">
              <a:extLst>
                <a:ext uri="{FF2B5EF4-FFF2-40B4-BE49-F238E27FC236}">
                  <a16:creationId xmlns:a16="http://schemas.microsoft.com/office/drawing/2014/main" id="{567A8210-2A79-A31F-8EB1-B95065C29EFD}"/>
                </a:ext>
              </a:extLst>
            </p:cNvPr>
            <p:cNvSpPr/>
            <p:nvPr/>
          </p:nvSpPr>
          <p:spPr>
            <a:xfrm>
              <a:off x="9473505" y="3787749"/>
              <a:ext cx="89165" cy="89165"/>
            </a:xfrm>
            <a:prstGeom prst="ellipse">
              <a:avLst/>
            </a:prstGeom>
            <a:solidFill>
              <a:srgbClr val="CC9C50"/>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cxnSp>
          <p:nvCxnSpPr>
            <p:cNvPr id="737" name="Straight Connector 537">
              <a:extLst>
                <a:ext uri="{FF2B5EF4-FFF2-40B4-BE49-F238E27FC236}">
                  <a16:creationId xmlns:a16="http://schemas.microsoft.com/office/drawing/2014/main" id="{5CEE0CE3-7971-4EFA-E129-AC4008A922CD}"/>
                </a:ext>
              </a:extLst>
            </p:cNvPr>
            <p:cNvCxnSpPr>
              <a:stCxn id="736" idx="6"/>
            </p:cNvCxnSpPr>
            <p:nvPr/>
          </p:nvCxnSpPr>
          <p:spPr>
            <a:xfrm flipV="1">
              <a:off x="9562670" y="3830508"/>
              <a:ext cx="304851" cy="1824"/>
            </a:xfrm>
            <a:prstGeom prst="line">
              <a:avLst/>
            </a:prstGeom>
            <a:noFill/>
            <a:ln w="12700" cap="flat" cmpd="sng" algn="ctr">
              <a:solidFill>
                <a:srgbClr val="CC9C50"/>
              </a:solidFill>
              <a:prstDash val="solid"/>
            </a:ln>
            <a:effectLst/>
          </p:spPr>
        </p:cxnSp>
      </p:grpSp>
      <p:sp>
        <p:nvSpPr>
          <p:cNvPr id="794" name="Rettangolo con angoli arrotondati 9">
            <a:extLst>
              <a:ext uri="{FF2B5EF4-FFF2-40B4-BE49-F238E27FC236}">
                <a16:creationId xmlns:a16="http://schemas.microsoft.com/office/drawing/2014/main" id="{4E0E613B-B21E-1B70-33CA-3C9F14F59518}"/>
              </a:ext>
            </a:extLst>
          </p:cNvPr>
          <p:cNvSpPr/>
          <p:nvPr/>
        </p:nvSpPr>
        <p:spPr>
          <a:xfrm>
            <a:off x="462741" y="959708"/>
            <a:ext cx="8472158" cy="470642"/>
          </a:xfrm>
          <a:prstGeom prst="roundRect">
            <a:avLst>
              <a:gd name="adj" fmla="val 15244"/>
            </a:avLst>
          </a:prstGeom>
          <a:solidFill>
            <a:srgbClr val="2F3651"/>
          </a:solidFill>
          <a:ln w="25400" cap="flat" cmpd="sng" algn="ctr">
            <a:solidFill>
              <a:schemeClr val="accent2"/>
            </a:solidFill>
            <a:prstDash val="solid"/>
          </a:ln>
          <a:effectLst/>
        </p:spPr>
        <p:txBody>
          <a:bodyPr lIns="162000" tIns="40500" rIns="2700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de" sz="120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T-Zell-Erschöpfung ist ein </a:t>
            </a:r>
            <a:r>
              <a:rPr kumimoji="0" lang="de" sz="1200" b="1"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veränderter Differenzierungszustand von T-Zellen</a:t>
            </a:r>
            <a:r>
              <a:rPr kumimoji="0" lang="de" sz="120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 </a:t>
            </a:r>
          </a:p>
          <a:p>
            <a:pPr marL="0" marR="0" lvl="0" indent="0" algn="ctr" defTabSz="685800" eaLnBrk="1" fontAlgn="auto" latinLnBrk="0" hangingPunct="1">
              <a:lnSpc>
                <a:spcPct val="100000"/>
              </a:lnSpc>
              <a:spcBef>
                <a:spcPts val="0"/>
              </a:spcBef>
              <a:spcAft>
                <a:spcPts val="0"/>
              </a:spcAft>
              <a:buClrTx/>
              <a:buSzTx/>
              <a:buFontTx/>
              <a:buNone/>
              <a:tabLst/>
              <a:defRPr/>
            </a:pPr>
            <a:r>
              <a:rPr kumimoji="0" lang="de" sz="120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der normalerweise mit </a:t>
            </a:r>
            <a:r>
              <a:rPr kumimoji="0" lang="de" sz="1200" b="1"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chronischer</a:t>
            </a:r>
            <a:r>
              <a:rPr kumimoji="0" lang="de" sz="120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 </a:t>
            </a:r>
            <a:r>
              <a:rPr kumimoji="0" lang="de" sz="1200" b="1"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Antigenpräsentation </a:t>
            </a:r>
            <a:r>
              <a:rPr kumimoji="0" lang="de" sz="120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und/oder Inflammation assoziiert</a:t>
            </a:r>
            <a:r>
              <a:rPr kumimoji="0" lang="de" sz="1200" b="0" i="0" u="none" strike="noStrike" kern="0" cap="none" spc="0" normalizeH="0" noProof="0">
                <a:ln>
                  <a:noFill/>
                </a:ln>
                <a:solidFill>
                  <a:srgbClr val="FFFFFF"/>
                </a:solidFill>
                <a:effectLst/>
                <a:uLnTx/>
                <a:uFill>
                  <a:solidFill>
                    <a:prstClr val="black">
                      <a:alpha val="0"/>
                    </a:prstClr>
                  </a:solidFill>
                </a:uFill>
                <a:latin typeface="Arial"/>
                <a:ea typeface="Arial"/>
                <a:cs typeface="Arial"/>
              </a:rPr>
              <a:t> ist</a:t>
            </a:r>
            <a:r>
              <a:rPr kumimoji="0" lang="de" sz="1200" b="0" i="0" u="none" strike="noStrike" kern="0" cap="none" spc="0" normalizeH="0" baseline="30000" noProof="0">
                <a:ln>
                  <a:noFill/>
                </a:ln>
                <a:solidFill>
                  <a:srgbClr val="FFFFFF"/>
                </a:solidFill>
                <a:effectLst/>
                <a:uLnTx/>
                <a:uFill>
                  <a:solidFill>
                    <a:prstClr val="black">
                      <a:alpha val="0"/>
                    </a:prstClr>
                  </a:solidFill>
                </a:uFill>
                <a:latin typeface="Arial"/>
                <a:ea typeface="Arial"/>
                <a:cs typeface="Arial"/>
              </a:rPr>
              <a:t>1</a:t>
            </a:r>
          </a:p>
        </p:txBody>
      </p:sp>
      <p:sp>
        <p:nvSpPr>
          <p:cNvPr id="795" name="Rettangolo con angoli arrotondati 9">
            <a:extLst>
              <a:ext uri="{FF2B5EF4-FFF2-40B4-BE49-F238E27FC236}">
                <a16:creationId xmlns:a16="http://schemas.microsoft.com/office/drawing/2014/main" id="{24601884-A3A1-DC3A-839D-4A1EC1F03E91}"/>
              </a:ext>
            </a:extLst>
          </p:cNvPr>
          <p:cNvSpPr/>
          <p:nvPr/>
        </p:nvSpPr>
        <p:spPr>
          <a:xfrm>
            <a:off x="5023486" y="3661082"/>
            <a:ext cx="3911414" cy="883576"/>
          </a:xfrm>
          <a:prstGeom prst="roundRect">
            <a:avLst>
              <a:gd name="adj" fmla="val 15244"/>
            </a:avLst>
          </a:prstGeom>
          <a:solidFill>
            <a:srgbClr val="2F3651"/>
          </a:solidFill>
          <a:ln w="25400" cap="flat" cmpd="sng" algn="ctr">
            <a:solidFill>
              <a:schemeClr val="accent2"/>
            </a:solidFill>
            <a:prstDash val="solid"/>
          </a:ln>
          <a:effectLst/>
        </p:spPr>
        <p:txBody>
          <a:bodyPr lIns="162000" tIns="40500" rIns="2700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de" sz="120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Anhaltende Antigenexposition führt zu T-Zell-Erschöpfung, wodurch ihre Fähigkeit zur Beseitigung von Antigenen beeinträchtigt wird und Antigene länger präsent bleiben</a:t>
            </a:r>
            <a:r>
              <a:rPr kumimoji="0" lang="de" sz="1200" b="0" i="0" u="none" strike="noStrike" kern="0" cap="none" spc="0" normalizeH="0" baseline="30000" noProof="0">
                <a:ln>
                  <a:noFill/>
                </a:ln>
                <a:solidFill>
                  <a:srgbClr val="FFFFFF"/>
                </a:solidFill>
                <a:effectLst/>
                <a:uLnTx/>
                <a:uFill>
                  <a:solidFill>
                    <a:prstClr val="black">
                      <a:alpha val="0"/>
                    </a:prstClr>
                  </a:solidFill>
                </a:uFill>
                <a:latin typeface="Arial"/>
                <a:ea typeface="Arial"/>
                <a:cs typeface="Arial"/>
              </a:rPr>
              <a:t>1</a:t>
            </a:r>
          </a:p>
        </p:txBody>
      </p:sp>
      <p:sp>
        <p:nvSpPr>
          <p:cNvPr id="796" name="Rettangolo con angoli arrotondati 9">
            <a:extLst>
              <a:ext uri="{FF2B5EF4-FFF2-40B4-BE49-F238E27FC236}">
                <a16:creationId xmlns:a16="http://schemas.microsoft.com/office/drawing/2014/main" id="{5CC6ABBC-04CE-2C4C-BE07-D4BDE1E7AEDD}"/>
              </a:ext>
            </a:extLst>
          </p:cNvPr>
          <p:cNvSpPr/>
          <p:nvPr/>
        </p:nvSpPr>
        <p:spPr>
          <a:xfrm>
            <a:off x="462741" y="3661406"/>
            <a:ext cx="4515476" cy="883251"/>
          </a:xfrm>
          <a:prstGeom prst="roundRect">
            <a:avLst>
              <a:gd name="adj" fmla="val 15244"/>
            </a:avLst>
          </a:prstGeom>
          <a:solidFill>
            <a:srgbClr val="2F3651"/>
          </a:solidFill>
          <a:ln w="25400" cap="flat" cmpd="sng" algn="ctr">
            <a:solidFill>
              <a:schemeClr val="accent2"/>
            </a:solidFill>
            <a:prstDash val="solid"/>
          </a:ln>
          <a:effectLst/>
        </p:spPr>
        <p:txBody>
          <a:bodyPr lIns="162000" tIns="40500" rIns="2700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de" sz="1200" b="0" i="0" u="none" strike="noStrike" kern="0" cap="none" spc="0" normalizeH="0" baseline="0" noProof="0" dirty="0">
                <a:ln>
                  <a:noFill/>
                </a:ln>
                <a:solidFill>
                  <a:srgbClr val="FFFFFF"/>
                </a:solidFill>
                <a:effectLst/>
                <a:uLnTx/>
                <a:uFill>
                  <a:solidFill>
                    <a:prstClr val="black">
                      <a:alpha val="0"/>
                    </a:prstClr>
                  </a:solidFill>
                </a:uFill>
                <a:latin typeface="Arial"/>
                <a:ea typeface="Arial"/>
                <a:cs typeface="Arial"/>
              </a:rPr>
              <a:t>Erschöpfte CD8+ T-Zellen verlieren nach und nach die Fähigkeit, Interleukin IL-2 und proinflammatorische Zytokine wie IFN-</a:t>
            </a:r>
            <a:r>
              <a:rPr kumimoji="0" lang="el-GR" sz="1200" b="0" i="0" u="none" strike="noStrike" kern="0" cap="none" spc="0" normalizeH="0" baseline="0" noProof="0" dirty="0">
                <a:ln>
                  <a:noFill/>
                </a:ln>
                <a:solidFill>
                  <a:srgbClr val="FFFFFF"/>
                </a:solidFill>
                <a:effectLst/>
                <a:uLnTx/>
                <a:uFill>
                  <a:solidFill>
                    <a:prstClr val="black">
                      <a:alpha val="0"/>
                    </a:prstClr>
                  </a:solidFill>
                </a:uFill>
                <a:latin typeface="Arial"/>
                <a:ea typeface="Arial"/>
                <a:cs typeface="Arial"/>
              </a:rPr>
              <a:t>γ</a:t>
            </a:r>
            <a:r>
              <a:rPr kumimoji="0" lang="de-DE" sz="1200" b="0" i="0" u="none" strike="noStrike" kern="0" cap="none" spc="0" normalizeH="0" baseline="0" noProof="0" dirty="0">
                <a:ln>
                  <a:noFill/>
                </a:ln>
                <a:solidFill>
                  <a:srgbClr val="FFFFFF"/>
                </a:solidFill>
                <a:effectLst/>
                <a:uLnTx/>
                <a:uFill>
                  <a:solidFill>
                    <a:prstClr val="black">
                      <a:alpha val="0"/>
                    </a:prstClr>
                  </a:solidFill>
                </a:uFill>
                <a:latin typeface="Arial"/>
                <a:ea typeface="Arial"/>
                <a:cs typeface="Arial"/>
              </a:rPr>
              <a:t> und TNF-</a:t>
            </a:r>
            <a:r>
              <a:rPr kumimoji="0" lang="el-GR" sz="1200" b="0" i="0" u="none" strike="noStrike" kern="0" cap="none" spc="0" normalizeH="0" baseline="0" noProof="0" dirty="0">
                <a:ln>
                  <a:noFill/>
                </a:ln>
                <a:solidFill>
                  <a:srgbClr val="FFFFFF"/>
                </a:solidFill>
                <a:effectLst/>
                <a:uLnTx/>
                <a:uFill>
                  <a:solidFill>
                    <a:prstClr val="black">
                      <a:alpha val="0"/>
                    </a:prstClr>
                  </a:solidFill>
                </a:uFill>
                <a:latin typeface="Arial"/>
                <a:ea typeface="Arial"/>
                <a:cs typeface="Arial"/>
              </a:rPr>
              <a:t>α</a:t>
            </a:r>
            <a:r>
              <a:rPr kumimoji="0" lang="de" sz="1200" b="0" i="0" u="none" strike="noStrike" kern="0" cap="none" spc="0" normalizeH="0" baseline="0" noProof="0" dirty="0">
                <a:ln>
                  <a:noFill/>
                </a:ln>
                <a:solidFill>
                  <a:srgbClr val="FFFFFF"/>
                </a:solidFill>
                <a:effectLst/>
                <a:uLnTx/>
                <a:uFill>
                  <a:solidFill>
                    <a:prstClr val="black">
                      <a:alpha val="0"/>
                    </a:prstClr>
                  </a:solidFill>
                </a:uFill>
                <a:latin typeface="Arial"/>
                <a:ea typeface="Arial"/>
                <a:cs typeface="Arial"/>
              </a:rPr>
              <a:t>  zu produzieren</a:t>
            </a:r>
            <a:r>
              <a:rPr kumimoji="0" lang="de" sz="1200" b="0" i="0" u="none" strike="noStrike" kern="0" cap="none" spc="0" normalizeH="0" baseline="30000" noProof="0" dirty="0">
                <a:ln>
                  <a:noFill/>
                </a:ln>
                <a:solidFill>
                  <a:srgbClr val="FFFFFF"/>
                </a:solidFill>
                <a:effectLst/>
                <a:uLnTx/>
                <a:uFill>
                  <a:solidFill>
                    <a:prstClr val="black">
                      <a:alpha val="0"/>
                    </a:prstClr>
                  </a:solidFill>
                </a:uFill>
                <a:latin typeface="Arial"/>
                <a:ea typeface="Arial"/>
                <a:cs typeface="Arial"/>
              </a:rPr>
              <a:t>1</a:t>
            </a:r>
          </a:p>
        </p:txBody>
      </p:sp>
    </p:spTree>
    <p:extLst>
      <p:ext uri="{BB962C8B-B14F-4D97-AF65-F5344CB8AC3E}">
        <p14:creationId xmlns:p14="http://schemas.microsoft.com/office/powerpoint/2010/main" val="423060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D16BA7-5777-5078-0EFF-D02700B90F55}"/>
            </a:ext>
          </a:extLst>
        </p:cNvPr>
        <p:cNvGrpSpPr/>
        <p:nvPr/>
      </p:nvGrpSpPr>
      <p:grpSpPr>
        <a:xfrm>
          <a:off x="0" y="0"/>
          <a:ext cx="0" cy="0"/>
          <a:chOff x="0" y="0"/>
          <a:chExt cx="0" cy="0"/>
        </a:xfrm>
      </p:grpSpPr>
      <p:sp>
        <p:nvSpPr>
          <p:cNvPr id="3" name="Textplatzhalter 4">
            <a:extLst>
              <a:ext uri="{FF2B5EF4-FFF2-40B4-BE49-F238E27FC236}">
                <a16:creationId xmlns:a16="http://schemas.microsoft.com/office/drawing/2014/main" id="{9C828B6D-33D1-0513-12B8-2CF1267B1126}"/>
              </a:ext>
            </a:extLst>
          </p:cNvPr>
          <p:cNvSpPr txBox="1">
            <a:spLocks/>
          </p:cNvSpPr>
          <p:nvPr/>
        </p:nvSpPr>
        <p:spPr>
          <a:xfrm>
            <a:off x="347576" y="116735"/>
            <a:ext cx="8737604" cy="463296"/>
          </a:xfrm>
          <a:prstGeom prst="rect">
            <a:avLst/>
          </a:prstGeom>
        </p:spPr>
        <p:txBody>
          <a:bodyPr vert="horz" wrap="square" lIns="45720" tIns="45720" rIns="45720" bIns="45720" rtlCol="0">
            <a:noAutofit/>
          </a:bodyPr>
          <a:lstStyle>
            <a:lvl1pPr marL="0" indent="0" algn="l" defTabSz="685800" rtl="0" eaLnBrk="1" latinLnBrk="0" hangingPunct="1">
              <a:lnSpc>
                <a:spcPct val="125000"/>
              </a:lnSpc>
              <a:spcBef>
                <a:spcPts val="0"/>
              </a:spcBef>
              <a:buFont typeface="Arial" panose="020B0604020202020204" pitchFamily="34" charset="0"/>
              <a:buNone/>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lang="en-US" sz="10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de-DE" sz="2000" b="1" dirty="0">
                <a:solidFill>
                  <a:srgbClr val="7030A0"/>
                </a:solidFill>
                <a:latin typeface="+mn-lt"/>
              </a:rPr>
              <a:t>T-Zell-Erschöpfung spielt gegensätzliche Rollen: schädlich bei der Bekämpfung von Tumoren und chronischen Infektionen, kann jedoch vorteilhaft zur Verlangsamung von Autoimmunität sein</a:t>
            </a:r>
            <a:r>
              <a:rPr lang="de-DE" sz="2000" b="1" baseline="30000" dirty="0">
                <a:solidFill>
                  <a:srgbClr val="7030A0"/>
                </a:solidFill>
                <a:latin typeface="+mn-lt"/>
              </a:rPr>
              <a:t>1</a:t>
            </a:r>
          </a:p>
        </p:txBody>
      </p:sp>
      <p:sp>
        <p:nvSpPr>
          <p:cNvPr id="2" name="Textfeld 1">
            <a:extLst>
              <a:ext uri="{FF2B5EF4-FFF2-40B4-BE49-F238E27FC236}">
                <a16:creationId xmlns:a16="http://schemas.microsoft.com/office/drawing/2014/main" id="{0174DE34-4AC5-9D4F-65D5-21E8B8E9A79E}"/>
              </a:ext>
            </a:extLst>
          </p:cNvPr>
          <p:cNvSpPr txBox="1"/>
          <p:nvPr/>
        </p:nvSpPr>
        <p:spPr>
          <a:xfrm>
            <a:off x="347577" y="4753081"/>
            <a:ext cx="8504324" cy="369332"/>
          </a:xfrm>
          <a:prstGeom prst="rect">
            <a:avLst/>
          </a:prstGeom>
          <a:noFill/>
        </p:spPr>
        <p:txBody>
          <a:bodyPr wrap="square">
            <a:spAutoFit/>
          </a:bodyPr>
          <a:lstStyle/>
          <a:p>
            <a:r>
              <a:rPr lang="de-DE" sz="600" dirty="0">
                <a:solidFill>
                  <a:srgbClr val="404040"/>
                </a:solidFill>
                <a:cs typeface="Arial"/>
              </a:rPr>
              <a:t>CD: Cluster </a:t>
            </a:r>
            <a:r>
              <a:rPr lang="de-DE" sz="600" dirty="0" err="1">
                <a:solidFill>
                  <a:srgbClr val="404040"/>
                </a:solidFill>
                <a:cs typeface="Arial"/>
              </a:rPr>
              <a:t>of</a:t>
            </a:r>
            <a:r>
              <a:rPr lang="de-DE" sz="600" dirty="0">
                <a:solidFill>
                  <a:srgbClr val="404040"/>
                </a:solidFill>
                <a:cs typeface="Arial"/>
              </a:rPr>
              <a:t> </a:t>
            </a:r>
            <a:r>
              <a:rPr lang="de-DE" sz="600" dirty="0" err="1">
                <a:solidFill>
                  <a:srgbClr val="404040"/>
                </a:solidFill>
                <a:cs typeface="Arial"/>
              </a:rPr>
              <a:t>differentiation</a:t>
            </a:r>
            <a:r>
              <a:rPr lang="de-DE" sz="600" dirty="0">
                <a:solidFill>
                  <a:srgbClr val="404040"/>
                </a:solidFill>
                <a:cs typeface="Arial"/>
              </a:rPr>
              <a:t>, Differenzierungscluster; T1D: Typ-1-Diabetes.</a:t>
            </a:r>
          </a:p>
          <a:p>
            <a:r>
              <a:rPr lang="de-DE" sz="600" b="1" dirty="0">
                <a:solidFill>
                  <a:srgbClr val="404040"/>
                </a:solidFill>
                <a:cs typeface="Arial"/>
              </a:rPr>
              <a:t>1. </a:t>
            </a:r>
            <a:r>
              <a:rPr lang="de-DE" sz="600" dirty="0" err="1">
                <a:solidFill>
                  <a:srgbClr val="404040"/>
                </a:solidFill>
                <a:cs typeface="Arial"/>
              </a:rPr>
              <a:t>Wiedeman</a:t>
            </a:r>
            <a:r>
              <a:rPr lang="de-DE" sz="600" dirty="0">
                <a:solidFill>
                  <a:srgbClr val="404040"/>
                </a:solidFill>
                <a:cs typeface="Arial"/>
              </a:rPr>
              <a:t> AE </a:t>
            </a:r>
            <a:r>
              <a:rPr lang="de-DE" sz="600" i="1" dirty="0">
                <a:solidFill>
                  <a:srgbClr val="404040"/>
                </a:solidFill>
                <a:cs typeface="Arial"/>
              </a:rPr>
              <a:t>et al. J </a:t>
            </a:r>
            <a:r>
              <a:rPr lang="de-DE" sz="600" i="1" dirty="0" err="1">
                <a:solidFill>
                  <a:srgbClr val="404040"/>
                </a:solidFill>
                <a:cs typeface="Arial"/>
              </a:rPr>
              <a:t>Clin</a:t>
            </a:r>
            <a:r>
              <a:rPr lang="de-DE" sz="600" i="1" dirty="0">
                <a:solidFill>
                  <a:srgbClr val="404040"/>
                </a:solidFill>
                <a:cs typeface="Arial"/>
              </a:rPr>
              <a:t> </a:t>
            </a:r>
            <a:r>
              <a:rPr lang="de-DE" sz="600" i="1" dirty="0" err="1">
                <a:solidFill>
                  <a:srgbClr val="404040"/>
                </a:solidFill>
                <a:cs typeface="Arial"/>
              </a:rPr>
              <a:t>Invest</a:t>
            </a:r>
            <a:r>
              <a:rPr lang="de-DE" sz="600" i="1" dirty="0">
                <a:solidFill>
                  <a:srgbClr val="404040"/>
                </a:solidFill>
                <a:cs typeface="Arial"/>
              </a:rPr>
              <a:t> </a:t>
            </a:r>
            <a:r>
              <a:rPr lang="de-DE" sz="600" dirty="0">
                <a:solidFill>
                  <a:srgbClr val="404040"/>
                </a:solidFill>
                <a:cs typeface="Arial"/>
              </a:rPr>
              <a:t>2020; 130: 480–90. </a:t>
            </a:r>
            <a:r>
              <a:rPr lang="de-DE" sz="600" b="1" dirty="0">
                <a:solidFill>
                  <a:srgbClr val="404040"/>
                </a:solidFill>
                <a:cs typeface="Arial"/>
              </a:rPr>
              <a:t>2.</a:t>
            </a:r>
            <a:r>
              <a:rPr lang="de-DE" sz="600" dirty="0">
                <a:solidFill>
                  <a:srgbClr val="404040"/>
                </a:solidFill>
                <a:cs typeface="Arial"/>
              </a:rPr>
              <a:t> Lang SA </a:t>
            </a:r>
            <a:r>
              <a:rPr lang="de-DE" sz="600" i="1" dirty="0">
                <a:solidFill>
                  <a:srgbClr val="404040"/>
                </a:solidFill>
                <a:cs typeface="Arial"/>
              </a:rPr>
              <a:t>et al. </a:t>
            </a:r>
            <a:r>
              <a:rPr lang="de-DE" sz="600" i="1" dirty="0" err="1">
                <a:solidFill>
                  <a:srgbClr val="404040"/>
                </a:solidFill>
                <a:cs typeface="Arial"/>
              </a:rPr>
              <a:t>Sci</a:t>
            </a:r>
            <a:r>
              <a:rPr lang="de-DE" sz="600" i="1" dirty="0">
                <a:solidFill>
                  <a:srgbClr val="404040"/>
                </a:solidFill>
                <a:cs typeface="Arial"/>
              </a:rPr>
              <a:t> </a:t>
            </a:r>
            <a:r>
              <a:rPr lang="de-DE" sz="600" i="1" dirty="0" err="1">
                <a:solidFill>
                  <a:srgbClr val="404040"/>
                </a:solidFill>
                <a:cs typeface="Arial"/>
              </a:rPr>
              <a:t>Immunol</a:t>
            </a:r>
            <a:r>
              <a:rPr lang="de-DE" sz="600" i="1" dirty="0">
                <a:solidFill>
                  <a:srgbClr val="404040"/>
                </a:solidFill>
                <a:cs typeface="Arial"/>
              </a:rPr>
              <a:t> </a:t>
            </a:r>
            <a:r>
              <a:rPr lang="de-DE" sz="600" dirty="0">
                <a:solidFill>
                  <a:srgbClr val="404040"/>
                </a:solidFill>
                <a:cs typeface="Arial"/>
              </a:rPr>
              <a:t>2016; 1: eaai7793. </a:t>
            </a:r>
            <a:r>
              <a:rPr lang="de-DE" sz="600" b="1" dirty="0">
                <a:solidFill>
                  <a:srgbClr val="404040"/>
                </a:solidFill>
                <a:cs typeface="Arial"/>
              </a:rPr>
              <a:t>3.</a:t>
            </a:r>
            <a:r>
              <a:rPr lang="de-DE" sz="600" dirty="0">
                <a:solidFill>
                  <a:srgbClr val="404040"/>
                </a:solidFill>
                <a:cs typeface="Arial"/>
              </a:rPr>
              <a:t> </a:t>
            </a:r>
            <a:r>
              <a:rPr lang="de-DE" sz="600" dirty="0" err="1">
                <a:solidFill>
                  <a:srgbClr val="404040"/>
                </a:solidFill>
                <a:cs typeface="Arial"/>
              </a:rPr>
              <a:t>Wherry</a:t>
            </a:r>
            <a:r>
              <a:rPr lang="de-DE" sz="600" dirty="0">
                <a:solidFill>
                  <a:srgbClr val="404040"/>
                </a:solidFill>
                <a:cs typeface="Arial"/>
              </a:rPr>
              <a:t> EJ &amp; </a:t>
            </a:r>
            <a:r>
              <a:rPr lang="de-DE" sz="600" dirty="0" err="1">
                <a:solidFill>
                  <a:srgbClr val="404040"/>
                </a:solidFill>
                <a:cs typeface="Arial"/>
              </a:rPr>
              <a:t>Kurachi</a:t>
            </a:r>
            <a:r>
              <a:rPr lang="de-DE" sz="600" dirty="0">
                <a:solidFill>
                  <a:srgbClr val="404040"/>
                </a:solidFill>
                <a:cs typeface="Arial"/>
              </a:rPr>
              <a:t> M.</a:t>
            </a:r>
            <a:r>
              <a:rPr lang="de-DE" sz="600" i="1" dirty="0">
                <a:solidFill>
                  <a:srgbClr val="404040"/>
                </a:solidFill>
                <a:cs typeface="Arial"/>
              </a:rPr>
              <a:t> Nat Rev </a:t>
            </a:r>
            <a:r>
              <a:rPr lang="de-DE" sz="600" i="1" dirty="0" err="1">
                <a:solidFill>
                  <a:srgbClr val="404040"/>
                </a:solidFill>
                <a:cs typeface="Arial"/>
              </a:rPr>
              <a:t>Immunol</a:t>
            </a:r>
            <a:r>
              <a:rPr lang="de-DE" sz="600" i="1" dirty="0">
                <a:solidFill>
                  <a:srgbClr val="404040"/>
                </a:solidFill>
                <a:cs typeface="Arial"/>
              </a:rPr>
              <a:t> </a:t>
            </a:r>
            <a:r>
              <a:rPr lang="de-DE" sz="600" dirty="0">
                <a:solidFill>
                  <a:srgbClr val="404040"/>
                </a:solidFill>
                <a:cs typeface="Arial"/>
              </a:rPr>
              <a:t>2015; 15: 486–99. </a:t>
            </a:r>
            <a:r>
              <a:rPr lang="de-DE" sz="600" b="1" dirty="0">
                <a:solidFill>
                  <a:srgbClr val="404040"/>
                </a:solidFill>
                <a:cs typeface="Arial"/>
              </a:rPr>
              <a:t>4.</a:t>
            </a:r>
            <a:r>
              <a:rPr lang="de-DE" sz="600" dirty="0">
                <a:solidFill>
                  <a:srgbClr val="404040"/>
                </a:solidFill>
                <a:cs typeface="Arial"/>
              </a:rPr>
              <a:t> McKinney EF </a:t>
            </a:r>
            <a:r>
              <a:rPr lang="de-DE" sz="600" i="1" dirty="0">
                <a:solidFill>
                  <a:srgbClr val="404040"/>
                </a:solidFill>
                <a:cs typeface="Arial"/>
              </a:rPr>
              <a:t>et al. Nature </a:t>
            </a:r>
            <a:r>
              <a:rPr lang="de-DE" sz="600" dirty="0">
                <a:solidFill>
                  <a:srgbClr val="404040"/>
                </a:solidFill>
                <a:cs typeface="Arial"/>
              </a:rPr>
              <a:t>2015; 523: 612–6.</a:t>
            </a:r>
            <a:endParaRPr lang="en-US" sz="600" dirty="0">
              <a:solidFill>
                <a:srgbClr val="404040"/>
              </a:solidFill>
              <a:cs typeface="Arial"/>
            </a:endParaRPr>
          </a:p>
        </p:txBody>
      </p:sp>
      <p:sp>
        <p:nvSpPr>
          <p:cNvPr id="11" name="Rectangle: Top Corners Rounded 27">
            <a:extLst>
              <a:ext uri="{FF2B5EF4-FFF2-40B4-BE49-F238E27FC236}">
                <a16:creationId xmlns:a16="http://schemas.microsoft.com/office/drawing/2014/main" id="{8DA25EA4-B1D0-C4FE-460B-9DEB2044212F}"/>
              </a:ext>
            </a:extLst>
          </p:cNvPr>
          <p:cNvSpPr/>
          <p:nvPr/>
        </p:nvSpPr>
        <p:spPr>
          <a:xfrm rot="16200000">
            <a:off x="4989200" y="-1370463"/>
            <a:ext cx="995097" cy="7314504"/>
          </a:xfrm>
          <a:prstGeom prst="round2SameRect">
            <a:avLst>
              <a:gd name="adj1" fmla="val 49475"/>
              <a:gd name="adj2" fmla="val 0"/>
            </a:avLst>
          </a:prstGeom>
          <a:solidFill>
            <a:srgbClr val="2F3651"/>
          </a:solidFill>
          <a:ln w="25400" cap="flat" cmpd="sng" algn="ctr">
            <a:noFill/>
            <a:prstDash val="solid"/>
          </a:ln>
          <a:effectLst/>
        </p:spPr>
        <p:txBody>
          <a:bodyPr vert="vert" tIns="189000" bIns="270000" rtlCol="0" anchor="ctr"/>
          <a:lstStyle/>
          <a:p>
            <a:pPr marL="43200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rPr>
              <a:t>Erschöpfte</a:t>
            </a:r>
            <a:r>
              <a:rPr kumimoji="0" lang="en-US"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 T-Zellen </a:t>
            </a:r>
            <a:r>
              <a:rPr kumimoji="0" lang="en-US" sz="12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rPr>
              <a:t>sind</a:t>
            </a:r>
            <a:r>
              <a:rPr kumimoji="0" lang="en-US"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 </a:t>
            </a:r>
            <a:r>
              <a:rPr kumimoji="0" lang="en-US" sz="12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rPr>
              <a:t>charakterisiert</a:t>
            </a:r>
            <a:r>
              <a:rPr kumimoji="0" lang="en-US"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 durch:</a:t>
            </a:r>
            <a:r>
              <a:rPr kumimoji="0" lang="en-US" sz="1200" b="0" i="0" u="none" strike="noStrike" kern="0" cap="none" spc="0" normalizeH="0" baseline="30000" noProof="0">
                <a:ln>
                  <a:noFill/>
                </a:ln>
                <a:solidFill>
                  <a:prstClr val="white"/>
                </a:solidFill>
                <a:effectLst/>
                <a:uLnTx/>
                <a:uFillTx/>
                <a:latin typeface="Arial" panose="020B0604020202020204" pitchFamily="34" charset="0"/>
                <a:ea typeface="+mn-ea"/>
                <a:cs typeface="Arial" panose="020B0604020202020204" pitchFamily="34" charset="0"/>
              </a:rPr>
              <a:t>2,3 </a:t>
            </a:r>
            <a:r>
              <a:rPr kumimoji="0" lang="en-US"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 </a:t>
            </a:r>
          </a:p>
          <a:p>
            <a:pPr marL="756000" marR="0" lvl="0" indent="-128588" defTabSz="6858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rPr>
              <a:t>Verlust</a:t>
            </a:r>
            <a:r>
              <a:rPr kumimoji="0" lang="en-US"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 </a:t>
            </a:r>
            <a:r>
              <a:rPr kumimoji="0" lang="en-US" sz="12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rPr>
              <a:t>ihrer</a:t>
            </a:r>
            <a:r>
              <a:rPr kumimoji="0" lang="en-US"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 </a:t>
            </a:r>
            <a:r>
              <a:rPr kumimoji="0" lang="en-US" sz="12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rPr>
              <a:t>Effektorfunktionen</a:t>
            </a:r>
            <a:r>
              <a:rPr kumimoji="0" lang="en-US"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 (</a:t>
            </a:r>
            <a:r>
              <a:rPr kumimoji="0" lang="en-US" sz="12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rPr>
              <a:t>Zytokinproduktion</a:t>
            </a:r>
            <a:r>
              <a:rPr kumimoji="0" lang="en-US"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 und Proliferation)</a:t>
            </a:r>
          </a:p>
          <a:p>
            <a:pPr marL="756000" marR="0" lvl="0" indent="-128588" defTabSz="6858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Expression </a:t>
            </a:r>
            <a:r>
              <a:rPr kumimoji="0" lang="en-US" sz="12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rPr>
              <a:t>mehrerer</a:t>
            </a:r>
            <a:r>
              <a:rPr kumimoji="0" lang="en-US"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 </a:t>
            </a:r>
            <a:r>
              <a:rPr kumimoji="0" lang="en-US" sz="12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rPr>
              <a:t>inhibitorischer</a:t>
            </a:r>
            <a:r>
              <a:rPr kumimoji="0" lang="en-US"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 </a:t>
            </a:r>
            <a:r>
              <a:rPr kumimoji="0" lang="en-US" sz="12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rPr>
              <a:t>Rezeptoren</a:t>
            </a:r>
            <a:r>
              <a:rPr kumimoji="0" lang="en-US"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 und </a:t>
            </a:r>
            <a:r>
              <a:rPr kumimoji="0" lang="en-US" sz="12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rPr>
              <a:t>geringe</a:t>
            </a:r>
            <a:r>
              <a:rPr kumimoji="0" lang="en-US"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 </a:t>
            </a:r>
            <a:r>
              <a:rPr kumimoji="0" lang="en-US" sz="12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rPr>
              <a:t>Stoffwechselaktivität</a:t>
            </a:r>
            <a:endParaRPr kumimoji="0" lang="en-US"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a:p>
            <a:pPr marL="756000" marR="0" lvl="0" indent="-128588" defTabSz="6858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rPr>
              <a:t>Abhängigkeit</a:t>
            </a:r>
            <a:r>
              <a:rPr kumimoji="0" lang="en-US"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 von der </a:t>
            </a:r>
            <a:r>
              <a:rPr kumimoji="0" lang="en-US" sz="12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rPr>
              <a:t>kontinuierlichen</a:t>
            </a:r>
            <a:r>
              <a:rPr kumimoji="0" lang="en-US"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 </a:t>
            </a:r>
            <a:r>
              <a:rPr kumimoji="0" lang="en-US" sz="12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rPr>
              <a:t>Anwesenheit</a:t>
            </a:r>
            <a:r>
              <a:rPr kumimoji="0" lang="en-US" sz="12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 von </a:t>
            </a:r>
            <a:r>
              <a:rPr kumimoji="0" lang="en-US" sz="12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rPr>
              <a:t>Antigenen</a:t>
            </a:r>
            <a:endParaRPr kumimoji="0" lang="en-US" sz="1200" b="0" i="0" u="none" strike="noStrike" kern="0" cap="none" spc="0" normalizeH="0" baseline="30000" noProof="0">
              <a:ln>
                <a:noFill/>
              </a:ln>
              <a:solidFill>
                <a:prstClr val="white"/>
              </a:solidFill>
              <a:effectLst/>
              <a:uLnTx/>
              <a:uFillTx/>
              <a:latin typeface="Arial" panose="020B0604020202020204" pitchFamily="34" charset="0"/>
              <a:ea typeface="+mn-ea"/>
              <a:cs typeface="+mn-cs"/>
            </a:endParaRPr>
          </a:p>
        </p:txBody>
      </p:sp>
      <p:sp>
        <p:nvSpPr>
          <p:cNvPr id="12" name="Oval 14">
            <a:extLst>
              <a:ext uri="{FF2B5EF4-FFF2-40B4-BE49-F238E27FC236}">
                <a16:creationId xmlns:a16="http://schemas.microsoft.com/office/drawing/2014/main" id="{FA1B1EAB-C956-9269-3816-AD08ED43743F}"/>
              </a:ext>
            </a:extLst>
          </p:cNvPr>
          <p:cNvSpPr>
            <a:spLocks noChangeAspect="1"/>
          </p:cNvSpPr>
          <p:nvPr/>
        </p:nvSpPr>
        <p:spPr>
          <a:xfrm>
            <a:off x="1753006" y="1978679"/>
            <a:ext cx="647057" cy="648000"/>
          </a:xfrm>
          <a:prstGeom prst="ellipse">
            <a:avLst/>
          </a:prstGeom>
          <a:solidFill>
            <a:srgbClr val="347475"/>
          </a:solidFill>
          <a:ln w="25400" cap="flat" cmpd="sng" algn="ctr">
            <a:noFill/>
            <a:prstDash val="solid"/>
          </a:ln>
          <a:effectLst/>
        </p:spPr>
        <p:txBody>
          <a:bodyPr lIns="54000" tIns="729000" rIns="54000" bIns="13500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13" name="Rectangle: Top Corners Rounded 27">
            <a:extLst>
              <a:ext uri="{FF2B5EF4-FFF2-40B4-BE49-F238E27FC236}">
                <a16:creationId xmlns:a16="http://schemas.microsoft.com/office/drawing/2014/main" id="{545FCF96-BB11-87C2-81FD-3338B57736BA}"/>
              </a:ext>
            </a:extLst>
          </p:cNvPr>
          <p:cNvSpPr/>
          <p:nvPr/>
        </p:nvSpPr>
        <p:spPr>
          <a:xfrm rot="16200000">
            <a:off x="4997079" y="60063"/>
            <a:ext cx="995097" cy="7298750"/>
          </a:xfrm>
          <a:prstGeom prst="round2SameRect">
            <a:avLst>
              <a:gd name="adj1" fmla="val 49475"/>
              <a:gd name="adj2" fmla="val 0"/>
            </a:avLst>
          </a:prstGeom>
          <a:solidFill>
            <a:srgbClr val="2F3651"/>
          </a:solidFill>
          <a:ln w="25400" cap="flat" cmpd="sng" algn="ctr">
            <a:noFill/>
            <a:prstDash val="solid"/>
          </a:ln>
          <a:effectLst/>
        </p:spPr>
        <p:txBody>
          <a:bodyPr vert="vert" lIns="54000" tIns="702000" bIns="270000" rtlCol="0" anchor="ctr"/>
          <a:lstStyle/>
          <a:p>
            <a:pPr lvl="0" defTabSz="685800"/>
            <a:r>
              <a:rPr lang="de-DE" sz="1200" kern="0" dirty="0">
                <a:solidFill>
                  <a:prstClr val="white"/>
                </a:solidFill>
                <a:latin typeface="Arial" panose="020B0604020202020204" pitchFamily="34" charset="0"/>
                <a:cs typeface="Arial" panose="020B0604020202020204" pitchFamily="34" charset="0"/>
              </a:rPr>
              <a:t>T-Zellerschöpfung ist ein günstiger Prognoseindikator bei Autoimmunerkrankungen wie systemischer Lupus erythematodes, chronisch-entzündlichen Darmerkrankungen und T1D, wobei die Erschöpfung der CD8+ T-Zellen die Zerstörung der Betazellen in der Bauchspeicheldrüse bei autoimmunem T1D verlangsamt</a:t>
            </a:r>
            <a:r>
              <a:rPr kumimoji="0" lang="en-US" sz="1200" b="0" i="0" u="none" strike="noStrike" kern="0" cap="none" spc="0" normalizeH="0" baseline="30000" noProof="0" dirty="0">
                <a:ln>
                  <a:noFill/>
                </a:ln>
                <a:solidFill>
                  <a:prstClr val="white"/>
                </a:solidFill>
                <a:effectLst/>
                <a:uLnTx/>
                <a:uFillTx/>
                <a:latin typeface="Arial" panose="020B0604020202020204" pitchFamily="34" charset="0"/>
                <a:ea typeface="+mn-ea"/>
                <a:cs typeface="Arial" panose="020B0604020202020204" pitchFamily="34" charset="0"/>
              </a:rPr>
              <a:t>1,2,4</a:t>
            </a:r>
            <a:endParaRPr kumimoji="0" lang="en-US" sz="12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14" name="Group 1">
            <a:extLst>
              <a:ext uri="{FF2B5EF4-FFF2-40B4-BE49-F238E27FC236}">
                <a16:creationId xmlns:a16="http://schemas.microsoft.com/office/drawing/2014/main" id="{2F1632E7-5251-5948-A9A9-2B7365F423E2}"/>
              </a:ext>
            </a:extLst>
          </p:cNvPr>
          <p:cNvGrpSpPr/>
          <p:nvPr/>
        </p:nvGrpSpPr>
        <p:grpSpPr>
          <a:xfrm>
            <a:off x="1746710" y="3388337"/>
            <a:ext cx="671979" cy="648000"/>
            <a:chOff x="7858587" y="2472153"/>
            <a:chExt cx="1106704" cy="1106702"/>
          </a:xfrm>
        </p:grpSpPr>
        <p:sp>
          <p:nvSpPr>
            <p:cNvPr id="15" name="Oval 2">
              <a:extLst>
                <a:ext uri="{FF2B5EF4-FFF2-40B4-BE49-F238E27FC236}">
                  <a16:creationId xmlns:a16="http://schemas.microsoft.com/office/drawing/2014/main" id="{CBAEBB23-CAAC-1DA0-C96E-84C55BCCF635}"/>
                </a:ext>
              </a:extLst>
            </p:cNvPr>
            <p:cNvSpPr/>
            <p:nvPr/>
          </p:nvSpPr>
          <p:spPr>
            <a:xfrm>
              <a:off x="7858587" y="2472153"/>
              <a:ext cx="1106704" cy="1106702"/>
            </a:xfrm>
            <a:prstGeom prst="ellipse">
              <a:avLst/>
            </a:prstGeom>
            <a:solidFill>
              <a:srgbClr val="347475"/>
            </a:solidFill>
            <a:ln w="25400" cap="flat" cmpd="sng" algn="ctr">
              <a:noFill/>
              <a:prstDash val="solid"/>
            </a:ln>
            <a:effectLst/>
          </p:spPr>
          <p:txBody>
            <a:bodyPr wrap="none"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pic>
          <p:nvPicPr>
            <p:cNvPr id="16" name="Graphic 18" descr="Bar chart outline">
              <a:extLst>
                <a:ext uri="{FF2B5EF4-FFF2-40B4-BE49-F238E27FC236}">
                  <a16:creationId xmlns:a16="http://schemas.microsoft.com/office/drawing/2014/main" id="{BFE34815-3B84-0F8A-20CE-10E02D5701A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991088" y="2596084"/>
              <a:ext cx="841702" cy="841702"/>
            </a:xfrm>
            <a:prstGeom prst="rect">
              <a:avLst/>
            </a:prstGeom>
          </p:spPr>
        </p:pic>
      </p:grpSp>
      <p:pic>
        <p:nvPicPr>
          <p:cNvPr id="17" name="Picture 20">
            <a:extLst>
              <a:ext uri="{FF2B5EF4-FFF2-40B4-BE49-F238E27FC236}">
                <a16:creationId xmlns:a16="http://schemas.microsoft.com/office/drawing/2014/main" id="{96CB14D0-0F6E-5767-AE42-28C0FB534B36}"/>
              </a:ext>
            </a:extLst>
          </p:cNvPr>
          <p:cNvPicPr>
            <a:picLocks noChangeAspect="1"/>
          </p:cNvPicPr>
          <p:nvPr/>
        </p:nvPicPr>
        <p:blipFill>
          <a:blip r:embed="rId5"/>
          <a:stretch>
            <a:fillRect/>
          </a:stretch>
        </p:blipFill>
        <p:spPr>
          <a:xfrm>
            <a:off x="1845252" y="2059285"/>
            <a:ext cx="474896" cy="474896"/>
          </a:xfrm>
          <a:prstGeom prst="rect">
            <a:avLst/>
          </a:prstGeom>
        </p:spPr>
      </p:pic>
      <p:sp>
        <p:nvSpPr>
          <p:cNvPr id="4" name="Textfeld 3">
            <a:extLst>
              <a:ext uri="{FF2B5EF4-FFF2-40B4-BE49-F238E27FC236}">
                <a16:creationId xmlns:a16="http://schemas.microsoft.com/office/drawing/2014/main" id="{8FE97FCB-3E4C-EEDD-A324-A3EC4526D2FD}"/>
              </a:ext>
            </a:extLst>
          </p:cNvPr>
          <p:cNvSpPr txBox="1"/>
          <p:nvPr/>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a:t>
            </a:r>
            <a:r>
              <a:rPr lang="de-DE" sz="600" b="0" i="0" dirty="0">
                <a:solidFill>
                  <a:schemeClr val="bg1"/>
                </a:solidFill>
                <a:effectLst/>
              </a:rPr>
              <a:t>-01/2026</a:t>
            </a:r>
            <a:endParaRPr lang="de-DE" sz="600" dirty="0">
              <a:solidFill>
                <a:schemeClr val="bg1"/>
              </a:solidFill>
            </a:endParaRPr>
          </a:p>
        </p:txBody>
      </p:sp>
    </p:spTree>
    <p:extLst>
      <p:ext uri="{BB962C8B-B14F-4D97-AF65-F5344CB8AC3E}">
        <p14:creationId xmlns:p14="http://schemas.microsoft.com/office/powerpoint/2010/main" val="3247225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4">
            <a:extLst>
              <a:ext uri="{FF2B5EF4-FFF2-40B4-BE49-F238E27FC236}">
                <a16:creationId xmlns:a16="http://schemas.microsoft.com/office/drawing/2014/main" id="{C02937C1-9096-3C3C-A6C2-217494D0DEE5}"/>
              </a:ext>
            </a:extLst>
          </p:cNvPr>
          <p:cNvSpPr>
            <a:spLocks noGrp="1"/>
          </p:cNvSpPr>
          <p:nvPr>
            <p:ph type="body" sz="quarter" idx="17"/>
          </p:nvPr>
        </p:nvSpPr>
        <p:spPr>
          <a:xfrm>
            <a:off x="358270" y="121318"/>
            <a:ext cx="8777868" cy="463296"/>
          </a:xfrm>
        </p:spPr>
        <p:txBody>
          <a:bodyPr/>
          <a:lstStyle/>
          <a:p>
            <a:r>
              <a:rPr lang="de-DE" sz="2000" b="1" dirty="0">
                <a:solidFill>
                  <a:srgbClr val="7030A0"/>
                </a:solidFill>
                <a:latin typeface="+mj-lt"/>
              </a:rPr>
              <a:t>Was läuft bei T1D anders als bei normaler Immunfunktion?</a:t>
            </a:r>
            <a:r>
              <a:rPr lang="de-DE" sz="2000" b="1" baseline="30000" dirty="0">
                <a:solidFill>
                  <a:srgbClr val="7030A0"/>
                </a:solidFill>
                <a:latin typeface="+mj-lt"/>
              </a:rPr>
              <a:t>1</a:t>
            </a:r>
          </a:p>
        </p:txBody>
      </p:sp>
      <p:sp>
        <p:nvSpPr>
          <p:cNvPr id="9" name="Textfeld 8">
            <a:extLst>
              <a:ext uri="{FF2B5EF4-FFF2-40B4-BE49-F238E27FC236}">
                <a16:creationId xmlns:a16="http://schemas.microsoft.com/office/drawing/2014/main" id="{0095FE40-A3D6-FF0D-8F20-D7C03EB93D91}"/>
              </a:ext>
            </a:extLst>
          </p:cNvPr>
          <p:cNvSpPr txBox="1"/>
          <p:nvPr/>
        </p:nvSpPr>
        <p:spPr>
          <a:xfrm>
            <a:off x="358270" y="4756804"/>
            <a:ext cx="8457253" cy="369332"/>
          </a:xfrm>
          <a:prstGeom prst="rect">
            <a:avLst/>
          </a:prstGeom>
          <a:noFill/>
        </p:spPr>
        <p:txBody>
          <a:bodyPr wrap="square">
            <a:spAutoFit/>
          </a:bodyPr>
          <a:lstStyle/>
          <a:p>
            <a:r>
              <a:rPr lang="en-US" sz="600" dirty="0">
                <a:solidFill>
                  <a:srgbClr val="404040"/>
                </a:solidFill>
                <a:cs typeface="Arial"/>
              </a:rPr>
              <a:t>CD: Cluster of differentiation, </a:t>
            </a:r>
            <a:r>
              <a:rPr lang="en-US" sz="600" dirty="0" err="1">
                <a:solidFill>
                  <a:srgbClr val="404040"/>
                </a:solidFill>
                <a:cs typeface="Arial"/>
              </a:rPr>
              <a:t>Differenzierungscluster</a:t>
            </a:r>
            <a:r>
              <a:rPr lang="en-US" sz="600" dirty="0">
                <a:solidFill>
                  <a:srgbClr val="404040"/>
                </a:solidFill>
                <a:cs typeface="Arial"/>
              </a:rPr>
              <a:t>; T</a:t>
            </a:r>
            <a:r>
              <a:rPr lang="en-US" sz="600" baseline="-25000" dirty="0">
                <a:solidFill>
                  <a:srgbClr val="404040"/>
                </a:solidFill>
                <a:cs typeface="Arial"/>
              </a:rPr>
              <a:t>reg</a:t>
            </a:r>
            <a:r>
              <a:rPr lang="en-US" sz="600" dirty="0">
                <a:solidFill>
                  <a:srgbClr val="404040"/>
                </a:solidFill>
                <a:cs typeface="Arial"/>
              </a:rPr>
              <a:t>: </a:t>
            </a:r>
            <a:r>
              <a:rPr lang="en-US" sz="600" dirty="0" err="1">
                <a:solidFill>
                  <a:srgbClr val="404040"/>
                </a:solidFill>
                <a:cs typeface="Arial"/>
              </a:rPr>
              <a:t>regulatorische</a:t>
            </a:r>
            <a:r>
              <a:rPr lang="en-US" sz="600" dirty="0">
                <a:solidFill>
                  <a:srgbClr val="404040"/>
                </a:solidFill>
                <a:cs typeface="Arial"/>
              </a:rPr>
              <a:t> T-Zelle; T1D: Typ-1-Diabetes. </a:t>
            </a:r>
          </a:p>
          <a:p>
            <a:r>
              <a:rPr lang="en-US" sz="600" b="1" dirty="0">
                <a:solidFill>
                  <a:srgbClr val="404040"/>
                </a:solidFill>
                <a:cs typeface="Arial"/>
              </a:rPr>
              <a:t>1.</a:t>
            </a:r>
            <a:r>
              <a:rPr lang="en-US" sz="600" dirty="0">
                <a:solidFill>
                  <a:srgbClr val="404040"/>
                </a:solidFill>
                <a:cs typeface="Arial"/>
              </a:rPr>
              <a:t> Research hot topics – what are type 1 diabetes immunotherapies?; </a:t>
            </a:r>
            <a:r>
              <a:rPr lang="en-US" sz="600" dirty="0" err="1">
                <a:solidFill>
                  <a:srgbClr val="404040"/>
                </a:solidFill>
                <a:cs typeface="Arial"/>
              </a:rPr>
              <a:t>erhältlich</a:t>
            </a:r>
            <a:r>
              <a:rPr lang="en-US" sz="600" dirty="0">
                <a:solidFill>
                  <a:srgbClr val="404040"/>
                </a:solidFill>
                <a:cs typeface="Arial"/>
              </a:rPr>
              <a:t> </a:t>
            </a:r>
            <a:r>
              <a:rPr lang="en-US" sz="600" dirty="0" err="1">
                <a:solidFill>
                  <a:srgbClr val="404040"/>
                </a:solidFill>
                <a:cs typeface="Arial"/>
              </a:rPr>
              <a:t>unter</a:t>
            </a:r>
            <a:r>
              <a:rPr lang="en-US" sz="600" dirty="0">
                <a:solidFill>
                  <a:srgbClr val="404040"/>
                </a:solidFill>
                <a:cs typeface="Arial"/>
              </a:rPr>
              <a:t>: </a:t>
            </a:r>
            <a:r>
              <a:rPr lang="de-DE" sz="600" dirty="0">
                <a:solidFill>
                  <a:srgbClr val="404040"/>
                </a:solidFill>
                <a:cs typeface="Arial"/>
                <a:hlinkClick r:id="rId2">
                  <a:extLst>
                    <a:ext uri="{A12FA001-AC4F-418D-AE19-62706E023703}">
                      <ahyp:hlinkClr xmlns:ahyp="http://schemas.microsoft.com/office/drawing/2018/hyperlinkcolor" val="tx"/>
                    </a:ext>
                  </a:extLst>
                </a:hlinkClick>
              </a:rPr>
              <a:t>https://www.diabetes.org.uk/our-research/about-our-research/hot-topics/immunotherapy/what-are-immunotherapies</a:t>
            </a:r>
            <a:r>
              <a:rPr lang="de-DE" sz="600" dirty="0">
                <a:solidFill>
                  <a:srgbClr val="404040"/>
                </a:solidFill>
                <a:cs typeface="Arial"/>
              </a:rPr>
              <a:t>. Zuletzt abgerufen am 12.01.2026.</a:t>
            </a:r>
            <a:endParaRPr lang="en-US" sz="600" dirty="0">
              <a:solidFill>
                <a:srgbClr val="404040"/>
              </a:solidFill>
              <a:cs typeface="Arial"/>
            </a:endParaRPr>
          </a:p>
        </p:txBody>
      </p:sp>
      <p:sp>
        <p:nvSpPr>
          <p:cNvPr id="15" name="TextBox 15">
            <a:extLst>
              <a:ext uri="{FF2B5EF4-FFF2-40B4-BE49-F238E27FC236}">
                <a16:creationId xmlns:a16="http://schemas.microsoft.com/office/drawing/2014/main" id="{09772A79-44EF-9E62-0582-22EA9C8994F6}"/>
              </a:ext>
            </a:extLst>
          </p:cNvPr>
          <p:cNvSpPr txBox="1"/>
          <p:nvPr/>
        </p:nvSpPr>
        <p:spPr>
          <a:xfrm>
            <a:off x="1161868" y="683114"/>
            <a:ext cx="7721879" cy="2408352"/>
          </a:xfrm>
          <a:prstGeom prst="rect">
            <a:avLst/>
          </a:prstGeom>
          <a:noFill/>
        </p:spPr>
        <p:txBody>
          <a:bodyPr wrap="square">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1400" b="0" i="1" u="none" strike="noStrike" kern="1200" cap="none" spc="0" normalizeH="0" baseline="0" noProof="0" dirty="0">
                <a:ln>
                  <a:noFill/>
                </a:ln>
                <a:solidFill>
                  <a:srgbClr val="23004C"/>
                </a:solidFill>
                <a:effectLst/>
                <a:uLnTx/>
                <a:uFillTx/>
                <a:latin typeface="Georgia"/>
                <a:ea typeface="Georgia"/>
                <a:cs typeface="Georgia"/>
              </a:rPr>
              <a:t>T-Zellen</a:t>
            </a:r>
          </a:p>
          <a:p>
            <a:pPr marL="171446" marR="0" lvl="0" indent="-171446" algn="l" defTabSz="45718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 sz="1050" b="1" i="0" u="none" strike="noStrike" kern="1200" cap="none" spc="0" normalizeH="0" baseline="0" noProof="0" dirty="0">
                <a:ln>
                  <a:noFill/>
                </a:ln>
                <a:solidFill>
                  <a:srgbClr val="7A00E6"/>
                </a:solidFill>
                <a:effectLst/>
                <a:uLnTx/>
                <a:uFillTx/>
                <a:latin typeface="Verdana"/>
                <a:ea typeface="Verdana"/>
                <a:cs typeface="Verdana"/>
              </a:rPr>
              <a:t>Zytotoxische T-Zellen („T-Killerzellen“, CD8</a:t>
            </a:r>
            <a:r>
              <a:rPr kumimoji="0" lang="de" sz="1050" b="1" i="0" u="none" strike="noStrike" kern="1200" cap="none" spc="0" normalizeH="0" baseline="30000" noProof="0" dirty="0">
                <a:ln>
                  <a:noFill/>
                </a:ln>
                <a:solidFill>
                  <a:srgbClr val="7A00E6"/>
                </a:solidFill>
                <a:effectLst/>
                <a:uLnTx/>
                <a:uFillTx/>
                <a:latin typeface="Verdana"/>
                <a:ea typeface="Verdana"/>
                <a:cs typeface="Verdana"/>
              </a:rPr>
              <a:t>+</a:t>
            </a:r>
            <a:r>
              <a:rPr kumimoji="0" lang="de" sz="1050" b="1" i="0" u="none" strike="noStrike" kern="1200" cap="none" spc="0" normalizeH="0" baseline="0" noProof="0" dirty="0">
                <a:ln>
                  <a:noFill/>
                </a:ln>
                <a:solidFill>
                  <a:srgbClr val="7A00E6"/>
                </a:solidFill>
                <a:effectLst/>
                <a:uLnTx/>
                <a:uFillTx/>
                <a:latin typeface="Verdana"/>
                <a:ea typeface="Verdana"/>
                <a:cs typeface="Verdana"/>
              </a:rPr>
              <a:t>)</a:t>
            </a:r>
          </a:p>
          <a:p>
            <a:pPr marL="628634" marR="0" lvl="1" indent="-171446" algn="l" defTabSz="45718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 sz="1050" b="0" i="0" u="none" strike="noStrike" kern="1200" cap="none" spc="0" normalizeH="0" baseline="0" noProof="0" dirty="0">
                <a:ln>
                  <a:noFill/>
                </a:ln>
                <a:solidFill>
                  <a:srgbClr val="000000"/>
                </a:solidFill>
                <a:effectLst/>
                <a:uLnTx/>
                <a:uFillTx/>
                <a:latin typeface="Verdana"/>
                <a:ea typeface="Verdana"/>
                <a:cs typeface="Verdana"/>
              </a:rPr>
              <a:t>Übliche Funktion: Erkennen und zerstören Zellen, die schädliche Bakterien und Viren enthalten</a:t>
            </a:r>
          </a:p>
          <a:p>
            <a:pPr marL="628634" marR="0" lvl="1" indent="-171446" algn="l" defTabSz="45718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 sz="1050" b="1" i="0" u="none" strike="noStrike" kern="1200" cap="none" spc="0" normalizeH="0" baseline="0" noProof="0" dirty="0">
                <a:ln>
                  <a:noFill/>
                </a:ln>
                <a:solidFill>
                  <a:srgbClr val="000000"/>
                </a:solidFill>
                <a:effectLst/>
                <a:uLnTx/>
                <a:uFillTx/>
                <a:latin typeface="Verdana"/>
                <a:ea typeface="Verdana"/>
                <a:cs typeface="Verdana"/>
              </a:rPr>
              <a:t>Bei T1D: greifen Betazellen fälschlicherweise an</a:t>
            </a:r>
          </a:p>
          <a:p>
            <a:pPr marL="171446" marR="0" lvl="0" indent="-171446" algn="l" defTabSz="457189"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050" b="1" i="0" u="none" strike="noStrike" kern="1200" cap="none" spc="0" normalizeH="0" baseline="0" noProof="0" dirty="0">
              <a:ln>
                <a:noFill/>
              </a:ln>
              <a:solidFill>
                <a:srgbClr val="23004C"/>
              </a:solidFill>
              <a:effectLst/>
              <a:uLnTx/>
              <a:uFillTx/>
              <a:latin typeface="Verdana"/>
              <a:ea typeface="Verdana"/>
              <a:cs typeface="Arial"/>
            </a:endParaRPr>
          </a:p>
          <a:p>
            <a:pPr marL="171446" marR="0" lvl="0" indent="-171446" algn="l" defTabSz="45718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 sz="1050" b="1" i="0" u="none" strike="noStrike" kern="1200" cap="none" spc="0" normalizeH="0" baseline="0" noProof="0" dirty="0">
                <a:ln>
                  <a:noFill/>
                </a:ln>
                <a:solidFill>
                  <a:srgbClr val="7A00E6"/>
                </a:solidFill>
                <a:effectLst/>
                <a:uLnTx/>
                <a:uFillTx/>
                <a:latin typeface="Verdana"/>
                <a:ea typeface="Verdana"/>
                <a:cs typeface="Verdana"/>
              </a:rPr>
              <a:t>T-Helferzellen (CD4</a:t>
            </a:r>
            <a:r>
              <a:rPr kumimoji="0" lang="de" sz="1050" b="1" i="0" u="none" strike="noStrike" kern="1200" cap="none" spc="0" normalizeH="0" baseline="30000" noProof="0" dirty="0">
                <a:ln>
                  <a:noFill/>
                </a:ln>
                <a:solidFill>
                  <a:srgbClr val="7A00E6"/>
                </a:solidFill>
                <a:effectLst/>
                <a:uLnTx/>
                <a:uFillTx/>
                <a:latin typeface="Verdana"/>
                <a:ea typeface="Verdana"/>
                <a:cs typeface="Verdana"/>
              </a:rPr>
              <a:t>+</a:t>
            </a:r>
            <a:r>
              <a:rPr kumimoji="0" lang="de" sz="1050" b="1" i="0" u="none" strike="noStrike" kern="1200" cap="none" spc="0" normalizeH="0" baseline="0" noProof="0" dirty="0">
                <a:ln>
                  <a:noFill/>
                </a:ln>
                <a:solidFill>
                  <a:srgbClr val="7A00E6"/>
                </a:solidFill>
                <a:effectLst/>
                <a:uLnTx/>
                <a:uFillTx/>
                <a:latin typeface="Verdana"/>
                <a:ea typeface="Verdana"/>
                <a:cs typeface="Verdana"/>
              </a:rPr>
              <a:t>)</a:t>
            </a:r>
            <a:endParaRPr kumimoji="0" lang="en-GB" sz="1050" b="1" i="0" u="none" strike="noStrike" kern="1200" cap="none" spc="0" normalizeH="0" baseline="0" noProof="0" dirty="0">
              <a:ln>
                <a:noFill/>
              </a:ln>
              <a:solidFill>
                <a:srgbClr val="23004C"/>
              </a:solidFill>
              <a:effectLst/>
              <a:uLnTx/>
              <a:uFillTx/>
              <a:latin typeface="Verdana"/>
              <a:ea typeface="Verdana"/>
              <a:cs typeface="Arial"/>
            </a:endParaRPr>
          </a:p>
          <a:p>
            <a:pPr marL="628634" marR="0" lvl="1" indent="-171446" algn="l" defTabSz="45718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 sz="1050" b="0" i="0" u="none" strike="noStrike" kern="1200" cap="none" spc="0" normalizeH="0" baseline="0" noProof="0" dirty="0">
                <a:ln>
                  <a:noFill/>
                </a:ln>
                <a:solidFill>
                  <a:srgbClr val="000000"/>
                </a:solidFill>
                <a:effectLst/>
                <a:uLnTx/>
                <a:uFillTx/>
                <a:latin typeface="Verdana"/>
                <a:ea typeface="Verdana"/>
                <a:cs typeface="Verdana"/>
              </a:rPr>
              <a:t>Übliche Funktion: Erleichtern die Aktivierung und das Wachstum von zytotoxischen T-Zellen </a:t>
            </a:r>
          </a:p>
          <a:p>
            <a:pPr marL="628634" marR="0" lvl="1" indent="-171446" algn="l" defTabSz="45718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 sz="1050" b="1" i="0" u="none" strike="noStrike" kern="1200" cap="none" spc="0" normalizeH="0" baseline="0" noProof="0" dirty="0">
                <a:ln>
                  <a:noFill/>
                </a:ln>
                <a:solidFill>
                  <a:srgbClr val="000000"/>
                </a:solidFill>
                <a:effectLst/>
                <a:uLnTx/>
                <a:uFillTx/>
                <a:latin typeface="Verdana"/>
                <a:ea typeface="Verdana"/>
                <a:cs typeface="Verdana"/>
              </a:rPr>
              <a:t>Bei T1D: Erleichtern zytotoxischen T-Zellen den Angriff auf Betazellen</a:t>
            </a:r>
          </a:p>
          <a:p>
            <a:pPr marL="171446" marR="0" lvl="0" indent="-171446" algn="l" defTabSz="457189"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050" b="1" i="0" u="none" strike="noStrike" kern="1200" cap="none" spc="0" normalizeH="0" baseline="0" noProof="0" dirty="0">
              <a:ln>
                <a:noFill/>
              </a:ln>
              <a:solidFill>
                <a:prstClr val="black"/>
              </a:solidFill>
              <a:effectLst/>
              <a:uLnTx/>
              <a:uFillTx/>
              <a:latin typeface="Verdana"/>
              <a:ea typeface="Verdana"/>
              <a:cs typeface="Arial"/>
            </a:endParaRPr>
          </a:p>
          <a:p>
            <a:pPr marL="171446" marR="0" lvl="0" indent="-171446" algn="l" defTabSz="45718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 sz="1050" b="1" i="0" u="none" strike="noStrike" kern="1200" cap="none" spc="0" normalizeH="0" baseline="0" noProof="0" dirty="0">
                <a:ln>
                  <a:noFill/>
                </a:ln>
                <a:solidFill>
                  <a:srgbClr val="7A00E6"/>
                </a:solidFill>
                <a:effectLst/>
                <a:uLnTx/>
                <a:uFillTx/>
                <a:latin typeface="Verdana"/>
                <a:ea typeface="Verdana"/>
                <a:cs typeface="Verdana"/>
              </a:rPr>
              <a:t>Regulatorische T-Zellen (T</a:t>
            </a:r>
            <a:r>
              <a:rPr kumimoji="0" lang="de" sz="1050" b="1" i="0" u="none" strike="noStrike" kern="1200" cap="none" spc="0" normalizeH="0" baseline="-25000" noProof="0" dirty="0">
                <a:ln>
                  <a:noFill/>
                </a:ln>
                <a:solidFill>
                  <a:srgbClr val="7A00E6"/>
                </a:solidFill>
                <a:effectLst/>
                <a:uLnTx/>
                <a:uFillTx/>
                <a:latin typeface="Verdana"/>
                <a:ea typeface="Verdana"/>
                <a:cs typeface="Verdana"/>
              </a:rPr>
              <a:t>reg</a:t>
            </a:r>
            <a:r>
              <a:rPr kumimoji="0" lang="de" sz="1050" b="1" i="0" u="none" strike="noStrike" kern="1200" cap="none" spc="0" normalizeH="0" baseline="0" noProof="0" dirty="0">
                <a:ln>
                  <a:noFill/>
                </a:ln>
                <a:solidFill>
                  <a:srgbClr val="7A00E6"/>
                </a:solidFill>
                <a:effectLst/>
                <a:uLnTx/>
                <a:uFillTx/>
                <a:latin typeface="Verdana"/>
                <a:ea typeface="Verdana"/>
                <a:cs typeface="Verdana"/>
              </a:rPr>
              <a:t>)</a:t>
            </a:r>
            <a:endParaRPr kumimoji="0" lang="en-GB" sz="1050" b="1" i="0" u="none" strike="noStrike" kern="1200" cap="none" spc="0" normalizeH="0" baseline="0" noProof="0" dirty="0">
              <a:ln>
                <a:noFill/>
              </a:ln>
              <a:solidFill>
                <a:srgbClr val="23004C"/>
              </a:solidFill>
              <a:effectLst/>
              <a:uLnTx/>
              <a:uFillTx/>
              <a:latin typeface="Verdana"/>
              <a:ea typeface="Verdana"/>
              <a:cs typeface="Arial"/>
            </a:endParaRPr>
          </a:p>
          <a:p>
            <a:pPr marL="628634" marR="0" lvl="1" indent="-171446" algn="l" defTabSz="45718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 sz="1050" b="0" i="0" u="none" strike="noStrike" kern="1200" cap="none" spc="0" normalizeH="0" baseline="0" noProof="0" dirty="0">
                <a:ln>
                  <a:noFill/>
                </a:ln>
                <a:solidFill>
                  <a:srgbClr val="000000"/>
                </a:solidFill>
                <a:effectLst/>
                <a:uLnTx/>
                <a:uFillTx/>
                <a:latin typeface="Verdana"/>
                <a:ea typeface="Verdana"/>
                <a:cs typeface="Verdana"/>
              </a:rPr>
              <a:t>Übliche Funktion: Unterdrücken Immunreaktionen, um überbordende Immunreaktionen oder Autoimmunität zu verhindern</a:t>
            </a:r>
          </a:p>
          <a:p>
            <a:pPr marL="628634" marR="0" lvl="1" indent="-171446" algn="l" defTabSz="45718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 sz="1050" b="1" i="0" u="none" strike="noStrike" kern="1200" cap="none" spc="0" normalizeH="0" baseline="0" noProof="0" dirty="0">
                <a:ln>
                  <a:noFill/>
                </a:ln>
                <a:solidFill>
                  <a:srgbClr val="000000"/>
                </a:solidFill>
                <a:effectLst/>
                <a:uLnTx/>
                <a:uFillTx/>
                <a:latin typeface="Verdana"/>
                <a:ea typeface="Verdana"/>
                <a:cs typeface="Verdana"/>
              </a:rPr>
              <a:t>Bei T1D: T</a:t>
            </a:r>
            <a:r>
              <a:rPr kumimoji="0" lang="de" sz="1050" b="1" i="0" u="none" strike="noStrike" kern="1200" cap="none" spc="0" normalizeH="0" baseline="-25000" noProof="0" dirty="0">
                <a:ln>
                  <a:noFill/>
                </a:ln>
                <a:solidFill>
                  <a:srgbClr val="000000"/>
                </a:solidFill>
                <a:effectLst/>
                <a:uLnTx/>
                <a:uFillTx/>
                <a:latin typeface="Verdana"/>
                <a:ea typeface="Verdana"/>
                <a:cs typeface="Verdana"/>
              </a:rPr>
              <a:t>reg</a:t>
            </a:r>
            <a:r>
              <a:rPr kumimoji="0" lang="de" sz="1050" b="1" i="0" u="none" strike="noStrike" kern="1200" cap="none" spc="0" normalizeH="0" baseline="0" noProof="0" dirty="0">
                <a:ln>
                  <a:noFill/>
                </a:ln>
                <a:solidFill>
                  <a:srgbClr val="000000"/>
                </a:solidFill>
                <a:effectLst/>
                <a:uLnTx/>
                <a:uFillTx/>
                <a:latin typeface="Verdana"/>
                <a:ea typeface="Verdana"/>
                <a:cs typeface="Verdana"/>
              </a:rPr>
              <a:t> sind in der Unterzahl bzw. funktionieren nicht ordnungsgemäß und können die zytotoxischen T-Zellen nicht ausschalten</a:t>
            </a:r>
          </a:p>
        </p:txBody>
      </p:sp>
      <p:sp>
        <p:nvSpPr>
          <p:cNvPr id="16" name="TextBox 17">
            <a:extLst>
              <a:ext uri="{FF2B5EF4-FFF2-40B4-BE49-F238E27FC236}">
                <a16:creationId xmlns:a16="http://schemas.microsoft.com/office/drawing/2014/main" id="{9637B70E-2FAD-87B0-F891-548C3ED36729}"/>
              </a:ext>
            </a:extLst>
          </p:cNvPr>
          <p:cNvSpPr txBox="1"/>
          <p:nvPr/>
        </p:nvSpPr>
        <p:spPr>
          <a:xfrm>
            <a:off x="1161482" y="3026323"/>
            <a:ext cx="7654041" cy="954107"/>
          </a:xfrm>
          <a:prstGeom prst="rect">
            <a:avLst/>
          </a:prstGeom>
          <a:noFill/>
        </p:spPr>
        <p:txBody>
          <a:bodyPr wrap="square">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1400" b="0" i="1" u="none" strike="noStrike" kern="1200" cap="none" spc="0" normalizeH="0" baseline="0" noProof="0">
                <a:ln>
                  <a:noFill/>
                </a:ln>
                <a:solidFill>
                  <a:srgbClr val="23004C"/>
                </a:solidFill>
                <a:effectLst/>
                <a:uLnTx/>
                <a:uFillTx/>
                <a:latin typeface="Georgia"/>
                <a:ea typeface="Georgia"/>
                <a:cs typeface="Georgia"/>
              </a:rPr>
              <a:t>B-Zellen</a:t>
            </a:r>
          </a:p>
          <a:p>
            <a:pPr marL="171446" marR="0" lvl="0" indent="-171446" algn="l" defTabSz="45718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 sz="1050" b="0" i="0" u="none" strike="noStrike" kern="1200" cap="none" spc="0" normalizeH="0" baseline="0" noProof="0">
                <a:ln>
                  <a:noFill/>
                </a:ln>
                <a:solidFill>
                  <a:srgbClr val="000000"/>
                </a:solidFill>
                <a:effectLst/>
                <a:uLnTx/>
                <a:uFillTx/>
                <a:latin typeface="Verdana"/>
                <a:ea typeface="Verdana"/>
                <a:cs typeface="Verdana"/>
              </a:rPr>
              <a:t>Übliche Funktion: Produktion von Antikörpern, die zytotoxische T-Zellen auf das Vorhandensein von Pathogenen aufmerksam machen</a:t>
            </a:r>
          </a:p>
          <a:p>
            <a:pPr marL="171446" marR="0" lvl="0" indent="-171446" algn="l" defTabSz="45718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 sz="1050" b="1" i="0" u="none" strike="noStrike" kern="1200" cap="none" spc="0" normalizeH="0" baseline="0" noProof="0">
                <a:ln>
                  <a:noFill/>
                </a:ln>
                <a:solidFill>
                  <a:srgbClr val="000000"/>
                </a:solidFill>
                <a:effectLst/>
                <a:uLnTx/>
                <a:uFillTx/>
                <a:latin typeface="Verdana"/>
                <a:ea typeface="Verdana"/>
                <a:cs typeface="Verdana"/>
              </a:rPr>
              <a:t>Bei T1D: Produktion von Antikörpern, die Bestandteile unseres eigenen Körpers anstelle von Keimen erkennen, sogenannte Autoantikörper</a:t>
            </a:r>
          </a:p>
        </p:txBody>
      </p:sp>
      <p:sp>
        <p:nvSpPr>
          <p:cNvPr id="17" name="Rectangle: Rounded Corners 18">
            <a:extLst>
              <a:ext uri="{FF2B5EF4-FFF2-40B4-BE49-F238E27FC236}">
                <a16:creationId xmlns:a16="http://schemas.microsoft.com/office/drawing/2014/main" id="{C6FBB05A-A2D6-E5E8-5596-40DEB2D065C4}"/>
              </a:ext>
            </a:extLst>
          </p:cNvPr>
          <p:cNvSpPr/>
          <p:nvPr/>
        </p:nvSpPr>
        <p:spPr>
          <a:xfrm>
            <a:off x="358270" y="4067208"/>
            <a:ext cx="8457253" cy="490217"/>
          </a:xfrm>
          <a:prstGeom prst="roundRect">
            <a:avLst>
              <a:gd name="adj" fmla="val 208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78" rtl="0" eaLnBrk="1" fontAlgn="auto" latinLnBrk="0" hangingPunct="1">
              <a:lnSpc>
                <a:spcPct val="100000"/>
              </a:lnSpc>
              <a:spcBef>
                <a:spcPts val="0"/>
              </a:spcBef>
              <a:spcAft>
                <a:spcPts val="0"/>
              </a:spcAft>
              <a:buClrTx/>
              <a:buSzTx/>
              <a:buFontTx/>
              <a:buNone/>
              <a:tabLst/>
              <a:defRPr/>
            </a:pPr>
            <a:r>
              <a:rPr kumimoji="0" lang="de" sz="1100" i="0" u="none" strike="noStrike" kern="1200" cap="none" spc="0" normalizeH="0" baseline="0" noProof="0" dirty="0">
                <a:ln>
                  <a:noFill/>
                </a:ln>
                <a:solidFill>
                  <a:srgbClr val="FFFFFF"/>
                </a:solidFill>
                <a:effectLst/>
                <a:uLnTx/>
                <a:uFillTx/>
                <a:latin typeface="Verdana"/>
                <a:ea typeface="Verdana"/>
                <a:cs typeface="Verdana"/>
              </a:rPr>
              <a:t>Zusammenfassung: Bei Menschen mit T1D produzieren B-Zellen </a:t>
            </a:r>
            <a:r>
              <a:rPr kumimoji="0" lang="de" sz="1100" b="1" i="0" u="none" strike="noStrike" kern="1200" cap="none" spc="0" normalizeH="0" baseline="0" noProof="0" dirty="0">
                <a:ln>
                  <a:noFill/>
                </a:ln>
                <a:solidFill>
                  <a:schemeClr val="bg1"/>
                </a:solidFill>
                <a:effectLst/>
                <a:uLnTx/>
                <a:uFillTx/>
                <a:latin typeface="Verdana"/>
                <a:ea typeface="Verdana"/>
                <a:cs typeface="Verdana"/>
              </a:rPr>
              <a:t>Autoantikörper</a:t>
            </a:r>
            <a:r>
              <a:rPr kumimoji="0" lang="de" sz="1100" i="0" u="none" strike="noStrike" kern="1200" cap="none" spc="0" normalizeH="0" baseline="0" noProof="0" dirty="0">
                <a:ln>
                  <a:noFill/>
                </a:ln>
                <a:solidFill>
                  <a:srgbClr val="FFFFFF"/>
                </a:solidFill>
                <a:effectLst/>
                <a:uLnTx/>
                <a:uFillTx/>
                <a:latin typeface="Verdana"/>
                <a:ea typeface="Verdana"/>
                <a:cs typeface="Verdana"/>
              </a:rPr>
              <a:t>, die Betazellen fälschlicherweise als unerwünscht erkennen und die zytotoxischen T-Zellen anweisen, sie zu zerstören </a:t>
            </a:r>
          </a:p>
        </p:txBody>
      </p:sp>
      <p:grpSp>
        <p:nvGrpSpPr>
          <p:cNvPr id="18" name="Group 1046">
            <a:extLst>
              <a:ext uri="{FF2B5EF4-FFF2-40B4-BE49-F238E27FC236}">
                <a16:creationId xmlns:a16="http://schemas.microsoft.com/office/drawing/2014/main" id="{73F3284D-219B-957E-75D5-4403C6A47228}"/>
              </a:ext>
            </a:extLst>
          </p:cNvPr>
          <p:cNvGrpSpPr/>
          <p:nvPr/>
        </p:nvGrpSpPr>
        <p:grpSpPr>
          <a:xfrm>
            <a:off x="434055" y="2200575"/>
            <a:ext cx="553270" cy="565855"/>
            <a:chOff x="629269" y="2572458"/>
            <a:chExt cx="553270" cy="565855"/>
          </a:xfrm>
        </p:grpSpPr>
        <p:sp>
          <p:nvSpPr>
            <p:cNvPr id="19" name="Freeform 1085">
              <a:extLst>
                <a:ext uri="{FF2B5EF4-FFF2-40B4-BE49-F238E27FC236}">
                  <a16:creationId xmlns:a16="http://schemas.microsoft.com/office/drawing/2014/main" id="{62CC1043-E3A3-0ED6-19CB-D0B1048C766D}"/>
                </a:ext>
              </a:extLst>
            </p:cNvPr>
            <p:cNvSpPr/>
            <p:nvPr/>
          </p:nvSpPr>
          <p:spPr>
            <a:xfrm>
              <a:off x="717913" y="2657527"/>
              <a:ext cx="434953" cy="441749"/>
            </a:xfrm>
            <a:custGeom>
              <a:avLst/>
              <a:gdLst>
                <a:gd name="connsiteX0" fmla="*/ 434953 w 434953"/>
                <a:gd name="connsiteY0" fmla="*/ 220875 h 441749"/>
                <a:gd name="connsiteX1" fmla="*/ 217477 w 434953"/>
                <a:gd name="connsiteY1" fmla="*/ 441749 h 441749"/>
                <a:gd name="connsiteX2" fmla="*/ 0 w 434953"/>
                <a:gd name="connsiteY2" fmla="*/ 220875 h 441749"/>
                <a:gd name="connsiteX3" fmla="*/ 217477 w 434953"/>
                <a:gd name="connsiteY3" fmla="*/ 0 h 441749"/>
                <a:gd name="connsiteX4" fmla="*/ 434953 w 434953"/>
                <a:gd name="connsiteY4" fmla="*/ 220875 h 4417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952" h="441749">
                  <a:moveTo>
                    <a:pt x="434953" y="220875"/>
                  </a:moveTo>
                  <a:cubicBezTo>
                    <a:pt x="434953" y="342860"/>
                    <a:pt x="337586" y="441749"/>
                    <a:pt x="217477" y="441749"/>
                  </a:cubicBezTo>
                  <a:cubicBezTo>
                    <a:pt x="97368" y="441749"/>
                    <a:pt x="0" y="342860"/>
                    <a:pt x="0" y="220875"/>
                  </a:cubicBezTo>
                  <a:cubicBezTo>
                    <a:pt x="0" y="98889"/>
                    <a:pt x="97368" y="0"/>
                    <a:pt x="217477" y="0"/>
                  </a:cubicBezTo>
                  <a:cubicBezTo>
                    <a:pt x="337586" y="0"/>
                    <a:pt x="434953" y="98889"/>
                    <a:pt x="434953" y="220875"/>
                  </a:cubicBezTo>
                  <a:close/>
                </a:path>
              </a:pathLst>
            </a:custGeom>
            <a:gradFill flip="none" rotWithShape="1">
              <a:gsLst>
                <a:gs pos="35000">
                  <a:srgbClr val="CCB3ED"/>
                </a:gs>
                <a:gs pos="79000">
                  <a:srgbClr val="AE71EA"/>
                </a:gs>
              </a:gsLst>
              <a:path path="circle">
                <a:fillToRect l="50000" t="50000" r="50000" b="50000"/>
              </a:path>
            </a:gradFill>
            <a:ln w="7349" cap="flat">
              <a:solidFill>
                <a:srgbClr val="7A00E6"/>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20" name="Freeform 1087">
              <a:extLst>
                <a:ext uri="{FF2B5EF4-FFF2-40B4-BE49-F238E27FC236}">
                  <a16:creationId xmlns:a16="http://schemas.microsoft.com/office/drawing/2014/main" id="{6C3BE256-CFFA-78FD-ADDC-308959BD2DD3}"/>
                </a:ext>
              </a:extLst>
            </p:cNvPr>
            <p:cNvSpPr/>
            <p:nvPr/>
          </p:nvSpPr>
          <p:spPr>
            <a:xfrm>
              <a:off x="800046" y="2732932"/>
              <a:ext cx="305744" cy="310521"/>
            </a:xfrm>
            <a:custGeom>
              <a:avLst/>
              <a:gdLst>
                <a:gd name="connsiteX0" fmla="*/ 305744 w 305744"/>
                <a:gd name="connsiteY0" fmla="*/ 155261 h 310521"/>
                <a:gd name="connsiteX1" fmla="*/ 152872 w 305744"/>
                <a:gd name="connsiteY1" fmla="*/ 310522 h 310521"/>
                <a:gd name="connsiteX2" fmla="*/ 0 w 305744"/>
                <a:gd name="connsiteY2" fmla="*/ 155261 h 310521"/>
                <a:gd name="connsiteX3" fmla="*/ 152872 w 305744"/>
                <a:gd name="connsiteY3" fmla="*/ 0 h 310521"/>
                <a:gd name="connsiteX4" fmla="*/ 305744 w 305744"/>
                <a:gd name="connsiteY4" fmla="*/ 155261 h 3105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4" h="310521">
                  <a:moveTo>
                    <a:pt x="305744" y="155261"/>
                  </a:moveTo>
                  <a:cubicBezTo>
                    <a:pt x="305744" y="241009"/>
                    <a:pt x="237301" y="310522"/>
                    <a:pt x="152872" y="310522"/>
                  </a:cubicBezTo>
                  <a:cubicBezTo>
                    <a:pt x="68443" y="310522"/>
                    <a:pt x="0" y="241009"/>
                    <a:pt x="0" y="155261"/>
                  </a:cubicBezTo>
                  <a:cubicBezTo>
                    <a:pt x="0" y="69513"/>
                    <a:pt x="68443" y="0"/>
                    <a:pt x="152872" y="0"/>
                  </a:cubicBezTo>
                  <a:cubicBezTo>
                    <a:pt x="237301" y="0"/>
                    <a:pt x="305744" y="69513"/>
                    <a:pt x="305744" y="155261"/>
                  </a:cubicBezTo>
                  <a:close/>
                </a:path>
              </a:pathLst>
            </a:custGeom>
            <a:gradFill>
              <a:gsLst>
                <a:gs pos="12000">
                  <a:srgbClr val="D3BBED"/>
                </a:gs>
                <a:gs pos="82000">
                  <a:srgbClr val="955CD4"/>
                </a:gs>
              </a:gsLst>
              <a:path path="circle">
                <a:fillToRect l="50000" t="50000" r="50000" b="50000"/>
              </a:path>
            </a:gra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grpSp>
          <p:nvGrpSpPr>
            <p:cNvPr id="21" name="Graphic 4">
              <a:extLst>
                <a:ext uri="{FF2B5EF4-FFF2-40B4-BE49-F238E27FC236}">
                  <a16:creationId xmlns:a16="http://schemas.microsoft.com/office/drawing/2014/main" id="{80C0107F-95E9-74D8-1C98-9ED26D92A141}"/>
                </a:ext>
              </a:extLst>
            </p:cNvPr>
            <p:cNvGrpSpPr/>
            <p:nvPr/>
          </p:nvGrpSpPr>
          <p:grpSpPr>
            <a:xfrm>
              <a:off x="629269" y="2841398"/>
              <a:ext cx="126830" cy="79219"/>
              <a:chOff x="5799652" y="3699575"/>
              <a:chExt cx="126830" cy="79219"/>
            </a:xfrm>
            <a:noFill/>
          </p:grpSpPr>
          <p:sp>
            <p:nvSpPr>
              <p:cNvPr id="29" name="Freeform 1089">
                <a:extLst>
                  <a:ext uri="{FF2B5EF4-FFF2-40B4-BE49-F238E27FC236}">
                    <a16:creationId xmlns:a16="http://schemas.microsoft.com/office/drawing/2014/main" id="{86CDF29D-32CF-E745-4E0B-6696907274F5}"/>
                  </a:ext>
                </a:extLst>
              </p:cNvPr>
              <p:cNvSpPr/>
              <p:nvPr/>
            </p:nvSpPr>
            <p:spPr>
              <a:xfrm>
                <a:off x="5799652" y="3699575"/>
                <a:ext cx="126830" cy="41326"/>
              </a:xfrm>
              <a:custGeom>
                <a:avLst/>
                <a:gdLst>
                  <a:gd name="connsiteX0" fmla="*/ 126830 w 126830"/>
                  <a:gd name="connsiteY0" fmla="*/ 41327 h 41326"/>
                  <a:gd name="connsiteX1" fmla="*/ 39439 w 126830"/>
                  <a:gd name="connsiteY1" fmla="*/ 41327 h 41326"/>
                  <a:gd name="connsiteX2" fmla="*/ 0 w 126830"/>
                  <a:gd name="connsiteY2" fmla="*/ 0 h 41326"/>
                </a:gdLst>
                <a:ahLst/>
                <a:cxnLst>
                  <a:cxn ang="0">
                    <a:pos x="connsiteX0" y="connsiteY0"/>
                  </a:cxn>
                  <a:cxn ang="0">
                    <a:pos x="connsiteX1" y="connsiteY1"/>
                  </a:cxn>
                  <a:cxn ang="0">
                    <a:pos x="connsiteX2" y="connsiteY2"/>
                  </a:cxn>
                </a:cxnLst>
                <a:rect l="l" t="t" r="r" b="b"/>
                <a:pathLst>
                  <a:path w="126830" h="41326">
                    <a:moveTo>
                      <a:pt x="126830" y="41327"/>
                    </a:moveTo>
                    <a:lnTo>
                      <a:pt x="39439" y="41327"/>
                    </a:lnTo>
                    <a:lnTo>
                      <a:pt x="0" y="0"/>
                    </a:lnTo>
                  </a:path>
                </a:pathLst>
              </a:custGeom>
              <a:noFill/>
              <a:ln w="17687" cap="rnd">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30" name="Freeform 1090">
                <a:extLst>
                  <a:ext uri="{FF2B5EF4-FFF2-40B4-BE49-F238E27FC236}">
                    <a16:creationId xmlns:a16="http://schemas.microsoft.com/office/drawing/2014/main" id="{7BE5B78F-9939-7546-DC95-EEFA7E3ABBF9}"/>
                  </a:ext>
                </a:extLst>
              </p:cNvPr>
              <p:cNvSpPr/>
              <p:nvPr/>
            </p:nvSpPr>
            <p:spPr>
              <a:xfrm>
                <a:off x="5799652" y="3740902"/>
                <a:ext cx="39438" cy="37893"/>
              </a:xfrm>
              <a:custGeom>
                <a:avLst/>
                <a:gdLst>
                  <a:gd name="connsiteX0" fmla="*/ 39439 w 39438"/>
                  <a:gd name="connsiteY0" fmla="*/ 0 h 37893"/>
                  <a:gd name="connsiteX1" fmla="*/ 0 w 39438"/>
                  <a:gd name="connsiteY1" fmla="*/ 37893 h 37893"/>
                </a:gdLst>
                <a:ahLst/>
                <a:cxnLst>
                  <a:cxn ang="0">
                    <a:pos x="connsiteX0" y="connsiteY0"/>
                  </a:cxn>
                  <a:cxn ang="0">
                    <a:pos x="connsiteX1" y="connsiteY1"/>
                  </a:cxn>
                </a:cxnLst>
                <a:rect l="l" t="t" r="r" b="b"/>
                <a:pathLst>
                  <a:path w="39438" h="37893">
                    <a:moveTo>
                      <a:pt x="39439" y="0"/>
                    </a:moveTo>
                    <a:lnTo>
                      <a:pt x="0" y="37893"/>
                    </a:lnTo>
                  </a:path>
                </a:pathLst>
              </a:custGeom>
              <a:ln w="17687" cap="rnd">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grpSp>
        <p:grpSp>
          <p:nvGrpSpPr>
            <p:cNvPr id="22" name="Graphic 4">
              <a:extLst>
                <a:ext uri="{FF2B5EF4-FFF2-40B4-BE49-F238E27FC236}">
                  <a16:creationId xmlns:a16="http://schemas.microsoft.com/office/drawing/2014/main" id="{86251B55-D3DC-E3C4-94C4-6F2B6F4974E6}"/>
                </a:ext>
              </a:extLst>
            </p:cNvPr>
            <p:cNvGrpSpPr/>
            <p:nvPr/>
          </p:nvGrpSpPr>
          <p:grpSpPr>
            <a:xfrm>
              <a:off x="909848" y="2572458"/>
              <a:ext cx="78001" cy="129447"/>
              <a:chOff x="6080231" y="3430635"/>
              <a:chExt cx="78001" cy="129447"/>
            </a:xfrm>
            <a:noFill/>
          </p:grpSpPr>
          <p:sp>
            <p:nvSpPr>
              <p:cNvPr id="27" name="Freeform 1092">
                <a:extLst>
                  <a:ext uri="{FF2B5EF4-FFF2-40B4-BE49-F238E27FC236}">
                    <a16:creationId xmlns:a16="http://schemas.microsoft.com/office/drawing/2014/main" id="{405C6A67-0DEE-AB18-A919-91D1F751C462}"/>
                  </a:ext>
                </a:extLst>
              </p:cNvPr>
              <p:cNvSpPr/>
              <p:nvPr/>
            </p:nvSpPr>
            <p:spPr>
              <a:xfrm>
                <a:off x="6118042" y="3430635"/>
                <a:ext cx="40189" cy="129447"/>
              </a:xfrm>
              <a:custGeom>
                <a:avLst/>
                <a:gdLst>
                  <a:gd name="connsiteX0" fmla="*/ 1127 w 40189"/>
                  <a:gd name="connsiteY0" fmla="*/ 129448 h 129447"/>
                  <a:gd name="connsiteX1" fmla="*/ 0 w 40189"/>
                  <a:gd name="connsiteY1" fmla="*/ 40564 h 129447"/>
                  <a:gd name="connsiteX2" fmla="*/ 40190 w 40189"/>
                  <a:gd name="connsiteY2" fmla="*/ 0 h 129447"/>
                </a:gdLst>
                <a:ahLst/>
                <a:cxnLst>
                  <a:cxn ang="0">
                    <a:pos x="connsiteX0" y="connsiteY0"/>
                  </a:cxn>
                  <a:cxn ang="0">
                    <a:pos x="connsiteX1" y="connsiteY1"/>
                  </a:cxn>
                  <a:cxn ang="0">
                    <a:pos x="connsiteX2" y="connsiteY2"/>
                  </a:cxn>
                </a:cxnLst>
                <a:rect l="l" t="t" r="r" b="b"/>
                <a:pathLst>
                  <a:path w="40189" h="129447">
                    <a:moveTo>
                      <a:pt x="1127" y="129448"/>
                    </a:moveTo>
                    <a:lnTo>
                      <a:pt x="0" y="40564"/>
                    </a:lnTo>
                    <a:lnTo>
                      <a:pt x="40190" y="0"/>
                    </a:lnTo>
                  </a:path>
                </a:pathLst>
              </a:custGeom>
              <a:noFill/>
              <a:ln w="17687" cap="rnd">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28" name="Freeform 1093">
                <a:extLst>
                  <a:ext uri="{FF2B5EF4-FFF2-40B4-BE49-F238E27FC236}">
                    <a16:creationId xmlns:a16="http://schemas.microsoft.com/office/drawing/2014/main" id="{B3B0D519-3122-BBE6-63A2-FFE2793D09DD}"/>
                  </a:ext>
                </a:extLst>
              </p:cNvPr>
              <p:cNvSpPr/>
              <p:nvPr/>
            </p:nvSpPr>
            <p:spPr>
              <a:xfrm>
                <a:off x="6080231" y="3431652"/>
                <a:ext cx="37811" cy="39546"/>
              </a:xfrm>
              <a:custGeom>
                <a:avLst/>
                <a:gdLst>
                  <a:gd name="connsiteX0" fmla="*/ 37811 w 37811"/>
                  <a:gd name="connsiteY0" fmla="*/ 39546 h 39546"/>
                  <a:gd name="connsiteX1" fmla="*/ 0 w 37811"/>
                  <a:gd name="connsiteY1" fmla="*/ 0 h 39546"/>
                </a:gdLst>
                <a:ahLst/>
                <a:cxnLst>
                  <a:cxn ang="0">
                    <a:pos x="connsiteX0" y="connsiteY0"/>
                  </a:cxn>
                  <a:cxn ang="0">
                    <a:pos x="connsiteX1" y="connsiteY1"/>
                  </a:cxn>
                </a:cxnLst>
                <a:rect l="l" t="t" r="r" b="b"/>
                <a:pathLst>
                  <a:path w="37811" h="39546">
                    <a:moveTo>
                      <a:pt x="37811" y="39546"/>
                    </a:moveTo>
                    <a:lnTo>
                      <a:pt x="0" y="0"/>
                    </a:lnTo>
                  </a:path>
                </a:pathLst>
              </a:custGeom>
              <a:ln w="17687" cap="rnd">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grpSp>
        <p:grpSp>
          <p:nvGrpSpPr>
            <p:cNvPr id="23" name="Graphic 4">
              <a:extLst>
                <a:ext uri="{FF2B5EF4-FFF2-40B4-BE49-F238E27FC236}">
                  <a16:creationId xmlns:a16="http://schemas.microsoft.com/office/drawing/2014/main" id="{039B0A12-3BC6-3AD8-F10F-EED58F1A1D4C}"/>
                </a:ext>
              </a:extLst>
            </p:cNvPr>
            <p:cNvGrpSpPr/>
            <p:nvPr/>
          </p:nvGrpSpPr>
          <p:grpSpPr>
            <a:xfrm>
              <a:off x="1065976" y="3018276"/>
              <a:ext cx="116563" cy="120037"/>
              <a:chOff x="6236359" y="3876453"/>
              <a:chExt cx="116563" cy="120037"/>
            </a:xfrm>
            <a:noFill/>
          </p:grpSpPr>
          <p:sp>
            <p:nvSpPr>
              <p:cNvPr id="25" name="Freeform 1095">
                <a:extLst>
                  <a:ext uri="{FF2B5EF4-FFF2-40B4-BE49-F238E27FC236}">
                    <a16:creationId xmlns:a16="http://schemas.microsoft.com/office/drawing/2014/main" id="{7B4B480D-8E1C-2AB8-BEE9-6ED7135FA421}"/>
                  </a:ext>
                </a:extLst>
              </p:cNvPr>
              <p:cNvSpPr/>
              <p:nvPr/>
            </p:nvSpPr>
            <p:spPr>
              <a:xfrm>
                <a:off x="6236359" y="3876453"/>
                <a:ext cx="62350" cy="120037"/>
              </a:xfrm>
              <a:custGeom>
                <a:avLst/>
                <a:gdLst>
                  <a:gd name="connsiteX0" fmla="*/ 0 w 62350"/>
                  <a:gd name="connsiteY0" fmla="*/ 0 h 120037"/>
                  <a:gd name="connsiteX1" fmla="*/ 62351 w 62350"/>
                  <a:gd name="connsiteY1" fmla="*/ 62435 h 120037"/>
                  <a:gd name="connsiteX2" fmla="*/ 61725 w 62350"/>
                  <a:gd name="connsiteY2" fmla="*/ 120038 h 120037"/>
                </a:gdLst>
                <a:ahLst/>
                <a:cxnLst>
                  <a:cxn ang="0">
                    <a:pos x="connsiteX0" y="connsiteY0"/>
                  </a:cxn>
                  <a:cxn ang="0">
                    <a:pos x="connsiteX1" y="connsiteY1"/>
                  </a:cxn>
                  <a:cxn ang="0">
                    <a:pos x="connsiteX2" y="connsiteY2"/>
                  </a:cxn>
                </a:cxnLst>
                <a:rect l="l" t="t" r="r" b="b"/>
                <a:pathLst>
                  <a:path w="62350" h="120037">
                    <a:moveTo>
                      <a:pt x="0" y="0"/>
                    </a:moveTo>
                    <a:lnTo>
                      <a:pt x="62351" y="62435"/>
                    </a:lnTo>
                    <a:lnTo>
                      <a:pt x="61725" y="120038"/>
                    </a:lnTo>
                  </a:path>
                </a:pathLst>
              </a:custGeom>
              <a:noFill/>
              <a:ln w="17687" cap="rnd">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26" name="Freeform 1096">
                <a:extLst>
                  <a:ext uri="{FF2B5EF4-FFF2-40B4-BE49-F238E27FC236}">
                    <a16:creationId xmlns:a16="http://schemas.microsoft.com/office/drawing/2014/main" id="{A578EFB2-D272-8C55-730E-6B1C2ED5F1CE}"/>
                  </a:ext>
                </a:extLst>
              </p:cNvPr>
              <p:cNvSpPr/>
              <p:nvPr/>
            </p:nvSpPr>
            <p:spPr>
              <a:xfrm>
                <a:off x="6298709" y="3938888"/>
                <a:ext cx="54212" cy="1144"/>
              </a:xfrm>
              <a:custGeom>
                <a:avLst/>
                <a:gdLst>
                  <a:gd name="connsiteX0" fmla="*/ 0 w 54212"/>
                  <a:gd name="connsiteY0" fmla="*/ 0 h 1144"/>
                  <a:gd name="connsiteX1" fmla="*/ 54213 w 54212"/>
                  <a:gd name="connsiteY1" fmla="*/ 1144 h 1144"/>
                </a:gdLst>
                <a:ahLst/>
                <a:cxnLst>
                  <a:cxn ang="0">
                    <a:pos x="connsiteX0" y="connsiteY0"/>
                  </a:cxn>
                  <a:cxn ang="0">
                    <a:pos x="connsiteX1" y="connsiteY1"/>
                  </a:cxn>
                </a:cxnLst>
                <a:rect l="l" t="t" r="r" b="b"/>
                <a:pathLst>
                  <a:path w="54212" h="1144">
                    <a:moveTo>
                      <a:pt x="0" y="0"/>
                    </a:moveTo>
                    <a:lnTo>
                      <a:pt x="54213" y="1144"/>
                    </a:lnTo>
                  </a:path>
                </a:pathLst>
              </a:custGeom>
              <a:ln w="17687" cap="rnd">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grpSp>
        <p:sp>
          <p:nvSpPr>
            <p:cNvPr id="24" name="TextBox 51">
              <a:extLst>
                <a:ext uri="{FF2B5EF4-FFF2-40B4-BE49-F238E27FC236}">
                  <a16:creationId xmlns:a16="http://schemas.microsoft.com/office/drawing/2014/main" id="{45D99EEF-182D-41F7-6608-248DDF338B9E}"/>
                </a:ext>
              </a:extLst>
            </p:cNvPr>
            <p:cNvSpPr txBox="1"/>
            <p:nvPr/>
          </p:nvSpPr>
          <p:spPr>
            <a:xfrm>
              <a:off x="763472" y="2787286"/>
              <a:ext cx="392865" cy="184666"/>
            </a:xfrm>
            <a:prstGeom prst="rect">
              <a:avLst/>
            </a:prstGeom>
            <a:noFill/>
          </p:spPr>
          <p:txBody>
            <a:bodyPr wrap="square" rtlCol="0">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dirty="0">
                  <a:ln>
                    <a:noFill/>
                  </a:ln>
                  <a:solidFill>
                    <a:srgbClr val="FFFFFF"/>
                  </a:solidFill>
                  <a:effectLst/>
                  <a:uLnTx/>
                  <a:uFillTx/>
                  <a:latin typeface="Verdana"/>
                  <a:ea typeface="Verdana"/>
                  <a:cs typeface="Verdana"/>
                </a:rPr>
                <a:t>T</a:t>
              </a:r>
              <a:r>
                <a:rPr lang="de" sz="600" baseline="-25000" dirty="0">
                  <a:solidFill>
                    <a:srgbClr val="FFFFFF"/>
                  </a:solidFill>
                  <a:latin typeface="Verdana"/>
                  <a:ea typeface="Verdana"/>
                  <a:cs typeface="Verdana"/>
                </a:rPr>
                <a:t>r</a:t>
              </a:r>
              <a:r>
                <a:rPr kumimoji="0" lang="de" sz="600" b="0" i="0" u="none" strike="noStrike" kern="1200" cap="none" spc="0" normalizeH="0" baseline="-25000" noProof="0" dirty="0">
                  <a:ln>
                    <a:noFill/>
                  </a:ln>
                  <a:solidFill>
                    <a:srgbClr val="FFFFFF"/>
                  </a:solidFill>
                  <a:effectLst/>
                  <a:uLnTx/>
                  <a:uFillTx/>
                  <a:latin typeface="Verdana"/>
                  <a:ea typeface="Verdana"/>
                  <a:cs typeface="Verdana"/>
                </a:rPr>
                <a:t>eg</a:t>
              </a:r>
            </a:p>
          </p:txBody>
        </p:sp>
      </p:grpSp>
      <p:grpSp>
        <p:nvGrpSpPr>
          <p:cNvPr id="31" name="Group 1045">
            <a:extLst>
              <a:ext uri="{FF2B5EF4-FFF2-40B4-BE49-F238E27FC236}">
                <a16:creationId xmlns:a16="http://schemas.microsoft.com/office/drawing/2014/main" id="{AAC6C943-9B55-1C89-A8F7-1E1B346CD2CE}"/>
              </a:ext>
            </a:extLst>
          </p:cNvPr>
          <p:cNvGrpSpPr/>
          <p:nvPr/>
        </p:nvGrpSpPr>
        <p:grpSpPr>
          <a:xfrm>
            <a:off x="407012" y="3049357"/>
            <a:ext cx="607356" cy="668853"/>
            <a:chOff x="641539" y="3211685"/>
            <a:chExt cx="607356" cy="668853"/>
          </a:xfrm>
        </p:grpSpPr>
        <p:grpSp>
          <p:nvGrpSpPr>
            <p:cNvPr id="32" name="Graphic 4">
              <a:extLst>
                <a:ext uri="{FF2B5EF4-FFF2-40B4-BE49-F238E27FC236}">
                  <a16:creationId xmlns:a16="http://schemas.microsoft.com/office/drawing/2014/main" id="{D027B414-F20A-3F93-6F52-573BC9AAC0AF}"/>
                </a:ext>
              </a:extLst>
            </p:cNvPr>
            <p:cNvGrpSpPr/>
            <p:nvPr/>
          </p:nvGrpSpPr>
          <p:grpSpPr>
            <a:xfrm>
              <a:off x="641539" y="3353466"/>
              <a:ext cx="138223" cy="113934"/>
              <a:chOff x="5811922" y="4211643"/>
              <a:chExt cx="138223" cy="113934"/>
            </a:xfrm>
            <a:noFill/>
          </p:grpSpPr>
          <p:sp>
            <p:nvSpPr>
              <p:cNvPr id="70" name="Freeform 1053">
                <a:extLst>
                  <a:ext uri="{FF2B5EF4-FFF2-40B4-BE49-F238E27FC236}">
                    <a16:creationId xmlns:a16="http://schemas.microsoft.com/office/drawing/2014/main" id="{A8E95514-B6E1-831E-6A7C-CA75E74D4377}"/>
                  </a:ext>
                </a:extLst>
              </p:cNvPr>
              <p:cNvSpPr/>
              <p:nvPr/>
            </p:nvSpPr>
            <p:spPr>
              <a:xfrm>
                <a:off x="5811922" y="4271789"/>
                <a:ext cx="96781" cy="33061"/>
              </a:xfrm>
              <a:custGeom>
                <a:avLst/>
                <a:gdLst>
                  <a:gd name="connsiteX0" fmla="*/ 96782 w 96781"/>
                  <a:gd name="connsiteY0" fmla="*/ 33061 h 33061"/>
                  <a:gd name="connsiteX1" fmla="*/ 44822 w 96781"/>
                  <a:gd name="connsiteY1" fmla="*/ 0 h 33061"/>
                  <a:gd name="connsiteX2" fmla="*/ 0 w 96781"/>
                  <a:gd name="connsiteY2" fmla="*/ 0 h 33061"/>
                </a:gdLst>
                <a:ahLst/>
                <a:cxnLst>
                  <a:cxn ang="0">
                    <a:pos x="connsiteX0" y="connsiteY0"/>
                  </a:cxn>
                  <a:cxn ang="0">
                    <a:pos x="connsiteX1" y="connsiteY1"/>
                  </a:cxn>
                  <a:cxn ang="0">
                    <a:pos x="connsiteX2" y="connsiteY2"/>
                  </a:cxn>
                </a:cxnLst>
                <a:rect l="l" t="t" r="r" b="b"/>
                <a:pathLst>
                  <a:path w="96781" h="33061">
                    <a:moveTo>
                      <a:pt x="96782" y="33061"/>
                    </a:moveTo>
                    <a:lnTo>
                      <a:pt x="44822" y="0"/>
                    </a:lnTo>
                    <a:lnTo>
                      <a:pt x="0" y="0"/>
                    </a:lnTo>
                  </a:path>
                </a:pathLst>
              </a:custGeom>
              <a:noFill/>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71" name="Freeform 1054">
                <a:extLst>
                  <a:ext uri="{FF2B5EF4-FFF2-40B4-BE49-F238E27FC236}">
                    <a16:creationId xmlns:a16="http://schemas.microsoft.com/office/drawing/2014/main" id="{6E573630-AF05-8C58-24F8-E1AC6F96BE11}"/>
                  </a:ext>
                </a:extLst>
              </p:cNvPr>
              <p:cNvSpPr/>
              <p:nvPr/>
            </p:nvSpPr>
            <p:spPr>
              <a:xfrm>
                <a:off x="5904948" y="4302435"/>
                <a:ext cx="39438" cy="23142"/>
              </a:xfrm>
              <a:custGeom>
                <a:avLst/>
                <a:gdLst>
                  <a:gd name="connsiteX0" fmla="*/ 0 w 39438"/>
                  <a:gd name="connsiteY0" fmla="*/ 0 h 23142"/>
                  <a:gd name="connsiteX1" fmla="*/ 39439 w 39438"/>
                  <a:gd name="connsiteY1" fmla="*/ 23143 h 23142"/>
                </a:gdLst>
                <a:ahLst/>
                <a:cxnLst>
                  <a:cxn ang="0">
                    <a:pos x="connsiteX0" y="connsiteY0"/>
                  </a:cxn>
                  <a:cxn ang="0">
                    <a:pos x="connsiteX1" y="connsiteY1"/>
                  </a:cxn>
                </a:cxnLst>
                <a:rect l="l" t="t" r="r" b="b"/>
                <a:pathLst>
                  <a:path w="39438" h="23142">
                    <a:moveTo>
                      <a:pt x="0" y="0"/>
                    </a:moveTo>
                    <a:lnTo>
                      <a:pt x="39439" y="23143"/>
                    </a:lnTo>
                  </a:path>
                </a:pathLst>
              </a:custGeom>
              <a:ln w="3114"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72" name="Freeform 1055">
                <a:extLst>
                  <a:ext uri="{FF2B5EF4-FFF2-40B4-BE49-F238E27FC236}">
                    <a16:creationId xmlns:a16="http://schemas.microsoft.com/office/drawing/2014/main" id="{C9CD6AAB-E4A2-1883-62FD-FC79FEA7A553}"/>
                  </a:ext>
                </a:extLst>
              </p:cNvPr>
              <p:cNvSpPr/>
              <p:nvPr/>
            </p:nvSpPr>
            <p:spPr>
              <a:xfrm>
                <a:off x="5842847" y="4215967"/>
                <a:ext cx="72993" cy="72480"/>
              </a:xfrm>
              <a:custGeom>
                <a:avLst/>
                <a:gdLst>
                  <a:gd name="connsiteX0" fmla="*/ 72993 w 72993"/>
                  <a:gd name="connsiteY0" fmla="*/ 72481 h 72480"/>
                  <a:gd name="connsiteX1" fmla="*/ 20283 w 72993"/>
                  <a:gd name="connsiteY1" fmla="*/ 40437 h 72480"/>
                  <a:gd name="connsiteX2" fmla="*/ 0 w 72993"/>
                  <a:gd name="connsiteY2" fmla="*/ 0 h 72480"/>
                </a:gdLst>
                <a:ahLst/>
                <a:cxnLst>
                  <a:cxn ang="0">
                    <a:pos x="connsiteX0" y="connsiteY0"/>
                  </a:cxn>
                  <a:cxn ang="0">
                    <a:pos x="connsiteX1" y="connsiteY1"/>
                  </a:cxn>
                  <a:cxn ang="0">
                    <a:pos x="connsiteX2" y="connsiteY2"/>
                  </a:cxn>
                </a:cxnLst>
                <a:rect l="l" t="t" r="r" b="b"/>
                <a:pathLst>
                  <a:path w="72993" h="72480">
                    <a:moveTo>
                      <a:pt x="72993" y="72481"/>
                    </a:moveTo>
                    <a:lnTo>
                      <a:pt x="20283" y="40437"/>
                    </a:lnTo>
                    <a:lnTo>
                      <a:pt x="0" y="0"/>
                    </a:lnTo>
                  </a:path>
                </a:pathLst>
              </a:custGeom>
              <a:noFill/>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73" name="Freeform 1056">
                <a:extLst>
                  <a:ext uri="{FF2B5EF4-FFF2-40B4-BE49-F238E27FC236}">
                    <a16:creationId xmlns:a16="http://schemas.microsoft.com/office/drawing/2014/main" id="{8E5E61F3-2D02-BA44-A5BB-741069542D79}"/>
                  </a:ext>
                </a:extLst>
              </p:cNvPr>
              <p:cNvSpPr/>
              <p:nvPr/>
            </p:nvSpPr>
            <p:spPr>
              <a:xfrm>
                <a:off x="5911959" y="4286158"/>
                <a:ext cx="38186" cy="25177"/>
              </a:xfrm>
              <a:custGeom>
                <a:avLst/>
                <a:gdLst>
                  <a:gd name="connsiteX0" fmla="*/ 0 w 38186"/>
                  <a:gd name="connsiteY0" fmla="*/ 0 h 25177"/>
                  <a:gd name="connsiteX1" fmla="*/ 38187 w 38186"/>
                  <a:gd name="connsiteY1" fmla="*/ 25177 h 25177"/>
                </a:gdLst>
                <a:ahLst/>
                <a:cxnLst>
                  <a:cxn ang="0">
                    <a:pos x="connsiteX0" y="connsiteY0"/>
                  </a:cxn>
                  <a:cxn ang="0">
                    <a:pos x="connsiteX1" y="connsiteY1"/>
                  </a:cxn>
                </a:cxnLst>
                <a:rect l="l" t="t" r="r" b="b"/>
                <a:pathLst>
                  <a:path w="38186" h="25177">
                    <a:moveTo>
                      <a:pt x="0" y="0"/>
                    </a:moveTo>
                    <a:lnTo>
                      <a:pt x="38187" y="25177"/>
                    </a:lnTo>
                  </a:path>
                </a:pathLst>
              </a:custGeom>
              <a:ln w="3114"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74" name="Freeform 1057">
                <a:extLst>
                  <a:ext uri="{FF2B5EF4-FFF2-40B4-BE49-F238E27FC236}">
                    <a16:creationId xmlns:a16="http://schemas.microsoft.com/office/drawing/2014/main" id="{35B832B1-CAEE-9EFA-A4ED-D57E86E722F7}"/>
                  </a:ext>
                </a:extLst>
              </p:cNvPr>
              <p:cNvSpPr/>
              <p:nvPr/>
            </p:nvSpPr>
            <p:spPr>
              <a:xfrm>
                <a:off x="5811922" y="4286158"/>
                <a:ext cx="42068" cy="12715"/>
              </a:xfrm>
              <a:custGeom>
                <a:avLst/>
                <a:gdLst>
                  <a:gd name="connsiteX0" fmla="*/ 0 w 42068"/>
                  <a:gd name="connsiteY0" fmla="*/ 0 h 12715"/>
                  <a:gd name="connsiteX1" fmla="*/ 42068 w 42068"/>
                  <a:gd name="connsiteY1" fmla="*/ 0 h 12715"/>
                </a:gdLst>
                <a:ahLst/>
                <a:cxnLst>
                  <a:cxn ang="0">
                    <a:pos x="connsiteX0" y="connsiteY0"/>
                  </a:cxn>
                  <a:cxn ang="0">
                    <a:pos x="connsiteX1" y="connsiteY1"/>
                  </a:cxn>
                </a:cxnLst>
                <a:rect l="l" t="t" r="r" b="b"/>
                <a:pathLst>
                  <a:path w="42068" h="12715">
                    <a:moveTo>
                      <a:pt x="0" y="0"/>
                    </a:moveTo>
                    <a:lnTo>
                      <a:pt x="42068" y="0"/>
                    </a:lnTo>
                  </a:path>
                </a:pathLst>
              </a:custGeom>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75" name="Freeform 1058">
                <a:extLst>
                  <a:ext uri="{FF2B5EF4-FFF2-40B4-BE49-F238E27FC236}">
                    <a16:creationId xmlns:a16="http://schemas.microsoft.com/office/drawing/2014/main" id="{3C73C57D-972A-D89F-F321-BAB0A760346C}"/>
                  </a:ext>
                </a:extLst>
              </p:cNvPr>
              <p:cNvSpPr/>
              <p:nvPr/>
            </p:nvSpPr>
            <p:spPr>
              <a:xfrm>
                <a:off x="5856870" y="4211643"/>
                <a:ext cx="17653" cy="37384"/>
              </a:xfrm>
              <a:custGeom>
                <a:avLst/>
                <a:gdLst>
                  <a:gd name="connsiteX0" fmla="*/ 0 w 17653"/>
                  <a:gd name="connsiteY0" fmla="*/ 0 h 37384"/>
                  <a:gd name="connsiteX1" fmla="*/ 17654 w 17653"/>
                  <a:gd name="connsiteY1" fmla="*/ 37385 h 37384"/>
                </a:gdLst>
                <a:ahLst/>
                <a:cxnLst>
                  <a:cxn ang="0">
                    <a:pos x="connsiteX0" y="connsiteY0"/>
                  </a:cxn>
                  <a:cxn ang="0">
                    <a:pos x="connsiteX1" y="connsiteY1"/>
                  </a:cxn>
                </a:cxnLst>
                <a:rect l="l" t="t" r="r" b="b"/>
                <a:pathLst>
                  <a:path w="17653" h="37384">
                    <a:moveTo>
                      <a:pt x="0" y="0"/>
                    </a:moveTo>
                    <a:lnTo>
                      <a:pt x="17654" y="37385"/>
                    </a:lnTo>
                  </a:path>
                </a:pathLst>
              </a:custGeom>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grpSp>
        <p:grpSp>
          <p:nvGrpSpPr>
            <p:cNvPr id="33" name="Graphic 4">
              <a:extLst>
                <a:ext uri="{FF2B5EF4-FFF2-40B4-BE49-F238E27FC236}">
                  <a16:creationId xmlns:a16="http://schemas.microsoft.com/office/drawing/2014/main" id="{9E5C1BB1-089E-6CFF-442A-BC1138B633A4}"/>
                </a:ext>
              </a:extLst>
            </p:cNvPr>
            <p:cNvGrpSpPr/>
            <p:nvPr/>
          </p:nvGrpSpPr>
          <p:grpSpPr>
            <a:xfrm>
              <a:off x="918988" y="3211685"/>
              <a:ext cx="86014" cy="145723"/>
              <a:chOff x="6089371" y="4069862"/>
              <a:chExt cx="86014" cy="145723"/>
            </a:xfrm>
            <a:noFill/>
          </p:grpSpPr>
          <p:sp>
            <p:nvSpPr>
              <p:cNvPr id="64" name="Freeform 1060">
                <a:extLst>
                  <a:ext uri="{FF2B5EF4-FFF2-40B4-BE49-F238E27FC236}">
                    <a16:creationId xmlns:a16="http://schemas.microsoft.com/office/drawing/2014/main" id="{402942D0-477D-F6A0-90F1-0692B3F15959}"/>
                  </a:ext>
                </a:extLst>
              </p:cNvPr>
              <p:cNvSpPr/>
              <p:nvPr/>
            </p:nvSpPr>
            <p:spPr>
              <a:xfrm>
                <a:off x="6101390" y="4073168"/>
                <a:ext cx="25541" cy="100709"/>
              </a:xfrm>
              <a:custGeom>
                <a:avLst/>
                <a:gdLst>
                  <a:gd name="connsiteX0" fmla="*/ 25541 w 25541"/>
                  <a:gd name="connsiteY0" fmla="*/ 100710 h 100709"/>
                  <a:gd name="connsiteX1" fmla="*/ 25291 w 25541"/>
                  <a:gd name="connsiteY1" fmla="*/ 38275 h 100709"/>
                  <a:gd name="connsiteX2" fmla="*/ 0 w 25541"/>
                  <a:gd name="connsiteY2" fmla="*/ 0 h 100709"/>
                </a:gdLst>
                <a:ahLst/>
                <a:cxnLst>
                  <a:cxn ang="0">
                    <a:pos x="connsiteX0" y="connsiteY0"/>
                  </a:cxn>
                  <a:cxn ang="0">
                    <a:pos x="connsiteX1" y="connsiteY1"/>
                  </a:cxn>
                  <a:cxn ang="0">
                    <a:pos x="connsiteX2" y="connsiteY2"/>
                  </a:cxn>
                </a:cxnLst>
                <a:rect l="l" t="t" r="r" b="b"/>
                <a:pathLst>
                  <a:path w="25541" h="100709">
                    <a:moveTo>
                      <a:pt x="25541" y="100710"/>
                    </a:moveTo>
                    <a:lnTo>
                      <a:pt x="25291" y="38275"/>
                    </a:lnTo>
                    <a:lnTo>
                      <a:pt x="0" y="0"/>
                    </a:lnTo>
                  </a:path>
                </a:pathLst>
              </a:custGeom>
              <a:noFill/>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65" name="Freeform 1061">
                <a:extLst>
                  <a:ext uri="{FF2B5EF4-FFF2-40B4-BE49-F238E27FC236}">
                    <a16:creationId xmlns:a16="http://schemas.microsoft.com/office/drawing/2014/main" id="{B833D250-3B9E-69F4-AA91-76DC999DB525}"/>
                  </a:ext>
                </a:extLst>
              </p:cNvPr>
              <p:cNvSpPr/>
              <p:nvPr/>
            </p:nvSpPr>
            <p:spPr>
              <a:xfrm>
                <a:off x="6126306" y="4169300"/>
                <a:ext cx="500" cy="46285"/>
              </a:xfrm>
              <a:custGeom>
                <a:avLst/>
                <a:gdLst>
                  <a:gd name="connsiteX0" fmla="*/ 501 w 500"/>
                  <a:gd name="connsiteY0" fmla="*/ 0 h 46285"/>
                  <a:gd name="connsiteX1" fmla="*/ 0 w 500"/>
                  <a:gd name="connsiteY1" fmla="*/ 46286 h 46285"/>
                </a:gdLst>
                <a:ahLst/>
                <a:cxnLst>
                  <a:cxn ang="0">
                    <a:pos x="connsiteX0" y="connsiteY0"/>
                  </a:cxn>
                  <a:cxn ang="0">
                    <a:pos x="connsiteX1" y="connsiteY1"/>
                  </a:cxn>
                </a:cxnLst>
                <a:rect l="l" t="t" r="r" b="b"/>
                <a:pathLst>
                  <a:path w="500" h="46285">
                    <a:moveTo>
                      <a:pt x="501" y="0"/>
                    </a:moveTo>
                    <a:lnTo>
                      <a:pt x="0" y="46286"/>
                    </a:lnTo>
                  </a:path>
                </a:pathLst>
              </a:custGeom>
              <a:ln w="3114"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66" name="Freeform 1062">
                <a:extLst>
                  <a:ext uri="{FF2B5EF4-FFF2-40B4-BE49-F238E27FC236}">
                    <a16:creationId xmlns:a16="http://schemas.microsoft.com/office/drawing/2014/main" id="{1A869729-CC0A-F4E6-CE0C-3A57B18D6593}"/>
                  </a:ext>
                </a:extLst>
              </p:cNvPr>
              <p:cNvSpPr/>
              <p:nvPr/>
            </p:nvSpPr>
            <p:spPr>
              <a:xfrm>
                <a:off x="6141455" y="4069862"/>
                <a:ext cx="22912" cy="101472"/>
              </a:xfrm>
              <a:custGeom>
                <a:avLst/>
                <a:gdLst>
                  <a:gd name="connsiteX0" fmla="*/ 0 w 22912"/>
                  <a:gd name="connsiteY0" fmla="*/ 101473 h 101472"/>
                  <a:gd name="connsiteX1" fmla="*/ 0 w 22912"/>
                  <a:gd name="connsiteY1" fmla="*/ 39038 h 101472"/>
                  <a:gd name="connsiteX2" fmla="*/ 22912 w 22912"/>
                  <a:gd name="connsiteY2" fmla="*/ 0 h 101472"/>
                </a:gdLst>
                <a:ahLst/>
                <a:cxnLst>
                  <a:cxn ang="0">
                    <a:pos x="connsiteX0" y="connsiteY0"/>
                  </a:cxn>
                  <a:cxn ang="0">
                    <a:pos x="connsiteX1" y="connsiteY1"/>
                  </a:cxn>
                  <a:cxn ang="0">
                    <a:pos x="connsiteX2" y="connsiteY2"/>
                  </a:cxn>
                </a:cxnLst>
                <a:rect l="l" t="t" r="r" b="b"/>
                <a:pathLst>
                  <a:path w="22912" h="101472">
                    <a:moveTo>
                      <a:pt x="0" y="101473"/>
                    </a:moveTo>
                    <a:lnTo>
                      <a:pt x="0" y="39038"/>
                    </a:lnTo>
                    <a:lnTo>
                      <a:pt x="22912" y="0"/>
                    </a:lnTo>
                  </a:path>
                </a:pathLst>
              </a:custGeom>
              <a:noFill/>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67" name="Freeform 1063">
                <a:extLst>
                  <a:ext uri="{FF2B5EF4-FFF2-40B4-BE49-F238E27FC236}">
                    <a16:creationId xmlns:a16="http://schemas.microsoft.com/office/drawing/2014/main" id="{02BBC8DE-7C9A-8AB7-98BC-783574C05A95}"/>
                  </a:ext>
                </a:extLst>
              </p:cNvPr>
              <p:cNvSpPr/>
              <p:nvPr/>
            </p:nvSpPr>
            <p:spPr>
              <a:xfrm>
                <a:off x="6141455" y="4166629"/>
                <a:ext cx="876" cy="48447"/>
              </a:xfrm>
              <a:custGeom>
                <a:avLst/>
                <a:gdLst>
                  <a:gd name="connsiteX0" fmla="*/ 0 w 876"/>
                  <a:gd name="connsiteY0" fmla="*/ 0 h 48447"/>
                  <a:gd name="connsiteX1" fmla="*/ 876 w 876"/>
                  <a:gd name="connsiteY1" fmla="*/ 48448 h 48447"/>
                </a:gdLst>
                <a:ahLst/>
                <a:cxnLst>
                  <a:cxn ang="0">
                    <a:pos x="connsiteX0" y="connsiteY0"/>
                  </a:cxn>
                  <a:cxn ang="0">
                    <a:pos x="connsiteX1" y="connsiteY1"/>
                  </a:cxn>
                </a:cxnLst>
                <a:rect l="l" t="t" r="r" b="b"/>
                <a:pathLst>
                  <a:path w="876" h="48447">
                    <a:moveTo>
                      <a:pt x="0" y="0"/>
                    </a:moveTo>
                    <a:lnTo>
                      <a:pt x="876" y="48448"/>
                    </a:lnTo>
                  </a:path>
                </a:pathLst>
              </a:custGeom>
              <a:ln w="3114"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68" name="Freeform 1064">
                <a:extLst>
                  <a:ext uri="{FF2B5EF4-FFF2-40B4-BE49-F238E27FC236}">
                    <a16:creationId xmlns:a16="http://schemas.microsoft.com/office/drawing/2014/main" id="{A840C9A7-2741-3AC6-A847-D2A95235D8CA}"/>
                  </a:ext>
                </a:extLst>
              </p:cNvPr>
              <p:cNvSpPr/>
              <p:nvPr/>
            </p:nvSpPr>
            <p:spPr>
              <a:xfrm>
                <a:off x="6089371" y="4080797"/>
                <a:ext cx="22536" cy="36113"/>
              </a:xfrm>
              <a:custGeom>
                <a:avLst/>
                <a:gdLst>
                  <a:gd name="connsiteX0" fmla="*/ 0 w 22536"/>
                  <a:gd name="connsiteY0" fmla="*/ 0 h 36113"/>
                  <a:gd name="connsiteX1" fmla="*/ 22536 w 22536"/>
                  <a:gd name="connsiteY1" fmla="*/ 36113 h 36113"/>
                </a:gdLst>
                <a:ahLst/>
                <a:cxnLst>
                  <a:cxn ang="0">
                    <a:pos x="connsiteX0" y="connsiteY0"/>
                  </a:cxn>
                  <a:cxn ang="0">
                    <a:pos x="connsiteX1" y="connsiteY1"/>
                  </a:cxn>
                </a:cxnLst>
                <a:rect l="l" t="t" r="r" b="b"/>
                <a:pathLst>
                  <a:path w="22536" h="36113">
                    <a:moveTo>
                      <a:pt x="0" y="0"/>
                    </a:moveTo>
                    <a:lnTo>
                      <a:pt x="22536" y="36113"/>
                    </a:lnTo>
                  </a:path>
                </a:pathLst>
              </a:custGeom>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69" name="Freeform 1065">
                <a:extLst>
                  <a:ext uri="{FF2B5EF4-FFF2-40B4-BE49-F238E27FC236}">
                    <a16:creationId xmlns:a16="http://schemas.microsoft.com/office/drawing/2014/main" id="{F7E89FDA-0703-CF5B-D82F-E042C59F2B18}"/>
                  </a:ext>
                </a:extLst>
              </p:cNvPr>
              <p:cNvSpPr/>
              <p:nvPr/>
            </p:nvSpPr>
            <p:spPr>
              <a:xfrm>
                <a:off x="6153725" y="4079526"/>
                <a:ext cx="21660" cy="35222"/>
              </a:xfrm>
              <a:custGeom>
                <a:avLst/>
                <a:gdLst>
                  <a:gd name="connsiteX0" fmla="*/ 21660 w 21660"/>
                  <a:gd name="connsiteY0" fmla="*/ 0 h 35222"/>
                  <a:gd name="connsiteX1" fmla="*/ 0 w 21660"/>
                  <a:gd name="connsiteY1" fmla="*/ 35223 h 35222"/>
                </a:gdLst>
                <a:ahLst/>
                <a:cxnLst>
                  <a:cxn ang="0">
                    <a:pos x="connsiteX0" y="connsiteY0"/>
                  </a:cxn>
                  <a:cxn ang="0">
                    <a:pos x="connsiteX1" y="connsiteY1"/>
                  </a:cxn>
                </a:cxnLst>
                <a:rect l="l" t="t" r="r" b="b"/>
                <a:pathLst>
                  <a:path w="21660" h="35222">
                    <a:moveTo>
                      <a:pt x="21660" y="0"/>
                    </a:moveTo>
                    <a:lnTo>
                      <a:pt x="0" y="35223"/>
                    </a:lnTo>
                  </a:path>
                </a:pathLst>
              </a:custGeom>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grpSp>
        <p:sp>
          <p:nvSpPr>
            <p:cNvPr id="34" name="Freeform 1086">
              <a:extLst>
                <a:ext uri="{FF2B5EF4-FFF2-40B4-BE49-F238E27FC236}">
                  <a16:creationId xmlns:a16="http://schemas.microsoft.com/office/drawing/2014/main" id="{9A874532-5ABC-0118-D32A-25E965A9551B}"/>
                </a:ext>
              </a:extLst>
            </p:cNvPr>
            <p:cNvSpPr/>
            <p:nvPr/>
          </p:nvSpPr>
          <p:spPr>
            <a:xfrm>
              <a:off x="747711" y="3348762"/>
              <a:ext cx="385122" cy="391140"/>
            </a:xfrm>
            <a:custGeom>
              <a:avLst/>
              <a:gdLst>
                <a:gd name="connsiteX0" fmla="*/ 385123 w 385122"/>
                <a:gd name="connsiteY0" fmla="*/ 195570 h 391140"/>
                <a:gd name="connsiteX1" fmla="*/ 192561 w 385122"/>
                <a:gd name="connsiteY1" fmla="*/ 391140 h 391140"/>
                <a:gd name="connsiteX2" fmla="*/ 0 w 385122"/>
                <a:gd name="connsiteY2" fmla="*/ 195570 h 391140"/>
                <a:gd name="connsiteX3" fmla="*/ 192561 w 385122"/>
                <a:gd name="connsiteY3" fmla="*/ 0 h 391140"/>
                <a:gd name="connsiteX4" fmla="*/ 385123 w 385122"/>
                <a:gd name="connsiteY4" fmla="*/ 195570 h 391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5122" h="391140">
                  <a:moveTo>
                    <a:pt x="385123" y="195570"/>
                  </a:moveTo>
                  <a:cubicBezTo>
                    <a:pt x="385123" y="303580"/>
                    <a:pt x="298910" y="391140"/>
                    <a:pt x="192561" y="391140"/>
                  </a:cubicBezTo>
                  <a:cubicBezTo>
                    <a:pt x="86213" y="391140"/>
                    <a:pt x="0" y="303580"/>
                    <a:pt x="0" y="195570"/>
                  </a:cubicBezTo>
                  <a:cubicBezTo>
                    <a:pt x="0" y="87560"/>
                    <a:pt x="86213" y="0"/>
                    <a:pt x="192561" y="0"/>
                  </a:cubicBezTo>
                  <a:cubicBezTo>
                    <a:pt x="298910" y="0"/>
                    <a:pt x="385123" y="87560"/>
                    <a:pt x="385123" y="195570"/>
                  </a:cubicBezTo>
                  <a:close/>
                </a:path>
              </a:pathLst>
            </a:custGeom>
            <a:gradFill>
              <a:gsLst>
                <a:gs pos="0">
                  <a:srgbClr val="FFFFFF"/>
                </a:gs>
                <a:gs pos="87000">
                  <a:srgbClr val="62D488"/>
                </a:gs>
              </a:gsLst>
              <a:path path="circle">
                <a:fillToRect l="50000" t="50000" r="50000" b="50000"/>
              </a:path>
            </a:gradFill>
            <a:ln w="8096"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35" name="Freeform 1100">
              <a:extLst>
                <a:ext uri="{FF2B5EF4-FFF2-40B4-BE49-F238E27FC236}">
                  <a16:creationId xmlns:a16="http://schemas.microsoft.com/office/drawing/2014/main" id="{B26578BF-693D-C51C-2E30-1859B5A98DB4}"/>
                </a:ext>
              </a:extLst>
            </p:cNvPr>
            <p:cNvSpPr/>
            <p:nvPr/>
          </p:nvSpPr>
          <p:spPr>
            <a:xfrm>
              <a:off x="813317" y="3436120"/>
              <a:ext cx="201826" cy="214643"/>
            </a:xfrm>
            <a:custGeom>
              <a:avLst/>
              <a:gdLst>
                <a:gd name="connsiteX0" fmla="*/ 201826 w 201826"/>
                <a:gd name="connsiteY0" fmla="*/ 107322 h 214643"/>
                <a:gd name="connsiteX1" fmla="*/ 100913 w 201826"/>
                <a:gd name="connsiteY1" fmla="*/ 214644 h 214643"/>
                <a:gd name="connsiteX2" fmla="*/ 0 w 201826"/>
                <a:gd name="connsiteY2" fmla="*/ 107322 h 214643"/>
                <a:gd name="connsiteX3" fmla="*/ 100913 w 201826"/>
                <a:gd name="connsiteY3" fmla="*/ 0 h 214643"/>
                <a:gd name="connsiteX4" fmla="*/ 201826 w 201826"/>
                <a:gd name="connsiteY4" fmla="*/ 107322 h 214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826" h="214643">
                  <a:moveTo>
                    <a:pt x="201826" y="107322"/>
                  </a:moveTo>
                  <a:cubicBezTo>
                    <a:pt x="201826" y="166594"/>
                    <a:pt x="156646" y="214644"/>
                    <a:pt x="100913" y="214644"/>
                  </a:cubicBezTo>
                  <a:cubicBezTo>
                    <a:pt x="45180" y="214644"/>
                    <a:pt x="0" y="166594"/>
                    <a:pt x="0" y="107322"/>
                  </a:cubicBezTo>
                  <a:cubicBezTo>
                    <a:pt x="0" y="48050"/>
                    <a:pt x="45180" y="0"/>
                    <a:pt x="100913" y="0"/>
                  </a:cubicBezTo>
                  <a:cubicBezTo>
                    <a:pt x="156646" y="0"/>
                    <a:pt x="201826" y="48050"/>
                    <a:pt x="201826" y="107322"/>
                  </a:cubicBezTo>
                  <a:close/>
                </a:path>
              </a:pathLst>
            </a:custGeom>
            <a:gradFill>
              <a:gsLst>
                <a:gs pos="0">
                  <a:srgbClr val="FFFFFF"/>
                </a:gs>
                <a:gs pos="79000">
                  <a:srgbClr val="62D488"/>
                </a:gs>
              </a:gsLst>
              <a:path path="circle">
                <a:fillToRect l="50000" t="50000" r="50000" b="50000"/>
              </a:path>
            </a:gra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grpSp>
          <p:nvGrpSpPr>
            <p:cNvPr id="36" name="Graphic 4">
              <a:extLst>
                <a:ext uri="{FF2B5EF4-FFF2-40B4-BE49-F238E27FC236}">
                  <a16:creationId xmlns:a16="http://schemas.microsoft.com/office/drawing/2014/main" id="{0B34F943-9331-E3D8-D04A-FC92E0DB7AE6}"/>
                </a:ext>
              </a:extLst>
            </p:cNvPr>
            <p:cNvGrpSpPr/>
            <p:nvPr/>
          </p:nvGrpSpPr>
          <p:grpSpPr>
            <a:xfrm>
              <a:off x="1106666" y="3351686"/>
              <a:ext cx="142229" cy="115968"/>
              <a:chOff x="6277049" y="4209863"/>
              <a:chExt cx="142229" cy="115968"/>
            </a:xfrm>
            <a:noFill/>
          </p:grpSpPr>
          <p:sp>
            <p:nvSpPr>
              <p:cNvPr id="58" name="Freeform 1102">
                <a:extLst>
                  <a:ext uri="{FF2B5EF4-FFF2-40B4-BE49-F238E27FC236}">
                    <a16:creationId xmlns:a16="http://schemas.microsoft.com/office/drawing/2014/main" id="{AF660467-DB95-404B-D1CD-42AB2BB03782}"/>
                  </a:ext>
                </a:extLst>
              </p:cNvPr>
              <p:cNvSpPr/>
              <p:nvPr/>
            </p:nvSpPr>
            <p:spPr>
              <a:xfrm>
                <a:off x="6312357" y="4216221"/>
                <a:ext cx="71240" cy="74769"/>
              </a:xfrm>
              <a:custGeom>
                <a:avLst/>
                <a:gdLst>
                  <a:gd name="connsiteX0" fmla="*/ 0 w 71240"/>
                  <a:gd name="connsiteY0" fmla="*/ 74769 h 74769"/>
                  <a:gd name="connsiteX1" fmla="*/ 52335 w 71240"/>
                  <a:gd name="connsiteY1" fmla="*/ 41962 h 74769"/>
                  <a:gd name="connsiteX2" fmla="*/ 71240 w 71240"/>
                  <a:gd name="connsiteY2" fmla="*/ 0 h 74769"/>
                </a:gdLst>
                <a:ahLst/>
                <a:cxnLst>
                  <a:cxn ang="0">
                    <a:pos x="connsiteX0" y="connsiteY0"/>
                  </a:cxn>
                  <a:cxn ang="0">
                    <a:pos x="connsiteX1" y="connsiteY1"/>
                  </a:cxn>
                  <a:cxn ang="0">
                    <a:pos x="connsiteX2" y="connsiteY2"/>
                  </a:cxn>
                </a:cxnLst>
                <a:rect l="l" t="t" r="r" b="b"/>
                <a:pathLst>
                  <a:path w="71240" h="74769">
                    <a:moveTo>
                      <a:pt x="0" y="74769"/>
                    </a:moveTo>
                    <a:lnTo>
                      <a:pt x="52335" y="41962"/>
                    </a:lnTo>
                    <a:lnTo>
                      <a:pt x="71240" y="0"/>
                    </a:lnTo>
                  </a:path>
                </a:pathLst>
              </a:custGeom>
              <a:noFill/>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59" name="Freeform 1103">
                <a:extLst>
                  <a:ext uri="{FF2B5EF4-FFF2-40B4-BE49-F238E27FC236}">
                    <a16:creationId xmlns:a16="http://schemas.microsoft.com/office/drawing/2014/main" id="{7D942280-34D5-D399-AF84-70959404EC4A}"/>
                  </a:ext>
                </a:extLst>
              </p:cNvPr>
              <p:cNvSpPr/>
              <p:nvPr/>
            </p:nvSpPr>
            <p:spPr>
              <a:xfrm>
                <a:off x="6277049" y="4288575"/>
                <a:ext cx="39063" cy="23651"/>
              </a:xfrm>
              <a:custGeom>
                <a:avLst/>
                <a:gdLst>
                  <a:gd name="connsiteX0" fmla="*/ 39063 w 39063"/>
                  <a:gd name="connsiteY0" fmla="*/ 0 h 23651"/>
                  <a:gd name="connsiteX1" fmla="*/ 0 w 39063"/>
                  <a:gd name="connsiteY1" fmla="*/ 23652 h 23651"/>
                </a:gdLst>
                <a:ahLst/>
                <a:cxnLst>
                  <a:cxn ang="0">
                    <a:pos x="connsiteX0" y="connsiteY0"/>
                  </a:cxn>
                  <a:cxn ang="0">
                    <a:pos x="connsiteX1" y="connsiteY1"/>
                  </a:cxn>
                </a:cxnLst>
                <a:rect l="l" t="t" r="r" b="b"/>
                <a:pathLst>
                  <a:path w="39063" h="23651">
                    <a:moveTo>
                      <a:pt x="39063" y="0"/>
                    </a:moveTo>
                    <a:lnTo>
                      <a:pt x="0" y="23652"/>
                    </a:lnTo>
                  </a:path>
                </a:pathLst>
              </a:custGeom>
              <a:ln w="3114"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60" name="Freeform 1104">
                <a:extLst>
                  <a:ext uri="{FF2B5EF4-FFF2-40B4-BE49-F238E27FC236}">
                    <a16:creationId xmlns:a16="http://schemas.microsoft.com/office/drawing/2014/main" id="{C7B17A0A-989D-FFBE-A6CE-FDAFF02C4C15}"/>
                  </a:ext>
                </a:extLst>
              </p:cNvPr>
              <p:cNvSpPr/>
              <p:nvPr/>
            </p:nvSpPr>
            <p:spPr>
              <a:xfrm>
                <a:off x="6322122" y="4268992"/>
                <a:ext cx="97157" cy="33315"/>
              </a:xfrm>
              <a:custGeom>
                <a:avLst/>
                <a:gdLst>
                  <a:gd name="connsiteX0" fmla="*/ 0 w 97157"/>
                  <a:gd name="connsiteY0" fmla="*/ 33316 h 33315"/>
                  <a:gd name="connsiteX1" fmla="*/ 52335 w 97157"/>
                  <a:gd name="connsiteY1" fmla="*/ 636 h 33315"/>
                  <a:gd name="connsiteX2" fmla="*/ 97157 w 97157"/>
                  <a:gd name="connsiteY2" fmla="*/ 0 h 33315"/>
                </a:gdLst>
                <a:ahLst/>
                <a:cxnLst>
                  <a:cxn ang="0">
                    <a:pos x="connsiteX0" y="connsiteY0"/>
                  </a:cxn>
                  <a:cxn ang="0">
                    <a:pos x="connsiteX1" y="connsiteY1"/>
                  </a:cxn>
                  <a:cxn ang="0">
                    <a:pos x="connsiteX2" y="connsiteY2"/>
                  </a:cxn>
                </a:cxnLst>
                <a:rect l="l" t="t" r="r" b="b"/>
                <a:pathLst>
                  <a:path w="97157" h="33315">
                    <a:moveTo>
                      <a:pt x="0" y="33316"/>
                    </a:moveTo>
                    <a:lnTo>
                      <a:pt x="52335" y="636"/>
                    </a:lnTo>
                    <a:lnTo>
                      <a:pt x="97157" y="0"/>
                    </a:lnTo>
                  </a:path>
                </a:pathLst>
              </a:custGeom>
              <a:noFill/>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61" name="Freeform 1105">
                <a:extLst>
                  <a:ext uri="{FF2B5EF4-FFF2-40B4-BE49-F238E27FC236}">
                    <a16:creationId xmlns:a16="http://schemas.microsoft.com/office/drawing/2014/main" id="{FAC2D0C4-EBE7-B33D-B939-B6B6BF969892}"/>
                  </a:ext>
                </a:extLst>
              </p:cNvPr>
              <p:cNvSpPr/>
              <p:nvPr/>
            </p:nvSpPr>
            <p:spPr>
              <a:xfrm>
                <a:off x="6285814" y="4299892"/>
                <a:ext cx="40189" cy="25940"/>
              </a:xfrm>
              <a:custGeom>
                <a:avLst/>
                <a:gdLst>
                  <a:gd name="connsiteX0" fmla="*/ 40190 w 40189"/>
                  <a:gd name="connsiteY0" fmla="*/ 0 h 25940"/>
                  <a:gd name="connsiteX1" fmla="*/ 0 w 40189"/>
                  <a:gd name="connsiteY1" fmla="*/ 25940 h 25940"/>
                </a:gdLst>
                <a:ahLst/>
                <a:cxnLst>
                  <a:cxn ang="0">
                    <a:pos x="connsiteX0" y="connsiteY0"/>
                  </a:cxn>
                  <a:cxn ang="0">
                    <a:pos x="connsiteX1" y="connsiteY1"/>
                  </a:cxn>
                </a:cxnLst>
                <a:rect l="l" t="t" r="r" b="b"/>
                <a:pathLst>
                  <a:path w="40189" h="25940">
                    <a:moveTo>
                      <a:pt x="40190" y="0"/>
                    </a:moveTo>
                    <a:lnTo>
                      <a:pt x="0" y="25940"/>
                    </a:lnTo>
                  </a:path>
                </a:pathLst>
              </a:custGeom>
              <a:ln w="3114"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62" name="Freeform 1106">
                <a:extLst>
                  <a:ext uri="{FF2B5EF4-FFF2-40B4-BE49-F238E27FC236}">
                    <a16:creationId xmlns:a16="http://schemas.microsoft.com/office/drawing/2014/main" id="{05F40C1A-B854-AEA9-20CC-ACF0AB1BEF6B}"/>
                  </a:ext>
                </a:extLst>
              </p:cNvPr>
              <p:cNvSpPr/>
              <p:nvPr/>
            </p:nvSpPr>
            <p:spPr>
              <a:xfrm>
                <a:off x="6352296" y="4209863"/>
                <a:ext cx="18529" cy="38401"/>
              </a:xfrm>
              <a:custGeom>
                <a:avLst/>
                <a:gdLst>
                  <a:gd name="connsiteX0" fmla="*/ 18530 w 18529"/>
                  <a:gd name="connsiteY0" fmla="*/ 0 h 38401"/>
                  <a:gd name="connsiteX1" fmla="*/ 0 w 18529"/>
                  <a:gd name="connsiteY1" fmla="*/ 38402 h 38401"/>
                </a:gdLst>
                <a:ahLst/>
                <a:cxnLst>
                  <a:cxn ang="0">
                    <a:pos x="connsiteX0" y="connsiteY0"/>
                  </a:cxn>
                  <a:cxn ang="0">
                    <a:pos x="connsiteX1" y="connsiteY1"/>
                  </a:cxn>
                </a:cxnLst>
                <a:rect l="l" t="t" r="r" b="b"/>
                <a:pathLst>
                  <a:path w="18529" h="38401">
                    <a:moveTo>
                      <a:pt x="18530" y="0"/>
                    </a:moveTo>
                    <a:lnTo>
                      <a:pt x="0" y="38402"/>
                    </a:lnTo>
                  </a:path>
                </a:pathLst>
              </a:custGeom>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63" name="Freeform 1107">
                <a:extLst>
                  <a:ext uri="{FF2B5EF4-FFF2-40B4-BE49-F238E27FC236}">
                    <a16:creationId xmlns:a16="http://schemas.microsoft.com/office/drawing/2014/main" id="{5B3E4CF5-D6D5-5A7A-A131-916D79DAD804}"/>
                  </a:ext>
                </a:extLst>
              </p:cNvPr>
              <p:cNvSpPr/>
              <p:nvPr/>
            </p:nvSpPr>
            <p:spPr>
              <a:xfrm>
                <a:off x="6376085" y="4283361"/>
                <a:ext cx="40816" cy="381"/>
              </a:xfrm>
              <a:custGeom>
                <a:avLst/>
                <a:gdLst>
                  <a:gd name="connsiteX0" fmla="*/ 40816 w 40816"/>
                  <a:gd name="connsiteY0" fmla="*/ 381 h 381"/>
                  <a:gd name="connsiteX1" fmla="*/ 0 w 40816"/>
                  <a:gd name="connsiteY1" fmla="*/ 0 h 381"/>
                </a:gdLst>
                <a:ahLst/>
                <a:cxnLst>
                  <a:cxn ang="0">
                    <a:pos x="connsiteX0" y="connsiteY0"/>
                  </a:cxn>
                  <a:cxn ang="0">
                    <a:pos x="connsiteX1" y="connsiteY1"/>
                  </a:cxn>
                </a:cxnLst>
                <a:rect l="l" t="t" r="r" b="b"/>
                <a:pathLst>
                  <a:path w="40816" h="381">
                    <a:moveTo>
                      <a:pt x="40816" y="381"/>
                    </a:moveTo>
                    <a:lnTo>
                      <a:pt x="0" y="0"/>
                    </a:lnTo>
                  </a:path>
                </a:pathLst>
              </a:custGeom>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grpSp>
        <p:grpSp>
          <p:nvGrpSpPr>
            <p:cNvPr id="37" name="Graphic 4">
              <a:extLst>
                <a:ext uri="{FF2B5EF4-FFF2-40B4-BE49-F238E27FC236}">
                  <a16:creationId xmlns:a16="http://schemas.microsoft.com/office/drawing/2014/main" id="{82A8EE14-E598-71F1-72C0-424F9786D034}"/>
                </a:ext>
              </a:extLst>
            </p:cNvPr>
            <p:cNvGrpSpPr/>
            <p:nvPr/>
          </p:nvGrpSpPr>
          <p:grpSpPr>
            <a:xfrm>
              <a:off x="1078371" y="3663861"/>
              <a:ext cx="138473" cy="119147"/>
              <a:chOff x="6248754" y="4522038"/>
              <a:chExt cx="138473" cy="119147"/>
            </a:xfrm>
            <a:noFill/>
          </p:grpSpPr>
          <p:sp>
            <p:nvSpPr>
              <p:cNvPr id="52" name="Freeform 1109">
                <a:extLst>
                  <a:ext uri="{FF2B5EF4-FFF2-40B4-BE49-F238E27FC236}">
                    <a16:creationId xmlns:a16="http://schemas.microsoft.com/office/drawing/2014/main" id="{9E89138E-602E-94F9-9B0D-56158B725ABF}"/>
                  </a:ext>
                </a:extLst>
              </p:cNvPr>
              <p:cNvSpPr/>
              <p:nvPr/>
            </p:nvSpPr>
            <p:spPr>
              <a:xfrm>
                <a:off x="6290822" y="4546580"/>
                <a:ext cx="95654" cy="36748"/>
              </a:xfrm>
              <a:custGeom>
                <a:avLst/>
                <a:gdLst>
                  <a:gd name="connsiteX0" fmla="*/ 0 w 95654"/>
                  <a:gd name="connsiteY0" fmla="*/ 0 h 36748"/>
                  <a:gd name="connsiteX1" fmla="*/ 50331 w 95654"/>
                  <a:gd name="connsiteY1" fmla="*/ 35732 h 36748"/>
                  <a:gd name="connsiteX2" fmla="*/ 95655 w 95654"/>
                  <a:gd name="connsiteY2" fmla="*/ 36749 h 36748"/>
                </a:gdLst>
                <a:ahLst/>
                <a:cxnLst>
                  <a:cxn ang="0">
                    <a:pos x="connsiteX0" y="connsiteY0"/>
                  </a:cxn>
                  <a:cxn ang="0">
                    <a:pos x="connsiteX1" y="connsiteY1"/>
                  </a:cxn>
                  <a:cxn ang="0">
                    <a:pos x="connsiteX2" y="connsiteY2"/>
                  </a:cxn>
                </a:cxnLst>
                <a:rect l="l" t="t" r="r" b="b"/>
                <a:pathLst>
                  <a:path w="95654" h="36748">
                    <a:moveTo>
                      <a:pt x="0" y="0"/>
                    </a:moveTo>
                    <a:lnTo>
                      <a:pt x="50331" y="35732"/>
                    </a:lnTo>
                    <a:lnTo>
                      <a:pt x="95655" y="36749"/>
                    </a:lnTo>
                  </a:path>
                </a:pathLst>
              </a:custGeom>
              <a:noFill/>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53" name="Freeform 1110">
                <a:extLst>
                  <a:ext uri="{FF2B5EF4-FFF2-40B4-BE49-F238E27FC236}">
                    <a16:creationId xmlns:a16="http://schemas.microsoft.com/office/drawing/2014/main" id="{DED9EF61-5E4C-AEBC-1646-3A9CA8791695}"/>
                  </a:ext>
                </a:extLst>
              </p:cNvPr>
              <p:cNvSpPr/>
              <p:nvPr/>
            </p:nvSpPr>
            <p:spPr>
              <a:xfrm>
                <a:off x="6257518" y="4522038"/>
                <a:ext cx="36934" cy="27084"/>
              </a:xfrm>
              <a:custGeom>
                <a:avLst/>
                <a:gdLst>
                  <a:gd name="connsiteX0" fmla="*/ 36935 w 36934"/>
                  <a:gd name="connsiteY0" fmla="*/ 27085 h 27084"/>
                  <a:gd name="connsiteX1" fmla="*/ 0 w 36934"/>
                  <a:gd name="connsiteY1" fmla="*/ 0 h 27084"/>
                </a:gdLst>
                <a:ahLst/>
                <a:cxnLst>
                  <a:cxn ang="0">
                    <a:pos x="connsiteX0" y="connsiteY0"/>
                  </a:cxn>
                  <a:cxn ang="0">
                    <a:pos x="connsiteX1" y="connsiteY1"/>
                  </a:cxn>
                </a:cxnLst>
                <a:rect l="l" t="t" r="r" b="b"/>
                <a:pathLst>
                  <a:path w="36934" h="27084">
                    <a:moveTo>
                      <a:pt x="36935" y="27085"/>
                    </a:moveTo>
                    <a:lnTo>
                      <a:pt x="0" y="0"/>
                    </a:lnTo>
                  </a:path>
                </a:pathLst>
              </a:custGeom>
              <a:ln w="3114"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54" name="Freeform 1111">
                <a:extLst>
                  <a:ext uri="{FF2B5EF4-FFF2-40B4-BE49-F238E27FC236}">
                    <a16:creationId xmlns:a16="http://schemas.microsoft.com/office/drawing/2014/main" id="{39E996A0-7491-71E3-C080-D19F5EF2C417}"/>
                  </a:ext>
                </a:extLst>
              </p:cNvPr>
              <p:cNvSpPr/>
              <p:nvPr/>
            </p:nvSpPr>
            <p:spPr>
              <a:xfrm>
                <a:off x="6284436" y="4560186"/>
                <a:ext cx="68485" cy="77312"/>
              </a:xfrm>
              <a:custGeom>
                <a:avLst/>
                <a:gdLst>
                  <a:gd name="connsiteX0" fmla="*/ 0 w 68485"/>
                  <a:gd name="connsiteY0" fmla="*/ 0 h 77312"/>
                  <a:gd name="connsiteX1" fmla="*/ 50206 w 68485"/>
                  <a:gd name="connsiteY1" fmla="*/ 35859 h 77312"/>
                  <a:gd name="connsiteX2" fmla="*/ 68486 w 68485"/>
                  <a:gd name="connsiteY2" fmla="*/ 77313 h 77312"/>
                </a:gdLst>
                <a:ahLst/>
                <a:cxnLst>
                  <a:cxn ang="0">
                    <a:pos x="connsiteX0" y="connsiteY0"/>
                  </a:cxn>
                  <a:cxn ang="0">
                    <a:pos x="connsiteX1" y="connsiteY1"/>
                  </a:cxn>
                  <a:cxn ang="0">
                    <a:pos x="connsiteX2" y="connsiteY2"/>
                  </a:cxn>
                </a:cxnLst>
                <a:rect l="l" t="t" r="r" b="b"/>
                <a:pathLst>
                  <a:path w="68485" h="77312">
                    <a:moveTo>
                      <a:pt x="0" y="0"/>
                    </a:moveTo>
                    <a:lnTo>
                      <a:pt x="50206" y="35859"/>
                    </a:lnTo>
                    <a:lnTo>
                      <a:pt x="68486" y="77313"/>
                    </a:lnTo>
                  </a:path>
                </a:pathLst>
              </a:custGeom>
              <a:noFill/>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55" name="Freeform 1112">
                <a:extLst>
                  <a:ext uri="{FF2B5EF4-FFF2-40B4-BE49-F238E27FC236}">
                    <a16:creationId xmlns:a16="http://schemas.microsoft.com/office/drawing/2014/main" id="{ACA3844E-AFBA-7C47-9A9B-0C864023106D}"/>
                  </a:ext>
                </a:extLst>
              </p:cNvPr>
              <p:cNvSpPr/>
              <p:nvPr/>
            </p:nvSpPr>
            <p:spPr>
              <a:xfrm>
                <a:off x="6248754" y="4535644"/>
                <a:ext cx="39438" cy="27211"/>
              </a:xfrm>
              <a:custGeom>
                <a:avLst/>
                <a:gdLst>
                  <a:gd name="connsiteX0" fmla="*/ 39439 w 39438"/>
                  <a:gd name="connsiteY0" fmla="*/ 27212 h 27211"/>
                  <a:gd name="connsiteX1" fmla="*/ 0 w 39438"/>
                  <a:gd name="connsiteY1" fmla="*/ 0 h 27211"/>
                </a:gdLst>
                <a:ahLst/>
                <a:cxnLst>
                  <a:cxn ang="0">
                    <a:pos x="connsiteX0" y="connsiteY0"/>
                  </a:cxn>
                  <a:cxn ang="0">
                    <a:pos x="connsiteX1" y="connsiteY1"/>
                  </a:cxn>
                </a:cxnLst>
                <a:rect l="l" t="t" r="r" b="b"/>
                <a:pathLst>
                  <a:path w="39438" h="27210">
                    <a:moveTo>
                      <a:pt x="39439" y="27212"/>
                    </a:moveTo>
                    <a:lnTo>
                      <a:pt x="0" y="0"/>
                    </a:lnTo>
                  </a:path>
                </a:pathLst>
              </a:custGeom>
              <a:ln w="3114"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56" name="Freeform 1113">
                <a:extLst>
                  <a:ext uri="{FF2B5EF4-FFF2-40B4-BE49-F238E27FC236}">
                    <a16:creationId xmlns:a16="http://schemas.microsoft.com/office/drawing/2014/main" id="{ACCBE095-0F33-569E-705E-805C50ABC47B}"/>
                  </a:ext>
                </a:extLst>
              </p:cNvPr>
              <p:cNvSpPr/>
              <p:nvPr/>
            </p:nvSpPr>
            <p:spPr>
              <a:xfrm>
                <a:off x="6345285" y="4566925"/>
                <a:ext cx="41942" cy="2034"/>
              </a:xfrm>
              <a:custGeom>
                <a:avLst/>
                <a:gdLst>
                  <a:gd name="connsiteX0" fmla="*/ 41943 w 41942"/>
                  <a:gd name="connsiteY0" fmla="*/ 2035 h 2034"/>
                  <a:gd name="connsiteX1" fmla="*/ 0 w 41942"/>
                  <a:gd name="connsiteY1" fmla="*/ 0 h 2034"/>
                </a:gdLst>
                <a:ahLst/>
                <a:cxnLst>
                  <a:cxn ang="0">
                    <a:pos x="connsiteX0" y="connsiteY0"/>
                  </a:cxn>
                  <a:cxn ang="0">
                    <a:pos x="connsiteX1" y="connsiteY1"/>
                  </a:cxn>
                </a:cxnLst>
                <a:rect l="l" t="t" r="r" b="b"/>
                <a:pathLst>
                  <a:path w="41942" h="2034">
                    <a:moveTo>
                      <a:pt x="41943" y="2035"/>
                    </a:moveTo>
                    <a:lnTo>
                      <a:pt x="0" y="0"/>
                    </a:lnTo>
                  </a:path>
                </a:pathLst>
              </a:custGeom>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57" name="Freeform 1114">
                <a:extLst>
                  <a:ext uri="{FF2B5EF4-FFF2-40B4-BE49-F238E27FC236}">
                    <a16:creationId xmlns:a16="http://schemas.microsoft.com/office/drawing/2014/main" id="{81500F74-2C5C-3933-9A8A-C34FEE68C0A9}"/>
                  </a:ext>
                </a:extLst>
              </p:cNvPr>
              <p:cNvSpPr/>
              <p:nvPr/>
            </p:nvSpPr>
            <p:spPr>
              <a:xfrm>
                <a:off x="6322874" y="4602911"/>
                <a:ext cx="15900" cy="38274"/>
              </a:xfrm>
              <a:custGeom>
                <a:avLst/>
                <a:gdLst>
                  <a:gd name="connsiteX0" fmla="*/ 15901 w 15900"/>
                  <a:gd name="connsiteY0" fmla="*/ 38275 h 38274"/>
                  <a:gd name="connsiteX1" fmla="*/ 0 w 15900"/>
                  <a:gd name="connsiteY1" fmla="*/ 0 h 38274"/>
                </a:gdLst>
                <a:ahLst/>
                <a:cxnLst>
                  <a:cxn ang="0">
                    <a:pos x="connsiteX0" y="connsiteY0"/>
                  </a:cxn>
                  <a:cxn ang="0">
                    <a:pos x="connsiteX1" y="connsiteY1"/>
                  </a:cxn>
                </a:cxnLst>
                <a:rect l="l" t="t" r="r" b="b"/>
                <a:pathLst>
                  <a:path w="15900" h="38274">
                    <a:moveTo>
                      <a:pt x="15901" y="38275"/>
                    </a:moveTo>
                    <a:lnTo>
                      <a:pt x="0" y="0"/>
                    </a:lnTo>
                  </a:path>
                </a:pathLst>
              </a:custGeom>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grpSp>
        <p:grpSp>
          <p:nvGrpSpPr>
            <p:cNvPr id="38" name="Graphic 4">
              <a:extLst>
                <a:ext uri="{FF2B5EF4-FFF2-40B4-BE49-F238E27FC236}">
                  <a16:creationId xmlns:a16="http://schemas.microsoft.com/office/drawing/2014/main" id="{A8108550-EEAE-9653-58EE-E33E6CEDF154}"/>
                </a:ext>
              </a:extLst>
            </p:cNvPr>
            <p:cNvGrpSpPr/>
            <p:nvPr/>
          </p:nvGrpSpPr>
          <p:grpSpPr>
            <a:xfrm>
              <a:off x="910725" y="3735578"/>
              <a:ext cx="86014" cy="144960"/>
              <a:chOff x="6081108" y="4593755"/>
              <a:chExt cx="86014" cy="144960"/>
            </a:xfrm>
            <a:noFill/>
          </p:grpSpPr>
          <p:sp>
            <p:nvSpPr>
              <p:cNvPr id="46" name="Freeform 1116">
                <a:extLst>
                  <a:ext uri="{FF2B5EF4-FFF2-40B4-BE49-F238E27FC236}">
                    <a16:creationId xmlns:a16="http://schemas.microsoft.com/office/drawing/2014/main" id="{B45DFE42-F86E-03F0-AD54-BC5AE66F354C}"/>
                  </a:ext>
                </a:extLst>
              </p:cNvPr>
              <p:cNvSpPr/>
              <p:nvPr/>
            </p:nvSpPr>
            <p:spPr>
              <a:xfrm>
                <a:off x="6130563" y="4635464"/>
                <a:ext cx="24539" cy="101091"/>
              </a:xfrm>
              <a:custGeom>
                <a:avLst/>
                <a:gdLst>
                  <a:gd name="connsiteX0" fmla="*/ 876 w 24539"/>
                  <a:gd name="connsiteY0" fmla="*/ 0 h 101091"/>
                  <a:gd name="connsiteX1" fmla="*/ 0 w 24539"/>
                  <a:gd name="connsiteY1" fmla="*/ 62308 h 101091"/>
                  <a:gd name="connsiteX2" fmla="*/ 24540 w 24539"/>
                  <a:gd name="connsiteY2" fmla="*/ 101091 h 101091"/>
                </a:gdLst>
                <a:ahLst/>
                <a:cxnLst>
                  <a:cxn ang="0">
                    <a:pos x="connsiteX0" y="connsiteY0"/>
                  </a:cxn>
                  <a:cxn ang="0">
                    <a:pos x="connsiteX1" y="connsiteY1"/>
                  </a:cxn>
                  <a:cxn ang="0">
                    <a:pos x="connsiteX2" y="connsiteY2"/>
                  </a:cxn>
                </a:cxnLst>
                <a:rect l="l" t="t" r="r" b="b"/>
                <a:pathLst>
                  <a:path w="24539" h="101091">
                    <a:moveTo>
                      <a:pt x="876" y="0"/>
                    </a:moveTo>
                    <a:lnTo>
                      <a:pt x="0" y="62308"/>
                    </a:lnTo>
                    <a:lnTo>
                      <a:pt x="24540" y="101091"/>
                    </a:lnTo>
                  </a:path>
                </a:pathLst>
              </a:custGeom>
              <a:noFill/>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47" name="Freeform 1117">
                <a:extLst>
                  <a:ext uri="{FF2B5EF4-FFF2-40B4-BE49-F238E27FC236}">
                    <a16:creationId xmlns:a16="http://schemas.microsoft.com/office/drawing/2014/main" id="{7DA646AD-2EB1-A6A1-D89E-133EC33C0A72}"/>
                  </a:ext>
                </a:extLst>
              </p:cNvPr>
              <p:cNvSpPr/>
              <p:nvPr/>
            </p:nvSpPr>
            <p:spPr>
              <a:xfrm>
                <a:off x="6131439" y="4593755"/>
                <a:ext cx="1377" cy="46158"/>
              </a:xfrm>
              <a:custGeom>
                <a:avLst/>
                <a:gdLst>
                  <a:gd name="connsiteX0" fmla="*/ 0 w 1377"/>
                  <a:gd name="connsiteY0" fmla="*/ 46159 h 46158"/>
                  <a:gd name="connsiteX1" fmla="*/ 1377 w 1377"/>
                  <a:gd name="connsiteY1" fmla="*/ 0 h 46158"/>
                </a:gdLst>
                <a:ahLst/>
                <a:cxnLst>
                  <a:cxn ang="0">
                    <a:pos x="connsiteX0" y="connsiteY0"/>
                  </a:cxn>
                  <a:cxn ang="0">
                    <a:pos x="connsiteX1" y="connsiteY1"/>
                  </a:cxn>
                </a:cxnLst>
                <a:rect l="l" t="t" r="r" b="b"/>
                <a:pathLst>
                  <a:path w="1377" h="46158">
                    <a:moveTo>
                      <a:pt x="0" y="46159"/>
                    </a:moveTo>
                    <a:lnTo>
                      <a:pt x="1377" y="0"/>
                    </a:lnTo>
                  </a:path>
                </a:pathLst>
              </a:custGeom>
              <a:ln w="3114"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48" name="Freeform 1118">
                <a:extLst>
                  <a:ext uri="{FF2B5EF4-FFF2-40B4-BE49-F238E27FC236}">
                    <a16:creationId xmlns:a16="http://schemas.microsoft.com/office/drawing/2014/main" id="{5025C9AB-7ED6-1272-3553-D3F28F2B8BA1}"/>
                  </a:ext>
                </a:extLst>
              </p:cNvPr>
              <p:cNvSpPr/>
              <p:nvPr/>
            </p:nvSpPr>
            <p:spPr>
              <a:xfrm>
                <a:off x="6092125" y="4637752"/>
                <a:ext cx="24664" cy="100964"/>
              </a:xfrm>
              <a:custGeom>
                <a:avLst/>
                <a:gdLst>
                  <a:gd name="connsiteX0" fmla="*/ 24665 w 24664"/>
                  <a:gd name="connsiteY0" fmla="*/ 0 h 100964"/>
                  <a:gd name="connsiteX1" fmla="*/ 23538 w 24664"/>
                  <a:gd name="connsiteY1" fmla="*/ 62308 h 100964"/>
                  <a:gd name="connsiteX2" fmla="*/ 0 w 24664"/>
                  <a:gd name="connsiteY2" fmla="*/ 100964 h 100964"/>
                </a:gdLst>
                <a:ahLst/>
                <a:cxnLst>
                  <a:cxn ang="0">
                    <a:pos x="connsiteX0" y="connsiteY0"/>
                  </a:cxn>
                  <a:cxn ang="0">
                    <a:pos x="connsiteX1" y="connsiteY1"/>
                  </a:cxn>
                  <a:cxn ang="0">
                    <a:pos x="connsiteX2" y="connsiteY2"/>
                  </a:cxn>
                </a:cxnLst>
                <a:rect l="l" t="t" r="r" b="b"/>
                <a:pathLst>
                  <a:path w="24664" h="100964">
                    <a:moveTo>
                      <a:pt x="24665" y="0"/>
                    </a:moveTo>
                    <a:lnTo>
                      <a:pt x="23538" y="62308"/>
                    </a:lnTo>
                    <a:lnTo>
                      <a:pt x="0" y="100964"/>
                    </a:lnTo>
                  </a:path>
                </a:pathLst>
              </a:custGeom>
              <a:noFill/>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49" name="Freeform 1119">
                <a:extLst>
                  <a:ext uri="{FF2B5EF4-FFF2-40B4-BE49-F238E27FC236}">
                    <a16:creationId xmlns:a16="http://schemas.microsoft.com/office/drawing/2014/main" id="{8F22F993-D4D1-C9B1-1C8F-3E34B9F24DB0}"/>
                  </a:ext>
                </a:extLst>
              </p:cNvPr>
              <p:cNvSpPr/>
              <p:nvPr/>
            </p:nvSpPr>
            <p:spPr>
              <a:xfrm>
                <a:off x="6116665" y="4593883"/>
                <a:ext cx="125" cy="48447"/>
              </a:xfrm>
              <a:custGeom>
                <a:avLst/>
                <a:gdLst>
                  <a:gd name="connsiteX0" fmla="*/ 0 w 125"/>
                  <a:gd name="connsiteY0" fmla="*/ 48447 h 48447"/>
                  <a:gd name="connsiteX1" fmla="*/ 125 w 125"/>
                  <a:gd name="connsiteY1" fmla="*/ 0 h 48447"/>
                </a:gdLst>
                <a:ahLst/>
                <a:cxnLst>
                  <a:cxn ang="0">
                    <a:pos x="connsiteX0" y="connsiteY0"/>
                  </a:cxn>
                  <a:cxn ang="0">
                    <a:pos x="connsiteX1" y="connsiteY1"/>
                  </a:cxn>
                </a:cxnLst>
                <a:rect l="l" t="t" r="r" b="b"/>
                <a:pathLst>
                  <a:path w="125" h="48447">
                    <a:moveTo>
                      <a:pt x="0" y="48447"/>
                    </a:moveTo>
                    <a:lnTo>
                      <a:pt x="125" y="0"/>
                    </a:lnTo>
                  </a:path>
                </a:pathLst>
              </a:custGeom>
              <a:ln w="3114"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50" name="Freeform 1120">
                <a:extLst>
                  <a:ext uri="{FF2B5EF4-FFF2-40B4-BE49-F238E27FC236}">
                    <a16:creationId xmlns:a16="http://schemas.microsoft.com/office/drawing/2014/main" id="{40CC3255-C76B-A926-B813-D2AFA3688A7A}"/>
                  </a:ext>
                </a:extLst>
              </p:cNvPr>
              <p:cNvSpPr/>
              <p:nvPr/>
            </p:nvSpPr>
            <p:spPr>
              <a:xfrm>
                <a:off x="6145336" y="4692685"/>
                <a:ext cx="21785" cy="36494"/>
              </a:xfrm>
              <a:custGeom>
                <a:avLst/>
                <a:gdLst>
                  <a:gd name="connsiteX0" fmla="*/ 21785 w 21785"/>
                  <a:gd name="connsiteY0" fmla="*/ 36494 h 36494"/>
                  <a:gd name="connsiteX1" fmla="*/ 0 w 21785"/>
                  <a:gd name="connsiteY1" fmla="*/ 0 h 36494"/>
                </a:gdLst>
                <a:ahLst/>
                <a:cxnLst>
                  <a:cxn ang="0">
                    <a:pos x="connsiteX0" y="connsiteY0"/>
                  </a:cxn>
                  <a:cxn ang="0">
                    <a:pos x="connsiteX1" y="connsiteY1"/>
                  </a:cxn>
                </a:cxnLst>
                <a:rect l="l" t="t" r="r" b="b"/>
                <a:pathLst>
                  <a:path w="21785" h="36494">
                    <a:moveTo>
                      <a:pt x="21785" y="36494"/>
                    </a:moveTo>
                    <a:lnTo>
                      <a:pt x="0" y="0"/>
                    </a:lnTo>
                  </a:path>
                </a:pathLst>
              </a:custGeom>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51" name="Freeform 1121">
                <a:extLst>
                  <a:ext uri="{FF2B5EF4-FFF2-40B4-BE49-F238E27FC236}">
                    <a16:creationId xmlns:a16="http://schemas.microsoft.com/office/drawing/2014/main" id="{FB7E4547-CCC2-A501-F209-B2E19FA6A5E6}"/>
                  </a:ext>
                </a:extLst>
              </p:cNvPr>
              <p:cNvSpPr/>
              <p:nvPr/>
            </p:nvSpPr>
            <p:spPr>
              <a:xfrm>
                <a:off x="6081108" y="4694084"/>
                <a:ext cx="22411" cy="34714"/>
              </a:xfrm>
              <a:custGeom>
                <a:avLst/>
                <a:gdLst>
                  <a:gd name="connsiteX0" fmla="*/ 0 w 22411"/>
                  <a:gd name="connsiteY0" fmla="*/ 34714 h 34714"/>
                  <a:gd name="connsiteX1" fmla="*/ 22411 w 22411"/>
                  <a:gd name="connsiteY1" fmla="*/ 0 h 34714"/>
                </a:gdLst>
                <a:ahLst/>
                <a:cxnLst>
                  <a:cxn ang="0">
                    <a:pos x="connsiteX0" y="connsiteY0"/>
                  </a:cxn>
                  <a:cxn ang="0">
                    <a:pos x="connsiteX1" y="connsiteY1"/>
                  </a:cxn>
                </a:cxnLst>
                <a:rect l="l" t="t" r="r" b="b"/>
                <a:pathLst>
                  <a:path w="22411" h="34714">
                    <a:moveTo>
                      <a:pt x="0" y="34714"/>
                    </a:moveTo>
                    <a:lnTo>
                      <a:pt x="22411" y="0"/>
                    </a:lnTo>
                  </a:path>
                </a:pathLst>
              </a:custGeom>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grpSp>
        <p:grpSp>
          <p:nvGrpSpPr>
            <p:cNvPr id="39" name="Graphic 4">
              <a:extLst>
                <a:ext uri="{FF2B5EF4-FFF2-40B4-BE49-F238E27FC236}">
                  <a16:creationId xmlns:a16="http://schemas.microsoft.com/office/drawing/2014/main" id="{D6F5134E-0A42-79C7-8EA8-A63932924569}"/>
                </a:ext>
              </a:extLst>
            </p:cNvPr>
            <p:cNvGrpSpPr/>
            <p:nvPr/>
          </p:nvGrpSpPr>
          <p:grpSpPr>
            <a:xfrm>
              <a:off x="655562" y="3655468"/>
              <a:ext cx="137597" cy="123598"/>
              <a:chOff x="5825945" y="4513645"/>
              <a:chExt cx="137597" cy="123598"/>
            </a:xfrm>
            <a:noFill/>
          </p:grpSpPr>
          <p:sp>
            <p:nvSpPr>
              <p:cNvPr id="40" name="Freeform 1123">
                <a:extLst>
                  <a:ext uri="{FF2B5EF4-FFF2-40B4-BE49-F238E27FC236}">
                    <a16:creationId xmlns:a16="http://schemas.microsoft.com/office/drawing/2014/main" id="{765FD3C0-06F6-C9C2-1FA7-FF2C24D7FF9B}"/>
                  </a:ext>
                </a:extLst>
              </p:cNvPr>
              <p:cNvSpPr/>
              <p:nvPr/>
            </p:nvSpPr>
            <p:spPr>
              <a:xfrm>
                <a:off x="5866385" y="4550903"/>
                <a:ext cx="63978" cy="81254"/>
              </a:xfrm>
              <a:custGeom>
                <a:avLst/>
                <a:gdLst>
                  <a:gd name="connsiteX0" fmla="*/ 63978 w 63978"/>
                  <a:gd name="connsiteY0" fmla="*/ 0 h 81254"/>
                  <a:gd name="connsiteX1" fmla="*/ 15024 w 63978"/>
                  <a:gd name="connsiteY1" fmla="*/ 37639 h 81254"/>
                  <a:gd name="connsiteX2" fmla="*/ 0 w 63978"/>
                  <a:gd name="connsiteY2" fmla="*/ 81254 h 81254"/>
                </a:gdLst>
                <a:ahLst/>
                <a:cxnLst>
                  <a:cxn ang="0">
                    <a:pos x="connsiteX0" y="connsiteY0"/>
                  </a:cxn>
                  <a:cxn ang="0">
                    <a:pos x="connsiteX1" y="connsiteY1"/>
                  </a:cxn>
                  <a:cxn ang="0">
                    <a:pos x="connsiteX2" y="connsiteY2"/>
                  </a:cxn>
                </a:cxnLst>
                <a:rect l="l" t="t" r="r" b="b"/>
                <a:pathLst>
                  <a:path w="63978" h="81254">
                    <a:moveTo>
                      <a:pt x="63978" y="0"/>
                    </a:moveTo>
                    <a:lnTo>
                      <a:pt x="15024" y="37639"/>
                    </a:lnTo>
                    <a:lnTo>
                      <a:pt x="0" y="81254"/>
                    </a:lnTo>
                  </a:path>
                </a:pathLst>
              </a:custGeom>
              <a:noFill/>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41" name="Freeform 1124">
                <a:extLst>
                  <a:ext uri="{FF2B5EF4-FFF2-40B4-BE49-F238E27FC236}">
                    <a16:creationId xmlns:a16="http://schemas.microsoft.com/office/drawing/2014/main" id="{114AE5C3-3D8F-3BE1-531B-61B9049C2077}"/>
                  </a:ext>
                </a:extLst>
              </p:cNvPr>
              <p:cNvSpPr/>
              <p:nvPr/>
            </p:nvSpPr>
            <p:spPr>
              <a:xfrm>
                <a:off x="5926858" y="4526361"/>
                <a:ext cx="36684" cy="27339"/>
              </a:xfrm>
              <a:custGeom>
                <a:avLst/>
                <a:gdLst>
                  <a:gd name="connsiteX0" fmla="*/ 0 w 36684"/>
                  <a:gd name="connsiteY0" fmla="*/ 27339 h 27339"/>
                  <a:gd name="connsiteX1" fmla="*/ 36684 w 36684"/>
                  <a:gd name="connsiteY1" fmla="*/ 0 h 27339"/>
                </a:gdLst>
                <a:ahLst/>
                <a:cxnLst>
                  <a:cxn ang="0">
                    <a:pos x="connsiteX0" y="connsiteY0"/>
                  </a:cxn>
                  <a:cxn ang="0">
                    <a:pos x="connsiteX1" y="connsiteY1"/>
                  </a:cxn>
                </a:cxnLst>
                <a:rect l="l" t="t" r="r" b="b"/>
                <a:pathLst>
                  <a:path w="36684" h="27339">
                    <a:moveTo>
                      <a:pt x="0" y="27339"/>
                    </a:moveTo>
                    <a:lnTo>
                      <a:pt x="36684" y="0"/>
                    </a:lnTo>
                  </a:path>
                </a:pathLst>
              </a:custGeom>
              <a:ln w="3114"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42" name="Freeform 1125">
                <a:extLst>
                  <a:ext uri="{FF2B5EF4-FFF2-40B4-BE49-F238E27FC236}">
                    <a16:creationId xmlns:a16="http://schemas.microsoft.com/office/drawing/2014/main" id="{5A1A2CC4-D818-8540-221C-3E4B20DF288C}"/>
                  </a:ext>
                </a:extLst>
              </p:cNvPr>
              <p:cNvSpPr/>
              <p:nvPr/>
            </p:nvSpPr>
            <p:spPr>
              <a:xfrm>
                <a:off x="5825945" y="4540603"/>
                <a:ext cx="93651" cy="42343"/>
              </a:xfrm>
              <a:custGeom>
                <a:avLst/>
                <a:gdLst>
                  <a:gd name="connsiteX0" fmla="*/ 93651 w 93651"/>
                  <a:gd name="connsiteY0" fmla="*/ 0 h 42343"/>
                  <a:gd name="connsiteX1" fmla="*/ 44572 w 93651"/>
                  <a:gd name="connsiteY1" fmla="*/ 37385 h 42343"/>
                  <a:gd name="connsiteX2" fmla="*/ 0 w 93651"/>
                  <a:gd name="connsiteY2" fmla="*/ 42344 h 42343"/>
                </a:gdLst>
                <a:ahLst/>
                <a:cxnLst>
                  <a:cxn ang="0">
                    <a:pos x="connsiteX0" y="connsiteY0"/>
                  </a:cxn>
                  <a:cxn ang="0">
                    <a:pos x="connsiteX1" y="connsiteY1"/>
                  </a:cxn>
                  <a:cxn ang="0">
                    <a:pos x="connsiteX2" y="connsiteY2"/>
                  </a:cxn>
                </a:cxnLst>
                <a:rect l="l" t="t" r="r" b="b"/>
                <a:pathLst>
                  <a:path w="93651" h="42343">
                    <a:moveTo>
                      <a:pt x="93651" y="0"/>
                    </a:moveTo>
                    <a:lnTo>
                      <a:pt x="44572" y="37385"/>
                    </a:lnTo>
                    <a:lnTo>
                      <a:pt x="0" y="42344"/>
                    </a:lnTo>
                  </a:path>
                </a:pathLst>
              </a:custGeom>
              <a:noFill/>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43" name="Freeform 1126">
                <a:extLst>
                  <a:ext uri="{FF2B5EF4-FFF2-40B4-BE49-F238E27FC236}">
                    <a16:creationId xmlns:a16="http://schemas.microsoft.com/office/drawing/2014/main" id="{D915CEA0-526D-5854-05EF-963D91A16FA4}"/>
                  </a:ext>
                </a:extLst>
              </p:cNvPr>
              <p:cNvSpPr/>
              <p:nvPr/>
            </p:nvSpPr>
            <p:spPr>
              <a:xfrm>
                <a:off x="5915966" y="4513645"/>
                <a:ext cx="37560" cy="29755"/>
              </a:xfrm>
              <a:custGeom>
                <a:avLst/>
                <a:gdLst>
                  <a:gd name="connsiteX0" fmla="*/ 0 w 37560"/>
                  <a:gd name="connsiteY0" fmla="*/ 29755 h 29755"/>
                  <a:gd name="connsiteX1" fmla="*/ 37561 w 37560"/>
                  <a:gd name="connsiteY1" fmla="*/ 0 h 29755"/>
                </a:gdLst>
                <a:ahLst/>
                <a:cxnLst>
                  <a:cxn ang="0">
                    <a:pos x="connsiteX0" y="connsiteY0"/>
                  </a:cxn>
                  <a:cxn ang="0">
                    <a:pos x="connsiteX1" y="connsiteY1"/>
                  </a:cxn>
                </a:cxnLst>
                <a:rect l="l" t="t" r="r" b="b"/>
                <a:pathLst>
                  <a:path w="37560" h="29755">
                    <a:moveTo>
                      <a:pt x="0" y="29755"/>
                    </a:moveTo>
                    <a:lnTo>
                      <a:pt x="37561" y="0"/>
                    </a:lnTo>
                  </a:path>
                </a:pathLst>
              </a:custGeom>
              <a:ln w="3114"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44" name="Freeform 1127">
                <a:extLst>
                  <a:ext uri="{FF2B5EF4-FFF2-40B4-BE49-F238E27FC236}">
                    <a16:creationId xmlns:a16="http://schemas.microsoft.com/office/drawing/2014/main" id="{EEAC7A51-C36C-D64C-D3EF-0AE9802A459A}"/>
                  </a:ext>
                </a:extLst>
              </p:cNvPr>
              <p:cNvSpPr/>
              <p:nvPr/>
            </p:nvSpPr>
            <p:spPr>
              <a:xfrm>
                <a:off x="5879657" y="4597316"/>
                <a:ext cx="14899" cy="39927"/>
              </a:xfrm>
              <a:custGeom>
                <a:avLst/>
                <a:gdLst>
                  <a:gd name="connsiteX0" fmla="*/ 0 w 14899"/>
                  <a:gd name="connsiteY0" fmla="*/ 39928 h 39927"/>
                  <a:gd name="connsiteX1" fmla="*/ 14899 w 14899"/>
                  <a:gd name="connsiteY1" fmla="*/ 0 h 39927"/>
                </a:gdLst>
                <a:ahLst/>
                <a:cxnLst>
                  <a:cxn ang="0">
                    <a:pos x="connsiteX0" y="connsiteY0"/>
                  </a:cxn>
                  <a:cxn ang="0">
                    <a:pos x="connsiteX1" y="connsiteY1"/>
                  </a:cxn>
                </a:cxnLst>
                <a:rect l="l" t="t" r="r" b="b"/>
                <a:pathLst>
                  <a:path w="14899" h="39927">
                    <a:moveTo>
                      <a:pt x="0" y="39928"/>
                    </a:moveTo>
                    <a:lnTo>
                      <a:pt x="14899" y="0"/>
                    </a:lnTo>
                  </a:path>
                </a:pathLst>
              </a:custGeom>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45" name="Freeform 1128">
                <a:extLst>
                  <a:ext uri="{FF2B5EF4-FFF2-40B4-BE49-F238E27FC236}">
                    <a16:creationId xmlns:a16="http://schemas.microsoft.com/office/drawing/2014/main" id="{EAB7ADF9-2D34-30C2-358C-BF9EA415179F}"/>
                  </a:ext>
                </a:extLst>
              </p:cNvPr>
              <p:cNvSpPr/>
              <p:nvPr/>
            </p:nvSpPr>
            <p:spPr>
              <a:xfrm>
                <a:off x="5826947" y="4564636"/>
                <a:ext cx="40690" cy="3560"/>
              </a:xfrm>
              <a:custGeom>
                <a:avLst/>
                <a:gdLst>
                  <a:gd name="connsiteX0" fmla="*/ 0 w 40690"/>
                  <a:gd name="connsiteY0" fmla="*/ 3561 h 3560"/>
                  <a:gd name="connsiteX1" fmla="*/ 40691 w 40690"/>
                  <a:gd name="connsiteY1" fmla="*/ 0 h 3560"/>
                </a:gdLst>
                <a:ahLst/>
                <a:cxnLst>
                  <a:cxn ang="0">
                    <a:pos x="connsiteX0" y="connsiteY0"/>
                  </a:cxn>
                  <a:cxn ang="0">
                    <a:pos x="connsiteX1" y="connsiteY1"/>
                  </a:cxn>
                </a:cxnLst>
                <a:rect l="l" t="t" r="r" b="b"/>
                <a:pathLst>
                  <a:path w="40690" h="3560">
                    <a:moveTo>
                      <a:pt x="0" y="3561"/>
                    </a:moveTo>
                    <a:lnTo>
                      <a:pt x="40691" y="0"/>
                    </a:lnTo>
                  </a:path>
                </a:pathLst>
              </a:custGeom>
              <a:ln w="9342"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grpSp>
      </p:grpSp>
      <p:grpSp>
        <p:nvGrpSpPr>
          <p:cNvPr id="76" name="Group 1048">
            <a:extLst>
              <a:ext uri="{FF2B5EF4-FFF2-40B4-BE49-F238E27FC236}">
                <a16:creationId xmlns:a16="http://schemas.microsoft.com/office/drawing/2014/main" id="{7A14C723-B7B9-F283-9E63-1F3508ABAD52}"/>
              </a:ext>
            </a:extLst>
          </p:cNvPr>
          <p:cNvGrpSpPr/>
          <p:nvPr/>
        </p:nvGrpSpPr>
        <p:grpSpPr>
          <a:xfrm>
            <a:off x="417675" y="772607"/>
            <a:ext cx="586033" cy="558149"/>
            <a:chOff x="740457" y="1144490"/>
            <a:chExt cx="586033" cy="558149"/>
          </a:xfrm>
        </p:grpSpPr>
        <p:sp>
          <p:nvSpPr>
            <p:cNvPr id="77" name="Freeform 1068">
              <a:extLst>
                <a:ext uri="{FF2B5EF4-FFF2-40B4-BE49-F238E27FC236}">
                  <a16:creationId xmlns:a16="http://schemas.microsoft.com/office/drawing/2014/main" id="{297C1E9D-04C6-6FF6-1140-6CF563E56564}"/>
                </a:ext>
              </a:extLst>
            </p:cNvPr>
            <p:cNvSpPr/>
            <p:nvPr/>
          </p:nvSpPr>
          <p:spPr>
            <a:xfrm>
              <a:off x="866528" y="1144490"/>
              <a:ext cx="388378" cy="394446"/>
            </a:xfrm>
            <a:custGeom>
              <a:avLst/>
              <a:gdLst>
                <a:gd name="connsiteX0" fmla="*/ 388378 w 388378"/>
                <a:gd name="connsiteY0" fmla="*/ 197223 h 394446"/>
                <a:gd name="connsiteX1" fmla="*/ 194189 w 388378"/>
                <a:gd name="connsiteY1" fmla="*/ 394446 h 394446"/>
                <a:gd name="connsiteX2" fmla="*/ 0 w 388378"/>
                <a:gd name="connsiteY2" fmla="*/ 197223 h 394446"/>
                <a:gd name="connsiteX3" fmla="*/ 194189 w 388378"/>
                <a:gd name="connsiteY3" fmla="*/ 0 h 394446"/>
                <a:gd name="connsiteX4" fmla="*/ 388378 w 388378"/>
                <a:gd name="connsiteY4" fmla="*/ 197223 h 394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378" h="394446">
                  <a:moveTo>
                    <a:pt x="388378" y="197223"/>
                  </a:moveTo>
                  <a:cubicBezTo>
                    <a:pt x="388378" y="306147"/>
                    <a:pt x="301437" y="394446"/>
                    <a:pt x="194189" y="394446"/>
                  </a:cubicBezTo>
                  <a:cubicBezTo>
                    <a:pt x="86941" y="394446"/>
                    <a:pt x="0" y="306147"/>
                    <a:pt x="0" y="197223"/>
                  </a:cubicBezTo>
                  <a:cubicBezTo>
                    <a:pt x="0" y="88300"/>
                    <a:pt x="86941" y="0"/>
                    <a:pt x="194189" y="0"/>
                  </a:cubicBezTo>
                  <a:cubicBezTo>
                    <a:pt x="301437" y="0"/>
                    <a:pt x="388378" y="88300"/>
                    <a:pt x="388378" y="197223"/>
                  </a:cubicBezTo>
                  <a:close/>
                </a:path>
              </a:pathLst>
            </a:custGeom>
            <a:solidFill>
              <a:srgbClr val="F4F2F6"/>
            </a:solidFill>
            <a:ln w="7224"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78" name="Freeform 1069">
              <a:extLst>
                <a:ext uri="{FF2B5EF4-FFF2-40B4-BE49-F238E27FC236}">
                  <a16:creationId xmlns:a16="http://schemas.microsoft.com/office/drawing/2014/main" id="{10FC13FB-E09E-4678-CD83-128E4961AE8C}"/>
                </a:ext>
              </a:extLst>
            </p:cNvPr>
            <p:cNvSpPr/>
            <p:nvPr/>
          </p:nvSpPr>
          <p:spPr>
            <a:xfrm>
              <a:off x="937518" y="1213537"/>
              <a:ext cx="262925" cy="267033"/>
            </a:xfrm>
            <a:custGeom>
              <a:avLst/>
              <a:gdLst>
                <a:gd name="connsiteX0" fmla="*/ 262925 w 262925"/>
                <a:gd name="connsiteY0" fmla="*/ 133517 h 267033"/>
                <a:gd name="connsiteX1" fmla="*/ 131463 w 262925"/>
                <a:gd name="connsiteY1" fmla="*/ 267033 h 267033"/>
                <a:gd name="connsiteX2" fmla="*/ 0 w 262925"/>
                <a:gd name="connsiteY2" fmla="*/ 133517 h 267033"/>
                <a:gd name="connsiteX3" fmla="*/ 131463 w 262925"/>
                <a:gd name="connsiteY3" fmla="*/ 0 h 267033"/>
                <a:gd name="connsiteX4" fmla="*/ 262925 w 262925"/>
                <a:gd name="connsiteY4" fmla="*/ 133517 h 2670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925" h="267033">
                  <a:moveTo>
                    <a:pt x="262925" y="133517"/>
                  </a:moveTo>
                  <a:cubicBezTo>
                    <a:pt x="262925" y="207256"/>
                    <a:pt x="204067" y="267033"/>
                    <a:pt x="131463" y="267033"/>
                  </a:cubicBezTo>
                  <a:cubicBezTo>
                    <a:pt x="58858" y="267033"/>
                    <a:pt x="0" y="207256"/>
                    <a:pt x="0" y="133517"/>
                  </a:cubicBezTo>
                  <a:cubicBezTo>
                    <a:pt x="0" y="59777"/>
                    <a:pt x="58858" y="0"/>
                    <a:pt x="131463" y="0"/>
                  </a:cubicBezTo>
                  <a:cubicBezTo>
                    <a:pt x="204067" y="0"/>
                    <a:pt x="262925" y="59777"/>
                    <a:pt x="262925" y="133517"/>
                  </a:cubicBezTo>
                  <a:close/>
                </a:path>
              </a:pathLst>
            </a:custGeom>
            <a:gradFill flip="none" rotWithShape="1">
              <a:gsLst>
                <a:gs pos="0">
                  <a:srgbClr val="F4F2F6"/>
                </a:gs>
                <a:gs pos="100000">
                  <a:srgbClr val="B7AAC4"/>
                </a:gs>
              </a:gsLst>
              <a:path path="circle">
                <a:fillToRect l="50000" t="50000" r="50000" b="50000"/>
              </a:path>
            </a:gra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79" name="Freeform 1070">
              <a:extLst>
                <a:ext uri="{FF2B5EF4-FFF2-40B4-BE49-F238E27FC236}">
                  <a16:creationId xmlns:a16="http://schemas.microsoft.com/office/drawing/2014/main" id="{CC42288E-5E0C-73B6-5D15-EB9824A87DFF}"/>
                </a:ext>
              </a:extLst>
            </p:cNvPr>
            <p:cNvSpPr/>
            <p:nvPr/>
          </p:nvSpPr>
          <p:spPr>
            <a:xfrm>
              <a:off x="740457" y="1422726"/>
              <a:ext cx="193808" cy="174567"/>
            </a:xfrm>
            <a:custGeom>
              <a:avLst/>
              <a:gdLst>
                <a:gd name="connsiteX0" fmla="*/ 1870 w 193808"/>
                <a:gd name="connsiteY0" fmla="*/ 113413 h 174567"/>
                <a:gd name="connsiteX1" fmla="*/ 48821 w 193808"/>
                <a:gd name="connsiteY1" fmla="*/ 171524 h 174567"/>
                <a:gd name="connsiteX2" fmla="*/ 60339 w 193808"/>
                <a:gd name="connsiteY2" fmla="*/ 172669 h 174567"/>
                <a:gd name="connsiteX3" fmla="*/ 109043 w 193808"/>
                <a:gd name="connsiteY3" fmla="*/ 130833 h 174567"/>
                <a:gd name="connsiteX4" fmla="*/ 110170 w 193808"/>
                <a:gd name="connsiteY4" fmla="*/ 119135 h 174567"/>
                <a:gd name="connsiteX5" fmla="*/ 98151 w 193808"/>
                <a:gd name="connsiteY5" fmla="*/ 104257 h 174567"/>
                <a:gd name="connsiteX6" fmla="*/ 99277 w 193808"/>
                <a:gd name="connsiteY6" fmla="*/ 92559 h 174567"/>
                <a:gd name="connsiteX7" fmla="*/ 191176 w 193808"/>
                <a:gd name="connsiteY7" fmla="*/ 17408 h 174567"/>
                <a:gd name="connsiteX8" fmla="*/ 190049 w 193808"/>
                <a:gd name="connsiteY8" fmla="*/ 1640 h 174567"/>
                <a:gd name="connsiteX9" fmla="*/ 178656 w 193808"/>
                <a:gd name="connsiteY9" fmla="*/ 1894 h 174567"/>
                <a:gd name="connsiteX10" fmla="*/ 86757 w 193808"/>
                <a:gd name="connsiteY10" fmla="*/ 77045 h 174567"/>
                <a:gd name="connsiteX11" fmla="*/ 75239 w 193808"/>
                <a:gd name="connsiteY11" fmla="*/ 75901 h 174567"/>
                <a:gd name="connsiteX12" fmla="*/ 63219 w 193808"/>
                <a:gd name="connsiteY12" fmla="*/ 61023 h 174567"/>
                <a:gd name="connsiteX13" fmla="*/ 51700 w 193808"/>
                <a:gd name="connsiteY13" fmla="*/ 59879 h 174567"/>
                <a:gd name="connsiteX14" fmla="*/ 2997 w 193808"/>
                <a:gd name="connsiteY14" fmla="*/ 101714 h 174567"/>
                <a:gd name="connsiteX15" fmla="*/ 1870 w 193808"/>
                <a:gd name="connsiteY15" fmla="*/ 113413 h 174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3808" h="174567">
                  <a:moveTo>
                    <a:pt x="1870" y="113413"/>
                  </a:moveTo>
                  <a:lnTo>
                    <a:pt x="48821" y="171524"/>
                  </a:lnTo>
                  <a:cubicBezTo>
                    <a:pt x="51700" y="175085"/>
                    <a:pt x="56834" y="175593"/>
                    <a:pt x="60339" y="172669"/>
                  </a:cubicBezTo>
                  <a:lnTo>
                    <a:pt x="109043" y="130833"/>
                  </a:lnTo>
                  <a:cubicBezTo>
                    <a:pt x="112549" y="127909"/>
                    <a:pt x="113050" y="122695"/>
                    <a:pt x="110170" y="119135"/>
                  </a:cubicBezTo>
                  <a:lnTo>
                    <a:pt x="98151" y="104257"/>
                  </a:lnTo>
                  <a:cubicBezTo>
                    <a:pt x="95271" y="100697"/>
                    <a:pt x="95772" y="95483"/>
                    <a:pt x="99277" y="92559"/>
                  </a:cubicBezTo>
                  <a:lnTo>
                    <a:pt x="191176" y="17408"/>
                  </a:lnTo>
                  <a:cubicBezTo>
                    <a:pt x="195308" y="12067"/>
                    <a:pt x="194306" y="4692"/>
                    <a:pt x="190049" y="1640"/>
                  </a:cubicBezTo>
                  <a:cubicBezTo>
                    <a:pt x="187044" y="-649"/>
                    <a:pt x="182412" y="-522"/>
                    <a:pt x="178656" y="1894"/>
                  </a:cubicBezTo>
                  <a:cubicBezTo>
                    <a:pt x="143599" y="31141"/>
                    <a:pt x="121814" y="47926"/>
                    <a:pt x="86757" y="77045"/>
                  </a:cubicBezTo>
                  <a:cubicBezTo>
                    <a:pt x="83251" y="79970"/>
                    <a:pt x="78118" y="79461"/>
                    <a:pt x="75239" y="75901"/>
                  </a:cubicBezTo>
                  <a:lnTo>
                    <a:pt x="63219" y="61023"/>
                  </a:lnTo>
                  <a:cubicBezTo>
                    <a:pt x="60339" y="57463"/>
                    <a:pt x="55206" y="56954"/>
                    <a:pt x="51700" y="59879"/>
                  </a:cubicBezTo>
                  <a:lnTo>
                    <a:pt x="2997" y="101714"/>
                  </a:lnTo>
                  <a:cubicBezTo>
                    <a:pt x="-509" y="104639"/>
                    <a:pt x="-1010" y="109852"/>
                    <a:pt x="1870" y="113413"/>
                  </a:cubicBezTo>
                  <a:close/>
                </a:path>
              </a:pathLst>
            </a:custGeom>
            <a:gradFill>
              <a:gsLst>
                <a:gs pos="0">
                  <a:srgbClr val="F4F2F6"/>
                </a:gs>
                <a:gs pos="50000">
                  <a:srgbClr val="F8F4F3"/>
                </a:gs>
                <a:gs pos="100000">
                  <a:srgbClr val="FCF7F0"/>
                </a:gs>
              </a:gsLst>
              <a:lin ang="207600" scaled="1"/>
            </a:gradFill>
            <a:ln w="2865"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80" name="Freeform 1071">
              <a:extLst>
                <a:ext uri="{FF2B5EF4-FFF2-40B4-BE49-F238E27FC236}">
                  <a16:creationId xmlns:a16="http://schemas.microsoft.com/office/drawing/2014/main" id="{35A6C0A8-C462-CDDC-9F5E-5255A09D38CC}"/>
                </a:ext>
              </a:extLst>
            </p:cNvPr>
            <p:cNvSpPr/>
            <p:nvPr/>
          </p:nvSpPr>
          <p:spPr>
            <a:xfrm>
              <a:off x="764814" y="1465556"/>
              <a:ext cx="230224" cy="237083"/>
            </a:xfrm>
            <a:custGeom>
              <a:avLst/>
              <a:gdLst>
                <a:gd name="connsiteX0" fmla="*/ 226666 w 230224"/>
                <a:gd name="connsiteY0" fmla="*/ 773 h 237083"/>
                <a:gd name="connsiteX1" fmla="*/ 216024 w 230224"/>
                <a:gd name="connsiteY1" fmla="*/ 2807 h 237083"/>
                <a:gd name="connsiteX2" fmla="*/ 58769 w 230224"/>
                <a:gd name="connsiteY2" fmla="*/ 164426 h 237083"/>
                <a:gd name="connsiteX3" fmla="*/ 45122 w 230224"/>
                <a:gd name="connsiteY3" fmla="*/ 149930 h 237083"/>
                <a:gd name="connsiteX4" fmla="*/ 2053 w 230224"/>
                <a:gd name="connsiteY4" fmla="*/ 191638 h 237083"/>
                <a:gd name="connsiteX5" fmla="*/ 1802 w 230224"/>
                <a:gd name="connsiteY5" fmla="*/ 201302 h 237083"/>
                <a:gd name="connsiteX6" fmla="*/ 33353 w 230224"/>
                <a:gd name="connsiteY6" fmla="*/ 234999 h 237083"/>
                <a:gd name="connsiteX7" fmla="*/ 42869 w 230224"/>
                <a:gd name="connsiteY7" fmla="*/ 235253 h 237083"/>
                <a:gd name="connsiteX8" fmla="*/ 85938 w 230224"/>
                <a:gd name="connsiteY8" fmla="*/ 193545 h 237083"/>
                <a:gd name="connsiteX9" fmla="*/ 70288 w 230224"/>
                <a:gd name="connsiteY9" fmla="*/ 176888 h 237083"/>
                <a:gd name="connsiteX10" fmla="*/ 227918 w 230224"/>
                <a:gd name="connsiteY10" fmla="*/ 15014 h 237083"/>
                <a:gd name="connsiteX11" fmla="*/ 226666 w 230224"/>
                <a:gd name="connsiteY11" fmla="*/ 773 h 237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0224" h="237082">
                  <a:moveTo>
                    <a:pt x="226666" y="773"/>
                  </a:moveTo>
                  <a:cubicBezTo>
                    <a:pt x="223786" y="-753"/>
                    <a:pt x="219529" y="10"/>
                    <a:pt x="216024" y="2807"/>
                  </a:cubicBezTo>
                  <a:cubicBezTo>
                    <a:pt x="185474" y="33707"/>
                    <a:pt x="95078" y="127423"/>
                    <a:pt x="58769" y="164426"/>
                  </a:cubicBezTo>
                  <a:lnTo>
                    <a:pt x="45122" y="149930"/>
                  </a:lnTo>
                  <a:lnTo>
                    <a:pt x="2053" y="191638"/>
                  </a:lnTo>
                  <a:cubicBezTo>
                    <a:pt x="-576" y="194181"/>
                    <a:pt x="-702" y="198505"/>
                    <a:pt x="1802" y="201302"/>
                  </a:cubicBezTo>
                  <a:lnTo>
                    <a:pt x="33353" y="234999"/>
                  </a:lnTo>
                  <a:cubicBezTo>
                    <a:pt x="35857" y="237669"/>
                    <a:pt x="40114" y="237797"/>
                    <a:pt x="42869" y="235253"/>
                  </a:cubicBezTo>
                  <a:lnTo>
                    <a:pt x="85938" y="193545"/>
                  </a:lnTo>
                  <a:lnTo>
                    <a:pt x="70288" y="176888"/>
                  </a:lnTo>
                  <a:lnTo>
                    <a:pt x="227918" y="15014"/>
                  </a:lnTo>
                  <a:cubicBezTo>
                    <a:pt x="231674" y="9419"/>
                    <a:pt x="230547" y="2934"/>
                    <a:pt x="226666" y="773"/>
                  </a:cubicBezTo>
                  <a:close/>
                </a:path>
              </a:pathLst>
            </a:custGeom>
            <a:gradFill>
              <a:gsLst>
                <a:gs pos="0">
                  <a:srgbClr val="F4F2F6"/>
                </a:gs>
                <a:gs pos="50000">
                  <a:srgbClr val="F8F4F3"/>
                </a:gs>
                <a:gs pos="100000">
                  <a:srgbClr val="FCF7F0"/>
                </a:gs>
              </a:gsLst>
              <a:lin ang="21477600" scaled="1"/>
            </a:gradFill>
            <a:ln w="2865"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81" name="Freeform 1072">
              <a:extLst>
                <a:ext uri="{FF2B5EF4-FFF2-40B4-BE49-F238E27FC236}">
                  <a16:creationId xmlns:a16="http://schemas.microsoft.com/office/drawing/2014/main" id="{0C0C77EE-243D-9708-63B4-502DD0E34FD8}"/>
                </a:ext>
              </a:extLst>
            </p:cNvPr>
            <p:cNvSpPr/>
            <p:nvPr/>
          </p:nvSpPr>
          <p:spPr>
            <a:xfrm>
              <a:off x="1229991" y="1316154"/>
              <a:ext cx="96499" cy="38783"/>
            </a:xfrm>
            <a:custGeom>
              <a:avLst/>
              <a:gdLst>
                <a:gd name="connsiteX0" fmla="*/ 81382 w 96499"/>
                <a:gd name="connsiteY0" fmla="*/ 2162 h 38783"/>
                <a:gd name="connsiteX1" fmla="*/ 93401 w 96499"/>
                <a:gd name="connsiteY1" fmla="*/ 12589 h 38783"/>
                <a:gd name="connsiteX2" fmla="*/ 93401 w 96499"/>
                <a:gd name="connsiteY2" fmla="*/ 26068 h 38783"/>
                <a:gd name="connsiteX3" fmla="*/ 81382 w 96499"/>
                <a:gd name="connsiteY3" fmla="*/ 36495 h 38783"/>
                <a:gd name="connsiteX4" fmla="*/ 75247 w 96499"/>
                <a:gd name="connsiteY4" fmla="*/ 38783 h 38783"/>
                <a:gd name="connsiteX5" fmla="*/ 9766 w 96499"/>
                <a:gd name="connsiteY5" fmla="*/ 38783 h 38783"/>
                <a:gd name="connsiteX6" fmla="*/ 0 w 96499"/>
                <a:gd name="connsiteY6" fmla="*/ 29374 h 38783"/>
                <a:gd name="connsiteX7" fmla="*/ 0 w 96499"/>
                <a:gd name="connsiteY7" fmla="*/ 9410 h 38783"/>
                <a:gd name="connsiteX8" fmla="*/ 9766 w 96499"/>
                <a:gd name="connsiteY8" fmla="*/ 0 h 38783"/>
                <a:gd name="connsiteX9" fmla="*/ 75247 w 96499"/>
                <a:gd name="connsiteY9" fmla="*/ 0 h 38783"/>
                <a:gd name="connsiteX10" fmla="*/ 81382 w 96499"/>
                <a:gd name="connsiteY10" fmla="*/ 2289 h 3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499" h="38783">
                  <a:moveTo>
                    <a:pt x="81382" y="2162"/>
                  </a:moveTo>
                  <a:lnTo>
                    <a:pt x="93401" y="12589"/>
                  </a:lnTo>
                  <a:cubicBezTo>
                    <a:pt x="97533" y="16149"/>
                    <a:pt x="97533" y="22507"/>
                    <a:pt x="93401" y="26068"/>
                  </a:cubicBezTo>
                  <a:lnTo>
                    <a:pt x="81382" y="36495"/>
                  </a:lnTo>
                  <a:cubicBezTo>
                    <a:pt x="79629" y="38020"/>
                    <a:pt x="77500" y="38783"/>
                    <a:pt x="75247" y="38783"/>
                  </a:cubicBezTo>
                  <a:lnTo>
                    <a:pt x="9766" y="38783"/>
                  </a:lnTo>
                  <a:cubicBezTo>
                    <a:pt x="4382" y="38783"/>
                    <a:pt x="0" y="34587"/>
                    <a:pt x="0" y="29374"/>
                  </a:cubicBezTo>
                  <a:lnTo>
                    <a:pt x="0" y="9410"/>
                  </a:lnTo>
                  <a:cubicBezTo>
                    <a:pt x="0" y="4196"/>
                    <a:pt x="4382" y="0"/>
                    <a:pt x="9766" y="0"/>
                  </a:cubicBezTo>
                  <a:lnTo>
                    <a:pt x="75247" y="0"/>
                  </a:lnTo>
                  <a:cubicBezTo>
                    <a:pt x="77500" y="0"/>
                    <a:pt x="79754" y="763"/>
                    <a:pt x="81382" y="2289"/>
                  </a:cubicBezTo>
                  <a:close/>
                </a:path>
              </a:pathLst>
            </a:custGeom>
            <a:solidFill>
              <a:srgbClr val="F9F8F1"/>
            </a:solidFill>
            <a:ln w="4484" cap="flat">
              <a:solidFill>
                <a:srgbClr val="B3B3A7"/>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82" name="TextBox 1042">
              <a:extLst>
                <a:ext uri="{FF2B5EF4-FFF2-40B4-BE49-F238E27FC236}">
                  <a16:creationId xmlns:a16="http://schemas.microsoft.com/office/drawing/2014/main" id="{010DF3A1-160A-FDB3-AEFB-B8FADA1FF562}"/>
                </a:ext>
              </a:extLst>
            </p:cNvPr>
            <p:cNvSpPr txBox="1"/>
            <p:nvPr/>
          </p:nvSpPr>
          <p:spPr>
            <a:xfrm>
              <a:off x="828724" y="1205515"/>
              <a:ext cx="461599" cy="276999"/>
            </a:xfrm>
            <a:prstGeom prst="rect">
              <a:avLst/>
            </a:prstGeom>
            <a:noFill/>
          </p:spPr>
          <p:txBody>
            <a:bodyPr wrap="square" rtlCol="0">
              <a:spAutoFit/>
            </a:bodyPr>
            <a:lstStyle/>
            <a:p>
              <a:pPr marL="0" marR="0" lvl="0" indent="0" algn="r" defTabSz="457189"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23004C"/>
                  </a:solidFill>
                  <a:effectLst/>
                  <a:uLnTx/>
                  <a:uFillTx/>
                  <a:latin typeface="Verdana"/>
                  <a:ea typeface="Verdana"/>
                  <a:cs typeface="Verdana"/>
                </a:rPr>
                <a:t>CD8</a:t>
              </a:r>
              <a:r>
                <a:rPr kumimoji="0" lang="de" sz="600" b="0" i="0" u="none" strike="noStrike" kern="1200" cap="none" spc="0" normalizeH="0" baseline="30000" noProof="0">
                  <a:ln>
                    <a:noFill/>
                  </a:ln>
                  <a:solidFill>
                    <a:srgbClr val="23004C"/>
                  </a:solidFill>
                  <a:effectLst/>
                  <a:uLnTx/>
                  <a:uFillTx/>
                  <a:latin typeface="Verdana"/>
                  <a:ea typeface="Verdana"/>
                  <a:cs typeface="Verdana"/>
                </a:rPr>
                <a:t>+</a:t>
              </a:r>
            </a:p>
            <a:p>
              <a:pPr marL="0" marR="0" lvl="0" indent="0" algn="r" defTabSz="457189"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23004C"/>
                  </a:solidFill>
                  <a:effectLst/>
                  <a:uLnTx/>
                  <a:uFillTx/>
                  <a:latin typeface="Verdana"/>
                  <a:ea typeface="Verdana"/>
                  <a:cs typeface="Verdana"/>
                </a:rPr>
                <a:t>T-Zelle</a:t>
              </a:r>
            </a:p>
          </p:txBody>
        </p:sp>
      </p:grpSp>
      <p:grpSp>
        <p:nvGrpSpPr>
          <p:cNvPr id="83" name="Group 1047">
            <a:extLst>
              <a:ext uri="{FF2B5EF4-FFF2-40B4-BE49-F238E27FC236}">
                <a16:creationId xmlns:a16="http://schemas.microsoft.com/office/drawing/2014/main" id="{2CA2AA1A-4B97-18C1-0BE1-AA7FC531FE5A}"/>
              </a:ext>
            </a:extLst>
          </p:cNvPr>
          <p:cNvGrpSpPr/>
          <p:nvPr/>
        </p:nvGrpSpPr>
        <p:grpSpPr>
          <a:xfrm>
            <a:off x="463401" y="1398730"/>
            <a:ext cx="503510" cy="700941"/>
            <a:chOff x="615591" y="1770615"/>
            <a:chExt cx="503510" cy="700941"/>
          </a:xfrm>
        </p:grpSpPr>
        <p:sp>
          <p:nvSpPr>
            <p:cNvPr id="84" name="Freeform 1076">
              <a:extLst>
                <a:ext uri="{FF2B5EF4-FFF2-40B4-BE49-F238E27FC236}">
                  <a16:creationId xmlns:a16="http://schemas.microsoft.com/office/drawing/2014/main" id="{4AC291AC-3BDB-AD92-5423-8B45792E2219}"/>
                </a:ext>
              </a:extLst>
            </p:cNvPr>
            <p:cNvSpPr/>
            <p:nvPr/>
          </p:nvSpPr>
          <p:spPr>
            <a:xfrm>
              <a:off x="662448" y="1935774"/>
              <a:ext cx="447724" cy="454719"/>
            </a:xfrm>
            <a:custGeom>
              <a:avLst/>
              <a:gdLst>
                <a:gd name="connsiteX0" fmla="*/ 447724 w 447724"/>
                <a:gd name="connsiteY0" fmla="*/ 227360 h 454719"/>
                <a:gd name="connsiteX1" fmla="*/ 223862 w 447724"/>
                <a:gd name="connsiteY1" fmla="*/ 454720 h 454719"/>
                <a:gd name="connsiteX2" fmla="*/ 0 w 447724"/>
                <a:gd name="connsiteY2" fmla="*/ 227360 h 454719"/>
                <a:gd name="connsiteX3" fmla="*/ 223862 w 447724"/>
                <a:gd name="connsiteY3" fmla="*/ 0 h 454719"/>
                <a:gd name="connsiteX4" fmla="*/ 447724 w 447724"/>
                <a:gd name="connsiteY4" fmla="*/ 227360 h 454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7724" h="454719">
                  <a:moveTo>
                    <a:pt x="447724" y="227360"/>
                  </a:moveTo>
                  <a:cubicBezTo>
                    <a:pt x="447724" y="352927"/>
                    <a:pt x="347498" y="454720"/>
                    <a:pt x="223862" y="454720"/>
                  </a:cubicBezTo>
                  <a:cubicBezTo>
                    <a:pt x="100226" y="454720"/>
                    <a:pt x="0" y="352927"/>
                    <a:pt x="0" y="227360"/>
                  </a:cubicBezTo>
                  <a:cubicBezTo>
                    <a:pt x="0" y="101792"/>
                    <a:pt x="100226" y="0"/>
                    <a:pt x="223862" y="0"/>
                  </a:cubicBezTo>
                  <a:cubicBezTo>
                    <a:pt x="347498" y="0"/>
                    <a:pt x="447724" y="101792"/>
                    <a:pt x="447724" y="227360"/>
                  </a:cubicBezTo>
                  <a:close/>
                </a:path>
              </a:pathLst>
            </a:custGeom>
            <a:solidFill>
              <a:srgbClr val="F4F2F6"/>
            </a:solidFill>
            <a:ln w="8345"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grpSp>
          <p:nvGrpSpPr>
            <p:cNvPr id="85" name="Graphic 4">
              <a:extLst>
                <a:ext uri="{FF2B5EF4-FFF2-40B4-BE49-F238E27FC236}">
                  <a16:creationId xmlns:a16="http://schemas.microsoft.com/office/drawing/2014/main" id="{F4F692AF-0FD3-0F92-E7C5-5FE205D8D0E1}"/>
                </a:ext>
              </a:extLst>
            </p:cNvPr>
            <p:cNvGrpSpPr/>
            <p:nvPr/>
          </p:nvGrpSpPr>
          <p:grpSpPr>
            <a:xfrm>
              <a:off x="615591" y="1770615"/>
              <a:ext cx="227649" cy="321690"/>
              <a:chOff x="5785974" y="2628792"/>
              <a:chExt cx="227649" cy="321690"/>
            </a:xfrm>
          </p:grpSpPr>
          <p:sp>
            <p:nvSpPr>
              <p:cNvPr id="89" name="Freeform 1078">
                <a:extLst>
                  <a:ext uri="{FF2B5EF4-FFF2-40B4-BE49-F238E27FC236}">
                    <a16:creationId xmlns:a16="http://schemas.microsoft.com/office/drawing/2014/main" id="{493435D2-B040-2FCC-51A8-F48DE9A81BE3}"/>
                  </a:ext>
                </a:extLst>
              </p:cNvPr>
              <p:cNvSpPr/>
              <p:nvPr/>
            </p:nvSpPr>
            <p:spPr>
              <a:xfrm rot="-2223600">
                <a:off x="5860273" y="2622230"/>
                <a:ext cx="45323" cy="202309"/>
              </a:xfrm>
              <a:custGeom>
                <a:avLst/>
                <a:gdLst>
                  <a:gd name="connsiteX0" fmla="*/ 0 w 45323"/>
                  <a:gd name="connsiteY0" fmla="*/ 0 h 202309"/>
                  <a:gd name="connsiteX1" fmla="*/ 45323 w 45323"/>
                  <a:gd name="connsiteY1" fmla="*/ 0 h 202309"/>
                  <a:gd name="connsiteX2" fmla="*/ 45323 w 45323"/>
                  <a:gd name="connsiteY2" fmla="*/ 202310 h 202309"/>
                  <a:gd name="connsiteX3" fmla="*/ 0 w 45323"/>
                  <a:gd name="connsiteY3" fmla="*/ 202310 h 202309"/>
                </a:gdLst>
                <a:ahLst/>
                <a:cxnLst>
                  <a:cxn ang="0">
                    <a:pos x="connsiteX0" y="connsiteY0"/>
                  </a:cxn>
                  <a:cxn ang="0">
                    <a:pos x="connsiteX1" y="connsiteY1"/>
                  </a:cxn>
                  <a:cxn ang="0">
                    <a:pos x="connsiteX2" y="connsiteY2"/>
                  </a:cxn>
                  <a:cxn ang="0">
                    <a:pos x="connsiteX3" y="connsiteY3"/>
                  </a:cxn>
                </a:cxnLst>
                <a:rect l="l" t="t" r="r" b="b"/>
                <a:pathLst>
                  <a:path w="45323" h="202309">
                    <a:moveTo>
                      <a:pt x="0" y="0"/>
                    </a:moveTo>
                    <a:lnTo>
                      <a:pt x="45323" y="0"/>
                    </a:lnTo>
                    <a:lnTo>
                      <a:pt x="45323" y="202310"/>
                    </a:lnTo>
                    <a:lnTo>
                      <a:pt x="0" y="202310"/>
                    </a:lnTo>
                    <a:close/>
                  </a:path>
                </a:pathLst>
              </a:custGeom>
              <a:gradFill>
                <a:gsLst>
                  <a:gs pos="0">
                    <a:srgbClr val="F4F2F6"/>
                  </a:gs>
                  <a:gs pos="50000">
                    <a:srgbClr val="F8F4F3"/>
                  </a:gs>
                  <a:gs pos="100000">
                    <a:srgbClr val="FCF7F0"/>
                  </a:gs>
                </a:gsLst>
                <a:lin ang="2223600" scaled="1"/>
              </a:gradFill>
              <a:ln w="3363"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90" name="Freeform 1079">
                <a:extLst>
                  <a:ext uri="{FF2B5EF4-FFF2-40B4-BE49-F238E27FC236}">
                    <a16:creationId xmlns:a16="http://schemas.microsoft.com/office/drawing/2014/main" id="{C526EF97-E0CF-C71E-9C84-13E5993EDC13}"/>
                  </a:ext>
                </a:extLst>
              </p:cNvPr>
              <p:cNvSpPr/>
              <p:nvPr/>
            </p:nvSpPr>
            <p:spPr>
              <a:xfrm>
                <a:off x="5938878" y="2797511"/>
                <a:ext cx="74745" cy="91299"/>
              </a:xfrm>
              <a:custGeom>
                <a:avLst/>
                <a:gdLst>
                  <a:gd name="connsiteX0" fmla="*/ 74746 w 74745"/>
                  <a:gd name="connsiteY0" fmla="*/ 84306 h 91299"/>
                  <a:gd name="connsiteX1" fmla="*/ 65731 w 74745"/>
                  <a:gd name="connsiteY1" fmla="*/ 91300 h 91299"/>
                  <a:gd name="connsiteX2" fmla="*/ 0 w 74745"/>
                  <a:gd name="connsiteY2" fmla="*/ 10046 h 91299"/>
                  <a:gd name="connsiteX3" fmla="*/ 13146 w 74745"/>
                  <a:gd name="connsiteY3" fmla="*/ 0 h 91299"/>
                  <a:gd name="connsiteX4" fmla="*/ 74746 w 74745"/>
                  <a:gd name="connsiteY4" fmla="*/ 84306 h 91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745" h="91299">
                    <a:moveTo>
                      <a:pt x="74746" y="84306"/>
                    </a:moveTo>
                    <a:lnTo>
                      <a:pt x="65731" y="91300"/>
                    </a:lnTo>
                    <a:lnTo>
                      <a:pt x="0" y="10046"/>
                    </a:lnTo>
                    <a:lnTo>
                      <a:pt x="13146" y="0"/>
                    </a:lnTo>
                    <a:lnTo>
                      <a:pt x="74746" y="84306"/>
                    </a:lnTo>
                    <a:close/>
                  </a:path>
                </a:pathLst>
              </a:custGeom>
              <a:gradFill>
                <a:gsLst>
                  <a:gs pos="0">
                    <a:srgbClr val="F4F2F6"/>
                  </a:gs>
                  <a:gs pos="50000">
                    <a:srgbClr val="F8F4F3"/>
                  </a:gs>
                  <a:gs pos="100000">
                    <a:srgbClr val="FCF7F0"/>
                  </a:gs>
                </a:gsLst>
                <a:lin ang="207600" scaled="1"/>
              </a:gradFill>
              <a:ln w="3363"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91" name="Freeform 1080">
                <a:extLst>
                  <a:ext uri="{FF2B5EF4-FFF2-40B4-BE49-F238E27FC236}">
                    <a16:creationId xmlns:a16="http://schemas.microsoft.com/office/drawing/2014/main" id="{19DD643B-C48D-2000-AF29-10A2EEF2EEE4}"/>
                  </a:ext>
                </a:extLst>
              </p:cNvPr>
              <p:cNvSpPr/>
              <p:nvPr/>
            </p:nvSpPr>
            <p:spPr>
              <a:xfrm>
                <a:off x="5843724" y="2819382"/>
                <a:ext cx="97657" cy="131100"/>
              </a:xfrm>
              <a:custGeom>
                <a:avLst/>
                <a:gdLst>
                  <a:gd name="connsiteX0" fmla="*/ 97658 w 97657"/>
                  <a:gd name="connsiteY0" fmla="*/ 120928 h 131100"/>
                  <a:gd name="connsiteX1" fmla="*/ 91398 w 97657"/>
                  <a:gd name="connsiteY1" fmla="*/ 131101 h 131100"/>
                  <a:gd name="connsiteX2" fmla="*/ 0 w 97657"/>
                  <a:gd name="connsiteY2" fmla="*/ 10046 h 131100"/>
                  <a:gd name="connsiteX3" fmla="*/ 13146 w 97657"/>
                  <a:gd name="connsiteY3" fmla="*/ 0 h 131100"/>
                  <a:gd name="connsiteX4" fmla="*/ 97658 w 97657"/>
                  <a:gd name="connsiteY4" fmla="*/ 120928 h 131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657" h="131100">
                    <a:moveTo>
                      <a:pt x="97658" y="120928"/>
                    </a:moveTo>
                    <a:lnTo>
                      <a:pt x="91398" y="131101"/>
                    </a:lnTo>
                    <a:lnTo>
                      <a:pt x="0" y="10046"/>
                    </a:lnTo>
                    <a:lnTo>
                      <a:pt x="13146" y="0"/>
                    </a:lnTo>
                    <a:lnTo>
                      <a:pt x="97658" y="120928"/>
                    </a:lnTo>
                    <a:close/>
                  </a:path>
                </a:pathLst>
              </a:custGeom>
              <a:gradFill>
                <a:gsLst>
                  <a:gs pos="0">
                    <a:srgbClr val="F4F2F6"/>
                  </a:gs>
                  <a:gs pos="50000">
                    <a:srgbClr val="F8F4F3"/>
                  </a:gs>
                  <a:gs pos="100000">
                    <a:srgbClr val="FCF7F0"/>
                  </a:gs>
                </a:gsLst>
                <a:lin ang="207600" scaled="1"/>
              </a:gradFill>
              <a:ln w="3363"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92" name="Freeform 1081">
                <a:extLst>
                  <a:ext uri="{FF2B5EF4-FFF2-40B4-BE49-F238E27FC236}">
                    <a16:creationId xmlns:a16="http://schemas.microsoft.com/office/drawing/2014/main" id="{00580BF9-1552-1C91-5092-9AE196365787}"/>
                  </a:ext>
                </a:extLst>
              </p:cNvPr>
              <p:cNvSpPr/>
              <p:nvPr/>
            </p:nvSpPr>
            <p:spPr>
              <a:xfrm>
                <a:off x="5826947" y="2824342"/>
                <a:ext cx="79628" cy="100836"/>
              </a:xfrm>
              <a:custGeom>
                <a:avLst/>
                <a:gdLst>
                  <a:gd name="connsiteX0" fmla="*/ 79629 w 79628"/>
                  <a:gd name="connsiteY0" fmla="*/ 90919 h 100836"/>
                  <a:gd name="connsiteX1" fmla="*/ 66608 w 79628"/>
                  <a:gd name="connsiteY1" fmla="*/ 100837 h 100836"/>
                  <a:gd name="connsiteX2" fmla="*/ 0 w 79628"/>
                  <a:gd name="connsiteY2" fmla="*/ 10046 h 100836"/>
                  <a:gd name="connsiteX3" fmla="*/ 13021 w 79628"/>
                  <a:gd name="connsiteY3" fmla="*/ 0 h 100836"/>
                  <a:gd name="connsiteX4" fmla="*/ 79629 w 79628"/>
                  <a:gd name="connsiteY4" fmla="*/ 90919 h 1008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628" h="100836">
                    <a:moveTo>
                      <a:pt x="79629" y="90919"/>
                    </a:moveTo>
                    <a:lnTo>
                      <a:pt x="66608" y="100837"/>
                    </a:lnTo>
                    <a:lnTo>
                      <a:pt x="0" y="10046"/>
                    </a:lnTo>
                    <a:lnTo>
                      <a:pt x="13021" y="0"/>
                    </a:lnTo>
                    <a:lnTo>
                      <a:pt x="79629" y="90919"/>
                    </a:lnTo>
                    <a:close/>
                  </a:path>
                </a:pathLst>
              </a:custGeom>
              <a:gradFill>
                <a:gsLst>
                  <a:gs pos="0">
                    <a:srgbClr val="F4F2F6"/>
                  </a:gs>
                  <a:gs pos="50000">
                    <a:srgbClr val="F8F4F3"/>
                  </a:gs>
                  <a:gs pos="100000">
                    <a:srgbClr val="FCF7F0"/>
                  </a:gs>
                </a:gsLst>
                <a:lin ang="207600" scaled="1"/>
              </a:gradFill>
              <a:ln w="3363"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93" name="Freeform 1082">
                <a:extLst>
                  <a:ext uri="{FF2B5EF4-FFF2-40B4-BE49-F238E27FC236}">
                    <a16:creationId xmlns:a16="http://schemas.microsoft.com/office/drawing/2014/main" id="{B4292B23-9A50-6FC9-7942-C02799E4352C}"/>
                  </a:ext>
                </a:extLst>
              </p:cNvPr>
              <p:cNvSpPr/>
              <p:nvPr/>
            </p:nvSpPr>
            <p:spPr>
              <a:xfrm rot="-2223600">
                <a:off x="5804423" y="2743373"/>
                <a:ext cx="88142" cy="92190"/>
              </a:xfrm>
              <a:custGeom>
                <a:avLst/>
                <a:gdLst>
                  <a:gd name="connsiteX0" fmla="*/ 0 w 88142"/>
                  <a:gd name="connsiteY0" fmla="*/ 0 h 92190"/>
                  <a:gd name="connsiteX1" fmla="*/ 88143 w 88142"/>
                  <a:gd name="connsiteY1" fmla="*/ 0 h 92190"/>
                  <a:gd name="connsiteX2" fmla="*/ 88143 w 88142"/>
                  <a:gd name="connsiteY2" fmla="*/ 92190 h 92190"/>
                  <a:gd name="connsiteX3" fmla="*/ 0 w 88142"/>
                  <a:gd name="connsiteY3" fmla="*/ 92190 h 92190"/>
                </a:gdLst>
                <a:ahLst/>
                <a:cxnLst>
                  <a:cxn ang="0">
                    <a:pos x="connsiteX0" y="connsiteY0"/>
                  </a:cxn>
                  <a:cxn ang="0">
                    <a:pos x="connsiteX1" y="connsiteY1"/>
                  </a:cxn>
                  <a:cxn ang="0">
                    <a:pos x="connsiteX2" y="connsiteY2"/>
                  </a:cxn>
                  <a:cxn ang="0">
                    <a:pos x="connsiteX3" y="connsiteY3"/>
                  </a:cxn>
                </a:cxnLst>
                <a:rect l="l" t="t" r="r" b="b"/>
                <a:pathLst>
                  <a:path w="88142" h="92190">
                    <a:moveTo>
                      <a:pt x="0" y="0"/>
                    </a:moveTo>
                    <a:lnTo>
                      <a:pt x="88143" y="0"/>
                    </a:lnTo>
                    <a:lnTo>
                      <a:pt x="88143" y="92190"/>
                    </a:lnTo>
                    <a:lnTo>
                      <a:pt x="0" y="92190"/>
                    </a:lnTo>
                    <a:close/>
                  </a:path>
                </a:pathLst>
              </a:custGeom>
              <a:gradFill>
                <a:gsLst>
                  <a:gs pos="0">
                    <a:srgbClr val="F4F2F6"/>
                  </a:gs>
                  <a:gs pos="50000">
                    <a:srgbClr val="F8F4F3"/>
                  </a:gs>
                  <a:gs pos="100000">
                    <a:srgbClr val="FCF7F0"/>
                  </a:gs>
                </a:gsLst>
                <a:lin ang="2223600" scaled="1"/>
              </a:gradFill>
              <a:ln w="3363"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94" name="Freeform 1083">
                <a:extLst>
                  <a:ext uri="{FF2B5EF4-FFF2-40B4-BE49-F238E27FC236}">
                    <a16:creationId xmlns:a16="http://schemas.microsoft.com/office/drawing/2014/main" id="{B7F2C12E-0984-6225-FB7C-BE0CC63E640F}"/>
                  </a:ext>
                </a:extLst>
              </p:cNvPr>
              <p:cNvSpPr/>
              <p:nvPr/>
            </p:nvSpPr>
            <p:spPr>
              <a:xfrm>
                <a:off x="5892803" y="2746139"/>
                <a:ext cx="35432" cy="28737"/>
              </a:xfrm>
              <a:custGeom>
                <a:avLst/>
                <a:gdLst>
                  <a:gd name="connsiteX0" fmla="*/ 0 w 35432"/>
                  <a:gd name="connsiteY0" fmla="*/ 28738 h 28737"/>
                  <a:gd name="connsiteX1" fmla="*/ 35432 w 35432"/>
                  <a:gd name="connsiteY1" fmla="*/ 0 h 28737"/>
                </a:gdLst>
                <a:ahLst/>
                <a:cxnLst>
                  <a:cxn ang="0">
                    <a:pos x="connsiteX0" y="connsiteY0"/>
                  </a:cxn>
                  <a:cxn ang="0">
                    <a:pos x="connsiteX1" y="connsiteY1"/>
                  </a:cxn>
                </a:cxnLst>
                <a:rect l="l" t="t" r="r" b="b"/>
                <a:pathLst>
                  <a:path w="35432" h="28737">
                    <a:moveTo>
                      <a:pt x="0" y="28738"/>
                    </a:moveTo>
                    <a:lnTo>
                      <a:pt x="35432" y="0"/>
                    </a:lnTo>
                  </a:path>
                </a:pathLst>
              </a:custGeom>
              <a:ln w="3363"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grpSp>
        <p:sp>
          <p:nvSpPr>
            <p:cNvPr id="86" name="Freeform 1084">
              <a:extLst>
                <a:ext uri="{FF2B5EF4-FFF2-40B4-BE49-F238E27FC236}">
                  <a16:creationId xmlns:a16="http://schemas.microsoft.com/office/drawing/2014/main" id="{72B73F3A-7B46-1A08-63FB-86616A471A9E}"/>
                </a:ext>
              </a:extLst>
            </p:cNvPr>
            <p:cNvSpPr/>
            <p:nvPr/>
          </p:nvSpPr>
          <p:spPr>
            <a:xfrm>
              <a:off x="836480" y="2358449"/>
              <a:ext cx="44196" cy="113107"/>
            </a:xfrm>
            <a:custGeom>
              <a:avLst/>
              <a:gdLst>
                <a:gd name="connsiteX0" fmla="*/ 41442 w 44196"/>
                <a:gd name="connsiteY0" fmla="*/ 95369 h 113107"/>
                <a:gd name="connsiteX1" fmla="*/ 29673 w 44196"/>
                <a:gd name="connsiteY1" fmla="*/ 109484 h 113107"/>
                <a:gd name="connsiteX2" fmla="*/ 14398 w 44196"/>
                <a:gd name="connsiteY2" fmla="*/ 109484 h 113107"/>
                <a:gd name="connsiteX3" fmla="*/ 2629 w 44196"/>
                <a:gd name="connsiteY3" fmla="*/ 95369 h 113107"/>
                <a:gd name="connsiteX4" fmla="*/ 0 w 44196"/>
                <a:gd name="connsiteY4" fmla="*/ 88121 h 113107"/>
                <a:gd name="connsiteX5" fmla="*/ 0 w 44196"/>
                <a:gd name="connsiteY5" fmla="*/ 11444 h 113107"/>
                <a:gd name="connsiteX6" fmla="*/ 10767 w 44196"/>
                <a:gd name="connsiteY6" fmla="*/ 0 h 113107"/>
                <a:gd name="connsiteX7" fmla="*/ 33429 w 44196"/>
                <a:gd name="connsiteY7" fmla="*/ 0 h 113107"/>
                <a:gd name="connsiteX8" fmla="*/ 44196 w 44196"/>
                <a:gd name="connsiteY8" fmla="*/ 11444 h 113107"/>
                <a:gd name="connsiteX9" fmla="*/ 44196 w 44196"/>
                <a:gd name="connsiteY9" fmla="*/ 88121 h 113107"/>
                <a:gd name="connsiteX10" fmla="*/ 41567 w 44196"/>
                <a:gd name="connsiteY10" fmla="*/ 95369 h 113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196" h="113106">
                  <a:moveTo>
                    <a:pt x="41442" y="95369"/>
                  </a:moveTo>
                  <a:lnTo>
                    <a:pt x="29673" y="109484"/>
                  </a:lnTo>
                  <a:cubicBezTo>
                    <a:pt x="25666" y="114316"/>
                    <a:pt x="18405" y="114316"/>
                    <a:pt x="14398" y="109484"/>
                  </a:cubicBezTo>
                  <a:lnTo>
                    <a:pt x="2629" y="95369"/>
                  </a:lnTo>
                  <a:cubicBezTo>
                    <a:pt x="1002" y="93335"/>
                    <a:pt x="0" y="90791"/>
                    <a:pt x="0" y="88121"/>
                  </a:cubicBezTo>
                  <a:lnTo>
                    <a:pt x="0" y="11444"/>
                  </a:lnTo>
                  <a:cubicBezTo>
                    <a:pt x="0" y="5086"/>
                    <a:pt x="4758" y="0"/>
                    <a:pt x="10767" y="0"/>
                  </a:cubicBezTo>
                  <a:lnTo>
                    <a:pt x="33429" y="0"/>
                  </a:lnTo>
                  <a:cubicBezTo>
                    <a:pt x="39314" y="0"/>
                    <a:pt x="44196" y="5086"/>
                    <a:pt x="44196" y="11444"/>
                  </a:cubicBezTo>
                  <a:lnTo>
                    <a:pt x="44196" y="88121"/>
                  </a:lnTo>
                  <a:cubicBezTo>
                    <a:pt x="44196" y="90791"/>
                    <a:pt x="43320" y="93335"/>
                    <a:pt x="41567" y="95369"/>
                  </a:cubicBezTo>
                  <a:close/>
                </a:path>
              </a:pathLst>
            </a:custGeom>
            <a:solidFill>
              <a:srgbClr val="F9F8F1"/>
            </a:solidFill>
            <a:ln w="5107" cap="flat">
              <a:solidFill>
                <a:srgbClr val="B3B3A7"/>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87" name="Freeform 1130">
              <a:extLst>
                <a:ext uri="{FF2B5EF4-FFF2-40B4-BE49-F238E27FC236}">
                  <a16:creationId xmlns:a16="http://schemas.microsoft.com/office/drawing/2014/main" id="{DA9EFEC4-9E3E-C4DF-C2DB-01B8D8104E22}"/>
                </a:ext>
              </a:extLst>
            </p:cNvPr>
            <p:cNvSpPr/>
            <p:nvPr/>
          </p:nvSpPr>
          <p:spPr>
            <a:xfrm>
              <a:off x="769657" y="2033404"/>
              <a:ext cx="262925" cy="267033"/>
            </a:xfrm>
            <a:custGeom>
              <a:avLst/>
              <a:gdLst>
                <a:gd name="connsiteX0" fmla="*/ 262925 w 262925"/>
                <a:gd name="connsiteY0" fmla="*/ 133517 h 267033"/>
                <a:gd name="connsiteX1" fmla="*/ 131463 w 262925"/>
                <a:gd name="connsiteY1" fmla="*/ 267033 h 267033"/>
                <a:gd name="connsiteX2" fmla="*/ 0 w 262925"/>
                <a:gd name="connsiteY2" fmla="*/ 133517 h 267033"/>
                <a:gd name="connsiteX3" fmla="*/ 131463 w 262925"/>
                <a:gd name="connsiteY3" fmla="*/ 0 h 267033"/>
                <a:gd name="connsiteX4" fmla="*/ 262925 w 262925"/>
                <a:gd name="connsiteY4" fmla="*/ 133517 h 2670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925" h="267033">
                  <a:moveTo>
                    <a:pt x="262925" y="133517"/>
                  </a:moveTo>
                  <a:cubicBezTo>
                    <a:pt x="262925" y="207256"/>
                    <a:pt x="204067" y="267033"/>
                    <a:pt x="131463" y="267033"/>
                  </a:cubicBezTo>
                  <a:cubicBezTo>
                    <a:pt x="58858" y="267033"/>
                    <a:pt x="0" y="207256"/>
                    <a:pt x="0" y="133517"/>
                  </a:cubicBezTo>
                  <a:cubicBezTo>
                    <a:pt x="0" y="59777"/>
                    <a:pt x="58858" y="0"/>
                    <a:pt x="131463" y="0"/>
                  </a:cubicBezTo>
                  <a:cubicBezTo>
                    <a:pt x="204067" y="0"/>
                    <a:pt x="262925" y="59777"/>
                    <a:pt x="262925" y="133517"/>
                  </a:cubicBezTo>
                  <a:close/>
                </a:path>
              </a:pathLst>
            </a:custGeom>
            <a:gradFill flip="none" rotWithShape="1">
              <a:gsLst>
                <a:gs pos="0">
                  <a:srgbClr val="F4F2F6"/>
                </a:gs>
                <a:gs pos="100000">
                  <a:srgbClr val="B7AAC4"/>
                </a:gs>
              </a:gsLst>
              <a:path path="circle">
                <a:fillToRect l="50000" t="50000" r="50000" b="50000"/>
              </a:path>
            </a:gra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black"/>
                </a:solidFill>
                <a:effectLst/>
                <a:uLnTx/>
                <a:uFillTx/>
                <a:latin typeface="Verdana"/>
                <a:ea typeface="Verdana"/>
                <a:cs typeface="Arial"/>
              </a:endParaRPr>
            </a:p>
          </p:txBody>
        </p:sp>
        <p:sp>
          <p:nvSpPr>
            <p:cNvPr id="88" name="TextBox 1044">
              <a:extLst>
                <a:ext uri="{FF2B5EF4-FFF2-40B4-BE49-F238E27FC236}">
                  <a16:creationId xmlns:a16="http://schemas.microsoft.com/office/drawing/2014/main" id="{C17374B6-79E7-72F4-8AF5-6F1E32DD39E4}"/>
                </a:ext>
              </a:extLst>
            </p:cNvPr>
            <p:cNvSpPr txBox="1"/>
            <p:nvPr/>
          </p:nvSpPr>
          <p:spPr>
            <a:xfrm>
              <a:off x="631101" y="2030344"/>
              <a:ext cx="488000" cy="276999"/>
            </a:xfrm>
            <a:prstGeom prst="rect">
              <a:avLst/>
            </a:prstGeom>
            <a:noFill/>
          </p:spPr>
          <p:txBody>
            <a:bodyPr wrap="square" rtlCol="0">
              <a:spAutoFit/>
            </a:bodyPr>
            <a:lstStyle/>
            <a:p>
              <a:pPr marL="0" marR="0" lvl="0" indent="0" algn="r" defTabSz="457189"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23004C"/>
                  </a:solidFill>
                  <a:effectLst/>
                  <a:uLnTx/>
                  <a:uFillTx/>
                  <a:latin typeface="Verdana"/>
                  <a:ea typeface="Verdana"/>
                  <a:cs typeface="Verdana"/>
                </a:rPr>
                <a:t>CD4</a:t>
              </a:r>
              <a:r>
                <a:rPr kumimoji="0" lang="de" sz="600" b="0" i="0" u="none" strike="noStrike" kern="1200" cap="none" spc="0" normalizeH="0" baseline="30000" noProof="0">
                  <a:ln>
                    <a:noFill/>
                  </a:ln>
                  <a:solidFill>
                    <a:srgbClr val="23004C"/>
                  </a:solidFill>
                  <a:effectLst/>
                  <a:uLnTx/>
                  <a:uFillTx/>
                  <a:latin typeface="Verdana"/>
                  <a:ea typeface="Verdana"/>
                  <a:cs typeface="Verdana"/>
                </a:rPr>
                <a:t>+</a:t>
              </a:r>
            </a:p>
            <a:p>
              <a:pPr marL="0" marR="0" lvl="0" indent="0" algn="r" defTabSz="457189"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23004C"/>
                  </a:solidFill>
                  <a:effectLst/>
                  <a:uLnTx/>
                  <a:uFillTx/>
                  <a:latin typeface="Verdana"/>
                  <a:ea typeface="Verdana"/>
                  <a:cs typeface="Verdana"/>
                </a:rPr>
                <a:t>T-Zelle</a:t>
              </a:r>
            </a:p>
          </p:txBody>
        </p:sp>
      </p:grpSp>
    </p:spTree>
    <p:extLst>
      <p:ext uri="{BB962C8B-B14F-4D97-AF65-F5344CB8AC3E}">
        <p14:creationId xmlns:p14="http://schemas.microsoft.com/office/powerpoint/2010/main" val="50960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2E7089-3237-054E-5481-8DB071DBD841}"/>
            </a:ext>
          </a:extLst>
        </p:cNvPr>
        <p:cNvGrpSpPr/>
        <p:nvPr/>
      </p:nvGrpSpPr>
      <p:grpSpPr>
        <a:xfrm>
          <a:off x="0" y="0"/>
          <a:ext cx="0" cy="0"/>
          <a:chOff x="0" y="0"/>
          <a:chExt cx="0" cy="0"/>
        </a:xfrm>
      </p:grpSpPr>
      <p:sp>
        <p:nvSpPr>
          <p:cNvPr id="13" name="Textplatzhalter 4">
            <a:extLst>
              <a:ext uri="{FF2B5EF4-FFF2-40B4-BE49-F238E27FC236}">
                <a16:creationId xmlns:a16="http://schemas.microsoft.com/office/drawing/2014/main" id="{8EDDD8E1-9142-7363-72E5-463572E2FE46}"/>
              </a:ext>
            </a:extLst>
          </p:cNvPr>
          <p:cNvSpPr>
            <a:spLocks noGrp="1"/>
          </p:cNvSpPr>
          <p:nvPr>
            <p:ph type="body" sz="quarter" idx="17"/>
          </p:nvPr>
        </p:nvSpPr>
        <p:spPr>
          <a:xfrm>
            <a:off x="368963" y="127658"/>
            <a:ext cx="8717603" cy="463296"/>
          </a:xfrm>
        </p:spPr>
        <p:txBody>
          <a:bodyPr/>
          <a:lstStyle/>
          <a:p>
            <a:r>
              <a:rPr lang="de-DE" sz="2000" b="1" dirty="0">
                <a:solidFill>
                  <a:srgbClr val="7030A0"/>
                </a:solidFill>
                <a:latin typeface="+mj-lt"/>
              </a:rPr>
              <a:t>Zellen des adaptiven Immunsystems: Zellulär und humoral</a:t>
            </a:r>
            <a:endParaRPr lang="de-DE" sz="2000" b="1" baseline="30000" dirty="0">
              <a:solidFill>
                <a:srgbClr val="7030A0"/>
              </a:solidFill>
              <a:latin typeface="+mj-lt"/>
            </a:endParaRPr>
          </a:p>
        </p:txBody>
      </p:sp>
      <p:sp>
        <p:nvSpPr>
          <p:cNvPr id="9" name="Textfeld 8">
            <a:extLst>
              <a:ext uri="{FF2B5EF4-FFF2-40B4-BE49-F238E27FC236}">
                <a16:creationId xmlns:a16="http://schemas.microsoft.com/office/drawing/2014/main" id="{37DEB2F7-C264-2517-B7F4-74E11C7642BC}"/>
              </a:ext>
            </a:extLst>
          </p:cNvPr>
          <p:cNvSpPr txBox="1"/>
          <p:nvPr/>
        </p:nvSpPr>
        <p:spPr>
          <a:xfrm>
            <a:off x="368963" y="4669031"/>
            <a:ext cx="8446849" cy="461665"/>
          </a:xfrm>
          <a:prstGeom prst="rect">
            <a:avLst/>
          </a:prstGeom>
          <a:noFill/>
        </p:spPr>
        <p:txBody>
          <a:bodyPr wrap="square">
            <a:spAutoFit/>
          </a:bodyPr>
          <a:lstStyle/>
          <a:p>
            <a:r>
              <a:rPr lang="de-DE" sz="600" dirty="0">
                <a:solidFill>
                  <a:srgbClr val="404040"/>
                </a:solidFill>
                <a:cs typeface="Arial"/>
              </a:rPr>
              <a:t>APZ: Antigen-präsentierende Zelle; CD: </a:t>
            </a:r>
            <a:r>
              <a:rPr lang="de-DE" sz="600" dirty="0" err="1">
                <a:solidFill>
                  <a:srgbClr val="404040"/>
                </a:solidFill>
                <a:cs typeface="Arial"/>
              </a:rPr>
              <a:t>cluster</a:t>
            </a:r>
            <a:r>
              <a:rPr lang="de-DE" sz="600" dirty="0">
                <a:solidFill>
                  <a:srgbClr val="404040"/>
                </a:solidFill>
                <a:cs typeface="Arial"/>
              </a:rPr>
              <a:t> </a:t>
            </a:r>
            <a:r>
              <a:rPr lang="de-DE" sz="600" dirty="0" err="1">
                <a:solidFill>
                  <a:srgbClr val="404040"/>
                </a:solidFill>
                <a:cs typeface="Arial"/>
              </a:rPr>
              <a:t>of</a:t>
            </a:r>
            <a:r>
              <a:rPr lang="de-DE" sz="600" dirty="0">
                <a:solidFill>
                  <a:srgbClr val="404040"/>
                </a:solidFill>
                <a:cs typeface="Arial"/>
              </a:rPr>
              <a:t> </a:t>
            </a:r>
            <a:r>
              <a:rPr lang="de-DE" sz="600" dirty="0" err="1">
                <a:solidFill>
                  <a:srgbClr val="404040"/>
                </a:solidFill>
                <a:cs typeface="Arial"/>
              </a:rPr>
              <a:t>differentiation</a:t>
            </a:r>
            <a:r>
              <a:rPr lang="de-DE" sz="600" dirty="0">
                <a:solidFill>
                  <a:srgbClr val="404040"/>
                </a:solidFill>
                <a:cs typeface="Arial"/>
              </a:rPr>
              <a:t>, Differenzierungscluster; FoxP3: </a:t>
            </a:r>
            <a:r>
              <a:rPr lang="de-DE" sz="600" dirty="0" err="1">
                <a:solidFill>
                  <a:srgbClr val="404040"/>
                </a:solidFill>
                <a:cs typeface="Arial"/>
              </a:rPr>
              <a:t>forkhead</a:t>
            </a:r>
            <a:r>
              <a:rPr lang="de-DE" sz="600" dirty="0">
                <a:solidFill>
                  <a:srgbClr val="404040"/>
                </a:solidFill>
                <a:cs typeface="Arial"/>
              </a:rPr>
              <a:t> box </a:t>
            </a:r>
            <a:r>
              <a:rPr lang="de-DE" sz="600" dirty="0" err="1">
                <a:solidFill>
                  <a:srgbClr val="404040"/>
                </a:solidFill>
                <a:cs typeface="Arial"/>
              </a:rPr>
              <a:t>protein</a:t>
            </a:r>
            <a:r>
              <a:rPr lang="de-DE" sz="600" dirty="0">
                <a:solidFill>
                  <a:srgbClr val="404040"/>
                </a:solidFill>
                <a:cs typeface="Arial"/>
              </a:rPr>
              <a:t> P3, </a:t>
            </a:r>
            <a:r>
              <a:rPr lang="de-DE" sz="600" dirty="0" err="1">
                <a:solidFill>
                  <a:srgbClr val="404040"/>
                </a:solidFill>
                <a:cs typeface="Arial"/>
              </a:rPr>
              <a:t>Forkhead</a:t>
            </a:r>
            <a:r>
              <a:rPr lang="de-DE" sz="600" dirty="0">
                <a:solidFill>
                  <a:srgbClr val="404040"/>
                </a:solidFill>
                <a:cs typeface="Arial"/>
              </a:rPr>
              <a:t>-Box-Protein P3 = Transkriptionsfaktor.</a:t>
            </a:r>
          </a:p>
          <a:p>
            <a:endParaRPr lang="de-DE" sz="600" b="1" dirty="0">
              <a:solidFill>
                <a:srgbClr val="404040"/>
              </a:solidFill>
              <a:cs typeface="Arial"/>
            </a:endParaRPr>
          </a:p>
          <a:p>
            <a:r>
              <a:rPr lang="de-DE" sz="600" b="1" dirty="0">
                <a:solidFill>
                  <a:srgbClr val="404040"/>
                </a:solidFill>
                <a:cs typeface="Arial"/>
              </a:rPr>
              <a:t>1. </a:t>
            </a:r>
            <a:r>
              <a:rPr lang="de-DE" sz="600" dirty="0">
                <a:solidFill>
                  <a:srgbClr val="404040"/>
                </a:solidFill>
                <a:cs typeface="Arial"/>
              </a:rPr>
              <a:t>Dong C. </a:t>
            </a:r>
            <a:r>
              <a:rPr lang="de-DE" sz="600" i="1" dirty="0">
                <a:solidFill>
                  <a:srgbClr val="404040"/>
                </a:solidFill>
                <a:cs typeface="Arial"/>
              </a:rPr>
              <a:t>Ann Rev </a:t>
            </a:r>
            <a:r>
              <a:rPr lang="de-DE" sz="600" i="1" dirty="0" err="1">
                <a:solidFill>
                  <a:srgbClr val="404040"/>
                </a:solidFill>
                <a:cs typeface="Arial"/>
              </a:rPr>
              <a:t>Immunol</a:t>
            </a:r>
            <a:r>
              <a:rPr lang="de-DE" sz="600" dirty="0">
                <a:solidFill>
                  <a:srgbClr val="404040"/>
                </a:solidFill>
                <a:cs typeface="Arial"/>
              </a:rPr>
              <a:t> 2021; 39: 51–76. </a:t>
            </a:r>
            <a:r>
              <a:rPr lang="de-DE" sz="600" b="1" dirty="0">
                <a:solidFill>
                  <a:srgbClr val="404040"/>
                </a:solidFill>
                <a:cs typeface="Arial"/>
              </a:rPr>
              <a:t>2.</a:t>
            </a:r>
            <a:r>
              <a:rPr lang="de-DE" sz="600" dirty="0">
                <a:solidFill>
                  <a:srgbClr val="404040"/>
                </a:solidFill>
                <a:cs typeface="Arial"/>
              </a:rPr>
              <a:t> </a:t>
            </a:r>
            <a:r>
              <a:rPr lang="en-US" sz="600" dirty="0">
                <a:solidFill>
                  <a:srgbClr val="404040"/>
                </a:solidFill>
                <a:cs typeface="Arial"/>
              </a:rPr>
              <a:t>Wik JA &amp; </a:t>
            </a:r>
            <a:r>
              <a:rPr lang="en-US" sz="600" dirty="0" err="1">
                <a:solidFill>
                  <a:srgbClr val="404040"/>
                </a:solidFill>
                <a:cs typeface="Arial"/>
              </a:rPr>
              <a:t>Skålhegg</a:t>
            </a:r>
            <a:r>
              <a:rPr lang="en-US" sz="600" dirty="0">
                <a:solidFill>
                  <a:srgbClr val="404040"/>
                </a:solidFill>
                <a:cs typeface="Arial"/>
              </a:rPr>
              <a:t> S. </a:t>
            </a:r>
            <a:r>
              <a:rPr lang="en-US" sz="600" i="1" dirty="0">
                <a:solidFill>
                  <a:srgbClr val="404040"/>
                </a:solidFill>
                <a:cs typeface="Arial"/>
              </a:rPr>
              <a:t>Front Immunol </a:t>
            </a:r>
            <a:r>
              <a:rPr lang="en-US" sz="600" dirty="0">
                <a:solidFill>
                  <a:srgbClr val="404040"/>
                </a:solidFill>
                <a:cs typeface="Arial"/>
              </a:rPr>
              <a:t>2022; 13: 840610. </a:t>
            </a:r>
            <a:r>
              <a:rPr lang="en-US" sz="600" b="1" dirty="0">
                <a:solidFill>
                  <a:srgbClr val="404040"/>
                </a:solidFill>
                <a:cs typeface="Arial"/>
              </a:rPr>
              <a:t>3.</a:t>
            </a:r>
            <a:r>
              <a:rPr lang="en-US" sz="600" dirty="0">
                <a:solidFill>
                  <a:srgbClr val="404040"/>
                </a:solidFill>
                <a:cs typeface="Arial"/>
              </a:rPr>
              <a:t> Kumar V. </a:t>
            </a:r>
            <a:r>
              <a:rPr lang="en-US" sz="600" i="1" dirty="0">
                <a:solidFill>
                  <a:srgbClr val="404040"/>
                </a:solidFill>
                <a:cs typeface="Arial"/>
              </a:rPr>
              <a:t>Int J Mol Sci </a:t>
            </a:r>
            <a:r>
              <a:rPr lang="en-US" sz="600" dirty="0">
                <a:solidFill>
                  <a:srgbClr val="404040"/>
                </a:solidFill>
                <a:cs typeface="Arial"/>
              </a:rPr>
              <a:t>2025; 26: 8788. </a:t>
            </a:r>
            <a:r>
              <a:rPr lang="en-US" sz="600" b="1" dirty="0">
                <a:solidFill>
                  <a:srgbClr val="404040"/>
                </a:solidFill>
                <a:cs typeface="Arial"/>
              </a:rPr>
              <a:t>4.</a:t>
            </a:r>
            <a:r>
              <a:rPr lang="en-US" sz="600" dirty="0">
                <a:solidFill>
                  <a:srgbClr val="404040"/>
                </a:solidFill>
                <a:cs typeface="Arial"/>
              </a:rPr>
              <a:t> Wang Y </a:t>
            </a:r>
            <a:r>
              <a:rPr lang="en-US" sz="600" i="1" dirty="0">
                <a:solidFill>
                  <a:srgbClr val="404040"/>
                </a:solidFill>
                <a:cs typeface="Arial"/>
              </a:rPr>
              <a:t>et al. Adv Exp Med Biol </a:t>
            </a:r>
            <a:r>
              <a:rPr lang="en-US" sz="600" dirty="0">
                <a:solidFill>
                  <a:srgbClr val="404040"/>
                </a:solidFill>
                <a:cs typeface="Arial"/>
              </a:rPr>
              <a:t>2020; 1254: 1</a:t>
            </a:r>
            <a:r>
              <a:rPr lang="de-DE" sz="600" dirty="0">
                <a:solidFill>
                  <a:srgbClr val="404040"/>
                </a:solidFill>
                <a:cs typeface="Arial"/>
              </a:rPr>
              <a:t>–</a:t>
            </a:r>
            <a:r>
              <a:rPr lang="en-US" sz="600" dirty="0">
                <a:solidFill>
                  <a:srgbClr val="404040"/>
                </a:solidFill>
                <a:cs typeface="Arial"/>
              </a:rPr>
              <a:t>22.          </a:t>
            </a:r>
            <a:r>
              <a:rPr lang="en-US" sz="600" b="1" dirty="0">
                <a:solidFill>
                  <a:srgbClr val="404040"/>
                </a:solidFill>
                <a:cs typeface="Arial"/>
              </a:rPr>
              <a:t>5.</a:t>
            </a:r>
            <a:r>
              <a:rPr lang="en-US" sz="600" dirty="0">
                <a:solidFill>
                  <a:srgbClr val="404040"/>
                </a:solidFill>
                <a:cs typeface="Arial"/>
              </a:rPr>
              <a:t> Seifert M &amp; Küppers R. </a:t>
            </a:r>
            <a:r>
              <a:rPr lang="en-US" sz="600" i="1" dirty="0">
                <a:solidFill>
                  <a:srgbClr val="404040"/>
                </a:solidFill>
                <a:cs typeface="Arial"/>
              </a:rPr>
              <a:t>Leukemia</a:t>
            </a:r>
            <a:r>
              <a:rPr lang="en-US" sz="600" dirty="0">
                <a:solidFill>
                  <a:srgbClr val="404040"/>
                </a:solidFill>
                <a:cs typeface="Arial"/>
              </a:rPr>
              <a:t> 2016; 30: 2283</a:t>
            </a:r>
            <a:r>
              <a:rPr lang="de-DE" sz="600" dirty="0">
                <a:solidFill>
                  <a:srgbClr val="404040"/>
                </a:solidFill>
                <a:cs typeface="Arial"/>
              </a:rPr>
              <a:t>–</a:t>
            </a:r>
            <a:r>
              <a:rPr lang="en-US" sz="600" dirty="0">
                <a:solidFill>
                  <a:srgbClr val="404040"/>
                </a:solidFill>
                <a:cs typeface="Arial"/>
              </a:rPr>
              <a:t>92. </a:t>
            </a:r>
            <a:r>
              <a:rPr lang="en-US" sz="600" b="1" dirty="0">
                <a:solidFill>
                  <a:srgbClr val="404040"/>
                </a:solidFill>
                <a:cs typeface="Arial"/>
              </a:rPr>
              <a:t>6.</a:t>
            </a:r>
            <a:r>
              <a:rPr lang="en-US" sz="600" dirty="0">
                <a:solidFill>
                  <a:srgbClr val="404040"/>
                </a:solidFill>
                <a:cs typeface="Arial"/>
              </a:rPr>
              <a:t> Neri P. </a:t>
            </a:r>
            <a:r>
              <a:rPr lang="en-US" sz="600" i="1" dirty="0">
                <a:solidFill>
                  <a:srgbClr val="404040"/>
                </a:solidFill>
                <a:cs typeface="Arial"/>
              </a:rPr>
              <a:t>Blood</a:t>
            </a:r>
            <a:r>
              <a:rPr lang="en-US" sz="600" dirty="0">
                <a:solidFill>
                  <a:srgbClr val="404040"/>
                </a:solidFill>
                <a:cs typeface="Arial"/>
              </a:rPr>
              <a:t> 2024; 144: 466–7.  </a:t>
            </a:r>
          </a:p>
        </p:txBody>
      </p:sp>
      <p:sp>
        <p:nvSpPr>
          <p:cNvPr id="3" name="Rectangle: Rounded Corners 6">
            <a:extLst>
              <a:ext uri="{FF2B5EF4-FFF2-40B4-BE49-F238E27FC236}">
                <a16:creationId xmlns:a16="http://schemas.microsoft.com/office/drawing/2014/main" id="{95D701E4-BAFF-ADC6-FB6E-7C70743921E0}"/>
              </a:ext>
            </a:extLst>
          </p:cNvPr>
          <p:cNvSpPr/>
          <p:nvPr/>
        </p:nvSpPr>
        <p:spPr>
          <a:xfrm>
            <a:off x="347356" y="1969019"/>
            <a:ext cx="4110264" cy="2296211"/>
          </a:xfrm>
          <a:prstGeom prst="roundRect">
            <a:avLst>
              <a:gd name="adj" fmla="val 2965"/>
            </a:avLst>
          </a:prstGeom>
          <a:solidFill>
            <a:schemeClr val="bg1"/>
          </a:solidFill>
          <a:ln w="12700">
            <a:solidFill>
              <a:schemeClr val="accent2"/>
            </a:solidFill>
          </a:ln>
          <a:effectLst/>
        </p:spPr>
        <p:style>
          <a:lnRef idx="2">
            <a:schemeClr val="accent1"/>
          </a:lnRef>
          <a:fillRef idx="1">
            <a:schemeClr val="lt1"/>
          </a:fillRef>
          <a:effectRef idx="0">
            <a:schemeClr val="accent1"/>
          </a:effectRef>
          <a:fontRef idx="minor">
            <a:schemeClr val="dk1"/>
          </a:fontRef>
        </p:style>
        <p:txBody>
          <a:bodyPr lIns="0" rIns="0" rtlCol="0" anchor="t"/>
          <a:lstStyle/>
          <a:p>
            <a:pPr lvl="0" algn="ctr">
              <a:lnSpc>
                <a:spcPct val="110000"/>
              </a:lnSpc>
              <a:defRPr/>
            </a:pPr>
            <a:endParaRPr lang="en-US" sz="900">
              <a:solidFill>
                <a:srgbClr val="000000">
                  <a:lumMod val="75000"/>
                  <a:lumOff val="25000"/>
                </a:srgbClr>
              </a:solidFill>
              <a:latin typeface="Arial"/>
            </a:endParaRPr>
          </a:p>
        </p:txBody>
      </p:sp>
      <p:grpSp>
        <p:nvGrpSpPr>
          <p:cNvPr id="5" name="Group 34">
            <a:extLst>
              <a:ext uri="{FF2B5EF4-FFF2-40B4-BE49-F238E27FC236}">
                <a16:creationId xmlns:a16="http://schemas.microsoft.com/office/drawing/2014/main" id="{8D49FBEF-654A-A366-7DBD-CA1BFAE64BF3}"/>
              </a:ext>
            </a:extLst>
          </p:cNvPr>
          <p:cNvGrpSpPr>
            <a:grpSpLocks noChangeAspect="1"/>
          </p:cNvGrpSpPr>
          <p:nvPr/>
        </p:nvGrpSpPr>
        <p:grpSpPr>
          <a:xfrm>
            <a:off x="577749" y="2079407"/>
            <a:ext cx="541199" cy="555854"/>
            <a:chOff x="3269853" y="1518176"/>
            <a:chExt cx="1313939" cy="1349519"/>
          </a:xfrm>
        </p:grpSpPr>
        <p:pic>
          <p:nvPicPr>
            <p:cNvPr id="7" name="Image 30" descr="preencoded.png">
              <a:extLst>
                <a:ext uri="{FF2B5EF4-FFF2-40B4-BE49-F238E27FC236}">
                  <a16:creationId xmlns:a16="http://schemas.microsoft.com/office/drawing/2014/main" id="{32E82311-B998-63F6-7A71-4D41BFF7BD19}"/>
                </a:ext>
              </a:extLst>
            </p:cNvPr>
            <p:cNvPicPr>
              <a:picLocks noChangeAspect="1"/>
            </p:cNvPicPr>
            <p:nvPr>
              <p:custDataLst>
                <p:tags r:id="rId5"/>
              </p:custDataLst>
            </p:nvPr>
          </p:nvPicPr>
          <p:blipFill>
            <a:blip r:embed="rId7"/>
            <a:stretch>
              <a:fillRect/>
            </a:stretch>
          </p:blipFill>
          <p:spPr>
            <a:xfrm>
              <a:off x="3269853" y="1518176"/>
              <a:ext cx="1313939" cy="1349519"/>
            </a:xfrm>
            <a:prstGeom prst="rect">
              <a:avLst/>
            </a:prstGeom>
          </p:spPr>
        </p:pic>
        <p:sp>
          <p:nvSpPr>
            <p:cNvPr id="8" name="TextBox 33">
              <a:extLst>
                <a:ext uri="{FF2B5EF4-FFF2-40B4-BE49-F238E27FC236}">
                  <a16:creationId xmlns:a16="http://schemas.microsoft.com/office/drawing/2014/main" id="{3E22D4F8-5322-A8CC-5320-D645504CBA28}"/>
                </a:ext>
              </a:extLst>
            </p:cNvPr>
            <p:cNvSpPr txBox="1"/>
            <p:nvPr/>
          </p:nvSpPr>
          <p:spPr>
            <a:xfrm>
              <a:off x="3586986" y="1956093"/>
              <a:ext cx="709395" cy="739436"/>
            </a:xfrm>
            <a:prstGeom prst="rect">
              <a:avLst/>
            </a:prstGeom>
            <a:noFill/>
          </p:spPr>
          <p:txBody>
            <a:bodyPr wrap="none" rtlCol="0" anchor="ctr">
              <a:spAutoFit/>
            </a:bodyPr>
            <a:lstStyle/>
            <a:p>
              <a:pPr algn="ctr"/>
              <a:r>
                <a:rPr lang="en-IN" sz="1400">
                  <a:solidFill>
                    <a:schemeClr val="bg1"/>
                  </a:solidFill>
                </a:rPr>
                <a:t>T</a:t>
              </a:r>
            </a:p>
          </p:txBody>
        </p:sp>
      </p:grpSp>
      <p:grpSp>
        <p:nvGrpSpPr>
          <p:cNvPr id="10" name="Group 35">
            <a:extLst>
              <a:ext uri="{FF2B5EF4-FFF2-40B4-BE49-F238E27FC236}">
                <a16:creationId xmlns:a16="http://schemas.microsoft.com/office/drawing/2014/main" id="{52AC4474-C5A2-22B6-3E5E-60C1A22FE4E7}"/>
              </a:ext>
            </a:extLst>
          </p:cNvPr>
          <p:cNvGrpSpPr>
            <a:grpSpLocks noChangeAspect="1"/>
          </p:cNvGrpSpPr>
          <p:nvPr/>
        </p:nvGrpSpPr>
        <p:grpSpPr>
          <a:xfrm>
            <a:off x="577749" y="2812118"/>
            <a:ext cx="541199" cy="555854"/>
            <a:chOff x="3269853" y="1518176"/>
            <a:chExt cx="1313939" cy="1349519"/>
          </a:xfrm>
        </p:grpSpPr>
        <p:pic>
          <p:nvPicPr>
            <p:cNvPr id="11" name="Image 30" descr="preencoded.png">
              <a:extLst>
                <a:ext uri="{FF2B5EF4-FFF2-40B4-BE49-F238E27FC236}">
                  <a16:creationId xmlns:a16="http://schemas.microsoft.com/office/drawing/2014/main" id="{13A3A04C-FD34-08CB-6809-B39B4412248C}"/>
                </a:ext>
              </a:extLst>
            </p:cNvPr>
            <p:cNvPicPr>
              <a:picLocks noChangeAspect="1"/>
            </p:cNvPicPr>
            <p:nvPr>
              <p:custDataLst>
                <p:tags r:id="rId4"/>
              </p:custDataLst>
            </p:nvPr>
          </p:nvPicPr>
          <p:blipFill>
            <a:blip r:embed="rId7"/>
            <a:stretch>
              <a:fillRect/>
            </a:stretch>
          </p:blipFill>
          <p:spPr>
            <a:xfrm>
              <a:off x="3269853" y="1518176"/>
              <a:ext cx="1313939" cy="1349519"/>
            </a:xfrm>
            <a:prstGeom prst="rect">
              <a:avLst/>
            </a:prstGeom>
          </p:spPr>
        </p:pic>
        <p:sp>
          <p:nvSpPr>
            <p:cNvPr id="38" name="TextBox 37">
              <a:extLst>
                <a:ext uri="{FF2B5EF4-FFF2-40B4-BE49-F238E27FC236}">
                  <a16:creationId xmlns:a16="http://schemas.microsoft.com/office/drawing/2014/main" id="{11214B16-78E7-C309-DA10-9903517BF647}"/>
                </a:ext>
              </a:extLst>
            </p:cNvPr>
            <p:cNvSpPr txBox="1"/>
            <p:nvPr/>
          </p:nvSpPr>
          <p:spPr>
            <a:xfrm>
              <a:off x="3586986" y="1956093"/>
              <a:ext cx="709395" cy="739436"/>
            </a:xfrm>
            <a:prstGeom prst="rect">
              <a:avLst/>
            </a:prstGeom>
            <a:noFill/>
          </p:spPr>
          <p:txBody>
            <a:bodyPr wrap="none" rtlCol="0" anchor="ctr">
              <a:spAutoFit/>
            </a:bodyPr>
            <a:lstStyle/>
            <a:p>
              <a:pPr algn="ctr"/>
              <a:r>
                <a:rPr lang="en-IN" sz="1400">
                  <a:solidFill>
                    <a:schemeClr val="bg1"/>
                  </a:solidFill>
                </a:rPr>
                <a:t>T</a:t>
              </a:r>
            </a:p>
          </p:txBody>
        </p:sp>
      </p:grpSp>
      <p:grpSp>
        <p:nvGrpSpPr>
          <p:cNvPr id="39" name="Group 38">
            <a:extLst>
              <a:ext uri="{FF2B5EF4-FFF2-40B4-BE49-F238E27FC236}">
                <a16:creationId xmlns:a16="http://schemas.microsoft.com/office/drawing/2014/main" id="{D238F30C-3448-94FC-1F3F-620190189B9B}"/>
              </a:ext>
            </a:extLst>
          </p:cNvPr>
          <p:cNvGrpSpPr>
            <a:grpSpLocks noChangeAspect="1"/>
          </p:cNvGrpSpPr>
          <p:nvPr/>
        </p:nvGrpSpPr>
        <p:grpSpPr>
          <a:xfrm>
            <a:off x="577749" y="3537674"/>
            <a:ext cx="541199" cy="555854"/>
            <a:chOff x="3269853" y="1518176"/>
            <a:chExt cx="1313939" cy="1349519"/>
          </a:xfrm>
        </p:grpSpPr>
        <p:pic>
          <p:nvPicPr>
            <p:cNvPr id="40" name="Image 30" descr="preencoded.png">
              <a:extLst>
                <a:ext uri="{FF2B5EF4-FFF2-40B4-BE49-F238E27FC236}">
                  <a16:creationId xmlns:a16="http://schemas.microsoft.com/office/drawing/2014/main" id="{CEEB82B7-7DE8-6BAE-2AE7-70602D1C4C04}"/>
                </a:ext>
              </a:extLst>
            </p:cNvPr>
            <p:cNvPicPr>
              <a:picLocks noChangeAspect="1"/>
            </p:cNvPicPr>
            <p:nvPr>
              <p:custDataLst>
                <p:tags r:id="rId3"/>
              </p:custDataLst>
            </p:nvPr>
          </p:nvPicPr>
          <p:blipFill>
            <a:blip r:embed="rId7"/>
            <a:stretch>
              <a:fillRect/>
            </a:stretch>
          </p:blipFill>
          <p:spPr>
            <a:xfrm>
              <a:off x="3269853" y="1518176"/>
              <a:ext cx="1313939" cy="1349519"/>
            </a:xfrm>
            <a:prstGeom prst="rect">
              <a:avLst/>
            </a:prstGeom>
          </p:spPr>
        </p:pic>
        <p:sp>
          <p:nvSpPr>
            <p:cNvPr id="41" name="TextBox 41">
              <a:extLst>
                <a:ext uri="{FF2B5EF4-FFF2-40B4-BE49-F238E27FC236}">
                  <a16:creationId xmlns:a16="http://schemas.microsoft.com/office/drawing/2014/main" id="{BD7EEAA8-C03C-BABF-3DDB-C95321F37418}"/>
                </a:ext>
              </a:extLst>
            </p:cNvPr>
            <p:cNvSpPr txBox="1"/>
            <p:nvPr/>
          </p:nvSpPr>
          <p:spPr>
            <a:xfrm>
              <a:off x="3586986" y="1956093"/>
              <a:ext cx="709395" cy="739436"/>
            </a:xfrm>
            <a:prstGeom prst="rect">
              <a:avLst/>
            </a:prstGeom>
            <a:noFill/>
          </p:spPr>
          <p:txBody>
            <a:bodyPr wrap="none" rtlCol="0" anchor="ctr">
              <a:spAutoFit/>
            </a:bodyPr>
            <a:lstStyle/>
            <a:p>
              <a:pPr algn="ctr"/>
              <a:r>
                <a:rPr lang="en-IN" sz="1400">
                  <a:solidFill>
                    <a:schemeClr val="bg1"/>
                  </a:solidFill>
                </a:rPr>
                <a:t>T</a:t>
              </a:r>
            </a:p>
          </p:txBody>
        </p:sp>
      </p:grpSp>
      <p:sp>
        <p:nvSpPr>
          <p:cNvPr id="42" name="Rectangle: Rounded Corners 6">
            <a:extLst>
              <a:ext uri="{FF2B5EF4-FFF2-40B4-BE49-F238E27FC236}">
                <a16:creationId xmlns:a16="http://schemas.microsoft.com/office/drawing/2014/main" id="{74EF69DA-0365-B47D-8819-9F870CA7351B}"/>
              </a:ext>
            </a:extLst>
          </p:cNvPr>
          <p:cNvSpPr/>
          <p:nvPr/>
        </p:nvSpPr>
        <p:spPr>
          <a:xfrm>
            <a:off x="4706136" y="1969019"/>
            <a:ext cx="4110264" cy="2296211"/>
          </a:xfrm>
          <a:prstGeom prst="roundRect">
            <a:avLst>
              <a:gd name="adj" fmla="val 2965"/>
            </a:avLst>
          </a:prstGeom>
          <a:solidFill>
            <a:schemeClr val="bg1"/>
          </a:solidFill>
          <a:ln w="12700">
            <a:solidFill>
              <a:schemeClr val="accent2"/>
            </a:solidFill>
          </a:ln>
          <a:effectLst/>
        </p:spPr>
        <p:style>
          <a:lnRef idx="2">
            <a:schemeClr val="accent1"/>
          </a:lnRef>
          <a:fillRef idx="1">
            <a:schemeClr val="lt1"/>
          </a:fillRef>
          <a:effectRef idx="0">
            <a:schemeClr val="accent1"/>
          </a:effectRef>
          <a:fontRef idx="minor">
            <a:schemeClr val="dk1"/>
          </a:fontRef>
        </p:style>
        <p:txBody>
          <a:bodyPr lIns="0" rIns="0" rtlCol="0" anchor="t"/>
          <a:lstStyle/>
          <a:p>
            <a:pPr lvl="0" algn="ctr">
              <a:lnSpc>
                <a:spcPct val="110000"/>
              </a:lnSpc>
              <a:defRPr/>
            </a:pPr>
            <a:endParaRPr lang="en-US" sz="900">
              <a:solidFill>
                <a:srgbClr val="000000">
                  <a:lumMod val="75000"/>
                  <a:lumOff val="25000"/>
                </a:srgbClr>
              </a:solidFill>
              <a:latin typeface="Arial"/>
            </a:endParaRPr>
          </a:p>
        </p:txBody>
      </p:sp>
      <p:grpSp>
        <p:nvGrpSpPr>
          <p:cNvPr id="43" name="Group 9">
            <a:extLst>
              <a:ext uri="{FF2B5EF4-FFF2-40B4-BE49-F238E27FC236}">
                <a16:creationId xmlns:a16="http://schemas.microsoft.com/office/drawing/2014/main" id="{6C356083-A03A-2965-6977-9818DF7EFB6D}"/>
              </a:ext>
            </a:extLst>
          </p:cNvPr>
          <p:cNvGrpSpPr>
            <a:grpSpLocks noChangeAspect="1"/>
          </p:cNvGrpSpPr>
          <p:nvPr/>
        </p:nvGrpSpPr>
        <p:grpSpPr>
          <a:xfrm>
            <a:off x="4926304" y="3232739"/>
            <a:ext cx="783457" cy="804672"/>
            <a:chOff x="3465278" y="3585155"/>
            <a:chExt cx="1313939" cy="1349519"/>
          </a:xfrm>
        </p:grpSpPr>
        <p:pic>
          <p:nvPicPr>
            <p:cNvPr id="44" name="Image 30" descr="preencoded.png">
              <a:extLst>
                <a:ext uri="{FF2B5EF4-FFF2-40B4-BE49-F238E27FC236}">
                  <a16:creationId xmlns:a16="http://schemas.microsoft.com/office/drawing/2014/main" id="{F3DD1593-F4D9-D702-3866-4B29763F1DE2}"/>
                </a:ext>
              </a:extLst>
            </p:cNvPr>
            <p:cNvPicPr>
              <a:picLocks noChangeAspect="1"/>
            </p:cNvPicPr>
            <p:nvPr>
              <p:custDataLst>
                <p:tags r:id="rId2"/>
              </p:custDataLst>
            </p:nvPr>
          </p:nvPicPr>
          <p:blipFill>
            <a:blip r:embed="rId8">
              <a:duotone>
                <a:prstClr val="black"/>
                <a:schemeClr val="accent6">
                  <a:tint val="45000"/>
                  <a:satMod val="400000"/>
                </a:schemeClr>
              </a:duotone>
              <a:extLst>
                <a:ext uri="{BEBA8EAE-BF5A-486C-A8C5-ECC9F3942E4B}">
                  <a14:imgProps xmlns:a14="http://schemas.microsoft.com/office/drawing/2010/main">
                    <a14:imgLayer r:embed="rId9">
                      <a14:imgEffect>
                        <a14:brightnessContrast bright="40000" contrast="20000"/>
                      </a14:imgEffect>
                    </a14:imgLayer>
                  </a14:imgProps>
                </a:ext>
              </a:extLst>
            </a:blip>
            <a:stretch>
              <a:fillRect/>
            </a:stretch>
          </p:blipFill>
          <p:spPr>
            <a:xfrm>
              <a:off x="3465278" y="3585155"/>
              <a:ext cx="1313939" cy="1349519"/>
            </a:xfrm>
            <a:prstGeom prst="rect">
              <a:avLst/>
            </a:prstGeom>
          </p:spPr>
        </p:pic>
        <p:sp>
          <p:nvSpPr>
            <p:cNvPr id="45" name="TextBox 14">
              <a:extLst>
                <a:ext uri="{FF2B5EF4-FFF2-40B4-BE49-F238E27FC236}">
                  <a16:creationId xmlns:a16="http://schemas.microsoft.com/office/drawing/2014/main" id="{11A825EB-568E-839E-B5EB-4E6BBB34A52E}"/>
                </a:ext>
              </a:extLst>
            </p:cNvPr>
            <p:cNvSpPr txBox="1"/>
            <p:nvPr/>
          </p:nvSpPr>
          <p:spPr>
            <a:xfrm>
              <a:off x="3930540" y="4079384"/>
              <a:ext cx="543596" cy="619408"/>
            </a:xfrm>
            <a:prstGeom prst="rect">
              <a:avLst/>
            </a:prstGeom>
            <a:noFill/>
          </p:spPr>
          <p:txBody>
            <a:bodyPr wrap="none" rtlCol="0">
              <a:spAutoFit/>
            </a:bodyPr>
            <a:lstStyle/>
            <a:p>
              <a:r>
                <a:rPr lang="en-IN">
                  <a:solidFill>
                    <a:schemeClr val="bg1"/>
                  </a:solidFill>
                </a:rPr>
                <a:t>P</a:t>
              </a:r>
            </a:p>
          </p:txBody>
        </p:sp>
      </p:grpSp>
      <p:grpSp>
        <p:nvGrpSpPr>
          <p:cNvPr id="46" name="Group 1">
            <a:extLst>
              <a:ext uri="{FF2B5EF4-FFF2-40B4-BE49-F238E27FC236}">
                <a16:creationId xmlns:a16="http://schemas.microsoft.com/office/drawing/2014/main" id="{0BEF7F3C-3B18-1A0D-23AD-D32861FD40F0}"/>
              </a:ext>
            </a:extLst>
          </p:cNvPr>
          <p:cNvGrpSpPr>
            <a:grpSpLocks noChangeAspect="1"/>
          </p:cNvGrpSpPr>
          <p:nvPr/>
        </p:nvGrpSpPr>
        <p:grpSpPr>
          <a:xfrm>
            <a:off x="4926304" y="2156840"/>
            <a:ext cx="784970" cy="806226"/>
            <a:chOff x="1529753" y="1670576"/>
            <a:chExt cx="1313939" cy="1349519"/>
          </a:xfrm>
        </p:grpSpPr>
        <p:pic>
          <p:nvPicPr>
            <p:cNvPr id="47" name="Image 24" descr="preencoded.png">
              <a:extLst>
                <a:ext uri="{FF2B5EF4-FFF2-40B4-BE49-F238E27FC236}">
                  <a16:creationId xmlns:a16="http://schemas.microsoft.com/office/drawing/2014/main" id="{253F7E8C-8D37-CB89-D24D-40BC1A7A04FA}"/>
                </a:ext>
              </a:extLst>
            </p:cNvPr>
            <p:cNvPicPr>
              <a:picLocks noChangeAspect="1"/>
            </p:cNvPicPr>
            <p:nvPr>
              <p:custDataLst>
                <p:tags r:id="rId1"/>
              </p:custDataLst>
            </p:nvPr>
          </p:nvPicPr>
          <p:blipFill>
            <a:blip r:embed="rId10"/>
            <a:stretch>
              <a:fillRect/>
            </a:stretch>
          </p:blipFill>
          <p:spPr>
            <a:xfrm>
              <a:off x="1529753" y="1670576"/>
              <a:ext cx="1313939" cy="1349519"/>
            </a:xfrm>
            <a:prstGeom prst="rect">
              <a:avLst/>
            </a:prstGeom>
          </p:spPr>
        </p:pic>
        <p:sp>
          <p:nvSpPr>
            <p:cNvPr id="48" name="TextBox 8">
              <a:extLst>
                <a:ext uri="{FF2B5EF4-FFF2-40B4-BE49-F238E27FC236}">
                  <a16:creationId xmlns:a16="http://schemas.microsoft.com/office/drawing/2014/main" id="{0FF446D2-FC3B-7801-4600-39A18318DECC}"/>
                </a:ext>
              </a:extLst>
            </p:cNvPr>
            <p:cNvSpPr txBox="1"/>
            <p:nvPr/>
          </p:nvSpPr>
          <p:spPr>
            <a:xfrm>
              <a:off x="1899349" y="2110250"/>
              <a:ext cx="574747" cy="618214"/>
            </a:xfrm>
            <a:prstGeom prst="rect">
              <a:avLst/>
            </a:prstGeom>
            <a:noFill/>
          </p:spPr>
          <p:txBody>
            <a:bodyPr wrap="none" rtlCol="0">
              <a:spAutoFit/>
            </a:bodyPr>
            <a:lstStyle/>
            <a:p>
              <a:r>
                <a:rPr lang="en-IN">
                  <a:solidFill>
                    <a:schemeClr val="bg1"/>
                  </a:solidFill>
                </a:rPr>
                <a:t>B</a:t>
              </a:r>
            </a:p>
          </p:txBody>
        </p:sp>
      </p:grpSp>
      <p:sp>
        <p:nvSpPr>
          <p:cNvPr id="50" name="Rectangle 5">
            <a:extLst>
              <a:ext uri="{FF2B5EF4-FFF2-40B4-BE49-F238E27FC236}">
                <a16:creationId xmlns:a16="http://schemas.microsoft.com/office/drawing/2014/main" id="{4CD20D8E-3969-2F9B-2E9E-C22DB7FBB244}"/>
              </a:ext>
            </a:extLst>
          </p:cNvPr>
          <p:cNvSpPr/>
          <p:nvPr/>
        </p:nvSpPr>
        <p:spPr>
          <a:xfrm>
            <a:off x="905359" y="1324198"/>
            <a:ext cx="3552261" cy="498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t">
            <a:spAutoFit/>
          </a:bodyPr>
          <a:lstStyle/>
          <a:p>
            <a:pPr marL="144000" indent="-144000" defTabSz="685613">
              <a:buClr>
                <a:schemeClr val="accent2"/>
              </a:buClr>
              <a:buFont typeface="Arial" panose="020B0604020202020204" pitchFamily="34" charset="0"/>
              <a:buChar char="•"/>
            </a:pPr>
            <a:r>
              <a:rPr lang="en-IN" sz="1000" err="1">
                <a:solidFill>
                  <a:schemeClr val="tx1"/>
                </a:solidFill>
                <a:cs typeface="Calibri"/>
              </a:rPr>
              <a:t>Erkennen</a:t>
            </a:r>
            <a:r>
              <a:rPr lang="en-IN" sz="1000">
                <a:solidFill>
                  <a:schemeClr val="tx1"/>
                </a:solidFill>
                <a:cs typeface="Calibri"/>
              </a:rPr>
              <a:t> </a:t>
            </a:r>
            <a:r>
              <a:rPr lang="en-IN" sz="1000" err="1">
                <a:solidFill>
                  <a:schemeClr val="tx1"/>
                </a:solidFill>
                <a:cs typeface="Calibri"/>
              </a:rPr>
              <a:t>Antigene</a:t>
            </a:r>
            <a:r>
              <a:rPr lang="en-IN" sz="1000">
                <a:solidFill>
                  <a:schemeClr val="tx1"/>
                </a:solidFill>
                <a:cs typeface="Calibri"/>
              </a:rPr>
              <a:t>, die von APZ </a:t>
            </a:r>
            <a:r>
              <a:rPr lang="en-IN" sz="1000" err="1">
                <a:solidFill>
                  <a:schemeClr val="tx1"/>
                </a:solidFill>
                <a:cs typeface="Calibri"/>
              </a:rPr>
              <a:t>präsentiert</a:t>
            </a:r>
            <a:r>
              <a:rPr lang="en-IN" sz="1000">
                <a:solidFill>
                  <a:schemeClr val="tx1"/>
                </a:solidFill>
                <a:cs typeface="Calibri"/>
              </a:rPr>
              <a:t> </a:t>
            </a:r>
            <a:r>
              <a:rPr lang="en-IN" sz="1000" err="1">
                <a:solidFill>
                  <a:schemeClr val="tx1"/>
                </a:solidFill>
                <a:cs typeface="Calibri"/>
              </a:rPr>
              <a:t>werden</a:t>
            </a:r>
            <a:r>
              <a:rPr lang="en-IN" sz="1000">
                <a:solidFill>
                  <a:schemeClr val="tx1"/>
                </a:solidFill>
                <a:cs typeface="Calibri"/>
              </a:rPr>
              <a:t> </a:t>
            </a:r>
          </a:p>
          <a:p>
            <a:pPr marL="144000" indent="-144000" defTabSz="685613">
              <a:buClr>
                <a:schemeClr val="accent2"/>
              </a:buClr>
              <a:buFont typeface="Arial" panose="020B0604020202020204" pitchFamily="34" charset="0"/>
              <a:buChar char="•"/>
            </a:pPr>
            <a:r>
              <a:rPr lang="en-IN" sz="1000">
                <a:solidFill>
                  <a:schemeClr val="tx1"/>
                </a:solidFill>
                <a:cs typeface="Calibri"/>
              </a:rPr>
              <a:t>Vermehren </a:t>
            </a:r>
            <a:r>
              <a:rPr lang="en-IN" sz="1000" err="1">
                <a:solidFill>
                  <a:schemeClr val="tx1"/>
                </a:solidFill>
                <a:cs typeface="Calibri"/>
              </a:rPr>
              <a:t>sich</a:t>
            </a:r>
            <a:r>
              <a:rPr lang="en-IN" sz="1000">
                <a:solidFill>
                  <a:schemeClr val="tx1"/>
                </a:solidFill>
                <a:cs typeface="Calibri"/>
              </a:rPr>
              <a:t> und </a:t>
            </a:r>
            <a:r>
              <a:rPr lang="en-IN" sz="1000" err="1">
                <a:solidFill>
                  <a:schemeClr val="tx1"/>
                </a:solidFill>
                <a:cs typeface="Calibri"/>
              </a:rPr>
              <a:t>differenzieren</a:t>
            </a:r>
            <a:r>
              <a:rPr lang="en-IN" sz="1000">
                <a:solidFill>
                  <a:schemeClr val="tx1"/>
                </a:solidFill>
                <a:cs typeface="Calibri"/>
              </a:rPr>
              <a:t> in </a:t>
            </a:r>
            <a:r>
              <a:rPr lang="en-IN" sz="1000" err="1">
                <a:solidFill>
                  <a:schemeClr val="tx1"/>
                </a:solidFill>
                <a:cs typeface="Calibri"/>
              </a:rPr>
              <a:t>verschiedene</a:t>
            </a:r>
            <a:r>
              <a:rPr lang="en-IN" sz="1000">
                <a:solidFill>
                  <a:schemeClr val="tx1"/>
                </a:solidFill>
                <a:cs typeface="Calibri"/>
              </a:rPr>
              <a:t> </a:t>
            </a:r>
            <a:r>
              <a:rPr lang="en-IN" sz="1000" err="1">
                <a:solidFill>
                  <a:schemeClr val="tx1"/>
                </a:solidFill>
                <a:cs typeface="Calibri"/>
              </a:rPr>
              <a:t>Varianten</a:t>
            </a:r>
            <a:r>
              <a:rPr lang="en-IN" sz="1000">
                <a:solidFill>
                  <a:schemeClr val="tx1"/>
                </a:solidFill>
                <a:cs typeface="Calibri"/>
              </a:rPr>
              <a:t>, die </a:t>
            </a:r>
            <a:r>
              <a:rPr lang="en-IN" sz="1000" err="1">
                <a:solidFill>
                  <a:schemeClr val="tx1"/>
                </a:solidFill>
                <a:cs typeface="Calibri"/>
              </a:rPr>
              <a:t>unterschiedliche</a:t>
            </a:r>
            <a:r>
              <a:rPr lang="en-IN" sz="1000">
                <a:solidFill>
                  <a:schemeClr val="tx1"/>
                </a:solidFill>
                <a:cs typeface="Calibri"/>
              </a:rPr>
              <a:t> </a:t>
            </a:r>
            <a:r>
              <a:rPr lang="en-IN" sz="1000" err="1">
                <a:solidFill>
                  <a:schemeClr val="tx1"/>
                </a:solidFill>
                <a:cs typeface="Calibri"/>
              </a:rPr>
              <a:t>Aufgaben</a:t>
            </a:r>
            <a:r>
              <a:rPr lang="en-IN" sz="1000">
                <a:solidFill>
                  <a:schemeClr val="tx1"/>
                </a:solidFill>
                <a:cs typeface="Calibri"/>
              </a:rPr>
              <a:t> </a:t>
            </a:r>
            <a:r>
              <a:rPr lang="en-IN" sz="1000" err="1">
                <a:solidFill>
                  <a:schemeClr val="tx1"/>
                </a:solidFill>
                <a:cs typeface="Calibri"/>
              </a:rPr>
              <a:t>erfüllen</a:t>
            </a:r>
            <a:endParaRPr lang="en-IN" sz="1000">
              <a:solidFill>
                <a:schemeClr val="tx1"/>
              </a:solidFill>
              <a:cs typeface="Calibri"/>
            </a:endParaRPr>
          </a:p>
        </p:txBody>
      </p:sp>
      <p:sp>
        <p:nvSpPr>
          <p:cNvPr id="53" name="Rectangle 11">
            <a:extLst>
              <a:ext uri="{FF2B5EF4-FFF2-40B4-BE49-F238E27FC236}">
                <a16:creationId xmlns:a16="http://schemas.microsoft.com/office/drawing/2014/main" id="{1FE18C2E-AE09-DF5F-1458-CF37DBE2F40B}"/>
              </a:ext>
            </a:extLst>
          </p:cNvPr>
          <p:cNvSpPr/>
          <p:nvPr/>
        </p:nvSpPr>
        <p:spPr>
          <a:xfrm>
            <a:off x="5263551" y="1324198"/>
            <a:ext cx="3552261" cy="498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t">
            <a:spAutoFit/>
          </a:bodyPr>
          <a:lstStyle/>
          <a:p>
            <a:pPr marL="144000" indent="-144000" defTabSz="685613">
              <a:buClr>
                <a:schemeClr val="accent2"/>
              </a:buClr>
              <a:buFont typeface="Arial" panose="020B0604020202020204" pitchFamily="34" charset="0"/>
              <a:buChar char="•"/>
            </a:pPr>
            <a:r>
              <a:rPr lang="en-IN" sz="1000" err="1">
                <a:solidFill>
                  <a:schemeClr val="tx1"/>
                </a:solidFill>
                <a:cs typeface="Calibri"/>
              </a:rPr>
              <a:t>Erkennen</a:t>
            </a:r>
            <a:r>
              <a:rPr lang="en-IN" sz="1000">
                <a:solidFill>
                  <a:schemeClr val="tx1"/>
                </a:solidFill>
                <a:cs typeface="Calibri"/>
              </a:rPr>
              <a:t> </a:t>
            </a:r>
            <a:r>
              <a:rPr lang="en-IN" sz="1000" err="1">
                <a:solidFill>
                  <a:schemeClr val="tx1"/>
                </a:solidFill>
                <a:cs typeface="Calibri"/>
              </a:rPr>
              <a:t>spezifische</a:t>
            </a:r>
            <a:r>
              <a:rPr lang="en-IN" sz="1000">
                <a:solidFill>
                  <a:schemeClr val="tx1"/>
                </a:solidFill>
                <a:cs typeface="Calibri"/>
              </a:rPr>
              <a:t> </a:t>
            </a:r>
            <a:r>
              <a:rPr lang="en-IN" sz="1000" err="1">
                <a:solidFill>
                  <a:schemeClr val="tx1"/>
                </a:solidFill>
                <a:cs typeface="Calibri"/>
              </a:rPr>
              <a:t>Antigene</a:t>
            </a:r>
            <a:endParaRPr lang="en-IN" sz="1000">
              <a:solidFill>
                <a:schemeClr val="tx1"/>
              </a:solidFill>
              <a:cs typeface="Calibri"/>
            </a:endParaRPr>
          </a:p>
          <a:p>
            <a:pPr marL="144000" indent="-144000" defTabSz="685613">
              <a:buClr>
                <a:schemeClr val="accent2"/>
              </a:buClr>
              <a:buFont typeface="Arial" panose="020B0604020202020204" pitchFamily="34" charset="0"/>
              <a:buChar char="•"/>
            </a:pPr>
            <a:r>
              <a:rPr lang="en-IN" sz="1000">
                <a:solidFill>
                  <a:schemeClr val="tx1"/>
                </a:solidFill>
                <a:cs typeface="Calibri"/>
              </a:rPr>
              <a:t>Vermehren </a:t>
            </a:r>
            <a:r>
              <a:rPr lang="en-IN" sz="1000" err="1">
                <a:solidFill>
                  <a:schemeClr val="tx1"/>
                </a:solidFill>
                <a:cs typeface="Calibri"/>
              </a:rPr>
              <a:t>sich</a:t>
            </a:r>
            <a:r>
              <a:rPr lang="en-IN" sz="1000">
                <a:solidFill>
                  <a:schemeClr val="tx1"/>
                </a:solidFill>
                <a:cs typeface="Calibri"/>
              </a:rPr>
              <a:t> und </a:t>
            </a:r>
            <a:r>
              <a:rPr lang="en-IN" sz="1000" err="1">
                <a:solidFill>
                  <a:schemeClr val="tx1"/>
                </a:solidFill>
                <a:cs typeface="Calibri"/>
              </a:rPr>
              <a:t>differenzieren</a:t>
            </a:r>
            <a:r>
              <a:rPr lang="en-IN" sz="1000">
                <a:solidFill>
                  <a:schemeClr val="tx1"/>
                </a:solidFill>
                <a:cs typeface="Calibri"/>
              </a:rPr>
              <a:t> zu </a:t>
            </a:r>
            <a:r>
              <a:rPr lang="en-IN" sz="1000" err="1">
                <a:solidFill>
                  <a:schemeClr val="tx1"/>
                </a:solidFill>
                <a:cs typeface="Calibri"/>
              </a:rPr>
              <a:t>Plasmazellen</a:t>
            </a:r>
            <a:r>
              <a:rPr lang="en-IN" sz="1000">
                <a:solidFill>
                  <a:schemeClr val="tx1"/>
                </a:solidFill>
                <a:cs typeface="Calibri"/>
              </a:rPr>
              <a:t>, die </a:t>
            </a:r>
            <a:r>
              <a:rPr lang="en-IN" sz="1000" err="1">
                <a:solidFill>
                  <a:schemeClr val="tx1"/>
                </a:solidFill>
                <a:cs typeface="Calibri"/>
              </a:rPr>
              <a:t>Antikörper</a:t>
            </a:r>
            <a:r>
              <a:rPr lang="en-IN" sz="1000">
                <a:solidFill>
                  <a:schemeClr val="tx1"/>
                </a:solidFill>
                <a:cs typeface="Calibri"/>
              </a:rPr>
              <a:t> </a:t>
            </a:r>
            <a:r>
              <a:rPr lang="en-IN" sz="1000" err="1">
                <a:solidFill>
                  <a:schemeClr val="tx1"/>
                </a:solidFill>
                <a:cs typeface="Calibri"/>
              </a:rPr>
              <a:t>gegen</a:t>
            </a:r>
            <a:r>
              <a:rPr lang="en-IN" sz="1000">
                <a:solidFill>
                  <a:schemeClr val="tx1"/>
                </a:solidFill>
                <a:cs typeface="Calibri"/>
              </a:rPr>
              <a:t> </a:t>
            </a:r>
            <a:r>
              <a:rPr lang="en-IN" sz="1000" err="1">
                <a:solidFill>
                  <a:schemeClr val="tx1"/>
                </a:solidFill>
                <a:cs typeface="Calibri"/>
              </a:rPr>
              <a:t>diese</a:t>
            </a:r>
            <a:r>
              <a:rPr lang="en-IN" sz="1000">
                <a:solidFill>
                  <a:schemeClr val="tx1"/>
                </a:solidFill>
                <a:cs typeface="Calibri"/>
              </a:rPr>
              <a:t> </a:t>
            </a:r>
            <a:r>
              <a:rPr lang="en-IN" sz="1000" err="1">
                <a:solidFill>
                  <a:schemeClr val="tx1"/>
                </a:solidFill>
                <a:cs typeface="Calibri"/>
              </a:rPr>
              <a:t>Antigene</a:t>
            </a:r>
            <a:r>
              <a:rPr lang="en-IN" sz="1000">
                <a:solidFill>
                  <a:schemeClr val="tx1"/>
                </a:solidFill>
                <a:cs typeface="Calibri"/>
              </a:rPr>
              <a:t> </a:t>
            </a:r>
            <a:r>
              <a:rPr lang="en-IN" sz="1000" err="1">
                <a:solidFill>
                  <a:schemeClr val="tx1"/>
                </a:solidFill>
                <a:cs typeface="Calibri"/>
              </a:rPr>
              <a:t>produzieren</a:t>
            </a:r>
            <a:endParaRPr lang="en-IN" sz="1000">
              <a:solidFill>
                <a:schemeClr val="tx1"/>
              </a:solidFill>
              <a:cs typeface="Calibri"/>
            </a:endParaRPr>
          </a:p>
        </p:txBody>
      </p:sp>
      <p:grpSp>
        <p:nvGrpSpPr>
          <p:cNvPr id="55" name="Group 88">
            <a:extLst>
              <a:ext uri="{FF2B5EF4-FFF2-40B4-BE49-F238E27FC236}">
                <a16:creationId xmlns:a16="http://schemas.microsoft.com/office/drawing/2014/main" id="{6E358B51-7D0F-B62A-12A3-31E6505E5B67}"/>
              </a:ext>
            </a:extLst>
          </p:cNvPr>
          <p:cNvGrpSpPr/>
          <p:nvPr/>
        </p:nvGrpSpPr>
        <p:grpSpPr>
          <a:xfrm>
            <a:off x="5058574" y="2278029"/>
            <a:ext cx="3664954" cy="1537572"/>
            <a:chOff x="5058574" y="2388863"/>
            <a:chExt cx="3664954" cy="1537572"/>
          </a:xfrm>
        </p:grpSpPr>
        <p:sp>
          <p:nvSpPr>
            <p:cNvPr id="56" name="TextBox 56">
              <a:extLst>
                <a:ext uri="{FF2B5EF4-FFF2-40B4-BE49-F238E27FC236}">
                  <a16:creationId xmlns:a16="http://schemas.microsoft.com/office/drawing/2014/main" id="{41072BF4-F7AF-C5FB-072F-19E40A8D28EA}"/>
                </a:ext>
              </a:extLst>
            </p:cNvPr>
            <p:cNvSpPr txBox="1"/>
            <p:nvPr/>
          </p:nvSpPr>
          <p:spPr>
            <a:xfrm>
              <a:off x="6161922" y="3526325"/>
              <a:ext cx="2561606" cy="400110"/>
            </a:xfrm>
            <a:prstGeom prst="rect">
              <a:avLst/>
            </a:prstGeom>
            <a:noFill/>
          </p:spPr>
          <p:txBody>
            <a:bodyPr wrap="square" lIns="0" tIns="0" rIns="0" bIns="0" rtlCol="0">
              <a:spAutoFit/>
            </a:bodyPr>
            <a:lstStyle/>
            <a:p>
              <a:r>
                <a:rPr lang="en-US" sz="1400" i="1">
                  <a:solidFill>
                    <a:schemeClr val="accent2"/>
                  </a:solidFill>
                  <a:latin typeface="Georgia" panose="02040502050405020303" pitchFamily="18" charset="0"/>
                  <a:cs typeface="Arial" panose="020B0604020202020204" pitchFamily="34" charset="0"/>
                </a:rPr>
                <a:t>Plasma-Zellen (CD138)</a:t>
              </a:r>
              <a:r>
                <a:rPr lang="en-US" sz="1400" i="1" baseline="30000">
                  <a:solidFill>
                    <a:schemeClr val="accent2"/>
                  </a:solidFill>
                  <a:latin typeface="Georgia" panose="02040502050405020303" pitchFamily="18" charset="0"/>
                  <a:cs typeface="Arial" panose="020B0604020202020204" pitchFamily="34" charset="0"/>
                </a:rPr>
                <a:t>6</a:t>
              </a:r>
            </a:p>
            <a:p>
              <a:r>
                <a:rPr lang="en-US" sz="1200" err="1">
                  <a:latin typeface="+mj-lt"/>
                  <a:cs typeface="Arial" panose="020B0604020202020204" pitchFamily="34" charset="0"/>
                </a:rPr>
                <a:t>Produzieren</a:t>
              </a:r>
              <a:r>
                <a:rPr lang="en-US" sz="1200">
                  <a:latin typeface="+mj-lt"/>
                  <a:cs typeface="Arial" panose="020B0604020202020204" pitchFamily="34" charset="0"/>
                </a:rPr>
                <a:t> </a:t>
              </a:r>
              <a:r>
                <a:rPr lang="en-US" sz="1200" err="1">
                  <a:latin typeface="+mj-lt"/>
                  <a:cs typeface="Arial" panose="020B0604020202020204" pitchFamily="34" charset="0"/>
                </a:rPr>
                <a:t>Antikörper</a:t>
              </a:r>
              <a:r>
                <a:rPr lang="en-US" sz="1200" b="1">
                  <a:latin typeface="+mj-lt"/>
                  <a:cs typeface="Arial" panose="020B0604020202020204" pitchFamily="34" charset="0"/>
                </a:rPr>
                <a:t> </a:t>
              </a:r>
            </a:p>
          </p:txBody>
        </p:sp>
        <p:sp>
          <p:nvSpPr>
            <p:cNvPr id="57" name="TextBox 57">
              <a:extLst>
                <a:ext uri="{FF2B5EF4-FFF2-40B4-BE49-F238E27FC236}">
                  <a16:creationId xmlns:a16="http://schemas.microsoft.com/office/drawing/2014/main" id="{45D40632-E8D3-0622-DCA0-0EB44704AA5D}"/>
                </a:ext>
              </a:extLst>
            </p:cNvPr>
            <p:cNvSpPr txBox="1"/>
            <p:nvPr/>
          </p:nvSpPr>
          <p:spPr>
            <a:xfrm>
              <a:off x="6161922" y="2388863"/>
              <a:ext cx="2561606" cy="584775"/>
            </a:xfrm>
            <a:prstGeom prst="rect">
              <a:avLst/>
            </a:prstGeom>
            <a:noFill/>
          </p:spPr>
          <p:txBody>
            <a:bodyPr wrap="square" lIns="0" tIns="0" rIns="0" bIns="0" rtlCol="0">
              <a:spAutoFit/>
            </a:bodyPr>
            <a:lstStyle/>
            <a:p>
              <a:r>
                <a:rPr lang="en-US" sz="1400" i="1">
                  <a:solidFill>
                    <a:schemeClr val="accent2"/>
                  </a:solidFill>
                  <a:latin typeface="Georgia" panose="02040502050405020303" pitchFamily="18" charset="0"/>
                  <a:cs typeface="Arial" panose="020B0604020202020204" pitchFamily="34" charset="0"/>
                </a:rPr>
                <a:t>B-Zellen (CD20)</a:t>
              </a:r>
              <a:r>
                <a:rPr lang="en-US" sz="1400" i="1" baseline="30000">
                  <a:solidFill>
                    <a:schemeClr val="accent2"/>
                  </a:solidFill>
                  <a:latin typeface="Georgia" panose="02040502050405020303" pitchFamily="18" charset="0"/>
                  <a:cs typeface="Arial" panose="020B0604020202020204" pitchFamily="34" charset="0"/>
                </a:rPr>
                <a:t>4</a:t>
              </a:r>
            </a:p>
            <a:p>
              <a:r>
                <a:rPr lang="en-US" sz="1200">
                  <a:latin typeface="+mj-lt"/>
                  <a:cs typeface="Arial" panose="020B0604020202020204" pitchFamily="34" charset="0"/>
                </a:rPr>
                <a:t>Antigen-Erkennung</a:t>
              </a:r>
              <a:r>
                <a:rPr lang="en-US" sz="1200" baseline="30000">
                  <a:latin typeface="+mj-lt"/>
                  <a:cs typeface="Arial" panose="020B0604020202020204" pitchFamily="34" charset="0"/>
                </a:rPr>
                <a:t>4</a:t>
              </a:r>
              <a:r>
                <a:rPr lang="en-US" sz="1200">
                  <a:latin typeface="+mj-lt"/>
                  <a:cs typeface="Arial" panose="020B0604020202020204" pitchFamily="34" charset="0"/>
                </a:rPr>
                <a:t> und Gedächtnisfunktion</a:t>
              </a:r>
              <a:r>
                <a:rPr lang="en-US" sz="1200" baseline="30000">
                  <a:latin typeface="+mj-lt"/>
                  <a:cs typeface="Arial" panose="020B0604020202020204" pitchFamily="34" charset="0"/>
                </a:rPr>
                <a:t>5</a:t>
              </a:r>
              <a:endParaRPr lang="en-US" sz="1200" b="1" baseline="30000">
                <a:latin typeface="+mj-lt"/>
                <a:cs typeface="Arial" panose="020B0604020202020204" pitchFamily="34" charset="0"/>
              </a:endParaRPr>
            </a:p>
          </p:txBody>
        </p:sp>
        <p:cxnSp>
          <p:nvCxnSpPr>
            <p:cNvPr id="58" name="Straight Connector 59">
              <a:extLst>
                <a:ext uri="{FF2B5EF4-FFF2-40B4-BE49-F238E27FC236}">
                  <a16:creationId xmlns:a16="http://schemas.microsoft.com/office/drawing/2014/main" id="{AF4929B4-50D8-8DB6-717E-29CEBCA9643E}"/>
                </a:ext>
              </a:extLst>
            </p:cNvPr>
            <p:cNvCxnSpPr>
              <a:cxnSpLocks/>
            </p:cNvCxnSpPr>
            <p:nvPr/>
          </p:nvCxnSpPr>
          <p:spPr>
            <a:xfrm>
              <a:off x="5058574" y="3182138"/>
              <a:ext cx="279227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9" name="Group 82">
            <a:extLst>
              <a:ext uri="{FF2B5EF4-FFF2-40B4-BE49-F238E27FC236}">
                <a16:creationId xmlns:a16="http://schemas.microsoft.com/office/drawing/2014/main" id="{6EA8CBAC-BB98-72EA-92B9-446EBEF60FD4}"/>
              </a:ext>
            </a:extLst>
          </p:cNvPr>
          <p:cNvGrpSpPr/>
          <p:nvPr/>
        </p:nvGrpSpPr>
        <p:grpSpPr>
          <a:xfrm>
            <a:off x="511179" y="2129444"/>
            <a:ext cx="3895557" cy="2053141"/>
            <a:chOff x="511179" y="2305567"/>
            <a:chExt cx="3895557" cy="2053141"/>
          </a:xfrm>
        </p:grpSpPr>
        <p:sp>
          <p:nvSpPr>
            <p:cNvPr id="60" name="TextBox 61">
              <a:extLst>
                <a:ext uri="{FF2B5EF4-FFF2-40B4-BE49-F238E27FC236}">
                  <a16:creationId xmlns:a16="http://schemas.microsoft.com/office/drawing/2014/main" id="{C8E7B0FB-573B-9C77-769D-245CF5F251F4}"/>
                </a:ext>
              </a:extLst>
            </p:cNvPr>
            <p:cNvSpPr txBox="1"/>
            <p:nvPr/>
          </p:nvSpPr>
          <p:spPr>
            <a:xfrm>
              <a:off x="1487093" y="3009951"/>
              <a:ext cx="2792278" cy="492443"/>
            </a:xfrm>
            <a:prstGeom prst="rect">
              <a:avLst/>
            </a:prstGeom>
            <a:noFill/>
          </p:spPr>
          <p:txBody>
            <a:bodyPr wrap="square" rtlCol="0">
              <a:spAutoFit/>
            </a:bodyPr>
            <a:lstStyle/>
            <a:p>
              <a:r>
                <a:rPr lang="en-US" sz="1400" i="1" err="1">
                  <a:solidFill>
                    <a:schemeClr val="accent2"/>
                  </a:solidFill>
                  <a:latin typeface="Georgia" panose="02040502050405020303" pitchFamily="18" charset="0"/>
                  <a:cs typeface="Arial" panose="020B0604020202020204" pitchFamily="34" charset="0"/>
                </a:rPr>
                <a:t>Zytotoxische</a:t>
              </a:r>
              <a:r>
                <a:rPr lang="en-US" sz="1400" i="1">
                  <a:solidFill>
                    <a:schemeClr val="accent2"/>
                  </a:solidFill>
                  <a:latin typeface="Georgia" panose="02040502050405020303" pitchFamily="18" charset="0"/>
                  <a:cs typeface="Arial" panose="020B0604020202020204" pitchFamily="34" charset="0"/>
                </a:rPr>
                <a:t> T-Zellen (CD8)</a:t>
              </a:r>
              <a:r>
                <a:rPr lang="en-US" sz="1400" i="1" baseline="30000">
                  <a:solidFill>
                    <a:schemeClr val="accent2"/>
                  </a:solidFill>
                  <a:latin typeface="Georgia" panose="02040502050405020303" pitchFamily="18" charset="0"/>
                  <a:cs typeface="Arial" panose="020B0604020202020204" pitchFamily="34" charset="0"/>
                </a:rPr>
                <a:t>3</a:t>
              </a:r>
              <a:r>
                <a:rPr lang="en-US" sz="1400" i="1">
                  <a:solidFill>
                    <a:schemeClr val="accent2"/>
                  </a:solidFill>
                  <a:latin typeface="Georgia" panose="02040502050405020303" pitchFamily="18" charset="0"/>
                  <a:cs typeface="Arial" panose="020B0604020202020204" pitchFamily="34" charset="0"/>
                </a:rPr>
                <a:t> </a:t>
              </a:r>
            </a:p>
            <a:p>
              <a:r>
                <a:rPr lang="en-US" sz="1200" err="1">
                  <a:latin typeface="+mj-lt"/>
                  <a:cs typeface="Arial" panose="020B0604020202020204" pitchFamily="34" charset="0"/>
                </a:rPr>
                <a:t>Töten</a:t>
              </a:r>
              <a:r>
                <a:rPr lang="en-US" sz="1200">
                  <a:latin typeface="+mj-lt"/>
                  <a:cs typeface="Arial" panose="020B0604020202020204" pitchFamily="34" charset="0"/>
                </a:rPr>
                <a:t> (</a:t>
              </a:r>
              <a:r>
                <a:rPr lang="en-US" sz="1200" err="1">
                  <a:latin typeface="+mj-lt"/>
                  <a:cs typeface="Arial" panose="020B0604020202020204" pitchFamily="34" charset="0"/>
                </a:rPr>
                <a:t>infizierte</a:t>
              </a:r>
              <a:r>
                <a:rPr lang="en-US" sz="1200">
                  <a:latin typeface="+mj-lt"/>
                  <a:cs typeface="Arial" panose="020B0604020202020204" pitchFamily="34" charset="0"/>
                </a:rPr>
                <a:t>) </a:t>
              </a:r>
              <a:r>
                <a:rPr lang="en-US" sz="1200" err="1">
                  <a:latin typeface="+mj-lt"/>
                  <a:cs typeface="Arial" panose="020B0604020202020204" pitchFamily="34" charset="0"/>
                </a:rPr>
                <a:t>Zielzellen</a:t>
              </a:r>
              <a:r>
                <a:rPr lang="en-US" sz="1200">
                  <a:latin typeface="+mj-lt"/>
                  <a:cs typeface="Arial" panose="020B0604020202020204" pitchFamily="34" charset="0"/>
                </a:rPr>
                <a:t> ab</a:t>
              </a:r>
            </a:p>
          </p:txBody>
        </p:sp>
        <p:sp>
          <p:nvSpPr>
            <p:cNvPr id="61" name="TextBox 66">
              <a:extLst>
                <a:ext uri="{FF2B5EF4-FFF2-40B4-BE49-F238E27FC236}">
                  <a16:creationId xmlns:a16="http://schemas.microsoft.com/office/drawing/2014/main" id="{7FA40247-0BE4-CF7F-347C-EC9B946857AF}"/>
                </a:ext>
              </a:extLst>
            </p:cNvPr>
            <p:cNvSpPr txBox="1"/>
            <p:nvPr/>
          </p:nvSpPr>
          <p:spPr>
            <a:xfrm>
              <a:off x="1487093" y="2305567"/>
              <a:ext cx="2870221" cy="492443"/>
            </a:xfrm>
            <a:prstGeom prst="rect">
              <a:avLst/>
            </a:prstGeom>
            <a:noFill/>
          </p:spPr>
          <p:txBody>
            <a:bodyPr wrap="square" rtlCol="0">
              <a:spAutoFit/>
            </a:bodyPr>
            <a:lstStyle/>
            <a:p>
              <a:r>
                <a:rPr lang="en-US" sz="1400" i="1">
                  <a:solidFill>
                    <a:schemeClr val="accent2"/>
                  </a:solidFill>
                  <a:latin typeface="Georgia" panose="02040502050405020303" pitchFamily="18" charset="0"/>
                  <a:cs typeface="Arial" panose="020B0604020202020204" pitchFamily="34" charset="0"/>
                </a:rPr>
                <a:t>T-Helfer-Zellen (CD4)</a:t>
              </a:r>
              <a:r>
                <a:rPr lang="en-US" sz="1400" i="1" baseline="30000">
                  <a:solidFill>
                    <a:schemeClr val="accent2"/>
                  </a:solidFill>
                  <a:latin typeface="Georgia" panose="02040502050405020303" pitchFamily="18" charset="0"/>
                  <a:cs typeface="Arial" panose="020B0604020202020204" pitchFamily="34" charset="0"/>
                </a:rPr>
                <a:t>1,2</a:t>
              </a:r>
              <a:r>
                <a:rPr lang="en-US" sz="1400" i="1">
                  <a:solidFill>
                    <a:schemeClr val="accent2"/>
                  </a:solidFill>
                  <a:latin typeface="Georgia" panose="02040502050405020303" pitchFamily="18" charset="0"/>
                  <a:cs typeface="Arial" panose="020B0604020202020204" pitchFamily="34" charset="0"/>
                </a:rPr>
                <a:t> </a:t>
              </a:r>
            </a:p>
            <a:p>
              <a:r>
                <a:rPr lang="en-US" sz="1200" err="1">
                  <a:latin typeface="+mj-lt"/>
                  <a:cs typeface="Arial" panose="020B0604020202020204" pitchFamily="34" charset="0"/>
                </a:rPr>
                <a:t>Aktivieren</a:t>
              </a:r>
              <a:r>
                <a:rPr lang="en-US" sz="1200">
                  <a:latin typeface="+mj-lt"/>
                  <a:cs typeface="Arial" panose="020B0604020202020204" pitchFamily="34" charset="0"/>
                </a:rPr>
                <a:t> </a:t>
              </a:r>
              <a:r>
                <a:rPr lang="en-US" sz="1200" err="1">
                  <a:latin typeface="+mj-lt"/>
                  <a:cs typeface="Arial" panose="020B0604020202020204" pitchFamily="34" charset="0"/>
                </a:rPr>
                <a:t>andere</a:t>
              </a:r>
              <a:r>
                <a:rPr lang="en-US" sz="1200">
                  <a:latin typeface="+mj-lt"/>
                  <a:cs typeface="Arial" panose="020B0604020202020204" pitchFamily="34" charset="0"/>
                </a:rPr>
                <a:t> </a:t>
              </a:r>
              <a:r>
                <a:rPr lang="en-US" sz="1200" err="1">
                  <a:latin typeface="+mj-lt"/>
                  <a:cs typeface="Arial" panose="020B0604020202020204" pitchFamily="34" charset="0"/>
                </a:rPr>
                <a:t>Immunzellen</a:t>
              </a:r>
              <a:endParaRPr lang="en-US" sz="1200">
                <a:latin typeface="+mj-lt"/>
                <a:cs typeface="Arial" panose="020B0604020202020204" pitchFamily="34" charset="0"/>
              </a:endParaRPr>
            </a:p>
          </p:txBody>
        </p:sp>
        <p:sp>
          <p:nvSpPr>
            <p:cNvPr id="62" name="TextBox 67">
              <a:extLst>
                <a:ext uri="{FF2B5EF4-FFF2-40B4-BE49-F238E27FC236}">
                  <a16:creationId xmlns:a16="http://schemas.microsoft.com/office/drawing/2014/main" id="{E50B0877-349D-60F3-ED7F-E2FFD2C6BFD9}"/>
                </a:ext>
              </a:extLst>
            </p:cNvPr>
            <p:cNvSpPr txBox="1"/>
            <p:nvPr/>
          </p:nvSpPr>
          <p:spPr>
            <a:xfrm>
              <a:off x="1487092" y="3681600"/>
              <a:ext cx="2919644" cy="677108"/>
            </a:xfrm>
            <a:prstGeom prst="rect">
              <a:avLst/>
            </a:prstGeom>
            <a:noFill/>
          </p:spPr>
          <p:txBody>
            <a:bodyPr wrap="square" rtlCol="0" anchor="ctr">
              <a:spAutoFit/>
            </a:bodyPr>
            <a:lstStyle/>
            <a:p>
              <a:r>
                <a:rPr lang="en-US" sz="1400" i="1" err="1">
                  <a:solidFill>
                    <a:schemeClr val="accent2"/>
                  </a:solidFill>
                  <a:latin typeface="Georgia" panose="02040502050405020303" pitchFamily="18" charset="0"/>
                  <a:cs typeface="Arial" panose="020B0604020202020204" pitchFamily="34" charset="0"/>
                </a:rPr>
                <a:t>Regulatorische</a:t>
              </a:r>
              <a:r>
                <a:rPr lang="en-US" sz="1400" i="1">
                  <a:solidFill>
                    <a:schemeClr val="accent2"/>
                  </a:solidFill>
                  <a:latin typeface="Georgia" panose="02040502050405020303" pitchFamily="18" charset="0"/>
                  <a:cs typeface="Arial" panose="020B0604020202020204" pitchFamily="34" charset="0"/>
                </a:rPr>
                <a:t> T-Zellen (FoxP3)</a:t>
              </a:r>
              <a:r>
                <a:rPr lang="en-US" sz="1400" i="1" baseline="30000">
                  <a:solidFill>
                    <a:schemeClr val="accent2"/>
                  </a:solidFill>
                  <a:latin typeface="Georgia" panose="02040502050405020303" pitchFamily="18" charset="0"/>
                  <a:cs typeface="Arial" panose="020B0604020202020204" pitchFamily="34" charset="0"/>
                </a:rPr>
                <a:t>1,2</a:t>
              </a:r>
              <a:r>
                <a:rPr lang="en-US" sz="1400" i="1">
                  <a:solidFill>
                    <a:schemeClr val="accent2"/>
                  </a:solidFill>
                  <a:latin typeface="Georgia" panose="02040502050405020303" pitchFamily="18" charset="0"/>
                  <a:cs typeface="Arial" panose="020B0604020202020204" pitchFamily="34" charset="0"/>
                </a:rPr>
                <a:t> </a:t>
              </a:r>
            </a:p>
            <a:p>
              <a:r>
                <a:rPr lang="en-US" sz="1200" err="1">
                  <a:latin typeface="+mj-lt"/>
                  <a:cs typeface="Arial" panose="020B0604020202020204" pitchFamily="34" charset="0"/>
                </a:rPr>
                <a:t>Kontrollieren</a:t>
              </a:r>
              <a:r>
                <a:rPr lang="en-US" sz="1200">
                  <a:latin typeface="+mj-lt"/>
                  <a:cs typeface="Arial" panose="020B0604020202020204" pitchFamily="34" charset="0"/>
                </a:rPr>
                <a:t> und </a:t>
              </a:r>
              <a:r>
                <a:rPr lang="en-US" sz="1200" err="1">
                  <a:latin typeface="+mj-lt"/>
                  <a:cs typeface="Arial" panose="020B0604020202020204" pitchFamily="34" charset="0"/>
                </a:rPr>
                <a:t>inhibieren</a:t>
              </a:r>
              <a:r>
                <a:rPr lang="en-US" sz="1200">
                  <a:latin typeface="+mj-lt"/>
                  <a:cs typeface="Arial" panose="020B0604020202020204" pitchFamily="34" charset="0"/>
                </a:rPr>
                <a:t> </a:t>
              </a:r>
              <a:r>
                <a:rPr lang="en-US" sz="1200" err="1">
                  <a:latin typeface="+mj-lt"/>
                  <a:cs typeface="Arial" panose="020B0604020202020204" pitchFamily="34" charset="0"/>
                </a:rPr>
                <a:t>Immunantworten</a:t>
              </a:r>
              <a:endParaRPr lang="en-US" sz="1200">
                <a:latin typeface="+mj-lt"/>
                <a:cs typeface="Arial" panose="020B0604020202020204" pitchFamily="34" charset="0"/>
              </a:endParaRPr>
            </a:p>
          </p:txBody>
        </p:sp>
        <p:cxnSp>
          <p:nvCxnSpPr>
            <p:cNvPr id="63" name="Straight Connector 70">
              <a:extLst>
                <a:ext uri="{FF2B5EF4-FFF2-40B4-BE49-F238E27FC236}">
                  <a16:creationId xmlns:a16="http://schemas.microsoft.com/office/drawing/2014/main" id="{652DD7F1-8805-E7EB-C084-B9AF9880FDEF}"/>
                </a:ext>
              </a:extLst>
            </p:cNvPr>
            <p:cNvCxnSpPr>
              <a:cxnSpLocks/>
            </p:cNvCxnSpPr>
            <p:nvPr/>
          </p:nvCxnSpPr>
          <p:spPr>
            <a:xfrm>
              <a:off x="511179" y="2886246"/>
              <a:ext cx="376819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71">
              <a:extLst>
                <a:ext uri="{FF2B5EF4-FFF2-40B4-BE49-F238E27FC236}">
                  <a16:creationId xmlns:a16="http://schemas.microsoft.com/office/drawing/2014/main" id="{217767EF-14B9-B4B4-463A-74CBB501DC18}"/>
                </a:ext>
              </a:extLst>
            </p:cNvPr>
            <p:cNvCxnSpPr>
              <a:cxnSpLocks/>
            </p:cNvCxnSpPr>
            <p:nvPr/>
          </p:nvCxnSpPr>
          <p:spPr>
            <a:xfrm>
              <a:off x="511179" y="3632825"/>
              <a:ext cx="376819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67" name="Group 15">
            <a:extLst>
              <a:ext uri="{FF2B5EF4-FFF2-40B4-BE49-F238E27FC236}">
                <a16:creationId xmlns:a16="http://schemas.microsoft.com/office/drawing/2014/main" id="{809E9A51-850A-07C9-39A5-81B81C9E8A9D}"/>
              </a:ext>
            </a:extLst>
          </p:cNvPr>
          <p:cNvGrpSpPr/>
          <p:nvPr/>
        </p:nvGrpSpPr>
        <p:grpSpPr>
          <a:xfrm>
            <a:off x="5672199" y="3208314"/>
            <a:ext cx="338740" cy="386677"/>
            <a:chOff x="5216090" y="4707084"/>
            <a:chExt cx="1208292" cy="1379287"/>
          </a:xfrm>
        </p:grpSpPr>
        <p:pic>
          <p:nvPicPr>
            <p:cNvPr id="68" name="Graphic 16">
              <a:extLst>
                <a:ext uri="{FF2B5EF4-FFF2-40B4-BE49-F238E27FC236}">
                  <a16:creationId xmlns:a16="http://schemas.microsoft.com/office/drawing/2014/main" id="{1F47DD3D-885D-07E7-7CCC-2851E5AA9D05}"/>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rot="19745087">
              <a:off x="5216090" y="5092386"/>
              <a:ext cx="547965" cy="479469"/>
            </a:xfrm>
            <a:prstGeom prst="rect">
              <a:avLst/>
            </a:prstGeom>
          </p:spPr>
        </p:pic>
        <p:pic>
          <p:nvPicPr>
            <p:cNvPr id="69" name="Graphic 17">
              <a:extLst>
                <a:ext uri="{FF2B5EF4-FFF2-40B4-BE49-F238E27FC236}">
                  <a16:creationId xmlns:a16="http://schemas.microsoft.com/office/drawing/2014/main" id="{5A158BFE-303A-E03A-12E2-72975DA32A44}"/>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rot="14873583">
              <a:off x="5909422" y="5572654"/>
              <a:ext cx="547965" cy="479469"/>
            </a:xfrm>
            <a:prstGeom prst="rect">
              <a:avLst/>
            </a:prstGeom>
          </p:spPr>
        </p:pic>
        <p:pic>
          <p:nvPicPr>
            <p:cNvPr id="70" name="Graphic 18">
              <a:extLst>
                <a:ext uri="{FF2B5EF4-FFF2-40B4-BE49-F238E27FC236}">
                  <a16:creationId xmlns:a16="http://schemas.microsoft.com/office/drawing/2014/main" id="{57F27A89-F88B-07EE-D4B8-3512151C1D02}"/>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rot="11423421">
              <a:off x="5876417" y="4707084"/>
              <a:ext cx="547965" cy="479469"/>
            </a:xfrm>
            <a:prstGeom prst="rect">
              <a:avLst/>
            </a:prstGeom>
          </p:spPr>
        </p:pic>
      </p:grpSp>
      <p:grpSp>
        <p:nvGrpSpPr>
          <p:cNvPr id="71" name="Group 31">
            <a:extLst>
              <a:ext uri="{FF2B5EF4-FFF2-40B4-BE49-F238E27FC236}">
                <a16:creationId xmlns:a16="http://schemas.microsoft.com/office/drawing/2014/main" id="{9A65F62B-4BB9-8352-BBDF-07DEF817E617}"/>
              </a:ext>
            </a:extLst>
          </p:cNvPr>
          <p:cNvGrpSpPr/>
          <p:nvPr/>
        </p:nvGrpSpPr>
        <p:grpSpPr>
          <a:xfrm>
            <a:off x="1059085" y="2264672"/>
            <a:ext cx="212720" cy="207256"/>
            <a:chOff x="1312031" y="2967697"/>
            <a:chExt cx="212720" cy="207256"/>
          </a:xfrm>
        </p:grpSpPr>
        <p:sp>
          <p:nvSpPr>
            <p:cNvPr id="72" name="Oval 20">
              <a:extLst>
                <a:ext uri="{FF2B5EF4-FFF2-40B4-BE49-F238E27FC236}">
                  <a16:creationId xmlns:a16="http://schemas.microsoft.com/office/drawing/2014/main" id="{7C9549D0-1BC7-9DA0-ADC2-3D859C30D040}"/>
                </a:ext>
              </a:extLst>
            </p:cNvPr>
            <p:cNvSpPr>
              <a:spLocks noChangeAspect="1"/>
            </p:cNvSpPr>
            <p:nvPr/>
          </p:nvSpPr>
          <p:spPr bwMode="auto">
            <a:xfrm>
              <a:off x="1312031" y="2967697"/>
              <a:ext cx="212720" cy="207256"/>
            </a:xfrm>
            <a:prstGeom prst="ellipse">
              <a:avLst/>
            </a:prstGeom>
            <a:solidFill>
              <a:schemeClr val="accent2"/>
            </a:solidFill>
            <a:ln>
              <a:solidFill>
                <a:schemeClr val="bg1"/>
              </a:solidFill>
            </a:ln>
            <a:effectLst/>
          </p:spPr>
          <p:txBody>
            <a:bodyPr rot="0" spcFirstLastPara="0" vertOverflow="overflow" horzOverflow="overflow" vert="horz" wrap="square" lIns="45720" tIns="0" rIns="45720" bIns="0" numCol="1" spcCol="0" rtlCol="0" fromWordArt="0" anchor="ctr" anchorCtr="0" forceAA="0" compatLnSpc="1">
              <a:prstTxWarp prst="textNoShape">
                <a:avLst/>
              </a:prstTxWarp>
              <a:noAutofit/>
            </a:bodyPr>
            <a:lstStyle/>
            <a:p>
              <a:pPr algn="ctr" rtl="0" eaLnBrk="1" fontAlgn="t" latinLnBrk="0" hangingPunct="1">
                <a:spcBef>
                  <a:spcPts val="0"/>
                </a:spcBef>
                <a:spcAft>
                  <a:spcPts val="600"/>
                </a:spcAft>
                <a:buClr>
                  <a:schemeClr val="accent2"/>
                </a:buClr>
                <a:buSzPts val="900"/>
              </a:pPr>
              <a:endParaRPr lang="en-IN" sz="1000" b="0" i="0" u="none" strike="noStrike" kern="1200">
                <a:effectLst/>
              </a:endParaRPr>
            </a:p>
          </p:txBody>
        </p:sp>
        <p:pic>
          <p:nvPicPr>
            <p:cNvPr id="73" name="Graphic 22">
              <a:extLst>
                <a:ext uri="{FF2B5EF4-FFF2-40B4-BE49-F238E27FC236}">
                  <a16:creationId xmlns:a16="http://schemas.microsoft.com/office/drawing/2014/main" id="{B884206E-F305-BE5F-FB86-85F8EE6B97EE}"/>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349811" y="3002745"/>
              <a:ext cx="137160" cy="137160"/>
            </a:xfrm>
            <a:prstGeom prst="rect">
              <a:avLst/>
            </a:prstGeom>
          </p:spPr>
        </p:pic>
      </p:grpSp>
      <p:grpSp>
        <p:nvGrpSpPr>
          <p:cNvPr id="74" name="Group 29">
            <a:extLst>
              <a:ext uri="{FF2B5EF4-FFF2-40B4-BE49-F238E27FC236}">
                <a16:creationId xmlns:a16="http://schemas.microsoft.com/office/drawing/2014/main" id="{CA62192D-0D00-6F74-E1ED-01D254223877}"/>
              </a:ext>
            </a:extLst>
          </p:cNvPr>
          <p:cNvGrpSpPr/>
          <p:nvPr/>
        </p:nvGrpSpPr>
        <p:grpSpPr>
          <a:xfrm>
            <a:off x="1087971" y="2997626"/>
            <a:ext cx="212720" cy="207256"/>
            <a:chOff x="1338901" y="3257636"/>
            <a:chExt cx="212720" cy="207256"/>
          </a:xfrm>
        </p:grpSpPr>
        <p:sp>
          <p:nvSpPr>
            <p:cNvPr id="75" name="Oval 27">
              <a:extLst>
                <a:ext uri="{FF2B5EF4-FFF2-40B4-BE49-F238E27FC236}">
                  <a16:creationId xmlns:a16="http://schemas.microsoft.com/office/drawing/2014/main" id="{79834E0A-59CF-656A-169C-20CBBD2B8694}"/>
                </a:ext>
              </a:extLst>
            </p:cNvPr>
            <p:cNvSpPr>
              <a:spLocks noChangeAspect="1"/>
            </p:cNvSpPr>
            <p:nvPr/>
          </p:nvSpPr>
          <p:spPr bwMode="auto">
            <a:xfrm>
              <a:off x="1338901" y="3257636"/>
              <a:ext cx="212720" cy="207256"/>
            </a:xfrm>
            <a:prstGeom prst="ellipse">
              <a:avLst/>
            </a:prstGeom>
            <a:solidFill>
              <a:schemeClr val="accent2"/>
            </a:solidFill>
            <a:ln>
              <a:solidFill>
                <a:schemeClr val="bg1"/>
              </a:solidFill>
            </a:ln>
            <a:effectLst/>
          </p:spPr>
          <p:txBody>
            <a:bodyPr rot="0" spcFirstLastPara="0" vertOverflow="overflow" horzOverflow="overflow" vert="horz" wrap="square" lIns="45720" tIns="0" rIns="45720" bIns="0" numCol="1" spcCol="0" rtlCol="0" fromWordArt="0" anchor="ctr" anchorCtr="0" forceAA="0" compatLnSpc="1">
              <a:prstTxWarp prst="textNoShape">
                <a:avLst/>
              </a:prstTxWarp>
              <a:noAutofit/>
            </a:bodyPr>
            <a:lstStyle/>
            <a:p>
              <a:pPr algn="ctr" rtl="0" eaLnBrk="1" fontAlgn="t" latinLnBrk="0" hangingPunct="1">
                <a:spcBef>
                  <a:spcPts val="0"/>
                </a:spcBef>
                <a:spcAft>
                  <a:spcPts val="600"/>
                </a:spcAft>
                <a:buClr>
                  <a:schemeClr val="accent2"/>
                </a:buClr>
                <a:buSzPts val="900"/>
              </a:pPr>
              <a:endParaRPr lang="en-IN" sz="1000" b="0" i="0" u="none" strike="noStrike" kern="1200">
                <a:effectLst/>
              </a:endParaRPr>
            </a:p>
          </p:txBody>
        </p:sp>
        <p:pic>
          <p:nvPicPr>
            <p:cNvPr id="76" name="Graphic 26">
              <a:extLst>
                <a:ext uri="{FF2B5EF4-FFF2-40B4-BE49-F238E27FC236}">
                  <a16:creationId xmlns:a16="http://schemas.microsoft.com/office/drawing/2014/main" id="{41DC3E7E-0BB5-5855-2A30-52127C661008}"/>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385825" y="3301828"/>
              <a:ext cx="118872" cy="118872"/>
            </a:xfrm>
            <a:prstGeom prst="rect">
              <a:avLst/>
            </a:prstGeom>
          </p:spPr>
        </p:pic>
      </p:grpSp>
      <p:grpSp>
        <p:nvGrpSpPr>
          <p:cNvPr id="77" name="Group 30">
            <a:extLst>
              <a:ext uri="{FF2B5EF4-FFF2-40B4-BE49-F238E27FC236}">
                <a16:creationId xmlns:a16="http://schemas.microsoft.com/office/drawing/2014/main" id="{700D1219-B682-F417-3E77-DA3B5B1F0B3F}"/>
              </a:ext>
            </a:extLst>
          </p:cNvPr>
          <p:cNvGrpSpPr/>
          <p:nvPr/>
        </p:nvGrpSpPr>
        <p:grpSpPr>
          <a:xfrm>
            <a:off x="1086182" y="3736041"/>
            <a:ext cx="212720" cy="207256"/>
            <a:chOff x="1334267" y="3573486"/>
            <a:chExt cx="212720" cy="207256"/>
          </a:xfrm>
        </p:grpSpPr>
        <p:sp>
          <p:nvSpPr>
            <p:cNvPr id="78" name="Oval 28">
              <a:extLst>
                <a:ext uri="{FF2B5EF4-FFF2-40B4-BE49-F238E27FC236}">
                  <a16:creationId xmlns:a16="http://schemas.microsoft.com/office/drawing/2014/main" id="{AC3617B8-4C1B-9EB8-B234-AE90422CA1A8}"/>
                </a:ext>
              </a:extLst>
            </p:cNvPr>
            <p:cNvSpPr>
              <a:spLocks noChangeAspect="1"/>
            </p:cNvSpPr>
            <p:nvPr/>
          </p:nvSpPr>
          <p:spPr bwMode="auto">
            <a:xfrm>
              <a:off x="1334267" y="3573486"/>
              <a:ext cx="212720" cy="207256"/>
            </a:xfrm>
            <a:prstGeom prst="ellipse">
              <a:avLst/>
            </a:prstGeom>
            <a:solidFill>
              <a:schemeClr val="accent2"/>
            </a:solidFill>
            <a:ln>
              <a:solidFill>
                <a:schemeClr val="bg1"/>
              </a:solidFill>
            </a:ln>
            <a:effectLst/>
          </p:spPr>
          <p:txBody>
            <a:bodyPr rot="0" spcFirstLastPara="0" vertOverflow="overflow" horzOverflow="overflow" vert="horz" wrap="square" lIns="45720" tIns="0" rIns="45720" bIns="0" numCol="1" spcCol="0" rtlCol="0" fromWordArt="0" anchor="ctr" anchorCtr="0" forceAA="0" compatLnSpc="1">
              <a:prstTxWarp prst="textNoShape">
                <a:avLst/>
              </a:prstTxWarp>
              <a:noAutofit/>
            </a:bodyPr>
            <a:lstStyle/>
            <a:p>
              <a:pPr algn="ctr" rtl="0" eaLnBrk="1" fontAlgn="t" latinLnBrk="0" hangingPunct="1">
                <a:spcBef>
                  <a:spcPts val="0"/>
                </a:spcBef>
                <a:spcAft>
                  <a:spcPts val="600"/>
                </a:spcAft>
                <a:buClr>
                  <a:schemeClr val="accent2"/>
                </a:buClr>
                <a:buSzPts val="900"/>
              </a:pPr>
              <a:endParaRPr lang="en-IN" sz="1000" b="0" i="0" u="none" strike="noStrike" kern="1200">
                <a:effectLst/>
              </a:endParaRPr>
            </a:p>
          </p:txBody>
        </p:sp>
        <p:pic>
          <p:nvPicPr>
            <p:cNvPr id="79" name="Graphic 24">
              <a:extLst>
                <a:ext uri="{FF2B5EF4-FFF2-40B4-BE49-F238E27FC236}">
                  <a16:creationId xmlns:a16="http://schemas.microsoft.com/office/drawing/2014/main" id="{3C762265-2001-2518-9B78-36CFF1CB37FC}"/>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372047" y="3608534"/>
              <a:ext cx="137160" cy="137160"/>
            </a:xfrm>
            <a:prstGeom prst="rect">
              <a:avLst/>
            </a:prstGeom>
          </p:spPr>
        </p:pic>
      </p:grpSp>
      <p:sp>
        <p:nvSpPr>
          <p:cNvPr id="80" name="Rounded Rectangle 6">
            <a:extLst>
              <a:ext uri="{FF2B5EF4-FFF2-40B4-BE49-F238E27FC236}">
                <a16:creationId xmlns:a16="http://schemas.microsoft.com/office/drawing/2014/main" id="{AA05641B-F02E-913D-FC4A-72511C155A4D}"/>
              </a:ext>
            </a:extLst>
          </p:cNvPr>
          <p:cNvSpPr/>
          <p:nvPr/>
        </p:nvSpPr>
        <p:spPr>
          <a:xfrm>
            <a:off x="654795" y="873066"/>
            <a:ext cx="3799814" cy="383784"/>
          </a:xfrm>
          <a:prstGeom prst="roundRect">
            <a:avLst>
              <a:gd name="adj" fmla="val 11981"/>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228600" rtlCol="0" anchor="ctr"/>
          <a:lstStyle/>
          <a:p>
            <a:r>
              <a:rPr lang="en-IN" sz="1050" b="1" err="1">
                <a:solidFill>
                  <a:srgbClr val="FFFFFF"/>
                </a:solidFill>
              </a:rPr>
              <a:t>Zellvermittelte</a:t>
            </a:r>
            <a:r>
              <a:rPr lang="en-IN" sz="1050" b="1">
                <a:solidFill>
                  <a:srgbClr val="FFFFFF"/>
                </a:solidFill>
              </a:rPr>
              <a:t> Immunität1 </a:t>
            </a:r>
          </a:p>
          <a:p>
            <a:r>
              <a:rPr lang="en-IN" sz="1000">
                <a:solidFill>
                  <a:srgbClr val="FFFFFF"/>
                </a:solidFill>
              </a:rPr>
              <a:t>(</a:t>
            </a:r>
            <a:r>
              <a:rPr lang="en-IN" sz="1100" err="1"/>
              <a:t>Zelluläre</a:t>
            </a:r>
            <a:r>
              <a:rPr lang="en-IN" sz="1100"/>
              <a:t> </a:t>
            </a:r>
            <a:r>
              <a:rPr lang="en-IN" sz="1100" err="1"/>
              <a:t>Immunität</a:t>
            </a:r>
            <a:r>
              <a:rPr lang="en-IN" sz="1100"/>
              <a:t>)</a:t>
            </a:r>
            <a:endParaRPr lang="en-IN" sz="1000">
              <a:solidFill>
                <a:srgbClr val="FFFFFF"/>
              </a:solidFill>
            </a:endParaRPr>
          </a:p>
        </p:txBody>
      </p:sp>
      <p:sp>
        <p:nvSpPr>
          <p:cNvPr id="81" name="Oval 7">
            <a:extLst>
              <a:ext uri="{FF2B5EF4-FFF2-40B4-BE49-F238E27FC236}">
                <a16:creationId xmlns:a16="http://schemas.microsoft.com/office/drawing/2014/main" id="{C64A368E-1FBC-CFD1-9D83-7AC18DF4019B}"/>
              </a:ext>
            </a:extLst>
          </p:cNvPr>
          <p:cNvSpPr/>
          <p:nvPr/>
        </p:nvSpPr>
        <p:spPr>
          <a:xfrm>
            <a:off x="331200" y="829090"/>
            <a:ext cx="473825" cy="473005"/>
          </a:xfrm>
          <a:prstGeom prst="ellipse">
            <a:avLst/>
          </a:prstGeom>
          <a:solidFill>
            <a:schemeClr val="bg1"/>
          </a:solidFill>
          <a:ln w="12700" cap="rnd">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rgbClr val="FFFFFF"/>
              </a:solidFill>
            </a:endParaRPr>
          </a:p>
        </p:txBody>
      </p:sp>
      <p:sp>
        <p:nvSpPr>
          <p:cNvPr id="82" name="Rounded Rectangle 6">
            <a:extLst>
              <a:ext uri="{FF2B5EF4-FFF2-40B4-BE49-F238E27FC236}">
                <a16:creationId xmlns:a16="http://schemas.microsoft.com/office/drawing/2014/main" id="{B2BF4E5F-690A-5A78-4384-B95B3EF4A796}"/>
              </a:ext>
            </a:extLst>
          </p:cNvPr>
          <p:cNvSpPr/>
          <p:nvPr/>
        </p:nvSpPr>
        <p:spPr>
          <a:xfrm>
            <a:off x="5016586" y="873067"/>
            <a:ext cx="3799814" cy="383202"/>
          </a:xfrm>
          <a:prstGeom prst="roundRect">
            <a:avLst>
              <a:gd name="adj" fmla="val 11981"/>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228600" rtlCol="0" anchor="ctr"/>
          <a:lstStyle/>
          <a:p>
            <a:r>
              <a:rPr lang="en-IN" sz="1050" b="1" err="1">
                <a:solidFill>
                  <a:srgbClr val="FFFFFF"/>
                </a:solidFill>
              </a:rPr>
              <a:t>Antikörper-vermittelte</a:t>
            </a:r>
            <a:r>
              <a:rPr lang="en-IN" sz="1050" b="1">
                <a:solidFill>
                  <a:srgbClr val="FFFFFF"/>
                </a:solidFill>
              </a:rPr>
              <a:t> </a:t>
            </a:r>
            <a:r>
              <a:rPr lang="en-IN" sz="1050" b="1" err="1">
                <a:solidFill>
                  <a:srgbClr val="FFFFFF"/>
                </a:solidFill>
              </a:rPr>
              <a:t>Immunität</a:t>
            </a:r>
            <a:r>
              <a:rPr lang="en-IN" sz="1050" b="1">
                <a:solidFill>
                  <a:srgbClr val="FFFFFF"/>
                </a:solidFill>
              </a:rPr>
              <a:t> </a:t>
            </a:r>
          </a:p>
          <a:p>
            <a:r>
              <a:rPr lang="en-IN" sz="1000">
                <a:solidFill>
                  <a:srgbClr val="FFFFFF"/>
                </a:solidFill>
              </a:rPr>
              <a:t>(</a:t>
            </a:r>
            <a:r>
              <a:rPr lang="en-IN" sz="1000" err="1">
                <a:solidFill>
                  <a:srgbClr val="FFFFFF"/>
                </a:solidFill>
              </a:rPr>
              <a:t>Humorale</a:t>
            </a:r>
            <a:r>
              <a:rPr lang="en-IN" sz="1000">
                <a:solidFill>
                  <a:srgbClr val="FFFFFF"/>
                </a:solidFill>
              </a:rPr>
              <a:t>  </a:t>
            </a:r>
            <a:r>
              <a:rPr lang="en-IN" sz="1000" err="1">
                <a:solidFill>
                  <a:srgbClr val="FFFFFF"/>
                </a:solidFill>
              </a:rPr>
              <a:t>Immunität</a:t>
            </a:r>
            <a:r>
              <a:rPr lang="en-IN" sz="1000">
                <a:solidFill>
                  <a:srgbClr val="FFFFFF"/>
                </a:solidFill>
              </a:rPr>
              <a:t>)</a:t>
            </a:r>
          </a:p>
        </p:txBody>
      </p:sp>
      <p:sp>
        <p:nvSpPr>
          <p:cNvPr id="83" name="Oval 12">
            <a:extLst>
              <a:ext uri="{FF2B5EF4-FFF2-40B4-BE49-F238E27FC236}">
                <a16:creationId xmlns:a16="http://schemas.microsoft.com/office/drawing/2014/main" id="{707B4042-75F1-697F-9BD7-67270EA33616}"/>
              </a:ext>
            </a:extLst>
          </p:cNvPr>
          <p:cNvSpPr/>
          <p:nvPr/>
        </p:nvSpPr>
        <p:spPr>
          <a:xfrm>
            <a:off x="4689392" y="829090"/>
            <a:ext cx="473825" cy="473005"/>
          </a:xfrm>
          <a:prstGeom prst="ellipse">
            <a:avLst/>
          </a:prstGeom>
          <a:solidFill>
            <a:schemeClr val="bg1"/>
          </a:solidFill>
          <a:ln w="12700" cap="rnd">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rgbClr val="FFFFFF"/>
              </a:solidFill>
            </a:endParaRPr>
          </a:p>
        </p:txBody>
      </p:sp>
      <p:pic>
        <p:nvPicPr>
          <p:cNvPr id="84" name="Graphic 79">
            <a:extLst>
              <a:ext uri="{FF2B5EF4-FFF2-40B4-BE49-F238E27FC236}">
                <a16:creationId xmlns:a16="http://schemas.microsoft.com/office/drawing/2014/main" id="{58D0F23B-8665-8403-79E1-B192A38536EF}"/>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4782304" y="921592"/>
            <a:ext cx="288000" cy="288000"/>
          </a:xfrm>
          <a:prstGeom prst="rect">
            <a:avLst/>
          </a:prstGeom>
        </p:spPr>
      </p:pic>
      <p:pic>
        <p:nvPicPr>
          <p:cNvPr id="85" name="Graphic 81">
            <a:extLst>
              <a:ext uri="{FF2B5EF4-FFF2-40B4-BE49-F238E27FC236}">
                <a16:creationId xmlns:a16="http://schemas.microsoft.com/office/drawing/2014/main" id="{EE6CA3F8-D39E-F9C5-EB38-FEC8B08E93CB}"/>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424112" y="921592"/>
            <a:ext cx="288000" cy="288000"/>
          </a:xfrm>
          <a:prstGeom prst="rect">
            <a:avLst/>
          </a:prstGeom>
        </p:spPr>
      </p:pic>
    </p:spTree>
    <p:extLst>
      <p:ext uri="{BB962C8B-B14F-4D97-AF65-F5344CB8AC3E}">
        <p14:creationId xmlns:p14="http://schemas.microsoft.com/office/powerpoint/2010/main" val="3644217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feld 8">
            <a:extLst>
              <a:ext uri="{FF2B5EF4-FFF2-40B4-BE49-F238E27FC236}">
                <a16:creationId xmlns:a16="http://schemas.microsoft.com/office/drawing/2014/main" id="{0095FE40-A3D6-FF0D-8F20-D7C03EB93D91}"/>
              </a:ext>
            </a:extLst>
          </p:cNvPr>
          <p:cNvSpPr txBox="1"/>
          <p:nvPr/>
        </p:nvSpPr>
        <p:spPr>
          <a:xfrm>
            <a:off x="358270" y="4757386"/>
            <a:ext cx="8220580" cy="369332"/>
          </a:xfrm>
          <a:prstGeom prst="rect">
            <a:avLst/>
          </a:prstGeom>
          <a:noFill/>
        </p:spPr>
        <p:txBody>
          <a:bodyPr wrap="square">
            <a:spAutoFit/>
          </a:bodyPr>
          <a:lstStyle/>
          <a:p>
            <a:r>
              <a:rPr lang="en-US" sz="600" dirty="0">
                <a:solidFill>
                  <a:srgbClr val="404040"/>
                </a:solidFill>
                <a:cs typeface="Arial"/>
              </a:rPr>
              <a:t>APZ: Antigen-</a:t>
            </a:r>
            <a:r>
              <a:rPr lang="en-US" sz="600" dirty="0" err="1">
                <a:solidFill>
                  <a:srgbClr val="404040"/>
                </a:solidFill>
                <a:cs typeface="Arial"/>
              </a:rPr>
              <a:t>präsentierende</a:t>
            </a:r>
            <a:r>
              <a:rPr lang="en-US" sz="600" dirty="0">
                <a:solidFill>
                  <a:srgbClr val="404040"/>
                </a:solidFill>
                <a:cs typeface="Arial"/>
              </a:rPr>
              <a:t> Zelle; CD: Cluster of differentiation, </a:t>
            </a:r>
            <a:r>
              <a:rPr lang="en-US" sz="600" dirty="0" err="1">
                <a:solidFill>
                  <a:srgbClr val="404040"/>
                </a:solidFill>
                <a:cs typeface="Arial"/>
              </a:rPr>
              <a:t>Differenzierungscluster</a:t>
            </a:r>
            <a:r>
              <a:rPr lang="en-US" sz="600" dirty="0">
                <a:solidFill>
                  <a:srgbClr val="404040"/>
                </a:solidFill>
                <a:cs typeface="Arial"/>
              </a:rPr>
              <a:t>; GRZB: </a:t>
            </a:r>
            <a:r>
              <a:rPr lang="en-US" sz="600" dirty="0" err="1">
                <a:solidFill>
                  <a:srgbClr val="404040"/>
                </a:solidFill>
                <a:cs typeface="Arial"/>
              </a:rPr>
              <a:t>Granzym</a:t>
            </a:r>
            <a:r>
              <a:rPr lang="en-US" sz="600" dirty="0">
                <a:solidFill>
                  <a:srgbClr val="404040"/>
                </a:solidFill>
                <a:cs typeface="Arial"/>
              </a:rPr>
              <a:t> B; HLA: </a:t>
            </a:r>
            <a:r>
              <a:rPr lang="en-US" sz="600" dirty="0" err="1">
                <a:solidFill>
                  <a:srgbClr val="404040"/>
                </a:solidFill>
                <a:cs typeface="Arial"/>
              </a:rPr>
              <a:t>Humanes</a:t>
            </a:r>
            <a:r>
              <a:rPr lang="en-US" sz="600" dirty="0">
                <a:solidFill>
                  <a:srgbClr val="404040"/>
                </a:solidFill>
                <a:cs typeface="Arial"/>
              </a:rPr>
              <a:t> </a:t>
            </a:r>
            <a:r>
              <a:rPr lang="en-US" sz="600" dirty="0" err="1">
                <a:solidFill>
                  <a:srgbClr val="404040"/>
                </a:solidFill>
                <a:cs typeface="Arial"/>
              </a:rPr>
              <a:t>Leukozytenantigen</a:t>
            </a:r>
            <a:r>
              <a:rPr lang="en-US" sz="600" dirty="0">
                <a:solidFill>
                  <a:srgbClr val="404040"/>
                </a:solidFill>
                <a:cs typeface="Arial"/>
              </a:rPr>
              <a:t>; IL: Interleukin; PD1: </a:t>
            </a:r>
            <a:r>
              <a:rPr lang="en-US" sz="600" dirty="0" err="1">
                <a:solidFill>
                  <a:srgbClr val="404040"/>
                </a:solidFill>
                <a:cs typeface="Arial"/>
              </a:rPr>
              <a:t>Programmierter</a:t>
            </a:r>
            <a:r>
              <a:rPr lang="en-US" sz="600" dirty="0">
                <a:solidFill>
                  <a:srgbClr val="404040"/>
                </a:solidFill>
                <a:cs typeface="Arial"/>
              </a:rPr>
              <a:t> </a:t>
            </a:r>
            <a:r>
              <a:rPr lang="en-US" sz="600" dirty="0" err="1">
                <a:solidFill>
                  <a:srgbClr val="404040"/>
                </a:solidFill>
                <a:cs typeface="Arial"/>
              </a:rPr>
              <a:t>Zelltod-Rezeptor</a:t>
            </a:r>
            <a:r>
              <a:rPr lang="en-US" sz="600" dirty="0">
                <a:solidFill>
                  <a:srgbClr val="404040"/>
                </a:solidFill>
                <a:cs typeface="Arial"/>
              </a:rPr>
              <a:t> 1; PDL1, </a:t>
            </a:r>
            <a:r>
              <a:rPr lang="en-US" sz="600" dirty="0" err="1">
                <a:solidFill>
                  <a:srgbClr val="404040"/>
                </a:solidFill>
                <a:cs typeface="Arial"/>
              </a:rPr>
              <a:t>Programmierter</a:t>
            </a:r>
            <a:r>
              <a:rPr lang="en-US" sz="600" dirty="0">
                <a:solidFill>
                  <a:srgbClr val="404040"/>
                </a:solidFill>
                <a:cs typeface="Arial"/>
              </a:rPr>
              <a:t> Zelltod-Rezeptor-1-Ligand; TCR: T-Zell-</a:t>
            </a:r>
            <a:r>
              <a:rPr lang="en-US" sz="600" dirty="0" err="1">
                <a:solidFill>
                  <a:srgbClr val="404040"/>
                </a:solidFill>
                <a:cs typeface="Arial"/>
              </a:rPr>
              <a:t>Rezeptor</a:t>
            </a:r>
            <a:r>
              <a:rPr lang="en-US" sz="600" dirty="0">
                <a:solidFill>
                  <a:srgbClr val="404040"/>
                </a:solidFill>
                <a:cs typeface="Arial"/>
              </a:rPr>
              <a:t>; T</a:t>
            </a:r>
            <a:r>
              <a:rPr lang="en-US" sz="600" baseline="-25000" dirty="0">
                <a:solidFill>
                  <a:srgbClr val="404040"/>
                </a:solidFill>
                <a:cs typeface="Arial"/>
              </a:rPr>
              <a:t>reg</a:t>
            </a:r>
            <a:r>
              <a:rPr lang="en-US" sz="600" dirty="0">
                <a:solidFill>
                  <a:srgbClr val="404040"/>
                </a:solidFill>
                <a:cs typeface="Arial"/>
              </a:rPr>
              <a:t>: </a:t>
            </a:r>
            <a:r>
              <a:rPr lang="en-US" sz="600" dirty="0" err="1">
                <a:solidFill>
                  <a:srgbClr val="404040"/>
                </a:solidFill>
                <a:cs typeface="Arial"/>
              </a:rPr>
              <a:t>regulatorische</a:t>
            </a:r>
            <a:r>
              <a:rPr lang="en-US" sz="600" dirty="0">
                <a:solidFill>
                  <a:srgbClr val="404040"/>
                </a:solidFill>
                <a:cs typeface="Arial"/>
              </a:rPr>
              <a:t> T-Zelle; T1D: Typ-1-Diabetes. </a:t>
            </a:r>
          </a:p>
          <a:p>
            <a:r>
              <a:rPr lang="en-US" sz="600" b="1" dirty="0">
                <a:solidFill>
                  <a:srgbClr val="404040"/>
                </a:solidFill>
                <a:cs typeface="Arial"/>
              </a:rPr>
              <a:t>1.</a:t>
            </a:r>
            <a:r>
              <a:rPr lang="en-US" sz="600" dirty="0">
                <a:solidFill>
                  <a:srgbClr val="404040"/>
                </a:solidFill>
                <a:cs typeface="Arial"/>
              </a:rPr>
              <a:t> Roep BO </a:t>
            </a:r>
            <a:r>
              <a:rPr lang="en-US" sz="600" i="1" dirty="0">
                <a:solidFill>
                  <a:srgbClr val="404040"/>
                </a:solidFill>
                <a:cs typeface="Arial"/>
              </a:rPr>
              <a:t>et al. Nat Rev Endocrinol </a:t>
            </a:r>
            <a:r>
              <a:rPr lang="en-US" sz="600" dirty="0">
                <a:solidFill>
                  <a:srgbClr val="404040"/>
                </a:solidFill>
                <a:cs typeface="Arial"/>
              </a:rPr>
              <a:t>2021; 17: 150–61.</a:t>
            </a:r>
          </a:p>
        </p:txBody>
      </p:sp>
      <p:grpSp>
        <p:nvGrpSpPr>
          <p:cNvPr id="2" name="Group 2513">
            <a:extLst>
              <a:ext uri="{FF2B5EF4-FFF2-40B4-BE49-F238E27FC236}">
                <a16:creationId xmlns:a16="http://schemas.microsoft.com/office/drawing/2014/main" id="{0A81748F-2F5A-E8CD-C08E-82E3BF1342B4}"/>
              </a:ext>
            </a:extLst>
          </p:cNvPr>
          <p:cNvGrpSpPr/>
          <p:nvPr/>
        </p:nvGrpSpPr>
        <p:grpSpPr>
          <a:xfrm>
            <a:off x="150803" y="759494"/>
            <a:ext cx="4315863" cy="3564961"/>
            <a:chOff x="233491" y="940308"/>
            <a:chExt cx="3989224" cy="3564961"/>
          </a:xfrm>
        </p:grpSpPr>
        <p:sp>
          <p:nvSpPr>
            <p:cNvPr id="3" name="TextBox 6">
              <a:extLst>
                <a:ext uri="{FF2B5EF4-FFF2-40B4-BE49-F238E27FC236}">
                  <a16:creationId xmlns:a16="http://schemas.microsoft.com/office/drawing/2014/main" id="{6E59B884-C6E4-B883-5104-89EA61124134}"/>
                </a:ext>
              </a:extLst>
            </p:cNvPr>
            <p:cNvSpPr txBox="1"/>
            <p:nvPr/>
          </p:nvSpPr>
          <p:spPr>
            <a:xfrm>
              <a:off x="292110" y="940308"/>
              <a:ext cx="3930605" cy="600164"/>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1200" b="1" i="0" u="none" strike="noStrike" kern="1200" cap="none" spc="0" normalizeH="0" baseline="0" noProof="0">
                  <a:ln>
                    <a:noFill/>
                  </a:ln>
                  <a:solidFill>
                    <a:srgbClr val="000000"/>
                  </a:solidFill>
                  <a:effectLst/>
                  <a:uLnTx/>
                  <a:uFillTx/>
                  <a:latin typeface="Georgia"/>
                  <a:ea typeface="Georgia"/>
                  <a:cs typeface="Georgia"/>
                </a:rPr>
                <a:t>Menschen ohne T1D</a:t>
              </a:r>
              <a:br>
                <a:rPr kumimoji="0" sz="1200" b="0" i="0" u="none" strike="noStrike" kern="1200" cap="none" spc="0" normalizeH="0" baseline="0" noProof="0">
                  <a:ln>
                    <a:noFill/>
                  </a:ln>
                  <a:solidFill>
                    <a:prstClr val="black"/>
                  </a:solidFill>
                  <a:effectLst/>
                  <a:uLnTx/>
                  <a:uFillTx/>
                  <a:latin typeface="Verdana"/>
                  <a:ea typeface="Verdana"/>
                  <a:cs typeface="Arial"/>
                </a:rPr>
              </a:br>
              <a:r>
                <a:rPr kumimoji="0" lang="de" sz="1050" b="0" i="0" u="none" strike="noStrike" kern="1200" cap="none" spc="0" normalizeH="0" baseline="0" noProof="0">
                  <a:ln>
                    <a:noFill/>
                  </a:ln>
                  <a:solidFill>
                    <a:srgbClr val="000000"/>
                  </a:solidFill>
                  <a:effectLst/>
                  <a:uLnTx/>
                  <a:uFillTx/>
                  <a:latin typeface="Verdana"/>
                  <a:ea typeface="Verdana"/>
                  <a:cs typeface="Verdana"/>
                </a:rPr>
                <a:t>Betazellen werden durch Immunregulation vor der Zerstörung durch autoreaktive Immunzellen geschützt </a:t>
              </a:r>
            </a:p>
          </p:txBody>
        </p:sp>
        <p:sp>
          <p:nvSpPr>
            <p:cNvPr id="4" name="Freeform 216">
              <a:extLst>
                <a:ext uri="{FF2B5EF4-FFF2-40B4-BE49-F238E27FC236}">
                  <a16:creationId xmlns:a16="http://schemas.microsoft.com/office/drawing/2014/main" id="{18E6531E-9212-30A0-4349-E92DD16DA28C}"/>
                </a:ext>
              </a:extLst>
            </p:cNvPr>
            <p:cNvSpPr/>
            <p:nvPr/>
          </p:nvSpPr>
          <p:spPr>
            <a:xfrm>
              <a:off x="2324071" y="2546759"/>
              <a:ext cx="439101" cy="437432"/>
            </a:xfrm>
            <a:custGeom>
              <a:avLst/>
              <a:gdLst>
                <a:gd name="connsiteX0" fmla="*/ 439102 w 439101"/>
                <a:gd name="connsiteY0" fmla="*/ 218716 h 437432"/>
                <a:gd name="connsiteX1" fmla="*/ 219551 w 439101"/>
                <a:gd name="connsiteY1" fmla="*/ 437432 h 437432"/>
                <a:gd name="connsiteX2" fmla="*/ 0 w 439101"/>
                <a:gd name="connsiteY2" fmla="*/ 218716 h 437432"/>
                <a:gd name="connsiteX3" fmla="*/ 219551 w 439101"/>
                <a:gd name="connsiteY3" fmla="*/ 0 h 437432"/>
                <a:gd name="connsiteX4" fmla="*/ 439102 w 439101"/>
                <a:gd name="connsiteY4" fmla="*/ 218716 h 437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101" h="437432">
                  <a:moveTo>
                    <a:pt x="439102" y="218716"/>
                  </a:moveTo>
                  <a:cubicBezTo>
                    <a:pt x="439102" y="339510"/>
                    <a:pt x="340806" y="437432"/>
                    <a:pt x="219551" y="437432"/>
                  </a:cubicBezTo>
                  <a:cubicBezTo>
                    <a:pt x="98296" y="437432"/>
                    <a:pt x="0" y="339510"/>
                    <a:pt x="0" y="218716"/>
                  </a:cubicBezTo>
                  <a:cubicBezTo>
                    <a:pt x="0" y="97923"/>
                    <a:pt x="98296" y="0"/>
                    <a:pt x="219551" y="0"/>
                  </a:cubicBezTo>
                  <a:cubicBezTo>
                    <a:pt x="340806" y="0"/>
                    <a:pt x="439102" y="97923"/>
                    <a:pt x="439102" y="218716"/>
                  </a:cubicBezTo>
                  <a:close/>
                </a:path>
              </a:pathLst>
            </a:custGeom>
            <a:solidFill>
              <a:srgbClr val="F4F2F6"/>
            </a:solidFill>
            <a:ln w="8258"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5" name="Freeform 217">
              <a:extLst>
                <a:ext uri="{FF2B5EF4-FFF2-40B4-BE49-F238E27FC236}">
                  <a16:creationId xmlns:a16="http://schemas.microsoft.com/office/drawing/2014/main" id="{165C915B-332F-26B6-8E6E-C59813B865BA}"/>
                </a:ext>
              </a:extLst>
            </p:cNvPr>
            <p:cNvSpPr/>
            <p:nvPr/>
          </p:nvSpPr>
          <p:spPr>
            <a:xfrm>
              <a:off x="2404497" y="2623335"/>
              <a:ext cx="297054" cy="295924"/>
            </a:xfrm>
            <a:custGeom>
              <a:avLst/>
              <a:gdLst>
                <a:gd name="connsiteX0" fmla="*/ 297055 w 297054"/>
                <a:gd name="connsiteY0" fmla="*/ 147962 h 295924"/>
                <a:gd name="connsiteX1" fmla="*/ 148527 w 297054"/>
                <a:gd name="connsiteY1" fmla="*/ 295925 h 295924"/>
                <a:gd name="connsiteX2" fmla="*/ 0 w 297054"/>
                <a:gd name="connsiteY2" fmla="*/ 147962 h 295924"/>
                <a:gd name="connsiteX3" fmla="*/ 148527 w 297054"/>
                <a:gd name="connsiteY3" fmla="*/ 0 h 295924"/>
                <a:gd name="connsiteX4" fmla="*/ 297055 w 297054"/>
                <a:gd name="connsiteY4" fmla="*/ 147962 h 29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054" h="295924">
                  <a:moveTo>
                    <a:pt x="297055" y="147962"/>
                  </a:moveTo>
                  <a:cubicBezTo>
                    <a:pt x="297055" y="229680"/>
                    <a:pt x="230557" y="295925"/>
                    <a:pt x="148527" y="295925"/>
                  </a:cubicBezTo>
                  <a:cubicBezTo>
                    <a:pt x="66498" y="295925"/>
                    <a:pt x="0" y="229680"/>
                    <a:pt x="0" y="147962"/>
                  </a:cubicBezTo>
                  <a:cubicBezTo>
                    <a:pt x="0" y="66245"/>
                    <a:pt x="66498" y="0"/>
                    <a:pt x="148527" y="0"/>
                  </a:cubicBezTo>
                  <a:cubicBezTo>
                    <a:pt x="230557" y="0"/>
                    <a:pt x="297055" y="66245"/>
                    <a:pt x="297055" y="147962"/>
                  </a:cubicBezTo>
                  <a:close/>
                </a:path>
              </a:pathLst>
            </a:custGeom>
            <a:gradFill>
              <a:gsLst>
                <a:gs pos="0">
                  <a:srgbClr val="F4F2F6"/>
                </a:gs>
                <a:gs pos="100000">
                  <a:srgbClr val="B7AAC4"/>
                </a:gs>
              </a:gsLst>
              <a:path path="circle">
                <a:fillToRect l="50000" t="50000" r="50000" b="50000"/>
              </a:path>
            </a:gra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nvGrpSpPr>
            <p:cNvPr id="7" name="Graphic 4">
              <a:extLst>
                <a:ext uri="{FF2B5EF4-FFF2-40B4-BE49-F238E27FC236}">
                  <a16:creationId xmlns:a16="http://schemas.microsoft.com/office/drawing/2014/main" id="{57126B96-7621-2964-2771-4EED48A57041}"/>
                </a:ext>
              </a:extLst>
            </p:cNvPr>
            <p:cNvGrpSpPr/>
            <p:nvPr/>
          </p:nvGrpSpPr>
          <p:grpSpPr>
            <a:xfrm>
              <a:off x="2278240" y="2387915"/>
              <a:ext cx="223072" cy="309464"/>
              <a:chOff x="3748059" y="3001910"/>
              <a:chExt cx="223072" cy="309464"/>
            </a:xfrm>
          </p:grpSpPr>
          <p:sp>
            <p:nvSpPr>
              <p:cNvPr id="174" name="Freeform 219">
                <a:extLst>
                  <a:ext uri="{FF2B5EF4-FFF2-40B4-BE49-F238E27FC236}">
                    <a16:creationId xmlns:a16="http://schemas.microsoft.com/office/drawing/2014/main" id="{57B421E1-88B7-F5BA-7A23-FC54EE28DFF0}"/>
                  </a:ext>
                </a:extLst>
              </p:cNvPr>
              <p:cNvSpPr/>
              <p:nvPr/>
            </p:nvSpPr>
            <p:spPr>
              <a:xfrm rot="-2223600">
                <a:off x="3820822" y="2995611"/>
                <a:ext cx="44469" cy="194540"/>
              </a:xfrm>
              <a:custGeom>
                <a:avLst/>
                <a:gdLst>
                  <a:gd name="connsiteX0" fmla="*/ 0 w 44469"/>
                  <a:gd name="connsiteY0" fmla="*/ 0 h 194540"/>
                  <a:gd name="connsiteX1" fmla="*/ 44469 w 44469"/>
                  <a:gd name="connsiteY1" fmla="*/ 0 h 194540"/>
                  <a:gd name="connsiteX2" fmla="*/ 44469 w 44469"/>
                  <a:gd name="connsiteY2" fmla="*/ 194541 h 194540"/>
                  <a:gd name="connsiteX3" fmla="*/ 0 w 44469"/>
                  <a:gd name="connsiteY3" fmla="*/ 194541 h 194540"/>
                </a:gdLst>
                <a:ahLst/>
                <a:cxnLst>
                  <a:cxn ang="0">
                    <a:pos x="connsiteX0" y="connsiteY0"/>
                  </a:cxn>
                  <a:cxn ang="0">
                    <a:pos x="connsiteX1" y="connsiteY1"/>
                  </a:cxn>
                  <a:cxn ang="0">
                    <a:pos x="connsiteX2" y="connsiteY2"/>
                  </a:cxn>
                  <a:cxn ang="0">
                    <a:pos x="connsiteX3" y="connsiteY3"/>
                  </a:cxn>
                </a:cxnLst>
                <a:rect l="l" t="t" r="r" b="b"/>
                <a:pathLst>
                  <a:path w="44469" h="194540">
                    <a:moveTo>
                      <a:pt x="0" y="0"/>
                    </a:moveTo>
                    <a:lnTo>
                      <a:pt x="44469" y="0"/>
                    </a:lnTo>
                    <a:lnTo>
                      <a:pt x="44469" y="194541"/>
                    </a:lnTo>
                    <a:lnTo>
                      <a:pt x="0" y="194541"/>
                    </a:lnTo>
                    <a:close/>
                  </a:path>
                </a:pathLst>
              </a:custGeom>
              <a:gradFill>
                <a:gsLst>
                  <a:gs pos="0">
                    <a:srgbClr val="F4F2F6"/>
                  </a:gs>
                  <a:gs pos="50000">
                    <a:srgbClr val="F8F4F3"/>
                  </a:gs>
                  <a:gs pos="100000">
                    <a:srgbClr val="FCF7F0"/>
                  </a:gs>
                </a:gsLst>
                <a:lin ang="2223600" scaled="1"/>
              </a:gradFill>
              <a:ln w="3303"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75" name="Freeform 220">
                <a:extLst>
                  <a:ext uri="{FF2B5EF4-FFF2-40B4-BE49-F238E27FC236}">
                    <a16:creationId xmlns:a16="http://schemas.microsoft.com/office/drawing/2014/main" id="{F2D3C52E-E86C-7AEA-92B7-31BA53879536}"/>
                  </a:ext>
                </a:extLst>
              </p:cNvPr>
              <p:cNvSpPr/>
              <p:nvPr/>
            </p:nvSpPr>
            <p:spPr>
              <a:xfrm>
                <a:off x="3897948" y="3164171"/>
                <a:ext cx="73183" cy="87840"/>
              </a:xfrm>
              <a:custGeom>
                <a:avLst/>
                <a:gdLst>
                  <a:gd name="connsiteX0" fmla="*/ 73184 w 73183"/>
                  <a:gd name="connsiteY0" fmla="*/ 81133 h 87840"/>
                  <a:gd name="connsiteX1" fmla="*/ 64290 w 73183"/>
                  <a:gd name="connsiteY1" fmla="*/ 87841 h 87840"/>
                  <a:gd name="connsiteX2" fmla="*/ 0 w 73183"/>
                  <a:gd name="connsiteY2" fmla="*/ 9746 h 87840"/>
                  <a:gd name="connsiteX3" fmla="*/ 12832 w 73183"/>
                  <a:gd name="connsiteY3" fmla="*/ 0 h 87840"/>
                  <a:gd name="connsiteX4" fmla="*/ 73184 w 73183"/>
                  <a:gd name="connsiteY4" fmla="*/ 81133 h 87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183" h="87840">
                    <a:moveTo>
                      <a:pt x="73184" y="81133"/>
                    </a:moveTo>
                    <a:lnTo>
                      <a:pt x="64290" y="87841"/>
                    </a:lnTo>
                    <a:lnTo>
                      <a:pt x="0" y="9746"/>
                    </a:lnTo>
                    <a:lnTo>
                      <a:pt x="12832" y="0"/>
                    </a:lnTo>
                    <a:lnTo>
                      <a:pt x="73184" y="81133"/>
                    </a:lnTo>
                    <a:close/>
                  </a:path>
                </a:pathLst>
              </a:custGeom>
              <a:gradFill>
                <a:gsLst>
                  <a:gs pos="0">
                    <a:srgbClr val="F4F2F6"/>
                  </a:gs>
                  <a:gs pos="50000">
                    <a:srgbClr val="F8F4F3"/>
                  </a:gs>
                  <a:gs pos="100000">
                    <a:srgbClr val="FCF7F0"/>
                  </a:gs>
                </a:gsLst>
                <a:lin ang="2223600" scaled="1"/>
              </a:gradFill>
              <a:ln w="3303"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76" name="Freeform 221">
                <a:extLst>
                  <a:ext uri="{FF2B5EF4-FFF2-40B4-BE49-F238E27FC236}">
                    <a16:creationId xmlns:a16="http://schemas.microsoft.com/office/drawing/2014/main" id="{F25304BE-AABA-95BC-B9A5-2F48BA5F7658}"/>
                  </a:ext>
                </a:extLst>
              </p:cNvPr>
              <p:cNvSpPr/>
              <p:nvPr/>
            </p:nvSpPr>
            <p:spPr>
              <a:xfrm>
                <a:off x="3804690" y="3185182"/>
                <a:ext cx="95672" cy="126192"/>
              </a:xfrm>
              <a:custGeom>
                <a:avLst/>
                <a:gdLst>
                  <a:gd name="connsiteX0" fmla="*/ 95672 w 95672"/>
                  <a:gd name="connsiteY0" fmla="*/ 116320 h 126192"/>
                  <a:gd name="connsiteX1" fmla="*/ 89447 w 95672"/>
                  <a:gd name="connsiteY1" fmla="*/ 126192 h 126192"/>
                  <a:gd name="connsiteX2" fmla="*/ 0 w 95672"/>
                  <a:gd name="connsiteY2" fmla="*/ 9619 h 126192"/>
                  <a:gd name="connsiteX3" fmla="*/ 12832 w 95672"/>
                  <a:gd name="connsiteY3" fmla="*/ 0 h 126192"/>
                  <a:gd name="connsiteX4" fmla="*/ 95672 w 95672"/>
                  <a:gd name="connsiteY4" fmla="*/ 116320 h 126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672" h="126191">
                    <a:moveTo>
                      <a:pt x="95672" y="116320"/>
                    </a:moveTo>
                    <a:lnTo>
                      <a:pt x="89447" y="126192"/>
                    </a:lnTo>
                    <a:lnTo>
                      <a:pt x="0" y="9619"/>
                    </a:lnTo>
                    <a:lnTo>
                      <a:pt x="12832" y="0"/>
                    </a:lnTo>
                    <a:lnTo>
                      <a:pt x="95672" y="116320"/>
                    </a:lnTo>
                    <a:close/>
                  </a:path>
                </a:pathLst>
              </a:custGeom>
              <a:gradFill>
                <a:gsLst>
                  <a:gs pos="0">
                    <a:srgbClr val="F4F2F6"/>
                  </a:gs>
                  <a:gs pos="50000">
                    <a:srgbClr val="F8F4F3"/>
                  </a:gs>
                  <a:gs pos="100000">
                    <a:srgbClr val="FCF7F0"/>
                  </a:gs>
                </a:gsLst>
                <a:lin ang="2223600" scaled="1"/>
              </a:gradFill>
              <a:ln w="3303"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77" name="Freeform 222">
                <a:extLst>
                  <a:ext uri="{FF2B5EF4-FFF2-40B4-BE49-F238E27FC236}">
                    <a16:creationId xmlns:a16="http://schemas.microsoft.com/office/drawing/2014/main" id="{90889D95-73C3-DEEA-3E71-19D88FA3075F}"/>
                  </a:ext>
                </a:extLst>
              </p:cNvPr>
              <p:cNvSpPr/>
              <p:nvPr/>
            </p:nvSpPr>
            <p:spPr>
              <a:xfrm>
                <a:off x="3788172" y="3189992"/>
                <a:ext cx="78011" cy="96954"/>
              </a:xfrm>
              <a:custGeom>
                <a:avLst/>
                <a:gdLst>
                  <a:gd name="connsiteX0" fmla="*/ 78012 w 78011"/>
                  <a:gd name="connsiteY0" fmla="*/ 87461 h 96954"/>
                  <a:gd name="connsiteX1" fmla="*/ 65306 w 78011"/>
                  <a:gd name="connsiteY1" fmla="*/ 96954 h 96954"/>
                  <a:gd name="connsiteX2" fmla="*/ 0 w 78011"/>
                  <a:gd name="connsiteY2" fmla="*/ 9619 h 96954"/>
                  <a:gd name="connsiteX3" fmla="*/ 12832 w 78011"/>
                  <a:gd name="connsiteY3" fmla="*/ 0 h 96954"/>
                  <a:gd name="connsiteX4" fmla="*/ 78012 w 78011"/>
                  <a:gd name="connsiteY4" fmla="*/ 87461 h 969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011" h="96954">
                    <a:moveTo>
                      <a:pt x="78012" y="87461"/>
                    </a:moveTo>
                    <a:lnTo>
                      <a:pt x="65306" y="96954"/>
                    </a:lnTo>
                    <a:lnTo>
                      <a:pt x="0" y="9619"/>
                    </a:lnTo>
                    <a:lnTo>
                      <a:pt x="12832" y="0"/>
                    </a:lnTo>
                    <a:lnTo>
                      <a:pt x="78012" y="87461"/>
                    </a:lnTo>
                    <a:close/>
                  </a:path>
                </a:pathLst>
              </a:custGeom>
              <a:gradFill>
                <a:gsLst>
                  <a:gs pos="0">
                    <a:srgbClr val="F4F2F6"/>
                  </a:gs>
                  <a:gs pos="50000">
                    <a:srgbClr val="F8F4F3"/>
                  </a:gs>
                  <a:gs pos="100000">
                    <a:srgbClr val="FCF7F0"/>
                  </a:gs>
                </a:gsLst>
                <a:lin ang="2223600" scaled="1"/>
              </a:gradFill>
              <a:ln w="3303"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78" name="Freeform 223">
                <a:extLst>
                  <a:ext uri="{FF2B5EF4-FFF2-40B4-BE49-F238E27FC236}">
                    <a16:creationId xmlns:a16="http://schemas.microsoft.com/office/drawing/2014/main" id="{BF3185A1-A067-F6BB-FBC3-E955256A7280}"/>
                  </a:ext>
                </a:extLst>
              </p:cNvPr>
              <p:cNvSpPr/>
              <p:nvPr/>
            </p:nvSpPr>
            <p:spPr>
              <a:xfrm rot="-2223600">
                <a:off x="3766133" y="3112285"/>
                <a:ext cx="86397" cy="88600"/>
              </a:xfrm>
              <a:custGeom>
                <a:avLst/>
                <a:gdLst>
                  <a:gd name="connsiteX0" fmla="*/ 0 w 86397"/>
                  <a:gd name="connsiteY0" fmla="*/ 0 h 88600"/>
                  <a:gd name="connsiteX1" fmla="*/ 86397 w 86397"/>
                  <a:gd name="connsiteY1" fmla="*/ 0 h 88600"/>
                  <a:gd name="connsiteX2" fmla="*/ 86397 w 86397"/>
                  <a:gd name="connsiteY2" fmla="*/ 88600 h 88600"/>
                  <a:gd name="connsiteX3" fmla="*/ 0 w 86397"/>
                  <a:gd name="connsiteY3" fmla="*/ 88600 h 88600"/>
                </a:gdLst>
                <a:ahLst/>
                <a:cxnLst>
                  <a:cxn ang="0">
                    <a:pos x="connsiteX0" y="connsiteY0"/>
                  </a:cxn>
                  <a:cxn ang="0">
                    <a:pos x="connsiteX1" y="connsiteY1"/>
                  </a:cxn>
                  <a:cxn ang="0">
                    <a:pos x="connsiteX2" y="connsiteY2"/>
                  </a:cxn>
                  <a:cxn ang="0">
                    <a:pos x="connsiteX3" y="connsiteY3"/>
                  </a:cxn>
                </a:cxnLst>
                <a:rect l="l" t="t" r="r" b="b"/>
                <a:pathLst>
                  <a:path w="86397" h="88600">
                    <a:moveTo>
                      <a:pt x="0" y="0"/>
                    </a:moveTo>
                    <a:lnTo>
                      <a:pt x="86397" y="0"/>
                    </a:lnTo>
                    <a:lnTo>
                      <a:pt x="86397" y="88600"/>
                    </a:lnTo>
                    <a:lnTo>
                      <a:pt x="0" y="88600"/>
                    </a:lnTo>
                    <a:close/>
                  </a:path>
                </a:pathLst>
              </a:custGeom>
              <a:gradFill>
                <a:gsLst>
                  <a:gs pos="0">
                    <a:srgbClr val="F4F2F6"/>
                  </a:gs>
                  <a:gs pos="50000">
                    <a:srgbClr val="F8F4F3"/>
                  </a:gs>
                  <a:gs pos="100000">
                    <a:srgbClr val="FCF7F0"/>
                  </a:gs>
                </a:gsLst>
                <a:lin ang="2223600" scaled="1"/>
              </a:gradFill>
              <a:ln w="3303"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79" name="Freeform 224">
                <a:extLst>
                  <a:ext uri="{FF2B5EF4-FFF2-40B4-BE49-F238E27FC236}">
                    <a16:creationId xmlns:a16="http://schemas.microsoft.com/office/drawing/2014/main" id="{29E8A57E-DDDE-DF65-2678-950492361B2E}"/>
                  </a:ext>
                </a:extLst>
              </p:cNvPr>
              <p:cNvSpPr/>
              <p:nvPr/>
            </p:nvSpPr>
            <p:spPr>
              <a:xfrm>
                <a:off x="3852716" y="3114808"/>
                <a:ext cx="34813" cy="27592"/>
              </a:xfrm>
              <a:custGeom>
                <a:avLst/>
                <a:gdLst>
                  <a:gd name="connsiteX0" fmla="*/ 0 w 34813"/>
                  <a:gd name="connsiteY0" fmla="*/ 27593 h 27592"/>
                  <a:gd name="connsiteX1" fmla="*/ 34813 w 34813"/>
                  <a:gd name="connsiteY1" fmla="*/ 0 h 27592"/>
                </a:gdLst>
                <a:ahLst/>
                <a:cxnLst>
                  <a:cxn ang="0">
                    <a:pos x="connsiteX0" y="connsiteY0"/>
                  </a:cxn>
                  <a:cxn ang="0">
                    <a:pos x="connsiteX1" y="connsiteY1"/>
                  </a:cxn>
                </a:cxnLst>
                <a:rect l="l" t="t" r="r" b="b"/>
                <a:pathLst>
                  <a:path w="34813" h="27592">
                    <a:moveTo>
                      <a:pt x="0" y="27593"/>
                    </a:moveTo>
                    <a:lnTo>
                      <a:pt x="34813" y="0"/>
                    </a:lnTo>
                  </a:path>
                </a:pathLst>
              </a:custGeom>
              <a:ln w="3303"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sp>
          <p:nvSpPr>
            <p:cNvPr id="8" name="Freeform 226">
              <a:extLst>
                <a:ext uri="{FF2B5EF4-FFF2-40B4-BE49-F238E27FC236}">
                  <a16:creationId xmlns:a16="http://schemas.microsoft.com/office/drawing/2014/main" id="{F8A5A467-340C-CB62-1B2D-732CBF9D9794}"/>
                </a:ext>
              </a:extLst>
            </p:cNvPr>
            <p:cNvSpPr/>
            <p:nvPr/>
          </p:nvSpPr>
          <p:spPr>
            <a:xfrm>
              <a:off x="1557253" y="1826655"/>
              <a:ext cx="904201" cy="841331"/>
            </a:xfrm>
            <a:custGeom>
              <a:avLst/>
              <a:gdLst>
                <a:gd name="connsiteX0" fmla="*/ 189353 w 904201"/>
                <a:gd name="connsiteY0" fmla="*/ 114964 h 841331"/>
                <a:gd name="connsiteX1" fmla="*/ 188845 w 904201"/>
                <a:gd name="connsiteY1" fmla="*/ 90030 h 841331"/>
                <a:gd name="connsiteX2" fmla="*/ 258852 w 904201"/>
                <a:gd name="connsiteY2" fmla="*/ 146987 h 841331"/>
                <a:gd name="connsiteX3" fmla="*/ 349188 w 904201"/>
                <a:gd name="connsiteY3" fmla="*/ 173314 h 841331"/>
                <a:gd name="connsiteX4" fmla="*/ 397850 w 904201"/>
                <a:gd name="connsiteY4" fmla="*/ 118635 h 841331"/>
                <a:gd name="connsiteX5" fmla="*/ 382730 w 904201"/>
                <a:gd name="connsiteY5" fmla="*/ 43325 h 841331"/>
                <a:gd name="connsiteX6" fmla="*/ 400772 w 904201"/>
                <a:gd name="connsiteY6" fmla="*/ 37 h 841331"/>
                <a:gd name="connsiteX7" fmla="*/ 431392 w 904201"/>
                <a:gd name="connsiteY7" fmla="*/ 87625 h 841331"/>
                <a:gd name="connsiteX8" fmla="*/ 480055 w 904201"/>
                <a:gd name="connsiteY8" fmla="*/ 150784 h 841331"/>
                <a:gd name="connsiteX9" fmla="*/ 518806 w 904201"/>
                <a:gd name="connsiteY9" fmla="*/ 101801 h 841331"/>
                <a:gd name="connsiteX10" fmla="*/ 528717 w 904201"/>
                <a:gd name="connsiteY10" fmla="*/ 163441 h 841331"/>
                <a:gd name="connsiteX11" fmla="*/ 555144 w 904201"/>
                <a:gd name="connsiteY11" fmla="*/ 134203 h 841331"/>
                <a:gd name="connsiteX12" fmla="*/ 567850 w 904201"/>
                <a:gd name="connsiteY12" fmla="*/ 172808 h 841331"/>
                <a:gd name="connsiteX13" fmla="*/ 616003 w 904201"/>
                <a:gd name="connsiteY13" fmla="*/ 105471 h 841331"/>
                <a:gd name="connsiteX14" fmla="*/ 667588 w 904201"/>
                <a:gd name="connsiteY14" fmla="*/ 64968 h 841331"/>
                <a:gd name="connsiteX15" fmla="*/ 643066 w 904201"/>
                <a:gd name="connsiteY15" fmla="*/ 132811 h 841331"/>
                <a:gd name="connsiteX16" fmla="*/ 624643 w 904201"/>
                <a:gd name="connsiteY16" fmla="*/ 216222 h 841331"/>
                <a:gd name="connsiteX17" fmla="*/ 706466 w 904201"/>
                <a:gd name="connsiteY17" fmla="*/ 226601 h 841331"/>
                <a:gd name="connsiteX18" fmla="*/ 822341 w 904201"/>
                <a:gd name="connsiteY18" fmla="*/ 228499 h 841331"/>
                <a:gd name="connsiteX19" fmla="*/ 731623 w 904201"/>
                <a:gd name="connsiteY19" fmla="*/ 258623 h 841331"/>
                <a:gd name="connsiteX20" fmla="*/ 698970 w 904201"/>
                <a:gd name="connsiteY20" fmla="*/ 316087 h 841331"/>
                <a:gd name="connsiteX21" fmla="*/ 766055 w 904201"/>
                <a:gd name="connsiteY21" fmla="*/ 383423 h 841331"/>
                <a:gd name="connsiteX22" fmla="*/ 799598 w 904201"/>
                <a:gd name="connsiteY22" fmla="*/ 413041 h 841331"/>
                <a:gd name="connsiteX23" fmla="*/ 730099 w 904201"/>
                <a:gd name="connsiteY23" fmla="*/ 392283 h 841331"/>
                <a:gd name="connsiteX24" fmla="*/ 750428 w 904201"/>
                <a:gd name="connsiteY24" fmla="*/ 485567 h 841331"/>
                <a:gd name="connsiteX25" fmla="*/ 861473 w 904201"/>
                <a:gd name="connsiteY25" fmla="*/ 522779 h 841331"/>
                <a:gd name="connsiteX26" fmla="*/ 902639 w 904201"/>
                <a:gd name="connsiteY26" fmla="*/ 560497 h 841331"/>
                <a:gd name="connsiteX27" fmla="*/ 800106 w 904201"/>
                <a:gd name="connsiteY27" fmla="*/ 554801 h 841331"/>
                <a:gd name="connsiteX28" fmla="*/ 669112 w 904201"/>
                <a:gd name="connsiteY28" fmla="*/ 562396 h 841331"/>
                <a:gd name="connsiteX29" fmla="*/ 634553 w 904201"/>
                <a:gd name="connsiteY29" fmla="*/ 625555 h 841331"/>
                <a:gd name="connsiteX30" fmla="*/ 658186 w 904201"/>
                <a:gd name="connsiteY30" fmla="*/ 709346 h 841331"/>
                <a:gd name="connsiteX31" fmla="*/ 698335 w 904201"/>
                <a:gd name="connsiteY31" fmla="*/ 781871 h 841331"/>
                <a:gd name="connsiteX32" fmla="*/ 617020 w 904201"/>
                <a:gd name="connsiteY32" fmla="*/ 709346 h 841331"/>
                <a:gd name="connsiteX33" fmla="*/ 542820 w 904201"/>
                <a:gd name="connsiteY33" fmla="*/ 693398 h 841331"/>
                <a:gd name="connsiteX34" fmla="*/ 554636 w 904201"/>
                <a:gd name="connsiteY34" fmla="*/ 821488 h 841331"/>
                <a:gd name="connsiteX35" fmla="*/ 529606 w 904201"/>
                <a:gd name="connsiteY35" fmla="*/ 750861 h 841331"/>
                <a:gd name="connsiteX36" fmla="*/ 485137 w 904201"/>
                <a:gd name="connsiteY36" fmla="*/ 690993 h 841331"/>
                <a:gd name="connsiteX37" fmla="*/ 475735 w 904201"/>
                <a:gd name="connsiteY37" fmla="*/ 739470 h 841331"/>
                <a:gd name="connsiteX38" fmla="*/ 456295 w 904201"/>
                <a:gd name="connsiteY38" fmla="*/ 770986 h 841331"/>
                <a:gd name="connsiteX39" fmla="*/ 423642 w 904201"/>
                <a:gd name="connsiteY39" fmla="*/ 694284 h 841331"/>
                <a:gd name="connsiteX40" fmla="*/ 351348 w 904201"/>
                <a:gd name="connsiteY40" fmla="*/ 765417 h 841331"/>
                <a:gd name="connsiteX41" fmla="*/ 298366 w 904201"/>
                <a:gd name="connsiteY41" fmla="*/ 840727 h 841331"/>
                <a:gd name="connsiteX42" fmla="*/ 319584 w 904201"/>
                <a:gd name="connsiteY42" fmla="*/ 730103 h 841331"/>
                <a:gd name="connsiteX43" fmla="*/ 313485 w 904201"/>
                <a:gd name="connsiteY43" fmla="*/ 671247 h 841331"/>
                <a:gd name="connsiteX44" fmla="*/ 278037 w 904201"/>
                <a:gd name="connsiteY44" fmla="*/ 707953 h 841331"/>
                <a:gd name="connsiteX45" fmla="*/ 286042 w 904201"/>
                <a:gd name="connsiteY45" fmla="*/ 637833 h 841331"/>
                <a:gd name="connsiteX46" fmla="*/ 216543 w 904201"/>
                <a:gd name="connsiteY46" fmla="*/ 616189 h 841331"/>
                <a:gd name="connsiteX47" fmla="*/ 90377 w 904201"/>
                <a:gd name="connsiteY47" fmla="*/ 677449 h 841331"/>
                <a:gd name="connsiteX48" fmla="*/ 145265 w 904201"/>
                <a:gd name="connsiteY48" fmla="*/ 614796 h 841331"/>
                <a:gd name="connsiteX49" fmla="*/ 201042 w 904201"/>
                <a:gd name="connsiteY49" fmla="*/ 549865 h 841331"/>
                <a:gd name="connsiteX50" fmla="*/ 132940 w 904201"/>
                <a:gd name="connsiteY50" fmla="*/ 540878 h 841331"/>
                <a:gd name="connsiteX51" fmla="*/ 131035 w 904201"/>
                <a:gd name="connsiteY51" fmla="*/ 520627 h 841331"/>
                <a:gd name="connsiteX52" fmla="*/ 181602 w 904201"/>
                <a:gd name="connsiteY52" fmla="*/ 467847 h 841331"/>
                <a:gd name="connsiteX53" fmla="*/ 57724 w 904201"/>
                <a:gd name="connsiteY53" fmla="*/ 441013 h 841331"/>
                <a:gd name="connsiteX54" fmla="*/ 40698 w 904201"/>
                <a:gd name="connsiteY54" fmla="*/ 398105 h 841331"/>
                <a:gd name="connsiteX55" fmla="*/ 179697 w 904201"/>
                <a:gd name="connsiteY55" fmla="*/ 385448 h 841331"/>
                <a:gd name="connsiteX56" fmla="*/ 99779 w 904201"/>
                <a:gd name="connsiteY56" fmla="*/ 276723 h 841331"/>
                <a:gd name="connsiteX57" fmla="*/ 26977 w 904201"/>
                <a:gd name="connsiteY57" fmla="*/ 237612 h 841331"/>
                <a:gd name="connsiteX58" fmla="*/ 146154 w 904201"/>
                <a:gd name="connsiteY58" fmla="*/ 255459 h 841331"/>
                <a:gd name="connsiteX59" fmla="*/ 226072 w 904201"/>
                <a:gd name="connsiteY59" fmla="*/ 256851 h 841331"/>
                <a:gd name="connsiteX60" fmla="*/ 154667 w 904201"/>
                <a:gd name="connsiteY60" fmla="*/ 187110 h 841331"/>
                <a:gd name="connsiteX61" fmla="*/ 254405 w 904201"/>
                <a:gd name="connsiteY61" fmla="*/ 236094 h 841331"/>
                <a:gd name="connsiteX62" fmla="*/ 189226 w 904201"/>
                <a:gd name="connsiteY62" fmla="*/ 115091 h 841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904200" h="841330">
                  <a:moveTo>
                    <a:pt x="189353" y="114964"/>
                  </a:moveTo>
                  <a:cubicBezTo>
                    <a:pt x="189353" y="114964"/>
                    <a:pt x="176647" y="103193"/>
                    <a:pt x="188845" y="90030"/>
                  </a:cubicBezTo>
                  <a:cubicBezTo>
                    <a:pt x="201042" y="76866"/>
                    <a:pt x="220989" y="95725"/>
                    <a:pt x="258852" y="146987"/>
                  </a:cubicBezTo>
                  <a:cubicBezTo>
                    <a:pt x="296714" y="198248"/>
                    <a:pt x="317932" y="187996"/>
                    <a:pt x="349188" y="173314"/>
                  </a:cubicBezTo>
                  <a:cubicBezTo>
                    <a:pt x="380443" y="158632"/>
                    <a:pt x="395055" y="160150"/>
                    <a:pt x="397850" y="118635"/>
                  </a:cubicBezTo>
                  <a:cubicBezTo>
                    <a:pt x="400645" y="77119"/>
                    <a:pt x="391751" y="67753"/>
                    <a:pt x="382730" y="43325"/>
                  </a:cubicBezTo>
                  <a:cubicBezTo>
                    <a:pt x="373710" y="18896"/>
                    <a:pt x="382349" y="-976"/>
                    <a:pt x="400772" y="37"/>
                  </a:cubicBezTo>
                  <a:cubicBezTo>
                    <a:pt x="419195" y="1050"/>
                    <a:pt x="427200" y="25478"/>
                    <a:pt x="431392" y="87625"/>
                  </a:cubicBezTo>
                  <a:cubicBezTo>
                    <a:pt x="435585" y="149772"/>
                    <a:pt x="463537" y="156860"/>
                    <a:pt x="480055" y="150784"/>
                  </a:cubicBezTo>
                  <a:cubicBezTo>
                    <a:pt x="496572" y="144709"/>
                    <a:pt x="497080" y="105092"/>
                    <a:pt x="518806" y="101801"/>
                  </a:cubicBezTo>
                  <a:cubicBezTo>
                    <a:pt x="537738" y="105598"/>
                    <a:pt x="511691" y="155467"/>
                    <a:pt x="528717" y="163441"/>
                  </a:cubicBezTo>
                  <a:cubicBezTo>
                    <a:pt x="545742" y="171415"/>
                    <a:pt x="541041" y="136608"/>
                    <a:pt x="555144" y="134203"/>
                  </a:cubicBezTo>
                  <a:cubicBezTo>
                    <a:pt x="569247" y="131798"/>
                    <a:pt x="555652" y="170909"/>
                    <a:pt x="567850" y="172808"/>
                  </a:cubicBezTo>
                  <a:cubicBezTo>
                    <a:pt x="580047" y="174706"/>
                    <a:pt x="603298" y="142683"/>
                    <a:pt x="616003" y="105471"/>
                  </a:cubicBezTo>
                  <a:cubicBezTo>
                    <a:pt x="628709" y="68259"/>
                    <a:pt x="651960" y="57880"/>
                    <a:pt x="667588" y="64968"/>
                  </a:cubicBezTo>
                  <a:cubicBezTo>
                    <a:pt x="683215" y="72056"/>
                    <a:pt x="676100" y="87625"/>
                    <a:pt x="643066" y="132811"/>
                  </a:cubicBezTo>
                  <a:cubicBezTo>
                    <a:pt x="610032" y="177997"/>
                    <a:pt x="608507" y="202932"/>
                    <a:pt x="624643" y="216222"/>
                  </a:cubicBezTo>
                  <a:cubicBezTo>
                    <a:pt x="640779" y="229512"/>
                    <a:pt x="667715" y="240650"/>
                    <a:pt x="706466" y="226601"/>
                  </a:cubicBezTo>
                  <a:cubicBezTo>
                    <a:pt x="745218" y="212551"/>
                    <a:pt x="804807" y="195084"/>
                    <a:pt x="822341" y="228499"/>
                  </a:cubicBezTo>
                  <a:cubicBezTo>
                    <a:pt x="839874" y="261914"/>
                    <a:pt x="755637" y="260522"/>
                    <a:pt x="731623" y="258623"/>
                  </a:cubicBezTo>
                  <a:cubicBezTo>
                    <a:pt x="707610" y="256725"/>
                    <a:pt x="690458" y="274192"/>
                    <a:pt x="698970" y="316087"/>
                  </a:cubicBezTo>
                  <a:cubicBezTo>
                    <a:pt x="707483" y="357982"/>
                    <a:pt x="725906" y="374437"/>
                    <a:pt x="766055" y="383423"/>
                  </a:cubicBezTo>
                  <a:cubicBezTo>
                    <a:pt x="806205" y="392410"/>
                    <a:pt x="800995" y="406080"/>
                    <a:pt x="799598" y="413041"/>
                  </a:cubicBezTo>
                  <a:cubicBezTo>
                    <a:pt x="798200" y="420002"/>
                    <a:pt x="742423" y="383423"/>
                    <a:pt x="730099" y="392283"/>
                  </a:cubicBezTo>
                  <a:cubicBezTo>
                    <a:pt x="717774" y="401143"/>
                    <a:pt x="716377" y="454430"/>
                    <a:pt x="750428" y="485567"/>
                  </a:cubicBezTo>
                  <a:cubicBezTo>
                    <a:pt x="784478" y="516703"/>
                    <a:pt x="819418" y="522779"/>
                    <a:pt x="861473" y="522779"/>
                  </a:cubicBezTo>
                  <a:cubicBezTo>
                    <a:pt x="903529" y="522779"/>
                    <a:pt x="907340" y="543030"/>
                    <a:pt x="902639" y="560497"/>
                  </a:cubicBezTo>
                  <a:cubicBezTo>
                    <a:pt x="897938" y="577964"/>
                    <a:pt x="831235" y="566573"/>
                    <a:pt x="800106" y="554801"/>
                  </a:cubicBezTo>
                  <a:cubicBezTo>
                    <a:pt x="768978" y="543030"/>
                    <a:pt x="697573" y="515691"/>
                    <a:pt x="669112" y="562396"/>
                  </a:cubicBezTo>
                  <a:cubicBezTo>
                    <a:pt x="640652" y="609101"/>
                    <a:pt x="645988" y="604797"/>
                    <a:pt x="634553" y="625555"/>
                  </a:cubicBezTo>
                  <a:cubicBezTo>
                    <a:pt x="623245" y="646313"/>
                    <a:pt x="629852" y="665552"/>
                    <a:pt x="658186" y="709346"/>
                  </a:cubicBezTo>
                  <a:cubicBezTo>
                    <a:pt x="686519" y="753139"/>
                    <a:pt x="708754" y="767695"/>
                    <a:pt x="698335" y="781871"/>
                  </a:cubicBezTo>
                  <a:cubicBezTo>
                    <a:pt x="687917" y="796047"/>
                    <a:pt x="657677" y="770100"/>
                    <a:pt x="617020" y="709346"/>
                  </a:cubicBezTo>
                  <a:cubicBezTo>
                    <a:pt x="576362" y="648591"/>
                    <a:pt x="546631" y="671627"/>
                    <a:pt x="542820" y="693398"/>
                  </a:cubicBezTo>
                  <a:cubicBezTo>
                    <a:pt x="539008" y="715168"/>
                    <a:pt x="566960" y="807818"/>
                    <a:pt x="554636" y="821488"/>
                  </a:cubicBezTo>
                  <a:cubicBezTo>
                    <a:pt x="542311" y="835158"/>
                    <a:pt x="531512" y="826171"/>
                    <a:pt x="529606" y="750861"/>
                  </a:cubicBezTo>
                  <a:cubicBezTo>
                    <a:pt x="527700" y="675551"/>
                    <a:pt x="492760" y="688208"/>
                    <a:pt x="485137" y="690993"/>
                  </a:cubicBezTo>
                  <a:cubicBezTo>
                    <a:pt x="477513" y="693777"/>
                    <a:pt x="471923" y="703270"/>
                    <a:pt x="475735" y="739470"/>
                  </a:cubicBezTo>
                  <a:cubicBezTo>
                    <a:pt x="479546" y="775669"/>
                    <a:pt x="464808" y="770986"/>
                    <a:pt x="456295" y="770986"/>
                  </a:cubicBezTo>
                  <a:cubicBezTo>
                    <a:pt x="447783" y="770986"/>
                    <a:pt x="452484" y="697954"/>
                    <a:pt x="423642" y="694284"/>
                  </a:cubicBezTo>
                  <a:cubicBezTo>
                    <a:pt x="394801" y="690486"/>
                    <a:pt x="364562" y="719724"/>
                    <a:pt x="351348" y="765417"/>
                  </a:cubicBezTo>
                  <a:cubicBezTo>
                    <a:pt x="338134" y="811109"/>
                    <a:pt x="327207" y="846423"/>
                    <a:pt x="298366" y="840727"/>
                  </a:cubicBezTo>
                  <a:cubicBezTo>
                    <a:pt x="269524" y="835031"/>
                    <a:pt x="304465" y="750735"/>
                    <a:pt x="319584" y="730103"/>
                  </a:cubicBezTo>
                  <a:cubicBezTo>
                    <a:pt x="334704" y="709472"/>
                    <a:pt x="331908" y="670741"/>
                    <a:pt x="313485" y="671247"/>
                  </a:cubicBezTo>
                  <a:cubicBezTo>
                    <a:pt x="295063" y="671754"/>
                    <a:pt x="306879" y="707067"/>
                    <a:pt x="278037" y="707953"/>
                  </a:cubicBezTo>
                  <a:cubicBezTo>
                    <a:pt x="249196" y="708839"/>
                    <a:pt x="302178" y="655679"/>
                    <a:pt x="286042" y="637833"/>
                  </a:cubicBezTo>
                  <a:cubicBezTo>
                    <a:pt x="269906" y="619986"/>
                    <a:pt x="243986" y="600620"/>
                    <a:pt x="216543" y="616189"/>
                  </a:cubicBezTo>
                  <a:cubicBezTo>
                    <a:pt x="189099" y="631757"/>
                    <a:pt x="108800" y="700486"/>
                    <a:pt x="90377" y="677449"/>
                  </a:cubicBezTo>
                  <a:cubicBezTo>
                    <a:pt x="71954" y="654413"/>
                    <a:pt x="114899" y="629479"/>
                    <a:pt x="145265" y="614796"/>
                  </a:cubicBezTo>
                  <a:cubicBezTo>
                    <a:pt x="175631" y="600114"/>
                    <a:pt x="204854" y="583660"/>
                    <a:pt x="201042" y="549865"/>
                  </a:cubicBezTo>
                  <a:cubicBezTo>
                    <a:pt x="197230" y="516070"/>
                    <a:pt x="147679" y="534803"/>
                    <a:pt x="132940" y="540878"/>
                  </a:cubicBezTo>
                  <a:cubicBezTo>
                    <a:pt x="118202" y="546954"/>
                    <a:pt x="108419" y="532904"/>
                    <a:pt x="131035" y="520627"/>
                  </a:cubicBezTo>
                  <a:cubicBezTo>
                    <a:pt x="153650" y="508349"/>
                    <a:pt x="201423" y="497591"/>
                    <a:pt x="181602" y="467847"/>
                  </a:cubicBezTo>
                  <a:cubicBezTo>
                    <a:pt x="161782" y="438102"/>
                    <a:pt x="149966" y="435318"/>
                    <a:pt x="57724" y="441013"/>
                  </a:cubicBezTo>
                  <a:cubicBezTo>
                    <a:pt x="-34518" y="446709"/>
                    <a:pt x="2455" y="401396"/>
                    <a:pt x="40698" y="398105"/>
                  </a:cubicBezTo>
                  <a:cubicBezTo>
                    <a:pt x="78942" y="394815"/>
                    <a:pt x="168389" y="425445"/>
                    <a:pt x="179697" y="385448"/>
                  </a:cubicBezTo>
                  <a:cubicBezTo>
                    <a:pt x="191004" y="345452"/>
                    <a:pt x="185795" y="302037"/>
                    <a:pt x="99779" y="276723"/>
                  </a:cubicBezTo>
                  <a:cubicBezTo>
                    <a:pt x="99779" y="276723"/>
                    <a:pt x="24562" y="265838"/>
                    <a:pt x="26977" y="237612"/>
                  </a:cubicBezTo>
                  <a:cubicBezTo>
                    <a:pt x="29391" y="209387"/>
                    <a:pt x="82754" y="225335"/>
                    <a:pt x="146154" y="255459"/>
                  </a:cubicBezTo>
                  <a:cubicBezTo>
                    <a:pt x="209554" y="285583"/>
                    <a:pt x="221371" y="283684"/>
                    <a:pt x="226072" y="256851"/>
                  </a:cubicBezTo>
                  <a:cubicBezTo>
                    <a:pt x="230773" y="230018"/>
                    <a:pt x="151872" y="210653"/>
                    <a:pt x="154667" y="187110"/>
                  </a:cubicBezTo>
                  <a:cubicBezTo>
                    <a:pt x="157462" y="163568"/>
                    <a:pt x="228867" y="249763"/>
                    <a:pt x="254405" y="236094"/>
                  </a:cubicBezTo>
                  <a:cubicBezTo>
                    <a:pt x="287947" y="218247"/>
                    <a:pt x="228867" y="141924"/>
                    <a:pt x="189226" y="115091"/>
                  </a:cubicBezTo>
                  <a:close/>
                </a:path>
              </a:pathLst>
            </a:custGeom>
            <a:gradFill>
              <a:gsLst>
                <a:gs pos="0">
                  <a:srgbClr val="FFFFFF"/>
                </a:gs>
                <a:gs pos="87000">
                  <a:srgbClr val="B057FF"/>
                </a:gs>
              </a:gsLst>
              <a:path path="circle">
                <a:fillToRect l="50000" t="50000" r="50000" b="50000"/>
              </a:path>
            </a:gradFill>
            <a:ln w="8258" cap="flat">
              <a:solidFill>
                <a:srgbClr val="706F80"/>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0" name="Freeform 227">
              <a:extLst>
                <a:ext uri="{FF2B5EF4-FFF2-40B4-BE49-F238E27FC236}">
                  <a16:creationId xmlns:a16="http://schemas.microsoft.com/office/drawing/2014/main" id="{31AD76B7-7F89-D36B-B427-CC36A03F382A}"/>
                </a:ext>
              </a:extLst>
            </p:cNvPr>
            <p:cNvSpPr/>
            <p:nvPr/>
          </p:nvSpPr>
          <p:spPr>
            <a:xfrm>
              <a:off x="1854235" y="2144448"/>
              <a:ext cx="286272" cy="224234"/>
            </a:xfrm>
            <a:custGeom>
              <a:avLst/>
              <a:gdLst>
                <a:gd name="connsiteX0" fmla="*/ 66944 w 286272"/>
                <a:gd name="connsiteY0" fmla="*/ 9179 h 224234"/>
                <a:gd name="connsiteX1" fmla="*/ 5577 w 286272"/>
                <a:gd name="connsiteY1" fmla="*/ 38796 h 224234"/>
                <a:gd name="connsiteX2" fmla="*/ 54112 w 286272"/>
                <a:gd name="connsiteY2" fmla="*/ 192708 h 224234"/>
                <a:gd name="connsiteX3" fmla="*/ 285860 w 286272"/>
                <a:gd name="connsiteY3" fmla="*/ 58162 h 224234"/>
                <a:gd name="connsiteX4" fmla="*/ 151182 w 286272"/>
                <a:gd name="connsiteY4" fmla="*/ 29936 h 224234"/>
                <a:gd name="connsiteX5" fmla="*/ 67071 w 286272"/>
                <a:gd name="connsiteY5" fmla="*/ 9305 h 224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272" h="224234">
                  <a:moveTo>
                    <a:pt x="66944" y="9179"/>
                  </a:moveTo>
                  <a:cubicBezTo>
                    <a:pt x="41660" y="-1833"/>
                    <a:pt x="12946" y="12343"/>
                    <a:pt x="5577" y="38796"/>
                  </a:cubicBezTo>
                  <a:cubicBezTo>
                    <a:pt x="-4461" y="74236"/>
                    <a:pt x="-7383" y="134231"/>
                    <a:pt x="54112" y="192708"/>
                  </a:cubicBezTo>
                  <a:cubicBezTo>
                    <a:pt x="150038" y="284093"/>
                    <a:pt x="295008" y="157521"/>
                    <a:pt x="285860" y="58162"/>
                  </a:cubicBezTo>
                  <a:cubicBezTo>
                    <a:pt x="276712" y="-41197"/>
                    <a:pt x="194889" y="13229"/>
                    <a:pt x="151182" y="29936"/>
                  </a:cubicBezTo>
                  <a:cubicBezTo>
                    <a:pt x="120689" y="41581"/>
                    <a:pt x="99597" y="23354"/>
                    <a:pt x="67071" y="9305"/>
                  </a:cubicBezTo>
                  <a:close/>
                </a:path>
              </a:pathLst>
            </a:custGeom>
            <a:gradFill>
              <a:gsLst>
                <a:gs pos="2000">
                  <a:srgbClr val="FFFFFF"/>
                </a:gs>
                <a:gs pos="56000">
                  <a:srgbClr val="AA80DC"/>
                </a:gs>
                <a:gs pos="98000">
                  <a:srgbClr val="5500B9"/>
                </a:gs>
              </a:gsLst>
              <a:path path="circle">
                <a:fillToRect l="50000" t="50000" r="50000" b="50000"/>
              </a:path>
            </a:gra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1" name="Freeform 228">
              <a:extLst>
                <a:ext uri="{FF2B5EF4-FFF2-40B4-BE49-F238E27FC236}">
                  <a16:creationId xmlns:a16="http://schemas.microsoft.com/office/drawing/2014/main" id="{B8F9BD90-CDA7-D2BB-5DBC-23AB78210F6E}"/>
                </a:ext>
              </a:extLst>
            </p:cNvPr>
            <p:cNvSpPr/>
            <p:nvPr/>
          </p:nvSpPr>
          <p:spPr>
            <a:xfrm>
              <a:off x="1646614" y="3171771"/>
              <a:ext cx="439101" cy="437432"/>
            </a:xfrm>
            <a:custGeom>
              <a:avLst/>
              <a:gdLst>
                <a:gd name="connsiteX0" fmla="*/ 439102 w 439101"/>
                <a:gd name="connsiteY0" fmla="*/ 218716 h 437432"/>
                <a:gd name="connsiteX1" fmla="*/ 219551 w 439101"/>
                <a:gd name="connsiteY1" fmla="*/ 437432 h 437432"/>
                <a:gd name="connsiteX2" fmla="*/ 0 w 439101"/>
                <a:gd name="connsiteY2" fmla="*/ 218716 h 437432"/>
                <a:gd name="connsiteX3" fmla="*/ 219551 w 439101"/>
                <a:gd name="connsiteY3" fmla="*/ 0 h 437432"/>
                <a:gd name="connsiteX4" fmla="*/ 439102 w 439101"/>
                <a:gd name="connsiteY4" fmla="*/ 218716 h 437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101" h="437432">
                  <a:moveTo>
                    <a:pt x="439102" y="218716"/>
                  </a:moveTo>
                  <a:cubicBezTo>
                    <a:pt x="439102" y="339510"/>
                    <a:pt x="340806" y="437432"/>
                    <a:pt x="219551" y="437432"/>
                  </a:cubicBezTo>
                  <a:cubicBezTo>
                    <a:pt x="98296" y="437432"/>
                    <a:pt x="0" y="339510"/>
                    <a:pt x="0" y="218716"/>
                  </a:cubicBezTo>
                  <a:cubicBezTo>
                    <a:pt x="0" y="97923"/>
                    <a:pt x="98296" y="0"/>
                    <a:pt x="219551" y="0"/>
                  </a:cubicBezTo>
                  <a:cubicBezTo>
                    <a:pt x="340806" y="0"/>
                    <a:pt x="439102" y="97923"/>
                    <a:pt x="439102" y="218716"/>
                  </a:cubicBezTo>
                  <a:close/>
                </a:path>
              </a:pathLst>
            </a:custGeom>
            <a:solidFill>
              <a:srgbClr val="F4F2F6"/>
            </a:solidFill>
            <a:ln w="8258"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2" name="Freeform 229">
              <a:extLst>
                <a:ext uri="{FF2B5EF4-FFF2-40B4-BE49-F238E27FC236}">
                  <a16:creationId xmlns:a16="http://schemas.microsoft.com/office/drawing/2014/main" id="{DA257C30-9E66-5BB6-F8E4-08247CB3634C}"/>
                </a:ext>
              </a:extLst>
            </p:cNvPr>
            <p:cNvSpPr/>
            <p:nvPr/>
          </p:nvSpPr>
          <p:spPr>
            <a:xfrm>
              <a:off x="1727040" y="3248473"/>
              <a:ext cx="297054" cy="295924"/>
            </a:xfrm>
            <a:custGeom>
              <a:avLst/>
              <a:gdLst>
                <a:gd name="connsiteX0" fmla="*/ 297054 w 297054"/>
                <a:gd name="connsiteY0" fmla="*/ 147963 h 295924"/>
                <a:gd name="connsiteX1" fmla="*/ 148527 w 297054"/>
                <a:gd name="connsiteY1" fmla="*/ 295925 h 295924"/>
                <a:gd name="connsiteX2" fmla="*/ 0 w 297054"/>
                <a:gd name="connsiteY2" fmla="*/ 147963 h 295924"/>
                <a:gd name="connsiteX3" fmla="*/ 148527 w 297054"/>
                <a:gd name="connsiteY3" fmla="*/ 0 h 295924"/>
                <a:gd name="connsiteX4" fmla="*/ 297054 w 297054"/>
                <a:gd name="connsiteY4" fmla="*/ 147963 h 29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054" h="295924">
                  <a:moveTo>
                    <a:pt x="297054" y="147963"/>
                  </a:moveTo>
                  <a:cubicBezTo>
                    <a:pt x="297054" y="229680"/>
                    <a:pt x="230557" y="295925"/>
                    <a:pt x="148527" y="295925"/>
                  </a:cubicBezTo>
                  <a:cubicBezTo>
                    <a:pt x="66498" y="295925"/>
                    <a:pt x="0" y="229680"/>
                    <a:pt x="0" y="147963"/>
                  </a:cubicBezTo>
                  <a:cubicBezTo>
                    <a:pt x="0" y="66245"/>
                    <a:pt x="66498" y="0"/>
                    <a:pt x="148527" y="0"/>
                  </a:cubicBezTo>
                  <a:cubicBezTo>
                    <a:pt x="230557" y="0"/>
                    <a:pt x="297054" y="66245"/>
                    <a:pt x="297054" y="147963"/>
                  </a:cubicBezTo>
                  <a:close/>
                </a:path>
              </a:pathLst>
            </a:custGeom>
            <a:gradFill>
              <a:gsLst>
                <a:gs pos="0">
                  <a:srgbClr val="F4F2F6"/>
                </a:gs>
                <a:gs pos="100000">
                  <a:srgbClr val="B7AAC4"/>
                </a:gs>
              </a:gsLst>
              <a:path path="circle">
                <a:fillToRect l="50000" t="50000" r="50000" b="50000"/>
              </a:path>
            </a:gra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3" name="Freeform 230">
              <a:extLst>
                <a:ext uri="{FF2B5EF4-FFF2-40B4-BE49-F238E27FC236}">
                  <a16:creationId xmlns:a16="http://schemas.microsoft.com/office/drawing/2014/main" id="{049FE8AD-8C70-557E-814D-8BB71622419B}"/>
                </a:ext>
              </a:extLst>
            </p:cNvPr>
            <p:cNvSpPr/>
            <p:nvPr/>
          </p:nvSpPr>
          <p:spPr>
            <a:xfrm>
              <a:off x="2259273" y="3138988"/>
              <a:ext cx="483571" cy="481732"/>
            </a:xfrm>
            <a:custGeom>
              <a:avLst/>
              <a:gdLst>
                <a:gd name="connsiteX0" fmla="*/ 483571 w 483571"/>
                <a:gd name="connsiteY0" fmla="*/ 240866 h 481732"/>
                <a:gd name="connsiteX1" fmla="*/ 241786 w 483571"/>
                <a:gd name="connsiteY1" fmla="*/ 481732 h 481732"/>
                <a:gd name="connsiteX2" fmla="*/ 0 w 483571"/>
                <a:gd name="connsiteY2" fmla="*/ 240866 h 481732"/>
                <a:gd name="connsiteX3" fmla="*/ 241786 w 483571"/>
                <a:gd name="connsiteY3" fmla="*/ 0 h 481732"/>
                <a:gd name="connsiteX4" fmla="*/ 483571 w 483571"/>
                <a:gd name="connsiteY4" fmla="*/ 240866 h 4817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3571" h="481732">
                  <a:moveTo>
                    <a:pt x="483571" y="240866"/>
                  </a:moveTo>
                  <a:cubicBezTo>
                    <a:pt x="483571" y="373893"/>
                    <a:pt x="375320" y="481732"/>
                    <a:pt x="241786" y="481732"/>
                  </a:cubicBezTo>
                  <a:cubicBezTo>
                    <a:pt x="108251" y="481732"/>
                    <a:pt x="0" y="373893"/>
                    <a:pt x="0" y="240866"/>
                  </a:cubicBezTo>
                  <a:cubicBezTo>
                    <a:pt x="0" y="107840"/>
                    <a:pt x="108251" y="0"/>
                    <a:pt x="241786" y="0"/>
                  </a:cubicBezTo>
                  <a:cubicBezTo>
                    <a:pt x="375320" y="0"/>
                    <a:pt x="483571" y="107840"/>
                    <a:pt x="483571" y="240866"/>
                  </a:cubicBezTo>
                  <a:close/>
                </a:path>
              </a:pathLst>
            </a:custGeom>
            <a:gradFill>
              <a:gsLst>
                <a:gs pos="35000">
                  <a:srgbClr val="CCB3ED"/>
                </a:gs>
                <a:gs pos="79000">
                  <a:srgbClr val="AE71EA"/>
                </a:gs>
              </a:gsLst>
              <a:path path="circle">
                <a:fillToRect l="50000" t="50000" r="50000" b="50000"/>
              </a:path>
            </a:gradFill>
            <a:ln w="8258" cap="flat">
              <a:solidFill>
                <a:srgbClr val="7A00E6"/>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4" name="Freeform 231">
              <a:extLst>
                <a:ext uri="{FF2B5EF4-FFF2-40B4-BE49-F238E27FC236}">
                  <a16:creationId xmlns:a16="http://schemas.microsoft.com/office/drawing/2014/main" id="{39DFD0C1-85DE-2A17-560F-06CF778D0411}"/>
                </a:ext>
              </a:extLst>
            </p:cNvPr>
            <p:cNvSpPr/>
            <p:nvPr/>
          </p:nvSpPr>
          <p:spPr>
            <a:xfrm>
              <a:off x="2350625" y="3221134"/>
              <a:ext cx="339999" cy="338706"/>
            </a:xfrm>
            <a:custGeom>
              <a:avLst/>
              <a:gdLst>
                <a:gd name="connsiteX0" fmla="*/ 339999 w 339999"/>
                <a:gd name="connsiteY0" fmla="*/ 169353 h 338706"/>
                <a:gd name="connsiteX1" fmla="*/ 170000 w 339999"/>
                <a:gd name="connsiteY1" fmla="*/ 338706 h 338706"/>
                <a:gd name="connsiteX2" fmla="*/ 0 w 339999"/>
                <a:gd name="connsiteY2" fmla="*/ 169353 h 338706"/>
                <a:gd name="connsiteX3" fmla="*/ 170000 w 339999"/>
                <a:gd name="connsiteY3" fmla="*/ 0 h 338706"/>
                <a:gd name="connsiteX4" fmla="*/ 339999 w 339999"/>
                <a:gd name="connsiteY4" fmla="*/ 169353 h 3387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999" h="338706">
                  <a:moveTo>
                    <a:pt x="339999" y="169353"/>
                  </a:moveTo>
                  <a:cubicBezTo>
                    <a:pt x="339999" y="262884"/>
                    <a:pt x="263888" y="338706"/>
                    <a:pt x="170000" y="338706"/>
                  </a:cubicBezTo>
                  <a:cubicBezTo>
                    <a:pt x="76111" y="338706"/>
                    <a:pt x="0" y="262884"/>
                    <a:pt x="0" y="169353"/>
                  </a:cubicBezTo>
                  <a:cubicBezTo>
                    <a:pt x="0" y="75822"/>
                    <a:pt x="76111" y="0"/>
                    <a:pt x="170000" y="0"/>
                  </a:cubicBezTo>
                  <a:cubicBezTo>
                    <a:pt x="263888" y="0"/>
                    <a:pt x="339999" y="75822"/>
                    <a:pt x="339999" y="169353"/>
                  </a:cubicBezTo>
                  <a:close/>
                </a:path>
              </a:pathLst>
            </a:custGeom>
            <a:gradFill>
              <a:gsLst>
                <a:gs pos="12000">
                  <a:srgbClr val="D3BBED"/>
                </a:gs>
                <a:gs pos="82000">
                  <a:srgbClr val="955CD4"/>
                </a:gs>
              </a:gsLst>
              <a:path path="circle">
                <a:fillToRect l="50000" t="50000" r="50000" b="50000"/>
              </a:path>
            </a:gra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95" name="Freeform 232">
              <a:extLst>
                <a:ext uri="{FF2B5EF4-FFF2-40B4-BE49-F238E27FC236}">
                  <a16:creationId xmlns:a16="http://schemas.microsoft.com/office/drawing/2014/main" id="{647E658C-09AB-4014-DC6A-7151D4365282}"/>
                </a:ext>
              </a:extLst>
            </p:cNvPr>
            <p:cNvSpPr/>
            <p:nvPr/>
          </p:nvSpPr>
          <p:spPr>
            <a:xfrm>
              <a:off x="2768509" y="2806864"/>
              <a:ext cx="237592" cy="554384"/>
            </a:xfrm>
            <a:custGeom>
              <a:avLst/>
              <a:gdLst>
                <a:gd name="connsiteX0" fmla="*/ 17279 w 237592"/>
                <a:gd name="connsiteY0" fmla="*/ 0 h 554384"/>
                <a:gd name="connsiteX1" fmla="*/ 237593 w 237592"/>
                <a:gd name="connsiteY1" fmla="*/ 275547 h 554384"/>
                <a:gd name="connsiteX2" fmla="*/ 0 w 237592"/>
                <a:gd name="connsiteY2" fmla="*/ 554385 h 554384"/>
              </a:gdLst>
              <a:ahLst/>
              <a:cxnLst>
                <a:cxn ang="0">
                  <a:pos x="connsiteX0" y="connsiteY0"/>
                </a:cxn>
                <a:cxn ang="0">
                  <a:pos x="connsiteX1" y="connsiteY1"/>
                </a:cxn>
                <a:cxn ang="0">
                  <a:pos x="connsiteX2" y="connsiteY2"/>
                </a:cxn>
              </a:cxnLst>
              <a:rect l="l" t="t" r="r" b="b"/>
              <a:pathLst>
                <a:path w="237592" h="554384">
                  <a:moveTo>
                    <a:pt x="17279" y="0"/>
                  </a:moveTo>
                  <a:cubicBezTo>
                    <a:pt x="143445" y="28732"/>
                    <a:pt x="237593" y="141128"/>
                    <a:pt x="237593" y="275547"/>
                  </a:cubicBezTo>
                  <a:cubicBezTo>
                    <a:pt x="237593" y="409966"/>
                    <a:pt x="134678" y="532488"/>
                    <a:pt x="0" y="554385"/>
                  </a:cubicBezTo>
                </a:path>
              </a:pathLst>
            </a:custGeom>
            <a:noFill/>
            <a:ln w="12700"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96" name="Freeform 233">
              <a:extLst>
                <a:ext uri="{FF2B5EF4-FFF2-40B4-BE49-F238E27FC236}">
                  <a16:creationId xmlns:a16="http://schemas.microsoft.com/office/drawing/2014/main" id="{930B56AB-D11F-4460-C400-AF3BA111821C}"/>
                </a:ext>
              </a:extLst>
            </p:cNvPr>
            <p:cNvSpPr/>
            <p:nvPr/>
          </p:nvSpPr>
          <p:spPr>
            <a:xfrm>
              <a:off x="2779182" y="2772310"/>
              <a:ext cx="12832" cy="69994"/>
            </a:xfrm>
            <a:custGeom>
              <a:avLst/>
              <a:gdLst>
                <a:gd name="connsiteX0" fmla="*/ 12833 w 12832"/>
                <a:gd name="connsiteY0" fmla="*/ 0 h 69994"/>
                <a:gd name="connsiteX1" fmla="*/ 0 w 12832"/>
                <a:gd name="connsiteY1" fmla="*/ 69994 h 69994"/>
              </a:gdLst>
              <a:ahLst/>
              <a:cxnLst>
                <a:cxn ang="0">
                  <a:pos x="connsiteX0" y="connsiteY0"/>
                </a:cxn>
                <a:cxn ang="0">
                  <a:pos x="connsiteX1" y="connsiteY1"/>
                </a:cxn>
              </a:cxnLst>
              <a:rect l="l" t="t" r="r" b="b"/>
              <a:pathLst>
                <a:path w="12832" h="69994">
                  <a:moveTo>
                    <a:pt x="12833" y="0"/>
                  </a:moveTo>
                  <a:lnTo>
                    <a:pt x="0" y="69994"/>
                  </a:lnTo>
                </a:path>
              </a:pathLst>
            </a:custGeom>
            <a:ln w="12700"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97" name="Freeform 234">
              <a:extLst>
                <a:ext uri="{FF2B5EF4-FFF2-40B4-BE49-F238E27FC236}">
                  <a16:creationId xmlns:a16="http://schemas.microsoft.com/office/drawing/2014/main" id="{18A9ED0F-A67F-80DD-EBDE-3B9471D3D2FE}"/>
                </a:ext>
              </a:extLst>
            </p:cNvPr>
            <p:cNvSpPr/>
            <p:nvPr/>
          </p:nvSpPr>
          <p:spPr>
            <a:xfrm>
              <a:off x="1908474" y="3861967"/>
              <a:ext cx="612150" cy="609823"/>
            </a:xfrm>
            <a:custGeom>
              <a:avLst/>
              <a:gdLst>
                <a:gd name="connsiteX0" fmla="*/ 612151 w 612150"/>
                <a:gd name="connsiteY0" fmla="*/ 304912 h 609823"/>
                <a:gd name="connsiteX1" fmla="*/ 306075 w 612150"/>
                <a:gd name="connsiteY1" fmla="*/ 609823 h 609823"/>
                <a:gd name="connsiteX2" fmla="*/ 0 w 612150"/>
                <a:gd name="connsiteY2" fmla="*/ 304912 h 609823"/>
                <a:gd name="connsiteX3" fmla="*/ 306075 w 612150"/>
                <a:gd name="connsiteY3" fmla="*/ 0 h 609823"/>
                <a:gd name="connsiteX4" fmla="*/ 612151 w 612150"/>
                <a:gd name="connsiteY4" fmla="*/ 304912 h 609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150" h="609823">
                  <a:moveTo>
                    <a:pt x="612151" y="304912"/>
                  </a:moveTo>
                  <a:cubicBezTo>
                    <a:pt x="612151" y="473309"/>
                    <a:pt x="475116" y="609823"/>
                    <a:pt x="306075" y="609823"/>
                  </a:cubicBezTo>
                  <a:cubicBezTo>
                    <a:pt x="137035" y="609823"/>
                    <a:pt x="0" y="473309"/>
                    <a:pt x="0" y="304912"/>
                  </a:cubicBezTo>
                  <a:cubicBezTo>
                    <a:pt x="0" y="136514"/>
                    <a:pt x="137035" y="0"/>
                    <a:pt x="306075" y="0"/>
                  </a:cubicBezTo>
                  <a:cubicBezTo>
                    <a:pt x="475116" y="0"/>
                    <a:pt x="612151" y="136514"/>
                    <a:pt x="612151" y="304912"/>
                  </a:cubicBezTo>
                  <a:close/>
                </a:path>
              </a:pathLst>
            </a:custGeom>
            <a:gradFill>
              <a:gsLst>
                <a:gs pos="29000">
                  <a:srgbClr val="FFFFFF"/>
                </a:gs>
                <a:gs pos="100000">
                  <a:srgbClr val="62D488"/>
                </a:gs>
              </a:gsLst>
              <a:path path="circle">
                <a:fillToRect l="50000" t="50000" r="50000" b="50000"/>
              </a:path>
            </a:gradFill>
            <a:ln w="8258" cap="flat">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98" name="Freeform 235">
              <a:extLst>
                <a:ext uri="{FF2B5EF4-FFF2-40B4-BE49-F238E27FC236}">
                  <a16:creationId xmlns:a16="http://schemas.microsoft.com/office/drawing/2014/main" id="{5BD1B529-D54A-7861-5D87-95183CB6513D}"/>
                </a:ext>
              </a:extLst>
            </p:cNvPr>
            <p:cNvSpPr/>
            <p:nvPr/>
          </p:nvSpPr>
          <p:spPr>
            <a:xfrm>
              <a:off x="1982420" y="4000816"/>
              <a:ext cx="407338" cy="405789"/>
            </a:xfrm>
            <a:custGeom>
              <a:avLst/>
              <a:gdLst>
                <a:gd name="connsiteX0" fmla="*/ 407338 w 407338"/>
                <a:gd name="connsiteY0" fmla="*/ 202895 h 405789"/>
                <a:gd name="connsiteX1" fmla="*/ 203669 w 407338"/>
                <a:gd name="connsiteY1" fmla="*/ 405789 h 405789"/>
                <a:gd name="connsiteX2" fmla="*/ 0 w 407338"/>
                <a:gd name="connsiteY2" fmla="*/ 202895 h 405789"/>
                <a:gd name="connsiteX3" fmla="*/ 203669 w 407338"/>
                <a:gd name="connsiteY3" fmla="*/ 0 h 405789"/>
                <a:gd name="connsiteX4" fmla="*/ 407338 w 407338"/>
                <a:gd name="connsiteY4" fmla="*/ 202895 h 405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7338" h="405789">
                  <a:moveTo>
                    <a:pt x="407338" y="202895"/>
                  </a:moveTo>
                  <a:cubicBezTo>
                    <a:pt x="407338" y="314950"/>
                    <a:pt x="316152" y="405789"/>
                    <a:pt x="203669" y="405789"/>
                  </a:cubicBezTo>
                  <a:cubicBezTo>
                    <a:pt x="91186" y="405789"/>
                    <a:pt x="0" y="314950"/>
                    <a:pt x="0" y="202895"/>
                  </a:cubicBezTo>
                  <a:cubicBezTo>
                    <a:pt x="0" y="90839"/>
                    <a:pt x="91186" y="0"/>
                    <a:pt x="203669" y="0"/>
                  </a:cubicBezTo>
                  <a:cubicBezTo>
                    <a:pt x="316152" y="0"/>
                    <a:pt x="407338" y="90839"/>
                    <a:pt x="407338" y="202895"/>
                  </a:cubicBezTo>
                  <a:close/>
                </a:path>
              </a:pathLst>
            </a:custGeom>
            <a:gradFill>
              <a:gsLst>
                <a:gs pos="0">
                  <a:srgbClr val="FFFFFF"/>
                </a:gs>
                <a:gs pos="79000">
                  <a:srgbClr val="62D488"/>
                </a:gs>
              </a:gsLst>
              <a:path path="circle">
                <a:fillToRect l="50000" t="50000" r="50000" b="50000"/>
              </a:path>
            </a:gra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99" name="Freeform 236">
              <a:extLst>
                <a:ext uri="{FF2B5EF4-FFF2-40B4-BE49-F238E27FC236}">
                  <a16:creationId xmlns:a16="http://schemas.microsoft.com/office/drawing/2014/main" id="{DFC9BF74-8C0F-66D5-93DC-DBECB19C0F28}"/>
                </a:ext>
              </a:extLst>
            </p:cNvPr>
            <p:cNvSpPr/>
            <p:nvPr/>
          </p:nvSpPr>
          <p:spPr>
            <a:xfrm>
              <a:off x="2241739" y="1917570"/>
              <a:ext cx="69499" cy="69361"/>
            </a:xfrm>
            <a:custGeom>
              <a:avLst/>
              <a:gdLst>
                <a:gd name="connsiteX0" fmla="*/ 34686 w 69499"/>
                <a:gd name="connsiteY0" fmla="*/ 0 h 69361"/>
                <a:gd name="connsiteX1" fmla="*/ 69499 w 69499"/>
                <a:gd name="connsiteY1" fmla="*/ 69361 h 69361"/>
                <a:gd name="connsiteX2" fmla="*/ 0 w 69499"/>
                <a:gd name="connsiteY2" fmla="*/ 69361 h 69361"/>
                <a:gd name="connsiteX3" fmla="*/ 34686 w 69499"/>
                <a:gd name="connsiteY3" fmla="*/ 0 h 69361"/>
              </a:gdLst>
              <a:ahLst/>
              <a:cxnLst>
                <a:cxn ang="0">
                  <a:pos x="connsiteX0" y="connsiteY0"/>
                </a:cxn>
                <a:cxn ang="0">
                  <a:pos x="connsiteX1" y="connsiteY1"/>
                </a:cxn>
                <a:cxn ang="0">
                  <a:pos x="connsiteX2" y="connsiteY2"/>
                </a:cxn>
                <a:cxn ang="0">
                  <a:pos x="connsiteX3" y="connsiteY3"/>
                </a:cxn>
              </a:cxnLst>
              <a:rect l="l" t="t" r="r" b="b"/>
              <a:pathLst>
                <a:path w="69499" h="69361">
                  <a:moveTo>
                    <a:pt x="34686" y="0"/>
                  </a:moveTo>
                  <a:lnTo>
                    <a:pt x="69499" y="69361"/>
                  </a:lnTo>
                  <a:lnTo>
                    <a:pt x="0" y="69361"/>
                  </a:lnTo>
                  <a:lnTo>
                    <a:pt x="34686" y="0"/>
                  </a:lnTo>
                  <a:close/>
                </a:path>
              </a:pathLst>
            </a:custGeom>
            <a:solidFill>
              <a:srgbClr val="5500B9"/>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00" name="Freeform 237">
              <a:extLst>
                <a:ext uri="{FF2B5EF4-FFF2-40B4-BE49-F238E27FC236}">
                  <a16:creationId xmlns:a16="http://schemas.microsoft.com/office/drawing/2014/main" id="{F1149D89-4B4E-191F-8D30-207C1E9F4E43}"/>
                </a:ext>
              </a:extLst>
            </p:cNvPr>
            <p:cNvSpPr/>
            <p:nvPr/>
          </p:nvSpPr>
          <p:spPr>
            <a:xfrm>
              <a:off x="2357359" y="1910609"/>
              <a:ext cx="75470" cy="67589"/>
            </a:xfrm>
            <a:custGeom>
              <a:avLst/>
              <a:gdLst>
                <a:gd name="connsiteX0" fmla="*/ 0 w 75470"/>
                <a:gd name="connsiteY0" fmla="*/ 49110 h 67589"/>
                <a:gd name="connsiteX1" fmla="*/ 60224 w 75470"/>
                <a:gd name="connsiteY1" fmla="*/ 0 h 67589"/>
                <a:gd name="connsiteX2" fmla="*/ 75471 w 75470"/>
                <a:gd name="connsiteY2" fmla="*/ 67589 h 67589"/>
                <a:gd name="connsiteX3" fmla="*/ 0 w 75470"/>
                <a:gd name="connsiteY3" fmla="*/ 49110 h 67589"/>
              </a:gdLst>
              <a:ahLst/>
              <a:cxnLst>
                <a:cxn ang="0">
                  <a:pos x="connsiteX0" y="connsiteY0"/>
                </a:cxn>
                <a:cxn ang="0">
                  <a:pos x="connsiteX1" y="connsiteY1"/>
                </a:cxn>
                <a:cxn ang="0">
                  <a:pos x="connsiteX2" y="connsiteY2"/>
                </a:cxn>
                <a:cxn ang="0">
                  <a:pos x="connsiteX3" y="connsiteY3"/>
                </a:cxn>
              </a:cxnLst>
              <a:rect l="l" t="t" r="r" b="b"/>
              <a:pathLst>
                <a:path w="75470" h="67589">
                  <a:moveTo>
                    <a:pt x="0" y="49110"/>
                  </a:moveTo>
                  <a:lnTo>
                    <a:pt x="60224" y="0"/>
                  </a:lnTo>
                  <a:lnTo>
                    <a:pt x="75471" y="67589"/>
                  </a:lnTo>
                  <a:lnTo>
                    <a:pt x="0" y="49110"/>
                  </a:lnTo>
                  <a:close/>
                </a:path>
              </a:pathLst>
            </a:custGeom>
            <a:solidFill>
              <a:srgbClr val="5500B9"/>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01" name="Freeform 238">
              <a:extLst>
                <a:ext uri="{FF2B5EF4-FFF2-40B4-BE49-F238E27FC236}">
                  <a16:creationId xmlns:a16="http://schemas.microsoft.com/office/drawing/2014/main" id="{E05F91B2-A1E4-C630-AEB7-9CA95507ED10}"/>
                </a:ext>
              </a:extLst>
            </p:cNvPr>
            <p:cNvSpPr/>
            <p:nvPr/>
          </p:nvSpPr>
          <p:spPr>
            <a:xfrm>
              <a:off x="2333092" y="1797327"/>
              <a:ext cx="69499" cy="70880"/>
            </a:xfrm>
            <a:custGeom>
              <a:avLst/>
              <a:gdLst>
                <a:gd name="connsiteX0" fmla="*/ 31383 w 69499"/>
                <a:gd name="connsiteY0" fmla="*/ 0 h 70880"/>
                <a:gd name="connsiteX1" fmla="*/ 69499 w 69499"/>
                <a:gd name="connsiteY1" fmla="*/ 67589 h 70880"/>
                <a:gd name="connsiteX2" fmla="*/ 0 w 69499"/>
                <a:gd name="connsiteY2" fmla="*/ 70880 h 70880"/>
                <a:gd name="connsiteX3" fmla="*/ 31383 w 69499"/>
                <a:gd name="connsiteY3" fmla="*/ 0 h 70880"/>
              </a:gdLst>
              <a:ahLst/>
              <a:cxnLst>
                <a:cxn ang="0">
                  <a:pos x="connsiteX0" y="connsiteY0"/>
                </a:cxn>
                <a:cxn ang="0">
                  <a:pos x="connsiteX1" y="connsiteY1"/>
                </a:cxn>
                <a:cxn ang="0">
                  <a:pos x="connsiteX2" y="connsiteY2"/>
                </a:cxn>
                <a:cxn ang="0">
                  <a:pos x="connsiteX3" y="connsiteY3"/>
                </a:cxn>
              </a:cxnLst>
              <a:rect l="l" t="t" r="r" b="b"/>
              <a:pathLst>
                <a:path w="69499" h="70880">
                  <a:moveTo>
                    <a:pt x="31383" y="0"/>
                  </a:moveTo>
                  <a:lnTo>
                    <a:pt x="69499" y="67589"/>
                  </a:lnTo>
                  <a:lnTo>
                    <a:pt x="0" y="70880"/>
                  </a:lnTo>
                  <a:lnTo>
                    <a:pt x="31383" y="0"/>
                  </a:lnTo>
                  <a:close/>
                </a:path>
              </a:pathLst>
            </a:custGeom>
            <a:solidFill>
              <a:srgbClr val="5500B9"/>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02" name="Freeform 239">
              <a:extLst>
                <a:ext uri="{FF2B5EF4-FFF2-40B4-BE49-F238E27FC236}">
                  <a16:creationId xmlns:a16="http://schemas.microsoft.com/office/drawing/2014/main" id="{FE013F20-0B15-DDB6-A853-27AA0F57FDD5}"/>
                </a:ext>
              </a:extLst>
            </p:cNvPr>
            <p:cNvSpPr/>
            <p:nvPr/>
          </p:nvSpPr>
          <p:spPr>
            <a:xfrm>
              <a:off x="3130743" y="2984950"/>
              <a:ext cx="72040" cy="74930"/>
            </a:xfrm>
            <a:custGeom>
              <a:avLst/>
              <a:gdLst>
                <a:gd name="connsiteX0" fmla="*/ 72040 w 72040"/>
                <a:gd name="connsiteY0" fmla="*/ 74931 h 74930"/>
                <a:gd name="connsiteX1" fmla="*/ 0 w 72040"/>
                <a:gd name="connsiteY1" fmla="*/ 45819 h 74930"/>
                <a:gd name="connsiteX2" fmla="*/ 52220 w 72040"/>
                <a:gd name="connsiteY2" fmla="*/ 0 h 74930"/>
                <a:gd name="connsiteX3" fmla="*/ 72040 w 72040"/>
                <a:gd name="connsiteY3" fmla="*/ 74931 h 74930"/>
              </a:gdLst>
              <a:ahLst/>
              <a:cxnLst>
                <a:cxn ang="0">
                  <a:pos x="connsiteX0" y="connsiteY0"/>
                </a:cxn>
                <a:cxn ang="0">
                  <a:pos x="connsiteX1" y="connsiteY1"/>
                </a:cxn>
                <a:cxn ang="0">
                  <a:pos x="connsiteX2" y="connsiteY2"/>
                </a:cxn>
                <a:cxn ang="0">
                  <a:pos x="connsiteX3" y="connsiteY3"/>
                </a:cxn>
              </a:cxnLst>
              <a:rect l="l" t="t" r="r" b="b"/>
              <a:pathLst>
                <a:path w="72040" h="74930">
                  <a:moveTo>
                    <a:pt x="72040" y="74931"/>
                  </a:moveTo>
                  <a:lnTo>
                    <a:pt x="0" y="45819"/>
                  </a:lnTo>
                  <a:lnTo>
                    <a:pt x="52220" y="0"/>
                  </a:lnTo>
                  <a:lnTo>
                    <a:pt x="72040" y="74931"/>
                  </a:lnTo>
                  <a:close/>
                </a:path>
              </a:pathLst>
            </a:custGeom>
            <a:solidFill>
              <a:srgbClr val="B057FF"/>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03" name="Freeform 240">
              <a:extLst>
                <a:ext uri="{FF2B5EF4-FFF2-40B4-BE49-F238E27FC236}">
                  <a16:creationId xmlns:a16="http://schemas.microsoft.com/office/drawing/2014/main" id="{99F7A1A7-9C5B-ACA9-1F01-E33A53DDDB2B}"/>
                </a:ext>
              </a:extLst>
            </p:cNvPr>
            <p:cNvSpPr/>
            <p:nvPr/>
          </p:nvSpPr>
          <p:spPr>
            <a:xfrm>
              <a:off x="3031005" y="2950270"/>
              <a:ext cx="69499" cy="69361"/>
            </a:xfrm>
            <a:custGeom>
              <a:avLst/>
              <a:gdLst>
                <a:gd name="connsiteX0" fmla="*/ 34813 w 69499"/>
                <a:gd name="connsiteY0" fmla="*/ 69361 h 69361"/>
                <a:gd name="connsiteX1" fmla="*/ 0 w 69499"/>
                <a:gd name="connsiteY1" fmla="*/ 0 h 69361"/>
                <a:gd name="connsiteX2" fmla="*/ 69499 w 69499"/>
                <a:gd name="connsiteY2" fmla="*/ 0 h 69361"/>
                <a:gd name="connsiteX3" fmla="*/ 34813 w 69499"/>
                <a:gd name="connsiteY3" fmla="*/ 69361 h 69361"/>
              </a:gdLst>
              <a:ahLst/>
              <a:cxnLst>
                <a:cxn ang="0">
                  <a:pos x="connsiteX0" y="connsiteY0"/>
                </a:cxn>
                <a:cxn ang="0">
                  <a:pos x="connsiteX1" y="connsiteY1"/>
                </a:cxn>
                <a:cxn ang="0">
                  <a:pos x="connsiteX2" y="connsiteY2"/>
                </a:cxn>
                <a:cxn ang="0">
                  <a:pos x="connsiteX3" y="connsiteY3"/>
                </a:cxn>
              </a:cxnLst>
              <a:rect l="l" t="t" r="r" b="b"/>
              <a:pathLst>
                <a:path w="69499" h="69361">
                  <a:moveTo>
                    <a:pt x="34813" y="69361"/>
                  </a:moveTo>
                  <a:lnTo>
                    <a:pt x="0" y="0"/>
                  </a:lnTo>
                  <a:lnTo>
                    <a:pt x="69499" y="0"/>
                  </a:lnTo>
                  <a:lnTo>
                    <a:pt x="34813" y="69361"/>
                  </a:lnTo>
                  <a:close/>
                </a:path>
              </a:pathLst>
            </a:custGeom>
            <a:solidFill>
              <a:srgbClr val="B0E9C3"/>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04" name="Freeform 241">
              <a:extLst>
                <a:ext uri="{FF2B5EF4-FFF2-40B4-BE49-F238E27FC236}">
                  <a16:creationId xmlns:a16="http://schemas.microsoft.com/office/drawing/2014/main" id="{5BA160E2-7747-1CE6-5325-3EC07FFE12A6}"/>
                </a:ext>
              </a:extLst>
            </p:cNvPr>
            <p:cNvSpPr/>
            <p:nvPr/>
          </p:nvSpPr>
          <p:spPr>
            <a:xfrm>
              <a:off x="3040407" y="3047224"/>
              <a:ext cx="72421" cy="69108"/>
            </a:xfrm>
            <a:custGeom>
              <a:avLst/>
              <a:gdLst>
                <a:gd name="connsiteX0" fmla="*/ 0 w 72421"/>
                <a:gd name="connsiteY0" fmla="*/ 40883 h 69108"/>
                <a:gd name="connsiteX1" fmla="*/ 66069 w 72421"/>
                <a:gd name="connsiteY1" fmla="*/ 0 h 69108"/>
                <a:gd name="connsiteX2" fmla="*/ 72421 w 72421"/>
                <a:gd name="connsiteY2" fmla="*/ 69108 h 69108"/>
                <a:gd name="connsiteX3" fmla="*/ 0 w 72421"/>
                <a:gd name="connsiteY3" fmla="*/ 40883 h 69108"/>
              </a:gdLst>
              <a:ahLst/>
              <a:cxnLst>
                <a:cxn ang="0">
                  <a:pos x="connsiteX0" y="connsiteY0"/>
                </a:cxn>
                <a:cxn ang="0">
                  <a:pos x="connsiteX1" y="connsiteY1"/>
                </a:cxn>
                <a:cxn ang="0">
                  <a:pos x="connsiteX2" y="connsiteY2"/>
                </a:cxn>
                <a:cxn ang="0">
                  <a:pos x="connsiteX3" y="connsiteY3"/>
                </a:cxn>
              </a:cxnLst>
              <a:rect l="l" t="t" r="r" b="b"/>
              <a:pathLst>
                <a:path w="72421" h="69108">
                  <a:moveTo>
                    <a:pt x="0" y="40883"/>
                  </a:moveTo>
                  <a:lnTo>
                    <a:pt x="66069" y="0"/>
                  </a:lnTo>
                  <a:lnTo>
                    <a:pt x="72421" y="69108"/>
                  </a:lnTo>
                  <a:lnTo>
                    <a:pt x="0" y="40883"/>
                  </a:lnTo>
                  <a:close/>
                </a:path>
              </a:pathLst>
            </a:custGeom>
            <a:solidFill>
              <a:srgbClr val="B057FF"/>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05" name="Freeform 242">
              <a:extLst>
                <a:ext uri="{FF2B5EF4-FFF2-40B4-BE49-F238E27FC236}">
                  <a16:creationId xmlns:a16="http://schemas.microsoft.com/office/drawing/2014/main" id="{875A1132-A775-2EF3-63E4-D4C1366C8245}"/>
                </a:ext>
              </a:extLst>
            </p:cNvPr>
            <p:cNvSpPr/>
            <p:nvPr/>
          </p:nvSpPr>
          <p:spPr>
            <a:xfrm>
              <a:off x="3142813" y="3065324"/>
              <a:ext cx="67847" cy="76828"/>
            </a:xfrm>
            <a:custGeom>
              <a:avLst/>
              <a:gdLst>
                <a:gd name="connsiteX0" fmla="*/ 0 w 67847"/>
                <a:gd name="connsiteY0" fmla="*/ 0 h 76828"/>
                <a:gd name="connsiteX1" fmla="*/ 67847 w 67847"/>
                <a:gd name="connsiteY1" fmla="*/ 37845 h 76828"/>
                <a:gd name="connsiteX2" fmla="*/ 10164 w 67847"/>
                <a:gd name="connsiteY2" fmla="*/ 76829 h 76828"/>
                <a:gd name="connsiteX3" fmla="*/ 0 w 67847"/>
                <a:gd name="connsiteY3" fmla="*/ 0 h 76828"/>
              </a:gdLst>
              <a:ahLst/>
              <a:cxnLst>
                <a:cxn ang="0">
                  <a:pos x="connsiteX0" y="connsiteY0"/>
                </a:cxn>
                <a:cxn ang="0">
                  <a:pos x="connsiteX1" y="connsiteY1"/>
                </a:cxn>
                <a:cxn ang="0">
                  <a:pos x="connsiteX2" y="connsiteY2"/>
                </a:cxn>
                <a:cxn ang="0">
                  <a:pos x="connsiteX3" y="connsiteY3"/>
                </a:cxn>
              </a:cxnLst>
              <a:rect l="l" t="t" r="r" b="b"/>
              <a:pathLst>
                <a:path w="67847" h="76828">
                  <a:moveTo>
                    <a:pt x="0" y="0"/>
                  </a:moveTo>
                  <a:lnTo>
                    <a:pt x="67847" y="37845"/>
                  </a:lnTo>
                  <a:lnTo>
                    <a:pt x="10164" y="76829"/>
                  </a:lnTo>
                  <a:lnTo>
                    <a:pt x="0" y="0"/>
                  </a:lnTo>
                  <a:close/>
                </a:path>
              </a:pathLst>
            </a:custGeom>
            <a:solidFill>
              <a:srgbClr val="B0E9C3"/>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06" name="Freeform 243">
              <a:extLst>
                <a:ext uri="{FF2B5EF4-FFF2-40B4-BE49-F238E27FC236}">
                  <a16:creationId xmlns:a16="http://schemas.microsoft.com/office/drawing/2014/main" id="{9F8650AC-56E7-EB4A-5626-D33D6899543B}"/>
                </a:ext>
              </a:extLst>
            </p:cNvPr>
            <p:cNvSpPr/>
            <p:nvPr/>
          </p:nvSpPr>
          <p:spPr>
            <a:xfrm>
              <a:off x="3184106" y="3026846"/>
              <a:ext cx="73818" cy="12657"/>
            </a:xfrm>
            <a:custGeom>
              <a:avLst/>
              <a:gdLst>
                <a:gd name="connsiteX0" fmla="*/ 0 w 73818"/>
                <a:gd name="connsiteY0" fmla="*/ 0 h 12657"/>
                <a:gd name="connsiteX1" fmla="*/ 73819 w 73818"/>
                <a:gd name="connsiteY1" fmla="*/ 0 h 12657"/>
              </a:gdLst>
              <a:ahLst/>
              <a:cxnLst>
                <a:cxn ang="0">
                  <a:pos x="connsiteX0" y="connsiteY0"/>
                </a:cxn>
                <a:cxn ang="0">
                  <a:pos x="connsiteX1" y="connsiteY1"/>
                </a:cxn>
              </a:cxnLst>
              <a:rect l="l" t="t" r="r" b="b"/>
              <a:pathLst>
                <a:path w="73818" h="12657">
                  <a:moveTo>
                    <a:pt x="0" y="0"/>
                  </a:moveTo>
                  <a:lnTo>
                    <a:pt x="73819" y="0"/>
                  </a:lnTo>
                </a:path>
              </a:pathLst>
            </a:custGeom>
            <a:ln w="8258"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07" name="Freeform 244">
              <a:extLst>
                <a:ext uri="{FF2B5EF4-FFF2-40B4-BE49-F238E27FC236}">
                  <a16:creationId xmlns:a16="http://schemas.microsoft.com/office/drawing/2014/main" id="{3D4542B7-9EF1-3F31-5B05-AC3D9B0017AA}"/>
                </a:ext>
              </a:extLst>
            </p:cNvPr>
            <p:cNvSpPr/>
            <p:nvPr/>
          </p:nvSpPr>
          <p:spPr>
            <a:xfrm>
              <a:off x="3058322" y="2855214"/>
              <a:ext cx="74708" cy="106193"/>
            </a:xfrm>
            <a:custGeom>
              <a:avLst/>
              <a:gdLst>
                <a:gd name="connsiteX0" fmla="*/ 0 w 74708"/>
                <a:gd name="connsiteY0" fmla="*/ 106194 h 106193"/>
                <a:gd name="connsiteX1" fmla="*/ 38243 w 74708"/>
                <a:gd name="connsiteY1" fmla="*/ 0 h 106193"/>
                <a:gd name="connsiteX2" fmla="*/ 74708 w 74708"/>
                <a:gd name="connsiteY2" fmla="*/ 0 h 106193"/>
              </a:gdLst>
              <a:ahLst/>
              <a:cxnLst>
                <a:cxn ang="0">
                  <a:pos x="connsiteX0" y="connsiteY0"/>
                </a:cxn>
                <a:cxn ang="0">
                  <a:pos x="connsiteX1" y="connsiteY1"/>
                </a:cxn>
                <a:cxn ang="0">
                  <a:pos x="connsiteX2" y="connsiteY2"/>
                </a:cxn>
              </a:cxnLst>
              <a:rect l="l" t="t" r="r" b="b"/>
              <a:pathLst>
                <a:path w="74708" h="106193">
                  <a:moveTo>
                    <a:pt x="0" y="106194"/>
                  </a:moveTo>
                  <a:lnTo>
                    <a:pt x="38243" y="0"/>
                  </a:lnTo>
                  <a:lnTo>
                    <a:pt x="74708" y="0"/>
                  </a:lnTo>
                </a:path>
              </a:pathLst>
            </a:custGeom>
            <a:noFill/>
            <a:ln w="8258"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nvGrpSpPr>
            <p:cNvPr id="108" name="Graphic 4">
              <a:extLst>
                <a:ext uri="{FF2B5EF4-FFF2-40B4-BE49-F238E27FC236}">
                  <a16:creationId xmlns:a16="http://schemas.microsoft.com/office/drawing/2014/main" id="{E21F0186-635F-CB37-2CB4-3873413EFC6B}"/>
                </a:ext>
              </a:extLst>
            </p:cNvPr>
            <p:cNvGrpSpPr/>
            <p:nvPr/>
          </p:nvGrpSpPr>
          <p:grpSpPr>
            <a:xfrm>
              <a:off x="2072375" y="3996766"/>
              <a:ext cx="241785" cy="69000"/>
              <a:chOff x="3542194" y="4610761"/>
              <a:chExt cx="241785" cy="69000"/>
            </a:xfrm>
          </p:grpSpPr>
          <p:sp>
            <p:nvSpPr>
              <p:cNvPr id="172" name="Freeform 246">
                <a:extLst>
                  <a:ext uri="{FF2B5EF4-FFF2-40B4-BE49-F238E27FC236}">
                    <a16:creationId xmlns:a16="http://schemas.microsoft.com/office/drawing/2014/main" id="{F4F592C0-07F6-ABDD-E90C-EDE4A53827FD}"/>
                  </a:ext>
                </a:extLst>
              </p:cNvPr>
              <p:cNvSpPr/>
              <p:nvPr/>
            </p:nvSpPr>
            <p:spPr>
              <a:xfrm>
                <a:off x="3570400" y="4639999"/>
                <a:ext cx="213579" cy="39762"/>
              </a:xfrm>
              <a:custGeom>
                <a:avLst/>
                <a:gdLst>
                  <a:gd name="connsiteX0" fmla="*/ 213579 w 213579"/>
                  <a:gd name="connsiteY0" fmla="*/ 7974 h 39762"/>
                  <a:gd name="connsiteX1" fmla="*/ 0 w 213579"/>
                  <a:gd name="connsiteY1" fmla="*/ 0 h 39762"/>
                </a:gdLst>
                <a:ahLst/>
                <a:cxnLst>
                  <a:cxn ang="0">
                    <a:pos x="connsiteX0" y="connsiteY0"/>
                  </a:cxn>
                  <a:cxn ang="0">
                    <a:pos x="connsiteX1" y="connsiteY1"/>
                  </a:cxn>
                </a:cxnLst>
                <a:rect l="l" t="t" r="r" b="b"/>
                <a:pathLst>
                  <a:path w="213579" h="39762">
                    <a:moveTo>
                      <a:pt x="213579" y="7974"/>
                    </a:moveTo>
                    <a:cubicBezTo>
                      <a:pt x="213579" y="7974"/>
                      <a:pt x="99357" y="84550"/>
                      <a:pt x="0" y="0"/>
                    </a:cubicBezTo>
                  </a:path>
                </a:pathLst>
              </a:custGeom>
              <a:noFill/>
              <a:ln w="8258"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73" name="Freeform 247">
                <a:extLst>
                  <a:ext uri="{FF2B5EF4-FFF2-40B4-BE49-F238E27FC236}">
                    <a16:creationId xmlns:a16="http://schemas.microsoft.com/office/drawing/2014/main" id="{BC48DA20-CED6-6097-1391-CA3636AEE555}"/>
                  </a:ext>
                </a:extLst>
              </p:cNvPr>
              <p:cNvSpPr/>
              <p:nvPr/>
            </p:nvSpPr>
            <p:spPr>
              <a:xfrm>
                <a:off x="3542194" y="4610761"/>
                <a:ext cx="57047" cy="56704"/>
              </a:xfrm>
              <a:custGeom>
                <a:avLst/>
                <a:gdLst>
                  <a:gd name="connsiteX0" fmla="*/ 0 w 57047"/>
                  <a:gd name="connsiteY0" fmla="*/ 0 h 56704"/>
                  <a:gd name="connsiteX1" fmla="*/ 57048 w 57047"/>
                  <a:gd name="connsiteY1" fmla="*/ 23669 h 56704"/>
                  <a:gd name="connsiteX2" fmla="*/ 31001 w 57047"/>
                  <a:gd name="connsiteY2" fmla="*/ 30757 h 56704"/>
                  <a:gd name="connsiteX3" fmla="*/ 24140 w 57047"/>
                  <a:gd name="connsiteY3" fmla="*/ 56704 h 56704"/>
                  <a:gd name="connsiteX4" fmla="*/ 0 w 57047"/>
                  <a:gd name="connsiteY4" fmla="*/ 0 h 567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46" h="56703">
                    <a:moveTo>
                      <a:pt x="0" y="0"/>
                    </a:moveTo>
                    <a:lnTo>
                      <a:pt x="57048" y="23669"/>
                    </a:lnTo>
                    <a:lnTo>
                      <a:pt x="31001" y="30757"/>
                    </a:lnTo>
                    <a:lnTo>
                      <a:pt x="24140" y="56704"/>
                    </a:lnTo>
                    <a:lnTo>
                      <a:pt x="0" y="0"/>
                    </a:lnTo>
                    <a:close/>
                  </a:path>
                </a:pathLst>
              </a:custGeom>
              <a:solidFill>
                <a:srgbClr val="23004C"/>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sp>
          <p:nvSpPr>
            <p:cNvPr id="109" name="Freeform 248">
              <a:extLst>
                <a:ext uri="{FF2B5EF4-FFF2-40B4-BE49-F238E27FC236}">
                  <a16:creationId xmlns:a16="http://schemas.microsoft.com/office/drawing/2014/main" id="{7E0596A2-8C03-09A9-CDF9-E32A28642C39}"/>
                </a:ext>
              </a:extLst>
            </p:cNvPr>
            <p:cNvSpPr/>
            <p:nvPr/>
          </p:nvSpPr>
          <p:spPr>
            <a:xfrm>
              <a:off x="2425207" y="4010689"/>
              <a:ext cx="124259" cy="12657"/>
            </a:xfrm>
            <a:custGeom>
              <a:avLst/>
              <a:gdLst>
                <a:gd name="connsiteX0" fmla="*/ 0 w 124259"/>
                <a:gd name="connsiteY0" fmla="*/ 0 h 12657"/>
                <a:gd name="connsiteX1" fmla="*/ 124260 w 124259"/>
                <a:gd name="connsiteY1" fmla="*/ 0 h 12657"/>
              </a:gdLst>
              <a:ahLst/>
              <a:cxnLst>
                <a:cxn ang="0">
                  <a:pos x="connsiteX0" y="connsiteY0"/>
                </a:cxn>
                <a:cxn ang="0">
                  <a:pos x="connsiteX1" y="connsiteY1"/>
                </a:cxn>
              </a:cxnLst>
              <a:rect l="l" t="t" r="r" b="b"/>
              <a:pathLst>
                <a:path w="124259" h="12657">
                  <a:moveTo>
                    <a:pt x="0" y="0"/>
                  </a:moveTo>
                  <a:lnTo>
                    <a:pt x="124260" y="0"/>
                  </a:lnTo>
                </a:path>
              </a:pathLst>
            </a:custGeom>
            <a:ln w="8258"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10" name="Freeform 249">
              <a:extLst>
                <a:ext uri="{FF2B5EF4-FFF2-40B4-BE49-F238E27FC236}">
                  <a16:creationId xmlns:a16="http://schemas.microsoft.com/office/drawing/2014/main" id="{595C6CC0-F069-89B2-173C-DB0B101B5E39}"/>
                </a:ext>
              </a:extLst>
            </p:cNvPr>
            <p:cNvSpPr/>
            <p:nvPr/>
          </p:nvSpPr>
          <p:spPr>
            <a:xfrm>
              <a:off x="1994490" y="3754381"/>
              <a:ext cx="124386" cy="63918"/>
            </a:xfrm>
            <a:custGeom>
              <a:avLst/>
              <a:gdLst>
                <a:gd name="connsiteX0" fmla="*/ 0 w 124386"/>
                <a:gd name="connsiteY0" fmla="*/ 63919 h 63918"/>
                <a:gd name="connsiteX1" fmla="*/ 62892 w 124386"/>
                <a:gd name="connsiteY1" fmla="*/ 0 h 63918"/>
                <a:gd name="connsiteX2" fmla="*/ 124387 w 124386"/>
                <a:gd name="connsiteY2" fmla="*/ 0 h 63918"/>
              </a:gdLst>
              <a:ahLst/>
              <a:cxnLst>
                <a:cxn ang="0">
                  <a:pos x="connsiteX0" y="connsiteY0"/>
                </a:cxn>
                <a:cxn ang="0">
                  <a:pos x="connsiteX1" y="connsiteY1"/>
                </a:cxn>
                <a:cxn ang="0">
                  <a:pos x="connsiteX2" y="connsiteY2"/>
                </a:cxn>
              </a:cxnLst>
              <a:rect l="l" t="t" r="r" b="b"/>
              <a:pathLst>
                <a:path w="124386" h="63918">
                  <a:moveTo>
                    <a:pt x="0" y="63919"/>
                  </a:moveTo>
                  <a:lnTo>
                    <a:pt x="62892" y="0"/>
                  </a:lnTo>
                  <a:lnTo>
                    <a:pt x="124387" y="0"/>
                  </a:lnTo>
                </a:path>
              </a:pathLst>
            </a:custGeom>
            <a:noFill/>
            <a:ln w="8258"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11" name="Freeform 250">
              <a:extLst>
                <a:ext uri="{FF2B5EF4-FFF2-40B4-BE49-F238E27FC236}">
                  <a16:creationId xmlns:a16="http://schemas.microsoft.com/office/drawing/2014/main" id="{1B8283D9-A3DB-D42A-75C1-691C63DC053F}"/>
                </a:ext>
              </a:extLst>
            </p:cNvPr>
            <p:cNvSpPr/>
            <p:nvPr/>
          </p:nvSpPr>
          <p:spPr>
            <a:xfrm>
              <a:off x="1521592" y="3475669"/>
              <a:ext cx="116636" cy="59109"/>
            </a:xfrm>
            <a:custGeom>
              <a:avLst/>
              <a:gdLst>
                <a:gd name="connsiteX0" fmla="*/ 116636 w 116636"/>
                <a:gd name="connsiteY0" fmla="*/ 59109 h 59109"/>
                <a:gd name="connsiteX1" fmla="*/ 49551 w 116636"/>
                <a:gd name="connsiteY1" fmla="*/ 0 h 59109"/>
                <a:gd name="connsiteX2" fmla="*/ 0 w 116636"/>
                <a:gd name="connsiteY2" fmla="*/ 0 h 59109"/>
              </a:gdLst>
              <a:ahLst/>
              <a:cxnLst>
                <a:cxn ang="0">
                  <a:pos x="connsiteX0" y="connsiteY0"/>
                </a:cxn>
                <a:cxn ang="0">
                  <a:pos x="connsiteX1" y="connsiteY1"/>
                </a:cxn>
                <a:cxn ang="0">
                  <a:pos x="connsiteX2" y="connsiteY2"/>
                </a:cxn>
              </a:cxnLst>
              <a:rect l="l" t="t" r="r" b="b"/>
              <a:pathLst>
                <a:path w="116636" h="59109">
                  <a:moveTo>
                    <a:pt x="116636" y="59109"/>
                  </a:moveTo>
                  <a:lnTo>
                    <a:pt x="49551" y="0"/>
                  </a:lnTo>
                  <a:lnTo>
                    <a:pt x="0" y="0"/>
                  </a:lnTo>
                </a:path>
              </a:pathLst>
            </a:custGeom>
            <a:noFill/>
            <a:ln w="8258"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12" name="Freeform 251">
              <a:extLst>
                <a:ext uri="{FF2B5EF4-FFF2-40B4-BE49-F238E27FC236}">
                  <a16:creationId xmlns:a16="http://schemas.microsoft.com/office/drawing/2014/main" id="{94FE714A-E31E-EEE6-0E64-F3044A91B463}"/>
                </a:ext>
              </a:extLst>
            </p:cNvPr>
            <p:cNvSpPr/>
            <p:nvPr/>
          </p:nvSpPr>
          <p:spPr>
            <a:xfrm rot="19800000">
              <a:off x="2278982" y="3920424"/>
              <a:ext cx="44977" cy="57716"/>
            </a:xfrm>
            <a:custGeom>
              <a:avLst/>
              <a:gdLst>
                <a:gd name="connsiteX0" fmla="*/ 44977 w 44977"/>
                <a:gd name="connsiteY0" fmla="*/ 28858 h 57716"/>
                <a:gd name="connsiteX1" fmla="*/ 22489 w 44977"/>
                <a:gd name="connsiteY1" fmla="*/ 57717 h 57716"/>
                <a:gd name="connsiteX2" fmla="*/ 0 w 44977"/>
                <a:gd name="connsiteY2" fmla="*/ 28858 h 57716"/>
                <a:gd name="connsiteX3" fmla="*/ 22489 w 44977"/>
                <a:gd name="connsiteY3" fmla="*/ 0 h 57716"/>
                <a:gd name="connsiteX4" fmla="*/ 44977 w 44977"/>
                <a:gd name="connsiteY4" fmla="*/ 28858 h 57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77" h="57716">
                  <a:moveTo>
                    <a:pt x="44977" y="28858"/>
                  </a:moveTo>
                  <a:cubicBezTo>
                    <a:pt x="44977" y="44796"/>
                    <a:pt x="34909" y="57717"/>
                    <a:pt x="22489" y="57717"/>
                  </a:cubicBezTo>
                  <a:cubicBezTo>
                    <a:pt x="10069" y="57717"/>
                    <a:pt x="0" y="44796"/>
                    <a:pt x="0" y="28858"/>
                  </a:cubicBezTo>
                  <a:cubicBezTo>
                    <a:pt x="0" y="12920"/>
                    <a:pt x="10068" y="0"/>
                    <a:pt x="22489" y="0"/>
                  </a:cubicBezTo>
                  <a:cubicBezTo>
                    <a:pt x="34909" y="0"/>
                    <a:pt x="44977" y="12920"/>
                    <a:pt x="44977" y="28858"/>
                  </a:cubicBezTo>
                  <a:close/>
                </a:path>
              </a:pathLst>
            </a:custGeom>
            <a:gradFill>
              <a:gsLst>
                <a:gs pos="0">
                  <a:srgbClr val="EFB698"/>
                </a:gs>
                <a:gs pos="55000">
                  <a:srgbClr val="F3774A"/>
                </a:gs>
              </a:gsLst>
              <a:path path="circle">
                <a:fillToRect l="50000" t="50000" r="50000" b="50000"/>
              </a:path>
            </a:gradFill>
            <a:ln w="2414"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13" name="Freeform 252">
              <a:extLst>
                <a:ext uri="{FF2B5EF4-FFF2-40B4-BE49-F238E27FC236}">
                  <a16:creationId xmlns:a16="http://schemas.microsoft.com/office/drawing/2014/main" id="{1F8D8ABA-1EC4-C429-974E-86585D3717B9}"/>
                </a:ext>
              </a:extLst>
            </p:cNvPr>
            <p:cNvSpPr/>
            <p:nvPr/>
          </p:nvSpPr>
          <p:spPr>
            <a:xfrm rot="16360800">
              <a:off x="2347284" y="3931759"/>
              <a:ext cx="57937" cy="44806"/>
            </a:xfrm>
            <a:custGeom>
              <a:avLst/>
              <a:gdLst>
                <a:gd name="connsiteX0" fmla="*/ 57937 w 57937"/>
                <a:gd name="connsiteY0" fmla="*/ 22403 h 44806"/>
                <a:gd name="connsiteX1" fmla="*/ 28969 w 57937"/>
                <a:gd name="connsiteY1" fmla="*/ 44807 h 44806"/>
                <a:gd name="connsiteX2" fmla="*/ 0 w 57937"/>
                <a:gd name="connsiteY2" fmla="*/ 22403 h 44806"/>
                <a:gd name="connsiteX3" fmla="*/ 28969 w 57937"/>
                <a:gd name="connsiteY3" fmla="*/ 0 h 44806"/>
                <a:gd name="connsiteX4" fmla="*/ 57937 w 57937"/>
                <a:gd name="connsiteY4" fmla="*/ 22403 h 44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937" h="44806">
                  <a:moveTo>
                    <a:pt x="57937" y="22403"/>
                  </a:moveTo>
                  <a:cubicBezTo>
                    <a:pt x="57937" y="34776"/>
                    <a:pt x="44967" y="44807"/>
                    <a:pt x="28969" y="44807"/>
                  </a:cubicBezTo>
                  <a:cubicBezTo>
                    <a:pt x="12970" y="44807"/>
                    <a:pt x="0" y="34776"/>
                    <a:pt x="0" y="22403"/>
                  </a:cubicBezTo>
                  <a:cubicBezTo>
                    <a:pt x="0" y="10030"/>
                    <a:pt x="12970" y="0"/>
                    <a:pt x="28969" y="0"/>
                  </a:cubicBezTo>
                  <a:cubicBezTo>
                    <a:pt x="44968" y="0"/>
                    <a:pt x="57937" y="10030"/>
                    <a:pt x="57937" y="22403"/>
                  </a:cubicBezTo>
                  <a:close/>
                </a:path>
              </a:pathLst>
            </a:custGeom>
            <a:gradFill>
              <a:gsLst>
                <a:gs pos="0">
                  <a:srgbClr val="EFB698"/>
                </a:gs>
                <a:gs pos="55000">
                  <a:srgbClr val="F3774A"/>
                </a:gs>
              </a:gsLst>
              <a:path path="circle">
                <a:fillToRect l="50000" t="50000" r="50000" b="50000"/>
              </a:path>
            </a:gradFill>
            <a:ln w="2414"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14" name="Freeform 253">
              <a:extLst>
                <a:ext uri="{FF2B5EF4-FFF2-40B4-BE49-F238E27FC236}">
                  <a16:creationId xmlns:a16="http://schemas.microsoft.com/office/drawing/2014/main" id="{7AA33354-11DF-00D9-8BAD-9852EA5D5973}"/>
                </a:ext>
              </a:extLst>
            </p:cNvPr>
            <p:cNvSpPr/>
            <p:nvPr/>
          </p:nvSpPr>
          <p:spPr>
            <a:xfrm rot="18237000">
              <a:off x="2385261" y="3987276"/>
              <a:ext cx="57937" cy="44806"/>
            </a:xfrm>
            <a:custGeom>
              <a:avLst/>
              <a:gdLst>
                <a:gd name="connsiteX0" fmla="*/ 57937 w 57937"/>
                <a:gd name="connsiteY0" fmla="*/ 22403 h 44806"/>
                <a:gd name="connsiteX1" fmla="*/ 28969 w 57937"/>
                <a:gd name="connsiteY1" fmla="*/ 44807 h 44806"/>
                <a:gd name="connsiteX2" fmla="*/ 0 w 57937"/>
                <a:gd name="connsiteY2" fmla="*/ 22403 h 44806"/>
                <a:gd name="connsiteX3" fmla="*/ 28969 w 57937"/>
                <a:gd name="connsiteY3" fmla="*/ 0 h 44806"/>
                <a:gd name="connsiteX4" fmla="*/ 57937 w 57937"/>
                <a:gd name="connsiteY4" fmla="*/ 22403 h 44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937" h="44806">
                  <a:moveTo>
                    <a:pt x="57937" y="22403"/>
                  </a:moveTo>
                  <a:cubicBezTo>
                    <a:pt x="57937" y="34776"/>
                    <a:pt x="44967" y="44807"/>
                    <a:pt x="28969" y="44807"/>
                  </a:cubicBezTo>
                  <a:cubicBezTo>
                    <a:pt x="12970" y="44807"/>
                    <a:pt x="0" y="34776"/>
                    <a:pt x="0" y="22403"/>
                  </a:cubicBezTo>
                  <a:cubicBezTo>
                    <a:pt x="0" y="10030"/>
                    <a:pt x="12970" y="0"/>
                    <a:pt x="28969" y="0"/>
                  </a:cubicBezTo>
                  <a:cubicBezTo>
                    <a:pt x="44968" y="0"/>
                    <a:pt x="57937" y="10030"/>
                    <a:pt x="57937" y="22403"/>
                  </a:cubicBezTo>
                  <a:close/>
                </a:path>
              </a:pathLst>
            </a:custGeom>
            <a:gradFill>
              <a:gsLst>
                <a:gs pos="0">
                  <a:srgbClr val="EFB698"/>
                </a:gs>
                <a:gs pos="55000">
                  <a:srgbClr val="F3774A"/>
                </a:gs>
              </a:gsLst>
              <a:path path="circle">
                <a:fillToRect l="50000" t="50000" r="50000" b="50000"/>
              </a:path>
            </a:gradFill>
            <a:ln w="2414"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15" name="Freeform 254">
              <a:extLst>
                <a:ext uri="{FF2B5EF4-FFF2-40B4-BE49-F238E27FC236}">
                  <a16:creationId xmlns:a16="http://schemas.microsoft.com/office/drawing/2014/main" id="{83EF2687-95D8-4F47-D553-1D0E4D78D584}"/>
                </a:ext>
              </a:extLst>
            </p:cNvPr>
            <p:cNvSpPr/>
            <p:nvPr/>
          </p:nvSpPr>
          <p:spPr>
            <a:xfrm rot="18673200">
              <a:off x="2375755" y="4041026"/>
              <a:ext cx="44977" cy="57716"/>
            </a:xfrm>
            <a:custGeom>
              <a:avLst/>
              <a:gdLst>
                <a:gd name="connsiteX0" fmla="*/ 44977 w 44977"/>
                <a:gd name="connsiteY0" fmla="*/ 28858 h 57716"/>
                <a:gd name="connsiteX1" fmla="*/ 22489 w 44977"/>
                <a:gd name="connsiteY1" fmla="*/ 57717 h 57716"/>
                <a:gd name="connsiteX2" fmla="*/ 0 w 44977"/>
                <a:gd name="connsiteY2" fmla="*/ 28858 h 57716"/>
                <a:gd name="connsiteX3" fmla="*/ 22489 w 44977"/>
                <a:gd name="connsiteY3" fmla="*/ 0 h 57716"/>
                <a:gd name="connsiteX4" fmla="*/ 44977 w 44977"/>
                <a:gd name="connsiteY4" fmla="*/ 28858 h 57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77" h="57716">
                  <a:moveTo>
                    <a:pt x="44977" y="28858"/>
                  </a:moveTo>
                  <a:cubicBezTo>
                    <a:pt x="44977" y="44796"/>
                    <a:pt x="34909" y="57717"/>
                    <a:pt x="22489" y="57717"/>
                  </a:cubicBezTo>
                  <a:cubicBezTo>
                    <a:pt x="10069" y="57717"/>
                    <a:pt x="0" y="44796"/>
                    <a:pt x="0" y="28858"/>
                  </a:cubicBezTo>
                  <a:cubicBezTo>
                    <a:pt x="0" y="12920"/>
                    <a:pt x="10068" y="0"/>
                    <a:pt x="22489" y="0"/>
                  </a:cubicBezTo>
                  <a:cubicBezTo>
                    <a:pt x="34909" y="0"/>
                    <a:pt x="44977" y="12920"/>
                    <a:pt x="44977" y="28858"/>
                  </a:cubicBezTo>
                  <a:close/>
                </a:path>
              </a:pathLst>
            </a:custGeom>
            <a:gradFill>
              <a:gsLst>
                <a:gs pos="0">
                  <a:srgbClr val="EFB698"/>
                </a:gs>
                <a:gs pos="55000">
                  <a:srgbClr val="F3774A"/>
                </a:gs>
              </a:gsLst>
              <a:path path="circle">
                <a:fillToRect l="50000" t="50000" r="50000" b="50000"/>
              </a:path>
            </a:gradFill>
            <a:ln w="2414"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16" name="Freeform 255">
              <a:extLst>
                <a:ext uri="{FF2B5EF4-FFF2-40B4-BE49-F238E27FC236}">
                  <a16:creationId xmlns:a16="http://schemas.microsoft.com/office/drawing/2014/main" id="{190DD9CA-1BC2-FCB4-20FF-EC054325A87A}"/>
                </a:ext>
              </a:extLst>
            </p:cNvPr>
            <p:cNvSpPr/>
            <p:nvPr/>
          </p:nvSpPr>
          <p:spPr>
            <a:xfrm rot="18673200">
              <a:off x="2319272" y="3978901"/>
              <a:ext cx="44977" cy="57716"/>
            </a:xfrm>
            <a:custGeom>
              <a:avLst/>
              <a:gdLst>
                <a:gd name="connsiteX0" fmla="*/ 44977 w 44977"/>
                <a:gd name="connsiteY0" fmla="*/ 28858 h 57716"/>
                <a:gd name="connsiteX1" fmla="*/ 22489 w 44977"/>
                <a:gd name="connsiteY1" fmla="*/ 57717 h 57716"/>
                <a:gd name="connsiteX2" fmla="*/ 0 w 44977"/>
                <a:gd name="connsiteY2" fmla="*/ 28858 h 57716"/>
                <a:gd name="connsiteX3" fmla="*/ 22489 w 44977"/>
                <a:gd name="connsiteY3" fmla="*/ 0 h 57716"/>
                <a:gd name="connsiteX4" fmla="*/ 44977 w 44977"/>
                <a:gd name="connsiteY4" fmla="*/ 28858 h 57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77" h="57716">
                  <a:moveTo>
                    <a:pt x="44977" y="28858"/>
                  </a:moveTo>
                  <a:cubicBezTo>
                    <a:pt x="44977" y="44796"/>
                    <a:pt x="34909" y="57717"/>
                    <a:pt x="22489" y="57717"/>
                  </a:cubicBezTo>
                  <a:cubicBezTo>
                    <a:pt x="10069" y="57717"/>
                    <a:pt x="0" y="44796"/>
                    <a:pt x="0" y="28858"/>
                  </a:cubicBezTo>
                  <a:cubicBezTo>
                    <a:pt x="0" y="12920"/>
                    <a:pt x="10068" y="0"/>
                    <a:pt x="22489" y="0"/>
                  </a:cubicBezTo>
                  <a:cubicBezTo>
                    <a:pt x="34909" y="0"/>
                    <a:pt x="44977" y="12920"/>
                    <a:pt x="44977" y="28858"/>
                  </a:cubicBezTo>
                  <a:close/>
                </a:path>
              </a:pathLst>
            </a:custGeom>
            <a:gradFill>
              <a:gsLst>
                <a:gs pos="0">
                  <a:srgbClr val="EFB698"/>
                </a:gs>
                <a:gs pos="55000">
                  <a:srgbClr val="F3774A"/>
                </a:gs>
              </a:gsLst>
              <a:path path="circle">
                <a:fillToRect l="50000" t="50000" r="50000" b="50000"/>
              </a:path>
            </a:gradFill>
            <a:ln w="2414"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nvGrpSpPr>
            <p:cNvPr id="117" name="Graphic 4">
              <a:extLst>
                <a:ext uri="{FF2B5EF4-FFF2-40B4-BE49-F238E27FC236}">
                  <a16:creationId xmlns:a16="http://schemas.microsoft.com/office/drawing/2014/main" id="{B5DDCB35-BBAF-CB00-05A5-04A40CB341DC}"/>
                </a:ext>
              </a:extLst>
            </p:cNvPr>
            <p:cNvGrpSpPr/>
            <p:nvPr/>
          </p:nvGrpSpPr>
          <p:grpSpPr>
            <a:xfrm>
              <a:off x="2160678" y="3339352"/>
              <a:ext cx="141158" cy="86448"/>
              <a:chOff x="3630497" y="3953347"/>
              <a:chExt cx="141158" cy="86448"/>
            </a:xfrm>
            <a:noFill/>
          </p:grpSpPr>
          <p:sp>
            <p:nvSpPr>
              <p:cNvPr id="170" name="Freeform 257">
                <a:extLst>
                  <a:ext uri="{FF2B5EF4-FFF2-40B4-BE49-F238E27FC236}">
                    <a16:creationId xmlns:a16="http://schemas.microsoft.com/office/drawing/2014/main" id="{1BA3F7DE-7F8B-1DAD-ADA9-6B8BC573B7D8}"/>
                  </a:ext>
                </a:extLst>
              </p:cNvPr>
              <p:cNvSpPr/>
              <p:nvPr/>
            </p:nvSpPr>
            <p:spPr>
              <a:xfrm>
                <a:off x="3630497" y="3953347"/>
                <a:ext cx="141158" cy="45186"/>
              </a:xfrm>
              <a:custGeom>
                <a:avLst/>
                <a:gdLst>
                  <a:gd name="connsiteX0" fmla="*/ 141158 w 141158"/>
                  <a:gd name="connsiteY0" fmla="*/ 45186 h 45186"/>
                  <a:gd name="connsiteX1" fmla="*/ 43834 w 141158"/>
                  <a:gd name="connsiteY1" fmla="*/ 45186 h 45186"/>
                  <a:gd name="connsiteX2" fmla="*/ 0 w 141158"/>
                  <a:gd name="connsiteY2" fmla="*/ 0 h 45186"/>
                </a:gdLst>
                <a:ahLst/>
                <a:cxnLst>
                  <a:cxn ang="0">
                    <a:pos x="connsiteX0" y="connsiteY0"/>
                  </a:cxn>
                  <a:cxn ang="0">
                    <a:pos x="connsiteX1" y="connsiteY1"/>
                  </a:cxn>
                  <a:cxn ang="0">
                    <a:pos x="connsiteX2" y="connsiteY2"/>
                  </a:cxn>
                </a:cxnLst>
                <a:rect l="l" t="t" r="r" b="b"/>
                <a:pathLst>
                  <a:path w="141158" h="45186">
                    <a:moveTo>
                      <a:pt x="141158" y="45186"/>
                    </a:moveTo>
                    <a:lnTo>
                      <a:pt x="43834" y="45186"/>
                    </a:lnTo>
                    <a:lnTo>
                      <a:pt x="0" y="0"/>
                    </a:lnTo>
                  </a:path>
                </a:pathLst>
              </a:custGeom>
              <a:noFill/>
              <a:ln w="19693" cap="rnd">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71" name="Freeform 258">
                <a:extLst>
                  <a:ext uri="{FF2B5EF4-FFF2-40B4-BE49-F238E27FC236}">
                    <a16:creationId xmlns:a16="http://schemas.microsoft.com/office/drawing/2014/main" id="{E20CDDF5-788A-E692-C556-396459F141FB}"/>
                  </a:ext>
                </a:extLst>
              </p:cNvPr>
              <p:cNvSpPr/>
              <p:nvPr/>
            </p:nvSpPr>
            <p:spPr>
              <a:xfrm>
                <a:off x="3630497" y="3998533"/>
                <a:ext cx="43833" cy="41262"/>
              </a:xfrm>
              <a:custGeom>
                <a:avLst/>
                <a:gdLst>
                  <a:gd name="connsiteX0" fmla="*/ 43834 w 43833"/>
                  <a:gd name="connsiteY0" fmla="*/ 0 h 41262"/>
                  <a:gd name="connsiteX1" fmla="*/ 0 w 43833"/>
                  <a:gd name="connsiteY1" fmla="*/ 41262 h 41262"/>
                </a:gdLst>
                <a:ahLst/>
                <a:cxnLst>
                  <a:cxn ang="0">
                    <a:pos x="connsiteX0" y="connsiteY0"/>
                  </a:cxn>
                  <a:cxn ang="0">
                    <a:pos x="connsiteX1" y="connsiteY1"/>
                  </a:cxn>
                </a:cxnLst>
                <a:rect l="l" t="t" r="r" b="b"/>
                <a:pathLst>
                  <a:path w="43833" h="41262">
                    <a:moveTo>
                      <a:pt x="43834" y="0"/>
                    </a:moveTo>
                    <a:lnTo>
                      <a:pt x="0" y="41262"/>
                    </a:lnTo>
                  </a:path>
                </a:pathLst>
              </a:custGeom>
              <a:ln w="19693" cap="rnd">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grpSp>
          <p:nvGrpSpPr>
            <p:cNvPr id="118" name="Graphic 4">
              <a:extLst>
                <a:ext uri="{FF2B5EF4-FFF2-40B4-BE49-F238E27FC236}">
                  <a16:creationId xmlns:a16="http://schemas.microsoft.com/office/drawing/2014/main" id="{319399DC-9A70-F03C-B2BC-3B0A7E1D4018}"/>
                </a:ext>
              </a:extLst>
            </p:cNvPr>
            <p:cNvGrpSpPr/>
            <p:nvPr/>
          </p:nvGrpSpPr>
          <p:grpSpPr>
            <a:xfrm>
              <a:off x="2472725" y="3046085"/>
              <a:ext cx="86651" cy="141127"/>
              <a:chOff x="3942544" y="3660080"/>
              <a:chExt cx="86651" cy="141127"/>
            </a:xfrm>
            <a:noFill/>
          </p:grpSpPr>
          <p:sp>
            <p:nvSpPr>
              <p:cNvPr id="168" name="Freeform 260">
                <a:extLst>
                  <a:ext uri="{FF2B5EF4-FFF2-40B4-BE49-F238E27FC236}">
                    <a16:creationId xmlns:a16="http://schemas.microsoft.com/office/drawing/2014/main" id="{1BBD0F66-8B0C-4CC1-3486-6189C8CFF9BD}"/>
                  </a:ext>
                </a:extLst>
              </p:cNvPr>
              <p:cNvSpPr/>
              <p:nvPr/>
            </p:nvSpPr>
            <p:spPr>
              <a:xfrm>
                <a:off x="3984599" y="3660080"/>
                <a:ext cx="44596" cy="141127"/>
              </a:xfrm>
              <a:custGeom>
                <a:avLst/>
                <a:gdLst>
                  <a:gd name="connsiteX0" fmla="*/ 1271 w 44596"/>
                  <a:gd name="connsiteY0" fmla="*/ 141128 h 141127"/>
                  <a:gd name="connsiteX1" fmla="*/ 0 w 44596"/>
                  <a:gd name="connsiteY1" fmla="*/ 44300 h 141127"/>
                  <a:gd name="connsiteX2" fmla="*/ 44596 w 44596"/>
                  <a:gd name="connsiteY2" fmla="*/ 0 h 141127"/>
                </a:gdLst>
                <a:ahLst/>
                <a:cxnLst>
                  <a:cxn ang="0">
                    <a:pos x="connsiteX0" y="connsiteY0"/>
                  </a:cxn>
                  <a:cxn ang="0">
                    <a:pos x="connsiteX1" y="connsiteY1"/>
                  </a:cxn>
                  <a:cxn ang="0">
                    <a:pos x="connsiteX2" y="connsiteY2"/>
                  </a:cxn>
                </a:cxnLst>
                <a:rect l="l" t="t" r="r" b="b"/>
                <a:pathLst>
                  <a:path w="44596" h="141127">
                    <a:moveTo>
                      <a:pt x="1271" y="141128"/>
                    </a:moveTo>
                    <a:lnTo>
                      <a:pt x="0" y="44300"/>
                    </a:lnTo>
                    <a:lnTo>
                      <a:pt x="44596" y="0"/>
                    </a:lnTo>
                  </a:path>
                </a:pathLst>
              </a:custGeom>
              <a:noFill/>
              <a:ln w="19693" cap="rnd">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69" name="Freeform 261">
                <a:extLst>
                  <a:ext uri="{FF2B5EF4-FFF2-40B4-BE49-F238E27FC236}">
                    <a16:creationId xmlns:a16="http://schemas.microsoft.com/office/drawing/2014/main" id="{1F17D2BD-69BC-8DE2-4B39-3FA1A62182B9}"/>
                  </a:ext>
                </a:extLst>
              </p:cNvPr>
              <p:cNvSpPr/>
              <p:nvPr/>
            </p:nvSpPr>
            <p:spPr>
              <a:xfrm>
                <a:off x="3942544" y="3661219"/>
                <a:ext cx="42055" cy="43160"/>
              </a:xfrm>
              <a:custGeom>
                <a:avLst/>
                <a:gdLst>
                  <a:gd name="connsiteX0" fmla="*/ 42055 w 42055"/>
                  <a:gd name="connsiteY0" fmla="*/ 43161 h 43160"/>
                  <a:gd name="connsiteX1" fmla="*/ 0 w 42055"/>
                  <a:gd name="connsiteY1" fmla="*/ 0 h 43160"/>
                </a:gdLst>
                <a:ahLst/>
                <a:cxnLst>
                  <a:cxn ang="0">
                    <a:pos x="connsiteX0" y="connsiteY0"/>
                  </a:cxn>
                  <a:cxn ang="0">
                    <a:pos x="connsiteX1" y="connsiteY1"/>
                  </a:cxn>
                </a:cxnLst>
                <a:rect l="l" t="t" r="r" b="b"/>
                <a:pathLst>
                  <a:path w="42055" h="43160">
                    <a:moveTo>
                      <a:pt x="42055" y="43161"/>
                    </a:moveTo>
                    <a:lnTo>
                      <a:pt x="0" y="0"/>
                    </a:lnTo>
                  </a:path>
                </a:pathLst>
              </a:custGeom>
              <a:ln w="19693" cap="rnd">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grpSp>
          <p:nvGrpSpPr>
            <p:cNvPr id="119" name="Graphic 4">
              <a:extLst>
                <a:ext uri="{FF2B5EF4-FFF2-40B4-BE49-F238E27FC236}">
                  <a16:creationId xmlns:a16="http://schemas.microsoft.com/office/drawing/2014/main" id="{3EF3FAE1-31EB-BB76-5A6A-70013D7854B7}"/>
                </a:ext>
              </a:extLst>
            </p:cNvPr>
            <p:cNvGrpSpPr/>
            <p:nvPr/>
          </p:nvGrpSpPr>
          <p:grpSpPr>
            <a:xfrm>
              <a:off x="2646282" y="3532374"/>
              <a:ext cx="129596" cy="130875"/>
              <a:chOff x="4116101" y="4146369"/>
              <a:chExt cx="129596" cy="130875"/>
            </a:xfrm>
            <a:noFill/>
          </p:grpSpPr>
          <p:sp>
            <p:nvSpPr>
              <p:cNvPr id="166" name="Freeform 263">
                <a:extLst>
                  <a:ext uri="{FF2B5EF4-FFF2-40B4-BE49-F238E27FC236}">
                    <a16:creationId xmlns:a16="http://schemas.microsoft.com/office/drawing/2014/main" id="{6CC9A4BC-289C-CA60-2FE9-321DBF23AC78}"/>
                  </a:ext>
                </a:extLst>
              </p:cNvPr>
              <p:cNvSpPr/>
              <p:nvPr/>
            </p:nvSpPr>
            <p:spPr>
              <a:xfrm>
                <a:off x="4116101" y="4146369"/>
                <a:ext cx="69244" cy="130875"/>
              </a:xfrm>
              <a:custGeom>
                <a:avLst/>
                <a:gdLst>
                  <a:gd name="connsiteX0" fmla="*/ 0 w 69244"/>
                  <a:gd name="connsiteY0" fmla="*/ 0 h 130875"/>
                  <a:gd name="connsiteX1" fmla="*/ 69245 w 69244"/>
                  <a:gd name="connsiteY1" fmla="*/ 68096 h 130875"/>
                  <a:gd name="connsiteX2" fmla="*/ 68610 w 69244"/>
                  <a:gd name="connsiteY2" fmla="*/ 130875 h 130875"/>
                </a:gdLst>
                <a:ahLst/>
                <a:cxnLst>
                  <a:cxn ang="0">
                    <a:pos x="connsiteX0" y="connsiteY0"/>
                  </a:cxn>
                  <a:cxn ang="0">
                    <a:pos x="connsiteX1" y="connsiteY1"/>
                  </a:cxn>
                  <a:cxn ang="0">
                    <a:pos x="connsiteX2" y="connsiteY2"/>
                  </a:cxn>
                </a:cxnLst>
                <a:rect l="l" t="t" r="r" b="b"/>
                <a:pathLst>
                  <a:path w="69244" h="130875">
                    <a:moveTo>
                      <a:pt x="0" y="0"/>
                    </a:moveTo>
                    <a:lnTo>
                      <a:pt x="69245" y="68096"/>
                    </a:lnTo>
                    <a:lnTo>
                      <a:pt x="68610" y="130875"/>
                    </a:lnTo>
                  </a:path>
                </a:pathLst>
              </a:custGeom>
              <a:noFill/>
              <a:ln w="19693" cap="rnd">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67" name="Freeform 264">
                <a:extLst>
                  <a:ext uri="{FF2B5EF4-FFF2-40B4-BE49-F238E27FC236}">
                    <a16:creationId xmlns:a16="http://schemas.microsoft.com/office/drawing/2014/main" id="{642F4744-D903-BB73-27E8-08C6693CEE35}"/>
                  </a:ext>
                </a:extLst>
              </p:cNvPr>
              <p:cNvSpPr/>
              <p:nvPr/>
            </p:nvSpPr>
            <p:spPr>
              <a:xfrm>
                <a:off x="4185346" y="4214464"/>
                <a:ext cx="60351" cy="1265"/>
              </a:xfrm>
              <a:custGeom>
                <a:avLst/>
                <a:gdLst>
                  <a:gd name="connsiteX0" fmla="*/ 0 w 60351"/>
                  <a:gd name="connsiteY0" fmla="*/ 0 h 1265"/>
                  <a:gd name="connsiteX1" fmla="*/ 60351 w 60351"/>
                  <a:gd name="connsiteY1" fmla="*/ 1266 h 1265"/>
                </a:gdLst>
                <a:ahLst/>
                <a:cxnLst>
                  <a:cxn ang="0">
                    <a:pos x="connsiteX0" y="connsiteY0"/>
                  </a:cxn>
                  <a:cxn ang="0">
                    <a:pos x="connsiteX1" y="connsiteY1"/>
                  </a:cxn>
                </a:cxnLst>
                <a:rect l="l" t="t" r="r" b="b"/>
                <a:pathLst>
                  <a:path w="60350" h="1265">
                    <a:moveTo>
                      <a:pt x="0" y="0"/>
                    </a:moveTo>
                    <a:lnTo>
                      <a:pt x="60351" y="1266"/>
                    </a:lnTo>
                  </a:path>
                </a:pathLst>
              </a:custGeom>
              <a:ln w="19693" cap="rnd">
                <a:solidFill>
                  <a:srgbClr val="62D488"/>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sp>
          <p:nvSpPr>
            <p:cNvPr id="120" name="Freeform 265">
              <a:extLst>
                <a:ext uri="{FF2B5EF4-FFF2-40B4-BE49-F238E27FC236}">
                  <a16:creationId xmlns:a16="http://schemas.microsoft.com/office/drawing/2014/main" id="{876F22B3-3EAF-8296-264F-5F253464BE84}"/>
                </a:ext>
              </a:extLst>
            </p:cNvPr>
            <p:cNvSpPr/>
            <p:nvPr/>
          </p:nvSpPr>
          <p:spPr>
            <a:xfrm>
              <a:off x="1865770" y="3765597"/>
              <a:ext cx="219960" cy="199525"/>
            </a:xfrm>
            <a:custGeom>
              <a:avLst/>
              <a:gdLst>
                <a:gd name="connsiteX0" fmla="*/ 214991 w 219960"/>
                <a:gd name="connsiteY0" fmla="*/ 159908 h 199525"/>
                <a:gd name="connsiteX1" fmla="*/ 97084 w 219960"/>
                <a:gd name="connsiteY1" fmla="*/ 9414 h 199525"/>
                <a:gd name="connsiteX2" fmla="*/ 62525 w 219960"/>
                <a:gd name="connsiteY2" fmla="*/ 5111 h 199525"/>
                <a:gd name="connsiteX3" fmla="*/ 58205 w 219960"/>
                <a:gd name="connsiteY3" fmla="*/ 39538 h 199525"/>
                <a:gd name="connsiteX4" fmla="*/ 71419 w 219960"/>
                <a:gd name="connsiteY4" fmla="*/ 56499 h 199525"/>
                <a:gd name="connsiteX5" fmla="*/ 67861 w 219960"/>
                <a:gd name="connsiteY5" fmla="*/ 65865 h 199525"/>
                <a:gd name="connsiteX6" fmla="*/ 55410 w 219960"/>
                <a:gd name="connsiteY6" fmla="*/ 68270 h 199525"/>
                <a:gd name="connsiteX7" fmla="*/ 44102 w 219960"/>
                <a:gd name="connsiteY7" fmla="*/ 53714 h 199525"/>
                <a:gd name="connsiteX8" fmla="*/ 9543 w 219960"/>
                <a:gd name="connsiteY8" fmla="*/ 49411 h 199525"/>
                <a:gd name="connsiteX9" fmla="*/ 5223 w 219960"/>
                <a:gd name="connsiteY9" fmla="*/ 83839 h 199525"/>
                <a:gd name="connsiteX10" fmla="*/ 39528 w 219960"/>
                <a:gd name="connsiteY10" fmla="*/ 127759 h 199525"/>
                <a:gd name="connsiteX11" fmla="*/ 58967 w 219960"/>
                <a:gd name="connsiteY11" fmla="*/ 137252 h 199525"/>
                <a:gd name="connsiteX12" fmla="*/ 74087 w 219960"/>
                <a:gd name="connsiteY12" fmla="*/ 132062 h 199525"/>
                <a:gd name="connsiteX13" fmla="*/ 83108 w 219960"/>
                <a:gd name="connsiteY13" fmla="*/ 108773 h 199525"/>
                <a:gd name="connsiteX14" fmla="*/ 101658 w 219960"/>
                <a:gd name="connsiteY14" fmla="*/ 95230 h 199525"/>
                <a:gd name="connsiteX15" fmla="*/ 175858 w 219960"/>
                <a:gd name="connsiteY15" fmla="*/ 190032 h 199525"/>
                <a:gd name="connsiteX16" fmla="*/ 195297 w 219960"/>
                <a:gd name="connsiteY16" fmla="*/ 199525 h 199525"/>
                <a:gd name="connsiteX17" fmla="*/ 210417 w 219960"/>
                <a:gd name="connsiteY17" fmla="*/ 194336 h 199525"/>
                <a:gd name="connsiteX18" fmla="*/ 214737 w 219960"/>
                <a:gd name="connsiteY18" fmla="*/ 159908 h 199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19960" h="199525">
                  <a:moveTo>
                    <a:pt x="214991" y="159908"/>
                  </a:moveTo>
                  <a:lnTo>
                    <a:pt x="97084" y="9414"/>
                  </a:lnTo>
                  <a:cubicBezTo>
                    <a:pt x="88698" y="-1218"/>
                    <a:pt x="73198" y="-3116"/>
                    <a:pt x="62525" y="5111"/>
                  </a:cubicBezTo>
                  <a:cubicBezTo>
                    <a:pt x="51725" y="13465"/>
                    <a:pt x="49819" y="28906"/>
                    <a:pt x="58205" y="39538"/>
                  </a:cubicBezTo>
                  <a:lnTo>
                    <a:pt x="71419" y="56499"/>
                  </a:lnTo>
                  <a:cubicBezTo>
                    <a:pt x="71419" y="57259"/>
                    <a:pt x="71673" y="62195"/>
                    <a:pt x="67861" y="65865"/>
                  </a:cubicBezTo>
                  <a:cubicBezTo>
                    <a:pt x="64685" y="68903"/>
                    <a:pt x="59857" y="69789"/>
                    <a:pt x="55410" y="68270"/>
                  </a:cubicBezTo>
                  <a:cubicBezTo>
                    <a:pt x="51598" y="63461"/>
                    <a:pt x="47787" y="58651"/>
                    <a:pt x="44102" y="53714"/>
                  </a:cubicBezTo>
                  <a:cubicBezTo>
                    <a:pt x="35716" y="42956"/>
                    <a:pt x="20216" y="41184"/>
                    <a:pt x="9543" y="49411"/>
                  </a:cubicBezTo>
                  <a:cubicBezTo>
                    <a:pt x="-1257" y="57765"/>
                    <a:pt x="-3162" y="73207"/>
                    <a:pt x="5223" y="83839"/>
                  </a:cubicBezTo>
                  <a:lnTo>
                    <a:pt x="39528" y="127759"/>
                  </a:lnTo>
                  <a:cubicBezTo>
                    <a:pt x="44356" y="133961"/>
                    <a:pt x="51598" y="137252"/>
                    <a:pt x="58967" y="137252"/>
                  </a:cubicBezTo>
                  <a:cubicBezTo>
                    <a:pt x="64304" y="137252"/>
                    <a:pt x="69640" y="135606"/>
                    <a:pt x="74087" y="132062"/>
                  </a:cubicBezTo>
                  <a:cubicBezTo>
                    <a:pt x="81456" y="126367"/>
                    <a:pt x="84506" y="117380"/>
                    <a:pt x="83108" y="108773"/>
                  </a:cubicBezTo>
                  <a:lnTo>
                    <a:pt x="101658" y="95230"/>
                  </a:lnTo>
                  <a:lnTo>
                    <a:pt x="175858" y="190032"/>
                  </a:lnTo>
                  <a:cubicBezTo>
                    <a:pt x="180686" y="196234"/>
                    <a:pt x="187928" y="199525"/>
                    <a:pt x="195297" y="199525"/>
                  </a:cubicBezTo>
                  <a:cubicBezTo>
                    <a:pt x="200634" y="199525"/>
                    <a:pt x="205970" y="197880"/>
                    <a:pt x="210417" y="194336"/>
                  </a:cubicBezTo>
                  <a:cubicBezTo>
                    <a:pt x="221217" y="185982"/>
                    <a:pt x="223123" y="170540"/>
                    <a:pt x="214737" y="159908"/>
                  </a:cubicBezTo>
                  <a:close/>
                </a:path>
              </a:pathLst>
            </a:custGeom>
            <a:solidFill>
              <a:srgbClr val="62D488"/>
            </a:solidFill>
            <a:ln w="4955"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21" name="Freeform 266">
              <a:extLst>
                <a:ext uri="{FF2B5EF4-FFF2-40B4-BE49-F238E27FC236}">
                  <a16:creationId xmlns:a16="http://schemas.microsoft.com/office/drawing/2014/main" id="{FB342679-F7AD-1404-8F72-17A61802DEA8}"/>
                </a:ext>
              </a:extLst>
            </p:cNvPr>
            <p:cNvSpPr/>
            <p:nvPr/>
          </p:nvSpPr>
          <p:spPr>
            <a:xfrm>
              <a:off x="1931750" y="3891663"/>
              <a:ext cx="58014" cy="60296"/>
            </a:xfrm>
            <a:custGeom>
              <a:avLst/>
              <a:gdLst>
                <a:gd name="connsiteX0" fmla="*/ 44063 w 58014"/>
                <a:gd name="connsiteY0" fmla="*/ 9414 h 60296"/>
                <a:gd name="connsiteX1" fmla="*/ 9504 w 58014"/>
                <a:gd name="connsiteY1" fmla="*/ 5111 h 60296"/>
                <a:gd name="connsiteX2" fmla="*/ 5184 w 58014"/>
                <a:gd name="connsiteY2" fmla="*/ 39539 h 60296"/>
                <a:gd name="connsiteX3" fmla="*/ 13951 w 58014"/>
                <a:gd name="connsiteY3" fmla="*/ 50803 h 60296"/>
                <a:gd name="connsiteX4" fmla="*/ 33391 w 58014"/>
                <a:gd name="connsiteY4" fmla="*/ 60296 h 60296"/>
                <a:gd name="connsiteX5" fmla="*/ 48510 w 58014"/>
                <a:gd name="connsiteY5" fmla="*/ 55107 h 60296"/>
                <a:gd name="connsiteX6" fmla="*/ 52830 w 58014"/>
                <a:gd name="connsiteY6" fmla="*/ 20679 h 60296"/>
                <a:gd name="connsiteX7" fmla="*/ 44063 w 58014"/>
                <a:gd name="connsiteY7" fmla="*/ 9414 h 60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014" h="60296">
                  <a:moveTo>
                    <a:pt x="44063" y="9414"/>
                  </a:moveTo>
                  <a:cubicBezTo>
                    <a:pt x="35678" y="-1218"/>
                    <a:pt x="20177" y="-3116"/>
                    <a:pt x="9504" y="5111"/>
                  </a:cubicBezTo>
                  <a:cubicBezTo>
                    <a:pt x="-1168" y="13465"/>
                    <a:pt x="-3201" y="28906"/>
                    <a:pt x="5184" y="39539"/>
                  </a:cubicBezTo>
                  <a:lnTo>
                    <a:pt x="13951" y="50803"/>
                  </a:lnTo>
                  <a:cubicBezTo>
                    <a:pt x="18779" y="57005"/>
                    <a:pt x="26021" y="60296"/>
                    <a:pt x="33391" y="60296"/>
                  </a:cubicBezTo>
                  <a:cubicBezTo>
                    <a:pt x="38727" y="60296"/>
                    <a:pt x="44063" y="58651"/>
                    <a:pt x="48510" y="55107"/>
                  </a:cubicBezTo>
                  <a:cubicBezTo>
                    <a:pt x="59183" y="46753"/>
                    <a:pt x="61216" y="31311"/>
                    <a:pt x="52830" y="20679"/>
                  </a:cubicBezTo>
                  <a:lnTo>
                    <a:pt x="44063" y="9414"/>
                  </a:lnTo>
                  <a:close/>
                </a:path>
              </a:pathLst>
            </a:custGeom>
            <a:solidFill>
              <a:srgbClr val="62D488"/>
            </a:solidFill>
            <a:ln w="4955"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22" name="Freeform 267">
              <a:extLst>
                <a:ext uri="{FF2B5EF4-FFF2-40B4-BE49-F238E27FC236}">
                  <a16:creationId xmlns:a16="http://schemas.microsoft.com/office/drawing/2014/main" id="{4018CB78-0000-9903-16F4-545AB26E7D32}"/>
                </a:ext>
              </a:extLst>
            </p:cNvPr>
            <p:cNvSpPr/>
            <p:nvPr/>
          </p:nvSpPr>
          <p:spPr>
            <a:xfrm rot="19657200">
              <a:off x="1887706" y="3776157"/>
              <a:ext cx="44977" cy="57716"/>
            </a:xfrm>
            <a:custGeom>
              <a:avLst/>
              <a:gdLst>
                <a:gd name="connsiteX0" fmla="*/ 44977 w 44977"/>
                <a:gd name="connsiteY0" fmla="*/ 28858 h 57716"/>
                <a:gd name="connsiteX1" fmla="*/ 22489 w 44977"/>
                <a:gd name="connsiteY1" fmla="*/ 57717 h 57716"/>
                <a:gd name="connsiteX2" fmla="*/ 0 w 44977"/>
                <a:gd name="connsiteY2" fmla="*/ 28858 h 57716"/>
                <a:gd name="connsiteX3" fmla="*/ 22489 w 44977"/>
                <a:gd name="connsiteY3" fmla="*/ 0 h 57716"/>
                <a:gd name="connsiteX4" fmla="*/ 44977 w 44977"/>
                <a:gd name="connsiteY4" fmla="*/ 28858 h 57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77" h="57716">
                  <a:moveTo>
                    <a:pt x="44977" y="28858"/>
                  </a:moveTo>
                  <a:cubicBezTo>
                    <a:pt x="44977" y="44796"/>
                    <a:pt x="34909" y="57717"/>
                    <a:pt x="22489" y="57717"/>
                  </a:cubicBezTo>
                  <a:cubicBezTo>
                    <a:pt x="10069" y="57717"/>
                    <a:pt x="0" y="44796"/>
                    <a:pt x="0" y="28858"/>
                  </a:cubicBezTo>
                  <a:cubicBezTo>
                    <a:pt x="0" y="12920"/>
                    <a:pt x="10069" y="0"/>
                    <a:pt x="22489" y="0"/>
                  </a:cubicBezTo>
                  <a:cubicBezTo>
                    <a:pt x="34909" y="0"/>
                    <a:pt x="44977" y="12920"/>
                    <a:pt x="44977" y="28858"/>
                  </a:cubicBezTo>
                  <a:close/>
                </a:path>
              </a:pathLst>
            </a:custGeom>
            <a:gradFill>
              <a:gsLst>
                <a:gs pos="0">
                  <a:srgbClr val="EFB698"/>
                </a:gs>
                <a:gs pos="55000">
                  <a:srgbClr val="F3774A"/>
                </a:gs>
              </a:gsLst>
              <a:path path="circle">
                <a:fillToRect l="50000" t="50000" r="50000" b="50000"/>
              </a:path>
            </a:gradFill>
            <a:ln w="2414"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23" name="Freeform 268">
              <a:extLst>
                <a:ext uri="{FF2B5EF4-FFF2-40B4-BE49-F238E27FC236}">
                  <a16:creationId xmlns:a16="http://schemas.microsoft.com/office/drawing/2014/main" id="{D8A65AA7-8A73-4B5C-8417-63F361C6FFF2}"/>
                </a:ext>
              </a:extLst>
            </p:cNvPr>
            <p:cNvSpPr/>
            <p:nvPr/>
          </p:nvSpPr>
          <p:spPr>
            <a:xfrm>
              <a:off x="1524207" y="3461538"/>
              <a:ext cx="211927" cy="202017"/>
            </a:xfrm>
            <a:custGeom>
              <a:avLst/>
              <a:gdLst>
                <a:gd name="connsiteX0" fmla="*/ 2340 w 211927"/>
                <a:gd name="connsiteY0" fmla="*/ 137919 h 202017"/>
                <a:gd name="connsiteX1" fmla="*/ 59133 w 211927"/>
                <a:gd name="connsiteY1" fmla="*/ 199053 h 202017"/>
                <a:gd name="connsiteX2" fmla="*/ 72220 w 211927"/>
                <a:gd name="connsiteY2" fmla="*/ 199560 h 202017"/>
                <a:gd name="connsiteX3" fmla="*/ 110082 w 211927"/>
                <a:gd name="connsiteY3" fmla="*/ 164626 h 202017"/>
                <a:gd name="connsiteX4" fmla="*/ 110591 w 211927"/>
                <a:gd name="connsiteY4" fmla="*/ 151589 h 202017"/>
                <a:gd name="connsiteX5" fmla="*/ 96106 w 211927"/>
                <a:gd name="connsiteY5" fmla="*/ 136021 h 202017"/>
                <a:gd name="connsiteX6" fmla="*/ 96615 w 211927"/>
                <a:gd name="connsiteY6" fmla="*/ 122984 h 202017"/>
                <a:gd name="connsiteX7" fmla="*/ 209439 w 211927"/>
                <a:gd name="connsiteY7" fmla="*/ 18815 h 202017"/>
                <a:gd name="connsiteX8" fmla="*/ 207152 w 211927"/>
                <a:gd name="connsiteY8" fmla="*/ 1475 h 202017"/>
                <a:gd name="connsiteX9" fmla="*/ 194320 w 211927"/>
                <a:gd name="connsiteY9" fmla="*/ 2487 h 202017"/>
                <a:gd name="connsiteX10" fmla="*/ 81495 w 211927"/>
                <a:gd name="connsiteY10" fmla="*/ 106656 h 202017"/>
                <a:gd name="connsiteX11" fmla="*/ 68408 w 211927"/>
                <a:gd name="connsiteY11" fmla="*/ 106150 h 202017"/>
                <a:gd name="connsiteX12" fmla="*/ 53924 w 211927"/>
                <a:gd name="connsiteY12" fmla="*/ 90581 h 202017"/>
                <a:gd name="connsiteX13" fmla="*/ 40838 w 211927"/>
                <a:gd name="connsiteY13" fmla="*/ 90075 h 202017"/>
                <a:gd name="connsiteX14" fmla="*/ 2975 w 211927"/>
                <a:gd name="connsiteY14" fmla="*/ 125009 h 202017"/>
                <a:gd name="connsiteX15" fmla="*/ 2467 w 211927"/>
                <a:gd name="connsiteY15" fmla="*/ 138046 h 202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927" h="202017">
                  <a:moveTo>
                    <a:pt x="2340" y="137919"/>
                  </a:moveTo>
                  <a:lnTo>
                    <a:pt x="59133" y="199053"/>
                  </a:lnTo>
                  <a:cubicBezTo>
                    <a:pt x="62564" y="202850"/>
                    <a:pt x="68536" y="202977"/>
                    <a:pt x="72220" y="199560"/>
                  </a:cubicBezTo>
                  <a:lnTo>
                    <a:pt x="110082" y="164626"/>
                  </a:lnTo>
                  <a:cubicBezTo>
                    <a:pt x="113894" y="161208"/>
                    <a:pt x="114021" y="155259"/>
                    <a:pt x="110591" y="151589"/>
                  </a:cubicBezTo>
                  <a:lnTo>
                    <a:pt x="96106" y="136021"/>
                  </a:lnTo>
                  <a:cubicBezTo>
                    <a:pt x="92676" y="132223"/>
                    <a:pt x="92803" y="126401"/>
                    <a:pt x="96615" y="122984"/>
                  </a:cubicBezTo>
                  <a:lnTo>
                    <a:pt x="209439" y="18815"/>
                  </a:lnTo>
                  <a:cubicBezTo>
                    <a:pt x="213759" y="12613"/>
                    <a:pt x="212108" y="4639"/>
                    <a:pt x="207152" y="1475"/>
                  </a:cubicBezTo>
                  <a:cubicBezTo>
                    <a:pt x="203595" y="-804"/>
                    <a:pt x="198386" y="-424"/>
                    <a:pt x="194320" y="2487"/>
                  </a:cubicBezTo>
                  <a:cubicBezTo>
                    <a:pt x="156712" y="37168"/>
                    <a:pt x="119103" y="71849"/>
                    <a:pt x="81495" y="106656"/>
                  </a:cubicBezTo>
                  <a:cubicBezTo>
                    <a:pt x="77683" y="110073"/>
                    <a:pt x="71839" y="109947"/>
                    <a:pt x="68408" y="106150"/>
                  </a:cubicBezTo>
                  <a:lnTo>
                    <a:pt x="53924" y="90581"/>
                  </a:lnTo>
                  <a:cubicBezTo>
                    <a:pt x="50494" y="86784"/>
                    <a:pt x="44522" y="86657"/>
                    <a:pt x="40838" y="90075"/>
                  </a:cubicBezTo>
                  <a:lnTo>
                    <a:pt x="2975" y="125009"/>
                  </a:lnTo>
                  <a:cubicBezTo>
                    <a:pt x="-837" y="128426"/>
                    <a:pt x="-964" y="134375"/>
                    <a:pt x="2467" y="138046"/>
                  </a:cubicBezTo>
                  <a:close/>
                </a:path>
              </a:pathLst>
            </a:custGeom>
            <a:gradFill>
              <a:gsLst>
                <a:gs pos="0">
                  <a:srgbClr val="F4F2F6"/>
                </a:gs>
                <a:gs pos="50000">
                  <a:srgbClr val="F8F4F3"/>
                </a:gs>
                <a:gs pos="100000">
                  <a:srgbClr val="FCF7F0"/>
                </a:gs>
              </a:gsLst>
              <a:lin ang="2223600" scaled="1"/>
            </a:gradFill>
            <a:ln w="3303"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24" name="Freeform 269">
              <a:extLst>
                <a:ext uri="{FF2B5EF4-FFF2-40B4-BE49-F238E27FC236}">
                  <a16:creationId xmlns:a16="http://schemas.microsoft.com/office/drawing/2014/main" id="{5BCEDE2A-2BF1-8C6B-9CD0-6135B3DA51C2}"/>
                </a:ext>
              </a:extLst>
            </p:cNvPr>
            <p:cNvSpPr/>
            <p:nvPr/>
          </p:nvSpPr>
          <p:spPr>
            <a:xfrm>
              <a:off x="1536683" y="3532787"/>
              <a:ext cx="267532" cy="255290"/>
            </a:xfrm>
            <a:custGeom>
              <a:avLst/>
              <a:gdLst>
                <a:gd name="connsiteX0" fmla="*/ 263540 w 267532"/>
                <a:gd name="connsiteY0" fmla="*/ 979 h 255290"/>
                <a:gd name="connsiteX1" fmla="*/ 251470 w 267532"/>
                <a:gd name="connsiteY1" fmla="*/ 2878 h 255290"/>
                <a:gd name="connsiteX2" fmla="*/ 67495 w 267532"/>
                <a:gd name="connsiteY2" fmla="*/ 175648 h 255290"/>
                <a:gd name="connsiteX3" fmla="*/ 52756 w 267532"/>
                <a:gd name="connsiteY3" fmla="*/ 159068 h 255290"/>
                <a:gd name="connsiteX4" fmla="*/ 2569 w 267532"/>
                <a:gd name="connsiteY4" fmla="*/ 203494 h 255290"/>
                <a:gd name="connsiteX5" fmla="*/ 1934 w 267532"/>
                <a:gd name="connsiteY5" fmla="*/ 214126 h 255290"/>
                <a:gd name="connsiteX6" fmla="*/ 36239 w 267532"/>
                <a:gd name="connsiteY6" fmla="*/ 252731 h 255290"/>
                <a:gd name="connsiteX7" fmla="*/ 46912 w 267532"/>
                <a:gd name="connsiteY7" fmla="*/ 253364 h 255290"/>
                <a:gd name="connsiteX8" fmla="*/ 97098 w 267532"/>
                <a:gd name="connsiteY8" fmla="*/ 208937 h 255290"/>
                <a:gd name="connsiteX9" fmla="*/ 80200 w 267532"/>
                <a:gd name="connsiteY9" fmla="*/ 189951 h 255290"/>
                <a:gd name="connsiteX10" fmla="*/ 264557 w 267532"/>
                <a:gd name="connsiteY10" fmla="*/ 16927 h 255290"/>
                <a:gd name="connsiteX11" fmla="*/ 263667 w 267532"/>
                <a:gd name="connsiteY11" fmla="*/ 1106 h 255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7532" h="255290">
                  <a:moveTo>
                    <a:pt x="263540" y="979"/>
                  </a:moveTo>
                  <a:cubicBezTo>
                    <a:pt x="260364" y="-793"/>
                    <a:pt x="255536" y="-160"/>
                    <a:pt x="251470" y="2878"/>
                  </a:cubicBezTo>
                  <a:cubicBezTo>
                    <a:pt x="215641" y="35913"/>
                    <a:pt x="110058" y="136031"/>
                    <a:pt x="67495" y="175648"/>
                  </a:cubicBezTo>
                  <a:lnTo>
                    <a:pt x="52756" y="159068"/>
                  </a:lnTo>
                  <a:lnTo>
                    <a:pt x="2569" y="203494"/>
                  </a:lnTo>
                  <a:cubicBezTo>
                    <a:pt x="-607" y="206279"/>
                    <a:pt x="-861" y="210962"/>
                    <a:pt x="1934" y="214126"/>
                  </a:cubicBezTo>
                  <a:lnTo>
                    <a:pt x="36239" y="252731"/>
                  </a:lnTo>
                  <a:cubicBezTo>
                    <a:pt x="39034" y="255895"/>
                    <a:pt x="43735" y="256148"/>
                    <a:pt x="46912" y="253364"/>
                  </a:cubicBezTo>
                  <a:lnTo>
                    <a:pt x="97098" y="208937"/>
                  </a:lnTo>
                  <a:lnTo>
                    <a:pt x="80200" y="189951"/>
                  </a:lnTo>
                  <a:lnTo>
                    <a:pt x="264557" y="16927"/>
                  </a:lnTo>
                  <a:cubicBezTo>
                    <a:pt x="269131" y="10852"/>
                    <a:pt x="268114" y="3637"/>
                    <a:pt x="263667" y="1106"/>
                  </a:cubicBezTo>
                  <a:close/>
                </a:path>
              </a:pathLst>
            </a:custGeom>
            <a:gradFill>
              <a:gsLst>
                <a:gs pos="0">
                  <a:srgbClr val="F4F2F6"/>
                </a:gs>
                <a:gs pos="50000">
                  <a:srgbClr val="F8F4F3"/>
                </a:gs>
                <a:gs pos="100000">
                  <a:srgbClr val="FCF7F0"/>
                </a:gs>
              </a:gsLst>
              <a:lin ang="2223600" scaled="1"/>
            </a:gradFill>
            <a:ln w="3303"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25" name="Freeform 270">
              <a:extLst>
                <a:ext uri="{FF2B5EF4-FFF2-40B4-BE49-F238E27FC236}">
                  <a16:creationId xmlns:a16="http://schemas.microsoft.com/office/drawing/2014/main" id="{17F86580-EAF0-6794-7120-27B7B6EF7F44}"/>
                </a:ext>
              </a:extLst>
            </p:cNvPr>
            <p:cNvSpPr/>
            <p:nvPr/>
          </p:nvSpPr>
          <p:spPr>
            <a:xfrm>
              <a:off x="2494706" y="2953308"/>
              <a:ext cx="43325" cy="108693"/>
            </a:xfrm>
            <a:custGeom>
              <a:avLst/>
              <a:gdLst>
                <a:gd name="connsiteX0" fmla="*/ 40658 w 43325"/>
                <a:gd name="connsiteY0" fmla="*/ 91638 h 108693"/>
                <a:gd name="connsiteX1" fmla="*/ 29096 w 43325"/>
                <a:gd name="connsiteY1" fmla="*/ 105181 h 108693"/>
                <a:gd name="connsiteX2" fmla="*/ 14103 w 43325"/>
                <a:gd name="connsiteY2" fmla="*/ 105181 h 108693"/>
                <a:gd name="connsiteX3" fmla="*/ 2541 w 43325"/>
                <a:gd name="connsiteY3" fmla="*/ 91638 h 108693"/>
                <a:gd name="connsiteX4" fmla="*/ 0 w 43325"/>
                <a:gd name="connsiteY4" fmla="*/ 84677 h 108693"/>
                <a:gd name="connsiteX5" fmla="*/ 0 w 43325"/>
                <a:gd name="connsiteY5" fmla="*/ 11012 h 108693"/>
                <a:gd name="connsiteX6" fmla="*/ 10545 w 43325"/>
                <a:gd name="connsiteY6" fmla="*/ 0 h 108693"/>
                <a:gd name="connsiteX7" fmla="*/ 32780 w 43325"/>
                <a:gd name="connsiteY7" fmla="*/ 0 h 108693"/>
                <a:gd name="connsiteX8" fmla="*/ 43326 w 43325"/>
                <a:gd name="connsiteY8" fmla="*/ 11012 h 108693"/>
                <a:gd name="connsiteX9" fmla="*/ 43326 w 43325"/>
                <a:gd name="connsiteY9" fmla="*/ 84677 h 108693"/>
                <a:gd name="connsiteX10" fmla="*/ 40785 w 43325"/>
                <a:gd name="connsiteY10" fmla="*/ 91638 h 108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325" h="108693">
                  <a:moveTo>
                    <a:pt x="40658" y="91638"/>
                  </a:moveTo>
                  <a:lnTo>
                    <a:pt x="29096" y="105181"/>
                  </a:lnTo>
                  <a:cubicBezTo>
                    <a:pt x="25157" y="109864"/>
                    <a:pt x="18042" y="109864"/>
                    <a:pt x="14103" y="105181"/>
                  </a:cubicBezTo>
                  <a:lnTo>
                    <a:pt x="2541" y="91638"/>
                  </a:lnTo>
                  <a:cubicBezTo>
                    <a:pt x="889" y="89740"/>
                    <a:pt x="0" y="87208"/>
                    <a:pt x="0" y="84677"/>
                  </a:cubicBezTo>
                  <a:lnTo>
                    <a:pt x="0" y="11012"/>
                  </a:lnTo>
                  <a:cubicBezTo>
                    <a:pt x="0" y="4936"/>
                    <a:pt x="4701" y="0"/>
                    <a:pt x="10545" y="0"/>
                  </a:cubicBezTo>
                  <a:lnTo>
                    <a:pt x="32780" y="0"/>
                  </a:lnTo>
                  <a:cubicBezTo>
                    <a:pt x="38625" y="0"/>
                    <a:pt x="43326" y="4936"/>
                    <a:pt x="43326" y="11012"/>
                  </a:cubicBezTo>
                  <a:lnTo>
                    <a:pt x="43326" y="84677"/>
                  </a:lnTo>
                  <a:cubicBezTo>
                    <a:pt x="43326" y="87208"/>
                    <a:pt x="42436" y="89740"/>
                    <a:pt x="40785" y="91638"/>
                  </a:cubicBezTo>
                  <a:close/>
                </a:path>
              </a:pathLst>
            </a:custGeom>
            <a:solidFill>
              <a:srgbClr val="F9F8F1"/>
            </a:solidFill>
            <a:ln w="5082" cap="flat">
              <a:solidFill>
                <a:srgbClr val="B3B3A7"/>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26" name="Freeform 271">
              <a:extLst>
                <a:ext uri="{FF2B5EF4-FFF2-40B4-BE49-F238E27FC236}">
                  <a16:creationId xmlns:a16="http://schemas.microsoft.com/office/drawing/2014/main" id="{80117CAF-16B5-2501-98F1-2883F6F40639}"/>
                </a:ext>
              </a:extLst>
            </p:cNvPr>
            <p:cNvSpPr/>
            <p:nvPr/>
          </p:nvSpPr>
          <p:spPr>
            <a:xfrm>
              <a:off x="2057510" y="3361881"/>
              <a:ext cx="109108" cy="43161"/>
            </a:xfrm>
            <a:custGeom>
              <a:avLst/>
              <a:gdLst>
                <a:gd name="connsiteX0" fmla="*/ 91988 w 109108"/>
                <a:gd name="connsiteY0" fmla="*/ 2658 h 43161"/>
                <a:gd name="connsiteX1" fmla="*/ 105583 w 109108"/>
                <a:gd name="connsiteY1" fmla="*/ 14176 h 43161"/>
                <a:gd name="connsiteX2" fmla="*/ 105583 w 109108"/>
                <a:gd name="connsiteY2" fmla="*/ 29112 h 43161"/>
                <a:gd name="connsiteX3" fmla="*/ 91988 w 109108"/>
                <a:gd name="connsiteY3" fmla="*/ 40630 h 43161"/>
                <a:gd name="connsiteX4" fmla="*/ 85000 w 109108"/>
                <a:gd name="connsiteY4" fmla="*/ 43161 h 43161"/>
                <a:gd name="connsiteX5" fmla="*/ 11054 w 109108"/>
                <a:gd name="connsiteY5" fmla="*/ 43161 h 43161"/>
                <a:gd name="connsiteX6" fmla="*/ 0 w 109108"/>
                <a:gd name="connsiteY6" fmla="*/ 32656 h 43161"/>
                <a:gd name="connsiteX7" fmla="*/ 0 w 109108"/>
                <a:gd name="connsiteY7" fmla="*/ 10505 h 43161"/>
                <a:gd name="connsiteX8" fmla="*/ 11054 w 109108"/>
                <a:gd name="connsiteY8" fmla="*/ 0 h 43161"/>
                <a:gd name="connsiteX9" fmla="*/ 85000 w 109108"/>
                <a:gd name="connsiteY9" fmla="*/ 0 h 43161"/>
                <a:gd name="connsiteX10" fmla="*/ 91988 w 109108"/>
                <a:gd name="connsiteY10" fmla="*/ 2532 h 4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9108" h="43161">
                  <a:moveTo>
                    <a:pt x="91988" y="2658"/>
                  </a:moveTo>
                  <a:lnTo>
                    <a:pt x="105583" y="14176"/>
                  </a:lnTo>
                  <a:cubicBezTo>
                    <a:pt x="110284" y="18100"/>
                    <a:pt x="110284" y="25188"/>
                    <a:pt x="105583" y="29112"/>
                  </a:cubicBezTo>
                  <a:lnTo>
                    <a:pt x="91988" y="40630"/>
                  </a:lnTo>
                  <a:cubicBezTo>
                    <a:pt x="90082" y="42275"/>
                    <a:pt x="87541" y="43161"/>
                    <a:pt x="85000" y="43161"/>
                  </a:cubicBezTo>
                  <a:lnTo>
                    <a:pt x="11054" y="43161"/>
                  </a:lnTo>
                  <a:cubicBezTo>
                    <a:pt x="4955" y="43161"/>
                    <a:pt x="0" y="38478"/>
                    <a:pt x="0" y="32656"/>
                  </a:cubicBezTo>
                  <a:lnTo>
                    <a:pt x="0" y="10505"/>
                  </a:lnTo>
                  <a:cubicBezTo>
                    <a:pt x="0" y="4683"/>
                    <a:pt x="4955" y="0"/>
                    <a:pt x="11054" y="0"/>
                  </a:cubicBezTo>
                  <a:lnTo>
                    <a:pt x="85000" y="0"/>
                  </a:lnTo>
                  <a:cubicBezTo>
                    <a:pt x="87541" y="0"/>
                    <a:pt x="90082" y="886"/>
                    <a:pt x="91988" y="2532"/>
                  </a:cubicBezTo>
                  <a:close/>
                </a:path>
              </a:pathLst>
            </a:custGeom>
            <a:solidFill>
              <a:srgbClr val="F9F8F1"/>
            </a:solidFill>
            <a:ln w="5082" cap="flat">
              <a:solidFill>
                <a:srgbClr val="B3B3A7"/>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27" name="Freeform 272">
              <a:extLst>
                <a:ext uri="{FF2B5EF4-FFF2-40B4-BE49-F238E27FC236}">
                  <a16:creationId xmlns:a16="http://schemas.microsoft.com/office/drawing/2014/main" id="{54E4F809-9484-F647-7742-9A7844F74F6A}"/>
                </a:ext>
              </a:extLst>
            </p:cNvPr>
            <p:cNvSpPr/>
            <p:nvPr/>
          </p:nvSpPr>
          <p:spPr>
            <a:xfrm rot="19268398">
              <a:off x="2254076" y="2334494"/>
              <a:ext cx="40149" cy="149481"/>
            </a:xfrm>
            <a:custGeom>
              <a:avLst/>
              <a:gdLst>
                <a:gd name="connsiteX0" fmla="*/ 32018 w 40149"/>
                <a:gd name="connsiteY0" fmla="*/ 0 h 149481"/>
                <a:gd name="connsiteX1" fmla="*/ 40149 w 40149"/>
                <a:gd name="connsiteY1" fmla="*/ 8101 h 149481"/>
                <a:gd name="connsiteX2" fmla="*/ 40149 w 40149"/>
                <a:gd name="connsiteY2" fmla="*/ 141381 h 149481"/>
                <a:gd name="connsiteX3" fmla="*/ 32018 w 40149"/>
                <a:gd name="connsiteY3" fmla="*/ 149481 h 149481"/>
                <a:gd name="connsiteX4" fmla="*/ 8131 w 40149"/>
                <a:gd name="connsiteY4" fmla="*/ 149481 h 149481"/>
                <a:gd name="connsiteX5" fmla="*/ 0 w 40149"/>
                <a:gd name="connsiteY5" fmla="*/ 141381 h 149481"/>
                <a:gd name="connsiteX6" fmla="*/ 0 w 40149"/>
                <a:gd name="connsiteY6" fmla="*/ 8101 h 149481"/>
                <a:gd name="connsiteX7" fmla="*/ 8131 w 40149"/>
                <a:gd name="connsiteY7" fmla="*/ 0 h 14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149" h="149481">
                  <a:moveTo>
                    <a:pt x="32018" y="0"/>
                  </a:moveTo>
                  <a:cubicBezTo>
                    <a:pt x="36509" y="0"/>
                    <a:pt x="40149" y="3627"/>
                    <a:pt x="40149" y="8101"/>
                  </a:cubicBezTo>
                  <a:lnTo>
                    <a:pt x="40149" y="141381"/>
                  </a:lnTo>
                  <a:cubicBezTo>
                    <a:pt x="40149" y="145855"/>
                    <a:pt x="36509" y="149481"/>
                    <a:pt x="32018" y="149481"/>
                  </a:cubicBezTo>
                  <a:lnTo>
                    <a:pt x="8131" y="149481"/>
                  </a:lnTo>
                  <a:cubicBezTo>
                    <a:pt x="3640" y="149481"/>
                    <a:pt x="0" y="145855"/>
                    <a:pt x="0" y="141381"/>
                  </a:cubicBezTo>
                  <a:lnTo>
                    <a:pt x="0" y="8101"/>
                  </a:lnTo>
                  <a:cubicBezTo>
                    <a:pt x="0" y="3627"/>
                    <a:pt x="3641" y="0"/>
                    <a:pt x="8131" y="0"/>
                  </a:cubicBezTo>
                  <a:close/>
                </a:path>
              </a:pathLst>
            </a:custGeom>
            <a:solidFill>
              <a:srgbClr val="62D488"/>
            </a:solidFill>
            <a:ln w="4955"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28" name="Freeform 273">
              <a:extLst>
                <a:ext uri="{FF2B5EF4-FFF2-40B4-BE49-F238E27FC236}">
                  <a16:creationId xmlns:a16="http://schemas.microsoft.com/office/drawing/2014/main" id="{F9CD4B6F-FD6D-2E3F-08D4-FBBE082DF167}"/>
                </a:ext>
              </a:extLst>
            </p:cNvPr>
            <p:cNvSpPr/>
            <p:nvPr/>
          </p:nvSpPr>
          <p:spPr>
            <a:xfrm rot="19268398">
              <a:off x="2214503" y="2366289"/>
              <a:ext cx="40149" cy="149481"/>
            </a:xfrm>
            <a:custGeom>
              <a:avLst/>
              <a:gdLst>
                <a:gd name="connsiteX0" fmla="*/ 32018 w 40149"/>
                <a:gd name="connsiteY0" fmla="*/ 0 h 149481"/>
                <a:gd name="connsiteX1" fmla="*/ 40149 w 40149"/>
                <a:gd name="connsiteY1" fmla="*/ 8101 h 149481"/>
                <a:gd name="connsiteX2" fmla="*/ 40149 w 40149"/>
                <a:gd name="connsiteY2" fmla="*/ 141381 h 149481"/>
                <a:gd name="connsiteX3" fmla="*/ 32018 w 40149"/>
                <a:gd name="connsiteY3" fmla="*/ 149481 h 149481"/>
                <a:gd name="connsiteX4" fmla="*/ 8131 w 40149"/>
                <a:gd name="connsiteY4" fmla="*/ 149481 h 149481"/>
                <a:gd name="connsiteX5" fmla="*/ 0 w 40149"/>
                <a:gd name="connsiteY5" fmla="*/ 141381 h 149481"/>
                <a:gd name="connsiteX6" fmla="*/ 0 w 40149"/>
                <a:gd name="connsiteY6" fmla="*/ 8101 h 149481"/>
                <a:gd name="connsiteX7" fmla="*/ 8131 w 40149"/>
                <a:gd name="connsiteY7" fmla="*/ 0 h 14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149" h="149481">
                  <a:moveTo>
                    <a:pt x="32018" y="0"/>
                  </a:moveTo>
                  <a:cubicBezTo>
                    <a:pt x="36509" y="0"/>
                    <a:pt x="40149" y="3627"/>
                    <a:pt x="40149" y="8101"/>
                  </a:cubicBezTo>
                  <a:lnTo>
                    <a:pt x="40149" y="141381"/>
                  </a:lnTo>
                  <a:cubicBezTo>
                    <a:pt x="40149" y="145855"/>
                    <a:pt x="36509" y="149481"/>
                    <a:pt x="32018" y="149481"/>
                  </a:cubicBezTo>
                  <a:lnTo>
                    <a:pt x="8131" y="149481"/>
                  </a:lnTo>
                  <a:cubicBezTo>
                    <a:pt x="3640" y="149481"/>
                    <a:pt x="0" y="145855"/>
                    <a:pt x="0" y="141381"/>
                  </a:cubicBezTo>
                  <a:lnTo>
                    <a:pt x="0" y="8101"/>
                  </a:lnTo>
                  <a:cubicBezTo>
                    <a:pt x="0" y="3627"/>
                    <a:pt x="3641" y="0"/>
                    <a:pt x="8131" y="0"/>
                  </a:cubicBezTo>
                  <a:close/>
                </a:path>
              </a:pathLst>
            </a:custGeom>
            <a:solidFill>
              <a:srgbClr val="62D488"/>
            </a:solidFill>
            <a:ln w="4955"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29" name="Freeform 274">
              <a:extLst>
                <a:ext uri="{FF2B5EF4-FFF2-40B4-BE49-F238E27FC236}">
                  <a16:creationId xmlns:a16="http://schemas.microsoft.com/office/drawing/2014/main" id="{07AE6B86-8F52-C7B5-B77E-7BCE389FD00E}"/>
                </a:ext>
              </a:extLst>
            </p:cNvPr>
            <p:cNvSpPr/>
            <p:nvPr/>
          </p:nvSpPr>
          <p:spPr>
            <a:xfrm rot="19268398">
              <a:off x="2278922" y="2459140"/>
              <a:ext cx="48534" cy="62273"/>
            </a:xfrm>
            <a:custGeom>
              <a:avLst/>
              <a:gdLst>
                <a:gd name="connsiteX0" fmla="*/ 48535 w 48534"/>
                <a:gd name="connsiteY0" fmla="*/ 31137 h 62273"/>
                <a:gd name="connsiteX1" fmla="*/ 24267 w 48534"/>
                <a:gd name="connsiteY1" fmla="*/ 62273 h 62273"/>
                <a:gd name="connsiteX2" fmla="*/ 0 w 48534"/>
                <a:gd name="connsiteY2" fmla="*/ 31137 h 62273"/>
                <a:gd name="connsiteX3" fmla="*/ 24267 w 48534"/>
                <a:gd name="connsiteY3" fmla="*/ 0 h 62273"/>
                <a:gd name="connsiteX4" fmla="*/ 48535 w 48534"/>
                <a:gd name="connsiteY4" fmla="*/ 31137 h 62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34" h="62273">
                  <a:moveTo>
                    <a:pt x="48535" y="31137"/>
                  </a:moveTo>
                  <a:cubicBezTo>
                    <a:pt x="48535" y="48333"/>
                    <a:pt x="37670" y="62273"/>
                    <a:pt x="24267" y="62273"/>
                  </a:cubicBezTo>
                  <a:cubicBezTo>
                    <a:pt x="10865" y="62273"/>
                    <a:pt x="0" y="48333"/>
                    <a:pt x="0" y="31137"/>
                  </a:cubicBezTo>
                  <a:cubicBezTo>
                    <a:pt x="0" y="13940"/>
                    <a:pt x="10865" y="0"/>
                    <a:pt x="24267" y="0"/>
                  </a:cubicBezTo>
                  <a:cubicBezTo>
                    <a:pt x="37670" y="0"/>
                    <a:pt x="48535" y="13940"/>
                    <a:pt x="48535" y="31137"/>
                  </a:cubicBezTo>
                  <a:close/>
                </a:path>
              </a:pathLst>
            </a:custGeom>
            <a:gradFill>
              <a:gsLst>
                <a:gs pos="0">
                  <a:srgbClr val="EFB698"/>
                </a:gs>
                <a:gs pos="55000">
                  <a:srgbClr val="F3774A"/>
                </a:gs>
              </a:gsLst>
              <a:path path="circle">
                <a:fillToRect l="50000" t="50000" r="50000" b="50000"/>
              </a:path>
            </a:gradFill>
            <a:ln w="2668"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30" name="Freeform 275">
              <a:extLst>
                <a:ext uri="{FF2B5EF4-FFF2-40B4-BE49-F238E27FC236}">
                  <a16:creationId xmlns:a16="http://schemas.microsoft.com/office/drawing/2014/main" id="{64C1DC4C-A1A4-BAB1-C5CA-20E646FD2275}"/>
                </a:ext>
              </a:extLst>
            </p:cNvPr>
            <p:cNvSpPr/>
            <p:nvPr/>
          </p:nvSpPr>
          <p:spPr>
            <a:xfrm>
              <a:off x="2386709" y="2459931"/>
              <a:ext cx="106980" cy="12657"/>
            </a:xfrm>
            <a:custGeom>
              <a:avLst/>
              <a:gdLst>
                <a:gd name="connsiteX0" fmla="*/ 0 w 106980"/>
                <a:gd name="connsiteY0" fmla="*/ 0 h 12657"/>
                <a:gd name="connsiteX1" fmla="*/ 106980 w 106980"/>
                <a:gd name="connsiteY1" fmla="*/ 0 h 12657"/>
              </a:gdLst>
              <a:ahLst/>
              <a:cxnLst>
                <a:cxn ang="0">
                  <a:pos x="connsiteX0" y="connsiteY0"/>
                </a:cxn>
                <a:cxn ang="0">
                  <a:pos x="connsiteX1" y="connsiteY1"/>
                </a:cxn>
              </a:cxnLst>
              <a:rect l="l" t="t" r="r" b="b"/>
              <a:pathLst>
                <a:path w="106980" h="12657">
                  <a:moveTo>
                    <a:pt x="0" y="0"/>
                  </a:moveTo>
                  <a:lnTo>
                    <a:pt x="106980" y="0"/>
                  </a:lnTo>
                </a:path>
              </a:pathLst>
            </a:custGeom>
            <a:ln w="8258"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31" name="Freeform 276">
              <a:extLst>
                <a:ext uri="{FF2B5EF4-FFF2-40B4-BE49-F238E27FC236}">
                  <a16:creationId xmlns:a16="http://schemas.microsoft.com/office/drawing/2014/main" id="{1036237F-3E7B-0A6B-76CA-9845D66F1281}"/>
                </a:ext>
              </a:extLst>
            </p:cNvPr>
            <p:cNvSpPr/>
            <p:nvPr/>
          </p:nvSpPr>
          <p:spPr>
            <a:xfrm>
              <a:off x="2164871" y="2496130"/>
              <a:ext cx="88430" cy="225171"/>
            </a:xfrm>
            <a:custGeom>
              <a:avLst/>
              <a:gdLst>
                <a:gd name="connsiteX0" fmla="*/ 88430 w 88430"/>
                <a:gd name="connsiteY0" fmla="*/ 0 h 225171"/>
                <a:gd name="connsiteX1" fmla="*/ 39387 w 88430"/>
                <a:gd name="connsiteY1" fmla="*/ 225171 h 225171"/>
                <a:gd name="connsiteX2" fmla="*/ 0 w 88430"/>
                <a:gd name="connsiteY2" fmla="*/ 225171 h 225171"/>
              </a:gdLst>
              <a:ahLst/>
              <a:cxnLst>
                <a:cxn ang="0">
                  <a:pos x="connsiteX0" y="connsiteY0"/>
                </a:cxn>
                <a:cxn ang="0">
                  <a:pos x="connsiteX1" y="connsiteY1"/>
                </a:cxn>
                <a:cxn ang="0">
                  <a:pos x="connsiteX2" y="connsiteY2"/>
                </a:cxn>
              </a:cxnLst>
              <a:rect l="l" t="t" r="r" b="b"/>
              <a:pathLst>
                <a:path w="88430" h="225171">
                  <a:moveTo>
                    <a:pt x="88430" y="0"/>
                  </a:moveTo>
                  <a:lnTo>
                    <a:pt x="39387" y="225171"/>
                  </a:lnTo>
                  <a:lnTo>
                    <a:pt x="0" y="225171"/>
                  </a:lnTo>
                </a:path>
              </a:pathLst>
            </a:custGeom>
            <a:noFill/>
            <a:ln w="8258"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32" name="Freeform 277">
              <a:extLst>
                <a:ext uri="{FF2B5EF4-FFF2-40B4-BE49-F238E27FC236}">
                  <a16:creationId xmlns:a16="http://schemas.microsoft.com/office/drawing/2014/main" id="{B64744E1-D7CF-B0C9-726F-271D01627C63}"/>
                </a:ext>
              </a:extLst>
            </p:cNvPr>
            <p:cNvSpPr/>
            <p:nvPr/>
          </p:nvSpPr>
          <p:spPr>
            <a:xfrm>
              <a:off x="2516305" y="3116332"/>
              <a:ext cx="102787" cy="12657"/>
            </a:xfrm>
            <a:custGeom>
              <a:avLst/>
              <a:gdLst>
                <a:gd name="connsiteX0" fmla="*/ 0 w 102787"/>
                <a:gd name="connsiteY0" fmla="*/ 0 h 12657"/>
                <a:gd name="connsiteX1" fmla="*/ 102787 w 102787"/>
                <a:gd name="connsiteY1" fmla="*/ 0 h 12657"/>
              </a:gdLst>
              <a:ahLst/>
              <a:cxnLst>
                <a:cxn ang="0">
                  <a:pos x="connsiteX0" y="connsiteY0"/>
                </a:cxn>
                <a:cxn ang="0">
                  <a:pos x="connsiteX1" y="connsiteY1"/>
                </a:cxn>
              </a:cxnLst>
              <a:rect l="l" t="t" r="r" b="b"/>
              <a:pathLst>
                <a:path w="102787" h="12657">
                  <a:moveTo>
                    <a:pt x="0" y="0"/>
                  </a:moveTo>
                  <a:lnTo>
                    <a:pt x="102787" y="0"/>
                  </a:lnTo>
                </a:path>
              </a:pathLst>
            </a:custGeom>
            <a:ln w="8258"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33" name="Freeform 278">
              <a:extLst>
                <a:ext uri="{FF2B5EF4-FFF2-40B4-BE49-F238E27FC236}">
                  <a16:creationId xmlns:a16="http://schemas.microsoft.com/office/drawing/2014/main" id="{9FF14FDF-F4B9-C19F-9125-6BA4D13F33E2}"/>
                </a:ext>
              </a:extLst>
            </p:cNvPr>
            <p:cNvSpPr/>
            <p:nvPr/>
          </p:nvSpPr>
          <p:spPr>
            <a:xfrm>
              <a:off x="1646614" y="3694386"/>
              <a:ext cx="73183" cy="12657"/>
            </a:xfrm>
            <a:custGeom>
              <a:avLst/>
              <a:gdLst>
                <a:gd name="connsiteX0" fmla="*/ 0 w 73183"/>
                <a:gd name="connsiteY0" fmla="*/ 0 h 12657"/>
                <a:gd name="connsiteX1" fmla="*/ 73184 w 73183"/>
                <a:gd name="connsiteY1" fmla="*/ 0 h 12657"/>
              </a:gdLst>
              <a:ahLst/>
              <a:cxnLst>
                <a:cxn ang="0">
                  <a:pos x="connsiteX0" y="connsiteY0"/>
                </a:cxn>
                <a:cxn ang="0">
                  <a:pos x="connsiteX1" y="connsiteY1"/>
                </a:cxn>
              </a:cxnLst>
              <a:rect l="l" t="t" r="r" b="b"/>
              <a:pathLst>
                <a:path w="73183" h="12657">
                  <a:moveTo>
                    <a:pt x="0" y="0"/>
                  </a:moveTo>
                  <a:lnTo>
                    <a:pt x="73184" y="0"/>
                  </a:lnTo>
                </a:path>
              </a:pathLst>
            </a:custGeom>
            <a:ln w="8258"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34" name="Freeform 279">
              <a:extLst>
                <a:ext uri="{FF2B5EF4-FFF2-40B4-BE49-F238E27FC236}">
                  <a16:creationId xmlns:a16="http://schemas.microsoft.com/office/drawing/2014/main" id="{D9BC47F3-AFB5-7793-C3D7-A706C5AC82B0}"/>
                </a:ext>
              </a:extLst>
            </p:cNvPr>
            <p:cNvSpPr/>
            <p:nvPr/>
          </p:nvSpPr>
          <p:spPr>
            <a:xfrm>
              <a:off x="2386709" y="1832767"/>
              <a:ext cx="92368" cy="12657"/>
            </a:xfrm>
            <a:custGeom>
              <a:avLst/>
              <a:gdLst>
                <a:gd name="connsiteX0" fmla="*/ 0 w 92368"/>
                <a:gd name="connsiteY0" fmla="*/ 0 h 12657"/>
                <a:gd name="connsiteX1" fmla="*/ 92369 w 92368"/>
                <a:gd name="connsiteY1" fmla="*/ 0 h 12657"/>
              </a:gdLst>
              <a:ahLst/>
              <a:cxnLst>
                <a:cxn ang="0">
                  <a:pos x="connsiteX0" y="connsiteY0"/>
                </a:cxn>
                <a:cxn ang="0">
                  <a:pos x="connsiteX1" y="connsiteY1"/>
                </a:cxn>
              </a:cxnLst>
              <a:rect l="l" t="t" r="r" b="b"/>
              <a:pathLst>
                <a:path w="92368" h="12657">
                  <a:moveTo>
                    <a:pt x="0" y="0"/>
                  </a:moveTo>
                  <a:lnTo>
                    <a:pt x="92369" y="0"/>
                  </a:lnTo>
                </a:path>
              </a:pathLst>
            </a:custGeom>
            <a:ln w="8258"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35" name="TextBox 2372">
              <a:extLst>
                <a:ext uri="{FF2B5EF4-FFF2-40B4-BE49-F238E27FC236}">
                  <a16:creationId xmlns:a16="http://schemas.microsoft.com/office/drawing/2014/main" id="{60CA6080-2EE1-486A-3310-08E3E297FFA1}"/>
                </a:ext>
              </a:extLst>
            </p:cNvPr>
            <p:cNvSpPr txBox="1"/>
            <p:nvPr/>
          </p:nvSpPr>
          <p:spPr>
            <a:xfrm>
              <a:off x="2413764" y="1733887"/>
              <a:ext cx="428322" cy="200055"/>
            </a:xfrm>
            <a:prstGeom prst="rect">
              <a:avLst/>
            </a:prstGeom>
            <a:noFill/>
          </p:spPr>
          <p:txBody>
            <a:bodyPr wrap="non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700" b="0" i="0" u="none" strike="noStrike" kern="1200" cap="none" spc="0" normalizeH="0" baseline="0" noProof="0">
                  <a:ln>
                    <a:noFill/>
                  </a:ln>
                  <a:solidFill>
                    <a:srgbClr val="23004C"/>
                  </a:solidFill>
                  <a:effectLst/>
                  <a:uLnTx/>
                  <a:uFillTx/>
                  <a:latin typeface="Verdana"/>
                  <a:ea typeface="Verdana"/>
                  <a:cs typeface="Verdana"/>
                </a:rPr>
                <a:t>IL-12</a:t>
              </a:r>
            </a:p>
          </p:txBody>
        </p:sp>
        <p:sp>
          <p:nvSpPr>
            <p:cNvPr id="136" name="TextBox 2373">
              <a:extLst>
                <a:ext uri="{FF2B5EF4-FFF2-40B4-BE49-F238E27FC236}">
                  <a16:creationId xmlns:a16="http://schemas.microsoft.com/office/drawing/2014/main" id="{7E1C9F97-A247-C433-DCB2-F98003A39F4B}"/>
                </a:ext>
              </a:extLst>
            </p:cNvPr>
            <p:cNvSpPr txBox="1"/>
            <p:nvPr/>
          </p:nvSpPr>
          <p:spPr>
            <a:xfrm>
              <a:off x="2424865" y="2355861"/>
              <a:ext cx="373820" cy="200055"/>
            </a:xfrm>
            <a:prstGeom prst="rect">
              <a:avLst/>
            </a:prstGeom>
            <a:noFill/>
          </p:spPr>
          <p:txBody>
            <a:bodyPr wrap="non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700" b="0" i="0" u="none" strike="noStrike" kern="1200" cap="none" spc="0" normalizeH="0" baseline="0" noProof="0">
                  <a:ln>
                    <a:noFill/>
                  </a:ln>
                  <a:solidFill>
                    <a:srgbClr val="23004C"/>
                  </a:solidFill>
                  <a:effectLst/>
                  <a:uLnTx/>
                  <a:uFillTx/>
                  <a:latin typeface="Verdana"/>
                  <a:ea typeface="Verdana"/>
                  <a:cs typeface="Verdana"/>
                </a:rPr>
                <a:t>CD4</a:t>
              </a:r>
            </a:p>
          </p:txBody>
        </p:sp>
        <p:sp>
          <p:nvSpPr>
            <p:cNvPr id="137" name="TextBox 2374">
              <a:extLst>
                <a:ext uri="{FF2B5EF4-FFF2-40B4-BE49-F238E27FC236}">
                  <a16:creationId xmlns:a16="http://schemas.microsoft.com/office/drawing/2014/main" id="{AE198E56-CA44-7E39-CB9B-EB2B743BB58D}"/>
                </a:ext>
              </a:extLst>
            </p:cNvPr>
            <p:cNvSpPr txBox="1"/>
            <p:nvPr/>
          </p:nvSpPr>
          <p:spPr>
            <a:xfrm>
              <a:off x="3059886" y="2757727"/>
              <a:ext cx="428322" cy="200055"/>
            </a:xfrm>
            <a:prstGeom prst="rect">
              <a:avLst/>
            </a:prstGeom>
            <a:noFill/>
          </p:spPr>
          <p:txBody>
            <a:bodyPr wrap="non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700" b="0" i="0" u="none" strike="noStrike" kern="1200" cap="none" spc="0" normalizeH="0" baseline="0" noProof="0">
                  <a:ln>
                    <a:noFill/>
                  </a:ln>
                  <a:solidFill>
                    <a:srgbClr val="23004C"/>
                  </a:solidFill>
                  <a:effectLst/>
                  <a:uLnTx/>
                  <a:uFillTx/>
                  <a:latin typeface="Verdana"/>
                  <a:ea typeface="Verdana"/>
                  <a:cs typeface="Verdana"/>
                </a:rPr>
                <a:t>IL-10</a:t>
              </a:r>
            </a:p>
          </p:txBody>
        </p:sp>
        <p:sp>
          <p:nvSpPr>
            <p:cNvPr id="138" name="TextBox 2375">
              <a:extLst>
                <a:ext uri="{FF2B5EF4-FFF2-40B4-BE49-F238E27FC236}">
                  <a16:creationId xmlns:a16="http://schemas.microsoft.com/office/drawing/2014/main" id="{639E93C5-6ECF-ED7B-858E-2BCD1B11FCC6}"/>
                </a:ext>
              </a:extLst>
            </p:cNvPr>
            <p:cNvSpPr txBox="1"/>
            <p:nvPr/>
          </p:nvSpPr>
          <p:spPr>
            <a:xfrm>
              <a:off x="3190117" y="2925561"/>
              <a:ext cx="410690" cy="200055"/>
            </a:xfrm>
            <a:prstGeom prst="rect">
              <a:avLst/>
            </a:prstGeom>
            <a:noFill/>
          </p:spPr>
          <p:txBody>
            <a:bodyPr wrap="non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err="1">
                  <a:ln/>
                  <a:solidFill>
                    <a:srgbClr val="23004C"/>
                  </a:solidFill>
                  <a:effectLst/>
                  <a:uLnTx/>
                  <a:uFillTx/>
                  <a:latin typeface="Verdana"/>
                  <a:ea typeface="Verdana"/>
                  <a:cs typeface="Verdana"/>
                  <a:sym typeface="Verdana"/>
                  <a:rtl val="0"/>
                </a:rPr>
                <a:t>TGF</a:t>
              </a:r>
              <a:r>
                <a:rPr kumimoji="0" lang="en-US" sz="700" b="0" i="0" u="none" strike="noStrike" kern="1200" cap="none" spc="0" normalizeH="0" baseline="0" noProof="0" err="1">
                  <a:ln/>
                  <a:solidFill>
                    <a:srgbClr val="23004C"/>
                  </a:solidFill>
                  <a:effectLst/>
                  <a:uLnTx/>
                  <a:uFillTx/>
                  <a:latin typeface="Symbol" pitchFamily="2" charset="2"/>
                  <a:ea typeface="Verdana"/>
                  <a:cs typeface="Verdana"/>
                  <a:sym typeface="Verdana"/>
                  <a:rtl val="0"/>
                </a:rPr>
                <a:t>b</a:t>
              </a:r>
              <a:endParaRPr kumimoji="0" lang="en-US" sz="700" b="0" i="0" u="none" strike="noStrike" kern="1200" cap="none" spc="0" normalizeH="0" baseline="0" noProof="0">
                <a:ln/>
                <a:solidFill>
                  <a:srgbClr val="23004C"/>
                </a:solidFill>
                <a:effectLst/>
                <a:uLnTx/>
                <a:uFillTx/>
                <a:latin typeface="Symbol" pitchFamily="2" charset="2"/>
                <a:ea typeface="Verdana"/>
                <a:cs typeface="Verdana"/>
                <a:sym typeface="Verdana"/>
                <a:rtl val="0"/>
              </a:endParaRPr>
            </a:p>
          </p:txBody>
        </p:sp>
        <p:sp>
          <p:nvSpPr>
            <p:cNvPr id="139" name="TextBox 2376">
              <a:extLst>
                <a:ext uri="{FF2B5EF4-FFF2-40B4-BE49-F238E27FC236}">
                  <a16:creationId xmlns:a16="http://schemas.microsoft.com/office/drawing/2014/main" id="{76575B0A-2B77-F0E7-F0AA-C9E13CCF83C0}"/>
                </a:ext>
              </a:extLst>
            </p:cNvPr>
            <p:cNvSpPr txBox="1"/>
            <p:nvPr/>
          </p:nvSpPr>
          <p:spPr>
            <a:xfrm>
              <a:off x="2562720" y="3007832"/>
              <a:ext cx="365806" cy="200055"/>
            </a:xfrm>
            <a:prstGeom prst="rect">
              <a:avLst/>
            </a:prstGeom>
            <a:noFill/>
          </p:spPr>
          <p:txBody>
            <a:bodyPr wrap="non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700" b="0" i="0" u="none" strike="noStrike" kern="1200" cap="none" spc="0" normalizeH="0" baseline="0" noProof="0">
                  <a:ln>
                    <a:noFill/>
                  </a:ln>
                  <a:solidFill>
                    <a:srgbClr val="23004C"/>
                  </a:solidFill>
                  <a:effectLst/>
                  <a:uLnTx/>
                  <a:uFillTx/>
                  <a:latin typeface="Verdana"/>
                  <a:ea typeface="Verdana"/>
                  <a:cs typeface="Verdana"/>
                </a:rPr>
                <a:t>PD1</a:t>
              </a:r>
            </a:p>
          </p:txBody>
        </p:sp>
        <p:sp>
          <p:nvSpPr>
            <p:cNvPr id="140" name="TextBox 2377">
              <a:extLst>
                <a:ext uri="{FF2B5EF4-FFF2-40B4-BE49-F238E27FC236}">
                  <a16:creationId xmlns:a16="http://schemas.microsoft.com/office/drawing/2014/main" id="{AEB19D6A-1944-CF37-ED1C-9585EFB60BF7}"/>
                </a:ext>
              </a:extLst>
            </p:cNvPr>
            <p:cNvSpPr txBox="1"/>
            <p:nvPr/>
          </p:nvSpPr>
          <p:spPr>
            <a:xfrm>
              <a:off x="2476322" y="3909149"/>
              <a:ext cx="784189" cy="200055"/>
            </a:xfrm>
            <a:prstGeom prst="rect">
              <a:avLst/>
            </a:prstGeom>
            <a:noFill/>
          </p:spPr>
          <p:txBody>
            <a:bodyPr wrap="non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700" b="0" i="0" u="none" strike="noStrike" kern="1200" cap="none" spc="0" normalizeH="0" baseline="0" noProof="0">
                  <a:ln>
                    <a:noFill/>
                  </a:ln>
                  <a:solidFill>
                    <a:srgbClr val="23004C"/>
                  </a:solidFill>
                  <a:effectLst/>
                  <a:uLnTx/>
                  <a:uFillTx/>
                  <a:latin typeface="Verdana"/>
                  <a:ea typeface="Verdana"/>
                  <a:cs typeface="Verdana"/>
                </a:rPr>
                <a:t>Insel-Antigen</a:t>
              </a:r>
            </a:p>
          </p:txBody>
        </p:sp>
        <p:sp>
          <p:nvSpPr>
            <p:cNvPr id="141" name="TextBox 2378">
              <a:extLst>
                <a:ext uri="{FF2B5EF4-FFF2-40B4-BE49-F238E27FC236}">
                  <a16:creationId xmlns:a16="http://schemas.microsoft.com/office/drawing/2014/main" id="{DEC52E33-0BC2-4553-401E-C2AA74667DB4}"/>
                </a:ext>
              </a:extLst>
            </p:cNvPr>
            <p:cNvSpPr txBox="1"/>
            <p:nvPr/>
          </p:nvSpPr>
          <p:spPr>
            <a:xfrm>
              <a:off x="2044335" y="3653601"/>
              <a:ext cx="752129" cy="200055"/>
            </a:xfrm>
            <a:prstGeom prst="rect">
              <a:avLst/>
            </a:prstGeom>
            <a:noFill/>
          </p:spPr>
          <p:txBody>
            <a:bodyPr wrap="non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700" b="0" i="0" u="none" strike="noStrike" kern="1200" cap="none" spc="0" normalizeH="0" baseline="0" noProof="0">
                  <a:ln>
                    <a:noFill/>
                  </a:ln>
                  <a:solidFill>
                    <a:srgbClr val="23004C"/>
                  </a:solidFill>
                  <a:effectLst/>
                  <a:uLnTx/>
                  <a:uFillTx/>
                  <a:latin typeface="Verdana"/>
                  <a:ea typeface="Verdana"/>
                  <a:cs typeface="Verdana"/>
                </a:rPr>
                <a:t>HLA Klasse I</a:t>
              </a:r>
            </a:p>
          </p:txBody>
        </p:sp>
        <p:sp>
          <p:nvSpPr>
            <p:cNvPr id="142" name="TextBox 2379">
              <a:extLst>
                <a:ext uri="{FF2B5EF4-FFF2-40B4-BE49-F238E27FC236}">
                  <a16:creationId xmlns:a16="http://schemas.microsoft.com/office/drawing/2014/main" id="{9515AE18-07B7-B149-894D-1AEF3B0156AA}"/>
                </a:ext>
              </a:extLst>
            </p:cNvPr>
            <p:cNvSpPr txBox="1"/>
            <p:nvPr/>
          </p:nvSpPr>
          <p:spPr>
            <a:xfrm>
              <a:off x="1635600" y="3593607"/>
              <a:ext cx="373820" cy="200055"/>
            </a:xfrm>
            <a:prstGeom prst="rect">
              <a:avLst/>
            </a:prstGeom>
            <a:noFill/>
          </p:spPr>
          <p:txBody>
            <a:bodyPr wrap="non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700" b="0" i="0" u="none" strike="noStrike" kern="1200" cap="none" spc="0" normalizeH="0" baseline="0" noProof="0">
                  <a:ln>
                    <a:noFill/>
                  </a:ln>
                  <a:solidFill>
                    <a:srgbClr val="23004C"/>
                  </a:solidFill>
                  <a:effectLst/>
                  <a:uLnTx/>
                  <a:uFillTx/>
                  <a:latin typeface="Verdana"/>
                  <a:ea typeface="Verdana"/>
                  <a:cs typeface="Verdana"/>
                </a:rPr>
                <a:t>CD8</a:t>
              </a:r>
            </a:p>
          </p:txBody>
        </p:sp>
        <p:sp>
          <p:nvSpPr>
            <p:cNvPr id="143" name="TextBox 2380">
              <a:extLst>
                <a:ext uri="{FF2B5EF4-FFF2-40B4-BE49-F238E27FC236}">
                  <a16:creationId xmlns:a16="http://schemas.microsoft.com/office/drawing/2014/main" id="{CFB46827-FF5C-1E3C-53C8-D9C9F5B9B4E0}"/>
                </a:ext>
              </a:extLst>
            </p:cNvPr>
            <p:cNvSpPr txBox="1"/>
            <p:nvPr/>
          </p:nvSpPr>
          <p:spPr>
            <a:xfrm>
              <a:off x="1247778" y="3377169"/>
              <a:ext cx="365806" cy="200055"/>
            </a:xfrm>
            <a:prstGeom prst="rect">
              <a:avLst/>
            </a:prstGeom>
            <a:noFill/>
          </p:spPr>
          <p:txBody>
            <a:bodyPr wrap="none" rtlCol="0">
              <a:spAutoFit/>
            </a:bodyPr>
            <a:lstStyle/>
            <a:p>
              <a:pPr marL="0" marR="0" lvl="0" indent="0" algn="r" defTabSz="457189" rtl="0" eaLnBrk="1" fontAlgn="auto" latinLnBrk="0" hangingPunct="1">
                <a:lnSpc>
                  <a:spcPct val="100000"/>
                </a:lnSpc>
                <a:spcBef>
                  <a:spcPts val="0"/>
                </a:spcBef>
                <a:spcAft>
                  <a:spcPts val="0"/>
                </a:spcAft>
                <a:buClrTx/>
                <a:buSzTx/>
                <a:buFontTx/>
                <a:buNone/>
                <a:tabLst/>
                <a:defRPr/>
              </a:pPr>
              <a:r>
                <a:rPr kumimoji="0" lang="de" sz="700" b="0" i="0" u="none" strike="noStrike" kern="1200" cap="none" spc="0" normalizeH="0" baseline="0" noProof="0">
                  <a:ln>
                    <a:noFill/>
                  </a:ln>
                  <a:solidFill>
                    <a:srgbClr val="23004C"/>
                  </a:solidFill>
                  <a:effectLst/>
                  <a:uLnTx/>
                  <a:uFillTx/>
                  <a:latin typeface="Verdana"/>
                  <a:ea typeface="Verdana"/>
                  <a:cs typeface="Verdana"/>
                </a:rPr>
                <a:t>TCR</a:t>
              </a:r>
            </a:p>
          </p:txBody>
        </p:sp>
        <p:sp>
          <p:nvSpPr>
            <p:cNvPr id="144" name="TextBox 2381">
              <a:extLst>
                <a:ext uri="{FF2B5EF4-FFF2-40B4-BE49-F238E27FC236}">
                  <a16:creationId xmlns:a16="http://schemas.microsoft.com/office/drawing/2014/main" id="{A94D7E84-6404-7347-DCBA-992EB4318B49}"/>
                </a:ext>
              </a:extLst>
            </p:cNvPr>
            <p:cNvSpPr txBox="1"/>
            <p:nvPr/>
          </p:nvSpPr>
          <p:spPr>
            <a:xfrm>
              <a:off x="1456769" y="2631155"/>
              <a:ext cx="790601" cy="200055"/>
            </a:xfrm>
            <a:prstGeom prst="rect">
              <a:avLst/>
            </a:prstGeom>
            <a:noFill/>
          </p:spPr>
          <p:txBody>
            <a:bodyPr wrap="none" rtlCol="0">
              <a:spAutoFit/>
            </a:bodyPr>
            <a:lstStyle/>
            <a:p>
              <a:pPr marL="0" marR="0" lvl="0" indent="0" algn="r" defTabSz="457189" rtl="0" eaLnBrk="1" fontAlgn="auto" latinLnBrk="0" hangingPunct="1">
                <a:lnSpc>
                  <a:spcPct val="100000"/>
                </a:lnSpc>
                <a:spcBef>
                  <a:spcPts val="0"/>
                </a:spcBef>
                <a:spcAft>
                  <a:spcPts val="0"/>
                </a:spcAft>
                <a:buClrTx/>
                <a:buSzTx/>
                <a:buFontTx/>
                <a:buNone/>
                <a:tabLst/>
                <a:defRPr/>
              </a:pPr>
              <a:r>
                <a:rPr kumimoji="0" lang="de" sz="700" b="0" i="0" u="none" strike="noStrike" kern="1200" cap="none" spc="0" normalizeH="0" baseline="0" noProof="0">
                  <a:ln>
                    <a:noFill/>
                  </a:ln>
                  <a:solidFill>
                    <a:srgbClr val="23004C"/>
                  </a:solidFill>
                  <a:effectLst/>
                  <a:uLnTx/>
                  <a:uFillTx/>
                  <a:latin typeface="Verdana"/>
                  <a:ea typeface="Verdana"/>
                  <a:cs typeface="Verdana"/>
                </a:rPr>
                <a:t>HLA Klasse II</a:t>
              </a:r>
            </a:p>
          </p:txBody>
        </p:sp>
        <p:sp>
          <p:nvSpPr>
            <p:cNvPr id="145" name="TextBox 2382">
              <a:extLst>
                <a:ext uri="{FF2B5EF4-FFF2-40B4-BE49-F238E27FC236}">
                  <a16:creationId xmlns:a16="http://schemas.microsoft.com/office/drawing/2014/main" id="{3EE7488D-5D15-82D5-2986-27E063167400}"/>
                </a:ext>
              </a:extLst>
            </p:cNvPr>
            <p:cNvSpPr txBox="1"/>
            <p:nvPr/>
          </p:nvSpPr>
          <p:spPr>
            <a:xfrm>
              <a:off x="1661392" y="3245534"/>
              <a:ext cx="495649" cy="307777"/>
            </a:xfrm>
            <a:prstGeom prst="rect">
              <a:avLst/>
            </a:prstGeom>
            <a:noFill/>
          </p:spPr>
          <p:txBody>
            <a:bodyPr wrap="non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700" b="0" i="0" u="none" strike="noStrike" kern="1200" cap="none" spc="0" normalizeH="0" baseline="0" noProof="0">
                  <a:ln>
                    <a:noFill/>
                  </a:ln>
                  <a:solidFill>
                    <a:srgbClr val="23004C"/>
                  </a:solidFill>
                  <a:effectLst/>
                  <a:uLnTx/>
                  <a:uFillTx/>
                  <a:latin typeface="Verdana"/>
                  <a:ea typeface="Verdana"/>
                  <a:cs typeface="Verdana"/>
                </a:rPr>
                <a:t>CD8</a:t>
              </a:r>
              <a:r>
                <a:rPr kumimoji="0" lang="de" sz="700" b="0" i="0" u="none" strike="noStrike" kern="1200" cap="none" spc="0" normalizeH="0" baseline="30000" noProof="0">
                  <a:ln>
                    <a:noFill/>
                  </a:ln>
                  <a:solidFill>
                    <a:srgbClr val="23004C"/>
                  </a:solidFill>
                  <a:effectLst/>
                  <a:uLnTx/>
                  <a:uFillTx/>
                  <a:latin typeface="Verdana"/>
                  <a:ea typeface="Verdana"/>
                  <a:cs typeface="Verdana"/>
                </a:rPr>
                <a:t>+</a:t>
              </a:r>
            </a:p>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700" b="0" i="0" u="none" strike="noStrike" kern="1200" cap="none" spc="0" normalizeH="0" baseline="0" noProof="0">
                  <a:ln>
                    <a:noFill/>
                  </a:ln>
                  <a:solidFill>
                    <a:srgbClr val="23004C"/>
                  </a:solidFill>
                  <a:effectLst/>
                  <a:uLnTx/>
                  <a:uFillTx/>
                  <a:latin typeface="Verdana"/>
                  <a:ea typeface="Verdana"/>
                  <a:cs typeface="Verdana"/>
                </a:rPr>
                <a:t>T-Zelle</a:t>
              </a:r>
            </a:p>
          </p:txBody>
        </p:sp>
        <p:sp>
          <p:nvSpPr>
            <p:cNvPr id="147" name="TextBox 2384">
              <a:extLst>
                <a:ext uri="{FF2B5EF4-FFF2-40B4-BE49-F238E27FC236}">
                  <a16:creationId xmlns:a16="http://schemas.microsoft.com/office/drawing/2014/main" id="{B220FBFA-C569-0197-71CA-C6EBA82BE9A5}"/>
                </a:ext>
              </a:extLst>
            </p:cNvPr>
            <p:cNvSpPr txBox="1"/>
            <p:nvPr/>
          </p:nvSpPr>
          <p:spPr>
            <a:xfrm>
              <a:off x="1823911" y="2143858"/>
              <a:ext cx="333675" cy="200055"/>
            </a:xfrm>
            <a:prstGeom prst="rect">
              <a:avLst/>
            </a:prstGeom>
            <a:noFill/>
          </p:spPr>
          <p:txBody>
            <a:bodyPr wrap="none" rtlCol="0">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de" sz="700">
                  <a:solidFill>
                    <a:prstClr val="black"/>
                  </a:solidFill>
                  <a:latin typeface="Verdana"/>
                  <a:ea typeface="Verdana"/>
                  <a:cs typeface="Verdana"/>
                </a:rPr>
                <a:t>APZ</a:t>
              </a:r>
              <a:endParaRPr kumimoji="0" lang="de" sz="700" b="0" i="0" u="none" strike="noStrike" kern="1200" cap="none" spc="0" normalizeH="0" baseline="0" noProof="0">
                <a:ln>
                  <a:noFill/>
                </a:ln>
                <a:solidFill>
                  <a:prstClr val="black"/>
                </a:solidFill>
                <a:effectLst/>
                <a:uLnTx/>
                <a:uFillTx/>
                <a:latin typeface="Verdana"/>
                <a:ea typeface="Verdana"/>
                <a:cs typeface="Verdana"/>
              </a:endParaRPr>
            </a:p>
          </p:txBody>
        </p:sp>
        <p:sp>
          <p:nvSpPr>
            <p:cNvPr id="148" name="TextBox 2385">
              <a:extLst>
                <a:ext uri="{FF2B5EF4-FFF2-40B4-BE49-F238E27FC236}">
                  <a16:creationId xmlns:a16="http://schemas.microsoft.com/office/drawing/2014/main" id="{CE060D49-C5AB-2AB7-3618-D8078A7B903D}"/>
                </a:ext>
              </a:extLst>
            </p:cNvPr>
            <p:cNvSpPr txBox="1"/>
            <p:nvPr/>
          </p:nvSpPr>
          <p:spPr>
            <a:xfrm>
              <a:off x="2376330" y="3279202"/>
              <a:ext cx="338554" cy="200055"/>
            </a:xfrm>
            <a:prstGeom prst="rect">
              <a:avLst/>
            </a:prstGeom>
            <a:noFill/>
          </p:spPr>
          <p:txBody>
            <a:bodyPr wrap="non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700" b="0" i="0" u="none" strike="noStrike" kern="1200" cap="none" spc="0" normalizeH="0" baseline="0" noProof="0">
                  <a:ln>
                    <a:noFill/>
                  </a:ln>
                  <a:solidFill>
                    <a:srgbClr val="FFFFFF"/>
                  </a:solidFill>
                  <a:effectLst/>
                  <a:uLnTx/>
                  <a:uFillTx/>
                  <a:latin typeface="Verdana"/>
                  <a:ea typeface="Verdana"/>
                  <a:cs typeface="Verdana"/>
                </a:rPr>
                <a:t>T</a:t>
              </a:r>
              <a:r>
                <a:rPr kumimoji="0" lang="de" sz="700" b="0" i="0" u="none" strike="noStrike" kern="1200" cap="none" spc="0" normalizeH="0" baseline="-25000" noProof="0">
                  <a:ln>
                    <a:noFill/>
                  </a:ln>
                  <a:solidFill>
                    <a:srgbClr val="FFFFFF"/>
                  </a:solidFill>
                  <a:effectLst/>
                  <a:uLnTx/>
                  <a:uFillTx/>
                  <a:latin typeface="Verdana"/>
                  <a:ea typeface="Verdana"/>
                  <a:cs typeface="Verdana"/>
                </a:rPr>
                <a:t>reg</a:t>
              </a:r>
            </a:p>
          </p:txBody>
        </p:sp>
        <p:sp>
          <p:nvSpPr>
            <p:cNvPr id="149" name="TextBox 2386">
              <a:extLst>
                <a:ext uri="{FF2B5EF4-FFF2-40B4-BE49-F238E27FC236}">
                  <a16:creationId xmlns:a16="http://schemas.microsoft.com/office/drawing/2014/main" id="{383F3848-C691-42E0-281D-4DCD616F1F70}"/>
                </a:ext>
              </a:extLst>
            </p:cNvPr>
            <p:cNvSpPr txBox="1"/>
            <p:nvPr/>
          </p:nvSpPr>
          <p:spPr>
            <a:xfrm>
              <a:off x="2926859" y="4274437"/>
              <a:ext cx="1277507" cy="230832"/>
            </a:xfrm>
            <a:prstGeom prst="rect">
              <a:avLst/>
            </a:prstGeom>
            <a:noFill/>
          </p:spPr>
          <p:txBody>
            <a:bodyPr wrap="non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900" b="1" i="0" u="none" strike="noStrike" kern="1200" cap="none" spc="0" normalizeH="0" baseline="0" noProof="0">
                  <a:ln>
                    <a:noFill/>
                  </a:ln>
                  <a:solidFill>
                    <a:srgbClr val="62D488"/>
                  </a:solidFill>
                  <a:effectLst/>
                  <a:uLnTx/>
                  <a:uFillTx/>
                  <a:latin typeface="Verdana"/>
                  <a:ea typeface="Verdana"/>
                  <a:cs typeface="Verdana"/>
                </a:rPr>
                <a:t>Gesunde </a:t>
              </a:r>
              <a:r>
                <a:rPr kumimoji="0" lang="de-DE" sz="900" b="1" i="0" u="none" strike="noStrike" kern="1200" cap="none" spc="0" normalizeH="0" baseline="0" noProof="0">
                  <a:ln>
                    <a:noFill/>
                  </a:ln>
                  <a:solidFill>
                    <a:srgbClr val="62D488"/>
                  </a:solidFill>
                  <a:effectLst/>
                  <a:uLnTx/>
                  <a:uFillTx/>
                  <a:latin typeface="Verdana"/>
                  <a:ea typeface="Verdana"/>
                  <a:cs typeface="Verdana"/>
                </a:rPr>
                <a:t>Betaz</a:t>
              </a:r>
              <a:r>
                <a:rPr kumimoji="0" lang="de" sz="900" b="1" i="0" u="none" strike="noStrike" kern="1200" cap="none" spc="0" normalizeH="0" baseline="0" noProof="0">
                  <a:ln>
                    <a:noFill/>
                  </a:ln>
                  <a:solidFill>
                    <a:srgbClr val="62D488"/>
                  </a:solidFill>
                  <a:effectLst/>
                  <a:uLnTx/>
                  <a:uFillTx/>
                  <a:latin typeface="Verdana"/>
                  <a:ea typeface="Verdana"/>
                  <a:cs typeface="Verdana"/>
                </a:rPr>
                <a:t>elle</a:t>
              </a:r>
            </a:p>
          </p:txBody>
        </p:sp>
        <p:sp>
          <p:nvSpPr>
            <p:cNvPr id="150" name="TextBox 2387">
              <a:extLst>
                <a:ext uri="{FF2B5EF4-FFF2-40B4-BE49-F238E27FC236}">
                  <a16:creationId xmlns:a16="http://schemas.microsoft.com/office/drawing/2014/main" id="{49D20994-F215-63A6-678D-B4CCC94AB26E}"/>
                </a:ext>
              </a:extLst>
            </p:cNvPr>
            <p:cNvSpPr txBox="1"/>
            <p:nvPr/>
          </p:nvSpPr>
          <p:spPr>
            <a:xfrm>
              <a:off x="233491" y="2736525"/>
              <a:ext cx="995191" cy="507831"/>
            </a:xfrm>
            <a:prstGeom prst="rect">
              <a:avLst/>
            </a:prstGeom>
            <a:noFill/>
          </p:spPr>
          <p:txBody>
            <a:bodyPr wrap="squar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900" b="1" i="0" u="none" strike="noStrike" kern="1200" cap="none" spc="0" normalizeH="0" baseline="0" noProof="0">
                  <a:ln>
                    <a:noFill/>
                  </a:ln>
                  <a:solidFill>
                    <a:srgbClr val="62D488"/>
                  </a:solidFill>
                  <a:effectLst/>
                  <a:uLnTx/>
                  <a:uFillTx/>
                  <a:latin typeface="Verdana"/>
                  <a:ea typeface="Verdana"/>
                  <a:cs typeface="Verdana"/>
                </a:rPr>
                <a:t>Inaktivierte</a:t>
              </a:r>
            </a:p>
            <a:p>
              <a:pPr marL="0" marR="0" lvl="0" indent="0" algn="l" defTabSz="457189" rtl="0" eaLnBrk="1" fontAlgn="auto" latinLnBrk="0" hangingPunct="1">
                <a:lnSpc>
                  <a:spcPct val="100000"/>
                </a:lnSpc>
                <a:spcBef>
                  <a:spcPts val="0"/>
                </a:spcBef>
                <a:spcAft>
                  <a:spcPts val="0"/>
                </a:spcAft>
                <a:buClrTx/>
                <a:buSzTx/>
                <a:buFontTx/>
                <a:buNone/>
                <a:tabLst/>
                <a:defRPr/>
              </a:pPr>
              <a:r>
                <a:rPr lang="de" sz="900" b="1">
                  <a:solidFill>
                    <a:srgbClr val="62D488"/>
                  </a:solidFill>
                  <a:latin typeface="Verdana"/>
                  <a:ea typeface="Verdana"/>
                  <a:cs typeface="Verdana"/>
                </a:rPr>
                <a:t>autoreaktive</a:t>
              </a:r>
              <a:endParaRPr kumimoji="0" lang="de" sz="900" b="1" i="0" u="none" strike="noStrike" kern="1200" cap="none" spc="0" normalizeH="0" baseline="0" noProof="0">
                <a:ln>
                  <a:noFill/>
                </a:ln>
                <a:solidFill>
                  <a:srgbClr val="62D488"/>
                </a:solidFill>
                <a:effectLst/>
                <a:uLnTx/>
                <a:uFillTx/>
                <a:latin typeface="Verdana"/>
                <a:ea typeface="Verdana"/>
                <a:cs typeface="Verdana"/>
              </a:endParaRPr>
            </a:p>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900" b="1" i="0" u="none" strike="noStrike" kern="1200" cap="none" spc="0" normalizeH="0" baseline="0" noProof="0">
                  <a:ln>
                    <a:noFill/>
                  </a:ln>
                  <a:solidFill>
                    <a:srgbClr val="62D488"/>
                  </a:solidFill>
                  <a:effectLst/>
                  <a:uLnTx/>
                  <a:uFillTx/>
                  <a:latin typeface="Verdana"/>
                  <a:ea typeface="Verdana"/>
                  <a:cs typeface="Verdana"/>
                </a:rPr>
                <a:t>T-Killerzelle</a:t>
              </a:r>
            </a:p>
          </p:txBody>
        </p:sp>
        <p:sp>
          <p:nvSpPr>
            <p:cNvPr id="151" name="TextBox 2388">
              <a:extLst>
                <a:ext uri="{FF2B5EF4-FFF2-40B4-BE49-F238E27FC236}">
                  <a16:creationId xmlns:a16="http://schemas.microsoft.com/office/drawing/2014/main" id="{89AFADCE-DE63-B59A-CF26-51066B208D00}"/>
                </a:ext>
              </a:extLst>
            </p:cNvPr>
            <p:cNvSpPr txBox="1"/>
            <p:nvPr/>
          </p:nvSpPr>
          <p:spPr>
            <a:xfrm>
              <a:off x="3122397" y="3508677"/>
              <a:ext cx="816849" cy="369332"/>
            </a:xfrm>
            <a:prstGeom prst="rect">
              <a:avLst/>
            </a:prstGeom>
            <a:noFill/>
          </p:spPr>
          <p:txBody>
            <a:bodyPr wrap="squar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900" b="1" i="0" u="none" strike="noStrike" kern="1200" cap="none" spc="0" normalizeH="0" baseline="0" noProof="0">
                  <a:ln>
                    <a:noFill/>
                  </a:ln>
                  <a:solidFill>
                    <a:srgbClr val="62D488"/>
                  </a:solidFill>
                  <a:effectLst/>
                  <a:uLnTx/>
                  <a:uFillTx/>
                  <a:latin typeface="Verdana"/>
                  <a:ea typeface="Verdana"/>
                  <a:cs typeface="Verdana"/>
                </a:rPr>
                <a:t>Aktive T</a:t>
              </a:r>
              <a:r>
                <a:rPr kumimoji="0" lang="de" sz="900" b="1" i="0" u="none" strike="noStrike" kern="1200" cap="none" spc="0" normalizeH="0" baseline="-25000" noProof="0">
                  <a:ln>
                    <a:noFill/>
                  </a:ln>
                  <a:solidFill>
                    <a:srgbClr val="62D488"/>
                  </a:solidFill>
                  <a:effectLst/>
                  <a:uLnTx/>
                  <a:uFillTx/>
                  <a:latin typeface="Verdana"/>
                  <a:ea typeface="Verdana"/>
                  <a:cs typeface="Verdana"/>
                </a:rPr>
                <a:t>reg</a:t>
              </a:r>
            </a:p>
          </p:txBody>
        </p:sp>
        <p:grpSp>
          <p:nvGrpSpPr>
            <p:cNvPr id="152" name="Graphic 4">
              <a:extLst>
                <a:ext uri="{FF2B5EF4-FFF2-40B4-BE49-F238E27FC236}">
                  <a16:creationId xmlns:a16="http://schemas.microsoft.com/office/drawing/2014/main" id="{B4465CF5-2184-C51D-4C7E-EA6338A9B372}"/>
                </a:ext>
              </a:extLst>
            </p:cNvPr>
            <p:cNvGrpSpPr/>
            <p:nvPr/>
          </p:nvGrpSpPr>
          <p:grpSpPr>
            <a:xfrm>
              <a:off x="1122004" y="3048490"/>
              <a:ext cx="453332" cy="219475"/>
              <a:chOff x="2591823" y="3662485"/>
              <a:chExt cx="453332" cy="219475"/>
            </a:xfrm>
            <a:solidFill>
              <a:srgbClr val="23004C"/>
            </a:solidFill>
          </p:grpSpPr>
          <p:sp>
            <p:nvSpPr>
              <p:cNvPr id="164" name="Freeform 298">
                <a:extLst>
                  <a:ext uri="{FF2B5EF4-FFF2-40B4-BE49-F238E27FC236}">
                    <a16:creationId xmlns:a16="http://schemas.microsoft.com/office/drawing/2014/main" id="{1D07A2CE-2BF2-A482-3B5B-CDE24AF25B01}"/>
                  </a:ext>
                </a:extLst>
              </p:cNvPr>
              <p:cNvSpPr/>
              <p:nvPr/>
            </p:nvSpPr>
            <p:spPr>
              <a:xfrm>
                <a:off x="2591823" y="3662485"/>
                <a:ext cx="410006" cy="193654"/>
              </a:xfrm>
              <a:custGeom>
                <a:avLst/>
                <a:gdLst>
                  <a:gd name="connsiteX0" fmla="*/ 0 w 410006"/>
                  <a:gd name="connsiteY0" fmla="*/ 0 h 193654"/>
                  <a:gd name="connsiteX1" fmla="*/ 410006 w 410006"/>
                  <a:gd name="connsiteY1" fmla="*/ 193655 h 193654"/>
                </a:gdLst>
                <a:ahLst/>
                <a:cxnLst>
                  <a:cxn ang="0">
                    <a:pos x="connsiteX0" y="connsiteY0"/>
                  </a:cxn>
                  <a:cxn ang="0">
                    <a:pos x="connsiteX1" y="connsiteY1"/>
                  </a:cxn>
                </a:cxnLst>
                <a:rect l="l" t="t" r="r" b="b"/>
                <a:pathLst>
                  <a:path w="410006" h="193654">
                    <a:moveTo>
                      <a:pt x="0" y="0"/>
                    </a:moveTo>
                    <a:lnTo>
                      <a:pt x="410006" y="193655"/>
                    </a:lnTo>
                  </a:path>
                </a:pathLst>
              </a:custGeom>
              <a:ln w="9529"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65" name="Freeform 299">
                <a:extLst>
                  <a:ext uri="{FF2B5EF4-FFF2-40B4-BE49-F238E27FC236}">
                    <a16:creationId xmlns:a16="http://schemas.microsoft.com/office/drawing/2014/main" id="{53A9F937-C3B1-A9A3-C71C-1AA3E3A9F409}"/>
                  </a:ext>
                </a:extLst>
              </p:cNvPr>
              <p:cNvSpPr/>
              <p:nvPr/>
            </p:nvSpPr>
            <p:spPr>
              <a:xfrm>
                <a:off x="2978832" y="3822092"/>
                <a:ext cx="66322" cy="59868"/>
              </a:xfrm>
              <a:custGeom>
                <a:avLst/>
                <a:gdLst>
                  <a:gd name="connsiteX0" fmla="*/ 0 w 66322"/>
                  <a:gd name="connsiteY0" fmla="*/ 59868 h 59868"/>
                  <a:gd name="connsiteX1" fmla="*/ 66323 w 66322"/>
                  <a:gd name="connsiteY1" fmla="*/ 54552 h 59868"/>
                  <a:gd name="connsiteX2" fmla="*/ 28460 w 66322"/>
                  <a:gd name="connsiteY2" fmla="*/ 0 h 59868"/>
                  <a:gd name="connsiteX3" fmla="*/ 0 w 66322"/>
                  <a:gd name="connsiteY3" fmla="*/ 59868 h 59868"/>
                </a:gdLst>
                <a:ahLst/>
                <a:cxnLst>
                  <a:cxn ang="0">
                    <a:pos x="connsiteX0" y="connsiteY0"/>
                  </a:cxn>
                  <a:cxn ang="0">
                    <a:pos x="connsiteX1" y="connsiteY1"/>
                  </a:cxn>
                  <a:cxn ang="0">
                    <a:pos x="connsiteX2" y="connsiteY2"/>
                  </a:cxn>
                  <a:cxn ang="0">
                    <a:pos x="connsiteX3" y="connsiteY3"/>
                  </a:cxn>
                </a:cxnLst>
                <a:rect l="l" t="t" r="r" b="b"/>
                <a:pathLst>
                  <a:path w="66322" h="59868">
                    <a:moveTo>
                      <a:pt x="0" y="59868"/>
                    </a:moveTo>
                    <a:lnTo>
                      <a:pt x="66323" y="54552"/>
                    </a:lnTo>
                    <a:lnTo>
                      <a:pt x="28460" y="0"/>
                    </a:lnTo>
                    <a:lnTo>
                      <a:pt x="0" y="59868"/>
                    </a:lnTo>
                    <a:close/>
                  </a:path>
                </a:pathLst>
              </a:custGeom>
              <a:solidFill>
                <a:srgbClr val="23004C"/>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grpSp>
          <p:nvGrpSpPr>
            <p:cNvPr id="153" name="Graphic 4">
              <a:extLst>
                <a:ext uri="{FF2B5EF4-FFF2-40B4-BE49-F238E27FC236}">
                  <a16:creationId xmlns:a16="http://schemas.microsoft.com/office/drawing/2014/main" id="{A898D1EE-8BA0-C72C-24BA-8F07A360A0FB}"/>
                </a:ext>
              </a:extLst>
            </p:cNvPr>
            <p:cNvGrpSpPr/>
            <p:nvPr/>
          </p:nvGrpSpPr>
          <p:grpSpPr>
            <a:xfrm>
              <a:off x="2802814" y="3487567"/>
              <a:ext cx="369348" cy="113155"/>
              <a:chOff x="4272633" y="4101562"/>
              <a:chExt cx="369348" cy="113155"/>
            </a:xfrm>
            <a:solidFill>
              <a:srgbClr val="23004C"/>
            </a:solidFill>
          </p:grpSpPr>
          <p:sp>
            <p:nvSpPr>
              <p:cNvPr id="162" name="Freeform 301">
                <a:extLst>
                  <a:ext uri="{FF2B5EF4-FFF2-40B4-BE49-F238E27FC236}">
                    <a16:creationId xmlns:a16="http://schemas.microsoft.com/office/drawing/2014/main" id="{2DEC391C-80FE-1174-BFB1-F23EF8B8B7AD}"/>
                  </a:ext>
                </a:extLst>
              </p:cNvPr>
              <p:cNvSpPr/>
              <p:nvPr/>
            </p:nvSpPr>
            <p:spPr>
              <a:xfrm>
                <a:off x="4319008" y="4131180"/>
                <a:ext cx="322973" cy="83537"/>
              </a:xfrm>
              <a:custGeom>
                <a:avLst/>
                <a:gdLst>
                  <a:gd name="connsiteX0" fmla="*/ 322974 w 322973"/>
                  <a:gd name="connsiteY0" fmla="*/ 83537 h 83537"/>
                  <a:gd name="connsiteX1" fmla="*/ 0 w 322973"/>
                  <a:gd name="connsiteY1" fmla="*/ 0 h 83537"/>
                </a:gdLst>
                <a:ahLst/>
                <a:cxnLst>
                  <a:cxn ang="0">
                    <a:pos x="connsiteX0" y="connsiteY0"/>
                  </a:cxn>
                  <a:cxn ang="0">
                    <a:pos x="connsiteX1" y="connsiteY1"/>
                  </a:cxn>
                </a:cxnLst>
                <a:rect l="l" t="t" r="r" b="b"/>
                <a:pathLst>
                  <a:path w="322973" h="83537">
                    <a:moveTo>
                      <a:pt x="322974" y="83537"/>
                    </a:moveTo>
                    <a:lnTo>
                      <a:pt x="0" y="0"/>
                    </a:lnTo>
                  </a:path>
                </a:pathLst>
              </a:custGeom>
              <a:ln w="9529"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63" name="Freeform 302">
                <a:extLst>
                  <a:ext uri="{FF2B5EF4-FFF2-40B4-BE49-F238E27FC236}">
                    <a16:creationId xmlns:a16="http://schemas.microsoft.com/office/drawing/2014/main" id="{ED6F0212-A601-1B97-A4FF-562957242F3E}"/>
                  </a:ext>
                </a:extLst>
              </p:cNvPr>
              <p:cNvSpPr/>
              <p:nvPr/>
            </p:nvSpPr>
            <p:spPr>
              <a:xfrm>
                <a:off x="4272633" y="4101562"/>
                <a:ext cx="64162" cy="64171"/>
              </a:xfrm>
              <a:custGeom>
                <a:avLst/>
                <a:gdLst>
                  <a:gd name="connsiteX0" fmla="*/ 64163 w 64162"/>
                  <a:gd name="connsiteY0" fmla="*/ 0 h 64171"/>
                  <a:gd name="connsiteX1" fmla="*/ 0 w 64162"/>
                  <a:gd name="connsiteY1" fmla="*/ 17593 h 64171"/>
                  <a:gd name="connsiteX2" fmla="*/ 47391 w 64162"/>
                  <a:gd name="connsiteY2" fmla="*/ 64172 h 64171"/>
                  <a:gd name="connsiteX3" fmla="*/ 64163 w 64162"/>
                  <a:gd name="connsiteY3" fmla="*/ 0 h 64171"/>
                </a:gdLst>
                <a:ahLst/>
                <a:cxnLst>
                  <a:cxn ang="0">
                    <a:pos x="connsiteX0" y="connsiteY0"/>
                  </a:cxn>
                  <a:cxn ang="0">
                    <a:pos x="connsiteX1" y="connsiteY1"/>
                  </a:cxn>
                  <a:cxn ang="0">
                    <a:pos x="connsiteX2" y="connsiteY2"/>
                  </a:cxn>
                  <a:cxn ang="0">
                    <a:pos x="connsiteX3" y="connsiteY3"/>
                  </a:cxn>
                </a:cxnLst>
                <a:rect l="l" t="t" r="r" b="b"/>
                <a:pathLst>
                  <a:path w="64161" h="64171">
                    <a:moveTo>
                      <a:pt x="64163" y="0"/>
                    </a:moveTo>
                    <a:lnTo>
                      <a:pt x="0" y="17593"/>
                    </a:lnTo>
                    <a:lnTo>
                      <a:pt x="47391" y="64172"/>
                    </a:lnTo>
                    <a:lnTo>
                      <a:pt x="64163" y="0"/>
                    </a:lnTo>
                    <a:close/>
                  </a:path>
                </a:pathLst>
              </a:custGeom>
              <a:solidFill>
                <a:srgbClr val="23004C"/>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grpSp>
          <p:nvGrpSpPr>
            <p:cNvPr id="154" name="Graphic 4">
              <a:extLst>
                <a:ext uri="{FF2B5EF4-FFF2-40B4-BE49-F238E27FC236}">
                  <a16:creationId xmlns:a16="http://schemas.microsoft.com/office/drawing/2014/main" id="{4225A389-71EA-2327-01D5-800C66D66EA2}"/>
                </a:ext>
              </a:extLst>
            </p:cNvPr>
            <p:cNvGrpSpPr/>
            <p:nvPr/>
          </p:nvGrpSpPr>
          <p:grpSpPr>
            <a:xfrm>
              <a:off x="2553024" y="4272059"/>
              <a:ext cx="369348" cy="113155"/>
              <a:chOff x="4022843" y="4886054"/>
              <a:chExt cx="369348" cy="113155"/>
            </a:xfrm>
            <a:solidFill>
              <a:srgbClr val="23004C"/>
            </a:solidFill>
          </p:grpSpPr>
          <p:sp>
            <p:nvSpPr>
              <p:cNvPr id="160" name="Freeform 316">
                <a:extLst>
                  <a:ext uri="{FF2B5EF4-FFF2-40B4-BE49-F238E27FC236}">
                    <a16:creationId xmlns:a16="http://schemas.microsoft.com/office/drawing/2014/main" id="{43E5288A-BCFD-FD0D-491A-AF7182593CEC}"/>
                  </a:ext>
                </a:extLst>
              </p:cNvPr>
              <p:cNvSpPr/>
              <p:nvPr/>
            </p:nvSpPr>
            <p:spPr>
              <a:xfrm>
                <a:off x="4069218" y="4915672"/>
                <a:ext cx="322973" cy="83537"/>
              </a:xfrm>
              <a:custGeom>
                <a:avLst/>
                <a:gdLst>
                  <a:gd name="connsiteX0" fmla="*/ 322974 w 322973"/>
                  <a:gd name="connsiteY0" fmla="*/ 83537 h 83537"/>
                  <a:gd name="connsiteX1" fmla="*/ 0 w 322973"/>
                  <a:gd name="connsiteY1" fmla="*/ 0 h 83537"/>
                </a:gdLst>
                <a:ahLst/>
                <a:cxnLst>
                  <a:cxn ang="0">
                    <a:pos x="connsiteX0" y="connsiteY0"/>
                  </a:cxn>
                  <a:cxn ang="0">
                    <a:pos x="connsiteX1" y="connsiteY1"/>
                  </a:cxn>
                </a:cxnLst>
                <a:rect l="l" t="t" r="r" b="b"/>
                <a:pathLst>
                  <a:path w="322973" h="83537">
                    <a:moveTo>
                      <a:pt x="322974" y="83537"/>
                    </a:moveTo>
                    <a:lnTo>
                      <a:pt x="0" y="0"/>
                    </a:lnTo>
                  </a:path>
                </a:pathLst>
              </a:custGeom>
              <a:ln w="9529"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61" name="Freeform 317">
                <a:extLst>
                  <a:ext uri="{FF2B5EF4-FFF2-40B4-BE49-F238E27FC236}">
                    <a16:creationId xmlns:a16="http://schemas.microsoft.com/office/drawing/2014/main" id="{1F9F7678-6C91-2EFF-51CC-5BCDDA62C93D}"/>
                  </a:ext>
                </a:extLst>
              </p:cNvPr>
              <p:cNvSpPr/>
              <p:nvPr/>
            </p:nvSpPr>
            <p:spPr>
              <a:xfrm>
                <a:off x="4022843" y="4886054"/>
                <a:ext cx="64035" cy="64172"/>
              </a:xfrm>
              <a:custGeom>
                <a:avLst/>
                <a:gdLst>
                  <a:gd name="connsiteX0" fmla="*/ 64036 w 64035"/>
                  <a:gd name="connsiteY0" fmla="*/ 0 h 64172"/>
                  <a:gd name="connsiteX1" fmla="*/ 0 w 64035"/>
                  <a:gd name="connsiteY1" fmla="*/ 17720 h 64172"/>
                  <a:gd name="connsiteX2" fmla="*/ 47391 w 64035"/>
                  <a:gd name="connsiteY2" fmla="*/ 64172 h 64172"/>
                  <a:gd name="connsiteX3" fmla="*/ 64036 w 64035"/>
                  <a:gd name="connsiteY3" fmla="*/ 0 h 64172"/>
                </a:gdLst>
                <a:ahLst/>
                <a:cxnLst>
                  <a:cxn ang="0">
                    <a:pos x="connsiteX0" y="connsiteY0"/>
                  </a:cxn>
                  <a:cxn ang="0">
                    <a:pos x="connsiteX1" y="connsiteY1"/>
                  </a:cxn>
                  <a:cxn ang="0">
                    <a:pos x="connsiteX2" y="connsiteY2"/>
                  </a:cxn>
                  <a:cxn ang="0">
                    <a:pos x="connsiteX3" y="connsiteY3"/>
                  </a:cxn>
                </a:cxnLst>
                <a:rect l="l" t="t" r="r" b="b"/>
                <a:pathLst>
                  <a:path w="64035" h="64172">
                    <a:moveTo>
                      <a:pt x="64036" y="0"/>
                    </a:moveTo>
                    <a:lnTo>
                      <a:pt x="0" y="17720"/>
                    </a:lnTo>
                    <a:lnTo>
                      <a:pt x="47391" y="64172"/>
                    </a:lnTo>
                    <a:lnTo>
                      <a:pt x="64036" y="0"/>
                    </a:lnTo>
                    <a:close/>
                  </a:path>
                </a:pathLst>
              </a:custGeom>
              <a:solidFill>
                <a:srgbClr val="23004C"/>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sp>
          <p:nvSpPr>
            <p:cNvPr id="155" name="TextBox 2457">
              <a:extLst>
                <a:ext uri="{FF2B5EF4-FFF2-40B4-BE49-F238E27FC236}">
                  <a16:creationId xmlns:a16="http://schemas.microsoft.com/office/drawing/2014/main" id="{9FE322A6-3584-5860-48EB-E8B172077F74}"/>
                </a:ext>
              </a:extLst>
            </p:cNvPr>
            <p:cNvSpPr txBox="1"/>
            <p:nvPr/>
          </p:nvSpPr>
          <p:spPr>
            <a:xfrm>
              <a:off x="1972849" y="4123436"/>
              <a:ext cx="489236" cy="200055"/>
            </a:xfrm>
            <a:prstGeom prst="rect">
              <a:avLst/>
            </a:prstGeom>
            <a:noFill/>
          </p:spPr>
          <p:txBody>
            <a:bodyPr wrap="non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solidFill>
                    <a:srgbClr val="23004C"/>
                  </a:solidFill>
                  <a:effectLst/>
                  <a:uLnTx/>
                  <a:uFillTx/>
                  <a:latin typeface="Symbol" pitchFamily="2" charset="2"/>
                  <a:ea typeface="Verdana"/>
                  <a:cs typeface="Verdana"/>
                  <a:sym typeface="Verdana"/>
                  <a:rtl val="0"/>
                </a:rPr>
                <a:t>b</a:t>
              </a:r>
              <a:r>
                <a:rPr kumimoji="0" lang="de" sz="700" b="0" i="0" u="none" strike="noStrike" kern="1200" cap="none" spc="0" normalizeH="0" baseline="0" noProof="0">
                  <a:ln>
                    <a:noFill/>
                  </a:ln>
                  <a:solidFill>
                    <a:srgbClr val="23004C"/>
                  </a:solidFill>
                  <a:effectLst/>
                  <a:uLnTx/>
                  <a:uFillTx/>
                  <a:latin typeface="Verdana"/>
                  <a:ea typeface="Verdana"/>
                  <a:cs typeface="Verdana"/>
                </a:rPr>
                <a:t>-Zelle</a:t>
              </a:r>
            </a:p>
          </p:txBody>
        </p:sp>
        <p:grpSp>
          <p:nvGrpSpPr>
            <p:cNvPr id="156" name="Graphic 4">
              <a:extLst>
                <a:ext uri="{FF2B5EF4-FFF2-40B4-BE49-F238E27FC236}">
                  <a16:creationId xmlns:a16="http://schemas.microsoft.com/office/drawing/2014/main" id="{CB5A0BB4-636F-322E-A0E8-B4B7523AEB70}"/>
                </a:ext>
              </a:extLst>
            </p:cNvPr>
            <p:cNvGrpSpPr/>
            <p:nvPr/>
          </p:nvGrpSpPr>
          <p:grpSpPr>
            <a:xfrm rot="18844308">
              <a:off x="2892549" y="2334624"/>
              <a:ext cx="369348" cy="113155"/>
              <a:chOff x="4272633" y="4101562"/>
              <a:chExt cx="369348" cy="113155"/>
            </a:xfrm>
            <a:solidFill>
              <a:srgbClr val="23004C"/>
            </a:solidFill>
          </p:grpSpPr>
          <p:sp>
            <p:nvSpPr>
              <p:cNvPr id="158" name="Freeform 405">
                <a:extLst>
                  <a:ext uri="{FF2B5EF4-FFF2-40B4-BE49-F238E27FC236}">
                    <a16:creationId xmlns:a16="http://schemas.microsoft.com/office/drawing/2014/main" id="{E3F45589-8819-2E37-D667-74F29AF1A7DA}"/>
                  </a:ext>
                </a:extLst>
              </p:cNvPr>
              <p:cNvSpPr/>
              <p:nvPr/>
            </p:nvSpPr>
            <p:spPr>
              <a:xfrm>
                <a:off x="4319008" y="4131180"/>
                <a:ext cx="322973" cy="83537"/>
              </a:xfrm>
              <a:custGeom>
                <a:avLst/>
                <a:gdLst>
                  <a:gd name="connsiteX0" fmla="*/ 322974 w 322973"/>
                  <a:gd name="connsiteY0" fmla="*/ 83537 h 83537"/>
                  <a:gd name="connsiteX1" fmla="*/ 0 w 322973"/>
                  <a:gd name="connsiteY1" fmla="*/ 0 h 83537"/>
                </a:gdLst>
                <a:ahLst/>
                <a:cxnLst>
                  <a:cxn ang="0">
                    <a:pos x="connsiteX0" y="connsiteY0"/>
                  </a:cxn>
                  <a:cxn ang="0">
                    <a:pos x="connsiteX1" y="connsiteY1"/>
                  </a:cxn>
                </a:cxnLst>
                <a:rect l="l" t="t" r="r" b="b"/>
                <a:pathLst>
                  <a:path w="322973" h="83537">
                    <a:moveTo>
                      <a:pt x="322974" y="83537"/>
                    </a:moveTo>
                    <a:lnTo>
                      <a:pt x="0" y="0"/>
                    </a:lnTo>
                  </a:path>
                </a:pathLst>
              </a:custGeom>
              <a:ln w="9529"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59" name="Freeform 406">
                <a:extLst>
                  <a:ext uri="{FF2B5EF4-FFF2-40B4-BE49-F238E27FC236}">
                    <a16:creationId xmlns:a16="http://schemas.microsoft.com/office/drawing/2014/main" id="{63800C93-A551-BCCE-0D39-9DBFA5E4B433}"/>
                  </a:ext>
                </a:extLst>
              </p:cNvPr>
              <p:cNvSpPr/>
              <p:nvPr/>
            </p:nvSpPr>
            <p:spPr>
              <a:xfrm>
                <a:off x="4272633" y="4101562"/>
                <a:ext cx="64162" cy="64171"/>
              </a:xfrm>
              <a:custGeom>
                <a:avLst/>
                <a:gdLst>
                  <a:gd name="connsiteX0" fmla="*/ 64163 w 64162"/>
                  <a:gd name="connsiteY0" fmla="*/ 0 h 64171"/>
                  <a:gd name="connsiteX1" fmla="*/ 0 w 64162"/>
                  <a:gd name="connsiteY1" fmla="*/ 17593 h 64171"/>
                  <a:gd name="connsiteX2" fmla="*/ 47391 w 64162"/>
                  <a:gd name="connsiteY2" fmla="*/ 64172 h 64171"/>
                  <a:gd name="connsiteX3" fmla="*/ 64163 w 64162"/>
                  <a:gd name="connsiteY3" fmla="*/ 0 h 64171"/>
                </a:gdLst>
                <a:ahLst/>
                <a:cxnLst>
                  <a:cxn ang="0">
                    <a:pos x="connsiteX0" y="connsiteY0"/>
                  </a:cxn>
                  <a:cxn ang="0">
                    <a:pos x="connsiteX1" y="connsiteY1"/>
                  </a:cxn>
                  <a:cxn ang="0">
                    <a:pos x="connsiteX2" y="connsiteY2"/>
                  </a:cxn>
                  <a:cxn ang="0">
                    <a:pos x="connsiteX3" y="connsiteY3"/>
                  </a:cxn>
                </a:cxnLst>
                <a:rect l="l" t="t" r="r" b="b"/>
                <a:pathLst>
                  <a:path w="64161" h="64171">
                    <a:moveTo>
                      <a:pt x="64163" y="0"/>
                    </a:moveTo>
                    <a:lnTo>
                      <a:pt x="0" y="17593"/>
                    </a:lnTo>
                    <a:lnTo>
                      <a:pt x="47391" y="64172"/>
                    </a:lnTo>
                    <a:lnTo>
                      <a:pt x="64163" y="0"/>
                    </a:lnTo>
                    <a:close/>
                  </a:path>
                </a:pathLst>
              </a:custGeom>
              <a:solidFill>
                <a:srgbClr val="23004C"/>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sp>
          <p:nvSpPr>
            <p:cNvPr id="157" name="TextBox 2459">
              <a:extLst>
                <a:ext uri="{FF2B5EF4-FFF2-40B4-BE49-F238E27FC236}">
                  <a16:creationId xmlns:a16="http://schemas.microsoft.com/office/drawing/2014/main" id="{A1123C1A-1ADE-4101-6BB9-850AECBD9372}"/>
                </a:ext>
              </a:extLst>
            </p:cNvPr>
            <p:cNvSpPr txBox="1"/>
            <p:nvPr/>
          </p:nvSpPr>
          <p:spPr>
            <a:xfrm>
              <a:off x="3236183" y="1999231"/>
              <a:ext cx="941164" cy="507831"/>
            </a:xfrm>
            <a:prstGeom prst="rect">
              <a:avLst/>
            </a:prstGeom>
            <a:noFill/>
          </p:spPr>
          <p:txBody>
            <a:bodyPr wrap="non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900" b="1" i="0" u="none" strike="noStrike" kern="1200" cap="none" spc="0" normalizeH="0" baseline="0" noProof="0">
                  <a:ln>
                    <a:noFill/>
                  </a:ln>
                  <a:solidFill>
                    <a:srgbClr val="62D488"/>
                  </a:solidFill>
                  <a:effectLst/>
                  <a:uLnTx/>
                  <a:uFillTx/>
                  <a:latin typeface="Verdana"/>
                  <a:ea typeface="Verdana"/>
                  <a:cs typeface="Verdana"/>
                </a:rPr>
                <a:t>Inaktivierte</a:t>
              </a:r>
            </a:p>
            <a:p>
              <a:pPr marL="0" marR="0" lvl="0" indent="0" algn="l" defTabSz="457189" rtl="0" eaLnBrk="1" fontAlgn="auto" latinLnBrk="0" hangingPunct="1">
                <a:lnSpc>
                  <a:spcPct val="100000"/>
                </a:lnSpc>
                <a:spcBef>
                  <a:spcPts val="0"/>
                </a:spcBef>
                <a:spcAft>
                  <a:spcPts val="0"/>
                </a:spcAft>
                <a:buClrTx/>
                <a:buSzTx/>
                <a:buFontTx/>
                <a:buNone/>
                <a:tabLst/>
                <a:defRPr/>
              </a:pPr>
              <a:r>
                <a:rPr lang="de" sz="900" b="1">
                  <a:solidFill>
                    <a:srgbClr val="62D488"/>
                  </a:solidFill>
                  <a:latin typeface="Verdana"/>
                  <a:ea typeface="Verdana"/>
                  <a:cs typeface="Verdana"/>
                </a:rPr>
                <a:t>autoreaktive</a:t>
              </a:r>
              <a:endParaRPr kumimoji="0" lang="de" sz="900" b="1" i="0" u="none" strike="noStrike" kern="1200" cap="none" spc="0" normalizeH="0" baseline="0" noProof="0">
                <a:ln>
                  <a:noFill/>
                </a:ln>
                <a:solidFill>
                  <a:srgbClr val="62D488"/>
                </a:solidFill>
                <a:effectLst/>
                <a:uLnTx/>
                <a:uFillTx/>
                <a:latin typeface="Verdana"/>
                <a:ea typeface="Verdana"/>
                <a:cs typeface="Verdana"/>
              </a:endParaRPr>
            </a:p>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900" b="1" i="0" u="none" strike="noStrike" kern="1200" cap="none" spc="0" normalizeH="0" baseline="0" noProof="0">
                  <a:ln>
                    <a:noFill/>
                  </a:ln>
                  <a:solidFill>
                    <a:srgbClr val="62D488"/>
                  </a:solidFill>
                  <a:effectLst/>
                  <a:uLnTx/>
                  <a:uFillTx/>
                  <a:latin typeface="Verdana"/>
                  <a:ea typeface="Verdana"/>
                  <a:cs typeface="Verdana"/>
                </a:rPr>
                <a:t>T-Helferzelle</a:t>
              </a:r>
            </a:p>
          </p:txBody>
        </p:sp>
        <p:sp>
          <p:nvSpPr>
            <p:cNvPr id="146" name="TextBox 2383">
              <a:extLst>
                <a:ext uri="{FF2B5EF4-FFF2-40B4-BE49-F238E27FC236}">
                  <a16:creationId xmlns:a16="http://schemas.microsoft.com/office/drawing/2014/main" id="{1D1B6E32-105C-71A4-EAB1-642762FDACC4}"/>
                </a:ext>
              </a:extLst>
            </p:cNvPr>
            <p:cNvSpPr txBox="1"/>
            <p:nvPr/>
          </p:nvSpPr>
          <p:spPr>
            <a:xfrm>
              <a:off x="2347234" y="2620143"/>
              <a:ext cx="495649" cy="307777"/>
            </a:xfrm>
            <a:prstGeom prst="rect">
              <a:avLst/>
            </a:prstGeom>
            <a:noFill/>
          </p:spPr>
          <p:txBody>
            <a:bodyPr wrap="non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700" b="0" i="0" u="none" strike="noStrike" kern="1200" cap="none" spc="0" normalizeH="0" baseline="0" noProof="0">
                  <a:ln>
                    <a:noFill/>
                  </a:ln>
                  <a:solidFill>
                    <a:srgbClr val="23004C"/>
                  </a:solidFill>
                  <a:effectLst/>
                  <a:uLnTx/>
                  <a:uFillTx/>
                  <a:latin typeface="Verdana"/>
                  <a:ea typeface="Verdana"/>
                  <a:cs typeface="Verdana"/>
                </a:rPr>
                <a:t>CD4</a:t>
              </a:r>
              <a:r>
                <a:rPr kumimoji="0" lang="de" sz="700" b="0" i="0" u="none" strike="noStrike" kern="1200" cap="none" spc="0" normalizeH="0" baseline="30000" noProof="0">
                  <a:ln>
                    <a:noFill/>
                  </a:ln>
                  <a:solidFill>
                    <a:srgbClr val="23004C"/>
                  </a:solidFill>
                  <a:effectLst/>
                  <a:uLnTx/>
                  <a:uFillTx/>
                  <a:latin typeface="Verdana"/>
                  <a:ea typeface="Verdana"/>
                  <a:cs typeface="Verdana"/>
                </a:rPr>
                <a:t>+</a:t>
              </a:r>
            </a:p>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700" b="0" i="0" u="none" strike="noStrike" kern="1200" cap="none" spc="0" normalizeH="0" baseline="0" noProof="0">
                  <a:ln>
                    <a:noFill/>
                  </a:ln>
                  <a:solidFill>
                    <a:srgbClr val="23004C"/>
                  </a:solidFill>
                  <a:effectLst/>
                  <a:uLnTx/>
                  <a:uFillTx/>
                  <a:latin typeface="Verdana"/>
                  <a:ea typeface="Verdana"/>
                  <a:cs typeface="Verdana"/>
                </a:rPr>
                <a:t>T-Zelle</a:t>
              </a:r>
            </a:p>
          </p:txBody>
        </p:sp>
      </p:grpSp>
      <p:grpSp>
        <p:nvGrpSpPr>
          <p:cNvPr id="180" name="Group 2512">
            <a:extLst>
              <a:ext uri="{FF2B5EF4-FFF2-40B4-BE49-F238E27FC236}">
                <a16:creationId xmlns:a16="http://schemas.microsoft.com/office/drawing/2014/main" id="{CED72093-66EB-0808-E183-34A82D0938A4}"/>
              </a:ext>
            </a:extLst>
          </p:cNvPr>
          <p:cNvGrpSpPr/>
          <p:nvPr/>
        </p:nvGrpSpPr>
        <p:grpSpPr>
          <a:xfrm>
            <a:off x="4652618" y="755481"/>
            <a:ext cx="4334768" cy="3571289"/>
            <a:chOff x="4735305" y="940308"/>
            <a:chExt cx="4334768" cy="3571289"/>
          </a:xfrm>
        </p:grpSpPr>
        <p:sp>
          <p:nvSpPr>
            <p:cNvPr id="181" name="TextBox 8">
              <a:extLst>
                <a:ext uri="{FF2B5EF4-FFF2-40B4-BE49-F238E27FC236}">
                  <a16:creationId xmlns:a16="http://schemas.microsoft.com/office/drawing/2014/main" id="{2E9D5734-26A0-DF3C-23A4-6119C7FF481C}"/>
                </a:ext>
              </a:extLst>
            </p:cNvPr>
            <p:cNvSpPr txBox="1"/>
            <p:nvPr/>
          </p:nvSpPr>
          <p:spPr>
            <a:xfrm>
              <a:off x="5035300" y="940308"/>
              <a:ext cx="4034773" cy="761747"/>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1200" b="1" i="0" u="none" strike="noStrike" kern="1200" cap="none" spc="0" normalizeH="0" baseline="0" noProof="0">
                  <a:ln>
                    <a:noFill/>
                  </a:ln>
                  <a:solidFill>
                    <a:srgbClr val="000000"/>
                  </a:solidFill>
                  <a:effectLst/>
                  <a:uLnTx/>
                  <a:uFillTx/>
                  <a:latin typeface="Georgia"/>
                  <a:ea typeface="Georgia"/>
                  <a:cs typeface="Georgia"/>
                </a:rPr>
                <a:t>Menschen mit T1D</a:t>
              </a:r>
              <a:br>
                <a:rPr kumimoji="0" sz="1200" b="0" i="0" u="none" strike="noStrike" kern="1200" cap="none" spc="0" normalizeH="0" baseline="0" noProof="0">
                  <a:ln>
                    <a:noFill/>
                  </a:ln>
                  <a:solidFill>
                    <a:prstClr val="black"/>
                  </a:solidFill>
                  <a:effectLst/>
                  <a:uLnTx/>
                  <a:uFillTx/>
                  <a:latin typeface="Verdana"/>
                  <a:ea typeface="Verdana"/>
                  <a:cs typeface="Arial"/>
                </a:rPr>
              </a:br>
              <a:r>
                <a:rPr kumimoji="0" lang="de" sz="1050" b="0" i="0" u="none" strike="noStrike" kern="1200" cap="none" spc="0" normalizeH="0" baseline="0" noProof="0">
                  <a:ln>
                    <a:noFill/>
                  </a:ln>
                  <a:solidFill>
                    <a:srgbClr val="000000"/>
                  </a:solidFill>
                  <a:effectLst/>
                  <a:uLnTx/>
                  <a:uFillTx/>
                  <a:latin typeface="Verdana"/>
                  <a:ea typeface="Verdana"/>
                  <a:cs typeface="Verdana"/>
                </a:rPr>
                <a:t>Unzureichende Immunregulation kann zu einer Autoimmunreaktion gegen Betazellen durch autoreaktive T-Zellen führen</a:t>
              </a:r>
              <a:endParaRPr kumimoji="0" lang="en-GB" sz="1200" b="0" i="0" u="none" strike="noStrike" kern="1200" cap="none" spc="0" normalizeH="0" baseline="0" noProof="0">
                <a:ln>
                  <a:noFill/>
                </a:ln>
                <a:solidFill>
                  <a:prstClr val="black"/>
                </a:solidFill>
                <a:effectLst/>
                <a:uLnTx/>
                <a:uFillTx/>
                <a:latin typeface="Verdana"/>
                <a:ea typeface="Verdana"/>
                <a:cs typeface="Arial"/>
              </a:endParaRPr>
            </a:p>
          </p:txBody>
        </p:sp>
        <p:sp>
          <p:nvSpPr>
            <p:cNvPr id="182" name="Freeform 225">
              <a:extLst>
                <a:ext uri="{FF2B5EF4-FFF2-40B4-BE49-F238E27FC236}">
                  <a16:creationId xmlns:a16="http://schemas.microsoft.com/office/drawing/2014/main" id="{1FCE0F80-580B-2772-50C0-80F9596C0478}"/>
                </a:ext>
              </a:extLst>
            </p:cNvPr>
            <p:cNvSpPr/>
            <p:nvPr/>
          </p:nvSpPr>
          <p:spPr>
            <a:xfrm>
              <a:off x="7208445" y="3209362"/>
              <a:ext cx="21091" cy="25061"/>
            </a:xfrm>
            <a:custGeom>
              <a:avLst/>
              <a:gdLst>
                <a:gd name="connsiteX0" fmla="*/ 0 w 21091"/>
                <a:gd name="connsiteY0" fmla="*/ 25061 h 25061"/>
                <a:gd name="connsiteX1" fmla="*/ 21091 w 21091"/>
                <a:gd name="connsiteY1" fmla="*/ 0 h 25061"/>
              </a:gdLst>
              <a:ahLst/>
              <a:cxnLst>
                <a:cxn ang="0">
                  <a:pos x="connsiteX0" y="connsiteY0"/>
                </a:cxn>
                <a:cxn ang="0">
                  <a:pos x="connsiteX1" y="connsiteY1"/>
                </a:cxn>
              </a:cxnLst>
              <a:rect l="l" t="t" r="r" b="b"/>
              <a:pathLst>
                <a:path w="21091" h="25061">
                  <a:moveTo>
                    <a:pt x="0" y="25061"/>
                  </a:moveTo>
                  <a:lnTo>
                    <a:pt x="21091" y="0"/>
                  </a:lnTo>
                </a:path>
              </a:pathLst>
            </a:custGeom>
            <a:ln w="2922"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nvGrpSpPr>
            <p:cNvPr id="183" name="Graphic 4">
              <a:extLst>
                <a:ext uri="{FF2B5EF4-FFF2-40B4-BE49-F238E27FC236}">
                  <a16:creationId xmlns:a16="http://schemas.microsoft.com/office/drawing/2014/main" id="{71CEFF9B-B162-D45E-069A-3B589D8AB162}"/>
                </a:ext>
              </a:extLst>
            </p:cNvPr>
            <p:cNvGrpSpPr/>
            <p:nvPr/>
          </p:nvGrpSpPr>
          <p:grpSpPr>
            <a:xfrm>
              <a:off x="7676134" y="3492504"/>
              <a:ext cx="369349" cy="113155"/>
              <a:chOff x="9145953" y="4106499"/>
              <a:chExt cx="369349" cy="113155"/>
            </a:xfrm>
            <a:solidFill>
              <a:srgbClr val="23004C"/>
            </a:solidFill>
          </p:grpSpPr>
          <p:sp>
            <p:nvSpPr>
              <p:cNvPr id="275" name="Freeform 304">
                <a:extLst>
                  <a:ext uri="{FF2B5EF4-FFF2-40B4-BE49-F238E27FC236}">
                    <a16:creationId xmlns:a16="http://schemas.microsoft.com/office/drawing/2014/main" id="{59B2D3D8-598B-2B3F-7C18-F7684B33D6C2}"/>
                  </a:ext>
                </a:extLst>
              </p:cNvPr>
              <p:cNvSpPr/>
              <p:nvPr/>
            </p:nvSpPr>
            <p:spPr>
              <a:xfrm>
                <a:off x="9192328" y="4136243"/>
                <a:ext cx="322973" cy="83410"/>
              </a:xfrm>
              <a:custGeom>
                <a:avLst/>
                <a:gdLst>
                  <a:gd name="connsiteX0" fmla="*/ 322973 w 322973"/>
                  <a:gd name="connsiteY0" fmla="*/ 83411 h 83410"/>
                  <a:gd name="connsiteX1" fmla="*/ 0 w 322973"/>
                  <a:gd name="connsiteY1" fmla="*/ 0 h 83410"/>
                </a:gdLst>
                <a:ahLst/>
                <a:cxnLst>
                  <a:cxn ang="0">
                    <a:pos x="connsiteX0" y="connsiteY0"/>
                  </a:cxn>
                  <a:cxn ang="0">
                    <a:pos x="connsiteX1" y="connsiteY1"/>
                  </a:cxn>
                </a:cxnLst>
                <a:rect l="l" t="t" r="r" b="b"/>
                <a:pathLst>
                  <a:path w="322973" h="83410">
                    <a:moveTo>
                      <a:pt x="322973" y="83411"/>
                    </a:moveTo>
                    <a:lnTo>
                      <a:pt x="0" y="0"/>
                    </a:lnTo>
                  </a:path>
                </a:pathLst>
              </a:custGeom>
              <a:ln w="9529"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76" name="Freeform 305">
                <a:extLst>
                  <a:ext uri="{FF2B5EF4-FFF2-40B4-BE49-F238E27FC236}">
                    <a16:creationId xmlns:a16="http://schemas.microsoft.com/office/drawing/2014/main" id="{B5E4F759-20D4-51C7-A5C2-51C356A1D06C}"/>
                  </a:ext>
                </a:extLst>
              </p:cNvPr>
              <p:cNvSpPr/>
              <p:nvPr/>
            </p:nvSpPr>
            <p:spPr>
              <a:xfrm>
                <a:off x="9145953" y="4106499"/>
                <a:ext cx="64163" cy="64171"/>
              </a:xfrm>
              <a:custGeom>
                <a:avLst/>
                <a:gdLst>
                  <a:gd name="connsiteX0" fmla="*/ 64163 w 64163"/>
                  <a:gd name="connsiteY0" fmla="*/ 0 h 64171"/>
                  <a:gd name="connsiteX1" fmla="*/ 0 w 64163"/>
                  <a:gd name="connsiteY1" fmla="*/ 17720 h 64171"/>
                  <a:gd name="connsiteX2" fmla="*/ 47392 w 64163"/>
                  <a:gd name="connsiteY2" fmla="*/ 64172 h 64171"/>
                  <a:gd name="connsiteX3" fmla="*/ 64163 w 64163"/>
                  <a:gd name="connsiteY3" fmla="*/ 0 h 64171"/>
                </a:gdLst>
                <a:ahLst/>
                <a:cxnLst>
                  <a:cxn ang="0">
                    <a:pos x="connsiteX0" y="connsiteY0"/>
                  </a:cxn>
                  <a:cxn ang="0">
                    <a:pos x="connsiteX1" y="connsiteY1"/>
                  </a:cxn>
                  <a:cxn ang="0">
                    <a:pos x="connsiteX2" y="connsiteY2"/>
                  </a:cxn>
                  <a:cxn ang="0">
                    <a:pos x="connsiteX3" y="connsiteY3"/>
                  </a:cxn>
                </a:cxnLst>
                <a:rect l="l" t="t" r="r" b="b"/>
                <a:pathLst>
                  <a:path w="64163" h="64171">
                    <a:moveTo>
                      <a:pt x="64163" y="0"/>
                    </a:moveTo>
                    <a:lnTo>
                      <a:pt x="0" y="17720"/>
                    </a:lnTo>
                    <a:lnTo>
                      <a:pt x="47392" y="64172"/>
                    </a:lnTo>
                    <a:lnTo>
                      <a:pt x="64163" y="0"/>
                    </a:lnTo>
                    <a:close/>
                  </a:path>
                </a:pathLst>
              </a:custGeom>
              <a:solidFill>
                <a:srgbClr val="23004C"/>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grpSp>
          <p:nvGrpSpPr>
            <p:cNvPr id="184" name="Graphic 4">
              <a:extLst>
                <a:ext uri="{FF2B5EF4-FFF2-40B4-BE49-F238E27FC236}">
                  <a16:creationId xmlns:a16="http://schemas.microsoft.com/office/drawing/2014/main" id="{C4BA1531-6F5E-9286-69FA-34063AB771EA}"/>
                </a:ext>
              </a:extLst>
            </p:cNvPr>
            <p:cNvGrpSpPr/>
            <p:nvPr/>
          </p:nvGrpSpPr>
          <p:grpSpPr>
            <a:xfrm>
              <a:off x="7529640" y="2393860"/>
              <a:ext cx="355499" cy="148089"/>
              <a:chOff x="8999459" y="3007855"/>
              <a:chExt cx="355499" cy="148089"/>
            </a:xfrm>
            <a:solidFill>
              <a:srgbClr val="23004C"/>
            </a:solidFill>
          </p:grpSpPr>
          <p:sp>
            <p:nvSpPr>
              <p:cNvPr id="273" name="Freeform 307">
                <a:extLst>
                  <a:ext uri="{FF2B5EF4-FFF2-40B4-BE49-F238E27FC236}">
                    <a16:creationId xmlns:a16="http://schemas.microsoft.com/office/drawing/2014/main" id="{F18AAE44-1552-96DD-871D-39B89DE5A140}"/>
                  </a:ext>
                </a:extLst>
              </p:cNvPr>
              <p:cNvSpPr/>
              <p:nvPr/>
            </p:nvSpPr>
            <p:spPr>
              <a:xfrm>
                <a:off x="9044055" y="3007855"/>
                <a:ext cx="310903" cy="120749"/>
              </a:xfrm>
              <a:custGeom>
                <a:avLst/>
                <a:gdLst>
                  <a:gd name="connsiteX0" fmla="*/ 310903 w 310903"/>
                  <a:gd name="connsiteY0" fmla="*/ 0 h 120749"/>
                  <a:gd name="connsiteX1" fmla="*/ 0 w 310903"/>
                  <a:gd name="connsiteY1" fmla="*/ 120750 h 120749"/>
                </a:gdLst>
                <a:ahLst/>
                <a:cxnLst>
                  <a:cxn ang="0">
                    <a:pos x="connsiteX0" y="connsiteY0"/>
                  </a:cxn>
                  <a:cxn ang="0">
                    <a:pos x="connsiteX1" y="connsiteY1"/>
                  </a:cxn>
                </a:cxnLst>
                <a:rect l="l" t="t" r="r" b="b"/>
                <a:pathLst>
                  <a:path w="310903" h="120749">
                    <a:moveTo>
                      <a:pt x="310903" y="0"/>
                    </a:moveTo>
                    <a:lnTo>
                      <a:pt x="0" y="120750"/>
                    </a:lnTo>
                  </a:path>
                </a:pathLst>
              </a:custGeom>
              <a:ln w="9529"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74" name="Freeform 308">
                <a:extLst>
                  <a:ext uri="{FF2B5EF4-FFF2-40B4-BE49-F238E27FC236}">
                    <a16:creationId xmlns:a16="http://schemas.microsoft.com/office/drawing/2014/main" id="{21642C6F-8905-2679-5AED-61324A608653}"/>
                  </a:ext>
                </a:extLst>
              </p:cNvPr>
              <p:cNvSpPr/>
              <p:nvPr/>
            </p:nvSpPr>
            <p:spPr>
              <a:xfrm>
                <a:off x="8999459" y="3094177"/>
                <a:ext cx="65814" cy="61767"/>
              </a:xfrm>
              <a:custGeom>
                <a:avLst/>
                <a:gdLst>
                  <a:gd name="connsiteX0" fmla="*/ 41547 w 65814"/>
                  <a:gd name="connsiteY0" fmla="*/ 0 h 61767"/>
                  <a:gd name="connsiteX1" fmla="*/ 0 w 65814"/>
                  <a:gd name="connsiteY1" fmla="*/ 51768 h 61767"/>
                  <a:gd name="connsiteX2" fmla="*/ 65814 w 65814"/>
                  <a:gd name="connsiteY2" fmla="*/ 61767 h 61767"/>
                  <a:gd name="connsiteX3" fmla="*/ 41547 w 65814"/>
                  <a:gd name="connsiteY3" fmla="*/ 0 h 61767"/>
                </a:gdLst>
                <a:ahLst/>
                <a:cxnLst>
                  <a:cxn ang="0">
                    <a:pos x="connsiteX0" y="connsiteY0"/>
                  </a:cxn>
                  <a:cxn ang="0">
                    <a:pos x="connsiteX1" y="connsiteY1"/>
                  </a:cxn>
                  <a:cxn ang="0">
                    <a:pos x="connsiteX2" y="connsiteY2"/>
                  </a:cxn>
                  <a:cxn ang="0">
                    <a:pos x="connsiteX3" y="connsiteY3"/>
                  </a:cxn>
                </a:cxnLst>
                <a:rect l="l" t="t" r="r" b="b"/>
                <a:pathLst>
                  <a:path w="65814" h="61766">
                    <a:moveTo>
                      <a:pt x="41547" y="0"/>
                    </a:moveTo>
                    <a:lnTo>
                      <a:pt x="0" y="51768"/>
                    </a:lnTo>
                    <a:lnTo>
                      <a:pt x="65814" y="61767"/>
                    </a:lnTo>
                    <a:lnTo>
                      <a:pt x="41547" y="0"/>
                    </a:lnTo>
                    <a:close/>
                  </a:path>
                </a:pathLst>
              </a:custGeom>
              <a:solidFill>
                <a:srgbClr val="23004C"/>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grpSp>
          <p:nvGrpSpPr>
            <p:cNvPr id="185" name="Graphic 4">
              <a:extLst>
                <a:ext uri="{FF2B5EF4-FFF2-40B4-BE49-F238E27FC236}">
                  <a16:creationId xmlns:a16="http://schemas.microsoft.com/office/drawing/2014/main" id="{6749E120-20EF-A6BE-83E4-49F64CCA40FC}"/>
                </a:ext>
              </a:extLst>
            </p:cNvPr>
            <p:cNvGrpSpPr/>
            <p:nvPr/>
          </p:nvGrpSpPr>
          <p:grpSpPr>
            <a:xfrm>
              <a:off x="5921632" y="3185567"/>
              <a:ext cx="322592" cy="203021"/>
              <a:chOff x="7391451" y="3799562"/>
              <a:chExt cx="322592" cy="203021"/>
            </a:xfrm>
            <a:solidFill>
              <a:srgbClr val="23004C"/>
            </a:solidFill>
          </p:grpSpPr>
          <p:sp>
            <p:nvSpPr>
              <p:cNvPr id="271" name="Freeform 310">
                <a:extLst>
                  <a:ext uri="{FF2B5EF4-FFF2-40B4-BE49-F238E27FC236}">
                    <a16:creationId xmlns:a16="http://schemas.microsoft.com/office/drawing/2014/main" id="{F667DCE1-083D-EB1B-E53A-FC36EFA65B09}"/>
                  </a:ext>
                </a:extLst>
              </p:cNvPr>
              <p:cNvSpPr/>
              <p:nvPr/>
            </p:nvSpPr>
            <p:spPr>
              <a:xfrm>
                <a:off x="7391451" y="3799562"/>
                <a:ext cx="282062" cy="177580"/>
              </a:xfrm>
              <a:custGeom>
                <a:avLst/>
                <a:gdLst>
                  <a:gd name="connsiteX0" fmla="*/ 0 w 282062"/>
                  <a:gd name="connsiteY0" fmla="*/ 0 h 177580"/>
                  <a:gd name="connsiteX1" fmla="*/ 282062 w 282062"/>
                  <a:gd name="connsiteY1" fmla="*/ 177580 h 177580"/>
                </a:gdLst>
                <a:ahLst/>
                <a:cxnLst>
                  <a:cxn ang="0">
                    <a:pos x="connsiteX0" y="connsiteY0"/>
                  </a:cxn>
                  <a:cxn ang="0">
                    <a:pos x="connsiteX1" y="connsiteY1"/>
                  </a:cxn>
                </a:cxnLst>
                <a:rect l="l" t="t" r="r" b="b"/>
                <a:pathLst>
                  <a:path w="282062" h="177580">
                    <a:moveTo>
                      <a:pt x="0" y="0"/>
                    </a:moveTo>
                    <a:lnTo>
                      <a:pt x="282062" y="177580"/>
                    </a:lnTo>
                  </a:path>
                </a:pathLst>
              </a:custGeom>
              <a:ln w="9529"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72" name="Freeform 311">
                <a:extLst>
                  <a:ext uri="{FF2B5EF4-FFF2-40B4-BE49-F238E27FC236}">
                    <a16:creationId xmlns:a16="http://schemas.microsoft.com/office/drawing/2014/main" id="{52CE5D10-740B-A26D-6B95-E66D0821B705}"/>
                  </a:ext>
                </a:extLst>
              </p:cNvPr>
              <p:cNvSpPr/>
              <p:nvPr/>
            </p:nvSpPr>
            <p:spPr>
              <a:xfrm>
                <a:off x="7647594" y="3943980"/>
                <a:ext cx="66449" cy="58602"/>
              </a:xfrm>
              <a:custGeom>
                <a:avLst/>
                <a:gdLst>
                  <a:gd name="connsiteX0" fmla="*/ 0 w 66449"/>
                  <a:gd name="connsiteY0" fmla="*/ 55945 h 58602"/>
                  <a:gd name="connsiteX1" fmla="*/ 66450 w 66449"/>
                  <a:gd name="connsiteY1" fmla="*/ 58603 h 58602"/>
                  <a:gd name="connsiteX2" fmla="*/ 35448 w 66449"/>
                  <a:gd name="connsiteY2" fmla="*/ 0 h 58602"/>
                  <a:gd name="connsiteX3" fmla="*/ 0 w 66449"/>
                  <a:gd name="connsiteY3" fmla="*/ 55945 h 58602"/>
                </a:gdLst>
                <a:ahLst/>
                <a:cxnLst>
                  <a:cxn ang="0">
                    <a:pos x="connsiteX0" y="connsiteY0"/>
                  </a:cxn>
                  <a:cxn ang="0">
                    <a:pos x="connsiteX1" y="connsiteY1"/>
                  </a:cxn>
                  <a:cxn ang="0">
                    <a:pos x="connsiteX2" y="connsiteY2"/>
                  </a:cxn>
                  <a:cxn ang="0">
                    <a:pos x="connsiteX3" y="connsiteY3"/>
                  </a:cxn>
                </a:cxnLst>
                <a:rect l="l" t="t" r="r" b="b"/>
                <a:pathLst>
                  <a:path w="66449" h="58602">
                    <a:moveTo>
                      <a:pt x="0" y="55945"/>
                    </a:moveTo>
                    <a:lnTo>
                      <a:pt x="66450" y="58603"/>
                    </a:lnTo>
                    <a:lnTo>
                      <a:pt x="35448" y="0"/>
                    </a:lnTo>
                    <a:lnTo>
                      <a:pt x="0" y="55945"/>
                    </a:lnTo>
                    <a:close/>
                  </a:path>
                </a:pathLst>
              </a:custGeom>
              <a:solidFill>
                <a:srgbClr val="23004C"/>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grpSp>
          <p:nvGrpSpPr>
            <p:cNvPr id="186" name="Graphic 4">
              <a:extLst>
                <a:ext uri="{FF2B5EF4-FFF2-40B4-BE49-F238E27FC236}">
                  <a16:creationId xmlns:a16="http://schemas.microsoft.com/office/drawing/2014/main" id="{1BEBAD5C-BBD1-938B-341C-A331C7224103}"/>
                </a:ext>
              </a:extLst>
            </p:cNvPr>
            <p:cNvGrpSpPr/>
            <p:nvPr/>
          </p:nvGrpSpPr>
          <p:grpSpPr>
            <a:xfrm>
              <a:off x="6334180" y="4289906"/>
              <a:ext cx="326404" cy="112522"/>
              <a:chOff x="7803999" y="4903901"/>
              <a:chExt cx="326404" cy="112522"/>
            </a:xfrm>
            <a:solidFill>
              <a:srgbClr val="23004C"/>
            </a:solidFill>
          </p:grpSpPr>
          <p:sp>
            <p:nvSpPr>
              <p:cNvPr id="269" name="Freeform 313">
                <a:extLst>
                  <a:ext uri="{FF2B5EF4-FFF2-40B4-BE49-F238E27FC236}">
                    <a16:creationId xmlns:a16="http://schemas.microsoft.com/office/drawing/2014/main" id="{83ED5638-3B07-0A3F-42D0-331F459A3F85}"/>
                  </a:ext>
                </a:extLst>
              </p:cNvPr>
              <p:cNvSpPr/>
              <p:nvPr/>
            </p:nvSpPr>
            <p:spPr>
              <a:xfrm>
                <a:off x="7803999" y="4932886"/>
                <a:ext cx="280537" cy="83537"/>
              </a:xfrm>
              <a:custGeom>
                <a:avLst/>
                <a:gdLst>
                  <a:gd name="connsiteX0" fmla="*/ 0 w 280537"/>
                  <a:gd name="connsiteY0" fmla="*/ 83537 h 83537"/>
                  <a:gd name="connsiteX1" fmla="*/ 280537 w 280537"/>
                  <a:gd name="connsiteY1" fmla="*/ 0 h 83537"/>
                </a:gdLst>
                <a:ahLst/>
                <a:cxnLst>
                  <a:cxn ang="0">
                    <a:pos x="connsiteX0" y="connsiteY0"/>
                  </a:cxn>
                  <a:cxn ang="0">
                    <a:pos x="connsiteX1" y="connsiteY1"/>
                  </a:cxn>
                </a:cxnLst>
                <a:rect l="l" t="t" r="r" b="b"/>
                <a:pathLst>
                  <a:path w="280537" h="83537">
                    <a:moveTo>
                      <a:pt x="0" y="83537"/>
                    </a:moveTo>
                    <a:lnTo>
                      <a:pt x="280537" y="0"/>
                    </a:lnTo>
                  </a:path>
                </a:pathLst>
              </a:custGeom>
              <a:ln w="9529"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70" name="Freeform 314">
                <a:extLst>
                  <a:ext uri="{FF2B5EF4-FFF2-40B4-BE49-F238E27FC236}">
                    <a16:creationId xmlns:a16="http://schemas.microsoft.com/office/drawing/2014/main" id="{01518607-A274-8636-700B-7DD27CDBA503}"/>
                  </a:ext>
                </a:extLst>
              </p:cNvPr>
              <p:cNvSpPr/>
              <p:nvPr/>
            </p:nvSpPr>
            <p:spPr>
              <a:xfrm>
                <a:off x="8065732" y="4903901"/>
                <a:ext cx="64670" cy="63412"/>
              </a:xfrm>
              <a:custGeom>
                <a:avLst/>
                <a:gdLst>
                  <a:gd name="connsiteX0" fmla="*/ 19058 w 64670"/>
                  <a:gd name="connsiteY0" fmla="*/ 63412 h 63412"/>
                  <a:gd name="connsiteX1" fmla="*/ 64671 w 64670"/>
                  <a:gd name="connsiteY1" fmla="*/ 15315 h 63412"/>
                  <a:gd name="connsiteX2" fmla="*/ 0 w 64670"/>
                  <a:gd name="connsiteY2" fmla="*/ 0 h 63412"/>
                  <a:gd name="connsiteX3" fmla="*/ 19058 w 64670"/>
                  <a:gd name="connsiteY3" fmla="*/ 63412 h 63412"/>
                </a:gdLst>
                <a:ahLst/>
                <a:cxnLst>
                  <a:cxn ang="0">
                    <a:pos x="connsiteX0" y="connsiteY0"/>
                  </a:cxn>
                  <a:cxn ang="0">
                    <a:pos x="connsiteX1" y="connsiteY1"/>
                  </a:cxn>
                  <a:cxn ang="0">
                    <a:pos x="connsiteX2" y="connsiteY2"/>
                  </a:cxn>
                  <a:cxn ang="0">
                    <a:pos x="connsiteX3" y="connsiteY3"/>
                  </a:cxn>
                </a:cxnLst>
                <a:rect l="l" t="t" r="r" b="b"/>
                <a:pathLst>
                  <a:path w="64669" h="63412">
                    <a:moveTo>
                      <a:pt x="19058" y="63412"/>
                    </a:moveTo>
                    <a:lnTo>
                      <a:pt x="64671" y="15315"/>
                    </a:lnTo>
                    <a:lnTo>
                      <a:pt x="0" y="0"/>
                    </a:lnTo>
                    <a:lnTo>
                      <a:pt x="19058" y="63412"/>
                    </a:lnTo>
                    <a:close/>
                  </a:path>
                </a:pathLst>
              </a:custGeom>
              <a:solidFill>
                <a:srgbClr val="23004C"/>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sp>
          <p:nvSpPr>
            <p:cNvPr id="187" name="Freeform 318">
              <a:extLst>
                <a:ext uri="{FF2B5EF4-FFF2-40B4-BE49-F238E27FC236}">
                  <a16:creationId xmlns:a16="http://schemas.microsoft.com/office/drawing/2014/main" id="{AEBF7AD0-E4CD-0505-70BD-DCCAB97229D1}"/>
                </a:ext>
              </a:extLst>
            </p:cNvPr>
            <p:cNvSpPr/>
            <p:nvPr/>
          </p:nvSpPr>
          <p:spPr>
            <a:xfrm>
              <a:off x="7125351" y="2465373"/>
              <a:ext cx="410641" cy="409080"/>
            </a:xfrm>
            <a:custGeom>
              <a:avLst/>
              <a:gdLst>
                <a:gd name="connsiteX0" fmla="*/ 410642 w 410641"/>
                <a:gd name="connsiteY0" fmla="*/ 204540 h 409080"/>
                <a:gd name="connsiteX1" fmla="*/ 205321 w 410641"/>
                <a:gd name="connsiteY1" fmla="*/ 409080 h 409080"/>
                <a:gd name="connsiteX2" fmla="*/ 1 w 410641"/>
                <a:gd name="connsiteY2" fmla="*/ 204540 h 409080"/>
                <a:gd name="connsiteX3" fmla="*/ 205321 w 410641"/>
                <a:gd name="connsiteY3" fmla="*/ 0 h 409080"/>
                <a:gd name="connsiteX4" fmla="*/ 410642 w 410641"/>
                <a:gd name="connsiteY4" fmla="*/ 204540 h 4090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640" h="409080">
                  <a:moveTo>
                    <a:pt x="410642" y="204540"/>
                  </a:moveTo>
                  <a:cubicBezTo>
                    <a:pt x="410642" y="317504"/>
                    <a:pt x="318716" y="409080"/>
                    <a:pt x="205321" y="409080"/>
                  </a:cubicBezTo>
                  <a:cubicBezTo>
                    <a:pt x="91926" y="409080"/>
                    <a:pt x="1" y="317504"/>
                    <a:pt x="1" y="204540"/>
                  </a:cubicBezTo>
                  <a:cubicBezTo>
                    <a:pt x="1" y="91576"/>
                    <a:pt x="91926" y="0"/>
                    <a:pt x="205321" y="0"/>
                  </a:cubicBezTo>
                  <a:cubicBezTo>
                    <a:pt x="318717" y="0"/>
                    <a:pt x="410642" y="91576"/>
                    <a:pt x="410642" y="204540"/>
                  </a:cubicBezTo>
                  <a:close/>
                </a:path>
              </a:pathLst>
            </a:custGeom>
            <a:solidFill>
              <a:schemeClr val="accent3">
                <a:lumMod val="20000"/>
                <a:lumOff val="80000"/>
              </a:schemeClr>
            </a:solidFill>
            <a:ln w="7750" cap="flat">
              <a:solidFill>
                <a:schemeClr val="accent3">
                  <a:lumMod val="40000"/>
                  <a:lumOff val="60000"/>
                </a:schemeClr>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88" name="Freeform 319">
              <a:extLst>
                <a:ext uri="{FF2B5EF4-FFF2-40B4-BE49-F238E27FC236}">
                  <a16:creationId xmlns:a16="http://schemas.microsoft.com/office/drawing/2014/main" id="{2D20C21F-D550-023B-A57D-0EA065C68A1B}"/>
                </a:ext>
              </a:extLst>
            </p:cNvPr>
            <p:cNvSpPr/>
            <p:nvPr/>
          </p:nvSpPr>
          <p:spPr>
            <a:xfrm>
              <a:off x="7200440" y="2536886"/>
              <a:ext cx="277996" cy="276939"/>
            </a:xfrm>
            <a:custGeom>
              <a:avLst/>
              <a:gdLst>
                <a:gd name="connsiteX0" fmla="*/ 277996 w 277996"/>
                <a:gd name="connsiteY0" fmla="*/ 138470 h 276939"/>
                <a:gd name="connsiteX1" fmla="*/ 138998 w 277996"/>
                <a:gd name="connsiteY1" fmla="*/ 276939 h 276939"/>
                <a:gd name="connsiteX2" fmla="*/ 0 w 277996"/>
                <a:gd name="connsiteY2" fmla="*/ 138470 h 276939"/>
                <a:gd name="connsiteX3" fmla="*/ 138998 w 277996"/>
                <a:gd name="connsiteY3" fmla="*/ 0 h 276939"/>
                <a:gd name="connsiteX4" fmla="*/ 277996 w 277996"/>
                <a:gd name="connsiteY4" fmla="*/ 138470 h 2769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996" h="276939">
                  <a:moveTo>
                    <a:pt x="277996" y="138470"/>
                  </a:moveTo>
                  <a:cubicBezTo>
                    <a:pt x="277996" y="214944"/>
                    <a:pt x="215764" y="276939"/>
                    <a:pt x="138998" y="276939"/>
                  </a:cubicBezTo>
                  <a:cubicBezTo>
                    <a:pt x="62231" y="276939"/>
                    <a:pt x="0" y="214944"/>
                    <a:pt x="0" y="138470"/>
                  </a:cubicBezTo>
                  <a:cubicBezTo>
                    <a:pt x="0" y="61995"/>
                    <a:pt x="62231" y="0"/>
                    <a:pt x="138998" y="0"/>
                  </a:cubicBezTo>
                  <a:cubicBezTo>
                    <a:pt x="215764" y="0"/>
                    <a:pt x="277996" y="61995"/>
                    <a:pt x="277996" y="138470"/>
                  </a:cubicBezTo>
                  <a:close/>
                </a:path>
              </a:pathLst>
            </a:custGeom>
            <a:gradFill>
              <a:gsLst>
                <a:gs pos="0">
                  <a:schemeClr val="accent3">
                    <a:lumMod val="20000"/>
                    <a:lumOff val="80000"/>
                  </a:schemeClr>
                </a:gs>
                <a:gs pos="100000">
                  <a:schemeClr val="accent3"/>
                </a:gs>
              </a:gsLst>
              <a:path path="circle">
                <a:fillToRect l="50000" t="50000" r="50000" b="50000"/>
              </a:path>
            </a:gra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nvGrpSpPr>
            <p:cNvPr id="189" name="Graphic 4">
              <a:extLst>
                <a:ext uri="{FF2B5EF4-FFF2-40B4-BE49-F238E27FC236}">
                  <a16:creationId xmlns:a16="http://schemas.microsoft.com/office/drawing/2014/main" id="{9E62D11B-DF70-7D7A-963E-A4F8D78C8C0E}"/>
                </a:ext>
              </a:extLst>
            </p:cNvPr>
            <p:cNvGrpSpPr/>
            <p:nvPr/>
          </p:nvGrpSpPr>
          <p:grpSpPr>
            <a:xfrm>
              <a:off x="7082485" y="2316887"/>
              <a:ext cx="208672" cy="289360"/>
              <a:chOff x="8552304" y="2930882"/>
              <a:chExt cx="208672" cy="289360"/>
            </a:xfrm>
            <a:solidFill>
              <a:schemeClr val="accent4"/>
            </a:solidFill>
          </p:grpSpPr>
          <p:sp>
            <p:nvSpPr>
              <p:cNvPr id="263" name="Freeform 321">
                <a:extLst>
                  <a:ext uri="{FF2B5EF4-FFF2-40B4-BE49-F238E27FC236}">
                    <a16:creationId xmlns:a16="http://schemas.microsoft.com/office/drawing/2014/main" id="{BE8CABA4-8909-753F-57C3-E82E7BD6BB54}"/>
                  </a:ext>
                </a:extLst>
              </p:cNvPr>
              <p:cNvSpPr/>
              <p:nvPr/>
            </p:nvSpPr>
            <p:spPr>
              <a:xfrm rot="-2223600">
                <a:off x="8620405" y="2924971"/>
                <a:ext cx="41546" cy="182010"/>
              </a:xfrm>
              <a:custGeom>
                <a:avLst/>
                <a:gdLst>
                  <a:gd name="connsiteX0" fmla="*/ 0 w 41546"/>
                  <a:gd name="connsiteY0" fmla="*/ 0 h 182010"/>
                  <a:gd name="connsiteX1" fmla="*/ 41547 w 41546"/>
                  <a:gd name="connsiteY1" fmla="*/ 0 h 182010"/>
                  <a:gd name="connsiteX2" fmla="*/ 41547 w 41546"/>
                  <a:gd name="connsiteY2" fmla="*/ 182010 h 182010"/>
                  <a:gd name="connsiteX3" fmla="*/ 0 w 41546"/>
                  <a:gd name="connsiteY3" fmla="*/ 182010 h 182010"/>
                </a:gdLst>
                <a:ahLst/>
                <a:cxnLst>
                  <a:cxn ang="0">
                    <a:pos x="connsiteX0" y="connsiteY0"/>
                  </a:cxn>
                  <a:cxn ang="0">
                    <a:pos x="connsiteX1" y="connsiteY1"/>
                  </a:cxn>
                  <a:cxn ang="0">
                    <a:pos x="connsiteX2" y="connsiteY2"/>
                  </a:cxn>
                  <a:cxn ang="0">
                    <a:pos x="connsiteX3" y="connsiteY3"/>
                  </a:cxn>
                </a:cxnLst>
                <a:rect l="l" t="t" r="r" b="b"/>
                <a:pathLst>
                  <a:path w="41546" h="182010">
                    <a:moveTo>
                      <a:pt x="0" y="0"/>
                    </a:moveTo>
                    <a:lnTo>
                      <a:pt x="41547" y="0"/>
                    </a:lnTo>
                    <a:lnTo>
                      <a:pt x="41547" y="182010"/>
                    </a:lnTo>
                    <a:lnTo>
                      <a:pt x="0" y="182010"/>
                    </a:lnTo>
                    <a:close/>
                  </a:path>
                </a:pathLst>
              </a:custGeom>
              <a:grpFill/>
              <a:ln w="3049" cap="flat">
                <a:solidFill>
                  <a:schemeClr val="accent1"/>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64" name="Freeform 322">
                <a:extLst>
                  <a:ext uri="{FF2B5EF4-FFF2-40B4-BE49-F238E27FC236}">
                    <a16:creationId xmlns:a16="http://schemas.microsoft.com/office/drawing/2014/main" id="{C9F0178C-0187-0503-1556-43E756AB69E6}"/>
                  </a:ext>
                </a:extLst>
              </p:cNvPr>
              <p:cNvSpPr/>
              <p:nvPr/>
            </p:nvSpPr>
            <p:spPr>
              <a:xfrm>
                <a:off x="8692367" y="3082532"/>
                <a:ext cx="68609" cy="82018"/>
              </a:xfrm>
              <a:custGeom>
                <a:avLst/>
                <a:gdLst>
                  <a:gd name="connsiteX0" fmla="*/ 68609 w 68609"/>
                  <a:gd name="connsiteY0" fmla="*/ 75817 h 82018"/>
                  <a:gd name="connsiteX1" fmla="*/ 60224 w 68609"/>
                  <a:gd name="connsiteY1" fmla="*/ 82019 h 82018"/>
                  <a:gd name="connsiteX2" fmla="*/ 0 w 68609"/>
                  <a:gd name="connsiteY2" fmla="*/ 8987 h 82018"/>
                  <a:gd name="connsiteX3" fmla="*/ 12070 w 68609"/>
                  <a:gd name="connsiteY3" fmla="*/ 0 h 82018"/>
                  <a:gd name="connsiteX4" fmla="*/ 68609 w 68609"/>
                  <a:gd name="connsiteY4" fmla="*/ 75817 h 82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609" h="82018">
                    <a:moveTo>
                      <a:pt x="68609" y="75817"/>
                    </a:moveTo>
                    <a:lnTo>
                      <a:pt x="60224" y="82019"/>
                    </a:lnTo>
                    <a:lnTo>
                      <a:pt x="0" y="8987"/>
                    </a:lnTo>
                    <a:lnTo>
                      <a:pt x="12070" y="0"/>
                    </a:lnTo>
                    <a:lnTo>
                      <a:pt x="68609" y="75817"/>
                    </a:lnTo>
                    <a:close/>
                  </a:path>
                </a:pathLst>
              </a:custGeom>
              <a:grpFill/>
              <a:ln w="3049" cap="flat">
                <a:solidFill>
                  <a:schemeClr val="accent1"/>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65" name="Freeform 323">
                <a:extLst>
                  <a:ext uri="{FF2B5EF4-FFF2-40B4-BE49-F238E27FC236}">
                    <a16:creationId xmlns:a16="http://schemas.microsoft.com/office/drawing/2014/main" id="{C52A95FA-C3F4-E2F3-B3DA-A85323862A23}"/>
                  </a:ext>
                </a:extLst>
              </p:cNvPr>
              <p:cNvSpPr/>
              <p:nvPr/>
            </p:nvSpPr>
            <p:spPr>
              <a:xfrm>
                <a:off x="8605207" y="3102151"/>
                <a:ext cx="89574" cy="118091"/>
              </a:xfrm>
              <a:custGeom>
                <a:avLst/>
                <a:gdLst>
                  <a:gd name="connsiteX0" fmla="*/ 89574 w 89574"/>
                  <a:gd name="connsiteY0" fmla="*/ 108852 h 118091"/>
                  <a:gd name="connsiteX1" fmla="*/ 83730 w 89574"/>
                  <a:gd name="connsiteY1" fmla="*/ 118091 h 118091"/>
                  <a:gd name="connsiteX2" fmla="*/ 0 w 89574"/>
                  <a:gd name="connsiteY2" fmla="*/ 8987 h 118091"/>
                  <a:gd name="connsiteX3" fmla="*/ 11943 w 89574"/>
                  <a:gd name="connsiteY3" fmla="*/ 0 h 118091"/>
                  <a:gd name="connsiteX4" fmla="*/ 89574 w 89574"/>
                  <a:gd name="connsiteY4" fmla="*/ 108852 h 1180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74" h="118091">
                    <a:moveTo>
                      <a:pt x="89574" y="108852"/>
                    </a:moveTo>
                    <a:lnTo>
                      <a:pt x="83730" y="118091"/>
                    </a:lnTo>
                    <a:lnTo>
                      <a:pt x="0" y="8987"/>
                    </a:lnTo>
                    <a:lnTo>
                      <a:pt x="11943" y="0"/>
                    </a:lnTo>
                    <a:lnTo>
                      <a:pt x="89574" y="108852"/>
                    </a:lnTo>
                    <a:close/>
                  </a:path>
                </a:pathLst>
              </a:custGeom>
              <a:grpFill/>
              <a:ln w="3049" cap="flat">
                <a:solidFill>
                  <a:schemeClr val="accent1"/>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66" name="Freeform 324">
                <a:extLst>
                  <a:ext uri="{FF2B5EF4-FFF2-40B4-BE49-F238E27FC236}">
                    <a16:creationId xmlns:a16="http://schemas.microsoft.com/office/drawing/2014/main" id="{8D3DAC20-65FB-D1D3-98B6-A826FE84E02B}"/>
                  </a:ext>
                </a:extLst>
              </p:cNvPr>
              <p:cNvSpPr/>
              <p:nvPr/>
            </p:nvSpPr>
            <p:spPr>
              <a:xfrm>
                <a:off x="8589834" y="3106581"/>
                <a:ext cx="72929" cy="90751"/>
              </a:xfrm>
              <a:custGeom>
                <a:avLst/>
                <a:gdLst>
                  <a:gd name="connsiteX0" fmla="*/ 72929 w 72929"/>
                  <a:gd name="connsiteY0" fmla="*/ 81892 h 90751"/>
                  <a:gd name="connsiteX1" fmla="*/ 60986 w 72929"/>
                  <a:gd name="connsiteY1" fmla="*/ 90752 h 90751"/>
                  <a:gd name="connsiteX2" fmla="*/ 0 w 72929"/>
                  <a:gd name="connsiteY2" fmla="*/ 8987 h 90751"/>
                  <a:gd name="connsiteX3" fmla="*/ 11943 w 72929"/>
                  <a:gd name="connsiteY3" fmla="*/ 0 h 90751"/>
                  <a:gd name="connsiteX4" fmla="*/ 72929 w 72929"/>
                  <a:gd name="connsiteY4" fmla="*/ 81892 h 90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929" h="90751">
                    <a:moveTo>
                      <a:pt x="72929" y="81892"/>
                    </a:moveTo>
                    <a:lnTo>
                      <a:pt x="60986" y="90752"/>
                    </a:lnTo>
                    <a:lnTo>
                      <a:pt x="0" y="8987"/>
                    </a:lnTo>
                    <a:lnTo>
                      <a:pt x="11943" y="0"/>
                    </a:lnTo>
                    <a:lnTo>
                      <a:pt x="72929" y="81892"/>
                    </a:lnTo>
                    <a:close/>
                  </a:path>
                </a:pathLst>
              </a:custGeom>
              <a:grpFill/>
              <a:ln w="3049" cap="flat">
                <a:solidFill>
                  <a:schemeClr val="accent1"/>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67" name="Freeform 325">
                <a:extLst>
                  <a:ext uri="{FF2B5EF4-FFF2-40B4-BE49-F238E27FC236}">
                    <a16:creationId xmlns:a16="http://schemas.microsoft.com/office/drawing/2014/main" id="{E73C12B6-64A8-4C41-7617-D9255B164FD4}"/>
                  </a:ext>
                </a:extLst>
              </p:cNvPr>
              <p:cNvSpPr/>
              <p:nvPr/>
            </p:nvSpPr>
            <p:spPr>
              <a:xfrm rot="-2223600">
                <a:off x="8569220" y="3033940"/>
                <a:ext cx="80806" cy="82904"/>
              </a:xfrm>
              <a:custGeom>
                <a:avLst/>
                <a:gdLst>
                  <a:gd name="connsiteX0" fmla="*/ 0 w 80806"/>
                  <a:gd name="connsiteY0" fmla="*/ 0 h 82904"/>
                  <a:gd name="connsiteX1" fmla="*/ 80807 w 80806"/>
                  <a:gd name="connsiteY1" fmla="*/ 0 h 82904"/>
                  <a:gd name="connsiteX2" fmla="*/ 80807 w 80806"/>
                  <a:gd name="connsiteY2" fmla="*/ 82905 h 82904"/>
                  <a:gd name="connsiteX3" fmla="*/ 0 w 80806"/>
                  <a:gd name="connsiteY3" fmla="*/ 82905 h 82904"/>
                </a:gdLst>
                <a:ahLst/>
                <a:cxnLst>
                  <a:cxn ang="0">
                    <a:pos x="connsiteX0" y="connsiteY0"/>
                  </a:cxn>
                  <a:cxn ang="0">
                    <a:pos x="connsiteX1" y="connsiteY1"/>
                  </a:cxn>
                  <a:cxn ang="0">
                    <a:pos x="connsiteX2" y="connsiteY2"/>
                  </a:cxn>
                  <a:cxn ang="0">
                    <a:pos x="connsiteX3" y="connsiteY3"/>
                  </a:cxn>
                </a:cxnLst>
                <a:rect l="l" t="t" r="r" b="b"/>
                <a:pathLst>
                  <a:path w="80806" h="82904">
                    <a:moveTo>
                      <a:pt x="0" y="0"/>
                    </a:moveTo>
                    <a:lnTo>
                      <a:pt x="80807" y="0"/>
                    </a:lnTo>
                    <a:lnTo>
                      <a:pt x="80807" y="82905"/>
                    </a:lnTo>
                    <a:lnTo>
                      <a:pt x="0" y="82905"/>
                    </a:lnTo>
                    <a:close/>
                  </a:path>
                </a:pathLst>
              </a:custGeom>
              <a:grpFill/>
              <a:ln w="3049" cap="flat">
                <a:solidFill>
                  <a:schemeClr val="accent1"/>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68" name="Freeform 326">
                <a:extLst>
                  <a:ext uri="{FF2B5EF4-FFF2-40B4-BE49-F238E27FC236}">
                    <a16:creationId xmlns:a16="http://schemas.microsoft.com/office/drawing/2014/main" id="{F31BDC99-FCEF-F1F2-883A-EBAE61419FDA}"/>
                  </a:ext>
                </a:extLst>
              </p:cNvPr>
              <p:cNvSpPr/>
              <p:nvPr/>
            </p:nvSpPr>
            <p:spPr>
              <a:xfrm>
                <a:off x="8650185" y="3036334"/>
                <a:ext cx="32526" cy="25820"/>
              </a:xfrm>
              <a:custGeom>
                <a:avLst/>
                <a:gdLst>
                  <a:gd name="connsiteX0" fmla="*/ 0 w 32526"/>
                  <a:gd name="connsiteY0" fmla="*/ 25821 h 25820"/>
                  <a:gd name="connsiteX1" fmla="*/ 32526 w 32526"/>
                  <a:gd name="connsiteY1" fmla="*/ 0 h 25820"/>
                </a:gdLst>
                <a:ahLst/>
                <a:cxnLst>
                  <a:cxn ang="0">
                    <a:pos x="connsiteX0" y="connsiteY0"/>
                  </a:cxn>
                  <a:cxn ang="0">
                    <a:pos x="connsiteX1" y="connsiteY1"/>
                  </a:cxn>
                </a:cxnLst>
                <a:rect l="l" t="t" r="r" b="b"/>
                <a:pathLst>
                  <a:path w="32526" h="25820">
                    <a:moveTo>
                      <a:pt x="0" y="25821"/>
                    </a:moveTo>
                    <a:lnTo>
                      <a:pt x="32526" y="0"/>
                    </a:lnTo>
                  </a:path>
                </a:pathLst>
              </a:custGeom>
              <a:grpFill/>
              <a:ln w="3049" cap="flat">
                <a:solidFill>
                  <a:schemeClr val="accent1"/>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sp>
          <p:nvSpPr>
            <p:cNvPr id="190" name="Freeform 327">
              <a:extLst>
                <a:ext uri="{FF2B5EF4-FFF2-40B4-BE49-F238E27FC236}">
                  <a16:creationId xmlns:a16="http://schemas.microsoft.com/office/drawing/2014/main" id="{B8B4946E-1C1F-BFD9-AB23-86B489C60E70}"/>
                </a:ext>
              </a:extLst>
            </p:cNvPr>
            <p:cNvSpPr/>
            <p:nvPr/>
          </p:nvSpPr>
          <p:spPr>
            <a:xfrm>
              <a:off x="6408261" y="1791601"/>
              <a:ext cx="845757" cy="787110"/>
            </a:xfrm>
            <a:custGeom>
              <a:avLst/>
              <a:gdLst>
                <a:gd name="connsiteX0" fmla="*/ 176725 w 845757"/>
                <a:gd name="connsiteY0" fmla="*/ 107490 h 787110"/>
                <a:gd name="connsiteX1" fmla="*/ 176344 w 845757"/>
                <a:gd name="connsiteY1" fmla="*/ 84201 h 787110"/>
                <a:gd name="connsiteX2" fmla="*/ 241777 w 845757"/>
                <a:gd name="connsiteY2" fmla="*/ 137488 h 787110"/>
                <a:gd name="connsiteX3" fmla="*/ 326269 w 845757"/>
                <a:gd name="connsiteY3" fmla="*/ 162169 h 787110"/>
                <a:gd name="connsiteX4" fmla="*/ 371882 w 845757"/>
                <a:gd name="connsiteY4" fmla="*/ 111034 h 787110"/>
                <a:gd name="connsiteX5" fmla="*/ 357778 w 845757"/>
                <a:gd name="connsiteY5" fmla="*/ 40534 h 787110"/>
                <a:gd name="connsiteX6" fmla="*/ 374677 w 845757"/>
                <a:gd name="connsiteY6" fmla="*/ 31 h 787110"/>
                <a:gd name="connsiteX7" fmla="*/ 403391 w 845757"/>
                <a:gd name="connsiteY7" fmla="*/ 81923 h 787110"/>
                <a:gd name="connsiteX8" fmla="*/ 449004 w 845757"/>
                <a:gd name="connsiteY8" fmla="*/ 140905 h 787110"/>
                <a:gd name="connsiteX9" fmla="*/ 485215 w 845757"/>
                <a:gd name="connsiteY9" fmla="*/ 95086 h 787110"/>
                <a:gd name="connsiteX10" fmla="*/ 494490 w 845757"/>
                <a:gd name="connsiteY10" fmla="*/ 152803 h 787110"/>
                <a:gd name="connsiteX11" fmla="*/ 519265 w 845757"/>
                <a:gd name="connsiteY11" fmla="*/ 125463 h 787110"/>
                <a:gd name="connsiteX12" fmla="*/ 531208 w 845757"/>
                <a:gd name="connsiteY12" fmla="*/ 161536 h 787110"/>
                <a:gd name="connsiteX13" fmla="*/ 576313 w 845757"/>
                <a:gd name="connsiteY13" fmla="*/ 98503 h 787110"/>
                <a:gd name="connsiteX14" fmla="*/ 624467 w 845757"/>
                <a:gd name="connsiteY14" fmla="*/ 60659 h 787110"/>
                <a:gd name="connsiteX15" fmla="*/ 601470 w 845757"/>
                <a:gd name="connsiteY15" fmla="*/ 124071 h 787110"/>
                <a:gd name="connsiteX16" fmla="*/ 584190 w 845757"/>
                <a:gd name="connsiteY16" fmla="*/ 202039 h 787110"/>
                <a:gd name="connsiteX17" fmla="*/ 660677 w 845757"/>
                <a:gd name="connsiteY17" fmla="*/ 211785 h 787110"/>
                <a:gd name="connsiteX18" fmla="*/ 769056 w 845757"/>
                <a:gd name="connsiteY18" fmla="*/ 213557 h 787110"/>
                <a:gd name="connsiteX19" fmla="*/ 684182 w 845757"/>
                <a:gd name="connsiteY19" fmla="*/ 241783 h 787110"/>
                <a:gd name="connsiteX20" fmla="*/ 653690 w 845757"/>
                <a:gd name="connsiteY20" fmla="*/ 295576 h 787110"/>
                <a:gd name="connsiteX21" fmla="*/ 716455 w 845757"/>
                <a:gd name="connsiteY21" fmla="*/ 358609 h 787110"/>
                <a:gd name="connsiteX22" fmla="*/ 747837 w 845757"/>
                <a:gd name="connsiteY22" fmla="*/ 386328 h 787110"/>
                <a:gd name="connsiteX23" fmla="*/ 682785 w 845757"/>
                <a:gd name="connsiteY23" fmla="*/ 366962 h 787110"/>
                <a:gd name="connsiteX24" fmla="*/ 701843 w 845757"/>
                <a:gd name="connsiteY24" fmla="*/ 454170 h 787110"/>
                <a:gd name="connsiteX25" fmla="*/ 805774 w 845757"/>
                <a:gd name="connsiteY25" fmla="*/ 488978 h 787110"/>
                <a:gd name="connsiteX26" fmla="*/ 844272 w 845757"/>
                <a:gd name="connsiteY26" fmla="*/ 524165 h 787110"/>
                <a:gd name="connsiteX27" fmla="*/ 748346 w 845757"/>
                <a:gd name="connsiteY27" fmla="*/ 518849 h 787110"/>
                <a:gd name="connsiteX28" fmla="*/ 625864 w 845757"/>
                <a:gd name="connsiteY28" fmla="*/ 525937 h 787110"/>
                <a:gd name="connsiteX29" fmla="*/ 593592 w 845757"/>
                <a:gd name="connsiteY29" fmla="*/ 584919 h 787110"/>
                <a:gd name="connsiteX30" fmla="*/ 615700 w 845757"/>
                <a:gd name="connsiteY30" fmla="*/ 663394 h 787110"/>
                <a:gd name="connsiteX31" fmla="*/ 653308 w 845757"/>
                <a:gd name="connsiteY31" fmla="*/ 731236 h 787110"/>
                <a:gd name="connsiteX32" fmla="*/ 577202 w 845757"/>
                <a:gd name="connsiteY32" fmla="*/ 663394 h 787110"/>
                <a:gd name="connsiteX33" fmla="*/ 507703 w 845757"/>
                <a:gd name="connsiteY33" fmla="*/ 648458 h 787110"/>
                <a:gd name="connsiteX34" fmla="*/ 518757 w 845757"/>
                <a:gd name="connsiteY34" fmla="*/ 768322 h 787110"/>
                <a:gd name="connsiteX35" fmla="*/ 495379 w 845757"/>
                <a:gd name="connsiteY35" fmla="*/ 702251 h 787110"/>
                <a:gd name="connsiteX36" fmla="*/ 453832 w 845757"/>
                <a:gd name="connsiteY36" fmla="*/ 646306 h 787110"/>
                <a:gd name="connsiteX37" fmla="*/ 444938 w 845757"/>
                <a:gd name="connsiteY37" fmla="*/ 691746 h 787110"/>
                <a:gd name="connsiteX38" fmla="*/ 426769 w 845757"/>
                <a:gd name="connsiteY38" fmla="*/ 721237 h 787110"/>
                <a:gd name="connsiteX39" fmla="*/ 396276 w 845757"/>
                <a:gd name="connsiteY39" fmla="*/ 649471 h 787110"/>
                <a:gd name="connsiteX40" fmla="*/ 328556 w 845757"/>
                <a:gd name="connsiteY40" fmla="*/ 716047 h 787110"/>
                <a:gd name="connsiteX41" fmla="*/ 279004 w 845757"/>
                <a:gd name="connsiteY41" fmla="*/ 786548 h 787110"/>
                <a:gd name="connsiteX42" fmla="*/ 298952 w 845757"/>
                <a:gd name="connsiteY42" fmla="*/ 683012 h 787110"/>
                <a:gd name="connsiteX43" fmla="*/ 293235 w 845757"/>
                <a:gd name="connsiteY43" fmla="*/ 627953 h 787110"/>
                <a:gd name="connsiteX44" fmla="*/ 260073 w 845757"/>
                <a:gd name="connsiteY44" fmla="*/ 662381 h 787110"/>
                <a:gd name="connsiteX45" fmla="*/ 267569 w 845757"/>
                <a:gd name="connsiteY45" fmla="*/ 596690 h 787110"/>
                <a:gd name="connsiteX46" fmla="*/ 202517 w 845757"/>
                <a:gd name="connsiteY46" fmla="*/ 576439 h 787110"/>
                <a:gd name="connsiteX47" fmla="*/ 84483 w 845757"/>
                <a:gd name="connsiteY47" fmla="*/ 633776 h 787110"/>
                <a:gd name="connsiteX48" fmla="*/ 135813 w 845757"/>
                <a:gd name="connsiteY48" fmla="*/ 575173 h 787110"/>
                <a:gd name="connsiteX49" fmla="*/ 188033 w 845757"/>
                <a:gd name="connsiteY49" fmla="*/ 514419 h 787110"/>
                <a:gd name="connsiteX50" fmla="*/ 124379 w 845757"/>
                <a:gd name="connsiteY50" fmla="*/ 506065 h 787110"/>
                <a:gd name="connsiteX51" fmla="*/ 122600 w 845757"/>
                <a:gd name="connsiteY51" fmla="*/ 487079 h 787110"/>
                <a:gd name="connsiteX52" fmla="*/ 169864 w 845757"/>
                <a:gd name="connsiteY52" fmla="*/ 437716 h 787110"/>
                <a:gd name="connsiteX53" fmla="*/ 53990 w 845757"/>
                <a:gd name="connsiteY53" fmla="*/ 412655 h 787110"/>
                <a:gd name="connsiteX54" fmla="*/ 38108 w 845757"/>
                <a:gd name="connsiteY54" fmla="*/ 372531 h 787110"/>
                <a:gd name="connsiteX55" fmla="*/ 168085 w 845757"/>
                <a:gd name="connsiteY55" fmla="*/ 360634 h 787110"/>
                <a:gd name="connsiteX56" fmla="*/ 93377 w 845757"/>
                <a:gd name="connsiteY56" fmla="*/ 258870 h 787110"/>
                <a:gd name="connsiteX57" fmla="*/ 25275 w 845757"/>
                <a:gd name="connsiteY57" fmla="*/ 222291 h 787110"/>
                <a:gd name="connsiteX58" fmla="*/ 136703 w 845757"/>
                <a:gd name="connsiteY58" fmla="*/ 238998 h 787110"/>
                <a:gd name="connsiteX59" fmla="*/ 211411 w 845757"/>
                <a:gd name="connsiteY59" fmla="*/ 240264 h 787110"/>
                <a:gd name="connsiteX60" fmla="*/ 144580 w 845757"/>
                <a:gd name="connsiteY60" fmla="*/ 175079 h 787110"/>
                <a:gd name="connsiteX61" fmla="*/ 237838 w 845757"/>
                <a:gd name="connsiteY61" fmla="*/ 220898 h 787110"/>
                <a:gd name="connsiteX62" fmla="*/ 176852 w 845757"/>
                <a:gd name="connsiteY62" fmla="*/ 107617 h 78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845757" h="787110">
                  <a:moveTo>
                    <a:pt x="176725" y="107490"/>
                  </a:moveTo>
                  <a:cubicBezTo>
                    <a:pt x="176725" y="107490"/>
                    <a:pt x="164782" y="96478"/>
                    <a:pt x="176344" y="84201"/>
                  </a:cubicBezTo>
                  <a:cubicBezTo>
                    <a:pt x="187906" y="71923"/>
                    <a:pt x="206456" y="89517"/>
                    <a:pt x="241777" y="137488"/>
                  </a:cubicBezTo>
                  <a:cubicBezTo>
                    <a:pt x="277098" y="185458"/>
                    <a:pt x="297046" y="175839"/>
                    <a:pt x="326269" y="162169"/>
                  </a:cubicBezTo>
                  <a:cubicBezTo>
                    <a:pt x="355492" y="148499"/>
                    <a:pt x="369213" y="149892"/>
                    <a:pt x="371882" y="111034"/>
                  </a:cubicBezTo>
                  <a:cubicBezTo>
                    <a:pt x="374550" y="72177"/>
                    <a:pt x="366164" y="63443"/>
                    <a:pt x="357778" y="40534"/>
                  </a:cubicBezTo>
                  <a:cubicBezTo>
                    <a:pt x="349393" y="17624"/>
                    <a:pt x="357397" y="-855"/>
                    <a:pt x="374677" y="31"/>
                  </a:cubicBezTo>
                  <a:cubicBezTo>
                    <a:pt x="391956" y="917"/>
                    <a:pt x="399325" y="23826"/>
                    <a:pt x="403391" y="81923"/>
                  </a:cubicBezTo>
                  <a:cubicBezTo>
                    <a:pt x="407457" y="140019"/>
                    <a:pt x="433503" y="146727"/>
                    <a:pt x="449004" y="140905"/>
                  </a:cubicBezTo>
                  <a:cubicBezTo>
                    <a:pt x="464505" y="135083"/>
                    <a:pt x="464886" y="98124"/>
                    <a:pt x="485215" y="95086"/>
                  </a:cubicBezTo>
                  <a:cubicBezTo>
                    <a:pt x="502875" y="98630"/>
                    <a:pt x="478608" y="145335"/>
                    <a:pt x="494490" y="152803"/>
                  </a:cubicBezTo>
                  <a:cubicBezTo>
                    <a:pt x="510372" y="160271"/>
                    <a:pt x="506052" y="127742"/>
                    <a:pt x="519265" y="125463"/>
                  </a:cubicBezTo>
                  <a:cubicBezTo>
                    <a:pt x="532479" y="123185"/>
                    <a:pt x="519646" y="159891"/>
                    <a:pt x="531208" y="161536"/>
                  </a:cubicBezTo>
                  <a:cubicBezTo>
                    <a:pt x="542770" y="163182"/>
                    <a:pt x="564370" y="133311"/>
                    <a:pt x="576313" y="98503"/>
                  </a:cubicBezTo>
                  <a:cubicBezTo>
                    <a:pt x="588256" y="63696"/>
                    <a:pt x="609983" y="53950"/>
                    <a:pt x="624467" y="60659"/>
                  </a:cubicBezTo>
                  <a:cubicBezTo>
                    <a:pt x="638951" y="67367"/>
                    <a:pt x="632472" y="81796"/>
                    <a:pt x="601470" y="124071"/>
                  </a:cubicBezTo>
                  <a:cubicBezTo>
                    <a:pt x="570468" y="166346"/>
                    <a:pt x="569198" y="189762"/>
                    <a:pt x="584190" y="202039"/>
                  </a:cubicBezTo>
                  <a:cubicBezTo>
                    <a:pt x="599183" y="214317"/>
                    <a:pt x="624467" y="224949"/>
                    <a:pt x="660677" y="211785"/>
                  </a:cubicBezTo>
                  <a:cubicBezTo>
                    <a:pt x="696888" y="198622"/>
                    <a:pt x="752665" y="182294"/>
                    <a:pt x="769056" y="213557"/>
                  </a:cubicBezTo>
                  <a:cubicBezTo>
                    <a:pt x="785445" y="244821"/>
                    <a:pt x="706671" y="243555"/>
                    <a:pt x="684182" y="241783"/>
                  </a:cubicBezTo>
                  <a:cubicBezTo>
                    <a:pt x="661694" y="240011"/>
                    <a:pt x="645685" y="256338"/>
                    <a:pt x="653690" y="295576"/>
                  </a:cubicBezTo>
                  <a:cubicBezTo>
                    <a:pt x="661694" y="334813"/>
                    <a:pt x="678846" y="350255"/>
                    <a:pt x="716455" y="358609"/>
                  </a:cubicBezTo>
                  <a:cubicBezTo>
                    <a:pt x="754063" y="366962"/>
                    <a:pt x="749235" y="379746"/>
                    <a:pt x="747837" y="386328"/>
                  </a:cubicBezTo>
                  <a:cubicBezTo>
                    <a:pt x="746440" y="392910"/>
                    <a:pt x="694347" y="358609"/>
                    <a:pt x="682785" y="366962"/>
                  </a:cubicBezTo>
                  <a:cubicBezTo>
                    <a:pt x="671223" y="375316"/>
                    <a:pt x="669952" y="425059"/>
                    <a:pt x="701843" y="454170"/>
                  </a:cubicBezTo>
                  <a:cubicBezTo>
                    <a:pt x="733734" y="483282"/>
                    <a:pt x="766387" y="488978"/>
                    <a:pt x="805774" y="488978"/>
                  </a:cubicBezTo>
                  <a:cubicBezTo>
                    <a:pt x="845161" y="488978"/>
                    <a:pt x="848719" y="507963"/>
                    <a:pt x="844272" y="524165"/>
                  </a:cubicBezTo>
                  <a:cubicBezTo>
                    <a:pt x="839825" y="540366"/>
                    <a:pt x="777441" y="529860"/>
                    <a:pt x="748346" y="518849"/>
                  </a:cubicBezTo>
                  <a:cubicBezTo>
                    <a:pt x="719250" y="507837"/>
                    <a:pt x="652419" y="482269"/>
                    <a:pt x="625864" y="525937"/>
                  </a:cubicBezTo>
                  <a:cubicBezTo>
                    <a:pt x="599310" y="569604"/>
                    <a:pt x="604138" y="565553"/>
                    <a:pt x="593592" y="584919"/>
                  </a:cubicBezTo>
                  <a:cubicBezTo>
                    <a:pt x="583047" y="604285"/>
                    <a:pt x="589145" y="622384"/>
                    <a:pt x="615700" y="663394"/>
                  </a:cubicBezTo>
                  <a:cubicBezTo>
                    <a:pt x="642254" y="704403"/>
                    <a:pt x="662964" y="718073"/>
                    <a:pt x="653308" y="731236"/>
                  </a:cubicBezTo>
                  <a:cubicBezTo>
                    <a:pt x="643652" y="744400"/>
                    <a:pt x="615319" y="720224"/>
                    <a:pt x="577202" y="663394"/>
                  </a:cubicBezTo>
                  <a:cubicBezTo>
                    <a:pt x="539086" y="606563"/>
                    <a:pt x="511261" y="628207"/>
                    <a:pt x="507703" y="648458"/>
                  </a:cubicBezTo>
                  <a:cubicBezTo>
                    <a:pt x="504146" y="668710"/>
                    <a:pt x="530319" y="755538"/>
                    <a:pt x="518757" y="768322"/>
                  </a:cubicBezTo>
                  <a:cubicBezTo>
                    <a:pt x="507195" y="781105"/>
                    <a:pt x="497031" y="772752"/>
                    <a:pt x="495379" y="702251"/>
                  </a:cubicBezTo>
                  <a:cubicBezTo>
                    <a:pt x="493600" y="631751"/>
                    <a:pt x="460820" y="643648"/>
                    <a:pt x="453832" y="646306"/>
                  </a:cubicBezTo>
                  <a:cubicBezTo>
                    <a:pt x="446844" y="648964"/>
                    <a:pt x="441508" y="657824"/>
                    <a:pt x="444938" y="691746"/>
                  </a:cubicBezTo>
                  <a:cubicBezTo>
                    <a:pt x="448496" y="725667"/>
                    <a:pt x="434774" y="721237"/>
                    <a:pt x="426769" y="721237"/>
                  </a:cubicBezTo>
                  <a:cubicBezTo>
                    <a:pt x="418765" y="721237"/>
                    <a:pt x="423212" y="652888"/>
                    <a:pt x="396276" y="649471"/>
                  </a:cubicBezTo>
                  <a:cubicBezTo>
                    <a:pt x="369340" y="646053"/>
                    <a:pt x="341007" y="673266"/>
                    <a:pt x="328556" y="716047"/>
                  </a:cubicBezTo>
                  <a:cubicBezTo>
                    <a:pt x="316104" y="758829"/>
                    <a:pt x="305940" y="791864"/>
                    <a:pt x="279004" y="786548"/>
                  </a:cubicBezTo>
                  <a:cubicBezTo>
                    <a:pt x="252069" y="781232"/>
                    <a:pt x="284722" y="702378"/>
                    <a:pt x="298952" y="683012"/>
                  </a:cubicBezTo>
                  <a:cubicBezTo>
                    <a:pt x="313182" y="663647"/>
                    <a:pt x="310514" y="627447"/>
                    <a:pt x="293235" y="627953"/>
                  </a:cubicBezTo>
                  <a:cubicBezTo>
                    <a:pt x="275955" y="628460"/>
                    <a:pt x="287009" y="661495"/>
                    <a:pt x="260073" y="662381"/>
                  </a:cubicBezTo>
                  <a:cubicBezTo>
                    <a:pt x="233138" y="663267"/>
                    <a:pt x="282689" y="613524"/>
                    <a:pt x="267569" y="596690"/>
                  </a:cubicBezTo>
                  <a:cubicBezTo>
                    <a:pt x="252450" y="579856"/>
                    <a:pt x="228182" y="561883"/>
                    <a:pt x="202517" y="576439"/>
                  </a:cubicBezTo>
                  <a:cubicBezTo>
                    <a:pt x="176852" y="590994"/>
                    <a:pt x="101636" y="655293"/>
                    <a:pt x="84483" y="633776"/>
                  </a:cubicBezTo>
                  <a:cubicBezTo>
                    <a:pt x="67331" y="612259"/>
                    <a:pt x="107480" y="588843"/>
                    <a:pt x="135813" y="575173"/>
                  </a:cubicBezTo>
                  <a:cubicBezTo>
                    <a:pt x="164147" y="561503"/>
                    <a:pt x="191591" y="546062"/>
                    <a:pt x="188033" y="514419"/>
                  </a:cubicBezTo>
                  <a:cubicBezTo>
                    <a:pt x="184476" y="482776"/>
                    <a:pt x="138100" y="500369"/>
                    <a:pt x="124379" y="506065"/>
                  </a:cubicBezTo>
                  <a:cubicBezTo>
                    <a:pt x="110656" y="511760"/>
                    <a:pt x="101382" y="498597"/>
                    <a:pt x="122600" y="487079"/>
                  </a:cubicBezTo>
                  <a:cubicBezTo>
                    <a:pt x="143818" y="475561"/>
                    <a:pt x="188541" y="465435"/>
                    <a:pt x="169864" y="437716"/>
                  </a:cubicBezTo>
                  <a:cubicBezTo>
                    <a:pt x="151187" y="409997"/>
                    <a:pt x="140260" y="407339"/>
                    <a:pt x="53990" y="412655"/>
                  </a:cubicBezTo>
                  <a:cubicBezTo>
                    <a:pt x="-32280" y="417971"/>
                    <a:pt x="2278" y="375696"/>
                    <a:pt x="38108" y="372531"/>
                  </a:cubicBezTo>
                  <a:cubicBezTo>
                    <a:pt x="73938" y="369367"/>
                    <a:pt x="157540" y="398099"/>
                    <a:pt x="168085" y="360634"/>
                  </a:cubicBezTo>
                  <a:cubicBezTo>
                    <a:pt x="178631" y="323169"/>
                    <a:pt x="173803" y="282665"/>
                    <a:pt x="93377" y="258870"/>
                  </a:cubicBezTo>
                  <a:cubicBezTo>
                    <a:pt x="93377" y="258870"/>
                    <a:pt x="23116" y="248744"/>
                    <a:pt x="25275" y="222291"/>
                  </a:cubicBezTo>
                  <a:cubicBezTo>
                    <a:pt x="27436" y="195837"/>
                    <a:pt x="77495" y="210773"/>
                    <a:pt x="136703" y="238998"/>
                  </a:cubicBezTo>
                  <a:cubicBezTo>
                    <a:pt x="195911" y="267224"/>
                    <a:pt x="206964" y="265452"/>
                    <a:pt x="211411" y="240264"/>
                  </a:cubicBezTo>
                  <a:cubicBezTo>
                    <a:pt x="215858" y="215076"/>
                    <a:pt x="141912" y="197103"/>
                    <a:pt x="144580" y="175079"/>
                  </a:cubicBezTo>
                  <a:cubicBezTo>
                    <a:pt x="147248" y="153056"/>
                    <a:pt x="214079" y="233682"/>
                    <a:pt x="237838" y="220898"/>
                  </a:cubicBezTo>
                  <a:cubicBezTo>
                    <a:pt x="269221" y="204191"/>
                    <a:pt x="213952" y="132804"/>
                    <a:pt x="176852" y="107617"/>
                  </a:cubicBezTo>
                  <a:close/>
                </a:path>
              </a:pathLst>
            </a:custGeom>
            <a:gradFill>
              <a:gsLst>
                <a:gs pos="0">
                  <a:srgbClr val="FFFFFF"/>
                </a:gs>
                <a:gs pos="87000">
                  <a:srgbClr val="B057FF"/>
                </a:gs>
              </a:gsLst>
              <a:path path="circle">
                <a:fillToRect l="50000" t="50000" r="50000" b="50000"/>
              </a:path>
            </a:gradFill>
            <a:ln w="7750" cap="flat">
              <a:solidFill>
                <a:srgbClr val="706F80"/>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91" name="Freeform 328">
              <a:extLst>
                <a:ext uri="{FF2B5EF4-FFF2-40B4-BE49-F238E27FC236}">
                  <a16:creationId xmlns:a16="http://schemas.microsoft.com/office/drawing/2014/main" id="{C353CDBA-1244-1DD7-2D55-C81C44863DC6}"/>
                </a:ext>
              </a:extLst>
            </p:cNvPr>
            <p:cNvSpPr/>
            <p:nvPr/>
          </p:nvSpPr>
          <p:spPr>
            <a:xfrm>
              <a:off x="6685737" y="2088828"/>
              <a:ext cx="267836" cy="209939"/>
            </a:xfrm>
            <a:custGeom>
              <a:avLst/>
              <a:gdLst>
                <a:gd name="connsiteX0" fmla="*/ 62642 w 267836"/>
                <a:gd name="connsiteY0" fmla="*/ 8728 h 209939"/>
                <a:gd name="connsiteX1" fmla="*/ 5213 w 267836"/>
                <a:gd name="connsiteY1" fmla="*/ 36447 h 209939"/>
                <a:gd name="connsiteX2" fmla="*/ 50572 w 267836"/>
                <a:gd name="connsiteY2" fmla="*/ 180486 h 209939"/>
                <a:gd name="connsiteX3" fmla="*/ 267455 w 267836"/>
                <a:gd name="connsiteY3" fmla="*/ 54547 h 209939"/>
                <a:gd name="connsiteX4" fmla="*/ 141416 w 267836"/>
                <a:gd name="connsiteY4" fmla="*/ 28093 h 209939"/>
                <a:gd name="connsiteX5" fmla="*/ 62642 w 267836"/>
                <a:gd name="connsiteY5" fmla="*/ 8728 h 209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836" h="209938">
                  <a:moveTo>
                    <a:pt x="62642" y="8728"/>
                  </a:moveTo>
                  <a:cubicBezTo>
                    <a:pt x="39010" y="-1524"/>
                    <a:pt x="12201" y="11639"/>
                    <a:pt x="5213" y="36447"/>
                  </a:cubicBezTo>
                  <a:cubicBezTo>
                    <a:pt x="-4189" y="69609"/>
                    <a:pt x="-6857" y="125680"/>
                    <a:pt x="50572" y="180486"/>
                  </a:cubicBezTo>
                  <a:cubicBezTo>
                    <a:pt x="140272" y="265922"/>
                    <a:pt x="275967" y="147451"/>
                    <a:pt x="267455" y="54547"/>
                  </a:cubicBezTo>
                  <a:cubicBezTo>
                    <a:pt x="258815" y="-38737"/>
                    <a:pt x="182328" y="12525"/>
                    <a:pt x="141416" y="28093"/>
                  </a:cubicBezTo>
                  <a:cubicBezTo>
                    <a:pt x="112829" y="38979"/>
                    <a:pt x="93135" y="22018"/>
                    <a:pt x="62642" y="8728"/>
                  </a:cubicBezTo>
                  <a:close/>
                </a:path>
              </a:pathLst>
            </a:custGeom>
            <a:gradFill>
              <a:gsLst>
                <a:gs pos="2000">
                  <a:srgbClr val="FFFFFF"/>
                </a:gs>
                <a:gs pos="56000">
                  <a:srgbClr val="AA80DC"/>
                </a:gs>
                <a:gs pos="98000">
                  <a:srgbClr val="5500B9"/>
                </a:gs>
              </a:gsLst>
              <a:path path="circle">
                <a:fillToRect l="50000" t="50000" r="50000" b="50000"/>
              </a:path>
            </a:gra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92" name="Freeform 329">
              <a:extLst>
                <a:ext uri="{FF2B5EF4-FFF2-40B4-BE49-F238E27FC236}">
                  <a16:creationId xmlns:a16="http://schemas.microsoft.com/office/drawing/2014/main" id="{C74A6024-77FE-1316-CD8B-46CA75CF4A58}"/>
                </a:ext>
              </a:extLst>
            </p:cNvPr>
            <p:cNvSpPr/>
            <p:nvPr/>
          </p:nvSpPr>
          <p:spPr>
            <a:xfrm>
              <a:off x="6273828" y="3277205"/>
              <a:ext cx="410641" cy="409080"/>
            </a:xfrm>
            <a:custGeom>
              <a:avLst/>
              <a:gdLst>
                <a:gd name="connsiteX0" fmla="*/ 410641 w 410641"/>
                <a:gd name="connsiteY0" fmla="*/ 204540 h 409080"/>
                <a:gd name="connsiteX1" fmla="*/ 205321 w 410641"/>
                <a:gd name="connsiteY1" fmla="*/ 409080 h 409080"/>
                <a:gd name="connsiteX2" fmla="*/ 0 w 410641"/>
                <a:gd name="connsiteY2" fmla="*/ 204540 h 409080"/>
                <a:gd name="connsiteX3" fmla="*/ 205321 w 410641"/>
                <a:gd name="connsiteY3" fmla="*/ 0 h 409080"/>
                <a:gd name="connsiteX4" fmla="*/ 410641 w 410641"/>
                <a:gd name="connsiteY4" fmla="*/ 204540 h 4090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640" h="409080">
                  <a:moveTo>
                    <a:pt x="410641" y="204540"/>
                  </a:moveTo>
                  <a:cubicBezTo>
                    <a:pt x="410641" y="317504"/>
                    <a:pt x="318716" y="409080"/>
                    <a:pt x="205321" y="409080"/>
                  </a:cubicBezTo>
                  <a:cubicBezTo>
                    <a:pt x="91925" y="409080"/>
                    <a:pt x="0" y="317504"/>
                    <a:pt x="0" y="204540"/>
                  </a:cubicBezTo>
                  <a:cubicBezTo>
                    <a:pt x="0" y="91576"/>
                    <a:pt x="91925" y="0"/>
                    <a:pt x="205321" y="0"/>
                  </a:cubicBezTo>
                  <a:cubicBezTo>
                    <a:pt x="318716" y="0"/>
                    <a:pt x="410641" y="91576"/>
                    <a:pt x="410641" y="204540"/>
                  </a:cubicBezTo>
                  <a:close/>
                </a:path>
              </a:pathLst>
            </a:custGeom>
            <a:solidFill>
              <a:schemeClr val="accent3">
                <a:lumMod val="20000"/>
                <a:lumOff val="80000"/>
              </a:schemeClr>
            </a:solidFill>
            <a:ln w="7750" cap="flat">
              <a:solidFill>
                <a:schemeClr val="accent3">
                  <a:lumMod val="40000"/>
                  <a:lumOff val="60000"/>
                </a:schemeClr>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93" name="Freeform 330">
              <a:extLst>
                <a:ext uri="{FF2B5EF4-FFF2-40B4-BE49-F238E27FC236}">
                  <a16:creationId xmlns:a16="http://schemas.microsoft.com/office/drawing/2014/main" id="{4130E81E-89CE-79A1-69FE-E0750700C974}"/>
                </a:ext>
              </a:extLst>
            </p:cNvPr>
            <p:cNvSpPr/>
            <p:nvPr/>
          </p:nvSpPr>
          <p:spPr>
            <a:xfrm>
              <a:off x="6348918" y="3348845"/>
              <a:ext cx="277996" cy="276939"/>
            </a:xfrm>
            <a:custGeom>
              <a:avLst/>
              <a:gdLst>
                <a:gd name="connsiteX0" fmla="*/ 277996 w 277996"/>
                <a:gd name="connsiteY0" fmla="*/ 138470 h 276939"/>
                <a:gd name="connsiteX1" fmla="*/ 138998 w 277996"/>
                <a:gd name="connsiteY1" fmla="*/ 276939 h 276939"/>
                <a:gd name="connsiteX2" fmla="*/ 0 w 277996"/>
                <a:gd name="connsiteY2" fmla="*/ 138470 h 276939"/>
                <a:gd name="connsiteX3" fmla="*/ 138998 w 277996"/>
                <a:gd name="connsiteY3" fmla="*/ 0 h 276939"/>
                <a:gd name="connsiteX4" fmla="*/ 277996 w 277996"/>
                <a:gd name="connsiteY4" fmla="*/ 138470 h 2769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996" h="276939">
                  <a:moveTo>
                    <a:pt x="277996" y="138470"/>
                  </a:moveTo>
                  <a:cubicBezTo>
                    <a:pt x="277996" y="214944"/>
                    <a:pt x="215764" y="276939"/>
                    <a:pt x="138998" y="276939"/>
                  </a:cubicBezTo>
                  <a:cubicBezTo>
                    <a:pt x="62231" y="276939"/>
                    <a:pt x="0" y="214944"/>
                    <a:pt x="0" y="138470"/>
                  </a:cubicBezTo>
                  <a:cubicBezTo>
                    <a:pt x="0" y="61995"/>
                    <a:pt x="62231" y="0"/>
                    <a:pt x="138998" y="0"/>
                  </a:cubicBezTo>
                  <a:cubicBezTo>
                    <a:pt x="215764" y="0"/>
                    <a:pt x="277996" y="61995"/>
                    <a:pt x="277996" y="138470"/>
                  </a:cubicBezTo>
                  <a:close/>
                </a:path>
              </a:pathLst>
            </a:custGeom>
            <a:gradFill>
              <a:gsLst>
                <a:gs pos="0">
                  <a:schemeClr val="accent3">
                    <a:lumMod val="20000"/>
                    <a:lumOff val="80000"/>
                  </a:schemeClr>
                </a:gs>
                <a:gs pos="100000">
                  <a:schemeClr val="accent3"/>
                </a:gs>
              </a:gsLst>
              <a:path path="circle">
                <a:fillToRect l="50000" t="50000" r="50000" b="50000"/>
              </a:path>
            </a:gra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94" name="Freeform 331">
              <a:extLst>
                <a:ext uri="{FF2B5EF4-FFF2-40B4-BE49-F238E27FC236}">
                  <a16:creationId xmlns:a16="http://schemas.microsoft.com/office/drawing/2014/main" id="{31A2424D-A06D-507B-A50C-C0BAB94C5671}"/>
                </a:ext>
              </a:extLst>
            </p:cNvPr>
            <p:cNvSpPr/>
            <p:nvPr/>
          </p:nvSpPr>
          <p:spPr>
            <a:xfrm>
              <a:off x="7178079" y="3215564"/>
              <a:ext cx="452315" cy="450595"/>
            </a:xfrm>
            <a:custGeom>
              <a:avLst/>
              <a:gdLst>
                <a:gd name="connsiteX0" fmla="*/ 452316 w 452315"/>
                <a:gd name="connsiteY0" fmla="*/ 225298 h 450595"/>
                <a:gd name="connsiteX1" fmla="*/ 226158 w 452315"/>
                <a:gd name="connsiteY1" fmla="*/ 450596 h 450595"/>
                <a:gd name="connsiteX2" fmla="*/ 0 w 452315"/>
                <a:gd name="connsiteY2" fmla="*/ 225298 h 450595"/>
                <a:gd name="connsiteX3" fmla="*/ 226158 w 452315"/>
                <a:gd name="connsiteY3" fmla="*/ 0 h 450595"/>
                <a:gd name="connsiteX4" fmla="*/ 452316 w 452315"/>
                <a:gd name="connsiteY4" fmla="*/ 225298 h 450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315" h="450595">
                  <a:moveTo>
                    <a:pt x="452316" y="225298"/>
                  </a:moveTo>
                  <a:cubicBezTo>
                    <a:pt x="452316" y="349726"/>
                    <a:pt x="351061" y="450596"/>
                    <a:pt x="226158" y="450596"/>
                  </a:cubicBezTo>
                  <a:cubicBezTo>
                    <a:pt x="101254" y="450596"/>
                    <a:pt x="0" y="349726"/>
                    <a:pt x="0" y="225298"/>
                  </a:cubicBezTo>
                  <a:cubicBezTo>
                    <a:pt x="0" y="100869"/>
                    <a:pt x="101255" y="0"/>
                    <a:pt x="226158" y="0"/>
                  </a:cubicBezTo>
                  <a:cubicBezTo>
                    <a:pt x="351062" y="0"/>
                    <a:pt x="452316" y="100869"/>
                    <a:pt x="452316" y="225298"/>
                  </a:cubicBezTo>
                  <a:close/>
                </a:path>
              </a:pathLst>
            </a:custGeom>
            <a:solidFill>
              <a:srgbClr val="F4F2F6"/>
            </a:solidFill>
            <a:ln w="7750" cap="flat">
              <a:solidFill>
                <a:schemeClr val="tx2">
                  <a:lumMod val="75000"/>
                </a:schemeClr>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95" name="Freeform 332">
              <a:extLst>
                <a:ext uri="{FF2B5EF4-FFF2-40B4-BE49-F238E27FC236}">
                  <a16:creationId xmlns:a16="http://schemas.microsoft.com/office/drawing/2014/main" id="{B9040D57-387A-1682-23E9-B2A841DDC38C}"/>
                </a:ext>
              </a:extLst>
            </p:cNvPr>
            <p:cNvSpPr/>
            <p:nvPr/>
          </p:nvSpPr>
          <p:spPr>
            <a:xfrm>
              <a:off x="7263460" y="3292393"/>
              <a:ext cx="318145" cy="316935"/>
            </a:xfrm>
            <a:custGeom>
              <a:avLst/>
              <a:gdLst>
                <a:gd name="connsiteX0" fmla="*/ 318145 w 318145"/>
                <a:gd name="connsiteY0" fmla="*/ 158468 h 316935"/>
                <a:gd name="connsiteX1" fmla="*/ 159072 w 318145"/>
                <a:gd name="connsiteY1" fmla="*/ 316936 h 316935"/>
                <a:gd name="connsiteX2" fmla="*/ -1 w 318145"/>
                <a:gd name="connsiteY2" fmla="*/ 158468 h 316935"/>
                <a:gd name="connsiteX3" fmla="*/ 159072 w 318145"/>
                <a:gd name="connsiteY3" fmla="*/ 0 h 316935"/>
                <a:gd name="connsiteX4" fmla="*/ 318145 w 318145"/>
                <a:gd name="connsiteY4" fmla="*/ 158468 h 3169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145" h="316935">
                  <a:moveTo>
                    <a:pt x="318145" y="158468"/>
                  </a:moveTo>
                  <a:cubicBezTo>
                    <a:pt x="318145" y="245987"/>
                    <a:pt x="246926" y="316936"/>
                    <a:pt x="159072" y="316936"/>
                  </a:cubicBezTo>
                  <a:cubicBezTo>
                    <a:pt x="71219" y="316936"/>
                    <a:pt x="-1" y="245987"/>
                    <a:pt x="-1" y="158468"/>
                  </a:cubicBezTo>
                  <a:cubicBezTo>
                    <a:pt x="-1" y="70948"/>
                    <a:pt x="71219" y="0"/>
                    <a:pt x="159072" y="0"/>
                  </a:cubicBezTo>
                  <a:cubicBezTo>
                    <a:pt x="246926" y="0"/>
                    <a:pt x="318145" y="70948"/>
                    <a:pt x="318145" y="158468"/>
                  </a:cubicBezTo>
                  <a:close/>
                </a:path>
              </a:pathLst>
            </a:custGeom>
            <a:gradFill>
              <a:gsLst>
                <a:gs pos="0">
                  <a:schemeClr val="bg1"/>
                </a:gs>
                <a:gs pos="100000">
                  <a:schemeClr val="tx2">
                    <a:lumMod val="75000"/>
                  </a:schemeClr>
                </a:gs>
              </a:gsLst>
              <a:path path="circle">
                <a:fillToRect l="50000" t="50000" r="50000" b="50000"/>
              </a:path>
            </a:gra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96" name="Freeform 333">
              <a:extLst>
                <a:ext uri="{FF2B5EF4-FFF2-40B4-BE49-F238E27FC236}">
                  <a16:creationId xmlns:a16="http://schemas.microsoft.com/office/drawing/2014/main" id="{0C2AEA7D-8E15-302B-9C24-9AEEFF15F497}"/>
                </a:ext>
              </a:extLst>
            </p:cNvPr>
            <p:cNvSpPr/>
            <p:nvPr/>
          </p:nvSpPr>
          <p:spPr>
            <a:xfrm>
              <a:off x="7543870" y="2738009"/>
              <a:ext cx="293510" cy="661464"/>
            </a:xfrm>
            <a:custGeom>
              <a:avLst/>
              <a:gdLst>
                <a:gd name="connsiteX0" fmla="*/ 0 w 293510"/>
                <a:gd name="connsiteY0" fmla="*/ 0 h 661464"/>
                <a:gd name="connsiteX1" fmla="*/ 105583 w 293510"/>
                <a:gd name="connsiteY1" fmla="*/ 661464 h 661464"/>
              </a:gdLst>
              <a:ahLst/>
              <a:cxnLst>
                <a:cxn ang="0">
                  <a:pos x="connsiteX0" y="connsiteY0"/>
                </a:cxn>
                <a:cxn ang="0">
                  <a:pos x="connsiteX1" y="connsiteY1"/>
                </a:cxn>
              </a:cxnLst>
              <a:rect l="l" t="t" r="r" b="b"/>
              <a:pathLst>
                <a:path w="293510" h="661464">
                  <a:moveTo>
                    <a:pt x="0" y="0"/>
                  </a:moveTo>
                  <a:cubicBezTo>
                    <a:pt x="276090" y="48097"/>
                    <a:pt x="442533" y="456671"/>
                    <a:pt x="105583" y="661464"/>
                  </a:cubicBezTo>
                </a:path>
              </a:pathLst>
            </a:custGeom>
            <a:noFill/>
            <a:ln w="3175"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97" name="Freeform 334">
              <a:extLst>
                <a:ext uri="{FF2B5EF4-FFF2-40B4-BE49-F238E27FC236}">
                  <a16:creationId xmlns:a16="http://schemas.microsoft.com/office/drawing/2014/main" id="{6DA3C347-E7D0-FAC1-3C76-04ED1AFFA5AB}"/>
                </a:ext>
              </a:extLst>
            </p:cNvPr>
            <p:cNvSpPr/>
            <p:nvPr/>
          </p:nvSpPr>
          <p:spPr>
            <a:xfrm>
              <a:off x="7536120" y="2705353"/>
              <a:ext cx="11943" cy="65437"/>
            </a:xfrm>
            <a:custGeom>
              <a:avLst/>
              <a:gdLst>
                <a:gd name="connsiteX0" fmla="*/ 11943 w 11943"/>
                <a:gd name="connsiteY0" fmla="*/ 0 h 65437"/>
                <a:gd name="connsiteX1" fmla="*/ 0 w 11943"/>
                <a:gd name="connsiteY1" fmla="*/ 65438 h 65437"/>
              </a:gdLst>
              <a:ahLst/>
              <a:cxnLst>
                <a:cxn ang="0">
                  <a:pos x="connsiteX0" y="connsiteY0"/>
                </a:cxn>
                <a:cxn ang="0">
                  <a:pos x="connsiteX1" y="connsiteY1"/>
                </a:cxn>
              </a:cxnLst>
              <a:rect l="l" t="t" r="r" b="b"/>
              <a:pathLst>
                <a:path w="11943" h="65437">
                  <a:moveTo>
                    <a:pt x="11943" y="0"/>
                  </a:moveTo>
                  <a:lnTo>
                    <a:pt x="0" y="65438"/>
                  </a:lnTo>
                </a:path>
              </a:pathLst>
            </a:custGeom>
            <a:ln w="7750"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98" name="Freeform 335">
              <a:extLst>
                <a:ext uri="{FF2B5EF4-FFF2-40B4-BE49-F238E27FC236}">
                  <a16:creationId xmlns:a16="http://schemas.microsoft.com/office/drawing/2014/main" id="{DB3F33DB-C4E1-DF98-5C76-50E3DA17A77A}"/>
                </a:ext>
              </a:extLst>
            </p:cNvPr>
            <p:cNvSpPr/>
            <p:nvPr/>
          </p:nvSpPr>
          <p:spPr>
            <a:xfrm>
              <a:off x="6698827" y="3868548"/>
              <a:ext cx="572763" cy="570585"/>
            </a:xfrm>
            <a:custGeom>
              <a:avLst/>
              <a:gdLst>
                <a:gd name="connsiteX0" fmla="*/ 572764 w 572763"/>
                <a:gd name="connsiteY0" fmla="*/ 285293 h 570585"/>
                <a:gd name="connsiteX1" fmla="*/ 286382 w 572763"/>
                <a:gd name="connsiteY1" fmla="*/ 570586 h 570585"/>
                <a:gd name="connsiteX2" fmla="*/ 0 w 572763"/>
                <a:gd name="connsiteY2" fmla="*/ 285293 h 570585"/>
                <a:gd name="connsiteX3" fmla="*/ 286382 w 572763"/>
                <a:gd name="connsiteY3" fmla="*/ 0 h 570585"/>
                <a:gd name="connsiteX4" fmla="*/ 572764 w 572763"/>
                <a:gd name="connsiteY4" fmla="*/ 285293 h 5705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763" h="570585">
                  <a:moveTo>
                    <a:pt x="572764" y="285293"/>
                  </a:moveTo>
                  <a:cubicBezTo>
                    <a:pt x="572764" y="442856"/>
                    <a:pt x="444546" y="570586"/>
                    <a:pt x="286382" y="570586"/>
                  </a:cubicBezTo>
                  <a:cubicBezTo>
                    <a:pt x="128218" y="570586"/>
                    <a:pt x="0" y="442856"/>
                    <a:pt x="0" y="285293"/>
                  </a:cubicBezTo>
                  <a:cubicBezTo>
                    <a:pt x="0" y="127730"/>
                    <a:pt x="128217" y="0"/>
                    <a:pt x="286382" y="0"/>
                  </a:cubicBezTo>
                  <a:cubicBezTo>
                    <a:pt x="444546" y="0"/>
                    <a:pt x="572764" y="127730"/>
                    <a:pt x="572764" y="285293"/>
                  </a:cubicBezTo>
                  <a:close/>
                </a:path>
              </a:pathLst>
            </a:custGeom>
            <a:solidFill>
              <a:schemeClr val="tx2"/>
            </a:solidFill>
            <a:ln w="7750" cap="flat">
              <a:solidFill>
                <a:schemeClr val="bg2">
                  <a:lumMod val="75000"/>
                </a:schemeClr>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99" name="Freeform 336">
              <a:extLst>
                <a:ext uri="{FF2B5EF4-FFF2-40B4-BE49-F238E27FC236}">
                  <a16:creationId xmlns:a16="http://schemas.microsoft.com/office/drawing/2014/main" id="{E8D51781-6EB0-E22C-1C46-4429285DB5CD}"/>
                </a:ext>
              </a:extLst>
            </p:cNvPr>
            <p:cNvSpPr/>
            <p:nvPr/>
          </p:nvSpPr>
          <p:spPr>
            <a:xfrm>
              <a:off x="6768199" y="3998411"/>
              <a:ext cx="381164" cy="379715"/>
            </a:xfrm>
            <a:custGeom>
              <a:avLst/>
              <a:gdLst>
                <a:gd name="connsiteX0" fmla="*/ 381165 w 381164"/>
                <a:gd name="connsiteY0" fmla="*/ 189858 h 379715"/>
                <a:gd name="connsiteX1" fmla="*/ 190583 w 381164"/>
                <a:gd name="connsiteY1" fmla="*/ 379716 h 379715"/>
                <a:gd name="connsiteX2" fmla="*/ 0 w 381164"/>
                <a:gd name="connsiteY2" fmla="*/ 189858 h 379715"/>
                <a:gd name="connsiteX3" fmla="*/ 190583 w 381164"/>
                <a:gd name="connsiteY3" fmla="*/ 0 h 379715"/>
                <a:gd name="connsiteX4" fmla="*/ 381165 w 381164"/>
                <a:gd name="connsiteY4" fmla="*/ 189858 h 379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164" h="379715">
                  <a:moveTo>
                    <a:pt x="381165" y="189858"/>
                  </a:moveTo>
                  <a:cubicBezTo>
                    <a:pt x="381165" y="294713"/>
                    <a:pt x="295839" y="379716"/>
                    <a:pt x="190583" y="379716"/>
                  </a:cubicBezTo>
                  <a:cubicBezTo>
                    <a:pt x="85327" y="379716"/>
                    <a:pt x="0" y="294713"/>
                    <a:pt x="0" y="189858"/>
                  </a:cubicBezTo>
                  <a:cubicBezTo>
                    <a:pt x="0" y="85002"/>
                    <a:pt x="85327" y="0"/>
                    <a:pt x="190583" y="0"/>
                  </a:cubicBezTo>
                  <a:cubicBezTo>
                    <a:pt x="295839" y="0"/>
                    <a:pt x="381165" y="85002"/>
                    <a:pt x="381165" y="189858"/>
                  </a:cubicBezTo>
                  <a:close/>
                </a:path>
              </a:pathLst>
            </a:custGeom>
            <a:gradFill>
              <a:gsLst>
                <a:gs pos="0">
                  <a:srgbClr val="FFFFFF"/>
                </a:gs>
                <a:gs pos="100000">
                  <a:schemeClr val="tx2">
                    <a:lumMod val="75000"/>
                  </a:schemeClr>
                </a:gs>
              </a:gsLst>
              <a:path path="circle">
                <a:fillToRect l="50000" t="50000" r="50000" b="50000"/>
              </a:path>
            </a:gra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00" name="Freeform 337">
              <a:extLst>
                <a:ext uri="{FF2B5EF4-FFF2-40B4-BE49-F238E27FC236}">
                  <a16:creationId xmlns:a16="http://schemas.microsoft.com/office/drawing/2014/main" id="{03E7BF6D-E716-B2FD-F89D-D5E75C6B8D3E}"/>
                </a:ext>
              </a:extLst>
            </p:cNvPr>
            <p:cNvSpPr/>
            <p:nvPr/>
          </p:nvSpPr>
          <p:spPr>
            <a:xfrm>
              <a:off x="7048228" y="1876688"/>
              <a:ext cx="65052" cy="64804"/>
            </a:xfrm>
            <a:custGeom>
              <a:avLst/>
              <a:gdLst>
                <a:gd name="connsiteX0" fmla="*/ 32526 w 65052"/>
                <a:gd name="connsiteY0" fmla="*/ 0 h 64804"/>
                <a:gd name="connsiteX1" fmla="*/ 65052 w 65052"/>
                <a:gd name="connsiteY1" fmla="*/ 64805 h 64804"/>
                <a:gd name="connsiteX2" fmla="*/ 0 w 65052"/>
                <a:gd name="connsiteY2" fmla="*/ 64805 h 64804"/>
                <a:gd name="connsiteX3" fmla="*/ 32526 w 65052"/>
                <a:gd name="connsiteY3" fmla="*/ 0 h 64804"/>
              </a:gdLst>
              <a:ahLst/>
              <a:cxnLst>
                <a:cxn ang="0">
                  <a:pos x="connsiteX0" y="connsiteY0"/>
                </a:cxn>
                <a:cxn ang="0">
                  <a:pos x="connsiteX1" y="connsiteY1"/>
                </a:cxn>
                <a:cxn ang="0">
                  <a:pos x="connsiteX2" y="connsiteY2"/>
                </a:cxn>
                <a:cxn ang="0">
                  <a:pos x="connsiteX3" y="connsiteY3"/>
                </a:cxn>
              </a:cxnLst>
              <a:rect l="l" t="t" r="r" b="b"/>
              <a:pathLst>
                <a:path w="65052" h="64804">
                  <a:moveTo>
                    <a:pt x="32526" y="0"/>
                  </a:moveTo>
                  <a:lnTo>
                    <a:pt x="65052" y="64805"/>
                  </a:lnTo>
                  <a:lnTo>
                    <a:pt x="0" y="64805"/>
                  </a:lnTo>
                  <a:lnTo>
                    <a:pt x="32526" y="0"/>
                  </a:lnTo>
                  <a:close/>
                </a:path>
              </a:pathLst>
            </a:custGeom>
            <a:solidFill>
              <a:srgbClr val="5500B9"/>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01" name="Freeform 338">
              <a:extLst>
                <a:ext uri="{FF2B5EF4-FFF2-40B4-BE49-F238E27FC236}">
                  <a16:creationId xmlns:a16="http://schemas.microsoft.com/office/drawing/2014/main" id="{31E9B05B-9D48-E69A-9040-79B392C31D77}"/>
                </a:ext>
              </a:extLst>
            </p:cNvPr>
            <p:cNvSpPr/>
            <p:nvPr/>
          </p:nvSpPr>
          <p:spPr>
            <a:xfrm>
              <a:off x="7153938" y="1868840"/>
              <a:ext cx="67847" cy="64678"/>
            </a:xfrm>
            <a:custGeom>
              <a:avLst/>
              <a:gdLst>
                <a:gd name="connsiteX0" fmla="*/ 0 w 67847"/>
                <a:gd name="connsiteY0" fmla="*/ 38225 h 64678"/>
                <a:gd name="connsiteX1" fmla="*/ 61876 w 67847"/>
                <a:gd name="connsiteY1" fmla="*/ 0 h 64678"/>
                <a:gd name="connsiteX2" fmla="*/ 67848 w 67847"/>
                <a:gd name="connsiteY2" fmla="*/ 64678 h 64678"/>
                <a:gd name="connsiteX3" fmla="*/ 0 w 67847"/>
                <a:gd name="connsiteY3" fmla="*/ 38225 h 64678"/>
              </a:gdLst>
              <a:ahLst/>
              <a:cxnLst>
                <a:cxn ang="0">
                  <a:pos x="connsiteX0" y="connsiteY0"/>
                </a:cxn>
                <a:cxn ang="0">
                  <a:pos x="connsiteX1" y="connsiteY1"/>
                </a:cxn>
                <a:cxn ang="0">
                  <a:pos x="connsiteX2" y="connsiteY2"/>
                </a:cxn>
                <a:cxn ang="0">
                  <a:pos x="connsiteX3" y="connsiteY3"/>
                </a:cxn>
              </a:cxnLst>
              <a:rect l="l" t="t" r="r" b="b"/>
              <a:pathLst>
                <a:path w="67847" h="64678">
                  <a:moveTo>
                    <a:pt x="0" y="38225"/>
                  </a:moveTo>
                  <a:lnTo>
                    <a:pt x="61876" y="0"/>
                  </a:lnTo>
                  <a:lnTo>
                    <a:pt x="67848" y="64678"/>
                  </a:lnTo>
                  <a:lnTo>
                    <a:pt x="0" y="38225"/>
                  </a:lnTo>
                  <a:close/>
                </a:path>
              </a:pathLst>
            </a:custGeom>
            <a:solidFill>
              <a:srgbClr val="5500B9"/>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02" name="Freeform 339">
              <a:extLst>
                <a:ext uri="{FF2B5EF4-FFF2-40B4-BE49-F238E27FC236}">
                  <a16:creationId xmlns:a16="http://schemas.microsoft.com/office/drawing/2014/main" id="{697AA645-AB6A-0616-98C8-E80AE65A73FB}"/>
                </a:ext>
              </a:extLst>
            </p:cNvPr>
            <p:cNvSpPr/>
            <p:nvPr/>
          </p:nvSpPr>
          <p:spPr>
            <a:xfrm>
              <a:off x="6289329" y="2637637"/>
              <a:ext cx="67720" cy="64551"/>
            </a:xfrm>
            <a:custGeom>
              <a:avLst/>
              <a:gdLst>
                <a:gd name="connsiteX0" fmla="*/ 0 w 67720"/>
                <a:gd name="connsiteY0" fmla="*/ 38225 h 64551"/>
                <a:gd name="connsiteX1" fmla="*/ 61876 w 67720"/>
                <a:gd name="connsiteY1" fmla="*/ 0 h 64551"/>
                <a:gd name="connsiteX2" fmla="*/ 67720 w 67720"/>
                <a:gd name="connsiteY2" fmla="*/ 64552 h 64551"/>
                <a:gd name="connsiteX3" fmla="*/ 0 w 67720"/>
                <a:gd name="connsiteY3" fmla="*/ 38225 h 64551"/>
              </a:gdLst>
              <a:ahLst/>
              <a:cxnLst>
                <a:cxn ang="0">
                  <a:pos x="connsiteX0" y="connsiteY0"/>
                </a:cxn>
                <a:cxn ang="0">
                  <a:pos x="connsiteX1" y="connsiteY1"/>
                </a:cxn>
                <a:cxn ang="0">
                  <a:pos x="connsiteX2" y="connsiteY2"/>
                </a:cxn>
                <a:cxn ang="0">
                  <a:pos x="connsiteX3" y="connsiteY3"/>
                </a:cxn>
              </a:cxnLst>
              <a:rect l="l" t="t" r="r" b="b"/>
              <a:pathLst>
                <a:path w="67720" h="64551">
                  <a:moveTo>
                    <a:pt x="0" y="38225"/>
                  </a:moveTo>
                  <a:lnTo>
                    <a:pt x="61876" y="0"/>
                  </a:lnTo>
                  <a:lnTo>
                    <a:pt x="67720" y="64552"/>
                  </a:lnTo>
                  <a:lnTo>
                    <a:pt x="0" y="38225"/>
                  </a:lnTo>
                  <a:close/>
                </a:path>
              </a:pathLst>
            </a:custGeom>
            <a:solidFill>
              <a:srgbClr val="B0E9C3"/>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03" name="Freeform 340">
              <a:extLst>
                <a:ext uri="{FF2B5EF4-FFF2-40B4-BE49-F238E27FC236}">
                  <a16:creationId xmlns:a16="http://schemas.microsoft.com/office/drawing/2014/main" id="{924E03A1-6AF8-C670-F2DB-D42E56AC8A34}"/>
                </a:ext>
              </a:extLst>
            </p:cNvPr>
            <p:cNvSpPr/>
            <p:nvPr/>
          </p:nvSpPr>
          <p:spPr>
            <a:xfrm>
              <a:off x="6378141" y="2667255"/>
              <a:ext cx="69880" cy="63792"/>
            </a:xfrm>
            <a:custGeom>
              <a:avLst/>
              <a:gdLst>
                <a:gd name="connsiteX0" fmla="*/ 0 w 69880"/>
                <a:gd name="connsiteY0" fmla="*/ 43541 h 63792"/>
                <a:gd name="connsiteX1" fmla="*/ 58191 w 69880"/>
                <a:gd name="connsiteY1" fmla="*/ 0 h 63792"/>
                <a:gd name="connsiteX2" fmla="*/ 69880 w 69880"/>
                <a:gd name="connsiteY2" fmla="*/ 63792 h 63792"/>
                <a:gd name="connsiteX3" fmla="*/ 0 w 69880"/>
                <a:gd name="connsiteY3" fmla="*/ 43541 h 63792"/>
              </a:gdLst>
              <a:ahLst/>
              <a:cxnLst>
                <a:cxn ang="0">
                  <a:pos x="connsiteX0" y="connsiteY0"/>
                </a:cxn>
                <a:cxn ang="0">
                  <a:pos x="connsiteX1" y="connsiteY1"/>
                </a:cxn>
                <a:cxn ang="0">
                  <a:pos x="connsiteX2" y="connsiteY2"/>
                </a:cxn>
                <a:cxn ang="0">
                  <a:pos x="connsiteX3" y="connsiteY3"/>
                </a:cxn>
              </a:cxnLst>
              <a:rect l="l" t="t" r="r" b="b"/>
              <a:pathLst>
                <a:path w="69880" h="63792">
                  <a:moveTo>
                    <a:pt x="0" y="43541"/>
                  </a:moveTo>
                  <a:lnTo>
                    <a:pt x="58191" y="0"/>
                  </a:lnTo>
                  <a:lnTo>
                    <a:pt x="69880" y="63792"/>
                  </a:lnTo>
                  <a:lnTo>
                    <a:pt x="0" y="43541"/>
                  </a:lnTo>
                  <a:close/>
                </a:path>
              </a:pathLst>
            </a:custGeom>
            <a:solidFill>
              <a:srgbClr val="B0E9C3"/>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04" name="Freeform 341">
              <a:extLst>
                <a:ext uri="{FF2B5EF4-FFF2-40B4-BE49-F238E27FC236}">
                  <a16:creationId xmlns:a16="http://schemas.microsoft.com/office/drawing/2014/main" id="{5C4A415A-EB1A-4370-55D7-653113F24D98}"/>
                </a:ext>
              </a:extLst>
            </p:cNvPr>
            <p:cNvSpPr/>
            <p:nvPr/>
          </p:nvSpPr>
          <p:spPr>
            <a:xfrm>
              <a:off x="6331638" y="2721808"/>
              <a:ext cx="60223" cy="72272"/>
            </a:xfrm>
            <a:custGeom>
              <a:avLst/>
              <a:gdLst>
                <a:gd name="connsiteX0" fmla="*/ 5463 w 60223"/>
                <a:gd name="connsiteY0" fmla="*/ 72272 h 72272"/>
                <a:gd name="connsiteX1" fmla="*/ 0 w 60223"/>
                <a:gd name="connsiteY1" fmla="*/ 0 h 72272"/>
                <a:gd name="connsiteX2" fmla="*/ 60224 w 60223"/>
                <a:gd name="connsiteY2" fmla="*/ 24555 h 72272"/>
                <a:gd name="connsiteX3" fmla="*/ 5463 w 60223"/>
                <a:gd name="connsiteY3" fmla="*/ 72272 h 72272"/>
              </a:gdLst>
              <a:ahLst/>
              <a:cxnLst>
                <a:cxn ang="0">
                  <a:pos x="connsiteX0" y="connsiteY0"/>
                </a:cxn>
                <a:cxn ang="0">
                  <a:pos x="connsiteX1" y="connsiteY1"/>
                </a:cxn>
                <a:cxn ang="0">
                  <a:pos x="connsiteX2" y="connsiteY2"/>
                </a:cxn>
                <a:cxn ang="0">
                  <a:pos x="connsiteX3" y="connsiteY3"/>
                </a:cxn>
              </a:cxnLst>
              <a:rect l="l" t="t" r="r" b="b"/>
              <a:pathLst>
                <a:path w="60223" h="72272">
                  <a:moveTo>
                    <a:pt x="5463" y="72272"/>
                  </a:moveTo>
                  <a:lnTo>
                    <a:pt x="0" y="0"/>
                  </a:lnTo>
                  <a:lnTo>
                    <a:pt x="60224" y="24555"/>
                  </a:lnTo>
                  <a:lnTo>
                    <a:pt x="5463" y="72272"/>
                  </a:lnTo>
                  <a:close/>
                </a:path>
              </a:pathLst>
            </a:custGeom>
            <a:solidFill>
              <a:srgbClr val="B0E9C3"/>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05" name="Freeform 342">
              <a:extLst>
                <a:ext uri="{FF2B5EF4-FFF2-40B4-BE49-F238E27FC236}">
                  <a16:creationId xmlns:a16="http://schemas.microsoft.com/office/drawing/2014/main" id="{6EB5F669-AC1A-1888-C2B5-35A746714D54}"/>
                </a:ext>
              </a:extLst>
            </p:cNvPr>
            <p:cNvSpPr/>
            <p:nvPr/>
          </p:nvSpPr>
          <p:spPr>
            <a:xfrm>
              <a:off x="7133736" y="1764165"/>
              <a:ext cx="64925" cy="66323"/>
            </a:xfrm>
            <a:custGeom>
              <a:avLst/>
              <a:gdLst>
                <a:gd name="connsiteX0" fmla="*/ 29350 w 64925"/>
                <a:gd name="connsiteY0" fmla="*/ 0 h 66323"/>
                <a:gd name="connsiteX1" fmla="*/ 64926 w 64925"/>
                <a:gd name="connsiteY1" fmla="*/ 63286 h 66323"/>
                <a:gd name="connsiteX2" fmla="*/ 0 w 64925"/>
                <a:gd name="connsiteY2" fmla="*/ 66324 h 66323"/>
                <a:gd name="connsiteX3" fmla="*/ 29350 w 64925"/>
                <a:gd name="connsiteY3" fmla="*/ 0 h 66323"/>
              </a:gdLst>
              <a:ahLst/>
              <a:cxnLst>
                <a:cxn ang="0">
                  <a:pos x="connsiteX0" y="connsiteY0"/>
                </a:cxn>
                <a:cxn ang="0">
                  <a:pos x="connsiteX1" y="connsiteY1"/>
                </a:cxn>
                <a:cxn ang="0">
                  <a:pos x="connsiteX2" y="connsiteY2"/>
                </a:cxn>
                <a:cxn ang="0">
                  <a:pos x="connsiteX3" y="connsiteY3"/>
                </a:cxn>
              </a:cxnLst>
              <a:rect l="l" t="t" r="r" b="b"/>
              <a:pathLst>
                <a:path w="64925" h="66323">
                  <a:moveTo>
                    <a:pt x="29350" y="0"/>
                  </a:moveTo>
                  <a:lnTo>
                    <a:pt x="64926" y="63286"/>
                  </a:lnTo>
                  <a:lnTo>
                    <a:pt x="0" y="66324"/>
                  </a:lnTo>
                  <a:lnTo>
                    <a:pt x="29350" y="0"/>
                  </a:lnTo>
                  <a:close/>
                </a:path>
              </a:pathLst>
            </a:custGeom>
            <a:solidFill>
              <a:srgbClr val="5500B9"/>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06" name="Freeform 343">
              <a:extLst>
                <a:ext uri="{FF2B5EF4-FFF2-40B4-BE49-F238E27FC236}">
                  <a16:creationId xmlns:a16="http://schemas.microsoft.com/office/drawing/2014/main" id="{15C97C9E-EAEB-CA5F-0F4C-5DD18B6287A8}"/>
                </a:ext>
              </a:extLst>
            </p:cNvPr>
            <p:cNvSpPr/>
            <p:nvPr/>
          </p:nvSpPr>
          <p:spPr>
            <a:xfrm>
              <a:off x="7919064" y="2875213"/>
              <a:ext cx="67466" cy="70247"/>
            </a:xfrm>
            <a:custGeom>
              <a:avLst/>
              <a:gdLst>
                <a:gd name="connsiteX0" fmla="*/ 67466 w 67466"/>
                <a:gd name="connsiteY0" fmla="*/ 70247 h 70247"/>
                <a:gd name="connsiteX1" fmla="*/ 0 w 67466"/>
                <a:gd name="connsiteY1" fmla="*/ 42908 h 70247"/>
                <a:gd name="connsiteX2" fmla="*/ 48916 w 67466"/>
                <a:gd name="connsiteY2" fmla="*/ 0 h 70247"/>
                <a:gd name="connsiteX3" fmla="*/ 67466 w 67466"/>
                <a:gd name="connsiteY3" fmla="*/ 70247 h 70247"/>
              </a:gdLst>
              <a:ahLst/>
              <a:cxnLst>
                <a:cxn ang="0">
                  <a:pos x="connsiteX0" y="connsiteY0"/>
                </a:cxn>
                <a:cxn ang="0">
                  <a:pos x="connsiteX1" y="connsiteY1"/>
                </a:cxn>
                <a:cxn ang="0">
                  <a:pos x="connsiteX2" y="connsiteY2"/>
                </a:cxn>
                <a:cxn ang="0">
                  <a:pos x="connsiteX3" y="connsiteY3"/>
                </a:cxn>
              </a:cxnLst>
              <a:rect l="l" t="t" r="r" b="b"/>
              <a:pathLst>
                <a:path w="67466" h="70247">
                  <a:moveTo>
                    <a:pt x="67466" y="70247"/>
                  </a:moveTo>
                  <a:lnTo>
                    <a:pt x="0" y="42908"/>
                  </a:lnTo>
                  <a:lnTo>
                    <a:pt x="48916" y="0"/>
                  </a:lnTo>
                  <a:lnTo>
                    <a:pt x="67466" y="70247"/>
                  </a:lnTo>
                  <a:close/>
                </a:path>
              </a:pathLst>
            </a:custGeom>
            <a:solidFill>
              <a:schemeClr val="bg2">
                <a:lumMod val="75000"/>
              </a:schemeClr>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07" name="Freeform 344">
              <a:extLst>
                <a:ext uri="{FF2B5EF4-FFF2-40B4-BE49-F238E27FC236}">
                  <a16:creationId xmlns:a16="http://schemas.microsoft.com/office/drawing/2014/main" id="{2B6C3676-2BE8-5824-7D82-55AC192D6B29}"/>
                </a:ext>
              </a:extLst>
            </p:cNvPr>
            <p:cNvSpPr/>
            <p:nvPr/>
          </p:nvSpPr>
          <p:spPr>
            <a:xfrm>
              <a:off x="7828346" y="2842051"/>
              <a:ext cx="65052" cy="64804"/>
            </a:xfrm>
            <a:custGeom>
              <a:avLst/>
              <a:gdLst>
                <a:gd name="connsiteX0" fmla="*/ 32526 w 65052"/>
                <a:gd name="connsiteY0" fmla="*/ 64805 h 64804"/>
                <a:gd name="connsiteX1" fmla="*/ 0 w 65052"/>
                <a:gd name="connsiteY1" fmla="*/ 0 h 64804"/>
                <a:gd name="connsiteX2" fmla="*/ 65052 w 65052"/>
                <a:gd name="connsiteY2" fmla="*/ 0 h 64804"/>
                <a:gd name="connsiteX3" fmla="*/ 32526 w 65052"/>
                <a:gd name="connsiteY3" fmla="*/ 64805 h 64804"/>
              </a:gdLst>
              <a:ahLst/>
              <a:cxnLst>
                <a:cxn ang="0">
                  <a:pos x="connsiteX0" y="connsiteY0"/>
                </a:cxn>
                <a:cxn ang="0">
                  <a:pos x="connsiteX1" y="connsiteY1"/>
                </a:cxn>
                <a:cxn ang="0">
                  <a:pos x="connsiteX2" y="connsiteY2"/>
                </a:cxn>
                <a:cxn ang="0">
                  <a:pos x="connsiteX3" y="connsiteY3"/>
                </a:cxn>
              </a:cxnLst>
              <a:rect l="l" t="t" r="r" b="b"/>
              <a:pathLst>
                <a:path w="65052" h="64804">
                  <a:moveTo>
                    <a:pt x="32526" y="64805"/>
                  </a:moveTo>
                  <a:lnTo>
                    <a:pt x="0" y="0"/>
                  </a:lnTo>
                  <a:lnTo>
                    <a:pt x="65052" y="0"/>
                  </a:lnTo>
                  <a:lnTo>
                    <a:pt x="32526" y="64805"/>
                  </a:lnTo>
                  <a:close/>
                </a:path>
              </a:pathLst>
            </a:custGeom>
            <a:solidFill>
              <a:schemeClr val="bg2">
                <a:lumMod val="75000"/>
              </a:schemeClr>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08" name="Freeform 345">
              <a:extLst>
                <a:ext uri="{FF2B5EF4-FFF2-40B4-BE49-F238E27FC236}">
                  <a16:creationId xmlns:a16="http://schemas.microsoft.com/office/drawing/2014/main" id="{0B8DA8F4-D9C7-50F6-D126-E9B760580947}"/>
                </a:ext>
              </a:extLst>
            </p:cNvPr>
            <p:cNvSpPr/>
            <p:nvPr/>
          </p:nvSpPr>
          <p:spPr>
            <a:xfrm>
              <a:off x="7829362" y="2929385"/>
              <a:ext cx="67847" cy="64551"/>
            </a:xfrm>
            <a:custGeom>
              <a:avLst/>
              <a:gdLst>
                <a:gd name="connsiteX0" fmla="*/ 0 w 67847"/>
                <a:gd name="connsiteY0" fmla="*/ 38098 h 64551"/>
                <a:gd name="connsiteX1" fmla="*/ 61876 w 67847"/>
                <a:gd name="connsiteY1" fmla="*/ 0 h 64551"/>
                <a:gd name="connsiteX2" fmla="*/ 67848 w 67847"/>
                <a:gd name="connsiteY2" fmla="*/ 64552 h 64551"/>
                <a:gd name="connsiteX3" fmla="*/ 0 w 67847"/>
                <a:gd name="connsiteY3" fmla="*/ 38098 h 64551"/>
              </a:gdLst>
              <a:ahLst/>
              <a:cxnLst>
                <a:cxn ang="0">
                  <a:pos x="connsiteX0" y="connsiteY0"/>
                </a:cxn>
                <a:cxn ang="0">
                  <a:pos x="connsiteX1" y="connsiteY1"/>
                </a:cxn>
                <a:cxn ang="0">
                  <a:pos x="connsiteX2" y="connsiteY2"/>
                </a:cxn>
                <a:cxn ang="0">
                  <a:pos x="connsiteX3" y="connsiteY3"/>
                </a:cxn>
              </a:cxnLst>
              <a:rect l="l" t="t" r="r" b="b"/>
              <a:pathLst>
                <a:path w="67847" h="64551">
                  <a:moveTo>
                    <a:pt x="0" y="38098"/>
                  </a:moveTo>
                  <a:lnTo>
                    <a:pt x="61876" y="0"/>
                  </a:lnTo>
                  <a:lnTo>
                    <a:pt x="67848" y="64552"/>
                  </a:lnTo>
                  <a:lnTo>
                    <a:pt x="0" y="38098"/>
                  </a:lnTo>
                  <a:close/>
                </a:path>
              </a:pathLst>
            </a:custGeom>
            <a:solidFill>
              <a:schemeClr val="bg2">
                <a:lumMod val="75000"/>
              </a:schemeClr>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09" name="Freeform 346">
              <a:extLst>
                <a:ext uri="{FF2B5EF4-FFF2-40B4-BE49-F238E27FC236}">
                  <a16:creationId xmlns:a16="http://schemas.microsoft.com/office/drawing/2014/main" id="{9FA93C1E-7F2A-5B25-86D3-183893F2C575}"/>
                </a:ext>
              </a:extLst>
            </p:cNvPr>
            <p:cNvSpPr/>
            <p:nvPr/>
          </p:nvSpPr>
          <p:spPr>
            <a:xfrm>
              <a:off x="7930117" y="2945460"/>
              <a:ext cx="63400" cy="71766"/>
            </a:xfrm>
            <a:custGeom>
              <a:avLst/>
              <a:gdLst>
                <a:gd name="connsiteX0" fmla="*/ 0 w 63400"/>
                <a:gd name="connsiteY0" fmla="*/ 0 h 71766"/>
                <a:gd name="connsiteX1" fmla="*/ 63400 w 63400"/>
                <a:gd name="connsiteY1" fmla="*/ 35440 h 71766"/>
                <a:gd name="connsiteX2" fmla="*/ 9529 w 63400"/>
                <a:gd name="connsiteY2" fmla="*/ 71766 h 71766"/>
                <a:gd name="connsiteX3" fmla="*/ 0 w 63400"/>
                <a:gd name="connsiteY3" fmla="*/ 0 h 71766"/>
              </a:gdLst>
              <a:ahLst/>
              <a:cxnLst>
                <a:cxn ang="0">
                  <a:pos x="connsiteX0" y="connsiteY0"/>
                </a:cxn>
                <a:cxn ang="0">
                  <a:pos x="connsiteX1" y="connsiteY1"/>
                </a:cxn>
                <a:cxn ang="0">
                  <a:pos x="connsiteX2" y="connsiteY2"/>
                </a:cxn>
                <a:cxn ang="0">
                  <a:pos x="connsiteX3" y="connsiteY3"/>
                </a:cxn>
              </a:cxnLst>
              <a:rect l="l" t="t" r="r" b="b"/>
              <a:pathLst>
                <a:path w="63400" h="71766">
                  <a:moveTo>
                    <a:pt x="0" y="0"/>
                  </a:moveTo>
                  <a:lnTo>
                    <a:pt x="63400" y="35440"/>
                  </a:lnTo>
                  <a:lnTo>
                    <a:pt x="9529" y="71766"/>
                  </a:lnTo>
                  <a:lnTo>
                    <a:pt x="0" y="0"/>
                  </a:lnTo>
                  <a:close/>
                </a:path>
              </a:pathLst>
            </a:custGeom>
            <a:solidFill>
              <a:schemeClr val="bg2">
                <a:lumMod val="75000"/>
              </a:schemeClr>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nvGrpSpPr>
            <p:cNvPr id="210" name="Graphic 4">
              <a:extLst>
                <a:ext uri="{FF2B5EF4-FFF2-40B4-BE49-F238E27FC236}">
                  <a16:creationId xmlns:a16="http://schemas.microsoft.com/office/drawing/2014/main" id="{76D63429-851B-EB5F-CA2A-27D442DB8ECD}"/>
                </a:ext>
              </a:extLst>
            </p:cNvPr>
            <p:cNvGrpSpPr/>
            <p:nvPr/>
          </p:nvGrpSpPr>
          <p:grpSpPr>
            <a:xfrm>
              <a:off x="6852310" y="3994740"/>
              <a:ext cx="229334" cy="67528"/>
              <a:chOff x="8322129" y="4608735"/>
              <a:chExt cx="229334" cy="67528"/>
            </a:xfrm>
          </p:grpSpPr>
          <p:sp>
            <p:nvSpPr>
              <p:cNvPr id="261" name="Freeform 348">
                <a:extLst>
                  <a:ext uri="{FF2B5EF4-FFF2-40B4-BE49-F238E27FC236}">
                    <a16:creationId xmlns:a16="http://schemas.microsoft.com/office/drawing/2014/main" id="{2306AB00-B3EC-FDC7-048C-CDF119443F67}"/>
                  </a:ext>
                </a:extLst>
              </p:cNvPr>
              <p:cNvSpPr/>
              <p:nvPr/>
            </p:nvSpPr>
            <p:spPr>
              <a:xfrm>
                <a:off x="8348429" y="4636075"/>
                <a:ext cx="203033" cy="40189"/>
              </a:xfrm>
              <a:custGeom>
                <a:avLst/>
                <a:gdLst>
                  <a:gd name="connsiteX0" fmla="*/ 203034 w 203033"/>
                  <a:gd name="connsiteY0" fmla="*/ 15189 h 40189"/>
                  <a:gd name="connsiteX1" fmla="*/ 0 w 203033"/>
                  <a:gd name="connsiteY1" fmla="*/ 0 h 40189"/>
                </a:gdLst>
                <a:ahLst/>
                <a:cxnLst>
                  <a:cxn ang="0">
                    <a:pos x="connsiteX0" y="connsiteY0"/>
                  </a:cxn>
                  <a:cxn ang="0">
                    <a:pos x="connsiteX1" y="connsiteY1"/>
                  </a:cxn>
                </a:cxnLst>
                <a:rect l="l" t="t" r="r" b="b"/>
                <a:pathLst>
                  <a:path w="203033" h="40189">
                    <a:moveTo>
                      <a:pt x="203034" y="15189"/>
                    </a:moveTo>
                    <a:cubicBezTo>
                      <a:pt x="203034" y="15189"/>
                      <a:pt x="93512" y="80500"/>
                      <a:pt x="0" y="0"/>
                    </a:cubicBezTo>
                  </a:path>
                </a:pathLst>
              </a:custGeom>
              <a:noFill/>
              <a:ln w="7750"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62" name="Freeform 349">
                <a:extLst>
                  <a:ext uri="{FF2B5EF4-FFF2-40B4-BE49-F238E27FC236}">
                    <a16:creationId xmlns:a16="http://schemas.microsoft.com/office/drawing/2014/main" id="{B3128D3D-E9FA-CD60-8429-C836999C51A2}"/>
                  </a:ext>
                </a:extLst>
              </p:cNvPr>
              <p:cNvSpPr/>
              <p:nvPr/>
            </p:nvSpPr>
            <p:spPr>
              <a:xfrm>
                <a:off x="8322129" y="4608735"/>
                <a:ext cx="53362" cy="53033"/>
              </a:xfrm>
              <a:custGeom>
                <a:avLst/>
                <a:gdLst>
                  <a:gd name="connsiteX0" fmla="*/ 0 w 53362"/>
                  <a:gd name="connsiteY0" fmla="*/ 0 h 53033"/>
                  <a:gd name="connsiteX1" fmla="*/ 53363 w 53362"/>
                  <a:gd name="connsiteY1" fmla="*/ 22277 h 53033"/>
                  <a:gd name="connsiteX2" fmla="*/ 28841 w 53362"/>
                  <a:gd name="connsiteY2" fmla="*/ 28732 h 53033"/>
                  <a:gd name="connsiteX3" fmla="*/ 22361 w 53362"/>
                  <a:gd name="connsiteY3" fmla="*/ 53034 h 53033"/>
                  <a:gd name="connsiteX4" fmla="*/ 0 w 53362"/>
                  <a:gd name="connsiteY4" fmla="*/ 0 h 530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62" h="53033">
                    <a:moveTo>
                      <a:pt x="0" y="0"/>
                    </a:moveTo>
                    <a:lnTo>
                      <a:pt x="53363" y="22277"/>
                    </a:lnTo>
                    <a:lnTo>
                      <a:pt x="28841" y="28732"/>
                    </a:lnTo>
                    <a:lnTo>
                      <a:pt x="22361" y="53034"/>
                    </a:lnTo>
                    <a:lnTo>
                      <a:pt x="0" y="0"/>
                    </a:lnTo>
                    <a:close/>
                  </a:path>
                </a:pathLst>
              </a:custGeom>
              <a:solidFill>
                <a:srgbClr val="23004C"/>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grpSp>
          <p:nvGrpSpPr>
            <p:cNvPr id="211" name="Graphic 4">
              <a:extLst>
                <a:ext uri="{FF2B5EF4-FFF2-40B4-BE49-F238E27FC236}">
                  <a16:creationId xmlns:a16="http://schemas.microsoft.com/office/drawing/2014/main" id="{B2277EF7-2BEA-69FF-561A-25929DEA6E81}"/>
                </a:ext>
              </a:extLst>
            </p:cNvPr>
            <p:cNvGrpSpPr/>
            <p:nvPr/>
          </p:nvGrpSpPr>
          <p:grpSpPr>
            <a:xfrm>
              <a:off x="6717885" y="3526045"/>
              <a:ext cx="284095" cy="305797"/>
              <a:chOff x="8187704" y="4140040"/>
              <a:chExt cx="284095" cy="305797"/>
            </a:xfrm>
          </p:grpSpPr>
          <p:sp>
            <p:nvSpPr>
              <p:cNvPr id="259" name="Freeform 351">
                <a:extLst>
                  <a:ext uri="{FF2B5EF4-FFF2-40B4-BE49-F238E27FC236}">
                    <a16:creationId xmlns:a16="http://schemas.microsoft.com/office/drawing/2014/main" id="{31BC0262-5C8D-CB98-165D-9A086CF45152}"/>
                  </a:ext>
                </a:extLst>
              </p:cNvPr>
              <p:cNvSpPr/>
              <p:nvPr/>
            </p:nvSpPr>
            <p:spPr>
              <a:xfrm>
                <a:off x="8187704" y="4140040"/>
                <a:ext cx="260589" cy="259219"/>
              </a:xfrm>
              <a:custGeom>
                <a:avLst/>
                <a:gdLst>
                  <a:gd name="connsiteX0" fmla="*/ 0 w 260589"/>
                  <a:gd name="connsiteY0" fmla="*/ 0 h 259219"/>
                  <a:gd name="connsiteX1" fmla="*/ 260590 w 260589"/>
                  <a:gd name="connsiteY1" fmla="*/ 259219 h 259219"/>
                </a:gdLst>
                <a:ahLst/>
                <a:cxnLst>
                  <a:cxn ang="0">
                    <a:pos x="connsiteX0" y="connsiteY0"/>
                  </a:cxn>
                  <a:cxn ang="0">
                    <a:pos x="connsiteX1" y="connsiteY1"/>
                  </a:cxn>
                </a:cxnLst>
                <a:rect l="l" t="t" r="r" b="b"/>
                <a:pathLst>
                  <a:path w="260589" h="259219">
                    <a:moveTo>
                      <a:pt x="0" y="0"/>
                    </a:moveTo>
                    <a:cubicBezTo>
                      <a:pt x="0" y="0"/>
                      <a:pt x="218916" y="38984"/>
                      <a:pt x="260590" y="259219"/>
                    </a:cubicBezTo>
                  </a:path>
                </a:pathLst>
              </a:custGeom>
              <a:noFill/>
              <a:ln w="9529"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60" name="Freeform 352">
                <a:extLst>
                  <a:ext uri="{FF2B5EF4-FFF2-40B4-BE49-F238E27FC236}">
                    <a16:creationId xmlns:a16="http://schemas.microsoft.com/office/drawing/2014/main" id="{DD7A17F4-5903-9A68-B198-E59FCBF2565E}"/>
                  </a:ext>
                </a:extLst>
              </p:cNvPr>
              <p:cNvSpPr/>
              <p:nvPr/>
            </p:nvSpPr>
            <p:spPr>
              <a:xfrm>
                <a:off x="8418055" y="4376603"/>
                <a:ext cx="53744" cy="69234"/>
              </a:xfrm>
              <a:custGeom>
                <a:avLst/>
                <a:gdLst>
                  <a:gd name="connsiteX0" fmla="*/ 35957 w 53744"/>
                  <a:gd name="connsiteY0" fmla="*/ 69235 h 69234"/>
                  <a:gd name="connsiteX1" fmla="*/ 0 w 53744"/>
                  <a:gd name="connsiteY1" fmla="*/ 7468 h 69234"/>
                  <a:gd name="connsiteX2" fmla="*/ 29096 w 53744"/>
                  <a:gd name="connsiteY2" fmla="*/ 19239 h 69234"/>
                  <a:gd name="connsiteX3" fmla="*/ 53744 w 53744"/>
                  <a:gd name="connsiteY3" fmla="*/ 0 h 69234"/>
                  <a:gd name="connsiteX4" fmla="*/ 35957 w 53744"/>
                  <a:gd name="connsiteY4" fmla="*/ 69235 h 692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44" h="69234">
                    <a:moveTo>
                      <a:pt x="35957" y="69235"/>
                    </a:moveTo>
                    <a:lnTo>
                      <a:pt x="0" y="7468"/>
                    </a:lnTo>
                    <a:lnTo>
                      <a:pt x="29096" y="19239"/>
                    </a:lnTo>
                    <a:lnTo>
                      <a:pt x="53744" y="0"/>
                    </a:lnTo>
                    <a:lnTo>
                      <a:pt x="35957" y="69235"/>
                    </a:lnTo>
                    <a:close/>
                  </a:path>
                </a:pathLst>
              </a:custGeom>
              <a:solidFill>
                <a:srgbClr val="23004C"/>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grpSp>
          <p:nvGrpSpPr>
            <p:cNvPr id="212" name="Graphic 4">
              <a:extLst>
                <a:ext uri="{FF2B5EF4-FFF2-40B4-BE49-F238E27FC236}">
                  <a16:creationId xmlns:a16="http://schemas.microsoft.com/office/drawing/2014/main" id="{80BDB762-2FD0-F6D9-686D-226C114E4C47}"/>
                </a:ext>
              </a:extLst>
            </p:cNvPr>
            <p:cNvGrpSpPr/>
            <p:nvPr/>
          </p:nvGrpSpPr>
          <p:grpSpPr>
            <a:xfrm>
              <a:off x="6285899" y="2604218"/>
              <a:ext cx="818487" cy="682859"/>
              <a:chOff x="7755718" y="3218213"/>
              <a:chExt cx="818487" cy="682859"/>
            </a:xfrm>
          </p:grpSpPr>
          <p:sp>
            <p:nvSpPr>
              <p:cNvPr id="257" name="Freeform 354">
                <a:extLst>
                  <a:ext uri="{FF2B5EF4-FFF2-40B4-BE49-F238E27FC236}">
                    <a16:creationId xmlns:a16="http://schemas.microsoft.com/office/drawing/2014/main" id="{BA4E58B7-77D4-4F4A-49B2-665651BE4C97}"/>
                  </a:ext>
                </a:extLst>
              </p:cNvPr>
              <p:cNvSpPr/>
              <p:nvPr/>
            </p:nvSpPr>
            <p:spPr>
              <a:xfrm>
                <a:off x="7778948" y="3218213"/>
                <a:ext cx="795256" cy="636408"/>
              </a:xfrm>
              <a:custGeom>
                <a:avLst/>
                <a:gdLst>
                  <a:gd name="connsiteX0" fmla="*/ 795257 w 795256"/>
                  <a:gd name="connsiteY0" fmla="*/ 2030 h 636408"/>
                  <a:gd name="connsiteX1" fmla="*/ 5738 w 795256"/>
                  <a:gd name="connsiteY1" fmla="*/ 636408 h 636408"/>
                </a:gdLst>
                <a:ahLst/>
                <a:cxnLst>
                  <a:cxn ang="0">
                    <a:pos x="connsiteX0" y="connsiteY0"/>
                  </a:cxn>
                  <a:cxn ang="0">
                    <a:pos x="connsiteX1" y="connsiteY1"/>
                  </a:cxn>
                </a:cxnLst>
                <a:rect l="l" t="t" r="r" b="b"/>
                <a:pathLst>
                  <a:path w="795256" h="636408">
                    <a:moveTo>
                      <a:pt x="795257" y="2030"/>
                    </a:moveTo>
                    <a:cubicBezTo>
                      <a:pt x="795257" y="2030"/>
                      <a:pt x="-78627" y="-69483"/>
                      <a:pt x="5738" y="636408"/>
                    </a:cubicBezTo>
                  </a:path>
                </a:pathLst>
              </a:custGeom>
              <a:noFill/>
              <a:ln w="9529"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58" name="Freeform 355">
                <a:extLst>
                  <a:ext uri="{FF2B5EF4-FFF2-40B4-BE49-F238E27FC236}">
                    <a16:creationId xmlns:a16="http://schemas.microsoft.com/office/drawing/2014/main" id="{3EBCA6D3-38FC-D64B-3CCE-7155DC2C9F47}"/>
                  </a:ext>
                </a:extLst>
              </p:cNvPr>
              <p:cNvSpPr/>
              <p:nvPr/>
            </p:nvSpPr>
            <p:spPr>
              <a:xfrm>
                <a:off x="7755718" y="3831964"/>
                <a:ext cx="53871" cy="69108"/>
              </a:xfrm>
              <a:custGeom>
                <a:avLst/>
                <a:gdLst>
                  <a:gd name="connsiteX0" fmla="*/ 35702 w 53871"/>
                  <a:gd name="connsiteY0" fmla="*/ 69108 h 69108"/>
                  <a:gd name="connsiteX1" fmla="*/ 0 w 53871"/>
                  <a:gd name="connsiteY1" fmla="*/ 7088 h 69108"/>
                  <a:gd name="connsiteX2" fmla="*/ 28969 w 53871"/>
                  <a:gd name="connsiteY2" fmla="*/ 19112 h 69108"/>
                  <a:gd name="connsiteX3" fmla="*/ 53872 w 53871"/>
                  <a:gd name="connsiteY3" fmla="*/ 0 h 69108"/>
                  <a:gd name="connsiteX4" fmla="*/ 35702 w 53871"/>
                  <a:gd name="connsiteY4" fmla="*/ 69108 h 691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71" h="69108">
                    <a:moveTo>
                      <a:pt x="35702" y="69108"/>
                    </a:moveTo>
                    <a:lnTo>
                      <a:pt x="0" y="7088"/>
                    </a:lnTo>
                    <a:lnTo>
                      <a:pt x="28969" y="19112"/>
                    </a:lnTo>
                    <a:lnTo>
                      <a:pt x="53872" y="0"/>
                    </a:lnTo>
                    <a:lnTo>
                      <a:pt x="35702" y="69108"/>
                    </a:lnTo>
                    <a:close/>
                  </a:path>
                </a:pathLst>
              </a:custGeom>
              <a:solidFill>
                <a:srgbClr val="23004C"/>
              </a:solidFill>
              <a:ln w="0" cap="flat">
                <a:no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sp>
          <p:nvSpPr>
            <p:cNvPr id="213" name="Freeform 356">
              <a:extLst>
                <a:ext uri="{FF2B5EF4-FFF2-40B4-BE49-F238E27FC236}">
                  <a16:creationId xmlns:a16="http://schemas.microsoft.com/office/drawing/2014/main" id="{48E91F40-DB7A-14E8-34E5-9BA0EF372422}"/>
                </a:ext>
              </a:extLst>
            </p:cNvPr>
            <p:cNvSpPr/>
            <p:nvPr/>
          </p:nvSpPr>
          <p:spPr>
            <a:xfrm>
              <a:off x="6331638" y="2567137"/>
              <a:ext cx="12705" cy="92524"/>
            </a:xfrm>
            <a:custGeom>
              <a:avLst/>
              <a:gdLst>
                <a:gd name="connsiteX0" fmla="*/ 0 w 12705"/>
                <a:gd name="connsiteY0" fmla="*/ 92524 h 92524"/>
                <a:gd name="connsiteX1" fmla="*/ 0 w 12705"/>
                <a:gd name="connsiteY1" fmla="*/ 0 h 92524"/>
              </a:gdLst>
              <a:ahLst/>
              <a:cxnLst>
                <a:cxn ang="0">
                  <a:pos x="connsiteX0" y="connsiteY0"/>
                </a:cxn>
                <a:cxn ang="0">
                  <a:pos x="connsiteX1" y="connsiteY1"/>
                </a:cxn>
              </a:cxnLst>
              <a:rect l="l" t="t" r="r" b="b"/>
              <a:pathLst>
                <a:path w="12705" h="92524">
                  <a:moveTo>
                    <a:pt x="0" y="92524"/>
                  </a:moveTo>
                  <a:lnTo>
                    <a:pt x="0" y="0"/>
                  </a:lnTo>
                </a:path>
              </a:pathLst>
            </a:custGeom>
            <a:ln w="6352"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14" name="Freeform 357">
              <a:extLst>
                <a:ext uri="{FF2B5EF4-FFF2-40B4-BE49-F238E27FC236}">
                  <a16:creationId xmlns:a16="http://schemas.microsoft.com/office/drawing/2014/main" id="{1706F88C-48ED-9EB0-2468-6B8FF3A433A7}"/>
                </a:ext>
              </a:extLst>
            </p:cNvPr>
            <p:cNvSpPr/>
            <p:nvPr/>
          </p:nvSpPr>
          <p:spPr>
            <a:xfrm rot="19800000">
              <a:off x="7045610" y="3923263"/>
              <a:ext cx="42182" cy="54172"/>
            </a:xfrm>
            <a:custGeom>
              <a:avLst/>
              <a:gdLst>
                <a:gd name="connsiteX0" fmla="*/ 42182 w 42182"/>
                <a:gd name="connsiteY0" fmla="*/ 27086 h 54172"/>
                <a:gd name="connsiteX1" fmla="*/ 21091 w 42182"/>
                <a:gd name="connsiteY1" fmla="*/ 54173 h 54172"/>
                <a:gd name="connsiteX2" fmla="*/ 0 w 42182"/>
                <a:gd name="connsiteY2" fmla="*/ 27086 h 54172"/>
                <a:gd name="connsiteX3" fmla="*/ 21091 w 42182"/>
                <a:gd name="connsiteY3" fmla="*/ 0 h 54172"/>
                <a:gd name="connsiteX4" fmla="*/ 42182 w 42182"/>
                <a:gd name="connsiteY4" fmla="*/ 27086 h 54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82" h="54171">
                  <a:moveTo>
                    <a:pt x="42182" y="27086"/>
                  </a:moveTo>
                  <a:cubicBezTo>
                    <a:pt x="42182" y="42046"/>
                    <a:pt x="32739" y="54173"/>
                    <a:pt x="21091" y="54173"/>
                  </a:cubicBezTo>
                  <a:cubicBezTo>
                    <a:pt x="9443" y="54173"/>
                    <a:pt x="0" y="42046"/>
                    <a:pt x="0" y="27086"/>
                  </a:cubicBezTo>
                  <a:cubicBezTo>
                    <a:pt x="0" y="12127"/>
                    <a:pt x="9443" y="0"/>
                    <a:pt x="21091" y="0"/>
                  </a:cubicBezTo>
                  <a:cubicBezTo>
                    <a:pt x="32740" y="0"/>
                    <a:pt x="42182" y="12127"/>
                    <a:pt x="42182" y="27086"/>
                  </a:cubicBezTo>
                  <a:close/>
                </a:path>
              </a:pathLst>
            </a:custGeom>
            <a:solidFill>
              <a:schemeClr val="bg2">
                <a:lumMod val="75000"/>
              </a:schemeClr>
            </a:solidFill>
            <a:ln w="2287" cap="flat">
              <a:solidFill>
                <a:schemeClr val="bg2">
                  <a:lumMod val="75000"/>
                </a:schemeClr>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15" name="Freeform 358">
              <a:extLst>
                <a:ext uri="{FF2B5EF4-FFF2-40B4-BE49-F238E27FC236}">
                  <a16:creationId xmlns:a16="http://schemas.microsoft.com/office/drawing/2014/main" id="{8586199C-E2AF-E11F-2AA8-47E3E1CCDCD0}"/>
                </a:ext>
              </a:extLst>
            </p:cNvPr>
            <p:cNvSpPr/>
            <p:nvPr/>
          </p:nvSpPr>
          <p:spPr>
            <a:xfrm rot="16360800">
              <a:off x="7109414" y="3933813"/>
              <a:ext cx="54379" cy="42021"/>
            </a:xfrm>
            <a:custGeom>
              <a:avLst/>
              <a:gdLst>
                <a:gd name="connsiteX0" fmla="*/ 54380 w 54379"/>
                <a:gd name="connsiteY0" fmla="*/ 21011 h 42021"/>
                <a:gd name="connsiteX1" fmla="*/ 27190 w 54379"/>
                <a:gd name="connsiteY1" fmla="*/ 42022 h 42021"/>
                <a:gd name="connsiteX2" fmla="*/ 0 w 54379"/>
                <a:gd name="connsiteY2" fmla="*/ 21011 h 42021"/>
                <a:gd name="connsiteX3" fmla="*/ 27190 w 54379"/>
                <a:gd name="connsiteY3" fmla="*/ 0 h 42021"/>
                <a:gd name="connsiteX4" fmla="*/ 54380 w 54379"/>
                <a:gd name="connsiteY4" fmla="*/ 21011 h 42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79" h="42021">
                  <a:moveTo>
                    <a:pt x="54380" y="21011"/>
                  </a:moveTo>
                  <a:cubicBezTo>
                    <a:pt x="54380" y="32615"/>
                    <a:pt x="42206" y="42022"/>
                    <a:pt x="27190" y="42022"/>
                  </a:cubicBezTo>
                  <a:cubicBezTo>
                    <a:pt x="12173" y="42022"/>
                    <a:pt x="0" y="32615"/>
                    <a:pt x="0" y="21011"/>
                  </a:cubicBezTo>
                  <a:cubicBezTo>
                    <a:pt x="0" y="9407"/>
                    <a:pt x="12173" y="0"/>
                    <a:pt x="27190" y="0"/>
                  </a:cubicBezTo>
                  <a:cubicBezTo>
                    <a:pt x="42206" y="0"/>
                    <a:pt x="54380" y="9407"/>
                    <a:pt x="54380" y="21011"/>
                  </a:cubicBezTo>
                  <a:close/>
                </a:path>
              </a:pathLst>
            </a:custGeom>
            <a:solidFill>
              <a:schemeClr val="bg2">
                <a:lumMod val="75000"/>
              </a:schemeClr>
            </a:solidFill>
            <a:ln w="2287" cap="flat">
              <a:solidFill>
                <a:schemeClr val="bg2">
                  <a:lumMod val="75000"/>
                </a:schemeClr>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16" name="Freeform 359">
              <a:extLst>
                <a:ext uri="{FF2B5EF4-FFF2-40B4-BE49-F238E27FC236}">
                  <a16:creationId xmlns:a16="http://schemas.microsoft.com/office/drawing/2014/main" id="{46B9B54D-7FFD-ECCC-C9AB-1C6BFBB21144}"/>
                </a:ext>
              </a:extLst>
            </p:cNvPr>
            <p:cNvSpPr/>
            <p:nvPr/>
          </p:nvSpPr>
          <p:spPr>
            <a:xfrm rot="18237000">
              <a:off x="7145236" y="3986002"/>
              <a:ext cx="54379" cy="42021"/>
            </a:xfrm>
            <a:custGeom>
              <a:avLst/>
              <a:gdLst>
                <a:gd name="connsiteX0" fmla="*/ 54380 w 54379"/>
                <a:gd name="connsiteY0" fmla="*/ 21011 h 42021"/>
                <a:gd name="connsiteX1" fmla="*/ 27190 w 54379"/>
                <a:gd name="connsiteY1" fmla="*/ 42022 h 42021"/>
                <a:gd name="connsiteX2" fmla="*/ 0 w 54379"/>
                <a:gd name="connsiteY2" fmla="*/ 21011 h 42021"/>
                <a:gd name="connsiteX3" fmla="*/ 27190 w 54379"/>
                <a:gd name="connsiteY3" fmla="*/ 0 h 42021"/>
                <a:gd name="connsiteX4" fmla="*/ 54380 w 54379"/>
                <a:gd name="connsiteY4" fmla="*/ 21011 h 42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79" h="42021">
                  <a:moveTo>
                    <a:pt x="54380" y="21011"/>
                  </a:moveTo>
                  <a:cubicBezTo>
                    <a:pt x="54380" y="32615"/>
                    <a:pt x="42206" y="42022"/>
                    <a:pt x="27190" y="42022"/>
                  </a:cubicBezTo>
                  <a:cubicBezTo>
                    <a:pt x="12173" y="42022"/>
                    <a:pt x="0" y="32615"/>
                    <a:pt x="0" y="21011"/>
                  </a:cubicBezTo>
                  <a:cubicBezTo>
                    <a:pt x="0" y="9407"/>
                    <a:pt x="12173" y="0"/>
                    <a:pt x="27190" y="0"/>
                  </a:cubicBezTo>
                  <a:cubicBezTo>
                    <a:pt x="42206" y="0"/>
                    <a:pt x="54380" y="9407"/>
                    <a:pt x="54380" y="21011"/>
                  </a:cubicBezTo>
                  <a:close/>
                </a:path>
              </a:pathLst>
            </a:custGeom>
            <a:solidFill>
              <a:schemeClr val="bg2">
                <a:lumMod val="75000"/>
              </a:schemeClr>
            </a:solidFill>
            <a:ln w="2287" cap="flat">
              <a:solidFill>
                <a:schemeClr val="bg2">
                  <a:lumMod val="75000"/>
                </a:schemeClr>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17" name="Freeform 360">
              <a:extLst>
                <a:ext uri="{FF2B5EF4-FFF2-40B4-BE49-F238E27FC236}">
                  <a16:creationId xmlns:a16="http://schemas.microsoft.com/office/drawing/2014/main" id="{B041E295-40D2-6E6F-7ADF-021D473FDF6D}"/>
                </a:ext>
              </a:extLst>
            </p:cNvPr>
            <p:cNvSpPr/>
            <p:nvPr/>
          </p:nvSpPr>
          <p:spPr>
            <a:xfrm rot="18673200">
              <a:off x="7136134" y="4036036"/>
              <a:ext cx="42182" cy="54172"/>
            </a:xfrm>
            <a:custGeom>
              <a:avLst/>
              <a:gdLst>
                <a:gd name="connsiteX0" fmla="*/ 42182 w 42182"/>
                <a:gd name="connsiteY0" fmla="*/ 27086 h 54172"/>
                <a:gd name="connsiteX1" fmla="*/ 21091 w 42182"/>
                <a:gd name="connsiteY1" fmla="*/ 54173 h 54172"/>
                <a:gd name="connsiteX2" fmla="*/ 0 w 42182"/>
                <a:gd name="connsiteY2" fmla="*/ 27086 h 54172"/>
                <a:gd name="connsiteX3" fmla="*/ 21091 w 42182"/>
                <a:gd name="connsiteY3" fmla="*/ 0 h 54172"/>
                <a:gd name="connsiteX4" fmla="*/ 42182 w 42182"/>
                <a:gd name="connsiteY4" fmla="*/ 27086 h 54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82" h="54171">
                  <a:moveTo>
                    <a:pt x="42182" y="27086"/>
                  </a:moveTo>
                  <a:cubicBezTo>
                    <a:pt x="42182" y="42046"/>
                    <a:pt x="32739" y="54173"/>
                    <a:pt x="21091" y="54173"/>
                  </a:cubicBezTo>
                  <a:cubicBezTo>
                    <a:pt x="9443" y="54173"/>
                    <a:pt x="0" y="42046"/>
                    <a:pt x="0" y="27086"/>
                  </a:cubicBezTo>
                  <a:cubicBezTo>
                    <a:pt x="0" y="12127"/>
                    <a:pt x="9443" y="0"/>
                    <a:pt x="21091" y="0"/>
                  </a:cubicBezTo>
                  <a:cubicBezTo>
                    <a:pt x="32740" y="0"/>
                    <a:pt x="42182" y="12127"/>
                    <a:pt x="42182" y="27086"/>
                  </a:cubicBezTo>
                  <a:close/>
                </a:path>
              </a:pathLst>
            </a:custGeom>
            <a:solidFill>
              <a:schemeClr val="bg2">
                <a:lumMod val="75000"/>
              </a:schemeClr>
            </a:solidFill>
            <a:ln w="2287" cap="flat">
              <a:solidFill>
                <a:schemeClr val="bg2">
                  <a:lumMod val="75000"/>
                </a:schemeClr>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18" name="Freeform 361">
              <a:extLst>
                <a:ext uri="{FF2B5EF4-FFF2-40B4-BE49-F238E27FC236}">
                  <a16:creationId xmlns:a16="http://schemas.microsoft.com/office/drawing/2014/main" id="{20AE5A59-C8AA-0A4E-92F0-34E75BBE4A2F}"/>
                </a:ext>
              </a:extLst>
            </p:cNvPr>
            <p:cNvSpPr/>
            <p:nvPr/>
          </p:nvSpPr>
          <p:spPr>
            <a:xfrm rot="18673200">
              <a:off x="7083263" y="3977786"/>
              <a:ext cx="42182" cy="54172"/>
            </a:xfrm>
            <a:custGeom>
              <a:avLst/>
              <a:gdLst>
                <a:gd name="connsiteX0" fmla="*/ 42182 w 42182"/>
                <a:gd name="connsiteY0" fmla="*/ 27086 h 54172"/>
                <a:gd name="connsiteX1" fmla="*/ 21092 w 42182"/>
                <a:gd name="connsiteY1" fmla="*/ 54173 h 54172"/>
                <a:gd name="connsiteX2" fmla="*/ 1 w 42182"/>
                <a:gd name="connsiteY2" fmla="*/ 27086 h 54172"/>
                <a:gd name="connsiteX3" fmla="*/ 21092 w 42182"/>
                <a:gd name="connsiteY3" fmla="*/ 0 h 54172"/>
                <a:gd name="connsiteX4" fmla="*/ 42182 w 42182"/>
                <a:gd name="connsiteY4" fmla="*/ 27086 h 54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82" h="54171">
                  <a:moveTo>
                    <a:pt x="42182" y="27086"/>
                  </a:moveTo>
                  <a:cubicBezTo>
                    <a:pt x="42182" y="42046"/>
                    <a:pt x="32739" y="54173"/>
                    <a:pt x="21092" y="54173"/>
                  </a:cubicBezTo>
                  <a:cubicBezTo>
                    <a:pt x="9443" y="54173"/>
                    <a:pt x="1" y="42046"/>
                    <a:pt x="1" y="27086"/>
                  </a:cubicBezTo>
                  <a:cubicBezTo>
                    <a:pt x="1" y="12127"/>
                    <a:pt x="9444" y="0"/>
                    <a:pt x="21092" y="0"/>
                  </a:cubicBezTo>
                  <a:cubicBezTo>
                    <a:pt x="32740" y="0"/>
                    <a:pt x="42182" y="12127"/>
                    <a:pt x="42182" y="27086"/>
                  </a:cubicBezTo>
                  <a:close/>
                </a:path>
              </a:pathLst>
            </a:custGeom>
            <a:solidFill>
              <a:schemeClr val="bg2">
                <a:lumMod val="75000"/>
              </a:schemeClr>
            </a:solidFill>
            <a:ln w="2287" cap="flat">
              <a:solidFill>
                <a:schemeClr val="bg2">
                  <a:lumMod val="75000"/>
                </a:schemeClr>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nvGrpSpPr>
            <p:cNvPr id="219" name="Graphic 4">
              <a:extLst>
                <a:ext uri="{FF2B5EF4-FFF2-40B4-BE49-F238E27FC236}">
                  <a16:creationId xmlns:a16="http://schemas.microsoft.com/office/drawing/2014/main" id="{C7B65A6D-36C3-00B5-85F7-D5F594718226}"/>
                </a:ext>
              </a:extLst>
            </p:cNvPr>
            <p:cNvGrpSpPr/>
            <p:nvPr/>
          </p:nvGrpSpPr>
          <p:grpSpPr>
            <a:xfrm>
              <a:off x="7377682" y="3128610"/>
              <a:ext cx="81188" cy="132141"/>
              <a:chOff x="8847501" y="3742605"/>
              <a:chExt cx="81188" cy="132141"/>
            </a:xfrm>
            <a:solidFill>
              <a:schemeClr val="tx2"/>
            </a:solidFill>
          </p:grpSpPr>
          <p:sp>
            <p:nvSpPr>
              <p:cNvPr id="255" name="Freeform 363">
                <a:extLst>
                  <a:ext uri="{FF2B5EF4-FFF2-40B4-BE49-F238E27FC236}">
                    <a16:creationId xmlns:a16="http://schemas.microsoft.com/office/drawing/2014/main" id="{098EC25E-927E-BD78-47D7-F95F210C7F38}"/>
                  </a:ext>
                </a:extLst>
              </p:cNvPr>
              <p:cNvSpPr/>
              <p:nvPr/>
            </p:nvSpPr>
            <p:spPr>
              <a:xfrm>
                <a:off x="8886888" y="3742605"/>
                <a:ext cx="41800" cy="132141"/>
              </a:xfrm>
              <a:custGeom>
                <a:avLst/>
                <a:gdLst>
                  <a:gd name="connsiteX0" fmla="*/ 1143 w 41800"/>
                  <a:gd name="connsiteY0" fmla="*/ 132141 h 132141"/>
                  <a:gd name="connsiteX1" fmla="*/ 0 w 41800"/>
                  <a:gd name="connsiteY1" fmla="*/ 41389 h 132141"/>
                  <a:gd name="connsiteX2" fmla="*/ 41801 w 41800"/>
                  <a:gd name="connsiteY2" fmla="*/ 0 h 132141"/>
                </a:gdLst>
                <a:ahLst/>
                <a:cxnLst>
                  <a:cxn ang="0">
                    <a:pos x="connsiteX0" y="connsiteY0"/>
                  </a:cxn>
                  <a:cxn ang="0">
                    <a:pos x="connsiteX1" y="connsiteY1"/>
                  </a:cxn>
                  <a:cxn ang="0">
                    <a:pos x="connsiteX2" y="connsiteY2"/>
                  </a:cxn>
                </a:cxnLst>
                <a:rect l="l" t="t" r="r" b="b"/>
                <a:pathLst>
                  <a:path w="41800" h="132141">
                    <a:moveTo>
                      <a:pt x="1143" y="132141"/>
                    </a:moveTo>
                    <a:lnTo>
                      <a:pt x="0" y="41389"/>
                    </a:lnTo>
                    <a:lnTo>
                      <a:pt x="41801" y="0"/>
                    </a:lnTo>
                  </a:path>
                </a:pathLst>
              </a:custGeom>
              <a:grpFill/>
              <a:ln w="18422" cap="rnd">
                <a:solidFill>
                  <a:schemeClr val="tx2">
                    <a:lumMod val="75000"/>
                  </a:schemeClr>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56" name="Freeform 364">
                <a:extLst>
                  <a:ext uri="{FF2B5EF4-FFF2-40B4-BE49-F238E27FC236}">
                    <a16:creationId xmlns:a16="http://schemas.microsoft.com/office/drawing/2014/main" id="{3EACF671-D05B-2A05-2B22-703FE7AEFF65}"/>
                  </a:ext>
                </a:extLst>
              </p:cNvPr>
              <p:cNvSpPr/>
              <p:nvPr/>
            </p:nvSpPr>
            <p:spPr>
              <a:xfrm>
                <a:off x="8847501" y="3743744"/>
                <a:ext cx="39387" cy="40249"/>
              </a:xfrm>
              <a:custGeom>
                <a:avLst/>
                <a:gdLst>
                  <a:gd name="connsiteX0" fmla="*/ 39387 w 39387"/>
                  <a:gd name="connsiteY0" fmla="*/ 40250 h 40249"/>
                  <a:gd name="connsiteX1" fmla="*/ 0 w 39387"/>
                  <a:gd name="connsiteY1" fmla="*/ 0 h 40249"/>
                </a:gdLst>
                <a:ahLst/>
                <a:cxnLst>
                  <a:cxn ang="0">
                    <a:pos x="connsiteX0" y="connsiteY0"/>
                  </a:cxn>
                  <a:cxn ang="0">
                    <a:pos x="connsiteX1" y="connsiteY1"/>
                  </a:cxn>
                </a:cxnLst>
                <a:rect l="l" t="t" r="r" b="b"/>
                <a:pathLst>
                  <a:path w="39387" h="40249">
                    <a:moveTo>
                      <a:pt x="39387" y="40250"/>
                    </a:moveTo>
                    <a:lnTo>
                      <a:pt x="0" y="0"/>
                    </a:lnTo>
                  </a:path>
                </a:pathLst>
              </a:custGeom>
              <a:grpFill/>
              <a:ln w="18422" cap="rnd">
                <a:solidFill>
                  <a:schemeClr val="tx2">
                    <a:lumMod val="75000"/>
                  </a:schemeClr>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grpSp>
          <p:nvGrpSpPr>
            <p:cNvPr id="220" name="Graphic 4">
              <a:extLst>
                <a:ext uri="{FF2B5EF4-FFF2-40B4-BE49-F238E27FC236}">
                  <a16:creationId xmlns:a16="http://schemas.microsoft.com/office/drawing/2014/main" id="{B4166A50-8842-7AB1-076C-033140ECCC0E}"/>
                </a:ext>
              </a:extLst>
            </p:cNvPr>
            <p:cNvGrpSpPr/>
            <p:nvPr/>
          </p:nvGrpSpPr>
          <p:grpSpPr>
            <a:xfrm>
              <a:off x="7540186" y="3583635"/>
              <a:ext cx="121210" cy="122394"/>
              <a:chOff x="9010005" y="4197630"/>
              <a:chExt cx="121210" cy="122394"/>
            </a:xfrm>
            <a:solidFill>
              <a:schemeClr val="tx2"/>
            </a:solidFill>
          </p:grpSpPr>
          <p:sp>
            <p:nvSpPr>
              <p:cNvPr id="253" name="Freeform 366">
                <a:extLst>
                  <a:ext uri="{FF2B5EF4-FFF2-40B4-BE49-F238E27FC236}">
                    <a16:creationId xmlns:a16="http://schemas.microsoft.com/office/drawing/2014/main" id="{71E57D57-F99A-E8D3-9A7C-1E39C67E6D81}"/>
                  </a:ext>
                </a:extLst>
              </p:cNvPr>
              <p:cNvSpPr/>
              <p:nvPr/>
            </p:nvSpPr>
            <p:spPr>
              <a:xfrm>
                <a:off x="9010005" y="4197630"/>
                <a:ext cx="64797" cy="122394"/>
              </a:xfrm>
              <a:custGeom>
                <a:avLst/>
                <a:gdLst>
                  <a:gd name="connsiteX0" fmla="*/ 0 w 64797"/>
                  <a:gd name="connsiteY0" fmla="*/ 0 h 122394"/>
                  <a:gd name="connsiteX1" fmla="*/ 64798 w 64797"/>
                  <a:gd name="connsiteY1" fmla="*/ 63666 h 122394"/>
                  <a:gd name="connsiteX2" fmla="*/ 64163 w 64797"/>
                  <a:gd name="connsiteY2" fmla="*/ 122395 h 122394"/>
                </a:gdLst>
                <a:ahLst/>
                <a:cxnLst>
                  <a:cxn ang="0">
                    <a:pos x="connsiteX0" y="connsiteY0"/>
                  </a:cxn>
                  <a:cxn ang="0">
                    <a:pos x="connsiteX1" y="connsiteY1"/>
                  </a:cxn>
                  <a:cxn ang="0">
                    <a:pos x="connsiteX2" y="connsiteY2"/>
                  </a:cxn>
                </a:cxnLst>
                <a:rect l="l" t="t" r="r" b="b"/>
                <a:pathLst>
                  <a:path w="64797" h="122394">
                    <a:moveTo>
                      <a:pt x="0" y="0"/>
                    </a:moveTo>
                    <a:lnTo>
                      <a:pt x="64798" y="63666"/>
                    </a:lnTo>
                    <a:lnTo>
                      <a:pt x="64163" y="122395"/>
                    </a:lnTo>
                  </a:path>
                </a:pathLst>
              </a:custGeom>
              <a:grpFill/>
              <a:ln w="18422" cap="rnd">
                <a:solidFill>
                  <a:schemeClr val="tx2">
                    <a:lumMod val="75000"/>
                  </a:schemeClr>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54" name="Freeform 367">
                <a:extLst>
                  <a:ext uri="{FF2B5EF4-FFF2-40B4-BE49-F238E27FC236}">
                    <a16:creationId xmlns:a16="http://schemas.microsoft.com/office/drawing/2014/main" id="{648E0484-12EB-3E77-22D5-38EEACA6558E}"/>
                  </a:ext>
                </a:extLst>
              </p:cNvPr>
              <p:cNvSpPr/>
              <p:nvPr/>
            </p:nvSpPr>
            <p:spPr>
              <a:xfrm>
                <a:off x="9074802" y="4261296"/>
                <a:ext cx="56412" cy="1265"/>
              </a:xfrm>
              <a:custGeom>
                <a:avLst/>
                <a:gdLst>
                  <a:gd name="connsiteX0" fmla="*/ 0 w 56412"/>
                  <a:gd name="connsiteY0" fmla="*/ 0 h 1265"/>
                  <a:gd name="connsiteX1" fmla="*/ 56412 w 56412"/>
                  <a:gd name="connsiteY1" fmla="*/ 1266 h 1265"/>
                </a:gdLst>
                <a:ahLst/>
                <a:cxnLst>
                  <a:cxn ang="0">
                    <a:pos x="connsiteX0" y="connsiteY0"/>
                  </a:cxn>
                  <a:cxn ang="0">
                    <a:pos x="connsiteX1" y="connsiteY1"/>
                  </a:cxn>
                </a:cxnLst>
                <a:rect l="l" t="t" r="r" b="b"/>
                <a:pathLst>
                  <a:path w="56412" h="1265">
                    <a:moveTo>
                      <a:pt x="0" y="0"/>
                    </a:moveTo>
                    <a:lnTo>
                      <a:pt x="56412" y="1266"/>
                    </a:lnTo>
                  </a:path>
                </a:pathLst>
              </a:custGeom>
              <a:grpFill/>
              <a:ln w="18422" cap="rnd">
                <a:solidFill>
                  <a:schemeClr val="tx2">
                    <a:lumMod val="75000"/>
                  </a:schemeClr>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grpSp>
          <p:nvGrpSpPr>
            <p:cNvPr id="221" name="Graphic 4">
              <a:extLst>
                <a:ext uri="{FF2B5EF4-FFF2-40B4-BE49-F238E27FC236}">
                  <a16:creationId xmlns:a16="http://schemas.microsoft.com/office/drawing/2014/main" id="{23A9AE2C-0BC1-D5EA-FE9D-0A9D4B1F0E38}"/>
                </a:ext>
              </a:extLst>
            </p:cNvPr>
            <p:cNvGrpSpPr/>
            <p:nvPr/>
          </p:nvGrpSpPr>
          <p:grpSpPr>
            <a:xfrm>
              <a:off x="7372346" y="3625910"/>
              <a:ext cx="81061" cy="133406"/>
              <a:chOff x="8842165" y="4239905"/>
              <a:chExt cx="81061" cy="133406"/>
            </a:xfrm>
            <a:solidFill>
              <a:schemeClr val="tx2"/>
            </a:solidFill>
          </p:grpSpPr>
          <p:sp>
            <p:nvSpPr>
              <p:cNvPr id="251" name="Freeform 369">
                <a:extLst>
                  <a:ext uri="{FF2B5EF4-FFF2-40B4-BE49-F238E27FC236}">
                    <a16:creationId xmlns:a16="http://schemas.microsoft.com/office/drawing/2014/main" id="{8CD309BE-283D-2234-42A1-5C44889E7AB4}"/>
                  </a:ext>
                </a:extLst>
              </p:cNvPr>
              <p:cNvSpPr/>
              <p:nvPr/>
            </p:nvSpPr>
            <p:spPr>
              <a:xfrm>
                <a:off x="8842165" y="4239905"/>
                <a:ext cx="40403" cy="133406"/>
              </a:xfrm>
              <a:custGeom>
                <a:avLst/>
                <a:gdLst>
                  <a:gd name="connsiteX0" fmla="*/ 35957 w 40403"/>
                  <a:gd name="connsiteY0" fmla="*/ 0 h 133406"/>
                  <a:gd name="connsiteX1" fmla="*/ 40403 w 40403"/>
                  <a:gd name="connsiteY1" fmla="*/ 90625 h 133406"/>
                  <a:gd name="connsiteX2" fmla="*/ 0 w 40403"/>
                  <a:gd name="connsiteY2" fmla="*/ 133407 h 133406"/>
                </a:gdLst>
                <a:ahLst/>
                <a:cxnLst>
                  <a:cxn ang="0">
                    <a:pos x="connsiteX0" y="connsiteY0"/>
                  </a:cxn>
                  <a:cxn ang="0">
                    <a:pos x="connsiteX1" y="connsiteY1"/>
                  </a:cxn>
                  <a:cxn ang="0">
                    <a:pos x="connsiteX2" y="connsiteY2"/>
                  </a:cxn>
                </a:cxnLst>
                <a:rect l="l" t="t" r="r" b="b"/>
                <a:pathLst>
                  <a:path w="40403" h="133406">
                    <a:moveTo>
                      <a:pt x="35957" y="0"/>
                    </a:moveTo>
                    <a:lnTo>
                      <a:pt x="40403" y="90625"/>
                    </a:lnTo>
                    <a:lnTo>
                      <a:pt x="0" y="133407"/>
                    </a:lnTo>
                  </a:path>
                </a:pathLst>
              </a:custGeom>
              <a:grpFill/>
              <a:ln w="18422" cap="rnd">
                <a:solidFill>
                  <a:schemeClr val="tx2">
                    <a:lumMod val="75000"/>
                  </a:schemeClr>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52" name="Freeform 370">
                <a:extLst>
                  <a:ext uri="{FF2B5EF4-FFF2-40B4-BE49-F238E27FC236}">
                    <a16:creationId xmlns:a16="http://schemas.microsoft.com/office/drawing/2014/main" id="{145C8267-1EBA-B561-D87E-3C1A86EF58E6}"/>
                  </a:ext>
                </a:extLst>
              </p:cNvPr>
              <p:cNvSpPr/>
              <p:nvPr/>
            </p:nvSpPr>
            <p:spPr>
              <a:xfrm>
                <a:off x="8882568" y="4330531"/>
                <a:ext cx="40657" cy="38984"/>
              </a:xfrm>
              <a:custGeom>
                <a:avLst/>
                <a:gdLst>
                  <a:gd name="connsiteX0" fmla="*/ 0 w 40657"/>
                  <a:gd name="connsiteY0" fmla="*/ 0 h 38984"/>
                  <a:gd name="connsiteX1" fmla="*/ 40658 w 40657"/>
                  <a:gd name="connsiteY1" fmla="*/ 38984 h 38984"/>
                </a:gdLst>
                <a:ahLst/>
                <a:cxnLst>
                  <a:cxn ang="0">
                    <a:pos x="connsiteX0" y="connsiteY0"/>
                  </a:cxn>
                  <a:cxn ang="0">
                    <a:pos x="connsiteX1" y="connsiteY1"/>
                  </a:cxn>
                </a:cxnLst>
                <a:rect l="l" t="t" r="r" b="b"/>
                <a:pathLst>
                  <a:path w="40657" h="38984">
                    <a:moveTo>
                      <a:pt x="0" y="0"/>
                    </a:moveTo>
                    <a:lnTo>
                      <a:pt x="40658" y="38984"/>
                    </a:lnTo>
                  </a:path>
                </a:pathLst>
              </a:custGeom>
              <a:grpFill/>
              <a:ln w="18422" cap="rnd">
                <a:solidFill>
                  <a:schemeClr val="tx2">
                    <a:lumMod val="75000"/>
                  </a:schemeClr>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grpSp>
        <p:sp>
          <p:nvSpPr>
            <p:cNvPr id="222" name="Freeform 371">
              <a:extLst>
                <a:ext uri="{FF2B5EF4-FFF2-40B4-BE49-F238E27FC236}">
                  <a16:creationId xmlns:a16="http://schemas.microsoft.com/office/drawing/2014/main" id="{9B0CEF2B-E5E1-F45B-FF3A-4322BD58A24A}"/>
                </a:ext>
              </a:extLst>
            </p:cNvPr>
            <p:cNvSpPr/>
            <p:nvPr/>
          </p:nvSpPr>
          <p:spPr>
            <a:xfrm>
              <a:off x="6665042" y="3780364"/>
              <a:ext cx="205933" cy="187037"/>
            </a:xfrm>
            <a:custGeom>
              <a:avLst/>
              <a:gdLst>
                <a:gd name="connsiteX0" fmla="*/ 201244 w 205933"/>
                <a:gd name="connsiteY0" fmla="*/ 149698 h 187037"/>
                <a:gd name="connsiteX1" fmla="*/ 90960 w 205933"/>
                <a:gd name="connsiteY1" fmla="*/ 8824 h 187037"/>
                <a:gd name="connsiteX2" fmla="*/ 58561 w 205933"/>
                <a:gd name="connsiteY2" fmla="*/ 4900 h 187037"/>
                <a:gd name="connsiteX3" fmla="*/ 54495 w 205933"/>
                <a:gd name="connsiteY3" fmla="*/ 37176 h 187037"/>
                <a:gd name="connsiteX4" fmla="*/ 66947 w 205933"/>
                <a:gd name="connsiteY4" fmla="*/ 52998 h 187037"/>
                <a:gd name="connsiteX5" fmla="*/ 63516 w 205933"/>
                <a:gd name="connsiteY5" fmla="*/ 61731 h 187037"/>
                <a:gd name="connsiteX6" fmla="*/ 51954 w 205933"/>
                <a:gd name="connsiteY6" fmla="*/ 64009 h 187037"/>
                <a:gd name="connsiteX7" fmla="*/ 41281 w 205933"/>
                <a:gd name="connsiteY7" fmla="*/ 50466 h 187037"/>
                <a:gd name="connsiteX8" fmla="*/ 8883 w 205933"/>
                <a:gd name="connsiteY8" fmla="*/ 46542 h 187037"/>
                <a:gd name="connsiteX9" fmla="*/ 4817 w 205933"/>
                <a:gd name="connsiteY9" fmla="*/ 78818 h 187037"/>
                <a:gd name="connsiteX10" fmla="*/ 36962 w 205933"/>
                <a:gd name="connsiteY10" fmla="*/ 119827 h 187037"/>
                <a:gd name="connsiteX11" fmla="*/ 55131 w 205933"/>
                <a:gd name="connsiteY11" fmla="*/ 128688 h 187037"/>
                <a:gd name="connsiteX12" fmla="*/ 69361 w 205933"/>
                <a:gd name="connsiteY12" fmla="*/ 123878 h 187037"/>
                <a:gd name="connsiteX13" fmla="*/ 77873 w 205933"/>
                <a:gd name="connsiteY13" fmla="*/ 102108 h 187037"/>
                <a:gd name="connsiteX14" fmla="*/ 95153 w 205933"/>
                <a:gd name="connsiteY14" fmla="*/ 89450 h 187037"/>
                <a:gd name="connsiteX15" fmla="*/ 164652 w 205933"/>
                <a:gd name="connsiteY15" fmla="*/ 178177 h 187037"/>
                <a:gd name="connsiteX16" fmla="*/ 182821 w 205933"/>
                <a:gd name="connsiteY16" fmla="*/ 187037 h 187037"/>
                <a:gd name="connsiteX17" fmla="*/ 197051 w 205933"/>
                <a:gd name="connsiteY17" fmla="*/ 182228 h 187037"/>
                <a:gd name="connsiteX18" fmla="*/ 201117 w 205933"/>
                <a:gd name="connsiteY18" fmla="*/ 149952 h 187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5932" h="187037">
                  <a:moveTo>
                    <a:pt x="201244" y="149698"/>
                  </a:moveTo>
                  <a:lnTo>
                    <a:pt x="90960" y="8824"/>
                  </a:lnTo>
                  <a:cubicBezTo>
                    <a:pt x="83083" y="-1175"/>
                    <a:pt x="68599" y="-2947"/>
                    <a:pt x="58561" y="4900"/>
                  </a:cubicBezTo>
                  <a:cubicBezTo>
                    <a:pt x="48524" y="12748"/>
                    <a:pt x="46745" y="27177"/>
                    <a:pt x="54495" y="37176"/>
                  </a:cubicBezTo>
                  <a:lnTo>
                    <a:pt x="66947" y="52998"/>
                  </a:lnTo>
                  <a:cubicBezTo>
                    <a:pt x="66947" y="53630"/>
                    <a:pt x="67201" y="58314"/>
                    <a:pt x="63516" y="61731"/>
                  </a:cubicBezTo>
                  <a:cubicBezTo>
                    <a:pt x="60467" y="64516"/>
                    <a:pt x="56020" y="65402"/>
                    <a:pt x="51954" y="64009"/>
                  </a:cubicBezTo>
                  <a:cubicBezTo>
                    <a:pt x="48397" y="59453"/>
                    <a:pt x="44839" y="55023"/>
                    <a:pt x="41281" y="50466"/>
                  </a:cubicBezTo>
                  <a:cubicBezTo>
                    <a:pt x="33404" y="40467"/>
                    <a:pt x="18920" y="38695"/>
                    <a:pt x="8883" y="46542"/>
                  </a:cubicBezTo>
                  <a:cubicBezTo>
                    <a:pt x="-1155" y="54390"/>
                    <a:pt x="-2933" y="68819"/>
                    <a:pt x="4817" y="78818"/>
                  </a:cubicBezTo>
                  <a:lnTo>
                    <a:pt x="36962" y="119827"/>
                  </a:lnTo>
                  <a:cubicBezTo>
                    <a:pt x="41536" y="125650"/>
                    <a:pt x="48270" y="128688"/>
                    <a:pt x="55131" y="128688"/>
                  </a:cubicBezTo>
                  <a:cubicBezTo>
                    <a:pt x="60086" y="128688"/>
                    <a:pt x="65041" y="127042"/>
                    <a:pt x="69361" y="123878"/>
                  </a:cubicBezTo>
                  <a:cubicBezTo>
                    <a:pt x="76222" y="118562"/>
                    <a:pt x="79144" y="110082"/>
                    <a:pt x="77873" y="102108"/>
                  </a:cubicBezTo>
                  <a:lnTo>
                    <a:pt x="95153" y="89450"/>
                  </a:lnTo>
                  <a:lnTo>
                    <a:pt x="164652" y="178177"/>
                  </a:lnTo>
                  <a:cubicBezTo>
                    <a:pt x="169226" y="184000"/>
                    <a:pt x="175960" y="187037"/>
                    <a:pt x="182821" y="187037"/>
                  </a:cubicBezTo>
                  <a:cubicBezTo>
                    <a:pt x="187776" y="187037"/>
                    <a:pt x="192731" y="185392"/>
                    <a:pt x="197051" y="182228"/>
                  </a:cubicBezTo>
                  <a:cubicBezTo>
                    <a:pt x="207088" y="174380"/>
                    <a:pt x="208867" y="159951"/>
                    <a:pt x="201117" y="149952"/>
                  </a:cubicBezTo>
                  <a:close/>
                </a:path>
              </a:pathLst>
            </a:custGeom>
            <a:solidFill>
              <a:schemeClr val="tx2"/>
            </a:solidFill>
            <a:ln w="4574" cap="flat">
              <a:solidFill>
                <a:schemeClr val="bg2">
                  <a:lumMod val="75000"/>
                </a:schemeClr>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23" name="Freeform 372">
              <a:extLst>
                <a:ext uri="{FF2B5EF4-FFF2-40B4-BE49-F238E27FC236}">
                  <a16:creationId xmlns:a16="http://schemas.microsoft.com/office/drawing/2014/main" id="{9ECA3E71-76E9-F511-684A-3ED320A11ACE}"/>
                </a:ext>
              </a:extLst>
            </p:cNvPr>
            <p:cNvSpPr/>
            <p:nvPr/>
          </p:nvSpPr>
          <p:spPr>
            <a:xfrm>
              <a:off x="6726942" y="3898329"/>
              <a:ext cx="54434" cy="56541"/>
            </a:xfrm>
            <a:custGeom>
              <a:avLst/>
              <a:gdLst>
                <a:gd name="connsiteX0" fmla="*/ 41257 w 54434"/>
                <a:gd name="connsiteY0" fmla="*/ 8824 h 56541"/>
                <a:gd name="connsiteX1" fmla="*/ 8858 w 54434"/>
                <a:gd name="connsiteY1" fmla="*/ 4900 h 56541"/>
                <a:gd name="connsiteX2" fmla="*/ 4919 w 54434"/>
                <a:gd name="connsiteY2" fmla="*/ 37176 h 56541"/>
                <a:gd name="connsiteX3" fmla="*/ 13178 w 54434"/>
                <a:gd name="connsiteY3" fmla="*/ 47682 h 56541"/>
                <a:gd name="connsiteX4" fmla="*/ 31347 w 54434"/>
                <a:gd name="connsiteY4" fmla="*/ 56542 h 56541"/>
                <a:gd name="connsiteX5" fmla="*/ 45577 w 54434"/>
                <a:gd name="connsiteY5" fmla="*/ 51732 h 56541"/>
                <a:gd name="connsiteX6" fmla="*/ 49515 w 54434"/>
                <a:gd name="connsiteY6" fmla="*/ 19456 h 56541"/>
                <a:gd name="connsiteX7" fmla="*/ 41257 w 54434"/>
                <a:gd name="connsiteY7" fmla="*/ 8951 h 56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434" h="56541">
                  <a:moveTo>
                    <a:pt x="41257" y="8824"/>
                  </a:moveTo>
                  <a:cubicBezTo>
                    <a:pt x="33379" y="-1175"/>
                    <a:pt x="18895" y="-2947"/>
                    <a:pt x="8858" y="4900"/>
                  </a:cubicBezTo>
                  <a:cubicBezTo>
                    <a:pt x="-1180" y="12748"/>
                    <a:pt x="-2958" y="27177"/>
                    <a:pt x="4919" y="37176"/>
                  </a:cubicBezTo>
                  <a:lnTo>
                    <a:pt x="13178" y="47682"/>
                  </a:lnTo>
                  <a:cubicBezTo>
                    <a:pt x="17752" y="53504"/>
                    <a:pt x="24486" y="56542"/>
                    <a:pt x="31347" y="56542"/>
                  </a:cubicBezTo>
                  <a:cubicBezTo>
                    <a:pt x="36302" y="56542"/>
                    <a:pt x="41257" y="54896"/>
                    <a:pt x="45577" y="51732"/>
                  </a:cubicBezTo>
                  <a:cubicBezTo>
                    <a:pt x="55614" y="43884"/>
                    <a:pt x="57393" y="29455"/>
                    <a:pt x="49515" y="19456"/>
                  </a:cubicBezTo>
                  <a:lnTo>
                    <a:pt x="41257" y="8951"/>
                  </a:lnTo>
                  <a:close/>
                </a:path>
              </a:pathLst>
            </a:custGeom>
            <a:solidFill>
              <a:schemeClr val="tx2"/>
            </a:solidFill>
            <a:ln w="4574" cap="flat">
              <a:solidFill>
                <a:schemeClr val="bg2">
                  <a:lumMod val="75000"/>
                </a:schemeClr>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24" name="Freeform 373">
              <a:extLst>
                <a:ext uri="{FF2B5EF4-FFF2-40B4-BE49-F238E27FC236}">
                  <a16:creationId xmlns:a16="http://schemas.microsoft.com/office/drawing/2014/main" id="{739C2615-7F84-0468-E410-32242CB543CA}"/>
                </a:ext>
              </a:extLst>
            </p:cNvPr>
            <p:cNvSpPr/>
            <p:nvPr/>
          </p:nvSpPr>
          <p:spPr>
            <a:xfrm rot="19657200">
              <a:off x="6685458" y="3790213"/>
              <a:ext cx="42182" cy="54172"/>
            </a:xfrm>
            <a:custGeom>
              <a:avLst/>
              <a:gdLst>
                <a:gd name="connsiteX0" fmla="*/ 42182 w 42182"/>
                <a:gd name="connsiteY0" fmla="*/ 27086 h 54172"/>
                <a:gd name="connsiteX1" fmla="*/ 21091 w 42182"/>
                <a:gd name="connsiteY1" fmla="*/ 54173 h 54172"/>
                <a:gd name="connsiteX2" fmla="*/ 0 w 42182"/>
                <a:gd name="connsiteY2" fmla="*/ 27086 h 54172"/>
                <a:gd name="connsiteX3" fmla="*/ 21091 w 42182"/>
                <a:gd name="connsiteY3" fmla="*/ 0 h 54172"/>
                <a:gd name="connsiteX4" fmla="*/ 42182 w 42182"/>
                <a:gd name="connsiteY4" fmla="*/ 27086 h 54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82" h="54171">
                  <a:moveTo>
                    <a:pt x="42182" y="27086"/>
                  </a:moveTo>
                  <a:cubicBezTo>
                    <a:pt x="42182" y="42046"/>
                    <a:pt x="32740" y="54173"/>
                    <a:pt x="21091" y="54173"/>
                  </a:cubicBezTo>
                  <a:cubicBezTo>
                    <a:pt x="9443" y="54173"/>
                    <a:pt x="0" y="42046"/>
                    <a:pt x="0" y="27086"/>
                  </a:cubicBezTo>
                  <a:cubicBezTo>
                    <a:pt x="0" y="12127"/>
                    <a:pt x="9443" y="0"/>
                    <a:pt x="21091" y="0"/>
                  </a:cubicBezTo>
                  <a:cubicBezTo>
                    <a:pt x="32739" y="0"/>
                    <a:pt x="42182" y="12127"/>
                    <a:pt x="42182" y="27086"/>
                  </a:cubicBezTo>
                  <a:close/>
                </a:path>
              </a:pathLst>
            </a:custGeom>
            <a:solidFill>
              <a:schemeClr val="accent3"/>
            </a:solidFill>
            <a:ln w="2287" cap="flat">
              <a:solidFill>
                <a:schemeClr val="bg2">
                  <a:lumMod val="75000"/>
                </a:schemeClr>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25" name="Freeform 374">
              <a:extLst>
                <a:ext uri="{FF2B5EF4-FFF2-40B4-BE49-F238E27FC236}">
                  <a16:creationId xmlns:a16="http://schemas.microsoft.com/office/drawing/2014/main" id="{E2F9725D-57CC-BCB1-C13D-5D9CB3D5CB60}"/>
                </a:ext>
              </a:extLst>
            </p:cNvPr>
            <p:cNvSpPr/>
            <p:nvPr/>
          </p:nvSpPr>
          <p:spPr>
            <a:xfrm>
              <a:off x="6555028" y="3616768"/>
              <a:ext cx="165481" cy="197563"/>
            </a:xfrm>
            <a:custGeom>
              <a:avLst/>
              <a:gdLst>
                <a:gd name="connsiteX0" fmla="*/ 99076 w 165481"/>
                <a:gd name="connsiteY0" fmla="*/ 195836 h 197563"/>
                <a:gd name="connsiteX1" fmla="*/ 161969 w 165481"/>
                <a:gd name="connsiteY1" fmla="*/ 149511 h 197563"/>
                <a:gd name="connsiteX2" fmla="*/ 163747 w 165481"/>
                <a:gd name="connsiteY2" fmla="*/ 137360 h 197563"/>
                <a:gd name="connsiteX3" fmla="*/ 129569 w 165481"/>
                <a:gd name="connsiteY3" fmla="*/ 93186 h 197563"/>
                <a:gd name="connsiteX4" fmla="*/ 117372 w 165481"/>
                <a:gd name="connsiteY4" fmla="*/ 91414 h 197563"/>
                <a:gd name="connsiteX5" fmla="*/ 101236 w 165481"/>
                <a:gd name="connsiteY5" fmla="*/ 103185 h 197563"/>
                <a:gd name="connsiteX6" fmla="*/ 89039 w 165481"/>
                <a:gd name="connsiteY6" fmla="*/ 101413 h 197563"/>
                <a:gd name="connsiteX7" fmla="*/ 18396 w 165481"/>
                <a:gd name="connsiteY7" fmla="*/ 3194 h 197563"/>
                <a:gd name="connsiteX8" fmla="*/ 2006 w 165481"/>
                <a:gd name="connsiteY8" fmla="*/ 3573 h 197563"/>
                <a:gd name="connsiteX9" fmla="*/ 1625 w 165481"/>
                <a:gd name="connsiteY9" fmla="*/ 15598 h 197563"/>
                <a:gd name="connsiteX10" fmla="*/ 72267 w 165481"/>
                <a:gd name="connsiteY10" fmla="*/ 113817 h 197563"/>
                <a:gd name="connsiteX11" fmla="*/ 70489 w 165481"/>
                <a:gd name="connsiteY11" fmla="*/ 125968 h 197563"/>
                <a:gd name="connsiteX12" fmla="*/ 54353 w 165481"/>
                <a:gd name="connsiteY12" fmla="*/ 137739 h 197563"/>
                <a:gd name="connsiteX13" fmla="*/ 52574 w 165481"/>
                <a:gd name="connsiteY13" fmla="*/ 149890 h 197563"/>
                <a:gd name="connsiteX14" fmla="*/ 86752 w 165481"/>
                <a:gd name="connsiteY14" fmla="*/ 194064 h 197563"/>
                <a:gd name="connsiteX15" fmla="*/ 98949 w 165481"/>
                <a:gd name="connsiteY15" fmla="*/ 195836 h 197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5481" h="197563">
                  <a:moveTo>
                    <a:pt x="99076" y="195836"/>
                  </a:moveTo>
                  <a:lnTo>
                    <a:pt x="161969" y="149511"/>
                  </a:lnTo>
                  <a:cubicBezTo>
                    <a:pt x="165780" y="146726"/>
                    <a:pt x="166670" y="141283"/>
                    <a:pt x="163747" y="137360"/>
                  </a:cubicBezTo>
                  <a:lnTo>
                    <a:pt x="129569" y="93186"/>
                  </a:lnTo>
                  <a:cubicBezTo>
                    <a:pt x="126774" y="89389"/>
                    <a:pt x="121311" y="88503"/>
                    <a:pt x="117372" y="91414"/>
                  </a:cubicBezTo>
                  <a:lnTo>
                    <a:pt x="101236" y="103185"/>
                  </a:lnTo>
                  <a:cubicBezTo>
                    <a:pt x="97424" y="105970"/>
                    <a:pt x="91961" y="105211"/>
                    <a:pt x="89039" y="101413"/>
                  </a:cubicBezTo>
                  <a:lnTo>
                    <a:pt x="18396" y="3194"/>
                  </a:lnTo>
                  <a:cubicBezTo>
                    <a:pt x="13060" y="-1490"/>
                    <a:pt x="5437" y="-730"/>
                    <a:pt x="2006" y="3573"/>
                  </a:cubicBezTo>
                  <a:cubicBezTo>
                    <a:pt x="-535" y="6738"/>
                    <a:pt x="-662" y="11547"/>
                    <a:pt x="1625" y="15598"/>
                  </a:cubicBezTo>
                  <a:cubicBezTo>
                    <a:pt x="30085" y="54075"/>
                    <a:pt x="43807" y="75340"/>
                    <a:pt x="72267" y="113817"/>
                  </a:cubicBezTo>
                  <a:cubicBezTo>
                    <a:pt x="75063" y="117615"/>
                    <a:pt x="74300" y="123057"/>
                    <a:pt x="70489" y="125968"/>
                  </a:cubicBezTo>
                  <a:lnTo>
                    <a:pt x="54353" y="137739"/>
                  </a:lnTo>
                  <a:cubicBezTo>
                    <a:pt x="50541" y="140524"/>
                    <a:pt x="49652" y="145967"/>
                    <a:pt x="52574" y="149890"/>
                  </a:cubicBezTo>
                  <a:lnTo>
                    <a:pt x="86752" y="194064"/>
                  </a:lnTo>
                  <a:cubicBezTo>
                    <a:pt x="89547" y="197861"/>
                    <a:pt x="95010" y="198747"/>
                    <a:pt x="98949" y="195836"/>
                  </a:cubicBezTo>
                  <a:close/>
                </a:path>
              </a:pathLst>
            </a:custGeom>
            <a:solidFill>
              <a:schemeClr val="accent4"/>
            </a:solidFill>
            <a:ln w="3049" cap="flat">
              <a:solidFill>
                <a:schemeClr val="accent1"/>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26" name="Freeform 375">
              <a:extLst>
                <a:ext uri="{FF2B5EF4-FFF2-40B4-BE49-F238E27FC236}">
                  <a16:creationId xmlns:a16="http://schemas.microsoft.com/office/drawing/2014/main" id="{FEC3EA19-5DAB-04A2-3665-E2A9734EE1B3}"/>
                </a:ext>
              </a:extLst>
            </p:cNvPr>
            <p:cNvSpPr/>
            <p:nvPr/>
          </p:nvSpPr>
          <p:spPr>
            <a:xfrm>
              <a:off x="6600246" y="3557955"/>
              <a:ext cx="235203" cy="253168"/>
            </a:xfrm>
            <a:custGeom>
              <a:avLst/>
              <a:gdLst>
                <a:gd name="connsiteX0" fmla="*/ 1003 w 235203"/>
                <a:gd name="connsiteY0" fmla="*/ 3404 h 253168"/>
                <a:gd name="connsiteX1" fmla="*/ 2527 w 235203"/>
                <a:gd name="connsiteY1" fmla="*/ 14669 h 253168"/>
                <a:gd name="connsiteX2" fmla="*/ 161092 w 235203"/>
                <a:gd name="connsiteY2" fmla="*/ 189591 h 253168"/>
                <a:gd name="connsiteX3" fmla="*/ 145210 w 235203"/>
                <a:gd name="connsiteY3" fmla="*/ 203007 h 253168"/>
                <a:gd name="connsiteX4" fmla="*/ 185995 w 235203"/>
                <a:gd name="connsiteY4" fmla="*/ 250725 h 253168"/>
                <a:gd name="connsiteX5" fmla="*/ 195905 w 235203"/>
                <a:gd name="connsiteY5" fmla="*/ 251484 h 253168"/>
                <a:gd name="connsiteX6" fmla="*/ 232751 w 235203"/>
                <a:gd name="connsiteY6" fmla="*/ 220221 h 253168"/>
                <a:gd name="connsiteX7" fmla="*/ 233513 w 235203"/>
                <a:gd name="connsiteY7" fmla="*/ 210349 h 253168"/>
                <a:gd name="connsiteX8" fmla="*/ 192729 w 235203"/>
                <a:gd name="connsiteY8" fmla="*/ 162631 h 253168"/>
                <a:gd name="connsiteX9" fmla="*/ 174560 w 235203"/>
                <a:gd name="connsiteY9" fmla="*/ 178073 h 253168"/>
                <a:gd name="connsiteX10" fmla="*/ 15741 w 235203"/>
                <a:gd name="connsiteY10" fmla="*/ 2897 h 253168"/>
                <a:gd name="connsiteX11" fmla="*/ 876 w 235203"/>
                <a:gd name="connsiteY11" fmla="*/ 3404 h 253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5203" h="253168">
                  <a:moveTo>
                    <a:pt x="1003" y="3404"/>
                  </a:moveTo>
                  <a:cubicBezTo>
                    <a:pt x="-776" y="6315"/>
                    <a:pt x="-141" y="10871"/>
                    <a:pt x="2527" y="14669"/>
                  </a:cubicBezTo>
                  <a:cubicBezTo>
                    <a:pt x="32894" y="48716"/>
                    <a:pt x="124881" y="149088"/>
                    <a:pt x="161092" y="189591"/>
                  </a:cubicBezTo>
                  <a:lnTo>
                    <a:pt x="145210" y="203007"/>
                  </a:lnTo>
                  <a:lnTo>
                    <a:pt x="185995" y="250725"/>
                  </a:lnTo>
                  <a:cubicBezTo>
                    <a:pt x="188536" y="253636"/>
                    <a:pt x="192983" y="254016"/>
                    <a:pt x="195905" y="251484"/>
                  </a:cubicBezTo>
                  <a:lnTo>
                    <a:pt x="232751" y="220221"/>
                  </a:lnTo>
                  <a:cubicBezTo>
                    <a:pt x="235673" y="217690"/>
                    <a:pt x="236055" y="213260"/>
                    <a:pt x="233513" y="210349"/>
                  </a:cubicBezTo>
                  <a:lnTo>
                    <a:pt x="192729" y="162631"/>
                  </a:lnTo>
                  <a:lnTo>
                    <a:pt x="174560" y="178073"/>
                  </a:lnTo>
                  <a:lnTo>
                    <a:pt x="15741" y="2897"/>
                  </a:lnTo>
                  <a:cubicBezTo>
                    <a:pt x="10151" y="-1406"/>
                    <a:pt x="3290" y="-647"/>
                    <a:pt x="876" y="3404"/>
                  </a:cubicBezTo>
                  <a:close/>
                </a:path>
              </a:pathLst>
            </a:custGeom>
            <a:solidFill>
              <a:schemeClr val="accent4"/>
            </a:solidFill>
            <a:ln w="3049" cap="flat">
              <a:solidFill>
                <a:schemeClr val="accent1"/>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27" name="Freeform 376">
              <a:extLst>
                <a:ext uri="{FF2B5EF4-FFF2-40B4-BE49-F238E27FC236}">
                  <a16:creationId xmlns:a16="http://schemas.microsoft.com/office/drawing/2014/main" id="{DDA55D19-0B04-2C72-8533-7008CF7105BE}"/>
                </a:ext>
              </a:extLst>
            </p:cNvPr>
            <p:cNvSpPr/>
            <p:nvPr/>
          </p:nvSpPr>
          <p:spPr>
            <a:xfrm>
              <a:off x="7076833" y="2699062"/>
              <a:ext cx="96707" cy="71062"/>
            </a:xfrm>
            <a:custGeom>
              <a:avLst/>
              <a:gdLst>
                <a:gd name="connsiteX0" fmla="*/ 23742 w 96707"/>
                <a:gd name="connsiteY0" fmla="*/ 70969 h 71062"/>
                <a:gd name="connsiteX1" fmla="*/ 7352 w 96707"/>
                <a:gd name="connsiteY1" fmla="*/ 67552 h 71062"/>
                <a:gd name="connsiteX2" fmla="*/ 617 w 96707"/>
                <a:gd name="connsiteY2" fmla="*/ 55275 h 71062"/>
                <a:gd name="connsiteX3" fmla="*/ 6589 w 96707"/>
                <a:gd name="connsiteY3" fmla="*/ 39706 h 71062"/>
                <a:gd name="connsiteX4" fmla="*/ 11163 w 96707"/>
                <a:gd name="connsiteY4" fmla="*/ 34517 h 71062"/>
                <a:gd name="connsiteX5" fmla="*/ 71896 w 96707"/>
                <a:gd name="connsiteY5" fmla="*/ 1355 h 71062"/>
                <a:gd name="connsiteX6" fmla="*/ 85617 w 96707"/>
                <a:gd name="connsiteY6" fmla="*/ 5026 h 71062"/>
                <a:gd name="connsiteX7" fmla="*/ 95528 w 96707"/>
                <a:gd name="connsiteY7" fmla="*/ 23125 h 71062"/>
                <a:gd name="connsiteX8" fmla="*/ 91208 w 96707"/>
                <a:gd name="connsiteY8" fmla="*/ 36668 h 71062"/>
                <a:gd name="connsiteX9" fmla="*/ 30476 w 96707"/>
                <a:gd name="connsiteY9" fmla="*/ 69830 h 71062"/>
                <a:gd name="connsiteX10" fmla="*/ 23614 w 96707"/>
                <a:gd name="connsiteY10" fmla="*/ 70843 h 7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707" h="71062">
                  <a:moveTo>
                    <a:pt x="23742" y="70969"/>
                  </a:moveTo>
                  <a:lnTo>
                    <a:pt x="7352" y="67552"/>
                  </a:lnTo>
                  <a:cubicBezTo>
                    <a:pt x="1761" y="66413"/>
                    <a:pt x="-1415" y="60717"/>
                    <a:pt x="617" y="55275"/>
                  </a:cubicBezTo>
                  <a:lnTo>
                    <a:pt x="6589" y="39706"/>
                  </a:lnTo>
                  <a:cubicBezTo>
                    <a:pt x="7479" y="37554"/>
                    <a:pt x="9003" y="35656"/>
                    <a:pt x="11163" y="34517"/>
                  </a:cubicBezTo>
                  <a:lnTo>
                    <a:pt x="71896" y="1355"/>
                  </a:lnTo>
                  <a:cubicBezTo>
                    <a:pt x="76850" y="-1430"/>
                    <a:pt x="83077" y="216"/>
                    <a:pt x="85617" y="5026"/>
                  </a:cubicBezTo>
                  <a:lnTo>
                    <a:pt x="95528" y="23125"/>
                  </a:lnTo>
                  <a:cubicBezTo>
                    <a:pt x="98196" y="27935"/>
                    <a:pt x="96163" y="33884"/>
                    <a:pt x="91208" y="36668"/>
                  </a:cubicBezTo>
                  <a:lnTo>
                    <a:pt x="30476" y="69830"/>
                  </a:lnTo>
                  <a:cubicBezTo>
                    <a:pt x="28315" y="70969"/>
                    <a:pt x="25902" y="71349"/>
                    <a:pt x="23614" y="70843"/>
                  </a:cubicBezTo>
                  <a:close/>
                </a:path>
              </a:pathLst>
            </a:custGeom>
            <a:solidFill>
              <a:schemeClr val="accent4"/>
            </a:solidFill>
            <a:ln w="4701" cap="flat">
              <a:solidFill>
                <a:srgbClr val="B3B3A7"/>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28" name="Freeform 378">
              <a:extLst>
                <a:ext uri="{FF2B5EF4-FFF2-40B4-BE49-F238E27FC236}">
                  <a16:creationId xmlns:a16="http://schemas.microsoft.com/office/drawing/2014/main" id="{F79343D7-1B5A-8D9E-A47E-81A0E2DE70B7}"/>
                </a:ext>
              </a:extLst>
            </p:cNvPr>
            <p:cNvSpPr/>
            <p:nvPr/>
          </p:nvSpPr>
          <p:spPr>
            <a:xfrm>
              <a:off x="6458693" y="3209837"/>
              <a:ext cx="40530" cy="101668"/>
            </a:xfrm>
            <a:custGeom>
              <a:avLst/>
              <a:gdLst>
                <a:gd name="connsiteX0" fmla="*/ 2541 w 40530"/>
                <a:gd name="connsiteY0" fmla="*/ 15980 h 101668"/>
                <a:gd name="connsiteX1" fmla="*/ 13341 w 40530"/>
                <a:gd name="connsiteY1" fmla="*/ 3322 h 101668"/>
                <a:gd name="connsiteX2" fmla="*/ 27317 w 40530"/>
                <a:gd name="connsiteY2" fmla="*/ 3322 h 101668"/>
                <a:gd name="connsiteX3" fmla="*/ 38116 w 40530"/>
                <a:gd name="connsiteY3" fmla="*/ 15980 h 101668"/>
                <a:gd name="connsiteX4" fmla="*/ 40531 w 40530"/>
                <a:gd name="connsiteY4" fmla="*/ 22435 h 101668"/>
                <a:gd name="connsiteX5" fmla="*/ 40531 w 40530"/>
                <a:gd name="connsiteY5" fmla="*/ 91417 h 101668"/>
                <a:gd name="connsiteX6" fmla="*/ 30620 w 40530"/>
                <a:gd name="connsiteY6" fmla="*/ 101669 h 101668"/>
                <a:gd name="connsiteX7" fmla="*/ 9910 w 40530"/>
                <a:gd name="connsiteY7" fmla="*/ 101669 h 101668"/>
                <a:gd name="connsiteX8" fmla="*/ 0 w 40530"/>
                <a:gd name="connsiteY8" fmla="*/ 91417 h 101668"/>
                <a:gd name="connsiteX9" fmla="*/ 0 w 40530"/>
                <a:gd name="connsiteY9" fmla="*/ 22435 h 101668"/>
                <a:gd name="connsiteX10" fmla="*/ 2414 w 40530"/>
                <a:gd name="connsiteY10" fmla="*/ 15980 h 101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530" h="101668">
                  <a:moveTo>
                    <a:pt x="2541" y="15980"/>
                  </a:moveTo>
                  <a:lnTo>
                    <a:pt x="13341" y="3322"/>
                  </a:lnTo>
                  <a:cubicBezTo>
                    <a:pt x="17025" y="-1107"/>
                    <a:pt x="23632" y="-1107"/>
                    <a:pt x="27317" y="3322"/>
                  </a:cubicBezTo>
                  <a:lnTo>
                    <a:pt x="38116" y="15980"/>
                  </a:lnTo>
                  <a:cubicBezTo>
                    <a:pt x="39641" y="17752"/>
                    <a:pt x="40531" y="20030"/>
                    <a:pt x="40531" y="22435"/>
                  </a:cubicBezTo>
                  <a:lnTo>
                    <a:pt x="40531" y="91417"/>
                  </a:lnTo>
                  <a:cubicBezTo>
                    <a:pt x="40531" y="97112"/>
                    <a:pt x="36084" y="101669"/>
                    <a:pt x="30620" y="101669"/>
                  </a:cubicBezTo>
                  <a:lnTo>
                    <a:pt x="9910" y="101669"/>
                  </a:lnTo>
                  <a:cubicBezTo>
                    <a:pt x="4447" y="101669"/>
                    <a:pt x="0" y="97112"/>
                    <a:pt x="0" y="91417"/>
                  </a:cubicBezTo>
                  <a:lnTo>
                    <a:pt x="0" y="22435"/>
                  </a:lnTo>
                  <a:cubicBezTo>
                    <a:pt x="0" y="20030"/>
                    <a:pt x="889" y="17752"/>
                    <a:pt x="2414" y="15980"/>
                  </a:cubicBezTo>
                  <a:close/>
                </a:path>
              </a:pathLst>
            </a:custGeom>
            <a:solidFill>
              <a:schemeClr val="accent4"/>
            </a:solidFill>
            <a:ln w="4701" cap="flat">
              <a:solidFill>
                <a:srgbClr val="B3B3A7"/>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29" name="Freeform 379">
              <a:extLst>
                <a:ext uri="{FF2B5EF4-FFF2-40B4-BE49-F238E27FC236}">
                  <a16:creationId xmlns:a16="http://schemas.microsoft.com/office/drawing/2014/main" id="{0D464E3A-6828-59A4-6D1D-8209D48FC98D}"/>
                </a:ext>
              </a:extLst>
            </p:cNvPr>
            <p:cNvSpPr/>
            <p:nvPr/>
          </p:nvSpPr>
          <p:spPr>
            <a:xfrm>
              <a:off x="7235889" y="4169410"/>
              <a:ext cx="102056" cy="40376"/>
            </a:xfrm>
            <a:custGeom>
              <a:avLst/>
              <a:gdLst>
                <a:gd name="connsiteX0" fmla="*/ 86016 w 102056"/>
                <a:gd name="connsiteY0" fmla="*/ 2531 h 40376"/>
                <a:gd name="connsiteX1" fmla="*/ 98722 w 102056"/>
                <a:gd name="connsiteY1" fmla="*/ 13290 h 40376"/>
                <a:gd name="connsiteX2" fmla="*/ 98722 w 102056"/>
                <a:gd name="connsiteY2" fmla="*/ 27213 h 40376"/>
                <a:gd name="connsiteX3" fmla="*/ 86016 w 102056"/>
                <a:gd name="connsiteY3" fmla="*/ 37972 h 40376"/>
                <a:gd name="connsiteX4" fmla="*/ 79537 w 102056"/>
                <a:gd name="connsiteY4" fmla="*/ 40376 h 40376"/>
                <a:gd name="connsiteX5" fmla="*/ 10291 w 102056"/>
                <a:gd name="connsiteY5" fmla="*/ 40376 h 40376"/>
                <a:gd name="connsiteX6" fmla="*/ 0 w 102056"/>
                <a:gd name="connsiteY6" fmla="*/ 30504 h 40376"/>
                <a:gd name="connsiteX7" fmla="*/ 0 w 102056"/>
                <a:gd name="connsiteY7" fmla="*/ 9873 h 40376"/>
                <a:gd name="connsiteX8" fmla="*/ 10291 w 102056"/>
                <a:gd name="connsiteY8" fmla="*/ 0 h 40376"/>
                <a:gd name="connsiteX9" fmla="*/ 79537 w 102056"/>
                <a:gd name="connsiteY9" fmla="*/ 0 h 40376"/>
                <a:gd name="connsiteX10" fmla="*/ 86016 w 102056"/>
                <a:gd name="connsiteY10" fmla="*/ 2405 h 40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056" h="40376">
                  <a:moveTo>
                    <a:pt x="86016" y="2531"/>
                  </a:moveTo>
                  <a:lnTo>
                    <a:pt x="98722" y="13290"/>
                  </a:lnTo>
                  <a:cubicBezTo>
                    <a:pt x="103169" y="16961"/>
                    <a:pt x="103169" y="23542"/>
                    <a:pt x="98722" y="27213"/>
                  </a:cubicBezTo>
                  <a:lnTo>
                    <a:pt x="86016" y="37972"/>
                  </a:lnTo>
                  <a:cubicBezTo>
                    <a:pt x="84238" y="39491"/>
                    <a:pt x="81951" y="40376"/>
                    <a:pt x="79537" y="40376"/>
                  </a:cubicBezTo>
                  <a:lnTo>
                    <a:pt x="10291" y="40376"/>
                  </a:lnTo>
                  <a:cubicBezTo>
                    <a:pt x="4574" y="40376"/>
                    <a:pt x="0" y="35946"/>
                    <a:pt x="0" y="30504"/>
                  </a:cubicBezTo>
                  <a:lnTo>
                    <a:pt x="0" y="9873"/>
                  </a:lnTo>
                  <a:cubicBezTo>
                    <a:pt x="0" y="4430"/>
                    <a:pt x="4574" y="0"/>
                    <a:pt x="10291" y="0"/>
                  </a:cubicBezTo>
                  <a:lnTo>
                    <a:pt x="79537" y="0"/>
                  </a:lnTo>
                  <a:cubicBezTo>
                    <a:pt x="81951" y="0"/>
                    <a:pt x="84238" y="886"/>
                    <a:pt x="86016" y="2405"/>
                  </a:cubicBezTo>
                  <a:close/>
                </a:path>
              </a:pathLst>
            </a:custGeom>
            <a:solidFill>
              <a:srgbClr val="F9F8F1"/>
            </a:solidFill>
            <a:ln w="4701" cap="flat">
              <a:solidFill>
                <a:srgbClr val="B3B3A7"/>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30" name="Freeform 380">
              <a:extLst>
                <a:ext uri="{FF2B5EF4-FFF2-40B4-BE49-F238E27FC236}">
                  <a16:creationId xmlns:a16="http://schemas.microsoft.com/office/drawing/2014/main" id="{7FEE103B-A2D5-994B-80C3-585F066D1809}"/>
                </a:ext>
              </a:extLst>
            </p:cNvPr>
            <p:cNvSpPr/>
            <p:nvPr/>
          </p:nvSpPr>
          <p:spPr>
            <a:xfrm rot="19268398">
              <a:off x="7059805" y="2266663"/>
              <a:ext cx="37481" cy="139861"/>
            </a:xfrm>
            <a:custGeom>
              <a:avLst/>
              <a:gdLst>
                <a:gd name="connsiteX0" fmla="*/ 29858 w 37481"/>
                <a:gd name="connsiteY0" fmla="*/ 0 h 139861"/>
                <a:gd name="connsiteX1" fmla="*/ 37481 w 37481"/>
                <a:gd name="connsiteY1" fmla="*/ 7594 h 139861"/>
                <a:gd name="connsiteX2" fmla="*/ 37481 w 37481"/>
                <a:gd name="connsiteY2" fmla="*/ 132268 h 139861"/>
                <a:gd name="connsiteX3" fmla="*/ 29858 w 37481"/>
                <a:gd name="connsiteY3" fmla="*/ 139862 h 139861"/>
                <a:gd name="connsiteX4" fmla="*/ 7623 w 37481"/>
                <a:gd name="connsiteY4" fmla="*/ 139862 h 139861"/>
                <a:gd name="connsiteX5" fmla="*/ 0 w 37481"/>
                <a:gd name="connsiteY5" fmla="*/ 132268 h 139861"/>
                <a:gd name="connsiteX6" fmla="*/ 0 w 37481"/>
                <a:gd name="connsiteY6" fmla="*/ 7594 h 139861"/>
                <a:gd name="connsiteX7" fmla="*/ 7623 w 37481"/>
                <a:gd name="connsiteY7" fmla="*/ 0 h 13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481" h="139861">
                  <a:moveTo>
                    <a:pt x="29858" y="0"/>
                  </a:moveTo>
                  <a:cubicBezTo>
                    <a:pt x="34068" y="0"/>
                    <a:pt x="37481" y="3400"/>
                    <a:pt x="37481" y="7594"/>
                  </a:cubicBezTo>
                  <a:lnTo>
                    <a:pt x="37481" y="132268"/>
                  </a:lnTo>
                  <a:cubicBezTo>
                    <a:pt x="37481" y="136462"/>
                    <a:pt x="34068" y="139862"/>
                    <a:pt x="29858" y="139862"/>
                  </a:cubicBezTo>
                  <a:lnTo>
                    <a:pt x="7623" y="139862"/>
                  </a:lnTo>
                  <a:cubicBezTo>
                    <a:pt x="3413" y="139862"/>
                    <a:pt x="0" y="136462"/>
                    <a:pt x="0" y="132268"/>
                  </a:cubicBezTo>
                  <a:lnTo>
                    <a:pt x="0" y="7594"/>
                  </a:lnTo>
                  <a:cubicBezTo>
                    <a:pt x="0" y="3400"/>
                    <a:pt x="3413" y="0"/>
                    <a:pt x="7623" y="0"/>
                  </a:cubicBezTo>
                  <a:close/>
                </a:path>
              </a:pathLst>
            </a:custGeom>
            <a:solidFill>
              <a:srgbClr val="62D488"/>
            </a:solidFill>
            <a:ln w="4574"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31" name="Freeform 381">
              <a:extLst>
                <a:ext uri="{FF2B5EF4-FFF2-40B4-BE49-F238E27FC236}">
                  <a16:creationId xmlns:a16="http://schemas.microsoft.com/office/drawing/2014/main" id="{6E843C64-0BD6-F1E0-8C9E-42CCE1F6D119}"/>
                </a:ext>
              </a:extLst>
            </p:cNvPr>
            <p:cNvSpPr/>
            <p:nvPr/>
          </p:nvSpPr>
          <p:spPr>
            <a:xfrm rot="19268398">
              <a:off x="7022714" y="2296559"/>
              <a:ext cx="37481" cy="139861"/>
            </a:xfrm>
            <a:custGeom>
              <a:avLst/>
              <a:gdLst>
                <a:gd name="connsiteX0" fmla="*/ 29858 w 37481"/>
                <a:gd name="connsiteY0" fmla="*/ 0 h 139861"/>
                <a:gd name="connsiteX1" fmla="*/ 37481 w 37481"/>
                <a:gd name="connsiteY1" fmla="*/ 7594 h 139861"/>
                <a:gd name="connsiteX2" fmla="*/ 37481 w 37481"/>
                <a:gd name="connsiteY2" fmla="*/ 132268 h 139861"/>
                <a:gd name="connsiteX3" fmla="*/ 29858 w 37481"/>
                <a:gd name="connsiteY3" fmla="*/ 139862 h 139861"/>
                <a:gd name="connsiteX4" fmla="*/ 7624 w 37481"/>
                <a:gd name="connsiteY4" fmla="*/ 139862 h 139861"/>
                <a:gd name="connsiteX5" fmla="*/ 0 w 37481"/>
                <a:gd name="connsiteY5" fmla="*/ 132268 h 139861"/>
                <a:gd name="connsiteX6" fmla="*/ 0 w 37481"/>
                <a:gd name="connsiteY6" fmla="*/ 7594 h 139861"/>
                <a:gd name="connsiteX7" fmla="*/ 7624 w 37481"/>
                <a:gd name="connsiteY7" fmla="*/ 0 h 139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481" h="139861">
                  <a:moveTo>
                    <a:pt x="29858" y="0"/>
                  </a:moveTo>
                  <a:cubicBezTo>
                    <a:pt x="34068" y="0"/>
                    <a:pt x="37481" y="3400"/>
                    <a:pt x="37481" y="7594"/>
                  </a:cubicBezTo>
                  <a:lnTo>
                    <a:pt x="37481" y="132268"/>
                  </a:lnTo>
                  <a:cubicBezTo>
                    <a:pt x="37481" y="136462"/>
                    <a:pt x="34068" y="139862"/>
                    <a:pt x="29858" y="139862"/>
                  </a:cubicBezTo>
                  <a:lnTo>
                    <a:pt x="7624" y="139862"/>
                  </a:lnTo>
                  <a:cubicBezTo>
                    <a:pt x="3413" y="139862"/>
                    <a:pt x="0" y="136462"/>
                    <a:pt x="0" y="132268"/>
                  </a:cubicBezTo>
                  <a:lnTo>
                    <a:pt x="0" y="7594"/>
                  </a:lnTo>
                  <a:cubicBezTo>
                    <a:pt x="0" y="3400"/>
                    <a:pt x="3413" y="0"/>
                    <a:pt x="7624" y="0"/>
                  </a:cubicBezTo>
                  <a:close/>
                </a:path>
              </a:pathLst>
            </a:custGeom>
            <a:solidFill>
              <a:srgbClr val="62D488"/>
            </a:solidFill>
            <a:ln w="4574"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32" name="Freeform 382">
              <a:extLst>
                <a:ext uri="{FF2B5EF4-FFF2-40B4-BE49-F238E27FC236}">
                  <a16:creationId xmlns:a16="http://schemas.microsoft.com/office/drawing/2014/main" id="{BEACE9EE-3E9A-8E1B-E591-805DA05B598B}"/>
                </a:ext>
              </a:extLst>
            </p:cNvPr>
            <p:cNvSpPr/>
            <p:nvPr/>
          </p:nvSpPr>
          <p:spPr>
            <a:xfrm rot="19268398">
              <a:off x="7083061" y="2383357"/>
              <a:ext cx="45485" cy="58223"/>
            </a:xfrm>
            <a:custGeom>
              <a:avLst/>
              <a:gdLst>
                <a:gd name="connsiteX0" fmla="*/ 45486 w 45485"/>
                <a:gd name="connsiteY0" fmla="*/ 29111 h 58223"/>
                <a:gd name="connsiteX1" fmla="*/ 22743 w 45485"/>
                <a:gd name="connsiteY1" fmla="*/ 58223 h 58223"/>
                <a:gd name="connsiteX2" fmla="*/ 1 w 45485"/>
                <a:gd name="connsiteY2" fmla="*/ 29111 h 58223"/>
                <a:gd name="connsiteX3" fmla="*/ 22743 w 45485"/>
                <a:gd name="connsiteY3" fmla="*/ 0 h 58223"/>
                <a:gd name="connsiteX4" fmla="*/ 45486 w 45485"/>
                <a:gd name="connsiteY4" fmla="*/ 29111 h 58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485" h="58223">
                  <a:moveTo>
                    <a:pt x="45486" y="29111"/>
                  </a:moveTo>
                  <a:cubicBezTo>
                    <a:pt x="45486" y="45189"/>
                    <a:pt x="35304" y="58223"/>
                    <a:pt x="22743" y="58223"/>
                  </a:cubicBezTo>
                  <a:cubicBezTo>
                    <a:pt x="10183" y="58223"/>
                    <a:pt x="1" y="45189"/>
                    <a:pt x="1" y="29111"/>
                  </a:cubicBezTo>
                  <a:cubicBezTo>
                    <a:pt x="1" y="13034"/>
                    <a:pt x="10183" y="0"/>
                    <a:pt x="22743" y="0"/>
                  </a:cubicBezTo>
                  <a:cubicBezTo>
                    <a:pt x="35304" y="0"/>
                    <a:pt x="45486" y="13034"/>
                    <a:pt x="45486" y="29111"/>
                  </a:cubicBezTo>
                  <a:close/>
                </a:path>
              </a:pathLst>
            </a:custGeom>
            <a:gradFill>
              <a:gsLst>
                <a:gs pos="0">
                  <a:srgbClr val="EFB698"/>
                </a:gs>
                <a:gs pos="55000">
                  <a:srgbClr val="F3774A"/>
                </a:gs>
              </a:gsLst>
              <a:path path="circle">
                <a:fillToRect l="50000" t="50000" r="50000" b="50000"/>
              </a:path>
            </a:gradFill>
            <a:ln w="2541"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33" name="Freeform 383">
              <a:extLst>
                <a:ext uri="{FF2B5EF4-FFF2-40B4-BE49-F238E27FC236}">
                  <a16:creationId xmlns:a16="http://schemas.microsoft.com/office/drawing/2014/main" id="{DA167FA1-7014-D5FE-0E9C-0726D3F9B239}"/>
                </a:ext>
              </a:extLst>
            </p:cNvPr>
            <p:cNvSpPr/>
            <p:nvPr/>
          </p:nvSpPr>
          <p:spPr>
            <a:xfrm>
              <a:off x="6499351" y="3254675"/>
              <a:ext cx="96180" cy="12657"/>
            </a:xfrm>
            <a:custGeom>
              <a:avLst/>
              <a:gdLst>
                <a:gd name="connsiteX0" fmla="*/ 0 w 96180"/>
                <a:gd name="connsiteY0" fmla="*/ 0 h 12657"/>
                <a:gd name="connsiteX1" fmla="*/ 96180 w 96180"/>
                <a:gd name="connsiteY1" fmla="*/ 0 h 12657"/>
              </a:gdLst>
              <a:ahLst/>
              <a:cxnLst>
                <a:cxn ang="0">
                  <a:pos x="connsiteX0" y="connsiteY0"/>
                </a:cxn>
                <a:cxn ang="0">
                  <a:pos x="connsiteX1" y="connsiteY1"/>
                </a:cxn>
              </a:cxnLst>
              <a:rect l="l" t="t" r="r" b="b"/>
              <a:pathLst>
                <a:path w="96180" h="12657">
                  <a:moveTo>
                    <a:pt x="0" y="0"/>
                  </a:moveTo>
                  <a:lnTo>
                    <a:pt x="96180" y="0"/>
                  </a:lnTo>
                </a:path>
              </a:pathLst>
            </a:custGeom>
            <a:ln w="7750"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34" name="TextBox 2444">
              <a:extLst>
                <a:ext uri="{FF2B5EF4-FFF2-40B4-BE49-F238E27FC236}">
                  <a16:creationId xmlns:a16="http://schemas.microsoft.com/office/drawing/2014/main" id="{C046866A-1EF4-49FC-7F37-C37F08C9AB80}"/>
                </a:ext>
              </a:extLst>
            </p:cNvPr>
            <p:cNvSpPr txBox="1"/>
            <p:nvPr/>
          </p:nvSpPr>
          <p:spPr>
            <a:xfrm>
              <a:off x="6231786" y="2428816"/>
              <a:ext cx="370614" cy="200055"/>
            </a:xfrm>
            <a:prstGeom prst="rect">
              <a:avLst/>
            </a:prstGeom>
            <a:noFill/>
          </p:spPr>
          <p:txBody>
            <a:bodyPr wrap="non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700" b="0" i="0" u="none" strike="noStrike" kern="1200" cap="none" spc="0" normalizeH="0" baseline="0" noProof="0">
                  <a:ln>
                    <a:noFill/>
                  </a:ln>
                  <a:solidFill>
                    <a:srgbClr val="23004C"/>
                  </a:solidFill>
                  <a:effectLst/>
                  <a:uLnTx/>
                  <a:uFillTx/>
                  <a:latin typeface="Verdana"/>
                  <a:ea typeface="Verdana"/>
                  <a:cs typeface="Verdana"/>
                </a:rPr>
                <a:t>IL-2</a:t>
              </a:r>
            </a:p>
          </p:txBody>
        </p:sp>
        <p:sp>
          <p:nvSpPr>
            <p:cNvPr id="235" name="TextBox 2445">
              <a:extLst>
                <a:ext uri="{FF2B5EF4-FFF2-40B4-BE49-F238E27FC236}">
                  <a16:creationId xmlns:a16="http://schemas.microsoft.com/office/drawing/2014/main" id="{284BD21A-5F22-06E4-966E-48FE4B83EC85}"/>
                </a:ext>
              </a:extLst>
            </p:cNvPr>
            <p:cNvSpPr txBox="1"/>
            <p:nvPr/>
          </p:nvSpPr>
          <p:spPr>
            <a:xfrm>
              <a:off x="6527343" y="3147568"/>
              <a:ext cx="415498" cy="200055"/>
            </a:xfrm>
            <a:prstGeom prst="rect">
              <a:avLst/>
            </a:prstGeom>
            <a:noFill/>
          </p:spPr>
          <p:txBody>
            <a:bodyPr wrap="non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700" b="0" i="0" u="none" strike="noStrike" kern="1200" cap="none" spc="0" normalizeH="0" baseline="0" noProof="0">
                  <a:ln>
                    <a:noFill/>
                  </a:ln>
                  <a:solidFill>
                    <a:srgbClr val="23004C"/>
                  </a:solidFill>
                  <a:effectLst/>
                  <a:uLnTx/>
                  <a:uFillTx/>
                  <a:latin typeface="Verdana"/>
                  <a:ea typeface="Verdana"/>
                  <a:cs typeface="Verdana"/>
                </a:rPr>
                <a:t>PDL1</a:t>
              </a:r>
            </a:p>
          </p:txBody>
        </p:sp>
        <p:sp>
          <p:nvSpPr>
            <p:cNvPr id="236" name="TextBox 2446">
              <a:extLst>
                <a:ext uri="{FF2B5EF4-FFF2-40B4-BE49-F238E27FC236}">
                  <a16:creationId xmlns:a16="http://schemas.microsoft.com/office/drawing/2014/main" id="{D643B3E3-E92B-F903-466D-4CBBAC6052CB}"/>
                </a:ext>
              </a:extLst>
            </p:cNvPr>
            <p:cNvSpPr txBox="1"/>
            <p:nvPr/>
          </p:nvSpPr>
          <p:spPr>
            <a:xfrm>
              <a:off x="6852095" y="3498298"/>
              <a:ext cx="402674" cy="184666"/>
            </a:xfrm>
            <a:prstGeom prst="rect">
              <a:avLst/>
            </a:prstGeom>
            <a:noFill/>
          </p:spPr>
          <p:txBody>
            <a:bodyPr wrap="none" rtlCol="0">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23004C"/>
                  </a:solidFill>
                  <a:effectLst/>
                  <a:uLnTx/>
                  <a:uFillTx/>
                  <a:latin typeface="Verdana"/>
                  <a:ea typeface="Verdana"/>
                  <a:cs typeface="Verdana"/>
                </a:rPr>
                <a:t>GRZB</a:t>
              </a:r>
            </a:p>
          </p:txBody>
        </p:sp>
        <p:sp>
          <p:nvSpPr>
            <p:cNvPr id="237" name="Freeform 390">
              <a:extLst>
                <a:ext uri="{FF2B5EF4-FFF2-40B4-BE49-F238E27FC236}">
                  <a16:creationId xmlns:a16="http://schemas.microsoft.com/office/drawing/2014/main" id="{A5FAF54E-DD0A-F37D-B1E1-44C4DF2C16C5}"/>
                </a:ext>
              </a:extLst>
            </p:cNvPr>
            <p:cNvSpPr/>
            <p:nvPr/>
          </p:nvSpPr>
          <p:spPr>
            <a:xfrm>
              <a:off x="7113789" y="3126205"/>
              <a:ext cx="151067" cy="138849"/>
            </a:xfrm>
            <a:custGeom>
              <a:avLst/>
              <a:gdLst>
                <a:gd name="connsiteX0" fmla="*/ 151068 w 151067"/>
                <a:gd name="connsiteY0" fmla="*/ 114294 h 138849"/>
                <a:gd name="connsiteX1" fmla="*/ 129469 w 151067"/>
                <a:gd name="connsiteY1" fmla="*/ 138849 h 138849"/>
                <a:gd name="connsiteX2" fmla="*/ 0 w 151067"/>
                <a:gd name="connsiteY2" fmla="*/ 24555 h 138849"/>
                <a:gd name="connsiteX3" fmla="*/ 21599 w 151067"/>
                <a:gd name="connsiteY3" fmla="*/ 0 h 138849"/>
                <a:gd name="connsiteX4" fmla="*/ 151068 w 151067"/>
                <a:gd name="connsiteY4" fmla="*/ 114294 h 1388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067" h="138849">
                  <a:moveTo>
                    <a:pt x="151068" y="114294"/>
                  </a:moveTo>
                  <a:lnTo>
                    <a:pt x="129469" y="138849"/>
                  </a:lnTo>
                  <a:lnTo>
                    <a:pt x="0" y="24555"/>
                  </a:lnTo>
                  <a:lnTo>
                    <a:pt x="21599" y="0"/>
                  </a:lnTo>
                  <a:lnTo>
                    <a:pt x="151068" y="114294"/>
                  </a:lnTo>
                  <a:close/>
                </a:path>
              </a:pathLst>
            </a:custGeom>
            <a:gradFill>
              <a:gsLst>
                <a:gs pos="0">
                  <a:srgbClr val="F4F2F6"/>
                </a:gs>
                <a:gs pos="50000">
                  <a:srgbClr val="F8F4F3"/>
                </a:gs>
                <a:gs pos="100000">
                  <a:srgbClr val="FCF7F0"/>
                </a:gs>
              </a:gsLst>
              <a:lin ang="20915402" scaled="1"/>
            </a:gradFill>
            <a:ln w="2922"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38" name="Freeform 391">
              <a:extLst>
                <a:ext uri="{FF2B5EF4-FFF2-40B4-BE49-F238E27FC236}">
                  <a16:creationId xmlns:a16="http://schemas.microsoft.com/office/drawing/2014/main" id="{580F8154-934E-2908-7142-2874E90C4954}"/>
                </a:ext>
              </a:extLst>
            </p:cNvPr>
            <p:cNvSpPr/>
            <p:nvPr/>
          </p:nvSpPr>
          <p:spPr>
            <a:xfrm>
              <a:off x="7248975" y="3248220"/>
              <a:ext cx="76232" cy="67209"/>
            </a:xfrm>
            <a:custGeom>
              <a:avLst/>
              <a:gdLst>
                <a:gd name="connsiteX0" fmla="*/ 76233 w 76232"/>
                <a:gd name="connsiteY0" fmla="*/ 59868 h 67209"/>
                <a:gd name="connsiteX1" fmla="*/ 69754 w 76232"/>
                <a:gd name="connsiteY1" fmla="*/ 67210 h 67209"/>
                <a:gd name="connsiteX2" fmla="*/ 0 w 76232"/>
                <a:gd name="connsiteY2" fmla="*/ 10632 h 67209"/>
                <a:gd name="connsiteX3" fmla="*/ 9529 w 76232"/>
                <a:gd name="connsiteY3" fmla="*/ 0 h 67209"/>
                <a:gd name="connsiteX4" fmla="*/ 76233 w 76232"/>
                <a:gd name="connsiteY4" fmla="*/ 59868 h 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32" h="67209">
                  <a:moveTo>
                    <a:pt x="76233" y="59868"/>
                  </a:moveTo>
                  <a:lnTo>
                    <a:pt x="69754" y="67210"/>
                  </a:lnTo>
                  <a:lnTo>
                    <a:pt x="0" y="10632"/>
                  </a:lnTo>
                  <a:lnTo>
                    <a:pt x="9529" y="0"/>
                  </a:lnTo>
                  <a:lnTo>
                    <a:pt x="76233" y="59868"/>
                  </a:lnTo>
                  <a:close/>
                </a:path>
              </a:pathLst>
            </a:custGeom>
            <a:gradFill>
              <a:gsLst>
                <a:gs pos="0">
                  <a:srgbClr val="F4F2F6"/>
                </a:gs>
                <a:gs pos="50000">
                  <a:srgbClr val="F8F4F3"/>
                </a:gs>
                <a:gs pos="100000">
                  <a:srgbClr val="FCF7F0"/>
                </a:gs>
              </a:gsLst>
              <a:lin ang="20915402" scaled="1"/>
            </a:gradFill>
            <a:ln w="2922"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39" name="Freeform 392">
              <a:extLst>
                <a:ext uri="{FF2B5EF4-FFF2-40B4-BE49-F238E27FC236}">
                  <a16:creationId xmlns:a16="http://schemas.microsoft.com/office/drawing/2014/main" id="{DC2A5D88-43AF-6DF8-FF46-D86EDD624897}"/>
                </a:ext>
              </a:extLst>
            </p:cNvPr>
            <p:cNvSpPr/>
            <p:nvPr/>
          </p:nvSpPr>
          <p:spPr>
            <a:xfrm>
              <a:off x="7171726" y="3282774"/>
              <a:ext cx="101897" cy="96194"/>
            </a:xfrm>
            <a:custGeom>
              <a:avLst/>
              <a:gdLst>
                <a:gd name="connsiteX0" fmla="*/ 101898 w 101897"/>
                <a:gd name="connsiteY0" fmla="*/ 86449 h 96194"/>
                <a:gd name="connsiteX1" fmla="*/ 98213 w 101897"/>
                <a:gd name="connsiteY1" fmla="*/ 96195 h 96194"/>
                <a:gd name="connsiteX2" fmla="*/ 0 w 101897"/>
                <a:gd name="connsiteY2" fmla="*/ 10632 h 96194"/>
                <a:gd name="connsiteX3" fmla="*/ 9402 w 101897"/>
                <a:gd name="connsiteY3" fmla="*/ 0 h 96194"/>
                <a:gd name="connsiteX4" fmla="*/ 101898 w 101897"/>
                <a:gd name="connsiteY4" fmla="*/ 86449 h 96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97" h="96194">
                  <a:moveTo>
                    <a:pt x="101898" y="86449"/>
                  </a:moveTo>
                  <a:lnTo>
                    <a:pt x="98213" y="96195"/>
                  </a:lnTo>
                  <a:lnTo>
                    <a:pt x="0" y="10632"/>
                  </a:lnTo>
                  <a:lnTo>
                    <a:pt x="9402" y="0"/>
                  </a:lnTo>
                  <a:lnTo>
                    <a:pt x="101898" y="86449"/>
                  </a:lnTo>
                  <a:close/>
                </a:path>
              </a:pathLst>
            </a:custGeom>
            <a:gradFill>
              <a:gsLst>
                <a:gs pos="0">
                  <a:srgbClr val="F4F2F6"/>
                </a:gs>
                <a:gs pos="50000">
                  <a:srgbClr val="F8F4F3"/>
                </a:gs>
                <a:gs pos="100000">
                  <a:srgbClr val="FCF7F0"/>
                </a:gs>
              </a:gsLst>
              <a:lin ang="20915402" scaled="1"/>
            </a:gradFill>
            <a:ln w="2922"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40" name="Freeform 393">
              <a:extLst>
                <a:ext uri="{FF2B5EF4-FFF2-40B4-BE49-F238E27FC236}">
                  <a16:creationId xmlns:a16="http://schemas.microsoft.com/office/drawing/2014/main" id="{D4DACDEC-910E-81E5-F90E-8FE523DA7660}"/>
                </a:ext>
              </a:extLst>
            </p:cNvPr>
            <p:cNvSpPr/>
            <p:nvPr/>
          </p:nvSpPr>
          <p:spPr>
            <a:xfrm>
              <a:off x="7155463" y="3294798"/>
              <a:ext cx="81442" cy="75056"/>
            </a:xfrm>
            <a:custGeom>
              <a:avLst/>
              <a:gdLst>
                <a:gd name="connsiteX0" fmla="*/ 81443 w 81442"/>
                <a:gd name="connsiteY0" fmla="*/ 64552 h 75056"/>
                <a:gd name="connsiteX1" fmla="*/ 72167 w 81442"/>
                <a:gd name="connsiteY1" fmla="*/ 75057 h 75056"/>
                <a:gd name="connsiteX2" fmla="*/ 0 w 81442"/>
                <a:gd name="connsiteY2" fmla="*/ 10632 h 75056"/>
                <a:gd name="connsiteX3" fmla="*/ 9402 w 81442"/>
                <a:gd name="connsiteY3" fmla="*/ 0 h 75056"/>
                <a:gd name="connsiteX4" fmla="*/ 81443 w 81442"/>
                <a:gd name="connsiteY4" fmla="*/ 64552 h 75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442" h="75056">
                  <a:moveTo>
                    <a:pt x="81443" y="64552"/>
                  </a:moveTo>
                  <a:lnTo>
                    <a:pt x="72167" y="75057"/>
                  </a:lnTo>
                  <a:lnTo>
                    <a:pt x="0" y="10632"/>
                  </a:lnTo>
                  <a:lnTo>
                    <a:pt x="9402" y="0"/>
                  </a:lnTo>
                  <a:lnTo>
                    <a:pt x="81443" y="64552"/>
                  </a:lnTo>
                  <a:close/>
                </a:path>
              </a:pathLst>
            </a:custGeom>
            <a:gradFill>
              <a:gsLst>
                <a:gs pos="0">
                  <a:srgbClr val="F4F2F6"/>
                </a:gs>
                <a:gs pos="50000">
                  <a:srgbClr val="F8F4F3"/>
                </a:gs>
                <a:gs pos="100000">
                  <a:srgbClr val="FCF7F0"/>
                </a:gs>
              </a:gsLst>
              <a:lin ang="20915402" scaled="1"/>
            </a:gradFill>
            <a:ln w="2922" cap="flat">
              <a:solidFill>
                <a:srgbClr val="B7AAC4"/>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41" name="Freeform 394">
              <a:extLst>
                <a:ext uri="{FF2B5EF4-FFF2-40B4-BE49-F238E27FC236}">
                  <a16:creationId xmlns:a16="http://schemas.microsoft.com/office/drawing/2014/main" id="{699D5881-F00B-130F-3483-AD83E03E0691}"/>
                </a:ext>
              </a:extLst>
            </p:cNvPr>
            <p:cNvSpPr/>
            <p:nvPr/>
          </p:nvSpPr>
          <p:spPr>
            <a:xfrm>
              <a:off x="6931973" y="3529160"/>
              <a:ext cx="259525" cy="163453"/>
            </a:xfrm>
            <a:custGeom>
              <a:avLst/>
              <a:gdLst>
                <a:gd name="connsiteX0" fmla="*/ 0 w 239753"/>
                <a:gd name="connsiteY0" fmla="*/ 97713 h 145431"/>
                <a:gd name="connsiteX1" fmla="*/ 0 w 239753"/>
                <a:gd name="connsiteY1" fmla="*/ 0 h 145431"/>
                <a:gd name="connsiteX2" fmla="*/ 239753 w 239753"/>
                <a:gd name="connsiteY2" fmla="*/ 0 h 145431"/>
                <a:gd name="connsiteX3" fmla="*/ 239753 w 239753"/>
                <a:gd name="connsiteY3" fmla="*/ 97713 h 145431"/>
                <a:gd name="connsiteX4" fmla="*/ 103550 w 239753"/>
                <a:gd name="connsiteY4" fmla="*/ 97713 h 145431"/>
                <a:gd name="connsiteX5" fmla="*/ 38752 w 239753"/>
                <a:gd name="connsiteY5" fmla="*/ 145431 h 145431"/>
                <a:gd name="connsiteX6" fmla="*/ 45105 w 239753"/>
                <a:gd name="connsiteY6" fmla="*/ 100118 h 145431"/>
                <a:gd name="connsiteX7" fmla="*/ 0 w 239753"/>
                <a:gd name="connsiteY7" fmla="*/ 97713 h 145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753" h="145431">
                  <a:moveTo>
                    <a:pt x="0" y="97713"/>
                  </a:moveTo>
                  <a:lnTo>
                    <a:pt x="0" y="0"/>
                  </a:lnTo>
                  <a:lnTo>
                    <a:pt x="239753" y="0"/>
                  </a:lnTo>
                  <a:lnTo>
                    <a:pt x="239753" y="97713"/>
                  </a:lnTo>
                  <a:lnTo>
                    <a:pt x="103550" y="97713"/>
                  </a:lnTo>
                  <a:lnTo>
                    <a:pt x="38752" y="145431"/>
                  </a:lnTo>
                  <a:lnTo>
                    <a:pt x="45105" y="100118"/>
                  </a:lnTo>
                  <a:lnTo>
                    <a:pt x="0" y="97713"/>
                  </a:lnTo>
                  <a:close/>
                </a:path>
              </a:pathLst>
            </a:custGeom>
            <a:noFill/>
            <a:ln w="7750"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42" name="TextBox 2452">
              <a:extLst>
                <a:ext uri="{FF2B5EF4-FFF2-40B4-BE49-F238E27FC236}">
                  <a16:creationId xmlns:a16="http://schemas.microsoft.com/office/drawing/2014/main" id="{B9E57F13-CB65-3059-5DDF-B7EC07A821AE}"/>
                </a:ext>
              </a:extLst>
            </p:cNvPr>
            <p:cNvSpPr txBox="1"/>
            <p:nvPr/>
          </p:nvSpPr>
          <p:spPr>
            <a:xfrm>
              <a:off x="4735305" y="4280765"/>
              <a:ext cx="1670650" cy="230832"/>
            </a:xfrm>
            <a:prstGeom prst="rect">
              <a:avLst/>
            </a:prstGeom>
            <a:noFill/>
          </p:spPr>
          <p:txBody>
            <a:bodyPr wrap="none" rtlCol="0">
              <a:spAutoFit/>
            </a:bodyPr>
            <a:lstStyle/>
            <a:p>
              <a:pPr marL="0" marR="0" lvl="0" indent="0" algn="r" defTabSz="457189" rtl="0" eaLnBrk="1" fontAlgn="auto" latinLnBrk="0" hangingPunct="1">
                <a:lnSpc>
                  <a:spcPct val="100000"/>
                </a:lnSpc>
                <a:spcBef>
                  <a:spcPts val="0"/>
                </a:spcBef>
                <a:spcAft>
                  <a:spcPts val="0"/>
                </a:spcAft>
                <a:buClrTx/>
                <a:buSzTx/>
                <a:buFontTx/>
                <a:buNone/>
                <a:tabLst/>
                <a:defRPr/>
              </a:pPr>
              <a:r>
                <a:rPr kumimoji="0" lang="de" sz="900" b="1" i="0" u="none" strike="noStrike" kern="1200" cap="none" spc="0" normalizeH="0" baseline="0" noProof="0">
                  <a:ln>
                    <a:noFill/>
                  </a:ln>
                  <a:solidFill>
                    <a:srgbClr val="ED6C4E"/>
                  </a:solidFill>
                  <a:effectLst/>
                  <a:uLnTx/>
                  <a:uFillTx/>
                  <a:latin typeface="Verdana"/>
                  <a:ea typeface="Verdana"/>
                  <a:cs typeface="Verdana"/>
                </a:rPr>
                <a:t>Apoptotische </a:t>
              </a:r>
              <a:r>
                <a:rPr kumimoji="0" lang="de-DE" sz="900" b="1" i="0" u="none" strike="noStrike" kern="1200" cap="none" spc="0" normalizeH="0" baseline="0" noProof="0">
                  <a:ln>
                    <a:noFill/>
                  </a:ln>
                  <a:solidFill>
                    <a:srgbClr val="ED6C4E"/>
                  </a:solidFill>
                  <a:effectLst/>
                  <a:uLnTx/>
                  <a:uFillTx/>
                  <a:latin typeface="Verdana"/>
                  <a:ea typeface="Verdana"/>
                  <a:cs typeface="Verdana"/>
                  <a:sym typeface="Verdana"/>
                </a:rPr>
                <a:t>Betaz</a:t>
              </a:r>
              <a:r>
                <a:rPr kumimoji="0" lang="de" sz="900" b="1" i="0" u="none" strike="noStrike" kern="1200" cap="none" spc="0" normalizeH="0" baseline="0" noProof="0">
                  <a:ln>
                    <a:noFill/>
                  </a:ln>
                  <a:solidFill>
                    <a:srgbClr val="ED6C4E"/>
                  </a:solidFill>
                  <a:effectLst/>
                  <a:uLnTx/>
                  <a:uFillTx/>
                  <a:latin typeface="Verdana"/>
                  <a:ea typeface="Verdana"/>
                  <a:cs typeface="Verdana"/>
                </a:rPr>
                <a:t>elle</a:t>
              </a:r>
            </a:p>
          </p:txBody>
        </p:sp>
        <p:sp>
          <p:nvSpPr>
            <p:cNvPr id="243" name="TextBox 2453">
              <a:extLst>
                <a:ext uri="{FF2B5EF4-FFF2-40B4-BE49-F238E27FC236}">
                  <a16:creationId xmlns:a16="http://schemas.microsoft.com/office/drawing/2014/main" id="{44C335B5-33EF-1F75-A012-9CCA4311D56D}"/>
                </a:ext>
              </a:extLst>
            </p:cNvPr>
            <p:cNvSpPr txBox="1"/>
            <p:nvPr/>
          </p:nvSpPr>
          <p:spPr>
            <a:xfrm>
              <a:off x="4971393" y="2858298"/>
              <a:ext cx="1000490" cy="507831"/>
            </a:xfrm>
            <a:prstGeom prst="rect">
              <a:avLst/>
            </a:prstGeom>
            <a:noFill/>
          </p:spPr>
          <p:txBody>
            <a:bodyPr wrap="squar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900" b="1" i="0" u="none" strike="noStrike" kern="1200" cap="none" spc="0" normalizeH="0" baseline="0" noProof="0">
                  <a:ln>
                    <a:noFill/>
                  </a:ln>
                  <a:solidFill>
                    <a:srgbClr val="ED6C4E"/>
                  </a:solidFill>
                  <a:effectLst/>
                  <a:uLnTx/>
                  <a:uFillTx/>
                  <a:latin typeface="Verdana"/>
                  <a:ea typeface="Verdana"/>
                  <a:cs typeface="Verdana"/>
                </a:rPr>
                <a:t>Aktivierte</a:t>
              </a:r>
            </a:p>
            <a:p>
              <a:pPr marL="0" marR="0" lvl="0" indent="0" algn="l" defTabSz="457189" rtl="0" eaLnBrk="1" fontAlgn="auto" latinLnBrk="0" hangingPunct="1">
                <a:lnSpc>
                  <a:spcPct val="100000"/>
                </a:lnSpc>
                <a:spcBef>
                  <a:spcPts val="0"/>
                </a:spcBef>
                <a:spcAft>
                  <a:spcPts val="0"/>
                </a:spcAft>
                <a:buClrTx/>
                <a:buSzTx/>
                <a:buFontTx/>
                <a:buNone/>
                <a:tabLst/>
                <a:defRPr/>
              </a:pPr>
              <a:r>
                <a:rPr lang="de" sz="900" b="1">
                  <a:solidFill>
                    <a:srgbClr val="ED6C4E"/>
                  </a:solidFill>
                  <a:latin typeface="Verdana"/>
                  <a:ea typeface="Verdana"/>
                  <a:cs typeface="Verdana"/>
                </a:rPr>
                <a:t>autoreaktive</a:t>
              </a:r>
              <a:endParaRPr kumimoji="0" lang="de" sz="900" b="1" i="0" u="none" strike="noStrike" kern="1200" cap="none" spc="0" normalizeH="0" baseline="0" noProof="0">
                <a:ln>
                  <a:noFill/>
                </a:ln>
                <a:solidFill>
                  <a:srgbClr val="ED6C4E"/>
                </a:solidFill>
                <a:effectLst/>
                <a:uLnTx/>
                <a:uFillTx/>
                <a:latin typeface="Verdana"/>
                <a:ea typeface="Verdana"/>
                <a:cs typeface="Verdana"/>
              </a:endParaRPr>
            </a:p>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900" b="1" i="0" u="none" strike="noStrike" kern="1200" cap="none" spc="0" normalizeH="0" baseline="0" noProof="0">
                  <a:ln>
                    <a:noFill/>
                  </a:ln>
                  <a:solidFill>
                    <a:srgbClr val="ED6C4E"/>
                  </a:solidFill>
                  <a:effectLst/>
                  <a:uLnTx/>
                  <a:uFillTx/>
                  <a:latin typeface="Verdana"/>
                  <a:ea typeface="Verdana"/>
                  <a:cs typeface="Verdana"/>
                </a:rPr>
                <a:t>T-Killerzelle </a:t>
              </a:r>
            </a:p>
          </p:txBody>
        </p:sp>
        <p:sp>
          <p:nvSpPr>
            <p:cNvPr id="244" name="TextBox 2454">
              <a:extLst>
                <a:ext uri="{FF2B5EF4-FFF2-40B4-BE49-F238E27FC236}">
                  <a16:creationId xmlns:a16="http://schemas.microsoft.com/office/drawing/2014/main" id="{A91DDEF6-2D83-5854-9ECB-61108560EF70}"/>
                </a:ext>
              </a:extLst>
            </p:cNvPr>
            <p:cNvSpPr txBox="1"/>
            <p:nvPr/>
          </p:nvSpPr>
          <p:spPr>
            <a:xfrm>
              <a:off x="8007406" y="3519183"/>
              <a:ext cx="990977" cy="230832"/>
            </a:xfrm>
            <a:prstGeom prst="rect">
              <a:avLst/>
            </a:prstGeom>
            <a:noFill/>
          </p:spPr>
          <p:txBody>
            <a:bodyPr wrap="non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900" b="1" i="0" u="none" strike="noStrike" kern="1200" cap="none" spc="0" normalizeH="0" baseline="0" noProof="0">
                  <a:ln>
                    <a:noFill/>
                  </a:ln>
                  <a:solidFill>
                    <a:srgbClr val="ED6C4E"/>
                  </a:solidFill>
                  <a:effectLst/>
                  <a:uLnTx/>
                  <a:uFillTx/>
                  <a:latin typeface="Verdana"/>
                  <a:ea typeface="Verdana"/>
                  <a:cs typeface="Verdana"/>
                </a:rPr>
                <a:t>Inaktive T</a:t>
              </a:r>
              <a:r>
                <a:rPr kumimoji="0" lang="de" sz="900" b="1" i="0" u="none" strike="noStrike" kern="1200" cap="none" spc="0" normalizeH="0" baseline="-25000" noProof="0">
                  <a:ln>
                    <a:noFill/>
                  </a:ln>
                  <a:solidFill>
                    <a:srgbClr val="ED6C4E"/>
                  </a:solidFill>
                  <a:effectLst/>
                  <a:uLnTx/>
                  <a:uFillTx/>
                  <a:latin typeface="Verdana"/>
                  <a:ea typeface="Verdana"/>
                  <a:cs typeface="Verdana"/>
                </a:rPr>
                <a:t>reg</a:t>
              </a:r>
            </a:p>
          </p:txBody>
        </p:sp>
        <p:sp>
          <p:nvSpPr>
            <p:cNvPr id="245" name="TextBox 2455">
              <a:extLst>
                <a:ext uri="{FF2B5EF4-FFF2-40B4-BE49-F238E27FC236}">
                  <a16:creationId xmlns:a16="http://schemas.microsoft.com/office/drawing/2014/main" id="{50B2E60B-BC82-A79C-B8D6-01371872BDDD}"/>
                </a:ext>
              </a:extLst>
            </p:cNvPr>
            <p:cNvSpPr txBox="1"/>
            <p:nvPr/>
          </p:nvSpPr>
          <p:spPr>
            <a:xfrm>
              <a:off x="7850493" y="2120564"/>
              <a:ext cx="1018227" cy="507831"/>
            </a:xfrm>
            <a:prstGeom prst="rect">
              <a:avLst/>
            </a:prstGeom>
            <a:noFill/>
          </p:spPr>
          <p:txBody>
            <a:bodyPr wrap="non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900" b="1" i="0" u="none" strike="noStrike" kern="1200" cap="none" spc="0" normalizeH="0" baseline="0" noProof="0">
                  <a:ln>
                    <a:noFill/>
                  </a:ln>
                  <a:solidFill>
                    <a:srgbClr val="ED6C4E"/>
                  </a:solidFill>
                  <a:effectLst/>
                  <a:uLnTx/>
                  <a:uFillTx/>
                  <a:latin typeface="Verdana"/>
                  <a:ea typeface="Verdana"/>
                  <a:cs typeface="Verdana"/>
                </a:rPr>
                <a:t>Aktivierte</a:t>
              </a:r>
            </a:p>
            <a:p>
              <a:pPr marL="0" marR="0" lvl="0" indent="0" algn="l" defTabSz="457189" rtl="0" eaLnBrk="1" fontAlgn="auto" latinLnBrk="0" hangingPunct="1">
                <a:lnSpc>
                  <a:spcPct val="100000"/>
                </a:lnSpc>
                <a:spcBef>
                  <a:spcPts val="0"/>
                </a:spcBef>
                <a:spcAft>
                  <a:spcPts val="0"/>
                </a:spcAft>
                <a:buClrTx/>
                <a:buSzTx/>
                <a:buFontTx/>
                <a:buNone/>
                <a:tabLst/>
                <a:defRPr/>
              </a:pPr>
              <a:r>
                <a:rPr lang="de" sz="900" b="1">
                  <a:solidFill>
                    <a:srgbClr val="ED6C4E"/>
                  </a:solidFill>
                  <a:latin typeface="Verdana"/>
                  <a:ea typeface="Verdana"/>
                  <a:cs typeface="Verdana"/>
                </a:rPr>
                <a:t>autoreaktive</a:t>
              </a:r>
              <a:endParaRPr kumimoji="0" lang="de" sz="900" b="1" i="0" u="none" strike="noStrike" kern="1200" cap="none" spc="0" normalizeH="0" baseline="0" noProof="0">
                <a:ln>
                  <a:noFill/>
                </a:ln>
                <a:solidFill>
                  <a:srgbClr val="ED6C4E"/>
                </a:solidFill>
                <a:effectLst/>
                <a:uLnTx/>
                <a:uFillTx/>
                <a:latin typeface="Verdana"/>
                <a:ea typeface="Verdana"/>
                <a:cs typeface="Verdana"/>
              </a:endParaRPr>
            </a:p>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900" b="1" i="0" u="none" strike="noStrike" kern="1200" cap="none" spc="0" normalizeH="0" baseline="0" noProof="0">
                  <a:ln>
                    <a:noFill/>
                  </a:ln>
                  <a:solidFill>
                    <a:srgbClr val="ED6C4E"/>
                  </a:solidFill>
                  <a:effectLst/>
                  <a:uLnTx/>
                  <a:uFillTx/>
                  <a:latin typeface="Verdana"/>
                  <a:ea typeface="Verdana"/>
                  <a:cs typeface="Verdana"/>
                </a:rPr>
                <a:t>T-Helferzelle</a:t>
              </a:r>
            </a:p>
          </p:txBody>
        </p:sp>
        <p:sp>
          <p:nvSpPr>
            <p:cNvPr id="246" name="Freeform 399">
              <a:extLst>
                <a:ext uri="{FF2B5EF4-FFF2-40B4-BE49-F238E27FC236}">
                  <a16:creationId xmlns:a16="http://schemas.microsoft.com/office/drawing/2014/main" id="{3FCA26F3-F8ED-D23B-E69E-E854EC5873B0}"/>
                </a:ext>
              </a:extLst>
            </p:cNvPr>
            <p:cNvSpPr/>
            <p:nvPr/>
          </p:nvSpPr>
          <p:spPr>
            <a:xfrm>
              <a:off x="7111248" y="3207211"/>
              <a:ext cx="111681" cy="111636"/>
            </a:xfrm>
            <a:custGeom>
              <a:avLst/>
              <a:gdLst>
                <a:gd name="connsiteX0" fmla="*/ 52727 w 111681"/>
                <a:gd name="connsiteY0" fmla="*/ 0 h 111636"/>
                <a:gd name="connsiteX1" fmla="*/ 39514 w 111681"/>
                <a:gd name="connsiteY1" fmla="*/ 14936 h 111636"/>
                <a:gd name="connsiteX2" fmla="*/ 39895 w 111681"/>
                <a:gd name="connsiteY2" fmla="*/ 41642 h 111636"/>
                <a:gd name="connsiteX3" fmla="*/ 13341 w 111681"/>
                <a:gd name="connsiteY3" fmla="*/ 44553 h 111636"/>
                <a:gd name="connsiteX4" fmla="*/ 0 w 111681"/>
                <a:gd name="connsiteY4" fmla="*/ 59615 h 111636"/>
                <a:gd name="connsiteX5" fmla="*/ 59080 w 111681"/>
                <a:gd name="connsiteY5" fmla="*/ 111636 h 111636"/>
                <a:gd name="connsiteX6" fmla="*/ 111681 w 111681"/>
                <a:gd name="connsiteY6" fmla="*/ 52148 h 111636"/>
                <a:gd name="connsiteX7" fmla="*/ 52601 w 111681"/>
                <a:gd name="connsiteY7" fmla="*/ 127 h 111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81" h="111636">
                  <a:moveTo>
                    <a:pt x="52727" y="0"/>
                  </a:moveTo>
                  <a:lnTo>
                    <a:pt x="39514" y="14936"/>
                  </a:lnTo>
                  <a:cubicBezTo>
                    <a:pt x="45486" y="24049"/>
                    <a:pt x="45994" y="34807"/>
                    <a:pt x="39895" y="41642"/>
                  </a:cubicBezTo>
                  <a:cubicBezTo>
                    <a:pt x="33796" y="48477"/>
                    <a:pt x="23124" y="49237"/>
                    <a:pt x="13341" y="44553"/>
                  </a:cubicBezTo>
                  <a:lnTo>
                    <a:pt x="0" y="59615"/>
                  </a:lnTo>
                  <a:lnTo>
                    <a:pt x="59080" y="111636"/>
                  </a:lnTo>
                  <a:lnTo>
                    <a:pt x="111681" y="52148"/>
                  </a:lnTo>
                  <a:lnTo>
                    <a:pt x="52601" y="127"/>
                  </a:lnTo>
                  <a:close/>
                </a:path>
              </a:pathLst>
            </a:custGeom>
            <a:gradFill>
              <a:gsLst>
                <a:gs pos="0">
                  <a:srgbClr val="F4F2F6"/>
                </a:gs>
                <a:gs pos="50000">
                  <a:srgbClr val="F8F4F3"/>
                </a:gs>
                <a:gs pos="100000">
                  <a:srgbClr val="FCF7F0"/>
                </a:gs>
              </a:gsLst>
              <a:lin ang="20915402" scaled="1"/>
            </a:gradFill>
            <a:ln w="2922" cap="flat">
              <a:solidFill>
                <a:srgbClr val="B7AAC4"/>
              </a:solidFill>
              <a:prstDash val="solid"/>
              <a:round/>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47" name="TextBox 2460">
              <a:extLst>
                <a:ext uri="{FF2B5EF4-FFF2-40B4-BE49-F238E27FC236}">
                  <a16:creationId xmlns:a16="http://schemas.microsoft.com/office/drawing/2014/main" id="{58CAAC3D-FD5A-737F-F043-1EBD926C65BC}"/>
                </a:ext>
              </a:extLst>
            </p:cNvPr>
            <p:cNvSpPr txBox="1"/>
            <p:nvPr/>
          </p:nvSpPr>
          <p:spPr>
            <a:xfrm>
              <a:off x="6208157" y="3334705"/>
              <a:ext cx="495649" cy="307777"/>
            </a:xfrm>
            <a:prstGeom prst="rect">
              <a:avLst/>
            </a:prstGeom>
            <a:noFill/>
          </p:spPr>
          <p:txBody>
            <a:bodyPr wrap="none" rtlCol="0">
              <a:spAutoFit/>
            </a:bodyPr>
            <a:lstStyle/>
            <a:p>
              <a:pPr marL="0" marR="0" lvl="0" indent="0" algn="r" defTabSz="457189" rtl="0" eaLnBrk="1" fontAlgn="auto" latinLnBrk="0" hangingPunct="1">
                <a:lnSpc>
                  <a:spcPct val="100000"/>
                </a:lnSpc>
                <a:spcBef>
                  <a:spcPts val="0"/>
                </a:spcBef>
                <a:spcAft>
                  <a:spcPts val="0"/>
                </a:spcAft>
                <a:buClrTx/>
                <a:buSzTx/>
                <a:buFontTx/>
                <a:buNone/>
                <a:tabLst/>
                <a:defRPr/>
              </a:pPr>
              <a:r>
                <a:rPr kumimoji="0" lang="de" sz="700" b="0" i="0" u="none" strike="noStrike" kern="1200" cap="none" spc="0" normalizeH="0" baseline="0" noProof="0">
                  <a:ln>
                    <a:noFill/>
                  </a:ln>
                  <a:solidFill>
                    <a:srgbClr val="23004C"/>
                  </a:solidFill>
                  <a:effectLst/>
                  <a:uLnTx/>
                  <a:uFillTx/>
                  <a:latin typeface="Verdana"/>
                  <a:ea typeface="Verdana"/>
                  <a:cs typeface="Verdana"/>
                </a:rPr>
                <a:t>CD8</a:t>
              </a:r>
              <a:r>
                <a:rPr kumimoji="0" lang="de" sz="700" b="0" i="0" u="none" strike="noStrike" kern="1200" cap="none" spc="0" normalizeH="0" baseline="30000" noProof="0">
                  <a:ln>
                    <a:noFill/>
                  </a:ln>
                  <a:solidFill>
                    <a:srgbClr val="23004C"/>
                  </a:solidFill>
                  <a:effectLst/>
                  <a:uLnTx/>
                  <a:uFillTx/>
                  <a:latin typeface="Verdana"/>
                  <a:ea typeface="Verdana"/>
                  <a:cs typeface="Verdana"/>
                </a:rPr>
                <a:t>+</a:t>
              </a:r>
            </a:p>
            <a:p>
              <a:pPr marL="0" marR="0" lvl="0" indent="0" algn="r" defTabSz="457189" rtl="0" eaLnBrk="1" fontAlgn="auto" latinLnBrk="0" hangingPunct="1">
                <a:lnSpc>
                  <a:spcPct val="100000"/>
                </a:lnSpc>
                <a:spcBef>
                  <a:spcPts val="0"/>
                </a:spcBef>
                <a:spcAft>
                  <a:spcPts val="0"/>
                </a:spcAft>
                <a:buClrTx/>
                <a:buSzTx/>
                <a:buFontTx/>
                <a:buNone/>
                <a:tabLst/>
                <a:defRPr/>
              </a:pPr>
              <a:r>
                <a:rPr kumimoji="0" lang="de" sz="700" b="0" i="0" u="none" strike="noStrike" kern="1200" cap="none" spc="0" normalizeH="0" baseline="0" noProof="0">
                  <a:ln>
                    <a:noFill/>
                  </a:ln>
                  <a:solidFill>
                    <a:srgbClr val="23004C"/>
                  </a:solidFill>
                  <a:effectLst/>
                  <a:uLnTx/>
                  <a:uFillTx/>
                  <a:latin typeface="Verdana"/>
                  <a:ea typeface="Verdana"/>
                  <a:cs typeface="Verdana"/>
                </a:rPr>
                <a:t>T-Zelle</a:t>
              </a:r>
            </a:p>
          </p:txBody>
        </p:sp>
        <p:sp>
          <p:nvSpPr>
            <p:cNvPr id="248" name="TextBox 2461">
              <a:extLst>
                <a:ext uri="{FF2B5EF4-FFF2-40B4-BE49-F238E27FC236}">
                  <a16:creationId xmlns:a16="http://schemas.microsoft.com/office/drawing/2014/main" id="{3BE9E8C9-EAE0-614F-735B-451DE956D721}"/>
                </a:ext>
              </a:extLst>
            </p:cNvPr>
            <p:cNvSpPr txBox="1"/>
            <p:nvPr/>
          </p:nvSpPr>
          <p:spPr>
            <a:xfrm>
              <a:off x="7063887" y="2521957"/>
              <a:ext cx="495649" cy="307777"/>
            </a:xfrm>
            <a:prstGeom prst="rect">
              <a:avLst/>
            </a:prstGeom>
            <a:noFill/>
          </p:spPr>
          <p:txBody>
            <a:bodyPr wrap="none" rtlCol="0">
              <a:spAutoFit/>
            </a:bodyPr>
            <a:lstStyle/>
            <a:p>
              <a:pPr marL="0" marR="0" lvl="0" indent="0" algn="r" defTabSz="457189" rtl="0" eaLnBrk="1" fontAlgn="auto" latinLnBrk="0" hangingPunct="1">
                <a:lnSpc>
                  <a:spcPct val="100000"/>
                </a:lnSpc>
                <a:spcBef>
                  <a:spcPts val="0"/>
                </a:spcBef>
                <a:spcAft>
                  <a:spcPts val="0"/>
                </a:spcAft>
                <a:buClrTx/>
                <a:buSzTx/>
                <a:buFontTx/>
                <a:buNone/>
                <a:tabLst/>
                <a:defRPr/>
              </a:pPr>
              <a:r>
                <a:rPr kumimoji="0" lang="de" sz="700" b="0" i="0" u="none" strike="noStrike" kern="1200" cap="none" spc="0" normalizeH="0" baseline="0" noProof="0">
                  <a:ln>
                    <a:noFill/>
                  </a:ln>
                  <a:solidFill>
                    <a:srgbClr val="23004C"/>
                  </a:solidFill>
                  <a:effectLst/>
                  <a:uLnTx/>
                  <a:uFillTx/>
                  <a:latin typeface="Verdana"/>
                  <a:ea typeface="Verdana"/>
                  <a:cs typeface="Verdana"/>
                </a:rPr>
                <a:t>CD4</a:t>
              </a:r>
              <a:r>
                <a:rPr kumimoji="0" lang="de" sz="700" b="0" i="0" u="none" strike="noStrike" kern="1200" cap="none" spc="0" normalizeH="0" baseline="30000" noProof="0">
                  <a:ln>
                    <a:noFill/>
                  </a:ln>
                  <a:solidFill>
                    <a:srgbClr val="23004C"/>
                  </a:solidFill>
                  <a:effectLst/>
                  <a:uLnTx/>
                  <a:uFillTx/>
                  <a:latin typeface="Verdana"/>
                  <a:ea typeface="Verdana"/>
                  <a:cs typeface="Verdana"/>
                </a:rPr>
                <a:t>+</a:t>
              </a:r>
            </a:p>
            <a:p>
              <a:pPr marL="0" marR="0" lvl="0" indent="0" algn="r" defTabSz="457189" rtl="0" eaLnBrk="1" fontAlgn="auto" latinLnBrk="0" hangingPunct="1">
                <a:lnSpc>
                  <a:spcPct val="100000"/>
                </a:lnSpc>
                <a:spcBef>
                  <a:spcPts val="0"/>
                </a:spcBef>
                <a:spcAft>
                  <a:spcPts val="0"/>
                </a:spcAft>
                <a:buClrTx/>
                <a:buSzTx/>
                <a:buFontTx/>
                <a:buNone/>
                <a:tabLst/>
                <a:defRPr/>
              </a:pPr>
              <a:r>
                <a:rPr kumimoji="0" lang="de" sz="700" b="0" i="0" u="none" strike="noStrike" kern="1200" cap="none" spc="0" normalizeH="0" baseline="0" noProof="0">
                  <a:ln>
                    <a:noFill/>
                  </a:ln>
                  <a:solidFill>
                    <a:srgbClr val="23004C"/>
                  </a:solidFill>
                  <a:effectLst/>
                  <a:uLnTx/>
                  <a:uFillTx/>
                  <a:latin typeface="Verdana"/>
                  <a:ea typeface="Verdana"/>
                  <a:cs typeface="Verdana"/>
                </a:rPr>
                <a:t>T-Zelle</a:t>
              </a:r>
            </a:p>
          </p:txBody>
        </p:sp>
        <p:sp>
          <p:nvSpPr>
            <p:cNvPr id="249" name="TextBox 2462">
              <a:extLst>
                <a:ext uri="{FF2B5EF4-FFF2-40B4-BE49-F238E27FC236}">
                  <a16:creationId xmlns:a16="http://schemas.microsoft.com/office/drawing/2014/main" id="{3923FA1A-97A9-EC08-4F8C-49AC0E140081}"/>
                </a:ext>
              </a:extLst>
            </p:cNvPr>
            <p:cNvSpPr txBox="1"/>
            <p:nvPr/>
          </p:nvSpPr>
          <p:spPr>
            <a:xfrm>
              <a:off x="7277056" y="3338058"/>
              <a:ext cx="359394" cy="215444"/>
            </a:xfrm>
            <a:prstGeom prst="rect">
              <a:avLst/>
            </a:prstGeom>
            <a:noFill/>
          </p:spPr>
          <p:txBody>
            <a:bodyPr wrap="non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800" b="0" i="0" u="none" strike="noStrike" kern="1200" cap="none" spc="0" normalizeH="0" baseline="0" noProof="0">
                  <a:ln>
                    <a:noFill/>
                  </a:ln>
                  <a:solidFill>
                    <a:srgbClr val="23004C"/>
                  </a:solidFill>
                  <a:effectLst/>
                  <a:uLnTx/>
                  <a:uFillTx/>
                  <a:latin typeface="Verdana"/>
                  <a:ea typeface="Verdana"/>
                  <a:cs typeface="Verdana"/>
                </a:rPr>
                <a:t>T</a:t>
              </a:r>
              <a:r>
                <a:rPr kumimoji="0" lang="de" sz="800" b="0" i="0" u="none" strike="noStrike" kern="1200" cap="none" spc="0" normalizeH="0" baseline="-25000" noProof="0">
                  <a:ln>
                    <a:noFill/>
                  </a:ln>
                  <a:solidFill>
                    <a:srgbClr val="23004C"/>
                  </a:solidFill>
                  <a:effectLst/>
                  <a:uLnTx/>
                  <a:uFillTx/>
                  <a:latin typeface="Verdana"/>
                  <a:ea typeface="Verdana"/>
                  <a:cs typeface="Verdana"/>
                </a:rPr>
                <a:t>reg</a:t>
              </a:r>
              <a:endParaRPr kumimoji="0" lang="de" sz="800" b="0" i="0" u="none" strike="noStrike" kern="1200" cap="none" spc="0" normalizeH="0" baseline="0" noProof="0">
                <a:ln>
                  <a:noFill/>
                </a:ln>
                <a:solidFill>
                  <a:srgbClr val="23004C"/>
                </a:solidFill>
                <a:effectLst/>
                <a:uLnTx/>
                <a:uFillTx/>
                <a:latin typeface="Verdana"/>
                <a:ea typeface="Verdana"/>
                <a:cs typeface="Verdana"/>
              </a:endParaRPr>
            </a:p>
          </p:txBody>
        </p:sp>
        <p:sp>
          <p:nvSpPr>
            <p:cNvPr id="250" name="TextBox 2463">
              <a:extLst>
                <a:ext uri="{FF2B5EF4-FFF2-40B4-BE49-F238E27FC236}">
                  <a16:creationId xmlns:a16="http://schemas.microsoft.com/office/drawing/2014/main" id="{C215BADA-B33D-5113-01C8-FE364FF70BC9}"/>
                </a:ext>
              </a:extLst>
            </p:cNvPr>
            <p:cNvSpPr txBox="1"/>
            <p:nvPr/>
          </p:nvSpPr>
          <p:spPr>
            <a:xfrm>
              <a:off x="6748049" y="4091353"/>
              <a:ext cx="511679" cy="200055"/>
            </a:xfrm>
            <a:prstGeom prst="rect">
              <a:avLst/>
            </a:prstGeom>
            <a:noFill/>
          </p:spPr>
          <p:txBody>
            <a:bodyPr wrap="non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solidFill>
                    <a:srgbClr val="23004C"/>
                  </a:solidFill>
                  <a:effectLst/>
                  <a:uLnTx/>
                  <a:uFillTx/>
                  <a:latin typeface="Symbol" pitchFamily="2" charset="2"/>
                  <a:ea typeface="Verdana"/>
                  <a:cs typeface="Verdana"/>
                  <a:sym typeface="Verdana"/>
                  <a:rtl val="0"/>
                </a:rPr>
                <a:t>b </a:t>
              </a:r>
              <a:r>
                <a:rPr kumimoji="0" lang="de" sz="700" b="0" i="0" u="none" strike="noStrike" kern="1200" cap="none" spc="0" normalizeH="0" baseline="0" noProof="0">
                  <a:ln>
                    <a:noFill/>
                  </a:ln>
                  <a:solidFill>
                    <a:srgbClr val="23004C"/>
                  </a:solidFill>
                  <a:effectLst/>
                  <a:uLnTx/>
                  <a:uFillTx/>
                  <a:latin typeface="Verdana"/>
                  <a:ea typeface="Verdana"/>
                  <a:cs typeface="Verdana"/>
                </a:rPr>
                <a:t>-Zelle</a:t>
              </a:r>
            </a:p>
          </p:txBody>
        </p:sp>
      </p:grpSp>
      <p:sp>
        <p:nvSpPr>
          <p:cNvPr id="16" name="Freeform 232">
            <a:extLst>
              <a:ext uri="{FF2B5EF4-FFF2-40B4-BE49-F238E27FC236}">
                <a16:creationId xmlns:a16="http://schemas.microsoft.com/office/drawing/2014/main" id="{99909E6F-3ADA-F14D-8A30-5634981B047F}"/>
              </a:ext>
            </a:extLst>
          </p:cNvPr>
          <p:cNvSpPr/>
          <p:nvPr/>
        </p:nvSpPr>
        <p:spPr>
          <a:xfrm rot="16200000">
            <a:off x="2091384" y="2555564"/>
            <a:ext cx="257046" cy="554384"/>
          </a:xfrm>
          <a:custGeom>
            <a:avLst/>
            <a:gdLst>
              <a:gd name="connsiteX0" fmla="*/ 17279 w 237592"/>
              <a:gd name="connsiteY0" fmla="*/ 0 h 554384"/>
              <a:gd name="connsiteX1" fmla="*/ 237593 w 237592"/>
              <a:gd name="connsiteY1" fmla="*/ 275547 h 554384"/>
              <a:gd name="connsiteX2" fmla="*/ 0 w 237592"/>
              <a:gd name="connsiteY2" fmla="*/ 554385 h 554384"/>
            </a:gdLst>
            <a:ahLst/>
            <a:cxnLst>
              <a:cxn ang="0">
                <a:pos x="connsiteX0" y="connsiteY0"/>
              </a:cxn>
              <a:cxn ang="0">
                <a:pos x="connsiteX1" y="connsiteY1"/>
              </a:cxn>
              <a:cxn ang="0">
                <a:pos x="connsiteX2" y="connsiteY2"/>
              </a:cxn>
            </a:cxnLst>
            <a:rect l="l" t="t" r="r" b="b"/>
            <a:pathLst>
              <a:path w="237592" h="554384">
                <a:moveTo>
                  <a:pt x="17279" y="0"/>
                </a:moveTo>
                <a:cubicBezTo>
                  <a:pt x="143445" y="28732"/>
                  <a:pt x="237593" y="141128"/>
                  <a:pt x="237593" y="275547"/>
                </a:cubicBezTo>
                <a:cubicBezTo>
                  <a:pt x="237593" y="409966"/>
                  <a:pt x="134678" y="532488"/>
                  <a:pt x="0" y="554385"/>
                </a:cubicBezTo>
              </a:path>
            </a:pathLst>
          </a:custGeom>
          <a:noFill/>
          <a:ln w="12700"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7" name="Freeform 233">
            <a:extLst>
              <a:ext uri="{FF2B5EF4-FFF2-40B4-BE49-F238E27FC236}">
                <a16:creationId xmlns:a16="http://schemas.microsoft.com/office/drawing/2014/main" id="{C4622320-2E2D-0B12-DA76-B54D77DA685D}"/>
              </a:ext>
            </a:extLst>
          </p:cNvPr>
          <p:cNvSpPr/>
          <p:nvPr/>
        </p:nvSpPr>
        <p:spPr>
          <a:xfrm rot="16200000">
            <a:off x="1935773" y="2915483"/>
            <a:ext cx="13883" cy="69994"/>
          </a:xfrm>
          <a:custGeom>
            <a:avLst/>
            <a:gdLst>
              <a:gd name="connsiteX0" fmla="*/ 12833 w 12832"/>
              <a:gd name="connsiteY0" fmla="*/ 0 h 69994"/>
              <a:gd name="connsiteX1" fmla="*/ 0 w 12832"/>
              <a:gd name="connsiteY1" fmla="*/ 69994 h 69994"/>
            </a:gdLst>
            <a:ahLst/>
            <a:cxnLst>
              <a:cxn ang="0">
                <a:pos x="connsiteX0" y="connsiteY0"/>
              </a:cxn>
              <a:cxn ang="0">
                <a:pos x="connsiteX1" y="connsiteY1"/>
              </a:cxn>
            </a:cxnLst>
            <a:rect l="l" t="t" r="r" b="b"/>
            <a:pathLst>
              <a:path w="12832" h="69994">
                <a:moveTo>
                  <a:pt x="12833" y="0"/>
                </a:moveTo>
                <a:lnTo>
                  <a:pt x="0" y="69994"/>
                </a:lnTo>
              </a:path>
            </a:pathLst>
          </a:custGeom>
          <a:ln w="12700"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8" name="Freeform 232">
            <a:extLst>
              <a:ext uri="{FF2B5EF4-FFF2-40B4-BE49-F238E27FC236}">
                <a16:creationId xmlns:a16="http://schemas.microsoft.com/office/drawing/2014/main" id="{DF64AA55-ECFD-DE51-1D89-8DB2DE886120}"/>
              </a:ext>
            </a:extLst>
          </p:cNvPr>
          <p:cNvSpPr/>
          <p:nvPr/>
        </p:nvSpPr>
        <p:spPr>
          <a:xfrm rot="16200000">
            <a:off x="6644299" y="2418824"/>
            <a:ext cx="257046" cy="926923"/>
          </a:xfrm>
          <a:custGeom>
            <a:avLst/>
            <a:gdLst>
              <a:gd name="connsiteX0" fmla="*/ 17279 w 237592"/>
              <a:gd name="connsiteY0" fmla="*/ 0 h 554384"/>
              <a:gd name="connsiteX1" fmla="*/ 237593 w 237592"/>
              <a:gd name="connsiteY1" fmla="*/ 275547 h 554384"/>
              <a:gd name="connsiteX2" fmla="*/ 0 w 237592"/>
              <a:gd name="connsiteY2" fmla="*/ 554385 h 554384"/>
            </a:gdLst>
            <a:ahLst/>
            <a:cxnLst>
              <a:cxn ang="0">
                <a:pos x="connsiteX0" y="connsiteY0"/>
              </a:cxn>
              <a:cxn ang="0">
                <a:pos x="connsiteX1" y="connsiteY1"/>
              </a:cxn>
              <a:cxn ang="0">
                <a:pos x="connsiteX2" y="connsiteY2"/>
              </a:cxn>
            </a:cxnLst>
            <a:rect l="l" t="t" r="r" b="b"/>
            <a:pathLst>
              <a:path w="237592" h="554384">
                <a:moveTo>
                  <a:pt x="17279" y="0"/>
                </a:moveTo>
                <a:cubicBezTo>
                  <a:pt x="143445" y="28732"/>
                  <a:pt x="237593" y="141128"/>
                  <a:pt x="237593" y="275547"/>
                </a:cubicBezTo>
                <a:cubicBezTo>
                  <a:pt x="237593" y="409966"/>
                  <a:pt x="134678" y="532488"/>
                  <a:pt x="0" y="554385"/>
                </a:cubicBezTo>
              </a:path>
            </a:pathLst>
          </a:custGeom>
          <a:noFill/>
          <a:ln w="8258"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19" name="Freeform 233">
            <a:extLst>
              <a:ext uri="{FF2B5EF4-FFF2-40B4-BE49-F238E27FC236}">
                <a16:creationId xmlns:a16="http://schemas.microsoft.com/office/drawing/2014/main" id="{A75BC472-73B1-4728-3A27-C720515A202E}"/>
              </a:ext>
            </a:extLst>
          </p:cNvPr>
          <p:cNvSpPr/>
          <p:nvPr/>
        </p:nvSpPr>
        <p:spPr>
          <a:xfrm rot="16200000">
            <a:off x="6302419" y="2968870"/>
            <a:ext cx="13883" cy="69994"/>
          </a:xfrm>
          <a:custGeom>
            <a:avLst/>
            <a:gdLst>
              <a:gd name="connsiteX0" fmla="*/ 12833 w 12832"/>
              <a:gd name="connsiteY0" fmla="*/ 0 h 69994"/>
              <a:gd name="connsiteX1" fmla="*/ 0 w 12832"/>
              <a:gd name="connsiteY1" fmla="*/ 69994 h 69994"/>
            </a:gdLst>
            <a:ahLst/>
            <a:cxnLst>
              <a:cxn ang="0">
                <a:pos x="connsiteX0" y="connsiteY0"/>
              </a:cxn>
              <a:cxn ang="0">
                <a:pos x="connsiteX1" y="connsiteY1"/>
              </a:cxn>
            </a:cxnLst>
            <a:rect l="l" t="t" r="r" b="b"/>
            <a:pathLst>
              <a:path w="12832" h="69994">
                <a:moveTo>
                  <a:pt x="12833" y="0"/>
                </a:moveTo>
                <a:lnTo>
                  <a:pt x="0" y="69994"/>
                </a:lnTo>
              </a:path>
            </a:pathLst>
          </a:custGeom>
          <a:ln w="8258" cap="flat">
            <a:solidFill>
              <a:srgbClr val="23004C"/>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prstClr val="black"/>
              </a:solidFill>
              <a:effectLst/>
              <a:uLnTx/>
              <a:uFillTx/>
              <a:latin typeface="Verdana"/>
              <a:ea typeface="Verdana"/>
              <a:cs typeface="Arial"/>
            </a:endParaRPr>
          </a:p>
        </p:txBody>
      </p:sp>
      <p:sp>
        <p:nvSpPr>
          <p:cNvPr id="20" name="Multiplikationszeichen 19">
            <a:extLst>
              <a:ext uri="{FF2B5EF4-FFF2-40B4-BE49-F238E27FC236}">
                <a16:creationId xmlns:a16="http://schemas.microsoft.com/office/drawing/2014/main" id="{AB1CADC1-40F4-50C6-2C60-F6C90DE33B45}"/>
              </a:ext>
            </a:extLst>
          </p:cNvPr>
          <p:cNvSpPr/>
          <p:nvPr/>
        </p:nvSpPr>
        <p:spPr>
          <a:xfrm>
            <a:off x="7669530" y="2832755"/>
            <a:ext cx="165735" cy="178054"/>
          </a:xfrm>
          <a:prstGeom prst="mathMultiply">
            <a:avLst/>
          </a:prstGeom>
          <a:solidFill>
            <a:srgbClr val="F37E6E"/>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Multiplikationszeichen 20">
            <a:extLst>
              <a:ext uri="{FF2B5EF4-FFF2-40B4-BE49-F238E27FC236}">
                <a16:creationId xmlns:a16="http://schemas.microsoft.com/office/drawing/2014/main" id="{9DAF97D9-0C37-E0F0-18AD-7F3722ECE1DA}"/>
              </a:ext>
            </a:extLst>
          </p:cNvPr>
          <p:cNvSpPr/>
          <p:nvPr/>
        </p:nvSpPr>
        <p:spPr>
          <a:xfrm>
            <a:off x="6689954" y="2664735"/>
            <a:ext cx="165735" cy="178054"/>
          </a:xfrm>
          <a:prstGeom prst="mathMultiply">
            <a:avLst/>
          </a:prstGeom>
          <a:solidFill>
            <a:srgbClr val="F37E6E"/>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TextBox 2384">
            <a:extLst>
              <a:ext uri="{FF2B5EF4-FFF2-40B4-BE49-F238E27FC236}">
                <a16:creationId xmlns:a16="http://schemas.microsoft.com/office/drawing/2014/main" id="{8C6FF629-6544-4B73-BEA9-BD337CDE480D}"/>
              </a:ext>
            </a:extLst>
          </p:cNvPr>
          <p:cNvSpPr txBox="1"/>
          <p:nvPr/>
        </p:nvSpPr>
        <p:spPr>
          <a:xfrm>
            <a:off x="6550561" y="1886195"/>
            <a:ext cx="360996" cy="200055"/>
          </a:xfrm>
          <a:prstGeom prst="rect">
            <a:avLst/>
          </a:prstGeom>
          <a:noFill/>
        </p:spPr>
        <p:txBody>
          <a:bodyPr wrap="none" rtlCol="0">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de" sz="700">
                <a:solidFill>
                  <a:prstClr val="black"/>
                </a:solidFill>
                <a:latin typeface="Verdana"/>
                <a:ea typeface="Verdana"/>
                <a:cs typeface="Verdana"/>
              </a:rPr>
              <a:t>APZ</a:t>
            </a:r>
            <a:endParaRPr kumimoji="0" lang="de" sz="700" b="0" i="0" u="none" strike="noStrike" kern="1200" cap="none" spc="0" normalizeH="0" baseline="0" noProof="0">
              <a:ln>
                <a:noFill/>
              </a:ln>
              <a:solidFill>
                <a:prstClr val="black"/>
              </a:solidFill>
              <a:effectLst/>
              <a:uLnTx/>
              <a:uFillTx/>
              <a:latin typeface="Verdana"/>
              <a:ea typeface="Verdana"/>
              <a:cs typeface="Verdana"/>
            </a:endParaRPr>
          </a:p>
        </p:txBody>
      </p:sp>
      <p:sp>
        <p:nvSpPr>
          <p:cNvPr id="24" name="Textplatzhalter 4">
            <a:extLst>
              <a:ext uri="{FF2B5EF4-FFF2-40B4-BE49-F238E27FC236}">
                <a16:creationId xmlns:a16="http://schemas.microsoft.com/office/drawing/2014/main" id="{608B2FC1-AFAD-36FF-E378-88D1ECED766E}"/>
              </a:ext>
            </a:extLst>
          </p:cNvPr>
          <p:cNvSpPr>
            <a:spLocks noGrp="1"/>
          </p:cNvSpPr>
          <p:nvPr>
            <p:ph type="body" sz="quarter" idx="17"/>
          </p:nvPr>
        </p:nvSpPr>
        <p:spPr>
          <a:xfrm>
            <a:off x="358270" y="121318"/>
            <a:ext cx="8777868" cy="463296"/>
          </a:xfrm>
        </p:spPr>
        <p:txBody>
          <a:bodyPr/>
          <a:lstStyle/>
          <a:p>
            <a:r>
              <a:rPr lang="de-DE" sz="2000" b="1" dirty="0">
                <a:solidFill>
                  <a:srgbClr val="7030A0"/>
                </a:solidFill>
                <a:latin typeface="+mj-lt"/>
              </a:rPr>
              <a:t>Was läuft bei T1D anders als bei normaler Immunfunktion?</a:t>
            </a:r>
            <a:r>
              <a:rPr lang="de-DE" sz="2000" b="1" baseline="30000" dirty="0">
                <a:solidFill>
                  <a:srgbClr val="7030A0"/>
                </a:solidFill>
                <a:latin typeface="+mj-lt"/>
              </a:rPr>
              <a:t>1</a:t>
            </a:r>
          </a:p>
        </p:txBody>
      </p:sp>
    </p:spTree>
    <p:extLst>
      <p:ext uri="{BB962C8B-B14F-4D97-AF65-F5344CB8AC3E}">
        <p14:creationId xmlns:p14="http://schemas.microsoft.com/office/powerpoint/2010/main" val="3120436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243020-B876-E092-E62B-28C3E0BFA9A5}"/>
            </a:ext>
          </a:extLst>
        </p:cNvPr>
        <p:cNvGrpSpPr/>
        <p:nvPr/>
      </p:nvGrpSpPr>
      <p:grpSpPr>
        <a:xfrm>
          <a:off x="0" y="0"/>
          <a:ext cx="0" cy="0"/>
          <a:chOff x="0" y="0"/>
          <a:chExt cx="0" cy="0"/>
        </a:xfrm>
      </p:grpSpPr>
      <p:sp>
        <p:nvSpPr>
          <p:cNvPr id="6" name="Textplatzhalter 4">
            <a:extLst>
              <a:ext uri="{FF2B5EF4-FFF2-40B4-BE49-F238E27FC236}">
                <a16:creationId xmlns:a16="http://schemas.microsoft.com/office/drawing/2014/main" id="{44198ECC-ECBA-19C1-19FC-541582C17C4E}"/>
              </a:ext>
            </a:extLst>
          </p:cNvPr>
          <p:cNvSpPr>
            <a:spLocks noGrp="1"/>
          </p:cNvSpPr>
          <p:nvPr>
            <p:ph type="body" sz="quarter" idx="17"/>
          </p:nvPr>
        </p:nvSpPr>
        <p:spPr>
          <a:xfrm>
            <a:off x="358270" y="115888"/>
            <a:ext cx="8476488" cy="463296"/>
          </a:xfrm>
        </p:spPr>
        <p:txBody>
          <a:bodyPr/>
          <a:lstStyle/>
          <a:p>
            <a:r>
              <a:rPr lang="de-DE" sz="2000" b="1" dirty="0">
                <a:solidFill>
                  <a:srgbClr val="7030A0"/>
                </a:solidFill>
                <a:latin typeface="+mj-lt"/>
              </a:rPr>
              <a:t>Histopathologische Progression von T1D in den menschlichen Pankreasinseln</a:t>
            </a:r>
            <a:r>
              <a:rPr lang="de-DE" sz="2000" b="1" baseline="30000" dirty="0">
                <a:solidFill>
                  <a:srgbClr val="7030A0"/>
                </a:solidFill>
                <a:latin typeface="+mj-lt"/>
              </a:rPr>
              <a:t>1</a:t>
            </a:r>
          </a:p>
        </p:txBody>
      </p:sp>
      <p:sp>
        <p:nvSpPr>
          <p:cNvPr id="9" name="Textfeld 8">
            <a:extLst>
              <a:ext uri="{FF2B5EF4-FFF2-40B4-BE49-F238E27FC236}">
                <a16:creationId xmlns:a16="http://schemas.microsoft.com/office/drawing/2014/main" id="{EB0F2137-0173-513A-18EF-5B518FE1F44E}"/>
              </a:ext>
            </a:extLst>
          </p:cNvPr>
          <p:cNvSpPr txBox="1"/>
          <p:nvPr/>
        </p:nvSpPr>
        <p:spPr>
          <a:xfrm>
            <a:off x="358270" y="4854255"/>
            <a:ext cx="7728657"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a:rPr>
              <a:t>Grafik modifiziert nach Atkinson &amp;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Mirmira</a:t>
            </a:r>
            <a:r>
              <a:rPr kumimoji="0" lang="de-DE" sz="600" b="0" i="0" u="none" strike="noStrike" kern="1200" cap="none" spc="0" normalizeH="0" baseline="0" noProof="0" dirty="0">
                <a:ln>
                  <a:noFill/>
                </a:ln>
                <a:solidFill>
                  <a:srgbClr val="404040"/>
                </a:solidFill>
                <a:effectLst/>
                <a:uLnTx/>
                <a:uFillTx/>
                <a:latin typeface="Verdana"/>
                <a:ea typeface="+mn-ea"/>
                <a:cs typeface="Arial"/>
              </a:rPr>
              <a:t> 2023</a:t>
            </a:r>
            <a:r>
              <a:rPr kumimoji="0" lang="de-DE" sz="600" b="0" i="0" u="none" strike="noStrike" kern="1200" cap="none" spc="0" normalizeH="0" baseline="30000" noProof="0" dirty="0">
                <a:ln>
                  <a:noFill/>
                </a:ln>
                <a:solidFill>
                  <a:srgbClr val="404040"/>
                </a:solidFill>
                <a:effectLst/>
                <a:uLnTx/>
                <a:uFillTx/>
                <a:latin typeface="Verdana"/>
                <a:ea typeface="+mn-ea"/>
                <a:cs typeface="Arial"/>
              </a:rPr>
              <a:t>1</a:t>
            </a:r>
            <a:r>
              <a:rPr kumimoji="0" lang="de-DE" sz="600" b="0" i="0" u="none" strike="noStrike" kern="1200" cap="none" spc="0" normalizeH="0" baseline="0" noProof="0" dirty="0">
                <a:ln>
                  <a:noFill/>
                </a:ln>
                <a:solidFill>
                  <a:srgbClr val="404040"/>
                </a:solidFill>
                <a:effectLst/>
                <a:uLnTx/>
                <a:uFillTx/>
                <a:latin typeface="Verdana"/>
                <a:ea typeface="+mn-ea"/>
                <a:cs typeface="Arial"/>
              </a:rPr>
              <a:t>. PP, Pankreas-Polypeptid; T1D: Typ-1-Diabetes.</a:t>
            </a:r>
            <a:endParaRPr kumimoji="0" lang="en-US" sz="600" b="0" i="0" u="none" strike="noStrike" kern="1200" cap="none" spc="0" normalizeH="0" baseline="0" noProof="0" dirty="0">
              <a:ln>
                <a:noFill/>
              </a:ln>
              <a:solidFill>
                <a:srgbClr val="404040"/>
              </a:solidFill>
              <a:effectLst/>
              <a:uLnTx/>
              <a:uFillTx/>
              <a:latin typeface="Verdana"/>
              <a:ea typeface="+mn-ea"/>
              <a:cs typeface="Arial"/>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404040"/>
                </a:solidFill>
                <a:effectLst/>
                <a:uLnTx/>
                <a:uFillTx/>
                <a:latin typeface="Verdana"/>
                <a:ea typeface="+mn-ea"/>
                <a:cs typeface="Arial"/>
              </a:rPr>
              <a:t>1.</a:t>
            </a:r>
            <a:r>
              <a:rPr kumimoji="0" lang="en-US" sz="600" b="0" i="0" u="none" strike="noStrike" kern="1200" cap="none" spc="0" normalizeH="0" baseline="0" noProof="0" dirty="0">
                <a:ln>
                  <a:noFill/>
                </a:ln>
                <a:solidFill>
                  <a:srgbClr val="404040"/>
                </a:solidFill>
                <a:effectLst/>
                <a:uLnTx/>
                <a:uFillTx/>
                <a:latin typeface="Verdana"/>
                <a:ea typeface="+mn-ea"/>
                <a:cs typeface="Arial"/>
              </a:rPr>
              <a:t> Atkinson MA &amp; </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Mirmira</a:t>
            </a:r>
            <a:r>
              <a:rPr kumimoji="0" lang="en-US" sz="600" b="0" i="0" u="none" strike="noStrike" kern="1200" cap="none" spc="0" normalizeH="0" baseline="0" noProof="0" dirty="0">
                <a:ln>
                  <a:noFill/>
                </a:ln>
                <a:solidFill>
                  <a:srgbClr val="404040"/>
                </a:solidFill>
                <a:effectLst/>
                <a:uLnTx/>
                <a:uFillTx/>
                <a:latin typeface="Verdana"/>
                <a:ea typeface="+mn-ea"/>
                <a:cs typeface="Arial"/>
              </a:rPr>
              <a:t> RG</a:t>
            </a:r>
            <a:r>
              <a:rPr kumimoji="0" lang="en-US" sz="600" b="0" i="1" u="none" strike="noStrike" kern="1200" cap="none" spc="0" normalizeH="0" baseline="0" noProof="0" dirty="0">
                <a:ln>
                  <a:noFill/>
                </a:ln>
                <a:solidFill>
                  <a:srgbClr val="404040"/>
                </a:solidFill>
                <a:effectLst/>
                <a:uLnTx/>
                <a:uFillTx/>
                <a:latin typeface="Verdana"/>
                <a:ea typeface="+mn-ea"/>
                <a:cs typeface="Arial"/>
              </a:rPr>
              <a:t>. Cell </a:t>
            </a:r>
            <a:r>
              <a:rPr kumimoji="0" lang="en-US" sz="600" b="0" i="1" u="none" strike="noStrike" kern="1200" cap="none" spc="0" normalizeH="0" baseline="0" noProof="0" dirty="0" err="1">
                <a:ln>
                  <a:noFill/>
                </a:ln>
                <a:solidFill>
                  <a:srgbClr val="404040"/>
                </a:solidFill>
                <a:effectLst/>
                <a:uLnTx/>
                <a:uFillTx/>
                <a:latin typeface="Verdana"/>
                <a:ea typeface="+mn-ea"/>
                <a:cs typeface="Arial"/>
              </a:rPr>
              <a:t>Metab</a:t>
            </a:r>
            <a:r>
              <a:rPr kumimoji="0" lang="en-US" sz="600" b="0" i="1" u="none" strike="noStrike" kern="1200" cap="none" spc="0" normalizeH="0" baseline="0" noProof="0" dirty="0">
                <a:ln>
                  <a:noFill/>
                </a:ln>
                <a:solidFill>
                  <a:srgbClr val="404040"/>
                </a:solidFill>
                <a:effectLst/>
                <a:uLnTx/>
                <a:uFillTx/>
                <a:latin typeface="Verdana"/>
                <a:ea typeface="+mn-ea"/>
                <a:cs typeface="Arial"/>
              </a:rPr>
              <a:t> </a:t>
            </a:r>
            <a:r>
              <a:rPr kumimoji="0" lang="en-US" sz="600" b="0" i="0" u="none" strike="noStrike" kern="1200" cap="none" spc="0" normalizeH="0" baseline="0" noProof="0" dirty="0">
                <a:ln>
                  <a:noFill/>
                </a:ln>
                <a:solidFill>
                  <a:srgbClr val="404040"/>
                </a:solidFill>
                <a:effectLst/>
                <a:uLnTx/>
                <a:uFillTx/>
                <a:latin typeface="Verdana"/>
                <a:ea typeface="+mn-ea"/>
                <a:cs typeface="Arial"/>
              </a:rPr>
              <a:t>2023; 35: 1500–18.  </a:t>
            </a:r>
          </a:p>
        </p:txBody>
      </p:sp>
      <p:grpSp>
        <p:nvGrpSpPr>
          <p:cNvPr id="18" name="Gruppieren 17">
            <a:extLst>
              <a:ext uri="{FF2B5EF4-FFF2-40B4-BE49-F238E27FC236}">
                <a16:creationId xmlns:a16="http://schemas.microsoft.com/office/drawing/2014/main" id="{E78E4EF9-FBB9-A15E-2FBC-088976CF6DBC}"/>
              </a:ext>
            </a:extLst>
          </p:cNvPr>
          <p:cNvGrpSpPr/>
          <p:nvPr/>
        </p:nvGrpSpPr>
        <p:grpSpPr>
          <a:xfrm>
            <a:off x="1034424" y="918547"/>
            <a:ext cx="7075151" cy="2714001"/>
            <a:chOff x="561732" y="773347"/>
            <a:chExt cx="8014669" cy="3330070"/>
          </a:xfrm>
        </p:grpSpPr>
        <p:pic>
          <p:nvPicPr>
            <p:cNvPr id="4" name="Grafik 3" descr="Ein Bild, das Text, Screenshot, Karte enthält.&#10;&#10;Automatisch generierte Beschreibung">
              <a:extLst>
                <a:ext uri="{FF2B5EF4-FFF2-40B4-BE49-F238E27FC236}">
                  <a16:creationId xmlns:a16="http://schemas.microsoft.com/office/drawing/2014/main" id="{76DCCE84-8F09-3587-ABFF-16769B6020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732" y="773347"/>
              <a:ext cx="8014669" cy="3321995"/>
            </a:xfrm>
            <a:prstGeom prst="rect">
              <a:avLst/>
            </a:prstGeom>
          </p:spPr>
        </p:pic>
        <p:sp>
          <p:nvSpPr>
            <p:cNvPr id="2" name="Textfeld 1">
              <a:extLst>
                <a:ext uri="{FF2B5EF4-FFF2-40B4-BE49-F238E27FC236}">
                  <a16:creationId xmlns:a16="http://schemas.microsoft.com/office/drawing/2014/main" id="{30863FE6-BBE9-134D-61D1-F1D35FDE30DF}"/>
                </a:ext>
              </a:extLst>
            </p:cNvPr>
            <p:cNvSpPr txBox="1"/>
            <p:nvPr/>
          </p:nvSpPr>
          <p:spPr>
            <a:xfrm>
              <a:off x="710570" y="2720194"/>
              <a:ext cx="1114408" cy="230832"/>
            </a:xfrm>
            <a:prstGeom prst="rect">
              <a:avLst/>
            </a:prstGeom>
            <a:solidFill>
              <a:schemeClr val="bg1"/>
            </a:solidFill>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a:ln>
                    <a:noFill/>
                  </a:ln>
                  <a:solidFill>
                    <a:prstClr val="black"/>
                  </a:solidFill>
                  <a:effectLst/>
                  <a:uLnTx/>
                  <a:uFillTx/>
                  <a:latin typeface="Verdana"/>
                  <a:ea typeface="+mn-ea"/>
                  <a:cs typeface="+mn-cs"/>
                </a:rPr>
                <a:t>Gesunde Insel</a:t>
              </a:r>
            </a:p>
          </p:txBody>
        </p:sp>
        <p:sp>
          <p:nvSpPr>
            <p:cNvPr id="3" name="Textfeld 2">
              <a:extLst>
                <a:ext uri="{FF2B5EF4-FFF2-40B4-BE49-F238E27FC236}">
                  <a16:creationId xmlns:a16="http://schemas.microsoft.com/office/drawing/2014/main" id="{CAC6B7EF-C178-329F-A7A5-4778853750C3}"/>
                </a:ext>
              </a:extLst>
            </p:cNvPr>
            <p:cNvSpPr txBox="1"/>
            <p:nvPr/>
          </p:nvSpPr>
          <p:spPr>
            <a:xfrm>
              <a:off x="2168371" y="2739430"/>
              <a:ext cx="1596233" cy="507831"/>
            </a:xfrm>
            <a:prstGeom prst="rect">
              <a:avLst/>
            </a:prstGeom>
            <a:solidFill>
              <a:schemeClr val="bg1"/>
            </a:solidFill>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a:ln>
                    <a:noFill/>
                  </a:ln>
                  <a:solidFill>
                    <a:prstClr val="black"/>
                  </a:solidFill>
                  <a:effectLst/>
                  <a:uLnTx/>
                  <a:uFillTx/>
                  <a:latin typeface="Verdana"/>
                  <a:ea typeface="+mn-ea"/>
                  <a:cs typeface="+mn-cs"/>
                </a:rPr>
                <a:t>Insel mit dysfunktionalen Betazellen</a:t>
              </a:r>
            </a:p>
          </p:txBody>
        </p:sp>
        <p:sp>
          <p:nvSpPr>
            <p:cNvPr id="5" name="Textfeld 4">
              <a:extLst>
                <a:ext uri="{FF2B5EF4-FFF2-40B4-BE49-F238E27FC236}">
                  <a16:creationId xmlns:a16="http://schemas.microsoft.com/office/drawing/2014/main" id="{40802D67-59C6-A87E-2A81-1AF5EF1DDD11}"/>
                </a:ext>
              </a:extLst>
            </p:cNvPr>
            <p:cNvSpPr txBox="1"/>
            <p:nvPr/>
          </p:nvSpPr>
          <p:spPr>
            <a:xfrm>
              <a:off x="3764604" y="2740816"/>
              <a:ext cx="1953562" cy="507831"/>
            </a:xfrm>
            <a:prstGeom prst="rect">
              <a:avLst/>
            </a:prstGeom>
            <a:solidFill>
              <a:schemeClr val="bg1"/>
            </a:solidFill>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err="1">
                  <a:ln>
                    <a:noFill/>
                  </a:ln>
                  <a:solidFill>
                    <a:prstClr val="black"/>
                  </a:solidFill>
                  <a:effectLst/>
                  <a:uLnTx/>
                  <a:uFillTx/>
                  <a:latin typeface="Verdana"/>
                  <a:ea typeface="+mn-ea"/>
                  <a:cs typeface="+mn-cs"/>
                </a:rPr>
                <a:t>Periinsulitische</a:t>
              </a:r>
              <a:r>
                <a:rPr kumimoji="0" lang="de-DE" sz="900" b="1" i="0" u="none" strike="noStrike" kern="1200" cap="none" spc="0" normalizeH="0" baseline="0" noProof="0">
                  <a:ln>
                    <a:noFill/>
                  </a:ln>
                  <a:solidFill>
                    <a:prstClr val="black"/>
                  </a:solidFill>
                  <a:effectLst/>
                  <a:uLnTx/>
                  <a:uFillTx/>
                  <a:latin typeface="Verdana"/>
                  <a:ea typeface="+mn-ea"/>
                  <a:cs typeface="+mn-cs"/>
                </a:rPr>
                <a:t>/ </a:t>
              </a:r>
              <a:r>
                <a:rPr kumimoji="0" lang="de-DE" sz="900" b="1" i="0" u="none" strike="noStrike" kern="1200" cap="none" spc="0" normalizeH="0" baseline="0" noProof="0" err="1">
                  <a:ln>
                    <a:noFill/>
                  </a:ln>
                  <a:solidFill>
                    <a:prstClr val="black"/>
                  </a:solidFill>
                  <a:effectLst/>
                  <a:uLnTx/>
                  <a:uFillTx/>
                  <a:latin typeface="Verdana"/>
                  <a:ea typeface="+mn-ea"/>
                  <a:cs typeface="+mn-cs"/>
                </a:rPr>
                <a:t>insulitische</a:t>
              </a:r>
              <a:r>
                <a:rPr kumimoji="0" lang="de-DE" sz="900" b="1" i="0" u="none" strike="noStrike" kern="1200" cap="none" spc="0" normalizeH="0" baseline="0" noProof="0">
                  <a:ln>
                    <a:noFill/>
                  </a:ln>
                  <a:solidFill>
                    <a:prstClr val="black"/>
                  </a:solidFill>
                  <a:effectLst/>
                  <a:uLnTx/>
                  <a:uFillTx/>
                  <a:latin typeface="Verdana"/>
                  <a:ea typeface="+mn-ea"/>
                  <a:cs typeface="+mn-cs"/>
                </a:rPr>
                <a:t> Insel mit dysfunktionalen Betazellen</a:t>
              </a:r>
            </a:p>
          </p:txBody>
        </p:sp>
        <p:sp>
          <p:nvSpPr>
            <p:cNvPr id="7" name="Textfeld 6">
              <a:extLst>
                <a:ext uri="{FF2B5EF4-FFF2-40B4-BE49-F238E27FC236}">
                  <a16:creationId xmlns:a16="http://schemas.microsoft.com/office/drawing/2014/main" id="{5E9B363C-0115-F796-C50A-FA638EAA5DCB}"/>
                </a:ext>
              </a:extLst>
            </p:cNvPr>
            <p:cNvSpPr txBox="1"/>
            <p:nvPr/>
          </p:nvSpPr>
          <p:spPr>
            <a:xfrm>
              <a:off x="5571450" y="2739430"/>
              <a:ext cx="1742949" cy="369332"/>
            </a:xfrm>
            <a:prstGeom prst="rect">
              <a:avLst/>
            </a:prstGeom>
            <a:solidFill>
              <a:schemeClr val="bg1"/>
            </a:solidFill>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a:ln>
                    <a:noFill/>
                  </a:ln>
                  <a:solidFill>
                    <a:prstClr val="black"/>
                  </a:solidFill>
                  <a:effectLst/>
                  <a:uLnTx/>
                  <a:uFillTx/>
                  <a:latin typeface="Verdana"/>
                  <a:ea typeface="+mn-ea"/>
                  <a:cs typeface="+mn-cs"/>
                </a:rPr>
                <a:t>Insel mit Verlust an funktionalen Betazellen</a:t>
              </a:r>
            </a:p>
          </p:txBody>
        </p:sp>
        <p:sp>
          <p:nvSpPr>
            <p:cNvPr id="8" name="Textfeld 7">
              <a:extLst>
                <a:ext uri="{FF2B5EF4-FFF2-40B4-BE49-F238E27FC236}">
                  <a16:creationId xmlns:a16="http://schemas.microsoft.com/office/drawing/2014/main" id="{A4E2E885-56B0-C602-5977-CAEC520CDFDC}"/>
                </a:ext>
              </a:extLst>
            </p:cNvPr>
            <p:cNvSpPr txBox="1"/>
            <p:nvPr/>
          </p:nvSpPr>
          <p:spPr>
            <a:xfrm>
              <a:off x="7461992" y="2627134"/>
              <a:ext cx="1114409" cy="623107"/>
            </a:xfrm>
            <a:prstGeom prst="rect">
              <a:avLst/>
            </a:prstGeom>
            <a:solidFill>
              <a:schemeClr val="bg1"/>
            </a:solidFill>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err="1">
                  <a:ln>
                    <a:noFill/>
                  </a:ln>
                  <a:solidFill>
                    <a:prstClr val="black"/>
                  </a:solidFill>
                  <a:effectLst/>
                  <a:uLnTx/>
                  <a:uFillTx/>
                  <a:latin typeface="Verdana"/>
                  <a:ea typeface="+mn-ea"/>
                  <a:cs typeface="+mn-cs"/>
                </a:rPr>
                <a:t>Pseudatro-phische</a:t>
              </a:r>
              <a:r>
                <a:rPr kumimoji="0" lang="de-DE" sz="900" b="1" i="0" u="none" strike="noStrike" kern="1200" cap="none" spc="0" normalizeH="0" baseline="0" noProof="0">
                  <a:ln>
                    <a:noFill/>
                  </a:ln>
                  <a:solidFill>
                    <a:prstClr val="black"/>
                  </a:solidFill>
                  <a:effectLst/>
                  <a:uLnTx/>
                  <a:uFillTx/>
                  <a:latin typeface="Verdana"/>
                  <a:ea typeface="+mn-ea"/>
                  <a:cs typeface="+mn-cs"/>
                </a:rPr>
                <a:t> Insel</a:t>
              </a:r>
            </a:p>
          </p:txBody>
        </p:sp>
        <p:sp>
          <p:nvSpPr>
            <p:cNvPr id="10" name="Textfeld 9">
              <a:extLst>
                <a:ext uri="{FF2B5EF4-FFF2-40B4-BE49-F238E27FC236}">
                  <a16:creationId xmlns:a16="http://schemas.microsoft.com/office/drawing/2014/main" id="{C4294F5D-A31E-16EA-7D77-0C03B4CA31EE}"/>
                </a:ext>
              </a:extLst>
            </p:cNvPr>
            <p:cNvSpPr txBox="1"/>
            <p:nvPr/>
          </p:nvSpPr>
          <p:spPr>
            <a:xfrm>
              <a:off x="1505059" y="3465872"/>
              <a:ext cx="892808" cy="230832"/>
            </a:xfrm>
            <a:prstGeom prst="rect">
              <a:avLst/>
            </a:prstGeom>
            <a:solidFill>
              <a:schemeClr val="bg1"/>
            </a:solidFill>
          </p:spPr>
          <p:txBody>
            <a:bodyPr wrap="square" lIns="0" rIns="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prstClr val="black"/>
                  </a:solidFill>
                  <a:effectLst/>
                  <a:uLnTx/>
                  <a:uFillTx/>
                  <a:latin typeface="Verdana"/>
                  <a:ea typeface="+mn-ea"/>
                  <a:cs typeface="+mn-cs"/>
                </a:rPr>
                <a:t>Betazelle</a:t>
              </a:r>
            </a:p>
          </p:txBody>
        </p:sp>
        <p:sp>
          <p:nvSpPr>
            <p:cNvPr id="11" name="Textfeld 10">
              <a:extLst>
                <a:ext uri="{FF2B5EF4-FFF2-40B4-BE49-F238E27FC236}">
                  <a16:creationId xmlns:a16="http://schemas.microsoft.com/office/drawing/2014/main" id="{9CE6A6EA-F9D3-8CDD-69AC-0416224E5714}"/>
                </a:ext>
              </a:extLst>
            </p:cNvPr>
            <p:cNvSpPr txBox="1"/>
            <p:nvPr/>
          </p:nvSpPr>
          <p:spPr>
            <a:xfrm>
              <a:off x="1505059" y="3774107"/>
              <a:ext cx="1440801" cy="230832"/>
            </a:xfrm>
            <a:prstGeom prst="rect">
              <a:avLst/>
            </a:prstGeom>
            <a:solidFill>
              <a:schemeClr val="bg1"/>
            </a:solidFill>
          </p:spPr>
          <p:txBody>
            <a:bodyPr wrap="square" lIns="0" rIns="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prstClr val="black"/>
                  </a:solidFill>
                  <a:effectLst/>
                  <a:uLnTx/>
                  <a:uFillTx/>
                  <a:latin typeface="Verdana"/>
                  <a:ea typeface="+mn-ea"/>
                  <a:cs typeface="+mn-cs"/>
                </a:rPr>
                <a:t>Dysfunktionale Betazelle</a:t>
              </a:r>
            </a:p>
          </p:txBody>
        </p:sp>
        <p:sp>
          <p:nvSpPr>
            <p:cNvPr id="12" name="Textfeld 11">
              <a:extLst>
                <a:ext uri="{FF2B5EF4-FFF2-40B4-BE49-F238E27FC236}">
                  <a16:creationId xmlns:a16="http://schemas.microsoft.com/office/drawing/2014/main" id="{F49C70CF-3F44-D823-AD12-722151705744}"/>
                </a:ext>
              </a:extLst>
            </p:cNvPr>
            <p:cNvSpPr txBox="1"/>
            <p:nvPr/>
          </p:nvSpPr>
          <p:spPr>
            <a:xfrm>
              <a:off x="3544625" y="3465872"/>
              <a:ext cx="740408" cy="230832"/>
            </a:xfrm>
            <a:prstGeom prst="rect">
              <a:avLst/>
            </a:prstGeom>
            <a:solidFill>
              <a:schemeClr val="bg1"/>
            </a:solidFill>
          </p:spPr>
          <p:txBody>
            <a:bodyPr wrap="square" lIns="0" rIns="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prstClr val="black"/>
                  </a:solidFill>
                  <a:effectLst/>
                  <a:uLnTx/>
                  <a:uFillTx/>
                  <a:latin typeface="Verdana"/>
                  <a:ea typeface="+mn-ea"/>
                  <a:cs typeface="+mn-cs"/>
                </a:rPr>
                <a:t>Alphazelle</a:t>
              </a:r>
            </a:p>
          </p:txBody>
        </p:sp>
        <p:sp>
          <p:nvSpPr>
            <p:cNvPr id="13" name="Textfeld 12">
              <a:extLst>
                <a:ext uri="{FF2B5EF4-FFF2-40B4-BE49-F238E27FC236}">
                  <a16:creationId xmlns:a16="http://schemas.microsoft.com/office/drawing/2014/main" id="{7A2DB098-3E7E-2070-EA38-3C33EF9A9DF1}"/>
                </a:ext>
              </a:extLst>
            </p:cNvPr>
            <p:cNvSpPr txBox="1"/>
            <p:nvPr/>
          </p:nvSpPr>
          <p:spPr>
            <a:xfrm>
              <a:off x="3544625" y="3774107"/>
              <a:ext cx="740408" cy="230832"/>
            </a:xfrm>
            <a:prstGeom prst="rect">
              <a:avLst/>
            </a:prstGeom>
            <a:solidFill>
              <a:schemeClr val="bg1"/>
            </a:solidFill>
          </p:spPr>
          <p:txBody>
            <a:bodyPr wrap="square" lIns="0" rIns="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prstClr val="black"/>
                  </a:solidFill>
                  <a:effectLst/>
                  <a:uLnTx/>
                  <a:uFillTx/>
                  <a:latin typeface="Verdana"/>
                  <a:ea typeface="+mn-ea"/>
                  <a:cs typeface="+mn-cs"/>
                </a:rPr>
                <a:t>Deltazelle</a:t>
              </a:r>
            </a:p>
          </p:txBody>
        </p:sp>
        <p:sp>
          <p:nvSpPr>
            <p:cNvPr id="14" name="Textfeld 13">
              <a:extLst>
                <a:ext uri="{FF2B5EF4-FFF2-40B4-BE49-F238E27FC236}">
                  <a16:creationId xmlns:a16="http://schemas.microsoft.com/office/drawing/2014/main" id="{6C00C1D9-4B1D-037E-03B1-C31DFEF76716}"/>
                </a:ext>
              </a:extLst>
            </p:cNvPr>
            <p:cNvSpPr txBox="1"/>
            <p:nvPr/>
          </p:nvSpPr>
          <p:spPr>
            <a:xfrm>
              <a:off x="4933789" y="3465872"/>
              <a:ext cx="1068177" cy="230832"/>
            </a:xfrm>
            <a:prstGeom prst="rect">
              <a:avLst/>
            </a:prstGeom>
            <a:solidFill>
              <a:schemeClr val="bg1"/>
            </a:solidFill>
          </p:spPr>
          <p:txBody>
            <a:bodyPr wrap="square" lIns="0" rIns="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prstClr val="black"/>
                  </a:solidFill>
                  <a:effectLst/>
                  <a:uLnTx/>
                  <a:uFillTx/>
                  <a:latin typeface="Verdana"/>
                  <a:ea typeface="+mn-ea"/>
                  <a:cs typeface="+mn-cs"/>
                </a:rPr>
                <a:t>PP &amp; </a:t>
              </a:r>
              <a:r>
                <a:rPr kumimoji="0" lang="de-DE" sz="900" b="0" i="0" u="none" strike="noStrike" kern="1200" cap="none" spc="0" normalizeH="0" baseline="0" noProof="0" err="1">
                  <a:ln>
                    <a:noFill/>
                  </a:ln>
                  <a:solidFill>
                    <a:prstClr val="black"/>
                  </a:solidFill>
                  <a:effectLst/>
                  <a:uLnTx/>
                  <a:uFillTx/>
                  <a:latin typeface="Verdana"/>
                  <a:ea typeface="+mn-ea"/>
                  <a:cs typeface="+mn-cs"/>
                </a:rPr>
                <a:t>Epsilonzelle</a:t>
              </a:r>
              <a:endParaRPr kumimoji="0" lang="de-DE" sz="900" b="0" i="0" u="none" strike="noStrike" kern="1200" cap="none" spc="0" normalizeH="0" baseline="0" noProof="0">
                <a:ln>
                  <a:noFill/>
                </a:ln>
                <a:solidFill>
                  <a:prstClr val="black"/>
                </a:solidFill>
                <a:effectLst/>
                <a:uLnTx/>
                <a:uFillTx/>
                <a:latin typeface="Verdana"/>
                <a:ea typeface="+mn-ea"/>
                <a:cs typeface="+mn-cs"/>
              </a:endParaRPr>
            </a:p>
          </p:txBody>
        </p:sp>
        <p:sp>
          <p:nvSpPr>
            <p:cNvPr id="15" name="Textfeld 14">
              <a:extLst>
                <a:ext uri="{FF2B5EF4-FFF2-40B4-BE49-F238E27FC236}">
                  <a16:creationId xmlns:a16="http://schemas.microsoft.com/office/drawing/2014/main" id="{FB96164C-DCE6-6793-C141-1462024B71D6}"/>
                </a:ext>
              </a:extLst>
            </p:cNvPr>
            <p:cNvSpPr txBox="1"/>
            <p:nvPr/>
          </p:nvSpPr>
          <p:spPr>
            <a:xfrm>
              <a:off x="4933789" y="3774107"/>
              <a:ext cx="820121" cy="230832"/>
            </a:xfrm>
            <a:prstGeom prst="rect">
              <a:avLst/>
            </a:prstGeom>
            <a:solidFill>
              <a:schemeClr val="bg1"/>
            </a:solidFill>
          </p:spPr>
          <p:txBody>
            <a:bodyPr wrap="square" lIns="0" rIns="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prstClr val="black"/>
                  </a:solidFill>
                  <a:effectLst/>
                  <a:uLnTx/>
                  <a:uFillTx/>
                  <a:latin typeface="Verdana"/>
                  <a:ea typeface="+mn-ea"/>
                  <a:cs typeface="+mn-cs"/>
                </a:rPr>
                <a:t>Blutgefäß</a:t>
              </a:r>
            </a:p>
          </p:txBody>
        </p:sp>
        <p:sp>
          <p:nvSpPr>
            <p:cNvPr id="16" name="Textfeld 15">
              <a:extLst>
                <a:ext uri="{FF2B5EF4-FFF2-40B4-BE49-F238E27FC236}">
                  <a16:creationId xmlns:a16="http://schemas.microsoft.com/office/drawing/2014/main" id="{7D33D9B0-ADF2-0C08-C965-8BC36973DD1D}"/>
                </a:ext>
              </a:extLst>
            </p:cNvPr>
            <p:cNvSpPr txBox="1"/>
            <p:nvPr/>
          </p:nvSpPr>
          <p:spPr>
            <a:xfrm>
              <a:off x="6650722" y="3465872"/>
              <a:ext cx="1068177" cy="230832"/>
            </a:xfrm>
            <a:prstGeom prst="rect">
              <a:avLst/>
            </a:prstGeom>
            <a:solidFill>
              <a:schemeClr val="bg1"/>
            </a:solidFill>
          </p:spPr>
          <p:txBody>
            <a:bodyPr wrap="square" lIns="0" rIns="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prstClr val="black"/>
                  </a:solidFill>
                  <a:effectLst/>
                  <a:uLnTx/>
                  <a:uFillTx/>
                  <a:latin typeface="Verdana"/>
                  <a:ea typeface="+mn-ea"/>
                  <a:cs typeface="+mn-cs"/>
                </a:rPr>
                <a:t>Immunzelle</a:t>
              </a:r>
            </a:p>
          </p:txBody>
        </p:sp>
        <p:sp>
          <p:nvSpPr>
            <p:cNvPr id="17" name="Textfeld 16">
              <a:extLst>
                <a:ext uri="{FF2B5EF4-FFF2-40B4-BE49-F238E27FC236}">
                  <a16:creationId xmlns:a16="http://schemas.microsoft.com/office/drawing/2014/main" id="{578F6C6E-F26E-0178-40EF-E386A9B9E158}"/>
                </a:ext>
              </a:extLst>
            </p:cNvPr>
            <p:cNvSpPr txBox="1"/>
            <p:nvPr/>
          </p:nvSpPr>
          <p:spPr>
            <a:xfrm>
              <a:off x="6656045" y="3734085"/>
              <a:ext cx="1695151" cy="369332"/>
            </a:xfrm>
            <a:prstGeom prst="rect">
              <a:avLst/>
            </a:prstGeom>
            <a:solidFill>
              <a:schemeClr val="bg1"/>
            </a:solidFill>
          </p:spPr>
          <p:txBody>
            <a:bodyPr wrap="square" lIns="0" rIns="0"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prstClr val="black"/>
                  </a:solidFill>
                  <a:effectLst/>
                  <a:uLnTx/>
                  <a:uFillTx/>
                  <a:latin typeface="Verdana"/>
                  <a:ea typeface="+mn-ea"/>
                  <a:cs typeface="+mn-cs"/>
                </a:rPr>
                <a:t>Degradation der </a:t>
              </a:r>
              <a:r>
                <a:rPr kumimoji="0" lang="de-DE" sz="900" b="0" i="0" u="none" strike="noStrike" kern="1200" cap="none" spc="0" normalizeH="0" baseline="0" noProof="0" err="1">
                  <a:ln>
                    <a:noFill/>
                  </a:ln>
                  <a:solidFill>
                    <a:prstClr val="black"/>
                  </a:solidFill>
                  <a:effectLst/>
                  <a:uLnTx/>
                  <a:uFillTx/>
                  <a:latin typeface="Verdana"/>
                  <a:ea typeface="+mn-ea"/>
                  <a:cs typeface="+mn-cs"/>
                </a:rPr>
                <a:t>peri-insulären</a:t>
              </a:r>
              <a:r>
                <a:rPr kumimoji="0" lang="de-DE" sz="900" b="0" i="0" u="none" strike="noStrike" kern="1200" cap="none" spc="0" normalizeH="0" baseline="0" noProof="0">
                  <a:ln>
                    <a:noFill/>
                  </a:ln>
                  <a:solidFill>
                    <a:prstClr val="black"/>
                  </a:solidFill>
                  <a:effectLst/>
                  <a:uLnTx/>
                  <a:uFillTx/>
                  <a:latin typeface="Verdana"/>
                  <a:ea typeface="+mn-ea"/>
                  <a:cs typeface="+mn-cs"/>
                </a:rPr>
                <a:t> Basalmembran</a:t>
              </a:r>
            </a:p>
          </p:txBody>
        </p:sp>
      </p:grpSp>
      <p:sp>
        <p:nvSpPr>
          <p:cNvPr id="21" name="Rechteck: abgerundete Ecken 20">
            <a:extLst>
              <a:ext uri="{FF2B5EF4-FFF2-40B4-BE49-F238E27FC236}">
                <a16:creationId xmlns:a16="http://schemas.microsoft.com/office/drawing/2014/main" id="{53ECE2D9-DE9C-F21C-839A-52039DE979F6}"/>
              </a:ext>
            </a:extLst>
          </p:cNvPr>
          <p:cNvSpPr/>
          <p:nvPr/>
        </p:nvSpPr>
        <p:spPr>
          <a:xfrm>
            <a:off x="304799" y="3766650"/>
            <a:ext cx="8526049" cy="1010185"/>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600"/>
              </a:spcAft>
              <a:buClr>
                <a:srgbClr val="7A00E6"/>
              </a:buClr>
              <a:buSzPct val="120000"/>
              <a:buFontTx/>
              <a:buNone/>
              <a:tabLst/>
              <a:defRPr/>
            </a:pPr>
            <a:r>
              <a:rPr kumimoji="0" lang="de-DE" sz="1000" b="0" i="0" u="none" strike="noStrike" kern="1200" cap="none" spc="0" normalizeH="0" baseline="0" noProof="0">
                <a:ln>
                  <a:noFill/>
                </a:ln>
                <a:solidFill>
                  <a:prstClr val="white"/>
                </a:solidFill>
                <a:effectLst/>
                <a:uLnTx/>
                <a:uFillTx/>
                <a:latin typeface="Verdana"/>
                <a:ea typeface="+mn-ea"/>
                <a:cs typeface="+mn-cs"/>
              </a:rPr>
              <a:t>Innerhalb einer ursprünglich gesunden Insel entwickelt ein Teil der Betazellen phänotypische und funktionelle </a:t>
            </a:r>
            <a:r>
              <a:rPr kumimoji="0" lang="de-DE" sz="1000" b="0" i="0" u="none" strike="noStrike" kern="1200" cap="none" spc="0" normalizeH="0" baseline="0" noProof="0" err="1">
                <a:ln>
                  <a:noFill/>
                </a:ln>
                <a:solidFill>
                  <a:prstClr val="white"/>
                </a:solidFill>
                <a:effectLst/>
                <a:uLnTx/>
                <a:uFillTx/>
                <a:latin typeface="Verdana"/>
                <a:ea typeface="+mn-ea"/>
                <a:cs typeface="+mn-cs"/>
              </a:rPr>
              <a:t>Beeinträchtigun</a:t>
            </a:r>
            <a:r>
              <a:rPr kumimoji="0" lang="de-DE" sz="1000" b="0" i="0" u="none" strike="noStrike" kern="1200" cap="none" spc="0" normalizeH="0" baseline="0" noProof="0">
                <a:ln>
                  <a:noFill/>
                </a:ln>
                <a:solidFill>
                  <a:prstClr val="white"/>
                </a:solidFill>
                <a:effectLst/>
                <a:uLnTx/>
                <a:uFillTx/>
                <a:latin typeface="Verdana"/>
                <a:ea typeface="+mn-ea"/>
                <a:cs typeface="+mn-cs"/>
              </a:rPr>
              <a:t>-gen. Dies führt zu einer Infiltration von Immunzellen um die (</a:t>
            </a:r>
            <a:r>
              <a:rPr kumimoji="0" lang="de-DE" sz="1000" b="0" i="0" u="none" strike="noStrike" kern="1200" cap="none" spc="0" normalizeH="0" baseline="0" noProof="0" err="1">
                <a:ln>
                  <a:noFill/>
                </a:ln>
                <a:solidFill>
                  <a:prstClr val="white"/>
                </a:solidFill>
                <a:effectLst/>
                <a:uLnTx/>
                <a:uFillTx/>
                <a:latin typeface="Verdana"/>
                <a:ea typeface="+mn-ea"/>
                <a:cs typeface="+mn-cs"/>
              </a:rPr>
              <a:t>periinsulitisch</a:t>
            </a:r>
            <a:r>
              <a:rPr kumimoji="0" lang="de-DE" sz="1000" b="0" i="0" u="none" strike="noStrike" kern="1200" cap="none" spc="0" normalizeH="0" baseline="0" noProof="0">
                <a:ln>
                  <a:noFill/>
                </a:ln>
                <a:solidFill>
                  <a:prstClr val="white"/>
                </a:solidFill>
                <a:effectLst/>
                <a:uLnTx/>
                <a:uFillTx/>
                <a:latin typeface="Verdana"/>
                <a:ea typeface="+mn-ea"/>
                <a:cs typeface="+mn-cs"/>
              </a:rPr>
              <a:t>) und innerhalb (</a:t>
            </a:r>
            <a:r>
              <a:rPr kumimoji="0" lang="de-DE" sz="1000" b="0" i="0" u="none" strike="noStrike" kern="1200" cap="none" spc="0" normalizeH="0" baseline="0" noProof="0" err="1">
                <a:ln>
                  <a:noFill/>
                </a:ln>
                <a:solidFill>
                  <a:prstClr val="white"/>
                </a:solidFill>
                <a:effectLst/>
                <a:uLnTx/>
                <a:uFillTx/>
                <a:latin typeface="Verdana"/>
                <a:ea typeface="+mn-ea"/>
                <a:cs typeface="+mn-cs"/>
              </a:rPr>
              <a:t>insulitisch</a:t>
            </a:r>
            <a:r>
              <a:rPr kumimoji="0" lang="de-DE" sz="1000" b="0" i="0" u="none" strike="noStrike" kern="1200" cap="none" spc="0" normalizeH="0" baseline="0" noProof="0">
                <a:ln>
                  <a:noFill/>
                </a:ln>
                <a:solidFill>
                  <a:prstClr val="white"/>
                </a:solidFill>
                <a:effectLst/>
                <a:uLnTx/>
                <a:uFillTx/>
                <a:latin typeface="Verdana"/>
                <a:ea typeface="+mn-ea"/>
                <a:cs typeface="+mn-cs"/>
              </a:rPr>
              <a:t>) der Insel, verbunden mit einem Abbau der </a:t>
            </a:r>
            <a:r>
              <a:rPr kumimoji="0" lang="de-DE" sz="1000" b="0" i="0" u="none" strike="noStrike" kern="1200" cap="none" spc="0" normalizeH="0" baseline="0" noProof="0" err="1">
                <a:ln>
                  <a:noFill/>
                </a:ln>
                <a:solidFill>
                  <a:prstClr val="white"/>
                </a:solidFill>
                <a:effectLst/>
                <a:uLnTx/>
                <a:uFillTx/>
                <a:latin typeface="Verdana"/>
                <a:ea typeface="+mn-ea"/>
                <a:cs typeface="+mn-cs"/>
              </a:rPr>
              <a:t>periinsulitischen</a:t>
            </a:r>
            <a:r>
              <a:rPr kumimoji="0" lang="de-DE" sz="1000" b="0" i="0" u="none" strike="noStrike" kern="1200" cap="none" spc="0" normalizeH="0" baseline="0" noProof="0">
                <a:ln>
                  <a:noFill/>
                </a:ln>
                <a:solidFill>
                  <a:prstClr val="white"/>
                </a:solidFill>
                <a:effectLst/>
                <a:uLnTx/>
                <a:uFillTx/>
                <a:latin typeface="Verdana"/>
                <a:ea typeface="+mn-ea"/>
                <a:cs typeface="+mn-cs"/>
              </a:rPr>
              <a:t> Basalmembran. Nach der immunvermittelten Zerstörung funktioneller Betazellen verlassen die Immunzellen die Insel und hinterlassen eine unregelmäßig geformte, insulinnegative, pseudoatrophische Insel, die durch das Vorhandensein der verbleibenden endokrinen Zelltypen (</a:t>
            </a:r>
            <a:r>
              <a:rPr kumimoji="0" lang="de-DE" sz="1000" b="0" i="0" u="none" strike="noStrike" kern="1200" cap="none" spc="0" normalizeH="0" baseline="0" noProof="0" err="1">
                <a:ln>
                  <a:noFill/>
                </a:ln>
                <a:solidFill>
                  <a:prstClr val="white"/>
                </a:solidFill>
                <a:effectLst/>
                <a:uLnTx/>
                <a:uFillTx/>
                <a:latin typeface="Verdana"/>
                <a:ea typeface="+mn-ea"/>
                <a:cs typeface="+mn-cs"/>
              </a:rPr>
              <a:t>alpha</a:t>
            </a:r>
            <a:r>
              <a:rPr kumimoji="0" lang="de-DE" sz="1000" b="0" i="0" u="none" strike="noStrike" kern="1200" cap="none" spc="0" normalizeH="0" baseline="0" noProof="0">
                <a:ln>
                  <a:noFill/>
                </a:ln>
                <a:solidFill>
                  <a:prstClr val="white"/>
                </a:solidFill>
                <a:effectLst/>
                <a:uLnTx/>
                <a:uFillTx/>
                <a:latin typeface="Verdana"/>
                <a:ea typeface="+mn-ea"/>
                <a:cs typeface="+mn-cs"/>
              </a:rPr>
              <a:t>, </a:t>
            </a:r>
            <a:r>
              <a:rPr kumimoji="0" lang="de-DE" sz="1000" b="0" i="0" u="none" strike="noStrike" kern="1200" cap="none" spc="0" normalizeH="0" baseline="0" noProof="0" err="1">
                <a:ln>
                  <a:noFill/>
                </a:ln>
                <a:solidFill>
                  <a:prstClr val="white"/>
                </a:solidFill>
                <a:effectLst/>
                <a:uLnTx/>
                <a:uFillTx/>
                <a:latin typeface="Verdana"/>
                <a:ea typeface="+mn-ea"/>
                <a:cs typeface="+mn-cs"/>
              </a:rPr>
              <a:t>delta</a:t>
            </a:r>
            <a:r>
              <a:rPr kumimoji="0" lang="de-DE" sz="1000" b="0" i="0" u="none" strike="noStrike" kern="1200" cap="none" spc="0" normalizeH="0" baseline="0" noProof="0">
                <a:ln>
                  <a:noFill/>
                </a:ln>
                <a:solidFill>
                  <a:prstClr val="white"/>
                </a:solidFill>
                <a:effectLst/>
                <a:uLnTx/>
                <a:uFillTx/>
                <a:latin typeface="Verdana"/>
                <a:ea typeface="+mn-ea"/>
                <a:cs typeface="+mn-cs"/>
              </a:rPr>
              <a:t>, PP, </a:t>
            </a:r>
            <a:r>
              <a:rPr kumimoji="0" lang="de-DE" sz="1000" b="0" i="0" u="none" strike="noStrike" kern="1200" cap="none" spc="0" normalizeH="0" baseline="0" noProof="0" err="1">
                <a:ln>
                  <a:noFill/>
                </a:ln>
                <a:solidFill>
                  <a:prstClr val="white"/>
                </a:solidFill>
                <a:effectLst/>
                <a:uLnTx/>
                <a:uFillTx/>
                <a:latin typeface="Verdana"/>
                <a:ea typeface="+mn-ea"/>
                <a:cs typeface="+mn-cs"/>
              </a:rPr>
              <a:t>epsilon</a:t>
            </a:r>
            <a:r>
              <a:rPr kumimoji="0" lang="de-DE" sz="1000" b="0" i="0" u="none" strike="noStrike" kern="1200" cap="none" spc="0" normalizeH="0" baseline="0" noProof="0">
                <a:ln>
                  <a:noFill/>
                </a:ln>
                <a:solidFill>
                  <a:prstClr val="white"/>
                </a:solidFill>
                <a:effectLst/>
                <a:uLnTx/>
                <a:uFillTx/>
                <a:latin typeface="Verdana"/>
                <a:ea typeface="+mn-ea"/>
                <a:cs typeface="+mn-cs"/>
              </a:rPr>
              <a:t>), einen verringerten Gefäßdurchmesser, eine erhöhte mikrovaskuläre Dichte und eine wiederhergestellte Integrität der </a:t>
            </a:r>
            <a:r>
              <a:rPr kumimoji="0" lang="de-DE" sz="1000" b="0" i="0" u="none" strike="noStrike" kern="1200" cap="none" spc="0" normalizeH="0" baseline="0" noProof="0" err="1">
                <a:ln>
                  <a:noFill/>
                </a:ln>
                <a:solidFill>
                  <a:prstClr val="white"/>
                </a:solidFill>
                <a:effectLst/>
                <a:uLnTx/>
                <a:uFillTx/>
                <a:latin typeface="Verdana"/>
                <a:ea typeface="+mn-ea"/>
                <a:cs typeface="+mn-cs"/>
              </a:rPr>
              <a:t>periinsulären</a:t>
            </a:r>
            <a:r>
              <a:rPr kumimoji="0" lang="de-DE" sz="1000" b="0" i="0" u="none" strike="noStrike" kern="1200" cap="none" spc="0" normalizeH="0" baseline="0" noProof="0">
                <a:ln>
                  <a:noFill/>
                </a:ln>
                <a:solidFill>
                  <a:prstClr val="white"/>
                </a:solidFill>
                <a:effectLst/>
                <a:uLnTx/>
                <a:uFillTx/>
                <a:latin typeface="Verdana"/>
                <a:ea typeface="+mn-ea"/>
                <a:cs typeface="+mn-cs"/>
              </a:rPr>
              <a:t> Basalmembran gekennzeichnet ist. </a:t>
            </a:r>
          </a:p>
        </p:txBody>
      </p:sp>
      <p:sp>
        <p:nvSpPr>
          <p:cNvPr id="22" name="Rechteck 21">
            <a:extLst>
              <a:ext uri="{FF2B5EF4-FFF2-40B4-BE49-F238E27FC236}">
                <a16:creationId xmlns:a16="http://schemas.microsoft.com/office/drawing/2014/main" id="{F57D20D1-8621-3585-5D8C-4D48F100F937}"/>
              </a:ext>
            </a:extLst>
          </p:cNvPr>
          <p:cNvSpPr/>
          <p:nvPr/>
        </p:nvSpPr>
        <p:spPr>
          <a:xfrm>
            <a:off x="1008346" y="892956"/>
            <a:ext cx="7121046" cy="2758381"/>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4112091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0D4EB7-52EF-E9B4-799C-2E480D2C0D62}"/>
            </a:ext>
          </a:extLst>
        </p:cNvPr>
        <p:cNvGrpSpPr/>
        <p:nvPr/>
      </p:nvGrpSpPr>
      <p:grpSpPr>
        <a:xfrm>
          <a:off x="0" y="0"/>
          <a:ext cx="0" cy="0"/>
          <a:chOff x="0" y="0"/>
          <a:chExt cx="0" cy="0"/>
        </a:xfrm>
      </p:grpSpPr>
      <p:sp>
        <p:nvSpPr>
          <p:cNvPr id="9" name="Textplatzhalter 9">
            <a:extLst>
              <a:ext uri="{FF2B5EF4-FFF2-40B4-BE49-F238E27FC236}">
                <a16:creationId xmlns:a16="http://schemas.microsoft.com/office/drawing/2014/main" id="{0621EF56-BC70-1257-352F-E794B3AD982E}"/>
              </a:ext>
            </a:extLst>
          </p:cNvPr>
          <p:cNvSpPr txBox="1">
            <a:spLocks/>
          </p:cNvSpPr>
          <p:nvPr/>
        </p:nvSpPr>
        <p:spPr>
          <a:xfrm>
            <a:off x="325615" y="114091"/>
            <a:ext cx="834867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err="1">
                <a:ln>
                  <a:noFill/>
                </a:ln>
                <a:solidFill>
                  <a:srgbClr val="7030A0"/>
                </a:solidFill>
                <a:effectLst/>
                <a:uLnTx/>
                <a:uFillTx/>
                <a:latin typeface="Verdana"/>
                <a:ea typeface="Verdana"/>
                <a:cs typeface="Arial"/>
              </a:rPr>
              <a:t>Insulitis</a:t>
            </a:r>
            <a:r>
              <a:rPr kumimoji="0" lang="de-DE" sz="2000" b="1" i="0" u="none" strike="noStrike" kern="1200" cap="none" spc="0" normalizeH="0" baseline="0" noProof="0" dirty="0">
                <a:ln>
                  <a:noFill/>
                </a:ln>
                <a:solidFill>
                  <a:srgbClr val="7030A0"/>
                </a:solidFill>
                <a:effectLst/>
                <a:uLnTx/>
                <a:uFillTx/>
                <a:latin typeface="Verdana"/>
                <a:ea typeface="Verdana"/>
                <a:cs typeface="Arial"/>
              </a:rPr>
              <a:t>: Infiltration von Immunzellen in die Langerhans-Inseln führt zu Betazell-Verlust</a:t>
            </a:r>
            <a:r>
              <a:rPr kumimoji="0" lang="de-DE" sz="2000" b="1" i="0" u="none" strike="noStrike" kern="1200" cap="none" spc="0" normalizeH="0" baseline="30000" noProof="0" dirty="0">
                <a:ln>
                  <a:noFill/>
                </a:ln>
                <a:solidFill>
                  <a:srgbClr val="7030A0"/>
                </a:solidFill>
                <a:effectLst/>
                <a:uLnTx/>
                <a:uFillTx/>
                <a:latin typeface="Verdana"/>
                <a:ea typeface="Verdana"/>
                <a:cs typeface="Arial"/>
              </a:rPr>
              <a:t>1</a:t>
            </a:r>
          </a:p>
        </p:txBody>
      </p:sp>
      <p:sp>
        <p:nvSpPr>
          <p:cNvPr id="2" name="Rechteck: abgerundete Ecken 1">
            <a:extLst>
              <a:ext uri="{FF2B5EF4-FFF2-40B4-BE49-F238E27FC236}">
                <a16:creationId xmlns:a16="http://schemas.microsoft.com/office/drawing/2014/main" id="{7D192812-0360-AC4A-94D9-F17AEFB1EFF6}"/>
              </a:ext>
            </a:extLst>
          </p:cNvPr>
          <p:cNvSpPr/>
          <p:nvPr/>
        </p:nvSpPr>
        <p:spPr>
          <a:xfrm>
            <a:off x="2972243" y="978239"/>
            <a:ext cx="5596793" cy="1588524"/>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marR="0" lvl="0" indent="-176213" algn="l" defTabSz="457200" rtl="0" eaLnBrk="1" fontAlgn="auto" latinLnBrk="0" hangingPunct="1">
              <a:lnSpc>
                <a:spcPct val="100000"/>
              </a:lnSpc>
              <a:spcBef>
                <a:spcPts val="0"/>
              </a:spcBef>
              <a:spcAft>
                <a:spcPts val="600"/>
              </a:spcAft>
              <a:buClr>
                <a:srgbClr val="7A00E6"/>
              </a:buClr>
              <a:buSzPct val="120000"/>
              <a:buFont typeface="Arial" panose="020B0604020202020204" pitchFamily="34" charset="0"/>
              <a:buChar char="•"/>
              <a:tabLst/>
              <a:defRPr/>
            </a:pPr>
            <a:r>
              <a:rPr kumimoji="0" lang="de-DE" sz="1000" b="0" i="0" u="none" strike="noStrike" kern="1200" cap="none" spc="0" normalizeH="0" baseline="0" noProof="0">
                <a:ln>
                  <a:noFill/>
                </a:ln>
                <a:solidFill>
                  <a:prstClr val="white"/>
                </a:solidFill>
                <a:effectLst/>
                <a:uLnTx/>
                <a:uFillTx/>
                <a:latin typeface="Verdana"/>
                <a:ea typeface="Verdana"/>
                <a:cs typeface="Arial"/>
              </a:rPr>
              <a:t>Vergleich von gesunden, nicht infiltrierten Kontroll-Pankreasinseln* (A – C) mit leicht infiltrierten Pankreasinseln* (Stadium 1; D – F) und stark infiltrierten Pankreasinseln* (Stadium 3; G – I)</a:t>
            </a:r>
          </a:p>
          <a:p>
            <a:pPr marL="176213" marR="0" lvl="0" indent="-176213" algn="l" defTabSz="457200" rtl="0" eaLnBrk="1" fontAlgn="auto" latinLnBrk="0" hangingPunct="1">
              <a:lnSpc>
                <a:spcPct val="100000"/>
              </a:lnSpc>
              <a:spcBef>
                <a:spcPts val="0"/>
              </a:spcBef>
              <a:spcAft>
                <a:spcPts val="600"/>
              </a:spcAft>
              <a:buClr>
                <a:srgbClr val="7A00E6"/>
              </a:buClr>
              <a:buSzPct val="120000"/>
              <a:buFont typeface="Arial" panose="020B0604020202020204" pitchFamily="34" charset="0"/>
              <a:buChar char="•"/>
              <a:tabLst/>
              <a:defRPr/>
            </a:pPr>
            <a:r>
              <a:rPr kumimoji="0" lang="de-DE" sz="1000" b="0" i="0" u="none" strike="noStrike" kern="1200" cap="none" spc="0" normalizeH="0" baseline="0" noProof="0">
                <a:ln>
                  <a:noFill/>
                </a:ln>
                <a:solidFill>
                  <a:prstClr val="white"/>
                </a:solidFill>
                <a:effectLst/>
                <a:uLnTx/>
                <a:uFillTx/>
                <a:latin typeface="Verdana"/>
                <a:ea typeface="Verdana"/>
                <a:cs typeface="Arial"/>
              </a:rPr>
              <a:t>A, D und G zeigt infiltrierende ED1</a:t>
            </a:r>
            <a:r>
              <a:rPr kumimoji="0" lang="de-DE" sz="1000" b="0" i="0" u="none" strike="noStrike" kern="1200" cap="none" spc="0" normalizeH="0" baseline="30000" noProof="0">
                <a:ln>
                  <a:noFill/>
                </a:ln>
                <a:solidFill>
                  <a:prstClr val="white"/>
                </a:solidFill>
                <a:effectLst/>
                <a:uLnTx/>
                <a:uFillTx/>
                <a:latin typeface="Verdana"/>
                <a:ea typeface="Verdana"/>
                <a:cs typeface="Arial"/>
              </a:rPr>
              <a:t>+</a:t>
            </a:r>
            <a:r>
              <a:rPr kumimoji="0" lang="de-DE" sz="1000" b="0" i="0" u="none" strike="noStrike" kern="1200" cap="none" spc="0" normalizeH="0" baseline="0" noProof="0">
                <a:ln>
                  <a:noFill/>
                </a:ln>
                <a:solidFill>
                  <a:prstClr val="white"/>
                </a:solidFill>
                <a:effectLst/>
                <a:uLnTx/>
                <a:uFillTx/>
                <a:latin typeface="Verdana"/>
                <a:ea typeface="Verdana"/>
                <a:cs typeface="Arial"/>
              </a:rPr>
              <a:t> Makrophagen</a:t>
            </a:r>
          </a:p>
          <a:p>
            <a:pPr marL="176213" marR="0" lvl="0" indent="-176213" algn="l" defTabSz="457200" rtl="0" eaLnBrk="1" fontAlgn="auto" latinLnBrk="0" hangingPunct="1">
              <a:lnSpc>
                <a:spcPct val="100000"/>
              </a:lnSpc>
              <a:spcBef>
                <a:spcPts val="0"/>
              </a:spcBef>
              <a:spcAft>
                <a:spcPts val="600"/>
              </a:spcAft>
              <a:buClr>
                <a:srgbClr val="7A00E6"/>
              </a:buClr>
              <a:buSzPct val="120000"/>
              <a:buFont typeface="Arial" panose="020B0604020202020204" pitchFamily="34" charset="0"/>
              <a:buChar char="•"/>
              <a:tabLst/>
              <a:defRPr/>
            </a:pPr>
            <a:r>
              <a:rPr kumimoji="0" lang="de-DE" sz="1000" b="0" i="0" u="none" strike="noStrike" kern="1200" cap="none" spc="0" normalizeH="0" baseline="0" noProof="0">
                <a:ln>
                  <a:noFill/>
                </a:ln>
                <a:solidFill>
                  <a:prstClr val="white"/>
                </a:solidFill>
                <a:effectLst/>
                <a:uLnTx/>
                <a:uFillTx/>
                <a:latin typeface="Verdana"/>
                <a:ea typeface="Verdana"/>
                <a:cs typeface="Arial"/>
              </a:rPr>
              <a:t>B, E und H zeigt das Vorhandensein von Insulin-produzierenden Betazellen</a:t>
            </a:r>
          </a:p>
          <a:p>
            <a:pPr marL="176213" marR="0" lvl="0" indent="-176213" algn="l" defTabSz="457200" rtl="0" eaLnBrk="1" fontAlgn="auto" latinLnBrk="0" hangingPunct="1">
              <a:lnSpc>
                <a:spcPct val="100000"/>
              </a:lnSpc>
              <a:spcBef>
                <a:spcPts val="0"/>
              </a:spcBef>
              <a:spcAft>
                <a:spcPts val="600"/>
              </a:spcAft>
              <a:buClr>
                <a:srgbClr val="7A00E6"/>
              </a:buClr>
              <a:buSzPct val="120000"/>
              <a:buFont typeface="Arial" panose="020B0604020202020204" pitchFamily="34" charset="0"/>
              <a:buChar char="•"/>
              <a:tabLst/>
              <a:defRPr/>
            </a:pPr>
            <a:r>
              <a:rPr kumimoji="0" lang="de-DE" sz="1000" b="0" i="0" u="none" strike="noStrike" kern="1200" cap="none" spc="0" normalizeH="0" baseline="0" noProof="0">
                <a:ln>
                  <a:noFill/>
                </a:ln>
                <a:solidFill>
                  <a:prstClr val="white"/>
                </a:solidFill>
                <a:effectLst/>
                <a:uLnTx/>
                <a:uFillTx/>
                <a:latin typeface="Verdana"/>
                <a:ea typeface="Verdana"/>
                <a:cs typeface="Arial"/>
              </a:rPr>
              <a:t>C, F und I zeigt infiltrierende zytotoxische CD8</a:t>
            </a:r>
            <a:r>
              <a:rPr kumimoji="0" lang="de-DE" sz="1000" b="0" i="0" u="none" strike="noStrike" kern="1200" cap="none" spc="0" normalizeH="0" baseline="30000" noProof="0">
                <a:ln>
                  <a:noFill/>
                </a:ln>
                <a:solidFill>
                  <a:prstClr val="white"/>
                </a:solidFill>
                <a:effectLst/>
                <a:uLnTx/>
                <a:uFillTx/>
                <a:latin typeface="Verdana"/>
                <a:ea typeface="Verdana"/>
                <a:cs typeface="Arial"/>
              </a:rPr>
              <a:t>+</a:t>
            </a:r>
            <a:r>
              <a:rPr kumimoji="0" lang="de-DE" sz="1000" b="0" i="0" u="none" strike="noStrike" kern="1200" cap="none" spc="0" normalizeH="0" baseline="0" noProof="0">
                <a:ln>
                  <a:noFill/>
                </a:ln>
                <a:solidFill>
                  <a:prstClr val="white"/>
                </a:solidFill>
                <a:effectLst/>
                <a:uLnTx/>
                <a:uFillTx/>
                <a:latin typeface="Verdana"/>
                <a:ea typeface="Verdana"/>
                <a:cs typeface="Arial"/>
              </a:rPr>
              <a:t> T-Zellen</a:t>
            </a:r>
          </a:p>
          <a:p>
            <a:pPr marL="176213" marR="0" lvl="0" indent="-176213" algn="l" defTabSz="457200" rtl="0" eaLnBrk="1" fontAlgn="auto" latinLnBrk="0" hangingPunct="1">
              <a:lnSpc>
                <a:spcPct val="100000"/>
              </a:lnSpc>
              <a:spcBef>
                <a:spcPts val="0"/>
              </a:spcBef>
              <a:spcAft>
                <a:spcPts val="600"/>
              </a:spcAft>
              <a:buClr>
                <a:srgbClr val="7A00E6"/>
              </a:buClr>
              <a:buSzPct val="120000"/>
              <a:buFont typeface="Arial" panose="020B0604020202020204" pitchFamily="34" charset="0"/>
              <a:buChar char="•"/>
              <a:tabLst/>
              <a:defRPr/>
            </a:pPr>
            <a:r>
              <a:rPr kumimoji="0" lang="de-DE" sz="1000" b="0" i="0" u="none" strike="noStrike" kern="1200" cap="none" spc="0" normalizeH="0" baseline="0" noProof="0">
                <a:ln>
                  <a:noFill/>
                </a:ln>
                <a:solidFill>
                  <a:prstClr val="white"/>
                </a:solidFill>
                <a:effectLst/>
                <a:uLnTx/>
                <a:uFillTx/>
                <a:latin typeface="Verdana"/>
                <a:ea typeface="Verdana"/>
                <a:cs typeface="Arial"/>
              </a:rPr>
              <a:t>Die gestrichelten Linien stellen die Grenzen der Insel dar</a:t>
            </a:r>
          </a:p>
        </p:txBody>
      </p:sp>
      <p:sp>
        <p:nvSpPr>
          <p:cNvPr id="4" name="Rechteck: abgerundete Ecken 3">
            <a:extLst>
              <a:ext uri="{FF2B5EF4-FFF2-40B4-BE49-F238E27FC236}">
                <a16:creationId xmlns:a16="http://schemas.microsoft.com/office/drawing/2014/main" id="{A86B41EC-5E36-30E7-0331-60DE5E24765D}"/>
              </a:ext>
            </a:extLst>
          </p:cNvPr>
          <p:cNvSpPr/>
          <p:nvPr/>
        </p:nvSpPr>
        <p:spPr>
          <a:xfrm>
            <a:off x="2972242" y="2638722"/>
            <a:ext cx="5596793" cy="1975283"/>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marR="0" lvl="0" indent="-176213" algn="l" defTabSz="457200" rtl="0" eaLnBrk="1" fontAlgn="auto" latinLnBrk="0" hangingPunct="1">
              <a:lnSpc>
                <a:spcPct val="100000"/>
              </a:lnSpc>
              <a:spcBef>
                <a:spcPts val="0"/>
              </a:spcBef>
              <a:spcAft>
                <a:spcPts val="600"/>
              </a:spcAft>
              <a:buClr>
                <a:srgbClr val="7A00E6"/>
              </a:buClr>
              <a:buSzPct val="120000"/>
              <a:buFont typeface="Arial" panose="020B0604020202020204" pitchFamily="34" charset="0"/>
              <a:buChar char="•"/>
              <a:tabLst/>
              <a:defRPr/>
            </a:pPr>
            <a:r>
              <a:rPr kumimoji="0" lang="de-DE" sz="1000" b="0" i="0" u="none" strike="noStrike" kern="1200" cap="none" spc="0" normalizeH="0" baseline="0" noProof="0">
                <a:ln>
                  <a:noFill/>
                </a:ln>
                <a:solidFill>
                  <a:prstClr val="white"/>
                </a:solidFill>
                <a:effectLst/>
                <a:uLnTx/>
                <a:uFillTx/>
                <a:latin typeface="Verdana"/>
                <a:ea typeface="Verdana"/>
                <a:cs typeface="Arial"/>
              </a:rPr>
              <a:t>Die Kontroll-Inseln zeigen keine Anzeichen von Immunzell-Infiltration and die Betazellen zeigen die typische zytoplasmatische Insulinfärbung (B)</a:t>
            </a:r>
          </a:p>
          <a:p>
            <a:pPr marL="176213" marR="0" lvl="0" indent="-176213" algn="l" defTabSz="457200" rtl="0" eaLnBrk="1" fontAlgn="auto" latinLnBrk="0" hangingPunct="1">
              <a:lnSpc>
                <a:spcPct val="100000"/>
              </a:lnSpc>
              <a:spcBef>
                <a:spcPts val="0"/>
              </a:spcBef>
              <a:spcAft>
                <a:spcPts val="600"/>
              </a:spcAft>
              <a:buClr>
                <a:srgbClr val="7A00E6"/>
              </a:buClr>
              <a:buSzPct val="120000"/>
              <a:buFont typeface="Arial" panose="020B0604020202020204" pitchFamily="34" charset="0"/>
              <a:buChar char="•"/>
              <a:tabLst/>
              <a:defRPr/>
            </a:pPr>
            <a:r>
              <a:rPr kumimoji="0" lang="de-DE" sz="1000" b="0" i="0" u="none" strike="noStrike" kern="1200" cap="none" spc="0" normalizeH="0" baseline="0" noProof="0">
                <a:ln>
                  <a:noFill/>
                </a:ln>
                <a:solidFill>
                  <a:prstClr val="white"/>
                </a:solidFill>
                <a:effectLst/>
                <a:uLnTx/>
                <a:uFillTx/>
                <a:latin typeface="Verdana"/>
                <a:ea typeface="Verdana"/>
                <a:cs typeface="Arial"/>
              </a:rPr>
              <a:t>Bei den leicht infiltrierten Inseln ist die geringe Menge an infiltrierenden Immunzellen (vorwiegend Makrophagen) auf die Peripherie beschränkt (D).  Die meisten Betazellen im Inselzentrum zeigen eine moderate Insulinfärbung, während die in der Peripherie eine Zellrundung und eine intensive Insulinfärbung als Zeichen des programmierten Zelltods (Apoptose) zeigen (E)</a:t>
            </a:r>
          </a:p>
          <a:p>
            <a:pPr marL="176213" marR="0" lvl="0" indent="-176213" algn="l" defTabSz="457200" rtl="0" eaLnBrk="1" fontAlgn="auto" latinLnBrk="0" hangingPunct="1">
              <a:lnSpc>
                <a:spcPct val="100000"/>
              </a:lnSpc>
              <a:spcBef>
                <a:spcPts val="0"/>
              </a:spcBef>
              <a:spcAft>
                <a:spcPts val="600"/>
              </a:spcAft>
              <a:buClr>
                <a:srgbClr val="7A00E6"/>
              </a:buClr>
              <a:buSzPct val="120000"/>
              <a:buFont typeface="Arial" panose="020B0604020202020204" pitchFamily="34" charset="0"/>
              <a:buChar char="•"/>
              <a:tabLst/>
              <a:defRPr/>
            </a:pPr>
            <a:r>
              <a:rPr kumimoji="0" lang="de-DE" sz="1000" b="0" i="0" u="none" strike="noStrike" kern="1200" cap="none" spc="0" normalizeH="0" baseline="0" noProof="0">
                <a:ln>
                  <a:noFill/>
                </a:ln>
                <a:solidFill>
                  <a:prstClr val="white"/>
                </a:solidFill>
                <a:effectLst/>
                <a:uLnTx/>
                <a:uFillTx/>
                <a:latin typeface="Verdana"/>
                <a:ea typeface="Verdana"/>
                <a:cs typeface="Arial"/>
              </a:rPr>
              <a:t>Bei den stark infiltrierten Inseln sind große Mengen an ED1</a:t>
            </a:r>
            <a:r>
              <a:rPr kumimoji="0" lang="de-DE" sz="1000" b="0" i="0" u="none" strike="noStrike" kern="1200" cap="none" spc="0" normalizeH="0" baseline="30000" noProof="0">
                <a:ln>
                  <a:noFill/>
                </a:ln>
                <a:solidFill>
                  <a:prstClr val="white"/>
                </a:solidFill>
                <a:effectLst/>
                <a:uLnTx/>
                <a:uFillTx/>
                <a:latin typeface="Verdana"/>
                <a:ea typeface="Verdana"/>
                <a:cs typeface="Arial"/>
              </a:rPr>
              <a:t>+</a:t>
            </a:r>
            <a:r>
              <a:rPr kumimoji="0" lang="de-DE" sz="1000" b="0" i="0" u="none" strike="noStrike" kern="1200" cap="none" spc="0" normalizeH="0" baseline="0" noProof="0">
                <a:ln>
                  <a:noFill/>
                </a:ln>
                <a:solidFill>
                  <a:prstClr val="white"/>
                </a:solidFill>
                <a:effectLst/>
                <a:uLnTx/>
                <a:uFillTx/>
                <a:latin typeface="Verdana"/>
                <a:ea typeface="Verdana"/>
                <a:cs typeface="Arial"/>
              </a:rPr>
              <a:t> Makrophagen und CD8</a:t>
            </a:r>
            <a:r>
              <a:rPr kumimoji="0" lang="de-DE" sz="1000" b="0" i="0" u="none" strike="noStrike" kern="1200" cap="none" spc="0" normalizeH="0" baseline="30000" noProof="0">
                <a:ln>
                  <a:noFill/>
                </a:ln>
                <a:solidFill>
                  <a:prstClr val="white"/>
                </a:solidFill>
                <a:effectLst/>
                <a:uLnTx/>
                <a:uFillTx/>
                <a:latin typeface="Verdana"/>
                <a:ea typeface="Verdana"/>
                <a:cs typeface="Arial"/>
              </a:rPr>
              <a:t>+</a:t>
            </a:r>
            <a:r>
              <a:rPr kumimoji="0" lang="de-DE" sz="1000" b="0" i="0" u="none" strike="noStrike" kern="1200" cap="none" spc="0" normalizeH="0" baseline="0" noProof="0">
                <a:ln>
                  <a:noFill/>
                </a:ln>
                <a:solidFill>
                  <a:prstClr val="white"/>
                </a:solidFill>
                <a:effectLst/>
                <a:uLnTx/>
                <a:uFillTx/>
                <a:latin typeface="Verdana"/>
                <a:ea typeface="Verdana"/>
                <a:cs typeface="Arial"/>
              </a:rPr>
              <a:t> T-Zellen in die gesamte Insel eingewandert und haben die </a:t>
            </a:r>
            <a:r>
              <a:rPr kumimoji="0" lang="de-DE" sz="1000" b="0" i="0" u="none" strike="noStrike" kern="1200" cap="none" spc="0" normalizeH="0" baseline="0" noProof="0" err="1">
                <a:ln>
                  <a:noFill/>
                </a:ln>
                <a:solidFill>
                  <a:prstClr val="white"/>
                </a:solidFill>
                <a:effectLst/>
                <a:uLnTx/>
                <a:uFillTx/>
                <a:latin typeface="Verdana"/>
                <a:ea typeface="Verdana"/>
                <a:cs typeface="Arial"/>
              </a:rPr>
              <a:t>Mikroarchitek-tur</a:t>
            </a:r>
            <a:r>
              <a:rPr kumimoji="0" lang="de-DE" sz="1000" b="0" i="0" u="none" strike="noStrike" kern="1200" cap="none" spc="0" normalizeH="0" baseline="0" noProof="0">
                <a:ln>
                  <a:noFill/>
                </a:ln>
                <a:solidFill>
                  <a:prstClr val="white"/>
                </a:solidFill>
                <a:effectLst/>
                <a:uLnTx/>
                <a:uFillTx/>
                <a:latin typeface="Verdana"/>
                <a:ea typeface="Verdana"/>
                <a:cs typeface="Arial"/>
              </a:rPr>
              <a:t> der Insel zerstört (G, I). Einige pankreatische Betazellen haben in kleinen Clustern innerhalb des massiven Immunzellinfiltrats überlebt (H) </a:t>
            </a:r>
          </a:p>
        </p:txBody>
      </p:sp>
      <p:sp>
        <p:nvSpPr>
          <p:cNvPr id="7" name="TextBox 3037">
            <a:extLst>
              <a:ext uri="{FF2B5EF4-FFF2-40B4-BE49-F238E27FC236}">
                <a16:creationId xmlns:a16="http://schemas.microsoft.com/office/drawing/2014/main" id="{DE674EA7-5E66-69F1-152E-586039DE03CF}"/>
              </a:ext>
            </a:extLst>
          </p:cNvPr>
          <p:cNvSpPr txBox="1"/>
          <p:nvPr/>
        </p:nvSpPr>
        <p:spPr>
          <a:xfrm>
            <a:off x="325615" y="4944764"/>
            <a:ext cx="6928854" cy="184666"/>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 sz="600" b="1" i="0" u="none" strike="noStrike" kern="1200" cap="none" spc="0" normalizeH="0" baseline="0" noProof="0" dirty="0">
                <a:ln>
                  <a:noFill/>
                </a:ln>
                <a:solidFill>
                  <a:srgbClr val="404040"/>
                </a:solidFill>
                <a:effectLst/>
                <a:uLnTx/>
                <a:uFillTx/>
                <a:latin typeface="Verdana"/>
                <a:ea typeface="Verdana"/>
                <a:cs typeface="Arial"/>
              </a:rPr>
              <a:t>1.</a:t>
            </a:r>
            <a:r>
              <a:rPr kumimoji="0" lang="de" sz="600" b="0" i="0" u="none" strike="noStrike" kern="1200" cap="none" spc="0" normalizeH="0" baseline="0" noProof="0" dirty="0">
                <a:ln>
                  <a:noFill/>
                </a:ln>
                <a:solidFill>
                  <a:srgbClr val="404040"/>
                </a:solidFill>
                <a:effectLst/>
                <a:uLnTx/>
                <a:uFillTx/>
                <a:latin typeface="Verdana"/>
                <a:ea typeface="Verdana"/>
                <a:cs typeface="Arial"/>
              </a:rPr>
              <a:t> Jörns A </a:t>
            </a:r>
            <a:r>
              <a:rPr kumimoji="0" lang="de" sz="600" b="0" i="1" u="none" strike="noStrike" kern="1200" cap="none" spc="0" normalizeH="0" baseline="0" noProof="0" dirty="0">
                <a:ln>
                  <a:noFill/>
                </a:ln>
                <a:solidFill>
                  <a:srgbClr val="404040"/>
                </a:solidFill>
                <a:effectLst/>
                <a:uLnTx/>
                <a:uFillTx/>
                <a:latin typeface="Verdana"/>
                <a:ea typeface="Verdana"/>
                <a:cs typeface="Arial"/>
              </a:rPr>
              <a:t>et al. Diabetes </a:t>
            </a:r>
            <a:r>
              <a:rPr kumimoji="0" lang="de" sz="600" b="0" i="0" u="none" strike="noStrike" kern="1200" cap="none" spc="0" normalizeH="0" baseline="0" noProof="0" dirty="0">
                <a:ln>
                  <a:noFill/>
                </a:ln>
                <a:solidFill>
                  <a:srgbClr val="404040"/>
                </a:solidFill>
                <a:effectLst/>
                <a:uLnTx/>
                <a:uFillTx/>
                <a:latin typeface="Verdana"/>
                <a:ea typeface="Verdana"/>
                <a:cs typeface="Arial"/>
              </a:rPr>
              <a:t>2005; 54: 2041</a:t>
            </a:r>
            <a:r>
              <a:rPr kumimoji="0" lang="de" sz="600" b="0" i="0" u="none" strike="noStrike" kern="1200" cap="none" spc="0" normalizeH="0" baseline="0" noProof="0" dirty="0">
                <a:ln>
                  <a:noFill/>
                </a:ln>
                <a:solidFill>
                  <a:srgbClr val="404040"/>
                </a:solidFill>
                <a:effectLst/>
                <a:uLnTx/>
                <a:uFillTx/>
                <a:latin typeface="Verdana"/>
                <a:ea typeface="Arial"/>
                <a:cs typeface="Arial"/>
              </a:rPr>
              <a:t>–</a:t>
            </a:r>
            <a:r>
              <a:rPr kumimoji="0" lang="de" sz="600" b="0" i="0" u="none" strike="noStrike" kern="1200" cap="none" spc="0" normalizeH="0" baseline="0" noProof="0" dirty="0">
                <a:ln>
                  <a:noFill/>
                </a:ln>
                <a:solidFill>
                  <a:srgbClr val="404040"/>
                </a:solidFill>
                <a:effectLst/>
                <a:uLnTx/>
                <a:uFillTx/>
                <a:latin typeface="Verdana"/>
                <a:ea typeface="Verdana"/>
                <a:cs typeface="Arial"/>
              </a:rPr>
              <a:t>52.</a:t>
            </a:r>
            <a:endParaRPr kumimoji="0" lang="en-US" sz="600" b="0" i="0" u="none" strike="noStrike" kern="1200" cap="none" spc="0" normalizeH="0" baseline="0" noProof="0" dirty="0">
              <a:ln>
                <a:noFill/>
              </a:ln>
              <a:solidFill>
                <a:srgbClr val="404040"/>
              </a:solidFill>
              <a:effectLst/>
              <a:uLnTx/>
              <a:uFillTx/>
              <a:latin typeface="Verdana"/>
              <a:ea typeface="Verdana"/>
              <a:cs typeface="Arial"/>
            </a:endParaRPr>
          </a:p>
        </p:txBody>
      </p:sp>
      <p:pic>
        <p:nvPicPr>
          <p:cNvPr id="17" name="Grafik 16" descr="Ein Bild, das Muster enthält.&#10;&#10;Automatisch generierte Beschreibung mit geringer Zuverlässigkeit">
            <a:extLst>
              <a:ext uri="{FF2B5EF4-FFF2-40B4-BE49-F238E27FC236}">
                <a16:creationId xmlns:a16="http://schemas.microsoft.com/office/drawing/2014/main" id="{7D58D293-A45E-4974-1659-D73DD0F758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473" y="1123112"/>
            <a:ext cx="2389077" cy="3328555"/>
          </a:xfrm>
          <a:prstGeom prst="rect">
            <a:avLst/>
          </a:prstGeom>
        </p:spPr>
      </p:pic>
      <p:sp>
        <p:nvSpPr>
          <p:cNvPr id="22" name="TextBox 28">
            <a:extLst>
              <a:ext uri="{FF2B5EF4-FFF2-40B4-BE49-F238E27FC236}">
                <a16:creationId xmlns:a16="http://schemas.microsoft.com/office/drawing/2014/main" id="{8F7E5142-43B3-3F5B-704C-91ED291C4065}"/>
              </a:ext>
            </a:extLst>
          </p:cNvPr>
          <p:cNvSpPr txBox="1"/>
          <p:nvPr/>
        </p:nvSpPr>
        <p:spPr>
          <a:xfrm>
            <a:off x="325615" y="4800415"/>
            <a:ext cx="6504233" cy="184666"/>
          </a:xfrm>
          <a:prstGeom prst="rect">
            <a:avLst/>
          </a:prstGeom>
          <a:noFill/>
          <a:ln w="9525" cap="flat" cmpd="sng" algn="ctr">
            <a:noFill/>
            <a:prstDash val="solid"/>
            <a:round/>
            <a:headEnd type="none" w="med" len="med"/>
            <a:tailEnd type="none" w="med" len="med"/>
          </a:ln>
        </p:spPr>
        <p:txBody>
          <a:bodyPr wrap="square" anchor="b">
            <a:spAutoFit/>
          </a:bodyPr>
          <a:lstStyle/>
          <a:p>
            <a:pPr marL="0" marR="0" lvl="0" indent="0" algn="l" defTabSz="514337" rtl="0" eaLnBrk="1" fontAlgn="auto" latinLnBrk="0" hangingPunct="1">
              <a:lnSpc>
                <a:spcPct val="100000"/>
              </a:lnSpc>
              <a:spcBef>
                <a:spcPts val="0"/>
              </a:spcBef>
              <a:spcAft>
                <a:spcPts val="338"/>
              </a:spcAft>
              <a:buClrTx/>
              <a:buSzTx/>
              <a:buFontTx/>
              <a:buNone/>
              <a:tabLst/>
              <a:defRPr/>
            </a:pPr>
            <a:r>
              <a:rPr kumimoji="0" lang="de-DE" altLang="de-DE" sz="600" b="0" i="0" u="none" strike="noStrike" kern="1200" cap="none" spc="0" normalizeH="0" baseline="0" noProof="0" dirty="0">
                <a:ln>
                  <a:noFill/>
                </a:ln>
                <a:solidFill>
                  <a:srgbClr val="404040"/>
                </a:solidFill>
                <a:effectLst/>
                <a:uLnTx/>
                <a:uFillTx/>
                <a:latin typeface="Verdana"/>
                <a:ea typeface="Verdana"/>
                <a:cs typeface="Arial"/>
              </a:rPr>
              <a:t>* Pankreasinseln von IDDM-Ratten, einem Tiermodel für spontane Entwicklung eines Typ-1-Diabetes</a:t>
            </a:r>
            <a:endParaRPr kumimoji="0" lang="de-DE" altLang="de-DE" sz="600" b="0" i="0" u="none" strike="noStrike" kern="1200" cap="none" spc="0" normalizeH="0" baseline="30000" noProof="0" dirty="0">
              <a:ln>
                <a:noFill/>
              </a:ln>
              <a:solidFill>
                <a:srgbClr val="404040"/>
              </a:solidFill>
              <a:effectLst/>
              <a:uLnTx/>
              <a:uFillTx/>
              <a:latin typeface="Verdana"/>
              <a:ea typeface="Verdana"/>
              <a:cs typeface="Arial"/>
            </a:endParaRPr>
          </a:p>
        </p:txBody>
      </p:sp>
    </p:spTree>
    <p:extLst>
      <p:ext uri="{BB962C8B-B14F-4D97-AF65-F5344CB8AC3E}">
        <p14:creationId xmlns:p14="http://schemas.microsoft.com/office/powerpoint/2010/main" val="540198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9">
            <a:extLst>
              <a:ext uri="{FF2B5EF4-FFF2-40B4-BE49-F238E27FC236}">
                <a16:creationId xmlns:a16="http://schemas.microsoft.com/office/drawing/2014/main" id="{E44CC2D4-A7AB-F0D1-1C75-F3EE6EA6D8D1}"/>
              </a:ext>
            </a:extLst>
          </p:cNvPr>
          <p:cNvSpPr txBox="1">
            <a:spLocks/>
          </p:cNvSpPr>
          <p:nvPr/>
        </p:nvSpPr>
        <p:spPr>
          <a:xfrm>
            <a:off x="325615" y="113166"/>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Zusammenfassung Autoimmunerkrankung T1D</a:t>
            </a:r>
          </a:p>
        </p:txBody>
      </p:sp>
      <p:sp>
        <p:nvSpPr>
          <p:cNvPr id="5" name="Text Placeholder 7">
            <a:extLst>
              <a:ext uri="{FF2B5EF4-FFF2-40B4-BE49-F238E27FC236}">
                <a16:creationId xmlns:a16="http://schemas.microsoft.com/office/drawing/2014/main" id="{2E24D832-5142-8ECF-38CC-B6AC02FEFBE9}"/>
              </a:ext>
            </a:extLst>
          </p:cNvPr>
          <p:cNvSpPr txBox="1"/>
          <p:nvPr/>
        </p:nvSpPr>
        <p:spPr>
          <a:xfrm>
            <a:off x="314921" y="758850"/>
            <a:ext cx="8286327" cy="3140009"/>
          </a:xfrm>
          <a:prstGeom prst="rect">
            <a:avLst/>
          </a:prstGeom>
        </p:spPr>
        <p:txBody>
          <a:bodyPr/>
          <a:lstStyle>
            <a:lvl1pPr marL="0" indent="0" algn="l" defTabSz="685783" rtl="0" eaLnBrk="1" latinLnBrk="0" hangingPunct="1">
              <a:lnSpc>
                <a:spcPct val="125000"/>
              </a:lnSpc>
              <a:spcBef>
                <a:spcPct val="0"/>
              </a:spcBef>
              <a:buFont typeface="Arial" panose="020B0604020202020204" pitchFamily="34" charset="0"/>
              <a:buNone/>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794"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189"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3983"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005815" indent="-285743"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mj-lt"/>
                <a:ea typeface="Verdana" panose="020B0604030504040204" pitchFamily="34" charset="0"/>
                <a:cs typeface="Georgia" panose="02040502050405020303" pitchFamily="18" charset="0"/>
              </a:defRPr>
            </a:lvl5pPr>
            <a:lvl6pPr marL="1714457" indent="0" algn="l" defTabSz="685783"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60363" lvl="1" indent="-268288" defTabSz="457200">
              <a:lnSpc>
                <a:spcPct val="100000"/>
              </a:lnSpc>
              <a:spcBef>
                <a:spcPts val="600"/>
              </a:spcBef>
              <a:buSzPct val="120000"/>
              <a:defRPr/>
            </a:pPr>
            <a:r>
              <a:rPr lang="de" dirty="0">
                <a:solidFill>
                  <a:srgbClr val="404040"/>
                </a:solidFill>
                <a:latin typeface="+mn-lt"/>
                <a:ea typeface="+mn-ea"/>
                <a:cs typeface="+mn-cs"/>
              </a:rPr>
              <a:t>Schlüsselstellen sind </a:t>
            </a:r>
            <a:r>
              <a:rPr lang="de" b="1" dirty="0">
                <a:solidFill>
                  <a:srgbClr val="404040"/>
                </a:solidFill>
                <a:latin typeface="+mn-lt"/>
                <a:ea typeface="+mn-ea"/>
                <a:cs typeface="+mn-cs"/>
              </a:rPr>
              <a:t>fehlgesteuerte Entwicklung der T-Zellen </a:t>
            </a:r>
            <a:r>
              <a:rPr lang="de" dirty="0">
                <a:solidFill>
                  <a:srgbClr val="404040"/>
                </a:solidFill>
                <a:latin typeface="+mn-lt"/>
                <a:ea typeface="+mn-ea"/>
                <a:cs typeface="+mn-cs"/>
              </a:rPr>
              <a:t>im Thymus, </a:t>
            </a:r>
            <a:r>
              <a:rPr lang="de" b="1" dirty="0">
                <a:solidFill>
                  <a:srgbClr val="404040"/>
                </a:solidFill>
                <a:latin typeface="+mn-lt"/>
                <a:ea typeface="+mn-ea"/>
                <a:cs typeface="+mn-cs"/>
              </a:rPr>
              <a:t>vermehrte Inselautoantigen-reaktive T- und B-Zellen in den Pankreas-Lymphknoten </a:t>
            </a:r>
            <a:r>
              <a:rPr lang="de" dirty="0">
                <a:solidFill>
                  <a:srgbClr val="404040"/>
                </a:solidFill>
                <a:latin typeface="+mn-lt"/>
                <a:ea typeface="+mn-ea"/>
                <a:cs typeface="+mn-cs"/>
              </a:rPr>
              <a:t>und </a:t>
            </a:r>
            <a:r>
              <a:rPr lang="de" b="1" dirty="0">
                <a:solidFill>
                  <a:srgbClr val="404040"/>
                </a:solidFill>
                <a:latin typeface="+mn-lt"/>
                <a:ea typeface="+mn-ea"/>
                <a:cs typeface="+mn-cs"/>
              </a:rPr>
              <a:t>inflammatorischer Stress der </a:t>
            </a:r>
            <a:r>
              <a:rPr lang="de-DE" b="1" dirty="0">
                <a:solidFill>
                  <a:srgbClr val="404040"/>
                </a:solidFill>
                <a:latin typeface="+mn-lt"/>
                <a:ea typeface="+mn-ea"/>
                <a:cs typeface="+mn-cs"/>
              </a:rPr>
              <a:t>Betazellen </a:t>
            </a:r>
            <a:r>
              <a:rPr lang="de-DE" dirty="0">
                <a:solidFill>
                  <a:srgbClr val="404040"/>
                </a:solidFill>
                <a:latin typeface="+mn-lt"/>
                <a:ea typeface="+mn-ea"/>
                <a:cs typeface="+mn-cs"/>
              </a:rPr>
              <a:t>mit vermehrter Autoantigen-Freisetzung</a:t>
            </a:r>
            <a:r>
              <a:rPr lang="de-DE" baseline="30000" dirty="0">
                <a:solidFill>
                  <a:srgbClr val="404040"/>
                </a:solidFill>
                <a:latin typeface="+mn-lt"/>
                <a:ea typeface="+mn-ea"/>
                <a:cs typeface="+mn-cs"/>
              </a:rPr>
              <a:t>1</a:t>
            </a:r>
          </a:p>
          <a:p>
            <a:pPr marL="360363" lvl="1" indent="-268288" defTabSz="457200">
              <a:lnSpc>
                <a:spcPct val="100000"/>
              </a:lnSpc>
              <a:spcBef>
                <a:spcPts val="600"/>
              </a:spcBef>
              <a:buSzPct val="120000"/>
              <a:defRPr/>
            </a:pPr>
            <a:r>
              <a:rPr lang="de-DE" dirty="0">
                <a:solidFill>
                  <a:srgbClr val="404040"/>
                </a:solidFill>
                <a:latin typeface="+mn-lt"/>
                <a:ea typeface="+mn-ea"/>
                <a:cs typeface="+mn-cs"/>
              </a:rPr>
              <a:t>Das </a:t>
            </a:r>
            <a:r>
              <a:rPr lang="de-DE" b="1" dirty="0">
                <a:solidFill>
                  <a:srgbClr val="404040"/>
                </a:solidFill>
                <a:latin typeface="+mn-lt"/>
                <a:ea typeface="+mn-ea"/>
                <a:cs typeface="+mn-cs"/>
              </a:rPr>
              <a:t>Darmmikrobiom</a:t>
            </a:r>
            <a:r>
              <a:rPr lang="de-DE" dirty="0">
                <a:solidFill>
                  <a:srgbClr val="404040"/>
                </a:solidFill>
                <a:latin typeface="+mn-lt"/>
                <a:ea typeface="+mn-ea"/>
                <a:cs typeface="+mn-cs"/>
              </a:rPr>
              <a:t> und „</a:t>
            </a:r>
            <a:r>
              <a:rPr lang="de-DE" dirty="0" err="1">
                <a:solidFill>
                  <a:srgbClr val="404040"/>
                </a:solidFill>
                <a:latin typeface="+mn-lt"/>
                <a:ea typeface="+mn-ea"/>
                <a:cs typeface="+mn-cs"/>
              </a:rPr>
              <a:t>Leaky</a:t>
            </a:r>
            <a:r>
              <a:rPr lang="de-DE" dirty="0">
                <a:solidFill>
                  <a:srgbClr val="404040"/>
                </a:solidFill>
                <a:latin typeface="+mn-lt"/>
                <a:ea typeface="+mn-ea"/>
                <a:cs typeface="+mn-cs"/>
              </a:rPr>
              <a:t> gut“-Syndrom können zur Entwicklung der Autoimmunität bei T1D beitragen</a:t>
            </a:r>
            <a:r>
              <a:rPr lang="de-DE" baseline="30000" dirty="0">
                <a:solidFill>
                  <a:srgbClr val="404040"/>
                </a:solidFill>
                <a:latin typeface="+mn-lt"/>
                <a:ea typeface="+mn-ea"/>
                <a:cs typeface="+mn-cs"/>
              </a:rPr>
              <a:t>1</a:t>
            </a:r>
          </a:p>
          <a:p>
            <a:pPr marL="360363" lvl="1" indent="-268288" defTabSz="457200">
              <a:lnSpc>
                <a:spcPct val="100000"/>
              </a:lnSpc>
              <a:spcBef>
                <a:spcPts val="600"/>
              </a:spcBef>
              <a:buSzPct val="120000"/>
              <a:defRPr/>
            </a:pPr>
            <a:r>
              <a:rPr lang="de-DE" dirty="0">
                <a:solidFill>
                  <a:srgbClr val="404040"/>
                </a:solidFill>
                <a:latin typeface="+mn-lt"/>
                <a:ea typeface="+mn-ea"/>
                <a:cs typeface="+mn-cs"/>
              </a:rPr>
              <a:t>In den </a:t>
            </a:r>
            <a:r>
              <a:rPr lang="de-DE" b="1" dirty="0">
                <a:solidFill>
                  <a:srgbClr val="404040"/>
                </a:solidFill>
                <a:latin typeface="+mn-lt"/>
                <a:ea typeface="+mn-ea"/>
                <a:cs typeface="+mn-cs"/>
              </a:rPr>
              <a:t>Frühstadien des T1D </a:t>
            </a:r>
            <a:r>
              <a:rPr lang="de-DE" dirty="0">
                <a:solidFill>
                  <a:srgbClr val="404040"/>
                </a:solidFill>
                <a:latin typeface="+mn-lt"/>
                <a:ea typeface="+mn-ea"/>
                <a:cs typeface="+mn-cs"/>
              </a:rPr>
              <a:t>sind die </a:t>
            </a:r>
            <a:r>
              <a:rPr lang="de-DE" b="1" dirty="0">
                <a:solidFill>
                  <a:srgbClr val="404040"/>
                </a:solidFill>
                <a:latin typeface="+mn-lt"/>
                <a:ea typeface="+mn-ea"/>
                <a:cs typeface="+mn-cs"/>
              </a:rPr>
              <a:t>Autoimmun-Vorgänge besonders </a:t>
            </a:r>
            <a:r>
              <a:rPr lang="de-DE" b="1" dirty="0" err="1">
                <a:solidFill>
                  <a:srgbClr val="404040"/>
                </a:solidFill>
                <a:latin typeface="+mn-lt"/>
                <a:ea typeface="+mn-ea"/>
                <a:cs typeface="+mn-cs"/>
              </a:rPr>
              <a:t>ausge</a:t>
            </a:r>
            <a:r>
              <a:rPr lang="de-DE" b="1" dirty="0">
                <a:solidFill>
                  <a:srgbClr val="404040"/>
                </a:solidFill>
                <a:latin typeface="+mn-lt"/>
                <a:ea typeface="+mn-ea"/>
                <a:cs typeface="+mn-cs"/>
              </a:rPr>
              <a:t>-prägt</a:t>
            </a:r>
            <a:r>
              <a:rPr lang="de-DE" dirty="0">
                <a:solidFill>
                  <a:srgbClr val="404040"/>
                </a:solidFill>
                <a:latin typeface="+mn-lt"/>
                <a:ea typeface="+mn-ea"/>
                <a:cs typeface="+mn-cs"/>
              </a:rPr>
              <a:t> und lassen bei beginnender Hyperglykämie nach</a:t>
            </a:r>
            <a:r>
              <a:rPr lang="de-DE" baseline="30000" dirty="0">
                <a:solidFill>
                  <a:srgbClr val="404040"/>
                </a:solidFill>
                <a:latin typeface="+mn-lt"/>
                <a:ea typeface="+mn-ea"/>
                <a:cs typeface="+mn-cs"/>
              </a:rPr>
              <a:t>2</a:t>
            </a:r>
          </a:p>
          <a:p>
            <a:pPr marL="360363" lvl="1" indent="-268288" defTabSz="457200">
              <a:lnSpc>
                <a:spcPct val="100000"/>
              </a:lnSpc>
              <a:spcBef>
                <a:spcPts val="600"/>
              </a:spcBef>
              <a:buSzPct val="120000"/>
              <a:defRPr/>
            </a:pPr>
            <a:r>
              <a:rPr lang="de" b="1" dirty="0">
                <a:solidFill>
                  <a:srgbClr val="404040"/>
                </a:solidFill>
                <a:latin typeface="+mn-lt"/>
                <a:ea typeface="+mn-ea"/>
                <a:cs typeface="+mn-cs"/>
              </a:rPr>
              <a:t>Wichtigster Spieler </a:t>
            </a:r>
            <a:r>
              <a:rPr lang="de" dirty="0">
                <a:solidFill>
                  <a:srgbClr val="404040"/>
                </a:solidFill>
                <a:latin typeface="+mn-lt"/>
                <a:ea typeface="+mn-ea"/>
                <a:cs typeface="+mn-cs"/>
              </a:rPr>
              <a:t>bei der </a:t>
            </a:r>
            <a:r>
              <a:rPr lang="de" b="1" dirty="0">
                <a:solidFill>
                  <a:srgbClr val="404040"/>
                </a:solidFill>
                <a:latin typeface="+mn-lt"/>
                <a:ea typeface="+mn-ea"/>
                <a:cs typeface="+mn-cs"/>
              </a:rPr>
              <a:t>Zerstörung der Betazellen </a:t>
            </a:r>
            <a:r>
              <a:rPr lang="de" dirty="0">
                <a:solidFill>
                  <a:srgbClr val="404040"/>
                </a:solidFill>
                <a:latin typeface="+mn-lt"/>
                <a:ea typeface="+mn-ea"/>
                <a:cs typeface="+mn-cs"/>
              </a:rPr>
              <a:t>sind </a:t>
            </a:r>
            <a:r>
              <a:rPr lang="de" b="1" dirty="0">
                <a:solidFill>
                  <a:srgbClr val="404040"/>
                </a:solidFill>
                <a:latin typeface="+mn-lt"/>
                <a:ea typeface="+mn-ea"/>
                <a:cs typeface="+mn-cs"/>
              </a:rPr>
              <a:t>zytotoxische (CD8+) T-Zellen</a:t>
            </a:r>
            <a:r>
              <a:rPr lang="de" baseline="30000" dirty="0">
                <a:solidFill>
                  <a:srgbClr val="404040"/>
                </a:solidFill>
                <a:latin typeface="+mn-lt"/>
                <a:ea typeface="+mn-ea"/>
                <a:cs typeface="+mn-cs"/>
              </a:rPr>
              <a:t>3</a:t>
            </a:r>
          </a:p>
          <a:p>
            <a:pPr marL="360363" lvl="1" indent="-268288" defTabSz="457200">
              <a:lnSpc>
                <a:spcPct val="100000"/>
              </a:lnSpc>
              <a:spcBef>
                <a:spcPts val="600"/>
              </a:spcBef>
              <a:buSzPct val="120000"/>
              <a:defRPr/>
            </a:pPr>
            <a:r>
              <a:rPr lang="de" dirty="0">
                <a:solidFill>
                  <a:srgbClr val="404040"/>
                </a:solidFill>
              </a:rPr>
              <a:t>Die </a:t>
            </a:r>
            <a:r>
              <a:rPr lang="de" b="1" dirty="0">
                <a:solidFill>
                  <a:srgbClr val="404040"/>
                </a:solidFill>
              </a:rPr>
              <a:t>Immunzellen infiltrieren vom Rand her </a:t>
            </a:r>
            <a:r>
              <a:rPr lang="de" dirty="0">
                <a:solidFill>
                  <a:srgbClr val="404040"/>
                </a:solidFill>
              </a:rPr>
              <a:t>die Insel und zerstören vom Rand aus die Betazellen</a:t>
            </a:r>
            <a:r>
              <a:rPr lang="de" baseline="30000" dirty="0">
                <a:solidFill>
                  <a:srgbClr val="404040"/>
                </a:solidFill>
              </a:rPr>
              <a:t>4</a:t>
            </a:r>
          </a:p>
          <a:p>
            <a:pPr marL="360363" lvl="1" indent="-268288" defTabSz="457200">
              <a:lnSpc>
                <a:spcPct val="100000"/>
              </a:lnSpc>
              <a:spcBef>
                <a:spcPts val="600"/>
              </a:spcBef>
              <a:buSzPct val="120000"/>
              <a:defRPr/>
            </a:pPr>
            <a:r>
              <a:rPr lang="de-DE" b="1" dirty="0" err="1">
                <a:solidFill>
                  <a:srgbClr val="404040"/>
                </a:solidFill>
              </a:rPr>
              <a:t>Insulitis</a:t>
            </a:r>
            <a:r>
              <a:rPr lang="de-DE" dirty="0">
                <a:solidFill>
                  <a:srgbClr val="404040"/>
                </a:solidFill>
              </a:rPr>
              <a:t> ist </a:t>
            </a:r>
            <a:r>
              <a:rPr lang="de-DE" b="1" dirty="0">
                <a:solidFill>
                  <a:srgbClr val="404040"/>
                </a:solidFill>
              </a:rPr>
              <a:t>charakteristisch für junge Patienten zu Beginn ihrer klinischen T1D-Erkrankung</a:t>
            </a:r>
            <a:r>
              <a:rPr lang="de-DE" dirty="0">
                <a:solidFill>
                  <a:srgbClr val="404040"/>
                </a:solidFill>
              </a:rPr>
              <a:t>, sie ist selten bei längerer Erkrankungsdauer und auch selten bei Jugendlichen und Erwachsen zu Beginn der klinischen T1D-Erkrankung.</a:t>
            </a:r>
            <a:r>
              <a:rPr lang="de-DE" baseline="30000" dirty="0">
                <a:solidFill>
                  <a:srgbClr val="404040"/>
                </a:solidFill>
              </a:rPr>
              <a:t>5 </a:t>
            </a:r>
            <a:r>
              <a:rPr lang="de-DE" b="1" dirty="0">
                <a:solidFill>
                  <a:srgbClr val="404040"/>
                </a:solidFill>
              </a:rPr>
              <a:t>Nur</a:t>
            </a:r>
            <a:r>
              <a:rPr lang="de-DE" dirty="0">
                <a:solidFill>
                  <a:srgbClr val="404040"/>
                </a:solidFill>
              </a:rPr>
              <a:t> die </a:t>
            </a:r>
            <a:r>
              <a:rPr lang="de-DE" b="1" dirty="0">
                <a:solidFill>
                  <a:srgbClr val="404040"/>
                </a:solidFill>
              </a:rPr>
              <a:t>Betazellen</a:t>
            </a:r>
            <a:r>
              <a:rPr lang="de-DE" dirty="0">
                <a:solidFill>
                  <a:srgbClr val="404040"/>
                </a:solidFill>
              </a:rPr>
              <a:t> werden geschädigt</a:t>
            </a:r>
            <a:r>
              <a:rPr lang="de-DE" baseline="30000" dirty="0">
                <a:solidFill>
                  <a:srgbClr val="404040"/>
                </a:solidFill>
              </a:rPr>
              <a:t>5,6</a:t>
            </a:r>
          </a:p>
          <a:p>
            <a:pPr marL="360363" lvl="1" indent="-268288" defTabSz="457200">
              <a:lnSpc>
                <a:spcPct val="100000"/>
              </a:lnSpc>
              <a:spcBef>
                <a:spcPts val="600"/>
              </a:spcBef>
              <a:buSzPct val="120000"/>
              <a:defRPr/>
            </a:pPr>
            <a:endParaRPr lang="de" baseline="30000" dirty="0">
              <a:solidFill>
                <a:srgbClr val="404040"/>
              </a:solidFill>
            </a:endParaRPr>
          </a:p>
          <a:p>
            <a:pPr marL="360363" lvl="1" indent="-268288" defTabSz="457200">
              <a:lnSpc>
                <a:spcPct val="100000"/>
              </a:lnSpc>
              <a:spcBef>
                <a:spcPts val="600"/>
              </a:spcBef>
              <a:buSzPct val="120000"/>
              <a:defRPr/>
            </a:pPr>
            <a:endParaRPr lang="de" b="1" baseline="30000" dirty="0">
              <a:solidFill>
                <a:srgbClr val="404040"/>
              </a:solidFill>
              <a:latin typeface="+mn-lt"/>
              <a:ea typeface="+mn-ea"/>
              <a:cs typeface="+mn-cs"/>
            </a:endParaRPr>
          </a:p>
          <a:p>
            <a:pPr marL="360363" lvl="1" indent="-268288" defTabSz="457200">
              <a:lnSpc>
                <a:spcPct val="100000"/>
              </a:lnSpc>
              <a:spcBef>
                <a:spcPts val="600"/>
              </a:spcBef>
              <a:buSzPct val="120000"/>
              <a:defRPr/>
            </a:pPr>
            <a:endParaRPr lang="de" dirty="0">
              <a:solidFill>
                <a:srgbClr val="404040"/>
              </a:solidFill>
              <a:latin typeface="+mn-lt"/>
              <a:ea typeface="+mn-ea"/>
              <a:cs typeface="+mn-cs"/>
            </a:endParaRPr>
          </a:p>
        </p:txBody>
      </p:sp>
      <p:sp>
        <p:nvSpPr>
          <p:cNvPr id="6" name="TextBox 3037">
            <a:extLst>
              <a:ext uri="{FF2B5EF4-FFF2-40B4-BE49-F238E27FC236}">
                <a16:creationId xmlns:a16="http://schemas.microsoft.com/office/drawing/2014/main" id="{E8DB3F5E-26CD-1E6B-266E-BB7887220820}"/>
              </a:ext>
            </a:extLst>
          </p:cNvPr>
          <p:cNvSpPr txBox="1"/>
          <p:nvPr/>
        </p:nvSpPr>
        <p:spPr>
          <a:xfrm>
            <a:off x="325615" y="4756121"/>
            <a:ext cx="8275633" cy="369332"/>
          </a:xfrm>
          <a:prstGeom prst="rect">
            <a:avLst/>
          </a:prstGeom>
          <a:noFill/>
        </p:spPr>
        <p:txBody>
          <a:bodyPr wrap="square" rtlCol="0" anchor="b">
            <a:spAutoFit/>
          </a:bodyPr>
          <a:lstStyle/>
          <a:p>
            <a:pPr defTabSz="685766">
              <a:buClr>
                <a:srgbClr val="2F4B95"/>
              </a:buClr>
              <a:defRPr/>
            </a:pPr>
            <a:r>
              <a:rPr lang="da-DK" sz="600" dirty="0">
                <a:solidFill>
                  <a:srgbClr val="404040"/>
                </a:solidFill>
                <a:ea typeface="Arial"/>
                <a:cs typeface="Arial"/>
              </a:rPr>
              <a:t>CD: Cluster of differentaion, Differenzierungscluster; T1D: Typ-1-Diabetes.</a:t>
            </a:r>
          </a:p>
          <a:p>
            <a:pPr defTabSz="685766">
              <a:buClr>
                <a:srgbClr val="2F4B95"/>
              </a:buClr>
              <a:defRPr/>
            </a:pPr>
            <a:r>
              <a:rPr lang="de-DE" sz="600" b="1" dirty="0">
                <a:solidFill>
                  <a:srgbClr val="404040"/>
                </a:solidFill>
                <a:cs typeface="Arial"/>
              </a:rPr>
              <a:t>1. </a:t>
            </a:r>
            <a:r>
              <a:rPr lang="en-US" sz="600" dirty="0">
                <a:solidFill>
                  <a:srgbClr val="404040"/>
                </a:solidFill>
                <a:cs typeface="Arial"/>
              </a:rPr>
              <a:t>Ilonen J </a:t>
            </a:r>
            <a:r>
              <a:rPr lang="en-US" sz="600" i="1" dirty="0">
                <a:solidFill>
                  <a:srgbClr val="404040"/>
                </a:solidFill>
                <a:cs typeface="Arial"/>
              </a:rPr>
              <a:t>et al. Nat Rev Endocrinol </a:t>
            </a:r>
            <a:r>
              <a:rPr lang="en-US" sz="600" dirty="0">
                <a:solidFill>
                  <a:srgbClr val="404040"/>
                </a:solidFill>
                <a:cs typeface="Arial"/>
              </a:rPr>
              <a:t>2019; 15: 635–50.</a:t>
            </a:r>
            <a:r>
              <a:rPr lang="da-DK" sz="600" dirty="0">
                <a:solidFill>
                  <a:srgbClr val="404040"/>
                </a:solidFill>
                <a:ea typeface="Arial"/>
                <a:cs typeface="Arial"/>
              </a:rPr>
              <a:t> </a:t>
            </a:r>
            <a:r>
              <a:rPr lang="da-DK" sz="600" b="1" dirty="0">
                <a:solidFill>
                  <a:srgbClr val="404040"/>
                </a:solidFill>
                <a:ea typeface="Arial"/>
                <a:cs typeface="Arial"/>
              </a:rPr>
              <a:t>2. </a:t>
            </a:r>
            <a:r>
              <a:rPr lang="en-US" sz="600" dirty="0">
                <a:solidFill>
                  <a:srgbClr val="404040"/>
                </a:solidFill>
                <a:cs typeface="Arial"/>
              </a:rPr>
              <a:t>Roep BO &amp; Tree TIM</a:t>
            </a:r>
            <a:r>
              <a:rPr lang="en-US" sz="600" i="1" dirty="0">
                <a:solidFill>
                  <a:srgbClr val="404040"/>
                </a:solidFill>
                <a:cs typeface="Arial"/>
              </a:rPr>
              <a:t>. Nat Rev Endocrinol </a:t>
            </a:r>
            <a:r>
              <a:rPr lang="en-US" sz="600" dirty="0">
                <a:solidFill>
                  <a:srgbClr val="404040"/>
                </a:solidFill>
                <a:cs typeface="Arial"/>
              </a:rPr>
              <a:t>2014; 10: 229–42.</a:t>
            </a:r>
            <a:r>
              <a:rPr lang="de-DE" sz="600" dirty="0">
                <a:solidFill>
                  <a:srgbClr val="404040"/>
                </a:solidFill>
              </a:rPr>
              <a:t> </a:t>
            </a:r>
            <a:r>
              <a:rPr lang="da-DK" sz="600" b="1" dirty="0">
                <a:solidFill>
                  <a:srgbClr val="404040"/>
                </a:solidFill>
                <a:ea typeface="Arial"/>
                <a:cs typeface="Arial"/>
              </a:rPr>
              <a:t>3.</a:t>
            </a:r>
            <a:r>
              <a:rPr lang="da-DK" sz="600" dirty="0">
                <a:solidFill>
                  <a:srgbClr val="404040"/>
                </a:solidFill>
                <a:ea typeface="Arial"/>
                <a:cs typeface="Arial"/>
              </a:rPr>
              <a:t> </a:t>
            </a:r>
            <a:r>
              <a:rPr lang="en-US" sz="600" dirty="0">
                <a:solidFill>
                  <a:srgbClr val="404040"/>
                </a:solidFill>
                <a:cs typeface="Arial"/>
              </a:rPr>
              <a:t>Roep BO </a:t>
            </a:r>
            <a:r>
              <a:rPr lang="en-US" sz="600" i="1" dirty="0">
                <a:solidFill>
                  <a:srgbClr val="404040"/>
                </a:solidFill>
                <a:cs typeface="Arial"/>
              </a:rPr>
              <a:t>et al. Nat Rev Endocrinol </a:t>
            </a:r>
            <a:r>
              <a:rPr lang="en-US" sz="600" dirty="0">
                <a:solidFill>
                  <a:srgbClr val="404040"/>
                </a:solidFill>
                <a:cs typeface="Arial"/>
              </a:rPr>
              <a:t>2021; 17: 150–61. </a:t>
            </a:r>
            <a:r>
              <a:rPr lang="de-DE" sz="600" b="1" dirty="0">
                <a:solidFill>
                  <a:srgbClr val="404040"/>
                </a:solidFill>
                <a:ea typeface="Arial"/>
                <a:cs typeface="Arial"/>
              </a:rPr>
              <a:t>4</a:t>
            </a:r>
            <a:r>
              <a:rPr lang="de-DE" sz="600" dirty="0">
                <a:solidFill>
                  <a:srgbClr val="404040"/>
                </a:solidFill>
                <a:ea typeface="Arial"/>
                <a:cs typeface="Arial"/>
              </a:rPr>
              <a:t>. </a:t>
            </a:r>
            <a:r>
              <a:rPr lang="en-US" sz="600" dirty="0">
                <a:solidFill>
                  <a:srgbClr val="404040"/>
                </a:solidFill>
                <a:ea typeface="Verdana"/>
                <a:cs typeface="Arial"/>
              </a:rPr>
              <a:t>Atkinson MA &amp; </a:t>
            </a:r>
            <a:r>
              <a:rPr lang="en-US" sz="600" dirty="0" err="1">
                <a:solidFill>
                  <a:srgbClr val="404040"/>
                </a:solidFill>
                <a:ea typeface="Verdana"/>
                <a:cs typeface="Arial"/>
              </a:rPr>
              <a:t>Mirmira</a:t>
            </a:r>
            <a:r>
              <a:rPr lang="en-US" sz="600" dirty="0">
                <a:solidFill>
                  <a:srgbClr val="404040"/>
                </a:solidFill>
                <a:ea typeface="Verdana"/>
                <a:cs typeface="Arial"/>
              </a:rPr>
              <a:t> RG</a:t>
            </a:r>
            <a:r>
              <a:rPr lang="en-US" sz="600" i="1" dirty="0">
                <a:solidFill>
                  <a:srgbClr val="404040"/>
                </a:solidFill>
                <a:ea typeface="Verdana"/>
                <a:cs typeface="Arial"/>
              </a:rPr>
              <a:t>. Cell </a:t>
            </a:r>
            <a:r>
              <a:rPr lang="en-US" sz="600" i="1" dirty="0" err="1">
                <a:solidFill>
                  <a:srgbClr val="404040"/>
                </a:solidFill>
                <a:ea typeface="Verdana"/>
                <a:cs typeface="Arial"/>
              </a:rPr>
              <a:t>Metab</a:t>
            </a:r>
            <a:r>
              <a:rPr lang="en-US" sz="600" i="1" dirty="0">
                <a:solidFill>
                  <a:srgbClr val="404040"/>
                </a:solidFill>
                <a:ea typeface="Verdana"/>
                <a:cs typeface="Arial"/>
              </a:rPr>
              <a:t> </a:t>
            </a:r>
            <a:r>
              <a:rPr lang="en-US" sz="600" dirty="0">
                <a:solidFill>
                  <a:srgbClr val="404040"/>
                </a:solidFill>
                <a:ea typeface="Verdana"/>
                <a:cs typeface="Arial"/>
              </a:rPr>
              <a:t>2023; 35: 1500–18.</a:t>
            </a:r>
            <a:r>
              <a:rPr lang="de" sz="600" dirty="0">
                <a:solidFill>
                  <a:srgbClr val="404040"/>
                </a:solidFill>
                <a:ea typeface="Arial"/>
                <a:cs typeface="Arial"/>
              </a:rPr>
              <a:t> </a:t>
            </a:r>
            <a:r>
              <a:rPr lang="de" sz="600" b="1" dirty="0">
                <a:solidFill>
                  <a:srgbClr val="404040"/>
                </a:solidFill>
                <a:ea typeface="Arial"/>
                <a:cs typeface="Arial"/>
              </a:rPr>
              <a:t>5.</a:t>
            </a:r>
            <a:r>
              <a:rPr lang="de" sz="600" dirty="0">
                <a:solidFill>
                  <a:srgbClr val="404040"/>
                </a:solidFill>
                <a:ea typeface="Arial"/>
                <a:cs typeface="Arial"/>
              </a:rPr>
              <a:t> In‘t Veld P. </a:t>
            </a:r>
            <a:r>
              <a:rPr lang="de" sz="600" i="1" dirty="0">
                <a:solidFill>
                  <a:srgbClr val="404040"/>
                </a:solidFill>
                <a:ea typeface="Arial"/>
                <a:cs typeface="Arial"/>
              </a:rPr>
              <a:t>Islets</a:t>
            </a:r>
            <a:r>
              <a:rPr lang="de" sz="600" dirty="0">
                <a:solidFill>
                  <a:srgbClr val="404040"/>
                </a:solidFill>
                <a:ea typeface="Arial"/>
                <a:cs typeface="Arial"/>
              </a:rPr>
              <a:t> 2011; 3: 131–8. </a:t>
            </a:r>
            <a:r>
              <a:rPr lang="de" sz="600" b="1" dirty="0">
                <a:solidFill>
                  <a:srgbClr val="404040"/>
                </a:solidFill>
                <a:ea typeface="Arial"/>
                <a:cs typeface="Arial"/>
              </a:rPr>
              <a:t>6.</a:t>
            </a:r>
            <a:r>
              <a:rPr lang="de" sz="600" dirty="0">
                <a:solidFill>
                  <a:srgbClr val="404040"/>
                </a:solidFill>
                <a:ea typeface="Arial"/>
                <a:cs typeface="Arial"/>
              </a:rPr>
              <a:t> Hommel A &amp; Reschke F. </a:t>
            </a:r>
            <a:r>
              <a:rPr lang="de-DE" sz="600" i="1" dirty="0">
                <a:solidFill>
                  <a:srgbClr val="404040"/>
                </a:solidFill>
                <a:ea typeface="Arial"/>
                <a:cs typeface="Arial"/>
              </a:rPr>
              <a:t>Diabetologe </a:t>
            </a:r>
            <a:r>
              <a:rPr lang="de-DE" sz="600" dirty="0">
                <a:solidFill>
                  <a:srgbClr val="404040"/>
                </a:solidFill>
                <a:ea typeface="Arial"/>
                <a:cs typeface="Arial"/>
              </a:rPr>
              <a:t>2021; 17: 657–66. </a:t>
            </a:r>
            <a:endParaRPr lang="da-DK" sz="600" dirty="0">
              <a:solidFill>
                <a:srgbClr val="404040"/>
              </a:solidFill>
              <a:ea typeface="Arial"/>
              <a:cs typeface="Arial"/>
            </a:endParaRPr>
          </a:p>
        </p:txBody>
      </p:sp>
    </p:spTree>
    <p:extLst>
      <p:ext uri="{BB962C8B-B14F-4D97-AF65-F5344CB8AC3E}">
        <p14:creationId xmlns:p14="http://schemas.microsoft.com/office/powerpoint/2010/main" val="562136985"/>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martArt-Platzhalter 2">
            <a:extLst>
              <a:ext uri="{FF2B5EF4-FFF2-40B4-BE49-F238E27FC236}">
                <a16:creationId xmlns:a16="http://schemas.microsoft.com/office/drawing/2014/main" id="{4D90A5CC-2833-A3B7-4830-E69DF909895D}"/>
              </a:ext>
            </a:extLst>
          </p:cNvPr>
          <p:cNvSpPr>
            <a:spLocks noGrp="1"/>
          </p:cNvSpPr>
          <p:nvPr>
            <p:ph type="dgm" sz="quarter" idx="13"/>
          </p:nvPr>
        </p:nvSpPr>
        <p:spPr/>
        <p:txBody>
          <a:bodyPr/>
          <a:lstStyle/>
          <a:p>
            <a:endParaRPr lang="de-DE"/>
          </a:p>
        </p:txBody>
      </p:sp>
      <p:sp>
        <p:nvSpPr>
          <p:cNvPr id="8" name="SmartArt-Platzhalter 7">
            <a:extLst>
              <a:ext uri="{FF2B5EF4-FFF2-40B4-BE49-F238E27FC236}">
                <a16:creationId xmlns:a16="http://schemas.microsoft.com/office/drawing/2014/main" id="{7526D9B7-C59F-2576-C09B-4FB5A6CFA385}"/>
              </a:ext>
            </a:extLst>
          </p:cNvPr>
          <p:cNvSpPr>
            <a:spLocks noGrp="1"/>
          </p:cNvSpPr>
          <p:nvPr>
            <p:ph type="dgm" sz="quarter" idx="14"/>
          </p:nvPr>
        </p:nvSpPr>
        <p:spPr/>
        <p:txBody>
          <a:bodyPr/>
          <a:lstStyle/>
          <a:p>
            <a:endParaRPr lang="de-DE"/>
          </a:p>
        </p:txBody>
      </p:sp>
      <p:sp>
        <p:nvSpPr>
          <p:cNvPr id="2" name="Textfeld 1">
            <a:extLst>
              <a:ext uri="{FF2B5EF4-FFF2-40B4-BE49-F238E27FC236}">
                <a16:creationId xmlns:a16="http://schemas.microsoft.com/office/drawing/2014/main" id="{30572CD0-AEC8-B944-1B4E-95069F5B3DC4}"/>
              </a:ext>
            </a:extLst>
          </p:cNvPr>
          <p:cNvSpPr txBox="1"/>
          <p:nvPr/>
        </p:nvSpPr>
        <p:spPr>
          <a:xfrm>
            <a:off x="2344467" y="4790364"/>
            <a:ext cx="4455066" cy="246221"/>
          </a:xfrm>
          <a:prstGeom prst="rect">
            <a:avLst/>
          </a:prstGeom>
          <a:noFill/>
        </p:spPr>
        <p:txBody>
          <a:bodyPr wrap="none" rtlCol="0">
            <a:spAutoFit/>
          </a:bodyPr>
          <a:lstStyle/>
          <a:p>
            <a:pPr algn="ctr"/>
            <a:r>
              <a:rPr lang="de-DE" sz="1000" dirty="0">
                <a:solidFill>
                  <a:schemeClr val="bg1"/>
                </a:solidFill>
              </a:rPr>
              <a:t>Sanofi-Aventis Deutschland GmbH l </a:t>
            </a:r>
            <a:r>
              <a:rPr lang="de-DE" sz="1000" dirty="0" err="1">
                <a:solidFill>
                  <a:schemeClr val="bg1"/>
                </a:solidFill>
              </a:rPr>
              <a:t>Lützowstr</a:t>
            </a:r>
            <a:r>
              <a:rPr lang="de-DE" sz="1000" dirty="0">
                <a:solidFill>
                  <a:schemeClr val="bg1"/>
                </a:solidFill>
              </a:rPr>
              <a:t>. 107 l 10785 Berlin</a:t>
            </a:r>
          </a:p>
        </p:txBody>
      </p:sp>
      <p:pic>
        <p:nvPicPr>
          <p:cNvPr id="4" name="Grafik 3" descr="Start Silhouette">
            <a:hlinkClick r:id="rId2" action="ppaction://hlinksldjump"/>
            <a:extLst>
              <a:ext uri="{FF2B5EF4-FFF2-40B4-BE49-F238E27FC236}">
                <a16:creationId xmlns:a16="http://schemas.microsoft.com/office/drawing/2014/main" id="{5C5E6788-80F6-A19C-B596-47FB9B88F20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3733" y="4486442"/>
            <a:ext cx="558465" cy="558465"/>
          </a:xfrm>
          <a:prstGeom prst="rect">
            <a:avLst/>
          </a:prstGeom>
        </p:spPr>
      </p:pic>
    </p:spTree>
    <p:extLst>
      <p:ext uri="{BB962C8B-B14F-4D97-AF65-F5344CB8AC3E}">
        <p14:creationId xmlns:p14="http://schemas.microsoft.com/office/powerpoint/2010/main" val="771031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5489BA-426E-243F-BE80-AD7A7081484B}"/>
            </a:ext>
          </a:extLst>
        </p:cNvPr>
        <p:cNvGrpSpPr/>
        <p:nvPr/>
      </p:nvGrpSpPr>
      <p:grpSpPr>
        <a:xfrm>
          <a:off x="0" y="0"/>
          <a:ext cx="0" cy="0"/>
          <a:chOff x="0" y="0"/>
          <a:chExt cx="0" cy="0"/>
        </a:xfrm>
      </p:grpSpPr>
      <p:sp>
        <p:nvSpPr>
          <p:cNvPr id="11" name="Textplatzhalter 4">
            <a:extLst>
              <a:ext uri="{FF2B5EF4-FFF2-40B4-BE49-F238E27FC236}">
                <a16:creationId xmlns:a16="http://schemas.microsoft.com/office/drawing/2014/main" id="{E07706A7-8518-A4CC-5D13-55948B867FA7}"/>
              </a:ext>
            </a:extLst>
          </p:cNvPr>
          <p:cNvSpPr>
            <a:spLocks noGrp="1"/>
          </p:cNvSpPr>
          <p:nvPr>
            <p:ph type="body" sz="quarter" idx="17"/>
          </p:nvPr>
        </p:nvSpPr>
        <p:spPr>
          <a:xfrm>
            <a:off x="368965" y="116964"/>
            <a:ext cx="8476488" cy="463296"/>
          </a:xfrm>
        </p:spPr>
        <p:txBody>
          <a:bodyPr/>
          <a:lstStyle/>
          <a:p>
            <a:r>
              <a:rPr lang="de-DE" sz="2000" b="1" dirty="0">
                <a:solidFill>
                  <a:srgbClr val="7030A0"/>
                </a:solidFill>
                <a:latin typeface="+mj-lt"/>
              </a:rPr>
              <a:t>Orte der T- und B-Zell-Aktivierung</a:t>
            </a:r>
            <a:r>
              <a:rPr lang="de-DE" sz="2000" b="1" baseline="30000" dirty="0">
                <a:solidFill>
                  <a:srgbClr val="7030A0"/>
                </a:solidFill>
                <a:latin typeface="+mj-lt"/>
              </a:rPr>
              <a:t>1</a:t>
            </a:r>
          </a:p>
        </p:txBody>
      </p:sp>
      <p:sp>
        <p:nvSpPr>
          <p:cNvPr id="9" name="Textfeld 8">
            <a:extLst>
              <a:ext uri="{FF2B5EF4-FFF2-40B4-BE49-F238E27FC236}">
                <a16:creationId xmlns:a16="http://schemas.microsoft.com/office/drawing/2014/main" id="{91B14E31-45AA-EAB1-3C88-C24D4FB97358}"/>
              </a:ext>
            </a:extLst>
          </p:cNvPr>
          <p:cNvSpPr txBox="1"/>
          <p:nvPr/>
        </p:nvSpPr>
        <p:spPr>
          <a:xfrm>
            <a:off x="368965" y="4757654"/>
            <a:ext cx="8476488" cy="369332"/>
          </a:xfrm>
          <a:prstGeom prst="rect">
            <a:avLst/>
          </a:prstGeom>
          <a:noFill/>
        </p:spPr>
        <p:txBody>
          <a:bodyPr wrap="square">
            <a:spAutoFit/>
          </a:bodyPr>
          <a:lstStyle/>
          <a:p>
            <a:r>
              <a:rPr lang="de-DE" sz="600" dirty="0">
                <a:solidFill>
                  <a:srgbClr val="404040"/>
                </a:solidFill>
                <a:cs typeface="Arial"/>
              </a:rPr>
              <a:t>HEV: </a:t>
            </a:r>
            <a:r>
              <a:rPr lang="de-DE" sz="600" dirty="0" err="1">
                <a:solidFill>
                  <a:srgbClr val="404040"/>
                </a:solidFill>
                <a:cs typeface="Arial"/>
              </a:rPr>
              <a:t>Hochendothelvenole</a:t>
            </a:r>
            <a:r>
              <a:rPr lang="de-DE" sz="600" dirty="0">
                <a:solidFill>
                  <a:srgbClr val="404040"/>
                </a:solidFill>
                <a:cs typeface="Arial"/>
              </a:rPr>
              <a:t>; PALS: </a:t>
            </a:r>
            <a:r>
              <a:rPr lang="de-DE" sz="600" dirty="0" err="1">
                <a:solidFill>
                  <a:srgbClr val="404040"/>
                </a:solidFill>
                <a:cs typeface="Arial"/>
              </a:rPr>
              <a:t>Periarteriolare</a:t>
            </a:r>
            <a:r>
              <a:rPr lang="de-DE" sz="600" dirty="0">
                <a:solidFill>
                  <a:srgbClr val="404040"/>
                </a:solidFill>
                <a:cs typeface="Arial"/>
              </a:rPr>
              <a:t> lymphatische </a:t>
            </a:r>
            <a:r>
              <a:rPr lang="de-DE" sz="600" dirty="0" err="1">
                <a:solidFill>
                  <a:srgbClr val="404040"/>
                </a:solidFill>
                <a:cs typeface="Arial"/>
              </a:rPr>
              <a:t>Secheiden</a:t>
            </a:r>
            <a:r>
              <a:rPr lang="de-DE" sz="600" dirty="0">
                <a:solidFill>
                  <a:srgbClr val="404040"/>
                </a:solidFill>
                <a:cs typeface="Arial"/>
              </a:rPr>
              <a:t> = Ansammlungen von T- und dendritischen Zellen, gruppiert um die zentrale </a:t>
            </a:r>
            <a:r>
              <a:rPr lang="de-DE" sz="600" dirty="0" err="1">
                <a:solidFill>
                  <a:srgbClr val="404040"/>
                </a:solidFill>
                <a:cs typeface="Arial"/>
              </a:rPr>
              <a:t>Aerteriole</a:t>
            </a:r>
            <a:r>
              <a:rPr lang="de-DE" sz="600" dirty="0">
                <a:solidFill>
                  <a:srgbClr val="404040"/>
                </a:solidFill>
                <a:cs typeface="Arial"/>
              </a:rPr>
              <a:t> in der weißen Pulpa der Milz; </a:t>
            </a:r>
            <a:endParaRPr lang="de-DE" sz="600" b="1" dirty="0">
              <a:solidFill>
                <a:srgbClr val="404040"/>
              </a:solidFill>
              <a:cs typeface="Arial"/>
            </a:endParaRPr>
          </a:p>
          <a:p>
            <a:r>
              <a:rPr lang="de-DE" sz="600" b="1" dirty="0">
                <a:solidFill>
                  <a:srgbClr val="404040"/>
                </a:solidFill>
                <a:cs typeface="Arial"/>
              </a:rPr>
              <a:t>1. </a:t>
            </a:r>
            <a:r>
              <a:rPr lang="de-DE" sz="600" dirty="0">
                <a:solidFill>
                  <a:srgbClr val="404040"/>
                </a:solidFill>
                <a:cs typeface="Arial"/>
              </a:rPr>
              <a:t>Murphy K &amp; Weaver C. </a:t>
            </a:r>
            <a:r>
              <a:rPr lang="de-DE" sz="600" i="1" dirty="0" err="1">
                <a:solidFill>
                  <a:srgbClr val="404040"/>
                </a:solidFill>
                <a:cs typeface="Arial"/>
              </a:rPr>
              <a:t>Janeway</a:t>
            </a:r>
            <a:r>
              <a:rPr lang="de-DE" sz="600" i="1" dirty="0">
                <a:solidFill>
                  <a:srgbClr val="404040"/>
                </a:solidFill>
                <a:cs typeface="Arial"/>
              </a:rPr>
              <a:t> Immunologie</a:t>
            </a:r>
            <a:r>
              <a:rPr lang="de-DE" sz="600" dirty="0">
                <a:solidFill>
                  <a:srgbClr val="404040"/>
                </a:solidFill>
                <a:cs typeface="Arial"/>
              </a:rPr>
              <a:t>, Kapitel 9: Die T-Zell-vermittelte Immunität; © Springer-Verlag GmbH Deutschland, ein Teil von Springer Nature 2018: 443</a:t>
            </a:r>
            <a:r>
              <a:rPr lang="de" sz="600" dirty="0">
                <a:solidFill>
                  <a:srgbClr val="404040"/>
                </a:solidFill>
                <a:ea typeface="Arial"/>
                <a:cs typeface="Arial"/>
              </a:rPr>
              <a:t>–</a:t>
            </a:r>
            <a:r>
              <a:rPr lang="de-DE" sz="600" dirty="0">
                <a:solidFill>
                  <a:srgbClr val="404040"/>
                </a:solidFill>
                <a:cs typeface="Arial"/>
              </a:rPr>
              <a:t>515. </a:t>
            </a:r>
            <a:r>
              <a:rPr lang="de-DE" sz="600" dirty="0">
                <a:solidFill>
                  <a:srgbClr val="404040"/>
                </a:solidFill>
                <a:cs typeface="Arial"/>
                <a:hlinkClick r:id="rId2">
                  <a:extLst>
                    <a:ext uri="{A12FA001-AC4F-418D-AE19-62706E023703}">
                      <ahyp:hlinkClr xmlns:ahyp="http://schemas.microsoft.com/office/drawing/2018/hyperlinkcolor" val="tx"/>
                    </a:ext>
                  </a:extLst>
                </a:hlinkClick>
              </a:rPr>
              <a:t>https://doi.org/10.1007/978-3-662-56004-4_9</a:t>
            </a:r>
            <a:r>
              <a:rPr lang="de-DE" sz="600" dirty="0">
                <a:solidFill>
                  <a:srgbClr val="404040"/>
                </a:solidFill>
                <a:cs typeface="Arial"/>
              </a:rPr>
              <a:t>.</a:t>
            </a:r>
            <a:r>
              <a:rPr lang="en-US" sz="600" dirty="0">
                <a:solidFill>
                  <a:srgbClr val="404040"/>
                </a:solidFill>
                <a:cs typeface="Arial"/>
              </a:rPr>
              <a:t> Zuletzt </a:t>
            </a:r>
            <a:r>
              <a:rPr lang="en-US" sz="600" dirty="0" err="1">
                <a:solidFill>
                  <a:srgbClr val="404040"/>
                </a:solidFill>
                <a:cs typeface="Arial"/>
              </a:rPr>
              <a:t>abgerufen</a:t>
            </a:r>
            <a:r>
              <a:rPr lang="en-US" sz="600" dirty="0">
                <a:solidFill>
                  <a:srgbClr val="404040"/>
                </a:solidFill>
                <a:cs typeface="Arial"/>
              </a:rPr>
              <a:t> am 12.01.2026. </a:t>
            </a:r>
            <a:r>
              <a:rPr lang="en-US" sz="600" b="1" dirty="0">
                <a:solidFill>
                  <a:srgbClr val="404040"/>
                </a:solidFill>
                <a:cs typeface="Arial"/>
              </a:rPr>
              <a:t>2.</a:t>
            </a:r>
            <a:r>
              <a:rPr lang="en-US" sz="600" dirty="0">
                <a:solidFill>
                  <a:srgbClr val="404040"/>
                </a:solidFill>
                <a:cs typeface="Arial"/>
              </a:rPr>
              <a:t> Ilonen J </a:t>
            </a:r>
            <a:r>
              <a:rPr lang="en-US" sz="600" i="1" dirty="0">
                <a:solidFill>
                  <a:srgbClr val="404040"/>
                </a:solidFill>
                <a:cs typeface="Arial"/>
              </a:rPr>
              <a:t>et al. Nat Rev Endocrinol </a:t>
            </a:r>
            <a:r>
              <a:rPr lang="en-US" sz="600" dirty="0">
                <a:solidFill>
                  <a:srgbClr val="404040"/>
                </a:solidFill>
                <a:cs typeface="Arial"/>
              </a:rPr>
              <a:t>2019; 15: 635</a:t>
            </a:r>
            <a:r>
              <a:rPr lang="de" sz="600" dirty="0">
                <a:solidFill>
                  <a:srgbClr val="404040"/>
                </a:solidFill>
                <a:ea typeface="Arial"/>
                <a:cs typeface="Arial"/>
              </a:rPr>
              <a:t>–</a:t>
            </a:r>
            <a:r>
              <a:rPr lang="en-US" sz="600" dirty="0">
                <a:solidFill>
                  <a:srgbClr val="404040"/>
                </a:solidFill>
                <a:cs typeface="Arial"/>
              </a:rPr>
              <a:t>50.   </a:t>
            </a:r>
          </a:p>
        </p:txBody>
      </p:sp>
      <p:pic>
        <p:nvPicPr>
          <p:cNvPr id="3" name="Grafik 2" descr="Ein Bild, das Text, Screenshot, Diagramm, Kreis enthält.&#10;&#10;KI-generierte Inhalte können fehlerhaft sein.">
            <a:extLst>
              <a:ext uri="{FF2B5EF4-FFF2-40B4-BE49-F238E27FC236}">
                <a16:creationId xmlns:a16="http://schemas.microsoft.com/office/drawing/2014/main" id="{8382FC4F-B7B7-A92F-CEE5-1239A2E673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7388" y="760006"/>
            <a:ext cx="2531531" cy="3049026"/>
          </a:xfrm>
          <a:prstGeom prst="rect">
            <a:avLst/>
          </a:prstGeom>
        </p:spPr>
      </p:pic>
      <p:pic>
        <p:nvPicPr>
          <p:cNvPr id="5" name="Grafik 4" descr="Ein Bild, das Text, Screenshot, Diagramm, Clipart enthält.&#10;&#10;KI-generierte Inhalte können fehlerhaft sein.">
            <a:extLst>
              <a:ext uri="{FF2B5EF4-FFF2-40B4-BE49-F238E27FC236}">
                <a16:creationId xmlns:a16="http://schemas.microsoft.com/office/drawing/2014/main" id="{9EB73DF4-643C-5870-1A1A-EC69CD3CF6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00252" y="760006"/>
            <a:ext cx="2546751" cy="3049026"/>
          </a:xfrm>
          <a:prstGeom prst="rect">
            <a:avLst/>
          </a:prstGeom>
        </p:spPr>
      </p:pic>
      <p:pic>
        <p:nvPicPr>
          <p:cNvPr id="8" name="Grafik 7" descr="Ein Bild, das Text, Screenshot, Diagramm, Kreis enthält.&#10;&#10;KI-generierte Inhalte können fehlerhaft sein.">
            <a:extLst>
              <a:ext uri="{FF2B5EF4-FFF2-40B4-BE49-F238E27FC236}">
                <a16:creationId xmlns:a16="http://schemas.microsoft.com/office/drawing/2014/main" id="{DE2E1B88-B657-1070-787B-91DC72B2E14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88337" y="760006"/>
            <a:ext cx="2728275" cy="3049026"/>
          </a:xfrm>
          <a:prstGeom prst="rect">
            <a:avLst/>
          </a:prstGeom>
        </p:spPr>
      </p:pic>
      <p:sp>
        <p:nvSpPr>
          <p:cNvPr id="10" name="Rectangle: Rounded Corners 23">
            <a:extLst>
              <a:ext uri="{FF2B5EF4-FFF2-40B4-BE49-F238E27FC236}">
                <a16:creationId xmlns:a16="http://schemas.microsoft.com/office/drawing/2014/main" id="{072E3038-D383-A1DD-FE38-E71719A64978}"/>
              </a:ext>
            </a:extLst>
          </p:cNvPr>
          <p:cNvSpPr/>
          <p:nvPr/>
        </p:nvSpPr>
        <p:spPr>
          <a:xfrm>
            <a:off x="1057093" y="4085414"/>
            <a:ext cx="7029813" cy="54602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de-DE" sz="1100">
                <a:solidFill>
                  <a:prstClr val="white"/>
                </a:solidFill>
                <a:latin typeface="Verdana"/>
              </a:rPr>
              <a:t>Beim Autoimmunangriff auf die Betazellen spielen die den Pankreas drainierenden Lymphknoten eine zentrale Rolle bei der Aktivierung der T- und B-Zellen</a:t>
            </a:r>
            <a:r>
              <a:rPr lang="de-DE" sz="1100" baseline="30000">
                <a:solidFill>
                  <a:prstClr val="white"/>
                </a:solidFill>
                <a:latin typeface="Verdana"/>
              </a:rPr>
              <a:t>2</a:t>
            </a:r>
            <a:endParaRPr lang="en-GB" sz="1100" baseline="30000">
              <a:solidFill>
                <a:prstClr val="white"/>
              </a:solidFill>
              <a:latin typeface="Verdana"/>
            </a:endParaRPr>
          </a:p>
        </p:txBody>
      </p:sp>
      <p:sp>
        <p:nvSpPr>
          <p:cNvPr id="12" name="Rechteck 11">
            <a:extLst>
              <a:ext uri="{FF2B5EF4-FFF2-40B4-BE49-F238E27FC236}">
                <a16:creationId xmlns:a16="http://schemas.microsoft.com/office/drawing/2014/main" id="{883C613C-F698-51BA-B622-7AE2991ECE6A}"/>
              </a:ext>
            </a:extLst>
          </p:cNvPr>
          <p:cNvSpPr/>
          <p:nvPr/>
        </p:nvSpPr>
        <p:spPr>
          <a:xfrm>
            <a:off x="427390" y="765412"/>
            <a:ext cx="2513834" cy="3043620"/>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13" name="Rechteck 12">
            <a:extLst>
              <a:ext uri="{FF2B5EF4-FFF2-40B4-BE49-F238E27FC236}">
                <a16:creationId xmlns:a16="http://schemas.microsoft.com/office/drawing/2014/main" id="{C70A0CBD-5374-A16D-E570-A2FB685708A6}"/>
              </a:ext>
            </a:extLst>
          </p:cNvPr>
          <p:cNvSpPr/>
          <p:nvPr/>
        </p:nvSpPr>
        <p:spPr>
          <a:xfrm>
            <a:off x="3200251" y="756413"/>
            <a:ext cx="2531529" cy="3043620"/>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15" name="Rechteck 14">
            <a:extLst>
              <a:ext uri="{FF2B5EF4-FFF2-40B4-BE49-F238E27FC236}">
                <a16:creationId xmlns:a16="http://schemas.microsoft.com/office/drawing/2014/main" id="{83443C71-EFD0-683D-CAF3-3C60B2AC9534}"/>
              </a:ext>
            </a:extLst>
          </p:cNvPr>
          <p:cNvSpPr/>
          <p:nvPr/>
        </p:nvSpPr>
        <p:spPr>
          <a:xfrm>
            <a:off x="5988336" y="756413"/>
            <a:ext cx="2713025" cy="3043620"/>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16" name="Textfeld 15">
            <a:extLst>
              <a:ext uri="{FF2B5EF4-FFF2-40B4-BE49-F238E27FC236}">
                <a16:creationId xmlns:a16="http://schemas.microsoft.com/office/drawing/2014/main" id="{453F75AD-7876-F643-A355-02E91D9925E6}"/>
              </a:ext>
            </a:extLst>
          </p:cNvPr>
          <p:cNvSpPr txBox="1"/>
          <p:nvPr/>
        </p:nvSpPr>
        <p:spPr>
          <a:xfrm>
            <a:off x="368965" y="3840318"/>
            <a:ext cx="8671884" cy="184666"/>
          </a:xfrm>
          <a:prstGeom prst="rect">
            <a:avLst/>
          </a:prstGeom>
          <a:noFill/>
        </p:spPr>
        <p:txBody>
          <a:bodyPr wrap="square">
            <a:spAutoFit/>
          </a:bodyPr>
          <a:lstStyle/>
          <a:p>
            <a:r>
              <a:rPr lang="de-DE" sz="600" dirty="0">
                <a:solidFill>
                  <a:srgbClr val="404040"/>
                </a:solidFill>
                <a:cs typeface="Arial"/>
              </a:rPr>
              <a:t>Abbildung modifiziert nach Murphy &amp; Weaver 2018</a:t>
            </a:r>
            <a:r>
              <a:rPr lang="de-DE" sz="600" baseline="30000" dirty="0">
                <a:solidFill>
                  <a:srgbClr val="404040"/>
                </a:solidFill>
                <a:cs typeface="Arial"/>
              </a:rPr>
              <a:t>1</a:t>
            </a:r>
            <a:endParaRPr lang="en-US" sz="600" baseline="30000" dirty="0">
              <a:solidFill>
                <a:srgbClr val="404040"/>
              </a:solidFill>
              <a:cs typeface="Arial"/>
            </a:endParaRPr>
          </a:p>
        </p:txBody>
      </p:sp>
    </p:spTree>
    <p:extLst>
      <p:ext uri="{BB962C8B-B14F-4D97-AF65-F5344CB8AC3E}">
        <p14:creationId xmlns:p14="http://schemas.microsoft.com/office/powerpoint/2010/main" val="2885481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84D6D7-72F3-EE1E-D915-4DD59953A1E8}"/>
            </a:ext>
          </a:extLst>
        </p:cNvPr>
        <p:cNvGrpSpPr/>
        <p:nvPr/>
      </p:nvGrpSpPr>
      <p:grpSpPr>
        <a:xfrm>
          <a:off x="0" y="0"/>
          <a:ext cx="0" cy="0"/>
          <a:chOff x="0" y="0"/>
          <a:chExt cx="0" cy="0"/>
        </a:xfrm>
      </p:grpSpPr>
      <p:sp>
        <p:nvSpPr>
          <p:cNvPr id="11" name="Textplatzhalter 4">
            <a:extLst>
              <a:ext uri="{FF2B5EF4-FFF2-40B4-BE49-F238E27FC236}">
                <a16:creationId xmlns:a16="http://schemas.microsoft.com/office/drawing/2014/main" id="{6A6FD655-1462-EB4B-94B1-DBC7A4AD1498}"/>
              </a:ext>
            </a:extLst>
          </p:cNvPr>
          <p:cNvSpPr>
            <a:spLocks noGrp="1"/>
          </p:cNvSpPr>
          <p:nvPr>
            <p:ph type="body" sz="quarter" idx="17"/>
          </p:nvPr>
        </p:nvSpPr>
        <p:spPr>
          <a:xfrm>
            <a:off x="368964" y="116964"/>
            <a:ext cx="8476488" cy="463296"/>
          </a:xfrm>
        </p:spPr>
        <p:txBody>
          <a:bodyPr/>
          <a:lstStyle/>
          <a:p>
            <a:r>
              <a:rPr lang="de-DE" sz="2000" b="1" dirty="0">
                <a:solidFill>
                  <a:srgbClr val="7030A0"/>
                </a:solidFill>
                <a:latin typeface="+mj-lt"/>
              </a:rPr>
              <a:t>T-Zell-Aktivierung und Differenzierung</a:t>
            </a:r>
            <a:r>
              <a:rPr lang="de-DE" sz="2000" b="1" baseline="30000" dirty="0">
                <a:solidFill>
                  <a:srgbClr val="7030A0"/>
                </a:solidFill>
                <a:latin typeface="+mj-lt"/>
              </a:rPr>
              <a:t>1</a:t>
            </a:r>
          </a:p>
        </p:txBody>
      </p:sp>
      <p:sp>
        <p:nvSpPr>
          <p:cNvPr id="9" name="Textfeld 8">
            <a:extLst>
              <a:ext uri="{FF2B5EF4-FFF2-40B4-BE49-F238E27FC236}">
                <a16:creationId xmlns:a16="http://schemas.microsoft.com/office/drawing/2014/main" id="{BBE5B3CC-0A19-599D-F941-0EBA7A7161E3}"/>
              </a:ext>
            </a:extLst>
          </p:cNvPr>
          <p:cNvSpPr txBox="1"/>
          <p:nvPr/>
        </p:nvSpPr>
        <p:spPr>
          <a:xfrm>
            <a:off x="366925" y="4757733"/>
            <a:ext cx="8478527" cy="369332"/>
          </a:xfrm>
          <a:prstGeom prst="rect">
            <a:avLst/>
          </a:prstGeom>
          <a:noFill/>
        </p:spPr>
        <p:txBody>
          <a:bodyPr wrap="square">
            <a:spAutoFit/>
          </a:bodyPr>
          <a:lstStyle/>
          <a:p>
            <a:pPr lvl="0">
              <a:defRPr/>
            </a:pPr>
            <a:r>
              <a:rPr lang="de-DE" sz="600" dirty="0">
                <a:solidFill>
                  <a:srgbClr val="404040"/>
                </a:solidFill>
                <a:cs typeface="Arial"/>
              </a:rPr>
              <a:t>APC: Antigen-präsentierende Zelle; CD: Cluster </a:t>
            </a:r>
            <a:r>
              <a:rPr lang="de-DE" sz="600" dirty="0" err="1">
                <a:solidFill>
                  <a:srgbClr val="404040"/>
                </a:solidFill>
                <a:cs typeface="Arial"/>
              </a:rPr>
              <a:t>of</a:t>
            </a:r>
            <a:r>
              <a:rPr lang="de-DE" sz="600" dirty="0">
                <a:solidFill>
                  <a:srgbClr val="404040"/>
                </a:solidFill>
                <a:cs typeface="Arial"/>
              </a:rPr>
              <a:t> </a:t>
            </a:r>
            <a:r>
              <a:rPr lang="de-DE" sz="600" dirty="0" err="1">
                <a:solidFill>
                  <a:srgbClr val="404040"/>
                </a:solidFill>
                <a:cs typeface="Arial"/>
              </a:rPr>
              <a:t>differentiation</a:t>
            </a:r>
            <a:r>
              <a:rPr lang="de-DE" sz="600" dirty="0">
                <a:solidFill>
                  <a:srgbClr val="404040"/>
                </a:solidFill>
                <a:cs typeface="Arial"/>
              </a:rPr>
              <a:t>, Differenzierungscluster; IL-2: Interleukin 2; MHC: Major </a:t>
            </a:r>
            <a:r>
              <a:rPr lang="de-DE" sz="600" dirty="0" err="1">
                <a:solidFill>
                  <a:srgbClr val="404040"/>
                </a:solidFill>
                <a:cs typeface="Arial"/>
              </a:rPr>
              <a:t>histocompatibility</a:t>
            </a:r>
            <a:r>
              <a:rPr lang="de-DE" sz="600" dirty="0">
                <a:solidFill>
                  <a:srgbClr val="404040"/>
                </a:solidFill>
                <a:cs typeface="Arial"/>
              </a:rPr>
              <a:t> </a:t>
            </a:r>
            <a:r>
              <a:rPr lang="de-DE" sz="600" dirty="0" err="1">
                <a:solidFill>
                  <a:srgbClr val="404040"/>
                </a:solidFill>
                <a:cs typeface="Arial"/>
              </a:rPr>
              <a:t>complex</a:t>
            </a:r>
            <a:r>
              <a:rPr lang="de-DE" sz="600" dirty="0">
                <a:solidFill>
                  <a:srgbClr val="404040"/>
                </a:solidFill>
                <a:cs typeface="Arial"/>
              </a:rPr>
              <a:t>, </a:t>
            </a:r>
            <a:r>
              <a:rPr lang="de-DE" sz="600" dirty="0" err="1">
                <a:solidFill>
                  <a:srgbClr val="404040"/>
                </a:solidFill>
                <a:cs typeface="Arial"/>
              </a:rPr>
              <a:t>Haupthistokompatibilitätskomplex</a:t>
            </a:r>
            <a:r>
              <a:rPr lang="de-DE" sz="600" dirty="0">
                <a:solidFill>
                  <a:srgbClr val="404040"/>
                </a:solidFill>
                <a:cs typeface="Arial"/>
              </a:rPr>
              <a:t>.</a:t>
            </a:r>
          </a:p>
          <a:p>
            <a:r>
              <a:rPr lang="de-DE" sz="600" b="1" dirty="0">
                <a:solidFill>
                  <a:srgbClr val="404040"/>
                </a:solidFill>
                <a:cs typeface="Arial"/>
              </a:rPr>
              <a:t>1. </a:t>
            </a:r>
            <a:r>
              <a:rPr lang="de-DE" sz="600" dirty="0">
                <a:solidFill>
                  <a:srgbClr val="404040"/>
                </a:solidFill>
                <a:cs typeface="Arial"/>
              </a:rPr>
              <a:t>Murphy K &amp; Weaver C. </a:t>
            </a:r>
            <a:r>
              <a:rPr lang="de-DE" sz="600" i="1" dirty="0" err="1">
                <a:solidFill>
                  <a:srgbClr val="404040"/>
                </a:solidFill>
                <a:cs typeface="Arial"/>
              </a:rPr>
              <a:t>Janeway</a:t>
            </a:r>
            <a:r>
              <a:rPr lang="de-DE" sz="600" i="1" dirty="0">
                <a:solidFill>
                  <a:srgbClr val="404040"/>
                </a:solidFill>
                <a:cs typeface="Arial"/>
              </a:rPr>
              <a:t> Immunologie</a:t>
            </a:r>
            <a:r>
              <a:rPr lang="de-DE" sz="600" dirty="0">
                <a:solidFill>
                  <a:srgbClr val="404040"/>
                </a:solidFill>
                <a:cs typeface="Arial"/>
              </a:rPr>
              <a:t>, Kapitel 9: Die T-Zell-vermittelte Immunität; © Springer-Verlag GmbH Deutschland, ein Teil von Springer Nature 2018: 443</a:t>
            </a:r>
            <a:r>
              <a:rPr lang="de" sz="600" dirty="0">
                <a:solidFill>
                  <a:srgbClr val="404040"/>
                </a:solidFill>
                <a:ea typeface="Arial"/>
                <a:cs typeface="Arial"/>
              </a:rPr>
              <a:t>–</a:t>
            </a:r>
            <a:r>
              <a:rPr lang="de-DE" sz="600" dirty="0">
                <a:solidFill>
                  <a:srgbClr val="404040"/>
                </a:solidFill>
                <a:cs typeface="Arial"/>
              </a:rPr>
              <a:t>515. </a:t>
            </a:r>
            <a:r>
              <a:rPr lang="de-DE" sz="600" dirty="0">
                <a:solidFill>
                  <a:srgbClr val="404040"/>
                </a:solidFill>
                <a:cs typeface="Arial"/>
                <a:hlinkClick r:id="rId2">
                  <a:extLst>
                    <a:ext uri="{A12FA001-AC4F-418D-AE19-62706E023703}">
                      <ahyp:hlinkClr xmlns:ahyp="http://schemas.microsoft.com/office/drawing/2018/hyperlinkcolor" val="tx"/>
                    </a:ext>
                  </a:extLst>
                </a:hlinkClick>
              </a:rPr>
              <a:t>https://doi.org/10.1007/978-3-662-56004-4_9</a:t>
            </a:r>
            <a:r>
              <a:rPr lang="de-DE" sz="600" dirty="0">
                <a:solidFill>
                  <a:srgbClr val="404040"/>
                </a:solidFill>
                <a:cs typeface="Arial"/>
              </a:rPr>
              <a:t>.</a:t>
            </a:r>
            <a:r>
              <a:rPr lang="en-US" sz="600" dirty="0">
                <a:solidFill>
                  <a:srgbClr val="404040"/>
                </a:solidFill>
                <a:cs typeface="Arial"/>
              </a:rPr>
              <a:t> Zuletzt </a:t>
            </a:r>
            <a:r>
              <a:rPr lang="en-US" sz="600" dirty="0" err="1">
                <a:solidFill>
                  <a:srgbClr val="404040"/>
                </a:solidFill>
                <a:cs typeface="Arial"/>
              </a:rPr>
              <a:t>abgerufen</a:t>
            </a:r>
            <a:r>
              <a:rPr lang="en-US" sz="600" dirty="0">
                <a:solidFill>
                  <a:srgbClr val="404040"/>
                </a:solidFill>
                <a:cs typeface="Arial"/>
              </a:rPr>
              <a:t> am 12.01.2026.</a:t>
            </a:r>
          </a:p>
        </p:txBody>
      </p:sp>
      <p:pic>
        <p:nvPicPr>
          <p:cNvPr id="3" name="Grafik 2" descr="Ein Bild, das Text, Screenshot, Diagramm enthält.&#10;&#10;KI-generierte Inhalte können fehlerhaft sein.">
            <a:extLst>
              <a:ext uri="{FF2B5EF4-FFF2-40B4-BE49-F238E27FC236}">
                <a16:creationId xmlns:a16="http://schemas.microsoft.com/office/drawing/2014/main" id="{621468A6-9AE9-85A7-07A5-6F9534F462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1138" y="743261"/>
            <a:ext cx="8410150" cy="2991408"/>
          </a:xfrm>
          <a:prstGeom prst="rect">
            <a:avLst/>
          </a:prstGeom>
        </p:spPr>
      </p:pic>
      <p:sp>
        <p:nvSpPr>
          <p:cNvPr id="4" name="Textfeld 3">
            <a:extLst>
              <a:ext uri="{FF2B5EF4-FFF2-40B4-BE49-F238E27FC236}">
                <a16:creationId xmlns:a16="http://schemas.microsoft.com/office/drawing/2014/main" id="{0FE45CEF-C3C3-6A9F-8FA7-A898ED7819DF}"/>
              </a:ext>
            </a:extLst>
          </p:cNvPr>
          <p:cNvSpPr txBox="1"/>
          <p:nvPr/>
        </p:nvSpPr>
        <p:spPr>
          <a:xfrm>
            <a:off x="366925" y="3758782"/>
            <a:ext cx="8673924" cy="184666"/>
          </a:xfrm>
          <a:prstGeom prst="rect">
            <a:avLst/>
          </a:prstGeom>
          <a:noFill/>
        </p:spPr>
        <p:txBody>
          <a:bodyPr wrap="square">
            <a:spAutoFit/>
          </a:bodyPr>
          <a:lstStyle/>
          <a:p>
            <a:r>
              <a:rPr lang="de-DE" sz="600" dirty="0">
                <a:solidFill>
                  <a:srgbClr val="404040"/>
                </a:solidFill>
                <a:cs typeface="Arial"/>
              </a:rPr>
              <a:t>Abbildung modifiziert nach Murphy &amp; Weaver 2018</a:t>
            </a:r>
            <a:r>
              <a:rPr lang="de-DE" sz="600" baseline="30000" dirty="0">
                <a:solidFill>
                  <a:srgbClr val="404040"/>
                </a:solidFill>
                <a:cs typeface="Arial"/>
              </a:rPr>
              <a:t>1</a:t>
            </a:r>
            <a:endParaRPr lang="en-US" sz="600" baseline="30000" dirty="0">
              <a:solidFill>
                <a:srgbClr val="404040"/>
              </a:solidFill>
              <a:cs typeface="Arial"/>
            </a:endParaRPr>
          </a:p>
        </p:txBody>
      </p:sp>
      <p:sp>
        <p:nvSpPr>
          <p:cNvPr id="5" name="Rechteck 4">
            <a:extLst>
              <a:ext uri="{FF2B5EF4-FFF2-40B4-BE49-F238E27FC236}">
                <a16:creationId xmlns:a16="http://schemas.microsoft.com/office/drawing/2014/main" id="{5B19AFAA-30AD-A80A-0592-6D473B9EB610}"/>
              </a:ext>
            </a:extLst>
          </p:cNvPr>
          <p:cNvSpPr/>
          <p:nvPr/>
        </p:nvSpPr>
        <p:spPr>
          <a:xfrm>
            <a:off x="366925" y="743262"/>
            <a:ext cx="8405937" cy="2991408"/>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7" name="Rectangle: Rounded Corners 23">
            <a:extLst>
              <a:ext uri="{FF2B5EF4-FFF2-40B4-BE49-F238E27FC236}">
                <a16:creationId xmlns:a16="http://schemas.microsoft.com/office/drawing/2014/main" id="{11DA9812-F7F2-9650-EDE2-E89C3A627E6D}"/>
              </a:ext>
            </a:extLst>
          </p:cNvPr>
          <p:cNvSpPr/>
          <p:nvPr/>
        </p:nvSpPr>
        <p:spPr>
          <a:xfrm>
            <a:off x="323245" y="4040373"/>
            <a:ext cx="8449617" cy="591061"/>
          </a:xfrm>
          <a:prstGeom prst="roundRect">
            <a:avLst>
              <a:gd name="adj" fmla="val 28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de-DE" sz="1000">
                <a:solidFill>
                  <a:prstClr val="white"/>
                </a:solidFill>
                <a:latin typeface="Verdana"/>
              </a:rPr>
              <a:t>T-Zell-Aktivierung erfolgt, wenn Signal 1 und 2 parallel ausgelöst wurden. IL-2-Ausschüttung bewirkt, dass aktivierte T-Zellen sich vermehren und differenzieren. Zytotoxische Effektor-T-Zellen sind in der Lage, ohne </a:t>
            </a:r>
            <a:r>
              <a:rPr lang="de-DE" sz="1000" err="1">
                <a:solidFill>
                  <a:prstClr val="white"/>
                </a:solidFill>
                <a:latin typeface="Verdana"/>
              </a:rPr>
              <a:t>Costimulation</a:t>
            </a:r>
            <a:r>
              <a:rPr lang="de-DE" sz="1000">
                <a:solidFill>
                  <a:prstClr val="white"/>
                </a:solidFill>
                <a:latin typeface="Verdana"/>
              </a:rPr>
              <a:t> bei Erkennen des Antigens Zielzellen abzutöten. Auch aktivierte T-Helfer-Zellen können andere Immunzellen ohne </a:t>
            </a:r>
            <a:r>
              <a:rPr lang="de-DE" sz="1000" err="1">
                <a:solidFill>
                  <a:prstClr val="white"/>
                </a:solidFill>
                <a:latin typeface="Verdana"/>
              </a:rPr>
              <a:t>Costimulation</a:t>
            </a:r>
            <a:r>
              <a:rPr lang="de-DE" sz="1000">
                <a:solidFill>
                  <a:prstClr val="white"/>
                </a:solidFill>
                <a:latin typeface="Verdana"/>
              </a:rPr>
              <a:t> aktivieren</a:t>
            </a:r>
            <a:r>
              <a:rPr lang="de-DE" sz="1000" baseline="30000">
                <a:solidFill>
                  <a:prstClr val="white"/>
                </a:solidFill>
                <a:latin typeface="Verdana"/>
              </a:rPr>
              <a:t>1</a:t>
            </a:r>
          </a:p>
        </p:txBody>
      </p:sp>
    </p:spTree>
    <p:extLst>
      <p:ext uri="{BB962C8B-B14F-4D97-AF65-F5344CB8AC3E}">
        <p14:creationId xmlns:p14="http://schemas.microsoft.com/office/powerpoint/2010/main" val="3309524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24CD59-9734-D827-5219-6F665CB0CC64}"/>
            </a:ext>
          </a:extLst>
        </p:cNvPr>
        <p:cNvGrpSpPr/>
        <p:nvPr/>
      </p:nvGrpSpPr>
      <p:grpSpPr>
        <a:xfrm>
          <a:off x="0" y="0"/>
          <a:ext cx="0" cy="0"/>
          <a:chOff x="0" y="0"/>
          <a:chExt cx="0" cy="0"/>
        </a:xfrm>
      </p:grpSpPr>
      <p:sp>
        <p:nvSpPr>
          <p:cNvPr id="3" name="Textplatzhalter 4">
            <a:extLst>
              <a:ext uri="{FF2B5EF4-FFF2-40B4-BE49-F238E27FC236}">
                <a16:creationId xmlns:a16="http://schemas.microsoft.com/office/drawing/2014/main" id="{BDF51B04-F98B-DFB0-6762-C11CDEF44D9F}"/>
              </a:ext>
            </a:extLst>
          </p:cNvPr>
          <p:cNvSpPr txBox="1">
            <a:spLocks/>
          </p:cNvSpPr>
          <p:nvPr/>
        </p:nvSpPr>
        <p:spPr>
          <a:xfrm>
            <a:off x="358270" y="116735"/>
            <a:ext cx="8561962" cy="463296"/>
          </a:xfrm>
          <a:prstGeom prst="rect">
            <a:avLst/>
          </a:prstGeom>
        </p:spPr>
        <p:txBody>
          <a:bodyPr vert="horz" wrap="square" lIns="45720" tIns="45720" rIns="45720" bIns="45720" rtlCol="0">
            <a:noAutofit/>
          </a:bodyPr>
          <a:lstStyle>
            <a:lvl1pPr marL="0" indent="0" algn="l" defTabSz="685800" rtl="0" eaLnBrk="1" latinLnBrk="0" hangingPunct="1">
              <a:lnSpc>
                <a:spcPct val="125000"/>
              </a:lnSpc>
              <a:spcBef>
                <a:spcPts val="0"/>
              </a:spcBef>
              <a:buFont typeface="Arial" panose="020B0604020202020204" pitchFamily="34" charset="0"/>
              <a:buNone/>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lang="en-US" sz="10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de-DE" sz="2000" b="1" dirty="0">
                <a:solidFill>
                  <a:srgbClr val="7030A0"/>
                </a:solidFill>
              </a:rPr>
              <a:t>Der CD3-T-Zell-Rezeptor-Komplex spielt eine zentrale Rolle bei der Immunspezifität</a:t>
            </a:r>
            <a:r>
              <a:rPr lang="de-DE" sz="2000" b="1" baseline="30000" dirty="0">
                <a:solidFill>
                  <a:srgbClr val="7030A0"/>
                </a:solidFill>
                <a:latin typeface="+mj-lt"/>
              </a:rPr>
              <a:t>1-3</a:t>
            </a:r>
          </a:p>
        </p:txBody>
      </p:sp>
      <p:sp>
        <p:nvSpPr>
          <p:cNvPr id="9" name="Textfeld 8">
            <a:extLst>
              <a:ext uri="{FF2B5EF4-FFF2-40B4-BE49-F238E27FC236}">
                <a16:creationId xmlns:a16="http://schemas.microsoft.com/office/drawing/2014/main" id="{7A203551-F569-9F51-05EA-28197F5F84E6}"/>
              </a:ext>
            </a:extLst>
          </p:cNvPr>
          <p:cNvSpPr txBox="1"/>
          <p:nvPr/>
        </p:nvSpPr>
        <p:spPr>
          <a:xfrm>
            <a:off x="358269" y="4853828"/>
            <a:ext cx="8664135" cy="276999"/>
          </a:xfrm>
          <a:prstGeom prst="rect">
            <a:avLst/>
          </a:prstGeom>
          <a:noFill/>
        </p:spPr>
        <p:txBody>
          <a:bodyPr wrap="square">
            <a:spAutoFit/>
          </a:bodyPr>
          <a:lstStyle/>
          <a:p>
            <a:r>
              <a:rPr lang="de-DE" sz="600" dirty="0">
                <a:solidFill>
                  <a:srgbClr val="404040"/>
                </a:solidFill>
                <a:cs typeface="Arial"/>
              </a:rPr>
              <a:t>APZ: Antigen-präsentierende Zelle; CD: Cluster </a:t>
            </a:r>
            <a:r>
              <a:rPr lang="de-DE" sz="600" dirty="0" err="1">
                <a:solidFill>
                  <a:srgbClr val="404040"/>
                </a:solidFill>
                <a:cs typeface="Arial"/>
              </a:rPr>
              <a:t>of</a:t>
            </a:r>
            <a:r>
              <a:rPr lang="de-DE" sz="600" dirty="0">
                <a:solidFill>
                  <a:srgbClr val="404040"/>
                </a:solidFill>
                <a:cs typeface="Arial"/>
              </a:rPr>
              <a:t> </a:t>
            </a:r>
            <a:r>
              <a:rPr lang="de-DE" sz="600" dirty="0" err="1">
                <a:solidFill>
                  <a:srgbClr val="404040"/>
                </a:solidFill>
                <a:cs typeface="Arial"/>
              </a:rPr>
              <a:t>differentiation</a:t>
            </a:r>
            <a:r>
              <a:rPr lang="de-DE" sz="600" dirty="0">
                <a:solidFill>
                  <a:srgbClr val="404040"/>
                </a:solidFill>
                <a:cs typeface="Arial"/>
              </a:rPr>
              <a:t>, Differenzierungscluster; MHC: Major </a:t>
            </a:r>
            <a:r>
              <a:rPr lang="de-DE" sz="600" dirty="0" err="1">
                <a:solidFill>
                  <a:srgbClr val="404040"/>
                </a:solidFill>
                <a:cs typeface="Arial"/>
              </a:rPr>
              <a:t>histocompatibility</a:t>
            </a:r>
            <a:r>
              <a:rPr lang="de-DE" sz="600" dirty="0">
                <a:solidFill>
                  <a:srgbClr val="404040"/>
                </a:solidFill>
                <a:cs typeface="Arial"/>
              </a:rPr>
              <a:t> </a:t>
            </a:r>
            <a:r>
              <a:rPr lang="de-DE" sz="600" dirty="0" err="1">
                <a:solidFill>
                  <a:srgbClr val="404040"/>
                </a:solidFill>
                <a:cs typeface="Arial"/>
              </a:rPr>
              <a:t>complex</a:t>
            </a:r>
            <a:r>
              <a:rPr lang="de-DE" sz="600" dirty="0">
                <a:solidFill>
                  <a:srgbClr val="404040"/>
                </a:solidFill>
                <a:cs typeface="Arial"/>
              </a:rPr>
              <a:t>, </a:t>
            </a:r>
            <a:r>
              <a:rPr lang="de-DE" sz="600" dirty="0" err="1">
                <a:solidFill>
                  <a:srgbClr val="404040"/>
                </a:solidFill>
                <a:cs typeface="Arial"/>
              </a:rPr>
              <a:t>Haupthistokompatibilitätskomplex</a:t>
            </a:r>
            <a:r>
              <a:rPr lang="de-DE" sz="600" dirty="0">
                <a:solidFill>
                  <a:srgbClr val="404040"/>
                </a:solidFill>
                <a:cs typeface="Arial"/>
              </a:rPr>
              <a:t>; TCR: T-Zell-Rezeptor.</a:t>
            </a:r>
          </a:p>
          <a:p>
            <a:r>
              <a:rPr lang="de-DE" sz="600" b="1" dirty="0">
                <a:solidFill>
                  <a:srgbClr val="404040"/>
                </a:solidFill>
                <a:cs typeface="Arial"/>
              </a:rPr>
              <a:t>1. </a:t>
            </a:r>
            <a:r>
              <a:rPr lang="de-DE" sz="600" dirty="0">
                <a:solidFill>
                  <a:srgbClr val="404040"/>
                </a:solidFill>
                <a:cs typeface="Arial"/>
              </a:rPr>
              <a:t>Birnbaum ME </a:t>
            </a:r>
            <a:r>
              <a:rPr lang="de-DE" sz="600" i="1" dirty="0">
                <a:solidFill>
                  <a:srgbClr val="404040"/>
                </a:solidFill>
                <a:cs typeface="Arial"/>
              </a:rPr>
              <a:t>et al. </a:t>
            </a:r>
            <a:r>
              <a:rPr lang="de-DE" sz="600" i="1" dirty="0" err="1">
                <a:solidFill>
                  <a:srgbClr val="404040"/>
                </a:solidFill>
                <a:cs typeface="Arial"/>
              </a:rPr>
              <a:t>Proc</a:t>
            </a:r>
            <a:r>
              <a:rPr lang="de-DE" sz="600" i="1" dirty="0">
                <a:solidFill>
                  <a:srgbClr val="404040"/>
                </a:solidFill>
                <a:cs typeface="Arial"/>
              </a:rPr>
              <a:t> </a:t>
            </a:r>
            <a:r>
              <a:rPr lang="de-DE" sz="600" i="1" dirty="0" err="1">
                <a:solidFill>
                  <a:srgbClr val="404040"/>
                </a:solidFill>
                <a:cs typeface="Arial"/>
              </a:rPr>
              <a:t>Natl</a:t>
            </a:r>
            <a:r>
              <a:rPr lang="de-DE" sz="600" i="1" dirty="0">
                <a:solidFill>
                  <a:srgbClr val="404040"/>
                </a:solidFill>
                <a:cs typeface="Arial"/>
              </a:rPr>
              <a:t> Acad </a:t>
            </a:r>
            <a:r>
              <a:rPr lang="de-DE" sz="600" i="1" dirty="0" err="1">
                <a:solidFill>
                  <a:srgbClr val="404040"/>
                </a:solidFill>
                <a:cs typeface="Arial"/>
              </a:rPr>
              <a:t>Sci</a:t>
            </a:r>
            <a:r>
              <a:rPr lang="de-DE" sz="600" i="1" dirty="0">
                <a:solidFill>
                  <a:srgbClr val="404040"/>
                </a:solidFill>
                <a:cs typeface="Arial"/>
              </a:rPr>
              <a:t> </a:t>
            </a:r>
            <a:r>
              <a:rPr lang="de-DE" sz="600" dirty="0">
                <a:solidFill>
                  <a:srgbClr val="404040"/>
                </a:solidFill>
                <a:cs typeface="Arial"/>
              </a:rPr>
              <a:t>2014; 111: 17576–81. </a:t>
            </a:r>
            <a:r>
              <a:rPr lang="de-DE" sz="600" b="1" dirty="0">
                <a:solidFill>
                  <a:srgbClr val="404040"/>
                </a:solidFill>
                <a:cs typeface="Arial"/>
              </a:rPr>
              <a:t>2.</a:t>
            </a:r>
            <a:r>
              <a:rPr lang="de-DE" sz="600" dirty="0">
                <a:solidFill>
                  <a:srgbClr val="404040"/>
                </a:solidFill>
                <a:cs typeface="Arial"/>
              </a:rPr>
              <a:t> Menon AP </a:t>
            </a:r>
            <a:r>
              <a:rPr lang="de-DE" sz="600" i="1" dirty="0">
                <a:solidFill>
                  <a:srgbClr val="404040"/>
                </a:solidFill>
                <a:cs typeface="Arial"/>
              </a:rPr>
              <a:t>et al. Cancers (Basel) </a:t>
            </a:r>
            <a:r>
              <a:rPr lang="de-DE" sz="600" dirty="0">
                <a:solidFill>
                  <a:srgbClr val="404040"/>
                </a:solidFill>
                <a:cs typeface="Arial"/>
              </a:rPr>
              <a:t>2023; 15: 1189. </a:t>
            </a:r>
            <a:r>
              <a:rPr lang="de-DE" sz="600" b="1" dirty="0">
                <a:solidFill>
                  <a:srgbClr val="404040"/>
                </a:solidFill>
                <a:cs typeface="Arial"/>
              </a:rPr>
              <a:t>3.</a:t>
            </a:r>
            <a:r>
              <a:rPr lang="de-DE" sz="600" dirty="0">
                <a:solidFill>
                  <a:srgbClr val="404040"/>
                </a:solidFill>
                <a:cs typeface="Arial"/>
              </a:rPr>
              <a:t> </a:t>
            </a:r>
            <a:r>
              <a:rPr lang="de-DE" sz="600" dirty="0" err="1">
                <a:solidFill>
                  <a:srgbClr val="404040"/>
                </a:solidFill>
                <a:cs typeface="Arial"/>
              </a:rPr>
              <a:t>Mariuzza</a:t>
            </a:r>
            <a:r>
              <a:rPr lang="de-DE" sz="600" dirty="0">
                <a:solidFill>
                  <a:srgbClr val="404040"/>
                </a:solidFill>
                <a:cs typeface="Arial"/>
              </a:rPr>
              <a:t> RA </a:t>
            </a:r>
            <a:r>
              <a:rPr lang="de-DE" sz="600" i="1" dirty="0">
                <a:solidFill>
                  <a:srgbClr val="404040"/>
                </a:solidFill>
                <a:cs typeface="Arial"/>
              </a:rPr>
              <a:t>et al. J </a:t>
            </a:r>
            <a:r>
              <a:rPr lang="de-DE" sz="600" i="1" dirty="0" err="1">
                <a:solidFill>
                  <a:srgbClr val="404040"/>
                </a:solidFill>
                <a:cs typeface="Arial"/>
              </a:rPr>
              <a:t>Biol</a:t>
            </a:r>
            <a:r>
              <a:rPr lang="de-DE" sz="600" i="1" dirty="0">
                <a:solidFill>
                  <a:srgbClr val="404040"/>
                </a:solidFill>
                <a:cs typeface="Arial"/>
              </a:rPr>
              <a:t> </a:t>
            </a:r>
            <a:r>
              <a:rPr lang="de-DE" sz="600" i="1" dirty="0" err="1">
                <a:solidFill>
                  <a:srgbClr val="404040"/>
                </a:solidFill>
                <a:cs typeface="Arial"/>
              </a:rPr>
              <a:t>Chem</a:t>
            </a:r>
            <a:r>
              <a:rPr lang="de-DE" sz="600" i="1" dirty="0">
                <a:solidFill>
                  <a:srgbClr val="404040"/>
                </a:solidFill>
                <a:cs typeface="Arial"/>
              </a:rPr>
              <a:t> </a:t>
            </a:r>
            <a:r>
              <a:rPr lang="de-DE" sz="600" dirty="0">
                <a:solidFill>
                  <a:srgbClr val="404040"/>
                </a:solidFill>
                <a:cs typeface="Arial"/>
              </a:rPr>
              <a:t>2020; 295: 914–25.</a:t>
            </a:r>
            <a:endParaRPr lang="en-US" sz="600" dirty="0">
              <a:solidFill>
                <a:srgbClr val="404040"/>
              </a:solidFill>
              <a:cs typeface="Arial"/>
            </a:endParaRPr>
          </a:p>
        </p:txBody>
      </p:sp>
      <p:sp>
        <p:nvSpPr>
          <p:cNvPr id="4" name="Textfeld 3">
            <a:extLst>
              <a:ext uri="{FF2B5EF4-FFF2-40B4-BE49-F238E27FC236}">
                <a16:creationId xmlns:a16="http://schemas.microsoft.com/office/drawing/2014/main" id="{9ECD2472-968B-F00F-1FC6-7C55C442CFC7}"/>
              </a:ext>
            </a:extLst>
          </p:cNvPr>
          <p:cNvSpPr txBox="1"/>
          <p:nvPr/>
        </p:nvSpPr>
        <p:spPr>
          <a:xfrm>
            <a:off x="358268" y="4616819"/>
            <a:ext cx="8664136" cy="184666"/>
          </a:xfrm>
          <a:prstGeom prst="rect">
            <a:avLst/>
          </a:prstGeom>
          <a:noFill/>
        </p:spPr>
        <p:txBody>
          <a:bodyPr wrap="square">
            <a:spAutoFit/>
          </a:bodyPr>
          <a:lstStyle/>
          <a:p>
            <a:r>
              <a:rPr lang="de-DE" sz="600">
                <a:solidFill>
                  <a:srgbClr val="404040"/>
                </a:solidFill>
                <a:cs typeface="Arial"/>
              </a:rPr>
              <a:t>Abbildung modifiziert nach Menon 2023</a:t>
            </a:r>
            <a:r>
              <a:rPr lang="de-DE" sz="600" baseline="30000">
                <a:solidFill>
                  <a:srgbClr val="404040"/>
                </a:solidFill>
                <a:cs typeface="Arial"/>
              </a:rPr>
              <a:t>2</a:t>
            </a:r>
            <a:r>
              <a:rPr lang="de-DE" sz="600">
                <a:solidFill>
                  <a:srgbClr val="404040"/>
                </a:solidFill>
                <a:cs typeface="Arial"/>
              </a:rPr>
              <a:t> und </a:t>
            </a:r>
            <a:r>
              <a:rPr lang="de-DE" sz="600" err="1">
                <a:solidFill>
                  <a:srgbClr val="404040"/>
                </a:solidFill>
                <a:cs typeface="Arial"/>
              </a:rPr>
              <a:t>Mariuzza</a:t>
            </a:r>
            <a:r>
              <a:rPr lang="de-DE" sz="600">
                <a:solidFill>
                  <a:srgbClr val="404040"/>
                </a:solidFill>
                <a:cs typeface="Arial"/>
              </a:rPr>
              <a:t> 2020</a:t>
            </a:r>
            <a:r>
              <a:rPr lang="de-DE" sz="600" baseline="30000">
                <a:solidFill>
                  <a:srgbClr val="404040"/>
                </a:solidFill>
                <a:cs typeface="Arial"/>
              </a:rPr>
              <a:t>3</a:t>
            </a:r>
            <a:endParaRPr lang="en-US" sz="600" baseline="30000">
              <a:solidFill>
                <a:srgbClr val="404040"/>
              </a:solidFill>
              <a:cs typeface="Arial"/>
            </a:endParaRPr>
          </a:p>
        </p:txBody>
      </p:sp>
      <p:sp>
        <p:nvSpPr>
          <p:cNvPr id="102" name="Isosceles Triangle 8">
            <a:extLst>
              <a:ext uri="{FF2B5EF4-FFF2-40B4-BE49-F238E27FC236}">
                <a16:creationId xmlns:a16="http://schemas.microsoft.com/office/drawing/2014/main" id="{EE18CA22-6F2B-1F14-F110-E0FF6D0A8403}"/>
              </a:ext>
            </a:extLst>
          </p:cNvPr>
          <p:cNvSpPr/>
          <p:nvPr/>
        </p:nvSpPr>
        <p:spPr>
          <a:xfrm rot="8223787">
            <a:off x="2355433" y="2777758"/>
            <a:ext cx="1945709" cy="1288391"/>
          </a:xfrm>
          <a:prstGeom prst="triangle">
            <a:avLst/>
          </a:prstGeom>
          <a:solidFill>
            <a:srgbClr val="347475">
              <a:alpha val="9000"/>
            </a:srgb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104" name="Rectangle: Rounded Corners 12">
            <a:extLst>
              <a:ext uri="{FF2B5EF4-FFF2-40B4-BE49-F238E27FC236}">
                <a16:creationId xmlns:a16="http://schemas.microsoft.com/office/drawing/2014/main" id="{13F3B87E-D41F-469F-B952-E7AD78DE3F5C}"/>
              </a:ext>
            </a:extLst>
          </p:cNvPr>
          <p:cNvSpPr/>
          <p:nvPr/>
        </p:nvSpPr>
        <p:spPr>
          <a:xfrm rot="16200000">
            <a:off x="6610884" y="629314"/>
            <a:ext cx="494234" cy="4572000"/>
          </a:xfrm>
          <a:prstGeom prst="round2SameRect">
            <a:avLst>
              <a:gd name="adj1" fmla="val 50000"/>
              <a:gd name="adj2" fmla="val 0"/>
            </a:avLst>
          </a:prstGeom>
          <a:solidFill>
            <a:srgbClr val="2F3651">
              <a:lumMod val="20000"/>
              <a:lumOff val="80000"/>
            </a:srgbClr>
          </a:solidFill>
          <a:ln w="25400" cap="flat" cmpd="sng" algn="ctr">
            <a:noFill/>
            <a:prstDash val="solid"/>
          </a:ln>
          <a:effectLst/>
        </p:spPr>
        <p:txBody>
          <a:bodyPr vert="vert" lIns="54000" tIns="0" rIns="54000" bIns="180000" rtlCol="0" anchor="ctr"/>
          <a:lstStyle/>
          <a:p>
            <a:pPr marL="136922" marR="0" lvl="0" indent="0" algn="r" defTabSz="685800" eaLnBrk="1" fontAlgn="auto" latinLnBrk="0" hangingPunct="1">
              <a:lnSpc>
                <a:spcPct val="90000"/>
              </a:lnSpc>
              <a:spcBef>
                <a:spcPct val="0"/>
              </a:spcBef>
              <a:spcAft>
                <a:spcPct val="0"/>
              </a:spcAft>
              <a:buClrTx/>
              <a:buSzTx/>
              <a:buFontTx/>
              <a:buNone/>
              <a:tabLst/>
              <a:defRPr/>
            </a:pPr>
            <a:r>
              <a:rPr kumimoji="0" lang="de" sz="1200" b="0" i="0" u="none" strike="noStrike" kern="0" cap="none" spc="0" normalizeH="0" baseline="0" noProof="0">
                <a:ln>
                  <a:noFill/>
                </a:ln>
                <a:solidFill>
                  <a:srgbClr val="000000"/>
                </a:solidFill>
                <a:effectLst/>
                <a:uLnTx/>
                <a:uFill>
                  <a:solidFill>
                    <a:prstClr val="black">
                      <a:alpha val="0"/>
                    </a:prstClr>
                  </a:solidFill>
                </a:uFill>
                <a:latin typeface="Arial"/>
                <a:ea typeface="Arial"/>
                <a:cs typeface="Arial"/>
              </a:rPr>
              <a:t>Die Bindung von Fremd- oder Selbstantigenen führt zur </a:t>
            </a:r>
            <a:r>
              <a:rPr kumimoji="0" lang="de" sz="12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Aktivierung von CD3ε</a:t>
            </a:r>
            <a:r>
              <a:rPr kumimoji="0" lang="de" sz="1200" b="1" i="0" u="none" strike="noStrike" kern="0" cap="none" spc="0" normalizeH="0" baseline="30000" noProof="0">
                <a:ln>
                  <a:noFill/>
                </a:ln>
                <a:solidFill>
                  <a:srgbClr val="2F3651"/>
                </a:solidFill>
                <a:effectLst/>
                <a:uLnTx/>
                <a:uFill>
                  <a:solidFill>
                    <a:prstClr val="black">
                      <a:alpha val="0"/>
                    </a:prstClr>
                  </a:solidFill>
                </a:uFill>
                <a:latin typeface="Arial"/>
                <a:ea typeface="Arial"/>
                <a:cs typeface="Arial"/>
              </a:rPr>
              <a:t>2</a:t>
            </a:r>
          </a:p>
        </p:txBody>
      </p:sp>
      <p:sp>
        <p:nvSpPr>
          <p:cNvPr id="105" name="Rectangle: Rounded Corners 12">
            <a:extLst>
              <a:ext uri="{FF2B5EF4-FFF2-40B4-BE49-F238E27FC236}">
                <a16:creationId xmlns:a16="http://schemas.microsoft.com/office/drawing/2014/main" id="{3AB60332-A3E5-327D-BC07-0161312F995D}"/>
              </a:ext>
            </a:extLst>
          </p:cNvPr>
          <p:cNvSpPr/>
          <p:nvPr/>
        </p:nvSpPr>
        <p:spPr>
          <a:xfrm rot="16200000">
            <a:off x="6514045" y="-112700"/>
            <a:ext cx="687911" cy="4572000"/>
          </a:xfrm>
          <a:prstGeom prst="round2SameRect">
            <a:avLst>
              <a:gd name="adj1" fmla="val 50000"/>
              <a:gd name="adj2" fmla="val 0"/>
            </a:avLst>
          </a:prstGeom>
          <a:solidFill>
            <a:srgbClr val="2F3651">
              <a:lumMod val="20000"/>
              <a:lumOff val="80000"/>
            </a:srgbClr>
          </a:solidFill>
          <a:ln w="25400" cap="flat" cmpd="sng" algn="ctr">
            <a:noFill/>
            <a:prstDash val="solid"/>
          </a:ln>
          <a:effectLst/>
        </p:spPr>
        <p:txBody>
          <a:bodyPr vert="vert" lIns="54000" tIns="216000" rIns="54000" bIns="180000" rtlCol="0" anchor="ctr"/>
          <a:lstStyle/>
          <a:p>
            <a:pPr marL="136922" marR="0" lvl="0" indent="0" algn="r" defTabSz="685800" eaLnBrk="1" fontAlgn="auto" latinLnBrk="0" hangingPunct="1">
              <a:lnSpc>
                <a:spcPct val="90000"/>
              </a:lnSpc>
              <a:spcBef>
                <a:spcPct val="0"/>
              </a:spcBef>
              <a:spcAft>
                <a:spcPct val="0"/>
              </a:spcAft>
              <a:buClrTx/>
              <a:buSzTx/>
              <a:buFontTx/>
              <a:buNone/>
              <a:tabLst/>
              <a:defRPr/>
            </a:pPr>
            <a:r>
              <a:rPr kumimoji="0" lang="de" sz="1200" b="0" i="0" u="none" strike="noStrike" kern="0" cap="none" spc="0" normalizeH="0" baseline="0" noProof="0">
                <a:ln>
                  <a:noFill/>
                </a:ln>
                <a:solidFill>
                  <a:srgbClr val="000000"/>
                </a:solidFill>
                <a:effectLst/>
                <a:uLnTx/>
                <a:uFill>
                  <a:solidFill>
                    <a:prstClr val="black">
                      <a:alpha val="0"/>
                    </a:prstClr>
                  </a:solidFill>
                </a:uFill>
                <a:latin typeface="Arial"/>
                <a:ea typeface="Arial"/>
                <a:cs typeface="Arial"/>
              </a:rPr>
              <a:t>Der</a:t>
            </a:r>
            <a:r>
              <a:rPr kumimoji="0" lang="de" sz="1200" b="1" i="0" u="none" strike="noStrike" kern="0" cap="none" spc="0" normalizeH="0" baseline="0" noProof="0">
                <a:ln>
                  <a:noFill/>
                </a:ln>
                <a:solidFill>
                  <a:srgbClr val="2F3651"/>
                </a:solidFill>
                <a:effectLst/>
                <a:uLnTx/>
                <a:uFill>
                  <a:solidFill>
                    <a:prstClr val="black">
                      <a:alpha val="0"/>
                    </a:prstClr>
                  </a:solidFill>
                </a:uFill>
                <a:latin typeface="Arial"/>
                <a:ea typeface="Arial"/>
                <a:cs typeface="Arial"/>
              </a:rPr>
              <a:t> TCR-Komplex spielt eine zentrale Rolle </a:t>
            </a:r>
            <a:r>
              <a:rPr kumimoji="0" lang="de" sz="1200" b="0" i="0" u="none" strike="noStrike" kern="0" cap="none" spc="0" normalizeH="0" baseline="0" noProof="0">
                <a:ln>
                  <a:noFill/>
                </a:ln>
                <a:solidFill>
                  <a:srgbClr val="000000"/>
                </a:solidFill>
                <a:effectLst/>
                <a:uLnTx/>
                <a:uFill>
                  <a:solidFill>
                    <a:prstClr val="black">
                      <a:alpha val="0"/>
                    </a:prstClr>
                  </a:solidFill>
                </a:uFill>
                <a:latin typeface="Arial"/>
                <a:ea typeface="Arial"/>
                <a:cs typeface="Arial"/>
              </a:rPr>
              <a:t>bei der Erkennung spezifischer Fremdantigene und, bei Autoimmunerkrankungen, von Selbstantigenen</a:t>
            </a:r>
            <a:r>
              <a:rPr kumimoji="0" lang="de" sz="1200" b="0" i="0" u="none" strike="noStrike" kern="0" cap="none" spc="0" normalizeH="0" baseline="30000" noProof="0">
                <a:ln>
                  <a:noFill/>
                </a:ln>
                <a:solidFill>
                  <a:srgbClr val="000000"/>
                </a:solidFill>
                <a:effectLst/>
                <a:uLnTx/>
                <a:uFill>
                  <a:solidFill>
                    <a:prstClr val="black">
                      <a:alpha val="0"/>
                    </a:prstClr>
                  </a:solidFill>
                </a:uFill>
                <a:latin typeface="Arial"/>
                <a:ea typeface="Arial"/>
                <a:cs typeface="Arial"/>
              </a:rPr>
              <a:t>2,3</a:t>
            </a:r>
          </a:p>
        </p:txBody>
      </p:sp>
      <p:sp>
        <p:nvSpPr>
          <p:cNvPr id="106" name="Rectangle: Rounded Corners 12">
            <a:extLst>
              <a:ext uri="{FF2B5EF4-FFF2-40B4-BE49-F238E27FC236}">
                <a16:creationId xmlns:a16="http://schemas.microsoft.com/office/drawing/2014/main" id="{5A92DE13-DDFE-CD93-5D27-99D91F8BE1E6}"/>
              </a:ext>
            </a:extLst>
          </p:cNvPr>
          <p:cNvSpPr/>
          <p:nvPr/>
        </p:nvSpPr>
        <p:spPr>
          <a:xfrm rot="16200000">
            <a:off x="6448534" y="1438299"/>
            <a:ext cx="818933" cy="4572000"/>
          </a:xfrm>
          <a:prstGeom prst="round2SameRect">
            <a:avLst>
              <a:gd name="adj1" fmla="val 50000"/>
              <a:gd name="adj2" fmla="val 0"/>
            </a:avLst>
          </a:prstGeom>
          <a:solidFill>
            <a:srgbClr val="2F3651">
              <a:lumMod val="20000"/>
              <a:lumOff val="80000"/>
            </a:srgbClr>
          </a:solidFill>
          <a:ln w="25400" cap="flat" cmpd="sng" algn="ctr">
            <a:noFill/>
            <a:prstDash val="solid"/>
          </a:ln>
          <a:effectLst/>
        </p:spPr>
        <p:txBody>
          <a:bodyPr vert="vert" lIns="54000" tIns="0" rIns="54000" bIns="180000" rtlCol="0" anchor="ctr"/>
          <a:lstStyle/>
          <a:p>
            <a:pPr marL="136922" marR="0" lvl="0" indent="0" algn="r" defTabSz="685800" eaLnBrk="1" fontAlgn="auto" latinLnBrk="0" hangingPunct="1">
              <a:lnSpc>
                <a:spcPct val="90000"/>
              </a:lnSpc>
              <a:spcBef>
                <a:spcPct val="0"/>
              </a:spcBef>
              <a:spcAft>
                <a:spcPct val="0"/>
              </a:spcAft>
              <a:buClrTx/>
              <a:buSzTx/>
              <a:buFontTx/>
              <a:buNone/>
              <a:tabLst/>
              <a:defRPr/>
            </a:pPr>
            <a:r>
              <a:rPr kumimoji="0" lang="de" sz="1200" b="1" i="0" u="none" strike="noStrike" kern="0" cap="none" spc="0" normalizeH="0" baseline="0" noProof="0" dirty="0">
                <a:ln>
                  <a:noFill/>
                </a:ln>
                <a:solidFill>
                  <a:srgbClr val="2F3651"/>
                </a:solidFill>
                <a:effectLst/>
                <a:uLnTx/>
                <a:uFill>
                  <a:solidFill>
                    <a:prstClr val="black">
                      <a:alpha val="0"/>
                    </a:prstClr>
                  </a:solidFill>
                </a:uFill>
                <a:latin typeface="Arial"/>
                <a:ea typeface="Arial"/>
                <a:cs typeface="Arial"/>
              </a:rPr>
              <a:t>Die Signaltransduktion von CD3ε- zu den CD3</a:t>
            </a:r>
            <a:r>
              <a:rPr kumimoji="0" lang="el-GR" sz="1200" b="1" i="0" u="none" strike="noStrike" kern="0" cap="none" spc="0" normalizeH="0" baseline="0" noProof="0" dirty="0">
                <a:ln>
                  <a:noFill/>
                </a:ln>
                <a:solidFill>
                  <a:srgbClr val="2F3651"/>
                </a:solidFill>
                <a:effectLst/>
                <a:uLnTx/>
                <a:uFill>
                  <a:solidFill>
                    <a:prstClr val="black">
                      <a:alpha val="0"/>
                    </a:prstClr>
                  </a:solidFill>
                </a:uFill>
                <a:latin typeface="Arial"/>
                <a:ea typeface="Arial"/>
                <a:cs typeface="Arial"/>
              </a:rPr>
              <a:t>ζ</a:t>
            </a:r>
            <a:r>
              <a:rPr kumimoji="0" lang="de" sz="1200" b="1" i="0" u="none" strike="noStrike" kern="0" cap="none" spc="0" normalizeH="0" baseline="0" noProof="0" dirty="0">
                <a:ln>
                  <a:noFill/>
                </a:ln>
                <a:solidFill>
                  <a:srgbClr val="2F3651"/>
                </a:solidFill>
                <a:effectLst/>
                <a:uLnTx/>
                <a:uFill>
                  <a:solidFill>
                    <a:prstClr val="black">
                      <a:alpha val="0"/>
                    </a:prstClr>
                  </a:solidFill>
                </a:uFill>
                <a:latin typeface="Arial"/>
                <a:ea typeface="Arial"/>
                <a:cs typeface="Arial"/>
              </a:rPr>
              <a:t>-Ketten </a:t>
            </a:r>
            <a:r>
              <a:rPr kumimoji="0" lang="de" sz="1200" b="0" i="0" u="none" strike="noStrike" kern="0" cap="none" spc="0" normalizeH="0" baseline="0" noProof="0" dirty="0">
                <a:ln>
                  <a:noFill/>
                </a:ln>
                <a:solidFill>
                  <a:srgbClr val="000000"/>
                </a:solidFill>
                <a:effectLst/>
                <a:uLnTx/>
                <a:uFill>
                  <a:solidFill>
                    <a:prstClr val="black">
                      <a:alpha val="0"/>
                    </a:prstClr>
                  </a:solidFill>
                </a:uFill>
                <a:latin typeface="Arial"/>
                <a:ea typeface="Arial"/>
                <a:cs typeface="Arial"/>
              </a:rPr>
              <a:t> innerhalb der T-Zelle aktiviert die T-Zelle und löst, wenn das costimulatorische zweite Signal parallel ausgelöst wurde, die T-Zell-vermittelte adaptive Immunität aus</a:t>
            </a:r>
            <a:r>
              <a:rPr kumimoji="0" lang="de" sz="1200" b="0" i="0" u="none" strike="noStrike" kern="0" cap="none" spc="0" normalizeH="0" baseline="30000" noProof="0" dirty="0">
                <a:ln>
                  <a:noFill/>
                </a:ln>
                <a:solidFill>
                  <a:srgbClr val="000000"/>
                </a:solidFill>
                <a:effectLst/>
                <a:uLnTx/>
                <a:uFill>
                  <a:solidFill>
                    <a:prstClr val="black">
                      <a:alpha val="0"/>
                    </a:prstClr>
                  </a:solidFill>
                </a:uFill>
                <a:latin typeface="Arial"/>
                <a:ea typeface="Arial"/>
                <a:cs typeface="Arial"/>
              </a:rPr>
              <a:t>1,2</a:t>
            </a:r>
          </a:p>
        </p:txBody>
      </p:sp>
      <p:grpSp>
        <p:nvGrpSpPr>
          <p:cNvPr id="107" name="Gruppo 183">
            <a:extLst>
              <a:ext uri="{FF2B5EF4-FFF2-40B4-BE49-F238E27FC236}">
                <a16:creationId xmlns:a16="http://schemas.microsoft.com/office/drawing/2014/main" id="{769E6481-9D4A-E45D-E591-71EC4A3B9278}"/>
              </a:ext>
            </a:extLst>
          </p:cNvPr>
          <p:cNvGrpSpPr/>
          <p:nvPr/>
        </p:nvGrpSpPr>
        <p:grpSpPr>
          <a:xfrm>
            <a:off x="196064" y="1641715"/>
            <a:ext cx="3458885" cy="2809335"/>
            <a:chOff x="399098" y="2047240"/>
            <a:chExt cx="4611846" cy="3745780"/>
          </a:xfrm>
        </p:grpSpPr>
        <p:sp>
          <p:nvSpPr>
            <p:cNvPr id="108" name="Rectangle: Rounded Corners 17">
              <a:extLst>
                <a:ext uri="{FF2B5EF4-FFF2-40B4-BE49-F238E27FC236}">
                  <a16:creationId xmlns:a16="http://schemas.microsoft.com/office/drawing/2014/main" id="{2241B032-01EF-C341-025F-8DCDCA916FDD}"/>
                </a:ext>
              </a:extLst>
            </p:cNvPr>
            <p:cNvSpPr/>
            <p:nvPr/>
          </p:nvSpPr>
          <p:spPr>
            <a:xfrm rot="5400000" flipH="1" flipV="1">
              <a:off x="3123248" y="2068971"/>
              <a:ext cx="243840" cy="3531552"/>
            </a:xfrm>
            <a:prstGeom prst="roundRect">
              <a:avLst>
                <a:gd name="adj" fmla="val 50000"/>
              </a:avLst>
            </a:prstGeom>
            <a:solidFill>
              <a:sysClr val="window" lastClr="FFFFFF">
                <a:lumMod val="85000"/>
              </a:sys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a:endParaRPr>
            </a:p>
          </p:txBody>
        </p:sp>
        <p:grpSp>
          <p:nvGrpSpPr>
            <p:cNvPr id="109" name="Gruppo 182">
              <a:extLst>
                <a:ext uri="{FF2B5EF4-FFF2-40B4-BE49-F238E27FC236}">
                  <a16:creationId xmlns:a16="http://schemas.microsoft.com/office/drawing/2014/main" id="{3BA4338A-9D4B-77EF-B208-2B6F1AB43AAB}"/>
                </a:ext>
              </a:extLst>
            </p:cNvPr>
            <p:cNvGrpSpPr/>
            <p:nvPr/>
          </p:nvGrpSpPr>
          <p:grpSpPr>
            <a:xfrm>
              <a:off x="3046730" y="2047240"/>
              <a:ext cx="615950" cy="2033143"/>
              <a:chOff x="3046730" y="2047240"/>
              <a:chExt cx="615950" cy="2033143"/>
            </a:xfrm>
          </p:grpSpPr>
          <p:grpSp>
            <p:nvGrpSpPr>
              <p:cNvPr id="152" name="Gruppo 142">
                <a:extLst>
                  <a:ext uri="{FF2B5EF4-FFF2-40B4-BE49-F238E27FC236}">
                    <a16:creationId xmlns:a16="http://schemas.microsoft.com/office/drawing/2014/main" id="{900D17B1-E898-B982-5310-165ADFA7A1EC}"/>
                  </a:ext>
                </a:extLst>
              </p:cNvPr>
              <p:cNvGrpSpPr/>
              <p:nvPr/>
            </p:nvGrpSpPr>
            <p:grpSpPr>
              <a:xfrm>
                <a:off x="3317240" y="2854960"/>
                <a:ext cx="345440" cy="1225423"/>
                <a:chOff x="1955800" y="3108960"/>
                <a:chExt cx="345440" cy="1225423"/>
              </a:xfrm>
            </p:grpSpPr>
            <p:sp>
              <p:nvSpPr>
                <p:cNvPr id="157" name="Rettangolo 143">
                  <a:extLst>
                    <a:ext uri="{FF2B5EF4-FFF2-40B4-BE49-F238E27FC236}">
                      <a16:creationId xmlns:a16="http://schemas.microsoft.com/office/drawing/2014/main" id="{C74A96A8-7854-C102-57A8-DBD28BFCDCDF}"/>
                    </a:ext>
                  </a:extLst>
                </p:cNvPr>
                <p:cNvSpPr/>
                <p:nvPr/>
              </p:nvSpPr>
              <p:spPr>
                <a:xfrm>
                  <a:off x="1955800" y="3108960"/>
                  <a:ext cx="345440" cy="472440"/>
                </a:xfrm>
                <a:prstGeom prst="rect">
                  <a:avLst/>
                </a:prstGeom>
                <a:solidFill>
                  <a:srgbClr val="347475">
                    <a:lumMod val="20000"/>
                    <a:lumOff val="80000"/>
                  </a:srgbClr>
                </a:solidFill>
                <a:ln w="15875" cap="flat" cmpd="sng" algn="ctr">
                  <a:solidFill>
                    <a:srgbClr val="347475"/>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cxnSp>
              <p:nvCxnSpPr>
                <p:cNvPr id="158" name="Connettore diritto 144">
                  <a:extLst>
                    <a:ext uri="{FF2B5EF4-FFF2-40B4-BE49-F238E27FC236}">
                      <a16:creationId xmlns:a16="http://schemas.microsoft.com/office/drawing/2014/main" id="{C0400549-9E97-DC35-688F-CEF22FF031AF}"/>
                    </a:ext>
                  </a:extLst>
                </p:cNvPr>
                <p:cNvCxnSpPr/>
                <p:nvPr/>
              </p:nvCxnSpPr>
              <p:spPr>
                <a:xfrm flipH="1">
                  <a:off x="2128520" y="3582543"/>
                  <a:ext cx="0" cy="751840"/>
                </a:xfrm>
                <a:prstGeom prst="line">
                  <a:avLst/>
                </a:prstGeom>
                <a:noFill/>
                <a:ln w="15875" cap="flat" cmpd="sng" algn="ctr">
                  <a:solidFill>
                    <a:srgbClr val="347475"/>
                  </a:solidFill>
                  <a:prstDash val="solid"/>
                </a:ln>
                <a:effectLst/>
              </p:spPr>
            </p:cxnSp>
          </p:grpSp>
          <p:grpSp>
            <p:nvGrpSpPr>
              <p:cNvPr id="153" name="Gruppo 170">
                <a:extLst>
                  <a:ext uri="{FF2B5EF4-FFF2-40B4-BE49-F238E27FC236}">
                    <a16:creationId xmlns:a16="http://schemas.microsoft.com/office/drawing/2014/main" id="{ED4DD275-D87F-1DC1-4EE5-31CFDCB72B85}"/>
                  </a:ext>
                </a:extLst>
              </p:cNvPr>
              <p:cNvGrpSpPr/>
              <p:nvPr/>
            </p:nvGrpSpPr>
            <p:grpSpPr>
              <a:xfrm flipH="1">
                <a:off x="3046730" y="2047240"/>
                <a:ext cx="615950" cy="817880"/>
                <a:chOff x="2809240" y="2047240"/>
                <a:chExt cx="615950" cy="817880"/>
              </a:xfrm>
            </p:grpSpPr>
            <p:sp>
              <p:nvSpPr>
                <p:cNvPr id="155" name="Rettangolo 171">
                  <a:extLst>
                    <a:ext uri="{FF2B5EF4-FFF2-40B4-BE49-F238E27FC236}">
                      <a16:creationId xmlns:a16="http://schemas.microsoft.com/office/drawing/2014/main" id="{390147F9-6C8A-93A7-C107-7E5EE67F7CA7}"/>
                    </a:ext>
                  </a:extLst>
                </p:cNvPr>
                <p:cNvSpPr/>
                <p:nvPr/>
              </p:nvSpPr>
              <p:spPr>
                <a:xfrm>
                  <a:off x="2809240" y="2336800"/>
                  <a:ext cx="345440" cy="528320"/>
                </a:xfrm>
                <a:prstGeom prst="rect">
                  <a:avLst/>
                </a:prstGeom>
                <a:solidFill>
                  <a:srgbClr val="347475">
                    <a:lumMod val="20000"/>
                    <a:lumOff val="80000"/>
                  </a:srgbClr>
                </a:solidFill>
                <a:ln w="15875" cap="flat" cmpd="sng" algn="ctr">
                  <a:solidFill>
                    <a:srgbClr val="347475"/>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156" name="Arco 172">
                  <a:extLst>
                    <a:ext uri="{FF2B5EF4-FFF2-40B4-BE49-F238E27FC236}">
                      <a16:creationId xmlns:a16="http://schemas.microsoft.com/office/drawing/2014/main" id="{5ABECB7F-7933-8A61-2CD4-3FF414F043A9}"/>
                    </a:ext>
                  </a:extLst>
                </p:cNvPr>
                <p:cNvSpPr/>
                <p:nvPr/>
              </p:nvSpPr>
              <p:spPr>
                <a:xfrm>
                  <a:off x="3004185" y="2047240"/>
                  <a:ext cx="421005" cy="421005"/>
                </a:xfrm>
                <a:prstGeom prst="arc">
                  <a:avLst>
                    <a:gd name="adj1" fmla="val 6262799"/>
                    <a:gd name="adj2" fmla="val 9594709"/>
                  </a:avLst>
                </a:prstGeom>
                <a:solidFill>
                  <a:sysClr val="window" lastClr="FFFFFF"/>
                </a:solidFill>
                <a:ln w="15875" cap="flat" cmpd="sng" algn="ctr">
                  <a:solidFill>
                    <a:srgbClr val="347475"/>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grpSp>
          <p:sp>
            <p:nvSpPr>
              <p:cNvPr id="154" name="TextBox 5">
                <a:extLst>
                  <a:ext uri="{FF2B5EF4-FFF2-40B4-BE49-F238E27FC236}">
                    <a16:creationId xmlns:a16="http://schemas.microsoft.com/office/drawing/2014/main" id="{846EC47A-AC94-D5F8-BA0E-4739F12B6B56}"/>
                  </a:ext>
                </a:extLst>
              </p:cNvPr>
              <p:cNvSpPr txBox="1"/>
              <p:nvPr/>
            </p:nvSpPr>
            <p:spPr>
              <a:xfrm>
                <a:off x="3446146" y="3001267"/>
                <a:ext cx="87632" cy="184665"/>
              </a:xfrm>
              <a:prstGeom prst="rect">
                <a:avLst/>
              </a:prstGeom>
              <a:noFill/>
              <a:ln>
                <a:noFill/>
              </a:ln>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900" b="0" i="0" u="none" strike="noStrike" kern="0" cap="none" spc="0" normalizeH="0" baseline="0" noProof="0">
                    <a:ln>
                      <a:noFill/>
                    </a:ln>
                    <a:solidFill>
                      <a:srgbClr val="000000"/>
                    </a:solidFill>
                    <a:effectLst/>
                    <a:uLnTx/>
                    <a:uFill>
                      <a:solidFill>
                        <a:prstClr val="black">
                          <a:alpha val="0"/>
                        </a:prstClr>
                      </a:solidFill>
                    </a:uFill>
                    <a:latin typeface="Arial"/>
                    <a:ea typeface="Arial"/>
                    <a:cs typeface="Arial"/>
                  </a:rPr>
                  <a:t>β</a:t>
                </a:r>
                <a:endParaRPr kumimoji="0" lang="en-US" sz="900" b="1" i="0" u="none" strike="noStrike" kern="0" cap="none" spc="0" normalizeH="0" baseline="0" noProof="0">
                  <a:ln>
                    <a:noFill/>
                  </a:ln>
                  <a:solidFill>
                    <a:srgbClr val="000000"/>
                  </a:solidFill>
                  <a:effectLst/>
                  <a:uLnTx/>
                  <a:uFillTx/>
                  <a:latin typeface="Arial"/>
                  <a:ea typeface="Calibri" panose="020F0502020204030204"/>
                  <a:cs typeface="Arial"/>
                </a:endParaRPr>
              </a:p>
            </p:txBody>
          </p:sp>
        </p:grpSp>
        <p:sp>
          <p:nvSpPr>
            <p:cNvPr id="110" name="TextBox 1">
              <a:extLst>
                <a:ext uri="{FF2B5EF4-FFF2-40B4-BE49-F238E27FC236}">
                  <a16:creationId xmlns:a16="http://schemas.microsoft.com/office/drawing/2014/main" id="{17499A34-2732-4950-F866-4A15A8BB0896}"/>
                </a:ext>
              </a:extLst>
            </p:cNvPr>
            <p:cNvSpPr txBox="1"/>
            <p:nvPr/>
          </p:nvSpPr>
          <p:spPr>
            <a:xfrm>
              <a:off x="2438455" y="5577576"/>
              <a:ext cx="1622612" cy="21544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1050" b="0" i="0" u="none" strike="noStrike" kern="0" cap="none" spc="0" normalizeH="0" baseline="0" noProof="0">
                  <a:ln>
                    <a:noFill/>
                  </a:ln>
                  <a:solidFill>
                    <a:srgbClr val="000000"/>
                  </a:solidFill>
                  <a:effectLst/>
                  <a:uLnTx/>
                  <a:uFill>
                    <a:solidFill>
                      <a:prstClr val="black">
                        <a:alpha val="0"/>
                      </a:prstClr>
                    </a:solidFill>
                  </a:uFill>
                  <a:latin typeface="Arial"/>
                  <a:ea typeface="Arial"/>
                  <a:cs typeface="Arial"/>
                </a:rPr>
                <a:t>Signaltransduktion</a:t>
              </a:r>
            </a:p>
          </p:txBody>
        </p:sp>
        <p:sp>
          <p:nvSpPr>
            <p:cNvPr id="111" name="Right Brace 3">
              <a:extLst>
                <a:ext uri="{FF2B5EF4-FFF2-40B4-BE49-F238E27FC236}">
                  <a16:creationId xmlns:a16="http://schemas.microsoft.com/office/drawing/2014/main" id="{653A979F-CBAB-BEF4-EF55-0F1CECF79FB6}"/>
                </a:ext>
              </a:extLst>
            </p:cNvPr>
            <p:cNvSpPr/>
            <p:nvPr/>
          </p:nvSpPr>
          <p:spPr>
            <a:xfrm rot="5400000">
              <a:off x="3160116" y="4139082"/>
              <a:ext cx="179292" cy="2532528"/>
            </a:xfrm>
            <a:prstGeom prst="rightBrace">
              <a:avLst>
                <a:gd name="adj1" fmla="val 0"/>
                <a:gd name="adj2" fmla="val 50000"/>
              </a:avLst>
            </a:prstGeom>
            <a:noFill/>
            <a:ln w="9525" cap="flat" cmpd="sng" algn="ctr">
              <a:solidFill>
                <a:sysClr val="window" lastClr="FFFFFF">
                  <a:lumMod val="50000"/>
                </a:sysClr>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a:ea typeface="Calibri" panose="020F0502020204030204"/>
                <a:cs typeface="Arial"/>
              </a:endParaRPr>
            </a:p>
          </p:txBody>
        </p:sp>
        <p:sp>
          <p:nvSpPr>
            <p:cNvPr id="112" name="TextBox 6">
              <a:extLst>
                <a:ext uri="{FF2B5EF4-FFF2-40B4-BE49-F238E27FC236}">
                  <a16:creationId xmlns:a16="http://schemas.microsoft.com/office/drawing/2014/main" id="{53C571A7-807E-C483-EB04-0BA24F20C174}"/>
                </a:ext>
              </a:extLst>
            </p:cNvPr>
            <p:cNvSpPr txBox="1"/>
            <p:nvPr/>
          </p:nvSpPr>
          <p:spPr>
            <a:xfrm>
              <a:off x="399098" y="3727024"/>
              <a:ext cx="1045255" cy="215444"/>
            </a:xfrm>
            <a:prstGeom prst="rect">
              <a:avLst/>
            </a:prstGeom>
            <a:noFill/>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r" defTabSz="685800" eaLnBrk="1" fontAlgn="auto" latinLnBrk="0" hangingPunct="1">
                <a:lnSpc>
                  <a:spcPct val="100000"/>
                </a:lnSpc>
                <a:spcBef>
                  <a:spcPct val="0"/>
                </a:spcBef>
                <a:spcAft>
                  <a:spcPct val="0"/>
                </a:spcAft>
                <a:buClrTx/>
                <a:buSzTx/>
                <a:buFontTx/>
                <a:buNone/>
                <a:tabLst/>
                <a:defRPr/>
              </a:pPr>
              <a:r>
                <a:rPr kumimoji="0" lang="de" sz="1050" b="0" i="0" u="none" strike="noStrike" kern="0" cap="none" spc="0" normalizeH="0" baseline="0" noProof="0">
                  <a:ln>
                    <a:noFill/>
                  </a:ln>
                  <a:solidFill>
                    <a:srgbClr val="000000"/>
                  </a:solidFill>
                  <a:effectLst/>
                  <a:uLnTx/>
                  <a:uFill>
                    <a:solidFill>
                      <a:prstClr val="black">
                        <a:alpha val="0"/>
                      </a:prstClr>
                    </a:solidFill>
                  </a:uFill>
                  <a:latin typeface="Arial"/>
                  <a:ea typeface="Arial"/>
                  <a:cs typeface="Arial"/>
                </a:rPr>
                <a:t>Zellmembran</a:t>
              </a:r>
              <a:endParaRPr kumimoji="0" lang="en-US" sz="1500" b="0" i="0" u="none" strike="noStrike" kern="0" cap="none" spc="0" normalizeH="0" baseline="0" noProof="0">
                <a:ln>
                  <a:noFill/>
                </a:ln>
                <a:solidFill>
                  <a:srgbClr val="000000"/>
                </a:solidFill>
                <a:effectLst/>
                <a:uLnTx/>
                <a:uFillTx/>
                <a:latin typeface="Arial"/>
                <a:ea typeface="Calibri" panose="020F0502020204030204"/>
                <a:cs typeface="Arial"/>
              </a:endParaRPr>
            </a:p>
          </p:txBody>
        </p:sp>
        <p:sp>
          <p:nvSpPr>
            <p:cNvPr id="114" name="TextBox 2">
              <a:extLst>
                <a:ext uri="{FF2B5EF4-FFF2-40B4-BE49-F238E27FC236}">
                  <a16:creationId xmlns:a16="http://schemas.microsoft.com/office/drawing/2014/main" id="{7060E110-36EC-6145-D56F-7BAA9D360FC8}"/>
                </a:ext>
              </a:extLst>
            </p:cNvPr>
            <p:cNvSpPr txBox="1"/>
            <p:nvPr/>
          </p:nvSpPr>
          <p:spPr>
            <a:xfrm>
              <a:off x="436479" y="4092589"/>
              <a:ext cx="976051" cy="21544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r" defTabSz="685800" eaLnBrk="1" fontAlgn="auto" latinLnBrk="0" hangingPunct="1">
                <a:lnSpc>
                  <a:spcPct val="100000"/>
                </a:lnSpc>
                <a:spcBef>
                  <a:spcPct val="0"/>
                </a:spcBef>
                <a:spcAft>
                  <a:spcPct val="0"/>
                </a:spcAft>
                <a:buClrTx/>
                <a:buSzTx/>
                <a:buFontTx/>
                <a:buNone/>
                <a:tabLst/>
                <a:defRPr/>
              </a:pPr>
              <a:r>
                <a:rPr kumimoji="0" lang="de" sz="1050" b="0" i="0" u="none" strike="noStrike" kern="0" cap="none" spc="0" normalizeH="0" baseline="0" noProof="0">
                  <a:ln>
                    <a:noFill/>
                  </a:ln>
                  <a:solidFill>
                    <a:srgbClr val="000000"/>
                  </a:solidFill>
                  <a:effectLst/>
                  <a:uLnTx/>
                  <a:uFill>
                    <a:solidFill>
                      <a:prstClr val="black">
                        <a:alpha val="0"/>
                      </a:prstClr>
                    </a:solidFill>
                  </a:uFill>
                  <a:latin typeface="Arial"/>
                  <a:ea typeface="Arial"/>
                  <a:cs typeface="Arial"/>
                </a:rPr>
                <a:t>Zytoplasma</a:t>
              </a:r>
              <a:endParaRPr kumimoji="0" lang="en-US" sz="1500" b="0" i="0" u="none" strike="noStrike" kern="0" cap="none" spc="0" normalizeH="0" baseline="0" noProof="0">
                <a:ln>
                  <a:noFill/>
                </a:ln>
                <a:solidFill>
                  <a:srgbClr val="000000"/>
                </a:solidFill>
                <a:effectLst/>
                <a:uLnTx/>
                <a:uFillTx/>
                <a:latin typeface="Arial"/>
                <a:ea typeface="Calibri" panose="020F0502020204030204"/>
                <a:cs typeface="Arial"/>
              </a:endParaRPr>
            </a:p>
          </p:txBody>
        </p:sp>
        <p:sp>
          <p:nvSpPr>
            <p:cNvPr id="115" name="TextBox 5">
              <a:extLst>
                <a:ext uri="{FF2B5EF4-FFF2-40B4-BE49-F238E27FC236}">
                  <a16:creationId xmlns:a16="http://schemas.microsoft.com/office/drawing/2014/main" id="{0B7BB79F-35C6-DB0B-E1AA-9762E8BBF0C0}"/>
                </a:ext>
              </a:extLst>
            </p:cNvPr>
            <p:cNvSpPr txBox="1"/>
            <p:nvPr/>
          </p:nvSpPr>
          <p:spPr>
            <a:xfrm>
              <a:off x="3707909" y="2391072"/>
              <a:ext cx="859011" cy="246221"/>
            </a:xfrm>
            <a:prstGeom prst="rect">
              <a:avLst/>
            </a:prstGeom>
            <a:no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1200" b="1" i="0" u="none" strike="noStrike" kern="0" cap="none" spc="0" normalizeH="0" baseline="0" noProof="0">
                  <a:ln>
                    <a:noFill/>
                  </a:ln>
                  <a:solidFill>
                    <a:srgbClr val="000000"/>
                  </a:solidFill>
                  <a:effectLst/>
                  <a:uLnTx/>
                  <a:uFill>
                    <a:solidFill>
                      <a:prstClr val="black">
                        <a:alpha val="0"/>
                      </a:prstClr>
                    </a:solidFill>
                  </a:uFill>
                  <a:latin typeface="Arial"/>
                  <a:ea typeface="Arial"/>
                  <a:cs typeface="Arial"/>
                </a:rPr>
                <a:t>CD3</a:t>
              </a:r>
            </a:p>
          </p:txBody>
        </p:sp>
        <p:sp>
          <p:nvSpPr>
            <p:cNvPr id="116" name="Right Brace 3">
              <a:extLst>
                <a:ext uri="{FF2B5EF4-FFF2-40B4-BE49-F238E27FC236}">
                  <a16:creationId xmlns:a16="http://schemas.microsoft.com/office/drawing/2014/main" id="{5AE12544-5C8D-9BC4-4E41-2818A3DF24F3}"/>
                </a:ext>
              </a:extLst>
            </p:cNvPr>
            <p:cNvSpPr/>
            <p:nvPr/>
          </p:nvSpPr>
          <p:spPr>
            <a:xfrm rot="16200000" flipV="1">
              <a:off x="4094925" y="2356155"/>
              <a:ext cx="122439" cy="732931"/>
            </a:xfrm>
            <a:prstGeom prst="rightBrace">
              <a:avLst>
                <a:gd name="adj1" fmla="val 0"/>
                <a:gd name="adj2" fmla="val 50000"/>
              </a:avLst>
            </a:prstGeom>
            <a:noFill/>
            <a:ln w="9525" cap="flat" cmpd="sng" algn="ctr">
              <a:solidFill>
                <a:sysClr val="window" lastClr="FFFFFF">
                  <a:lumMod val="50000"/>
                </a:sysClr>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a:ea typeface="Calibri" panose="020F0502020204030204"/>
                <a:cs typeface="Arial"/>
              </a:endParaRPr>
            </a:p>
          </p:txBody>
        </p:sp>
        <p:sp>
          <p:nvSpPr>
            <p:cNvPr id="117" name="TextBox 5">
              <a:extLst>
                <a:ext uri="{FF2B5EF4-FFF2-40B4-BE49-F238E27FC236}">
                  <a16:creationId xmlns:a16="http://schemas.microsoft.com/office/drawing/2014/main" id="{41FD4A0D-D3DE-6494-C6D3-7433DADB06A5}"/>
                </a:ext>
              </a:extLst>
            </p:cNvPr>
            <p:cNvSpPr txBox="1"/>
            <p:nvPr/>
          </p:nvSpPr>
          <p:spPr>
            <a:xfrm>
              <a:off x="1863870" y="2391072"/>
              <a:ext cx="859011" cy="246221"/>
            </a:xfrm>
            <a:prstGeom prst="rect">
              <a:avLst/>
            </a:prstGeom>
            <a:no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1200" b="1" i="0" u="none" strike="noStrike" kern="0" cap="none" spc="0" normalizeH="0" baseline="0" noProof="0">
                  <a:ln>
                    <a:noFill/>
                  </a:ln>
                  <a:solidFill>
                    <a:srgbClr val="000000"/>
                  </a:solidFill>
                  <a:effectLst/>
                  <a:uLnTx/>
                  <a:uFill>
                    <a:solidFill>
                      <a:prstClr val="black">
                        <a:alpha val="0"/>
                      </a:prstClr>
                    </a:solidFill>
                  </a:uFill>
                  <a:latin typeface="Arial"/>
                  <a:ea typeface="Arial"/>
                  <a:cs typeface="Arial"/>
                </a:rPr>
                <a:t>CD3</a:t>
              </a:r>
            </a:p>
          </p:txBody>
        </p:sp>
        <p:sp>
          <p:nvSpPr>
            <p:cNvPr id="118" name="Right Brace 3">
              <a:extLst>
                <a:ext uri="{FF2B5EF4-FFF2-40B4-BE49-F238E27FC236}">
                  <a16:creationId xmlns:a16="http://schemas.microsoft.com/office/drawing/2014/main" id="{14C0BBB7-B6B6-A2C8-1EFA-1FD3F77C25BD}"/>
                </a:ext>
              </a:extLst>
            </p:cNvPr>
            <p:cNvSpPr/>
            <p:nvPr/>
          </p:nvSpPr>
          <p:spPr>
            <a:xfrm rot="16200000" flipV="1">
              <a:off x="2250885" y="2356155"/>
              <a:ext cx="122439" cy="732931"/>
            </a:xfrm>
            <a:prstGeom prst="rightBrace">
              <a:avLst>
                <a:gd name="adj1" fmla="val 0"/>
                <a:gd name="adj2" fmla="val 50000"/>
              </a:avLst>
            </a:prstGeom>
            <a:noFill/>
            <a:ln w="9525" cap="flat" cmpd="sng" algn="ctr">
              <a:solidFill>
                <a:sysClr val="window" lastClr="FFFFFF">
                  <a:lumMod val="50000"/>
                </a:sysClr>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a:ea typeface="Calibri" panose="020F0502020204030204"/>
                <a:cs typeface="Arial"/>
              </a:endParaRPr>
            </a:p>
          </p:txBody>
        </p:sp>
        <p:cxnSp>
          <p:nvCxnSpPr>
            <p:cNvPr id="119" name="Connettore diritto 61">
              <a:extLst>
                <a:ext uri="{FF2B5EF4-FFF2-40B4-BE49-F238E27FC236}">
                  <a16:creationId xmlns:a16="http://schemas.microsoft.com/office/drawing/2014/main" id="{BC72EB24-B226-60EF-6929-621EE2D6F864}"/>
                </a:ext>
              </a:extLst>
            </p:cNvPr>
            <p:cNvCxnSpPr/>
            <p:nvPr/>
          </p:nvCxnSpPr>
          <p:spPr>
            <a:xfrm flipH="1">
              <a:off x="4343400" y="3569208"/>
              <a:ext cx="0" cy="751840"/>
            </a:xfrm>
            <a:prstGeom prst="line">
              <a:avLst/>
            </a:prstGeom>
            <a:noFill/>
            <a:ln w="15875" cap="flat" cmpd="sng" algn="ctr">
              <a:solidFill>
                <a:srgbClr val="FF6699"/>
              </a:solidFill>
              <a:prstDash val="solid"/>
            </a:ln>
            <a:effectLst/>
          </p:spPr>
        </p:cxnSp>
        <p:grpSp>
          <p:nvGrpSpPr>
            <p:cNvPr id="120" name="Gruppo 176">
              <a:extLst>
                <a:ext uri="{FF2B5EF4-FFF2-40B4-BE49-F238E27FC236}">
                  <a16:creationId xmlns:a16="http://schemas.microsoft.com/office/drawing/2014/main" id="{9EC18D96-0E9F-3239-12AF-F11A50B33B23}"/>
                </a:ext>
              </a:extLst>
            </p:cNvPr>
            <p:cNvGrpSpPr/>
            <p:nvPr/>
          </p:nvGrpSpPr>
          <p:grpSpPr>
            <a:xfrm>
              <a:off x="2978785" y="3550920"/>
              <a:ext cx="229870" cy="1468120"/>
              <a:chOff x="2956560" y="3550920"/>
              <a:chExt cx="274320" cy="1468120"/>
            </a:xfrm>
          </p:grpSpPr>
          <p:grpSp>
            <p:nvGrpSpPr>
              <p:cNvPr id="148" name="Gruppo 132">
                <a:extLst>
                  <a:ext uri="{FF2B5EF4-FFF2-40B4-BE49-F238E27FC236}">
                    <a16:creationId xmlns:a16="http://schemas.microsoft.com/office/drawing/2014/main" id="{3165026B-2BB9-8BE3-C25A-F034C1F4E651}"/>
                  </a:ext>
                </a:extLst>
              </p:cNvPr>
              <p:cNvGrpSpPr/>
              <p:nvPr/>
            </p:nvGrpSpPr>
            <p:grpSpPr>
              <a:xfrm rot="10800000">
                <a:off x="2956560" y="3550920"/>
                <a:ext cx="274320" cy="1468120"/>
                <a:chOff x="1955800" y="2860040"/>
                <a:chExt cx="345440" cy="1468120"/>
              </a:xfrm>
            </p:grpSpPr>
            <p:sp>
              <p:nvSpPr>
                <p:cNvPr id="150" name="Rettangolo 133">
                  <a:extLst>
                    <a:ext uri="{FF2B5EF4-FFF2-40B4-BE49-F238E27FC236}">
                      <a16:creationId xmlns:a16="http://schemas.microsoft.com/office/drawing/2014/main" id="{7F293B62-C964-43D7-F2CC-995FFA39A0EC}"/>
                    </a:ext>
                  </a:extLst>
                </p:cNvPr>
                <p:cNvSpPr/>
                <p:nvPr/>
              </p:nvSpPr>
              <p:spPr>
                <a:xfrm>
                  <a:off x="1955800" y="2860040"/>
                  <a:ext cx="345440" cy="721360"/>
                </a:xfrm>
                <a:prstGeom prst="rect">
                  <a:avLst/>
                </a:prstGeom>
                <a:solidFill>
                  <a:srgbClr val="575D72">
                    <a:lumMod val="20000"/>
                    <a:lumOff val="80000"/>
                  </a:srgbClr>
                </a:solidFill>
                <a:ln w="15875" cap="flat" cmpd="sng" algn="ctr">
                  <a:solidFill>
                    <a:srgbClr val="575D72"/>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cxnSp>
              <p:nvCxnSpPr>
                <p:cNvPr id="151" name="Connettore diritto 134">
                  <a:extLst>
                    <a:ext uri="{FF2B5EF4-FFF2-40B4-BE49-F238E27FC236}">
                      <a16:creationId xmlns:a16="http://schemas.microsoft.com/office/drawing/2014/main" id="{871D31E7-8F52-5DAA-3E37-DB8B0DE5792E}"/>
                    </a:ext>
                  </a:extLst>
                </p:cNvPr>
                <p:cNvCxnSpPr/>
                <p:nvPr/>
              </p:nvCxnSpPr>
              <p:spPr>
                <a:xfrm flipH="1">
                  <a:off x="2128520" y="3576320"/>
                  <a:ext cx="0" cy="751840"/>
                </a:xfrm>
                <a:prstGeom prst="line">
                  <a:avLst/>
                </a:prstGeom>
                <a:noFill/>
                <a:ln w="15875" cap="flat" cmpd="sng" algn="ctr">
                  <a:solidFill>
                    <a:srgbClr val="575D72"/>
                  </a:solidFill>
                  <a:prstDash val="solid"/>
                </a:ln>
                <a:effectLst/>
              </p:spPr>
            </p:cxnSp>
          </p:grpSp>
          <p:sp>
            <p:nvSpPr>
              <p:cNvPr id="149" name="TextBox 5">
                <a:extLst>
                  <a:ext uri="{FF2B5EF4-FFF2-40B4-BE49-F238E27FC236}">
                    <a16:creationId xmlns:a16="http://schemas.microsoft.com/office/drawing/2014/main" id="{F41D2F7C-5FFF-D625-0030-8AC93ABE4549}"/>
                  </a:ext>
                </a:extLst>
              </p:cNvPr>
              <p:cNvSpPr txBox="1"/>
              <p:nvPr/>
            </p:nvSpPr>
            <p:spPr>
              <a:xfrm>
                <a:off x="3052909" y="4583180"/>
                <a:ext cx="81620" cy="184665"/>
              </a:xfrm>
              <a:prstGeom prst="rect">
                <a:avLst/>
              </a:prstGeom>
              <a:noFill/>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el-GR" sz="900" b="0" i="0" u="none" strike="noStrike" kern="0" cap="none" spc="0" normalizeH="0" baseline="0" noProof="0">
                    <a:ln>
                      <a:noFill/>
                    </a:ln>
                    <a:solidFill>
                      <a:srgbClr val="000000"/>
                    </a:solidFill>
                    <a:effectLst/>
                    <a:uLnTx/>
                    <a:uFill>
                      <a:solidFill>
                        <a:prstClr val="black">
                          <a:alpha val="0"/>
                        </a:prstClr>
                      </a:solidFill>
                    </a:uFill>
                    <a:latin typeface="Arial"/>
                    <a:ea typeface="Arial"/>
                    <a:cs typeface="Arial"/>
                  </a:rPr>
                  <a:t>ζ</a:t>
                </a:r>
                <a:endParaRPr kumimoji="0" lang="en-US" sz="900" b="1" i="0" u="none" strike="noStrike" kern="0" cap="none" spc="0" normalizeH="0" baseline="0" noProof="0">
                  <a:ln>
                    <a:noFill/>
                  </a:ln>
                  <a:solidFill>
                    <a:srgbClr val="000000"/>
                  </a:solidFill>
                  <a:effectLst/>
                  <a:uLnTx/>
                  <a:uFillTx/>
                  <a:latin typeface="Arial"/>
                  <a:ea typeface="Calibri" panose="020F0502020204030204"/>
                  <a:cs typeface="Arial"/>
                </a:endParaRPr>
              </a:p>
            </p:txBody>
          </p:sp>
        </p:grpSp>
        <p:grpSp>
          <p:nvGrpSpPr>
            <p:cNvPr id="121" name="Gruppo 177">
              <a:extLst>
                <a:ext uri="{FF2B5EF4-FFF2-40B4-BE49-F238E27FC236}">
                  <a16:creationId xmlns:a16="http://schemas.microsoft.com/office/drawing/2014/main" id="{076165A4-030F-3ABC-57AC-1077C66B71F9}"/>
                </a:ext>
              </a:extLst>
            </p:cNvPr>
            <p:cNvGrpSpPr/>
            <p:nvPr/>
          </p:nvGrpSpPr>
          <p:grpSpPr>
            <a:xfrm>
              <a:off x="3258185" y="3550920"/>
              <a:ext cx="229870" cy="1468120"/>
              <a:chOff x="3235960" y="3550920"/>
              <a:chExt cx="274320" cy="1468120"/>
            </a:xfrm>
          </p:grpSpPr>
          <p:sp>
            <p:nvSpPr>
              <p:cNvPr id="145" name="Rettangolo 136">
                <a:extLst>
                  <a:ext uri="{FF2B5EF4-FFF2-40B4-BE49-F238E27FC236}">
                    <a16:creationId xmlns:a16="http://schemas.microsoft.com/office/drawing/2014/main" id="{C8D1B718-483D-944D-FEB3-F404EB6D7659}"/>
                  </a:ext>
                </a:extLst>
              </p:cNvPr>
              <p:cNvSpPr/>
              <p:nvPr/>
            </p:nvSpPr>
            <p:spPr>
              <a:xfrm rot="10800000">
                <a:off x="3235960" y="4297680"/>
                <a:ext cx="274320" cy="721360"/>
              </a:xfrm>
              <a:prstGeom prst="rect">
                <a:avLst/>
              </a:prstGeom>
              <a:solidFill>
                <a:srgbClr val="575D72">
                  <a:lumMod val="20000"/>
                  <a:lumOff val="80000"/>
                </a:srgbClr>
              </a:solidFill>
              <a:ln w="15875" cap="flat" cmpd="sng" algn="ctr">
                <a:solidFill>
                  <a:srgbClr val="575D72"/>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cxnSp>
            <p:nvCxnSpPr>
              <p:cNvPr id="146" name="Connettore diritto 137">
                <a:extLst>
                  <a:ext uri="{FF2B5EF4-FFF2-40B4-BE49-F238E27FC236}">
                    <a16:creationId xmlns:a16="http://schemas.microsoft.com/office/drawing/2014/main" id="{6038D273-0768-02B3-12DE-261B16E9E528}"/>
                  </a:ext>
                </a:extLst>
              </p:cNvPr>
              <p:cNvCxnSpPr/>
              <p:nvPr/>
            </p:nvCxnSpPr>
            <p:spPr>
              <a:xfrm rot="10800000" flipH="1">
                <a:off x="3373120" y="3550920"/>
                <a:ext cx="0" cy="751840"/>
              </a:xfrm>
              <a:prstGeom prst="line">
                <a:avLst/>
              </a:prstGeom>
              <a:noFill/>
              <a:ln w="15875" cap="flat" cmpd="sng" algn="ctr">
                <a:solidFill>
                  <a:srgbClr val="575D72"/>
                </a:solidFill>
                <a:prstDash val="solid"/>
              </a:ln>
              <a:effectLst/>
            </p:spPr>
          </p:cxnSp>
        </p:grpSp>
        <p:sp>
          <p:nvSpPr>
            <p:cNvPr id="122" name="Rettangolo 60">
              <a:extLst>
                <a:ext uri="{FF2B5EF4-FFF2-40B4-BE49-F238E27FC236}">
                  <a16:creationId xmlns:a16="http://schemas.microsoft.com/office/drawing/2014/main" id="{10697C6B-79F5-D89E-FFDB-61DAFB19F570}"/>
                </a:ext>
              </a:extLst>
            </p:cNvPr>
            <p:cNvSpPr/>
            <p:nvPr/>
          </p:nvSpPr>
          <p:spPr>
            <a:xfrm>
              <a:off x="4170680" y="2860040"/>
              <a:ext cx="345440" cy="721360"/>
            </a:xfrm>
            <a:prstGeom prst="rect">
              <a:avLst/>
            </a:prstGeom>
            <a:solidFill>
              <a:srgbClr val="FF9999">
                <a:alpha val="20000"/>
              </a:srgbClr>
            </a:solidFill>
            <a:ln w="15875" cap="flat" cmpd="sng" algn="ctr">
              <a:solidFill>
                <a:srgbClr val="FF6699"/>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123" name="TextBox 5">
              <a:extLst>
                <a:ext uri="{FF2B5EF4-FFF2-40B4-BE49-F238E27FC236}">
                  <a16:creationId xmlns:a16="http://schemas.microsoft.com/office/drawing/2014/main" id="{3162C896-65AC-CE8A-C65A-91C7589E8C8B}"/>
                </a:ext>
              </a:extLst>
            </p:cNvPr>
            <p:cNvSpPr txBox="1"/>
            <p:nvPr/>
          </p:nvSpPr>
          <p:spPr>
            <a:xfrm>
              <a:off x="4309204" y="3120140"/>
              <a:ext cx="68395" cy="184665"/>
            </a:xfrm>
            <a:prstGeom prst="rect">
              <a:avLst/>
            </a:prstGeom>
            <a:noFill/>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900" b="0" i="0" u="none" strike="noStrike" kern="0" cap="none" spc="0" normalizeH="0" baseline="0" noProof="0">
                  <a:ln>
                    <a:noFill/>
                  </a:ln>
                  <a:solidFill>
                    <a:srgbClr val="000000"/>
                  </a:solidFill>
                  <a:effectLst/>
                  <a:uLnTx/>
                  <a:uFill>
                    <a:solidFill>
                      <a:prstClr val="black">
                        <a:alpha val="0"/>
                      </a:prstClr>
                    </a:solidFill>
                  </a:uFill>
                  <a:latin typeface="Arial"/>
                  <a:ea typeface="Arial"/>
                  <a:cs typeface="Arial"/>
                </a:rPr>
                <a:t>ε</a:t>
              </a:r>
              <a:endParaRPr kumimoji="0" lang="en-US" sz="900" b="1" i="0" u="none" strike="noStrike" kern="0" cap="none" spc="0" normalizeH="0" baseline="0" noProof="0">
                <a:ln>
                  <a:noFill/>
                </a:ln>
                <a:solidFill>
                  <a:srgbClr val="000000"/>
                </a:solidFill>
                <a:effectLst/>
                <a:uLnTx/>
                <a:uFillTx/>
                <a:latin typeface="Arial"/>
                <a:ea typeface="Calibri" panose="020F0502020204030204"/>
                <a:cs typeface="Arial"/>
              </a:endParaRPr>
            </a:p>
          </p:txBody>
        </p:sp>
        <p:grpSp>
          <p:nvGrpSpPr>
            <p:cNvPr id="124" name="Gruppo 166">
              <a:extLst>
                <a:ext uri="{FF2B5EF4-FFF2-40B4-BE49-F238E27FC236}">
                  <a16:creationId xmlns:a16="http://schemas.microsoft.com/office/drawing/2014/main" id="{11230457-C69D-911F-459A-7D31408C36B3}"/>
                </a:ext>
              </a:extLst>
            </p:cNvPr>
            <p:cNvGrpSpPr/>
            <p:nvPr/>
          </p:nvGrpSpPr>
          <p:grpSpPr>
            <a:xfrm>
              <a:off x="3794760" y="2860040"/>
              <a:ext cx="345440" cy="1461008"/>
              <a:chOff x="3794760" y="2860040"/>
              <a:chExt cx="345440" cy="1461008"/>
            </a:xfrm>
          </p:grpSpPr>
          <p:cxnSp>
            <p:nvCxnSpPr>
              <p:cNvPr id="142" name="Connettore diritto 128">
                <a:extLst>
                  <a:ext uri="{FF2B5EF4-FFF2-40B4-BE49-F238E27FC236}">
                    <a16:creationId xmlns:a16="http://schemas.microsoft.com/office/drawing/2014/main" id="{FAC985D7-186A-50E0-69CB-513ED6DADB85}"/>
                  </a:ext>
                </a:extLst>
              </p:cNvPr>
              <p:cNvCxnSpPr/>
              <p:nvPr/>
            </p:nvCxnSpPr>
            <p:spPr>
              <a:xfrm flipH="1">
                <a:off x="3967480" y="3569208"/>
                <a:ext cx="0" cy="751840"/>
              </a:xfrm>
              <a:prstGeom prst="line">
                <a:avLst/>
              </a:prstGeom>
              <a:noFill/>
              <a:ln w="15875" cap="flat" cmpd="sng" algn="ctr">
                <a:solidFill>
                  <a:srgbClr val="2F3651">
                    <a:lumMod val="60000"/>
                    <a:lumOff val="40000"/>
                  </a:srgbClr>
                </a:solidFill>
                <a:prstDash val="solid"/>
              </a:ln>
              <a:effectLst/>
            </p:spPr>
          </p:cxnSp>
          <p:sp>
            <p:nvSpPr>
              <p:cNvPr id="143" name="Rettangolo 127">
                <a:extLst>
                  <a:ext uri="{FF2B5EF4-FFF2-40B4-BE49-F238E27FC236}">
                    <a16:creationId xmlns:a16="http://schemas.microsoft.com/office/drawing/2014/main" id="{B1AD8733-2148-70B4-4781-2442913CA51F}"/>
                  </a:ext>
                </a:extLst>
              </p:cNvPr>
              <p:cNvSpPr/>
              <p:nvPr/>
            </p:nvSpPr>
            <p:spPr>
              <a:xfrm>
                <a:off x="3794760" y="2860040"/>
                <a:ext cx="345440" cy="721360"/>
              </a:xfrm>
              <a:prstGeom prst="rect">
                <a:avLst/>
              </a:prstGeom>
              <a:solidFill>
                <a:srgbClr val="2F3651">
                  <a:lumMod val="20000"/>
                  <a:lumOff val="80000"/>
                </a:srgbClr>
              </a:solidFill>
              <a:ln w="15875" cap="flat" cmpd="sng" algn="ctr">
                <a:solidFill>
                  <a:srgbClr val="2F3651">
                    <a:lumMod val="60000"/>
                    <a:lumOff val="40000"/>
                  </a:srgbClr>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144" name="TextBox 5">
                <a:extLst>
                  <a:ext uri="{FF2B5EF4-FFF2-40B4-BE49-F238E27FC236}">
                    <a16:creationId xmlns:a16="http://schemas.microsoft.com/office/drawing/2014/main" id="{63C15E35-904E-A66C-D06A-01DD18825077}"/>
                  </a:ext>
                </a:extLst>
              </p:cNvPr>
              <p:cNvSpPr txBox="1"/>
              <p:nvPr/>
            </p:nvSpPr>
            <p:spPr>
              <a:xfrm>
                <a:off x="3929009" y="3120140"/>
                <a:ext cx="76944" cy="184665"/>
              </a:xfrm>
              <a:prstGeom prst="rect">
                <a:avLst/>
              </a:prstGeom>
              <a:noFill/>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900" b="0" i="0" u="none" strike="noStrike" kern="0" cap="none" spc="0" normalizeH="0" baseline="0" noProof="0">
                    <a:ln>
                      <a:noFill/>
                    </a:ln>
                    <a:solidFill>
                      <a:srgbClr val="000000"/>
                    </a:solidFill>
                    <a:effectLst/>
                    <a:uLnTx/>
                    <a:uFill>
                      <a:solidFill>
                        <a:prstClr val="black">
                          <a:alpha val="0"/>
                        </a:prstClr>
                      </a:solidFill>
                    </a:uFill>
                    <a:latin typeface="Arial"/>
                    <a:ea typeface="Arial"/>
                    <a:cs typeface="Arial"/>
                  </a:rPr>
                  <a:t>γ</a:t>
                </a:r>
                <a:endParaRPr kumimoji="0" lang="en-US" sz="900" b="1" i="0" u="none" strike="noStrike" kern="0" cap="none" spc="0" normalizeH="0" baseline="0" noProof="0">
                  <a:ln>
                    <a:noFill/>
                  </a:ln>
                  <a:solidFill>
                    <a:srgbClr val="000000"/>
                  </a:solidFill>
                  <a:effectLst/>
                  <a:uLnTx/>
                  <a:uFillTx/>
                  <a:latin typeface="Arial"/>
                  <a:ea typeface="Calibri" panose="020F0502020204030204"/>
                  <a:cs typeface="Arial"/>
                </a:endParaRPr>
              </a:p>
            </p:txBody>
          </p:sp>
        </p:grpSp>
        <p:grpSp>
          <p:nvGrpSpPr>
            <p:cNvPr id="125" name="Gruppo 167">
              <a:extLst>
                <a:ext uri="{FF2B5EF4-FFF2-40B4-BE49-F238E27FC236}">
                  <a16:creationId xmlns:a16="http://schemas.microsoft.com/office/drawing/2014/main" id="{A3BA0F0A-E9B1-8B25-29EB-37E44E14B98D}"/>
                </a:ext>
              </a:extLst>
            </p:cNvPr>
            <p:cNvGrpSpPr/>
            <p:nvPr/>
          </p:nvGrpSpPr>
          <p:grpSpPr>
            <a:xfrm>
              <a:off x="2336800" y="2860040"/>
              <a:ext cx="345440" cy="1461008"/>
              <a:chOff x="2336800" y="2860040"/>
              <a:chExt cx="345440" cy="1461008"/>
            </a:xfrm>
          </p:grpSpPr>
          <p:cxnSp>
            <p:nvCxnSpPr>
              <p:cNvPr id="139" name="Connettore diritto 58">
                <a:extLst>
                  <a:ext uri="{FF2B5EF4-FFF2-40B4-BE49-F238E27FC236}">
                    <a16:creationId xmlns:a16="http://schemas.microsoft.com/office/drawing/2014/main" id="{40A7A06A-66D0-DECF-C36C-A6ADB735DE0E}"/>
                  </a:ext>
                </a:extLst>
              </p:cNvPr>
              <p:cNvCxnSpPr/>
              <p:nvPr/>
            </p:nvCxnSpPr>
            <p:spPr>
              <a:xfrm flipH="1">
                <a:off x="2509520" y="3569208"/>
                <a:ext cx="0" cy="751840"/>
              </a:xfrm>
              <a:prstGeom prst="line">
                <a:avLst/>
              </a:prstGeom>
              <a:noFill/>
              <a:ln w="15875" cap="flat" cmpd="sng" algn="ctr">
                <a:solidFill>
                  <a:srgbClr val="CC9C50"/>
                </a:solidFill>
                <a:prstDash val="solid"/>
              </a:ln>
              <a:effectLst/>
            </p:spPr>
          </p:cxnSp>
          <p:sp>
            <p:nvSpPr>
              <p:cNvPr id="140" name="Rettangolo 57">
                <a:extLst>
                  <a:ext uri="{FF2B5EF4-FFF2-40B4-BE49-F238E27FC236}">
                    <a16:creationId xmlns:a16="http://schemas.microsoft.com/office/drawing/2014/main" id="{D88C288D-C17D-E230-B353-F840650FBD64}"/>
                  </a:ext>
                </a:extLst>
              </p:cNvPr>
              <p:cNvSpPr/>
              <p:nvPr/>
            </p:nvSpPr>
            <p:spPr>
              <a:xfrm>
                <a:off x="2336800" y="2860040"/>
                <a:ext cx="345440" cy="721360"/>
              </a:xfrm>
              <a:prstGeom prst="rect">
                <a:avLst/>
              </a:prstGeom>
              <a:solidFill>
                <a:srgbClr val="CC9C50">
                  <a:lumMod val="20000"/>
                  <a:lumOff val="80000"/>
                </a:srgbClr>
              </a:solidFill>
              <a:ln w="15875" cap="flat" cmpd="sng" algn="ctr">
                <a:solidFill>
                  <a:srgbClr val="CC9C50"/>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141" name="TextBox 5">
                <a:extLst>
                  <a:ext uri="{FF2B5EF4-FFF2-40B4-BE49-F238E27FC236}">
                    <a16:creationId xmlns:a16="http://schemas.microsoft.com/office/drawing/2014/main" id="{3951C3D1-5768-ED8F-8676-9E11064E9386}"/>
                  </a:ext>
                </a:extLst>
              </p:cNvPr>
              <p:cNvSpPr txBox="1"/>
              <p:nvPr/>
            </p:nvSpPr>
            <p:spPr>
              <a:xfrm>
                <a:off x="2466772" y="3120140"/>
                <a:ext cx="85495" cy="184665"/>
              </a:xfrm>
              <a:prstGeom prst="rect">
                <a:avLst/>
              </a:prstGeom>
              <a:noFill/>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900" b="0" i="0" u="none" strike="noStrike" kern="0" cap="none" spc="0" normalizeH="0" baseline="0" noProof="0">
                    <a:ln>
                      <a:noFill/>
                    </a:ln>
                    <a:solidFill>
                      <a:srgbClr val="000000"/>
                    </a:solidFill>
                    <a:effectLst/>
                    <a:uLnTx/>
                    <a:uFill>
                      <a:solidFill>
                        <a:prstClr val="black">
                          <a:alpha val="0"/>
                        </a:prstClr>
                      </a:solidFill>
                    </a:uFill>
                    <a:latin typeface="Arial"/>
                    <a:ea typeface="Arial"/>
                    <a:cs typeface="Arial"/>
                  </a:rPr>
                  <a:t>δ</a:t>
                </a:r>
                <a:endParaRPr kumimoji="0" lang="en-US" sz="900" b="1" i="0" u="none" strike="noStrike" kern="0" cap="none" spc="0" normalizeH="0" baseline="0" noProof="0">
                  <a:ln>
                    <a:noFill/>
                  </a:ln>
                  <a:solidFill>
                    <a:srgbClr val="000000"/>
                  </a:solidFill>
                  <a:effectLst/>
                  <a:uLnTx/>
                  <a:uFillTx/>
                  <a:latin typeface="Arial"/>
                  <a:ea typeface="Calibri" panose="020F0502020204030204"/>
                  <a:cs typeface="Arial"/>
                </a:endParaRPr>
              </a:p>
            </p:txBody>
          </p:sp>
        </p:grpSp>
        <p:grpSp>
          <p:nvGrpSpPr>
            <p:cNvPr id="126" name="Gruppo 168">
              <a:extLst>
                <a:ext uri="{FF2B5EF4-FFF2-40B4-BE49-F238E27FC236}">
                  <a16:creationId xmlns:a16="http://schemas.microsoft.com/office/drawing/2014/main" id="{79D70CD2-D0C1-7F8D-FE3D-C0D334D7AFF3}"/>
                </a:ext>
              </a:extLst>
            </p:cNvPr>
            <p:cNvGrpSpPr/>
            <p:nvPr/>
          </p:nvGrpSpPr>
          <p:grpSpPr>
            <a:xfrm>
              <a:off x="1955800" y="2860040"/>
              <a:ext cx="345440" cy="1461008"/>
              <a:chOff x="1955800" y="2860040"/>
              <a:chExt cx="345440" cy="1461008"/>
            </a:xfrm>
          </p:grpSpPr>
          <p:cxnSp>
            <p:nvCxnSpPr>
              <p:cNvPr id="136" name="Connettore diritto 54">
                <a:extLst>
                  <a:ext uri="{FF2B5EF4-FFF2-40B4-BE49-F238E27FC236}">
                    <a16:creationId xmlns:a16="http://schemas.microsoft.com/office/drawing/2014/main" id="{58BFD3F1-1790-3867-D2A2-90106A424CB3}"/>
                  </a:ext>
                </a:extLst>
              </p:cNvPr>
              <p:cNvCxnSpPr/>
              <p:nvPr/>
            </p:nvCxnSpPr>
            <p:spPr>
              <a:xfrm flipH="1">
                <a:off x="2128520" y="3569208"/>
                <a:ext cx="0" cy="751840"/>
              </a:xfrm>
              <a:prstGeom prst="line">
                <a:avLst/>
              </a:prstGeom>
              <a:noFill/>
              <a:ln w="15875" cap="flat" cmpd="sng" algn="ctr">
                <a:solidFill>
                  <a:srgbClr val="FF6699"/>
                </a:solidFill>
                <a:prstDash val="solid"/>
              </a:ln>
              <a:effectLst/>
            </p:spPr>
          </p:cxnSp>
          <p:sp>
            <p:nvSpPr>
              <p:cNvPr id="137" name="Rettangolo 52">
                <a:extLst>
                  <a:ext uri="{FF2B5EF4-FFF2-40B4-BE49-F238E27FC236}">
                    <a16:creationId xmlns:a16="http://schemas.microsoft.com/office/drawing/2014/main" id="{D81490B0-11CE-07FC-F4C0-5D02EDE9951C}"/>
                  </a:ext>
                </a:extLst>
              </p:cNvPr>
              <p:cNvSpPr/>
              <p:nvPr/>
            </p:nvSpPr>
            <p:spPr>
              <a:xfrm>
                <a:off x="1955800" y="2860040"/>
                <a:ext cx="345440" cy="721360"/>
              </a:xfrm>
              <a:prstGeom prst="rect">
                <a:avLst/>
              </a:prstGeom>
              <a:solidFill>
                <a:srgbClr val="FF9999">
                  <a:alpha val="20000"/>
                </a:srgbClr>
              </a:solidFill>
              <a:ln w="15875" cap="flat" cmpd="sng" algn="ctr">
                <a:solidFill>
                  <a:srgbClr val="FF6699"/>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138" name="TextBox 5">
                <a:extLst>
                  <a:ext uri="{FF2B5EF4-FFF2-40B4-BE49-F238E27FC236}">
                    <a16:creationId xmlns:a16="http://schemas.microsoft.com/office/drawing/2014/main" id="{EE0561DC-1675-E984-102E-DA0D76D91877}"/>
                  </a:ext>
                </a:extLst>
              </p:cNvPr>
              <p:cNvSpPr txBox="1"/>
              <p:nvPr/>
            </p:nvSpPr>
            <p:spPr>
              <a:xfrm>
                <a:off x="2094324" y="3120140"/>
                <a:ext cx="68395" cy="184665"/>
              </a:xfrm>
              <a:prstGeom prst="rect">
                <a:avLst/>
              </a:prstGeom>
              <a:noFill/>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900" b="0" i="0" u="none" strike="noStrike" kern="0" cap="none" spc="0" normalizeH="0" baseline="0" noProof="0">
                    <a:ln>
                      <a:noFill/>
                    </a:ln>
                    <a:solidFill>
                      <a:srgbClr val="000000"/>
                    </a:solidFill>
                    <a:effectLst/>
                    <a:uLnTx/>
                    <a:uFill>
                      <a:solidFill>
                        <a:prstClr val="black">
                          <a:alpha val="0"/>
                        </a:prstClr>
                      </a:solidFill>
                    </a:uFill>
                    <a:latin typeface="Arial"/>
                    <a:ea typeface="Arial"/>
                    <a:cs typeface="Arial"/>
                  </a:rPr>
                  <a:t>ε</a:t>
                </a:r>
                <a:endParaRPr kumimoji="0" lang="en-US" sz="900" b="1" i="0" u="none" strike="noStrike" kern="0" cap="none" spc="0" normalizeH="0" baseline="0" noProof="0">
                  <a:ln>
                    <a:noFill/>
                  </a:ln>
                  <a:solidFill>
                    <a:srgbClr val="000000"/>
                  </a:solidFill>
                  <a:effectLst/>
                  <a:uLnTx/>
                  <a:uFillTx/>
                  <a:latin typeface="Arial"/>
                  <a:ea typeface="Calibri" panose="020F0502020204030204"/>
                  <a:cs typeface="Arial"/>
                </a:endParaRPr>
              </a:p>
            </p:txBody>
          </p:sp>
        </p:grpSp>
        <p:grpSp>
          <p:nvGrpSpPr>
            <p:cNvPr id="127" name="Gruppo 181">
              <a:extLst>
                <a:ext uri="{FF2B5EF4-FFF2-40B4-BE49-F238E27FC236}">
                  <a16:creationId xmlns:a16="http://schemas.microsoft.com/office/drawing/2014/main" id="{421877A2-701E-9913-7850-FE7CB92C3690}"/>
                </a:ext>
              </a:extLst>
            </p:cNvPr>
            <p:cNvGrpSpPr/>
            <p:nvPr/>
          </p:nvGrpSpPr>
          <p:grpSpPr>
            <a:xfrm>
              <a:off x="2809240" y="2047240"/>
              <a:ext cx="615950" cy="2031238"/>
              <a:chOff x="2809240" y="2047240"/>
              <a:chExt cx="615950" cy="2031238"/>
            </a:xfrm>
          </p:grpSpPr>
          <p:grpSp>
            <p:nvGrpSpPr>
              <p:cNvPr id="129" name="Gruppo 175">
                <a:extLst>
                  <a:ext uri="{FF2B5EF4-FFF2-40B4-BE49-F238E27FC236}">
                    <a16:creationId xmlns:a16="http://schemas.microsoft.com/office/drawing/2014/main" id="{7226E89B-335C-A12D-1974-7F6B0EC8DD67}"/>
                  </a:ext>
                </a:extLst>
              </p:cNvPr>
              <p:cNvGrpSpPr/>
              <p:nvPr/>
            </p:nvGrpSpPr>
            <p:grpSpPr>
              <a:xfrm>
                <a:off x="2809240" y="2854960"/>
                <a:ext cx="345440" cy="1223518"/>
                <a:chOff x="2809240" y="2854960"/>
                <a:chExt cx="345440" cy="1223518"/>
              </a:xfrm>
            </p:grpSpPr>
            <p:sp>
              <p:nvSpPr>
                <p:cNvPr id="133" name="Rettangolo 139">
                  <a:extLst>
                    <a:ext uri="{FF2B5EF4-FFF2-40B4-BE49-F238E27FC236}">
                      <a16:creationId xmlns:a16="http://schemas.microsoft.com/office/drawing/2014/main" id="{940DDB5A-6756-2FDC-57E2-2381605DA090}"/>
                    </a:ext>
                  </a:extLst>
                </p:cNvPr>
                <p:cNvSpPr/>
                <p:nvPr/>
              </p:nvSpPr>
              <p:spPr>
                <a:xfrm>
                  <a:off x="2809240" y="2854960"/>
                  <a:ext cx="345440" cy="472440"/>
                </a:xfrm>
                <a:prstGeom prst="rect">
                  <a:avLst/>
                </a:prstGeom>
                <a:solidFill>
                  <a:srgbClr val="347475">
                    <a:lumMod val="20000"/>
                    <a:lumOff val="80000"/>
                  </a:srgbClr>
                </a:solidFill>
                <a:ln w="15875" cap="flat" cmpd="sng" algn="ctr">
                  <a:solidFill>
                    <a:srgbClr val="347475"/>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cxnSp>
              <p:nvCxnSpPr>
                <p:cNvPr id="134" name="Connettore diritto 140">
                  <a:extLst>
                    <a:ext uri="{FF2B5EF4-FFF2-40B4-BE49-F238E27FC236}">
                      <a16:creationId xmlns:a16="http://schemas.microsoft.com/office/drawing/2014/main" id="{3D09F490-C504-AB7B-58A0-5B39389C8F95}"/>
                    </a:ext>
                  </a:extLst>
                </p:cNvPr>
                <p:cNvCxnSpPr/>
                <p:nvPr/>
              </p:nvCxnSpPr>
              <p:spPr>
                <a:xfrm flipH="1">
                  <a:off x="2981960" y="3326638"/>
                  <a:ext cx="0" cy="751840"/>
                </a:xfrm>
                <a:prstGeom prst="line">
                  <a:avLst/>
                </a:prstGeom>
                <a:noFill/>
                <a:ln w="15875" cap="flat" cmpd="sng" algn="ctr">
                  <a:solidFill>
                    <a:srgbClr val="347475"/>
                  </a:solidFill>
                  <a:prstDash val="solid"/>
                </a:ln>
                <a:effectLst/>
              </p:spPr>
            </p:cxnSp>
            <p:sp>
              <p:nvSpPr>
                <p:cNvPr id="135" name="TextBox 5">
                  <a:extLst>
                    <a:ext uri="{FF2B5EF4-FFF2-40B4-BE49-F238E27FC236}">
                      <a16:creationId xmlns:a16="http://schemas.microsoft.com/office/drawing/2014/main" id="{40FA32E3-CAA9-EEAF-776E-4FCA68499D33}"/>
                    </a:ext>
                  </a:extLst>
                </p:cNvPr>
                <p:cNvSpPr txBox="1"/>
                <p:nvPr/>
              </p:nvSpPr>
              <p:spPr>
                <a:xfrm>
                  <a:off x="2937076" y="3001268"/>
                  <a:ext cx="89769" cy="184665"/>
                </a:xfrm>
                <a:prstGeom prst="rect">
                  <a:avLst/>
                </a:prstGeom>
                <a:noFill/>
                <a:ln>
                  <a:noFill/>
                </a:ln>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900" b="0" i="0" u="none" strike="noStrike" kern="0" cap="none" spc="0" normalizeH="0" baseline="0" noProof="0">
                      <a:ln>
                        <a:noFill/>
                      </a:ln>
                      <a:solidFill>
                        <a:srgbClr val="000000"/>
                      </a:solidFill>
                      <a:effectLst/>
                      <a:uLnTx/>
                      <a:uFill>
                        <a:solidFill>
                          <a:prstClr val="black">
                            <a:alpha val="0"/>
                          </a:prstClr>
                        </a:solidFill>
                      </a:uFill>
                      <a:latin typeface="Arial"/>
                      <a:ea typeface="Arial"/>
                      <a:cs typeface="Arial"/>
                    </a:rPr>
                    <a:t>α</a:t>
                  </a:r>
                  <a:endParaRPr kumimoji="0" lang="en-US" sz="900" b="1" i="0" u="none" strike="noStrike" kern="0" cap="none" spc="0" normalizeH="0" baseline="0" noProof="0">
                    <a:ln>
                      <a:noFill/>
                    </a:ln>
                    <a:solidFill>
                      <a:srgbClr val="000000"/>
                    </a:solidFill>
                    <a:effectLst/>
                    <a:uLnTx/>
                    <a:uFillTx/>
                    <a:latin typeface="Arial"/>
                    <a:ea typeface="Calibri" panose="020F0502020204030204"/>
                    <a:cs typeface="Arial"/>
                  </a:endParaRPr>
                </a:p>
              </p:txBody>
            </p:sp>
          </p:grpSp>
          <p:grpSp>
            <p:nvGrpSpPr>
              <p:cNvPr id="130" name="Gruppo 178">
                <a:extLst>
                  <a:ext uri="{FF2B5EF4-FFF2-40B4-BE49-F238E27FC236}">
                    <a16:creationId xmlns:a16="http://schemas.microsoft.com/office/drawing/2014/main" id="{C2349221-7463-8198-23F7-51020CD5028A}"/>
                  </a:ext>
                </a:extLst>
              </p:cNvPr>
              <p:cNvGrpSpPr/>
              <p:nvPr/>
            </p:nvGrpSpPr>
            <p:grpSpPr>
              <a:xfrm>
                <a:off x="2809240" y="2047240"/>
                <a:ext cx="615950" cy="817880"/>
                <a:chOff x="2809240" y="2047240"/>
                <a:chExt cx="615950" cy="817880"/>
              </a:xfrm>
            </p:grpSpPr>
            <p:sp>
              <p:nvSpPr>
                <p:cNvPr id="131" name="Rettangolo 179">
                  <a:extLst>
                    <a:ext uri="{FF2B5EF4-FFF2-40B4-BE49-F238E27FC236}">
                      <a16:creationId xmlns:a16="http://schemas.microsoft.com/office/drawing/2014/main" id="{5822D12B-1DE7-0A1B-7887-9E4AE14440B9}"/>
                    </a:ext>
                  </a:extLst>
                </p:cNvPr>
                <p:cNvSpPr/>
                <p:nvPr/>
              </p:nvSpPr>
              <p:spPr>
                <a:xfrm>
                  <a:off x="2809240" y="2336800"/>
                  <a:ext cx="345440" cy="528320"/>
                </a:xfrm>
                <a:prstGeom prst="rect">
                  <a:avLst/>
                </a:prstGeom>
                <a:solidFill>
                  <a:srgbClr val="347475">
                    <a:lumMod val="20000"/>
                    <a:lumOff val="80000"/>
                  </a:srgbClr>
                </a:solidFill>
                <a:ln w="15875" cap="flat" cmpd="sng" algn="ctr">
                  <a:solidFill>
                    <a:srgbClr val="347475"/>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132" name="Arco 180">
                  <a:extLst>
                    <a:ext uri="{FF2B5EF4-FFF2-40B4-BE49-F238E27FC236}">
                      <a16:creationId xmlns:a16="http://schemas.microsoft.com/office/drawing/2014/main" id="{22A98BAA-A334-785D-C9AC-3D6AFB76DB55}"/>
                    </a:ext>
                  </a:extLst>
                </p:cNvPr>
                <p:cNvSpPr/>
                <p:nvPr/>
              </p:nvSpPr>
              <p:spPr>
                <a:xfrm>
                  <a:off x="3004185" y="2047240"/>
                  <a:ext cx="421005" cy="421005"/>
                </a:xfrm>
                <a:prstGeom prst="arc">
                  <a:avLst>
                    <a:gd name="adj1" fmla="val 6262799"/>
                    <a:gd name="adj2" fmla="val 9594709"/>
                  </a:avLst>
                </a:prstGeom>
                <a:solidFill>
                  <a:sysClr val="window" lastClr="FFFFFF"/>
                </a:solidFill>
                <a:ln w="15875" cap="flat" cmpd="sng" algn="ctr">
                  <a:solidFill>
                    <a:srgbClr val="347475"/>
                  </a:solid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grpSp>
        </p:grpSp>
        <p:sp>
          <p:nvSpPr>
            <p:cNvPr id="128" name="TextBox 5">
              <a:extLst>
                <a:ext uri="{FF2B5EF4-FFF2-40B4-BE49-F238E27FC236}">
                  <a16:creationId xmlns:a16="http://schemas.microsoft.com/office/drawing/2014/main" id="{B7F4704A-1399-2417-CC13-8817B519DA62}"/>
                </a:ext>
              </a:extLst>
            </p:cNvPr>
            <p:cNvSpPr txBox="1"/>
            <p:nvPr/>
          </p:nvSpPr>
          <p:spPr>
            <a:xfrm>
              <a:off x="2722880" y="2534575"/>
              <a:ext cx="1026651" cy="246221"/>
            </a:xfrm>
            <a:prstGeom prst="rect">
              <a:avLst/>
            </a:prstGeom>
            <a:noFill/>
          </p:spPr>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de" sz="1200" b="1" i="0" u="none" strike="noStrike" kern="0" cap="none" spc="0" normalizeH="0" baseline="0" noProof="0">
                  <a:ln>
                    <a:noFill/>
                  </a:ln>
                  <a:solidFill>
                    <a:srgbClr val="000000"/>
                  </a:solidFill>
                  <a:effectLst/>
                  <a:uLnTx/>
                  <a:uFill>
                    <a:solidFill>
                      <a:prstClr val="black">
                        <a:alpha val="0"/>
                      </a:prstClr>
                    </a:solidFill>
                  </a:uFill>
                  <a:latin typeface="Arial"/>
                  <a:ea typeface="Arial"/>
                  <a:cs typeface="Arial"/>
                </a:rPr>
                <a:t>TCR</a:t>
              </a:r>
            </a:p>
          </p:txBody>
        </p:sp>
      </p:grpSp>
      <p:pic>
        <p:nvPicPr>
          <p:cNvPr id="159" name="T-Cells infiltrate 4">
            <a:extLst>
              <a:ext uri="{FF2B5EF4-FFF2-40B4-BE49-F238E27FC236}">
                <a16:creationId xmlns:a16="http://schemas.microsoft.com/office/drawing/2014/main" id="{B5A11B42-32A8-192F-A2ED-503864916A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772008">
            <a:off x="3740426" y="3909808"/>
            <a:ext cx="809299" cy="795112"/>
          </a:xfrm>
          <a:prstGeom prst="rect">
            <a:avLst/>
          </a:prstGeom>
        </p:spPr>
      </p:pic>
      <p:sp>
        <p:nvSpPr>
          <p:cNvPr id="160" name="Freeform: Shape 19">
            <a:extLst>
              <a:ext uri="{FF2B5EF4-FFF2-40B4-BE49-F238E27FC236}">
                <a16:creationId xmlns:a16="http://schemas.microsoft.com/office/drawing/2014/main" id="{922F1A77-7282-E5BC-CDDD-B426956434EF}"/>
              </a:ext>
            </a:extLst>
          </p:cNvPr>
          <p:cNvSpPr>
            <a:spLocks noChangeAspect="1"/>
          </p:cNvSpPr>
          <p:nvPr/>
        </p:nvSpPr>
        <p:spPr>
          <a:xfrm rot="16867475" flipV="1">
            <a:off x="3661976" y="3762553"/>
            <a:ext cx="275973" cy="298082"/>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FF0909"/>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161" name="TextBox 21">
            <a:extLst>
              <a:ext uri="{FF2B5EF4-FFF2-40B4-BE49-F238E27FC236}">
                <a16:creationId xmlns:a16="http://schemas.microsoft.com/office/drawing/2014/main" id="{900625BD-FE0A-0F5D-CDFE-771BDAC9788B}"/>
              </a:ext>
            </a:extLst>
          </p:cNvPr>
          <p:cNvSpPr txBox="1"/>
          <p:nvPr/>
        </p:nvSpPr>
        <p:spPr>
          <a:xfrm>
            <a:off x="2524327" y="1061636"/>
            <a:ext cx="439274" cy="253916"/>
          </a:xfrm>
          <a:prstGeom prst="rect">
            <a:avLst/>
          </a:prstGeom>
          <a:noFill/>
        </p:spPr>
        <p:txBody>
          <a:bodyPr wrap="square">
            <a:spAutoFit/>
          </a:bodyPr>
          <a:lstStyle/>
          <a:p>
            <a:pPr algn="ctr" defTabSz="685800"/>
            <a:r>
              <a:rPr lang="de" sz="1050" b="1">
                <a:solidFill>
                  <a:srgbClr val="000000"/>
                </a:solidFill>
                <a:uFill>
                  <a:solidFill>
                    <a:prstClr val="black">
                      <a:alpha val="0"/>
                    </a:prstClr>
                  </a:solidFill>
                </a:uFill>
                <a:latin typeface="Calibri"/>
                <a:ea typeface="Calibri"/>
                <a:cs typeface="Calibri"/>
              </a:rPr>
              <a:t>APZ</a:t>
            </a:r>
          </a:p>
        </p:txBody>
      </p:sp>
      <p:sp>
        <p:nvSpPr>
          <p:cNvPr id="162" name="Oval 25">
            <a:extLst>
              <a:ext uri="{FF2B5EF4-FFF2-40B4-BE49-F238E27FC236}">
                <a16:creationId xmlns:a16="http://schemas.microsoft.com/office/drawing/2014/main" id="{EEEFA482-19D5-4AB4-2B04-193D8B3B9913}"/>
              </a:ext>
            </a:extLst>
          </p:cNvPr>
          <p:cNvSpPr/>
          <p:nvPr/>
        </p:nvSpPr>
        <p:spPr>
          <a:xfrm>
            <a:off x="2843859" y="1496615"/>
            <a:ext cx="128260" cy="134472"/>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FFFFFF"/>
                </a:solidFill>
                <a:effectLst/>
                <a:uLnTx/>
                <a:uFill>
                  <a:solidFill>
                    <a:prstClr val="black">
                      <a:alpha val="0"/>
                    </a:prstClr>
                  </a:solidFill>
                </a:uFill>
                <a:latin typeface="Calibri"/>
                <a:ea typeface="Calibri"/>
                <a:cs typeface="Calibri"/>
              </a:rPr>
              <a:t>1</a:t>
            </a:r>
          </a:p>
        </p:txBody>
      </p:sp>
      <p:sp>
        <p:nvSpPr>
          <p:cNvPr id="163" name="Oval 26">
            <a:extLst>
              <a:ext uri="{FF2B5EF4-FFF2-40B4-BE49-F238E27FC236}">
                <a16:creationId xmlns:a16="http://schemas.microsoft.com/office/drawing/2014/main" id="{AA35178C-37E2-4431-96B1-404C502DE891}"/>
              </a:ext>
            </a:extLst>
          </p:cNvPr>
          <p:cNvSpPr/>
          <p:nvPr/>
        </p:nvSpPr>
        <p:spPr>
          <a:xfrm>
            <a:off x="1176138" y="2394876"/>
            <a:ext cx="128260" cy="134472"/>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FFFFFF"/>
                </a:solidFill>
                <a:effectLst/>
                <a:uLnTx/>
                <a:uFill>
                  <a:solidFill>
                    <a:prstClr val="black">
                      <a:alpha val="0"/>
                    </a:prstClr>
                  </a:solidFill>
                </a:uFill>
                <a:latin typeface="Calibri"/>
                <a:ea typeface="Calibri"/>
                <a:cs typeface="Calibri"/>
              </a:rPr>
              <a:t>2</a:t>
            </a:r>
          </a:p>
        </p:txBody>
      </p:sp>
      <p:sp>
        <p:nvSpPr>
          <p:cNvPr id="164" name="Oval 28">
            <a:extLst>
              <a:ext uri="{FF2B5EF4-FFF2-40B4-BE49-F238E27FC236}">
                <a16:creationId xmlns:a16="http://schemas.microsoft.com/office/drawing/2014/main" id="{CAC61309-8BEA-44D1-397F-B8F57BF75B83}"/>
              </a:ext>
            </a:extLst>
          </p:cNvPr>
          <p:cNvSpPr/>
          <p:nvPr/>
        </p:nvSpPr>
        <p:spPr>
          <a:xfrm>
            <a:off x="3383304" y="2389916"/>
            <a:ext cx="128260" cy="134472"/>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FFFFFF"/>
                </a:solidFill>
                <a:effectLst/>
                <a:uLnTx/>
                <a:uFill>
                  <a:solidFill>
                    <a:prstClr val="black">
                      <a:alpha val="0"/>
                    </a:prstClr>
                  </a:solidFill>
                </a:uFill>
                <a:latin typeface="Calibri"/>
                <a:ea typeface="Calibri"/>
                <a:cs typeface="Calibri"/>
              </a:rPr>
              <a:t>2</a:t>
            </a:r>
          </a:p>
        </p:txBody>
      </p:sp>
      <p:sp>
        <p:nvSpPr>
          <p:cNvPr id="165" name="Oval 29">
            <a:extLst>
              <a:ext uri="{FF2B5EF4-FFF2-40B4-BE49-F238E27FC236}">
                <a16:creationId xmlns:a16="http://schemas.microsoft.com/office/drawing/2014/main" id="{70385A4B-91B8-9D3B-65DF-9C1621EA9D99}"/>
              </a:ext>
            </a:extLst>
          </p:cNvPr>
          <p:cNvSpPr/>
          <p:nvPr/>
        </p:nvSpPr>
        <p:spPr>
          <a:xfrm>
            <a:off x="2262751" y="3918164"/>
            <a:ext cx="128260" cy="134472"/>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FFFFFF"/>
                </a:solidFill>
                <a:effectLst/>
                <a:uLnTx/>
                <a:uFill>
                  <a:solidFill>
                    <a:prstClr val="black">
                      <a:alpha val="0"/>
                    </a:prstClr>
                  </a:solidFill>
                </a:uFill>
                <a:latin typeface="Calibri"/>
                <a:ea typeface="Calibri"/>
                <a:cs typeface="Calibri"/>
              </a:rPr>
              <a:t>3</a:t>
            </a:r>
          </a:p>
        </p:txBody>
      </p:sp>
      <p:cxnSp>
        <p:nvCxnSpPr>
          <p:cNvPr id="166" name="Connector: Curved 32">
            <a:extLst>
              <a:ext uri="{FF2B5EF4-FFF2-40B4-BE49-F238E27FC236}">
                <a16:creationId xmlns:a16="http://schemas.microsoft.com/office/drawing/2014/main" id="{D6E07232-0434-52D0-ACA9-E0BE1373A460}"/>
              </a:ext>
            </a:extLst>
          </p:cNvPr>
          <p:cNvCxnSpPr/>
          <p:nvPr/>
        </p:nvCxnSpPr>
        <p:spPr>
          <a:xfrm rot="10800000" flipV="1">
            <a:off x="1176139" y="1766730"/>
            <a:ext cx="890690" cy="571358"/>
          </a:xfrm>
          <a:prstGeom prst="curvedConnector3">
            <a:avLst>
              <a:gd name="adj1" fmla="val 120580"/>
            </a:avLst>
          </a:prstGeom>
          <a:noFill/>
          <a:ln w="9525" cap="flat" cmpd="sng" algn="ctr">
            <a:solidFill>
              <a:srgbClr val="347475">
                <a:shade val="95000"/>
                <a:satMod val="105000"/>
              </a:srgbClr>
            </a:solidFill>
            <a:prstDash val="solid"/>
            <a:tailEnd type="triangle"/>
          </a:ln>
          <a:effectLst/>
        </p:spPr>
      </p:cxnSp>
      <p:cxnSp>
        <p:nvCxnSpPr>
          <p:cNvPr id="167" name="Connector: Curved 135">
            <a:extLst>
              <a:ext uri="{FF2B5EF4-FFF2-40B4-BE49-F238E27FC236}">
                <a16:creationId xmlns:a16="http://schemas.microsoft.com/office/drawing/2014/main" id="{C577F5AA-E3C3-2008-8393-8A62FD20BAAD}"/>
              </a:ext>
            </a:extLst>
          </p:cNvPr>
          <p:cNvCxnSpPr/>
          <p:nvPr/>
        </p:nvCxnSpPr>
        <p:spPr>
          <a:xfrm>
            <a:off x="2546890" y="1765070"/>
            <a:ext cx="1027931" cy="547854"/>
          </a:xfrm>
          <a:prstGeom prst="curvedConnector3">
            <a:avLst>
              <a:gd name="adj1" fmla="val 109489"/>
            </a:avLst>
          </a:prstGeom>
          <a:noFill/>
          <a:ln w="9525" cap="flat" cmpd="sng" algn="ctr">
            <a:solidFill>
              <a:srgbClr val="347475">
                <a:shade val="95000"/>
                <a:satMod val="105000"/>
              </a:srgbClr>
            </a:solidFill>
            <a:prstDash val="solid"/>
            <a:tailEnd type="triangle"/>
          </a:ln>
          <a:effectLst/>
        </p:spPr>
      </p:cxnSp>
      <p:cxnSp>
        <p:nvCxnSpPr>
          <p:cNvPr id="168" name="Connector: Curved 150">
            <a:extLst>
              <a:ext uri="{FF2B5EF4-FFF2-40B4-BE49-F238E27FC236}">
                <a16:creationId xmlns:a16="http://schemas.microsoft.com/office/drawing/2014/main" id="{8E810FF0-558E-1878-9420-22C3E4297360}"/>
              </a:ext>
            </a:extLst>
          </p:cNvPr>
          <p:cNvCxnSpPr/>
          <p:nvPr/>
        </p:nvCxnSpPr>
        <p:spPr>
          <a:xfrm rot="16200000" flipH="1">
            <a:off x="1050457" y="2802076"/>
            <a:ext cx="1144184" cy="783941"/>
          </a:xfrm>
          <a:prstGeom prst="curvedConnector3">
            <a:avLst>
              <a:gd name="adj1" fmla="val 100448"/>
            </a:avLst>
          </a:prstGeom>
          <a:noFill/>
          <a:ln w="9525" cap="flat" cmpd="sng" algn="ctr">
            <a:solidFill>
              <a:srgbClr val="347475">
                <a:shade val="95000"/>
                <a:satMod val="105000"/>
              </a:srgbClr>
            </a:solidFill>
            <a:prstDash val="solid"/>
            <a:tailEnd type="triangle"/>
          </a:ln>
          <a:effectLst/>
        </p:spPr>
      </p:cxnSp>
      <p:cxnSp>
        <p:nvCxnSpPr>
          <p:cNvPr id="169" name="Connector: Curved 165">
            <a:extLst>
              <a:ext uri="{FF2B5EF4-FFF2-40B4-BE49-F238E27FC236}">
                <a16:creationId xmlns:a16="http://schemas.microsoft.com/office/drawing/2014/main" id="{725FAF31-62DC-A3F0-3A86-542C27023E87}"/>
              </a:ext>
            </a:extLst>
          </p:cNvPr>
          <p:cNvCxnSpPr/>
          <p:nvPr/>
        </p:nvCxnSpPr>
        <p:spPr>
          <a:xfrm rot="5400000">
            <a:off x="2480677" y="2778601"/>
            <a:ext cx="1179958" cy="869051"/>
          </a:xfrm>
          <a:prstGeom prst="curvedConnector3">
            <a:avLst>
              <a:gd name="adj1" fmla="val 98918"/>
            </a:avLst>
          </a:prstGeom>
          <a:noFill/>
          <a:ln w="9525" cap="flat" cmpd="sng" algn="ctr">
            <a:solidFill>
              <a:srgbClr val="347475">
                <a:shade val="95000"/>
                <a:satMod val="105000"/>
              </a:srgbClr>
            </a:solidFill>
            <a:prstDash val="solid"/>
            <a:tailEnd type="triangle"/>
          </a:ln>
          <a:effectLst/>
        </p:spPr>
      </p:cxnSp>
      <p:grpSp>
        <p:nvGrpSpPr>
          <p:cNvPr id="170" name="Group 189">
            <a:extLst>
              <a:ext uri="{FF2B5EF4-FFF2-40B4-BE49-F238E27FC236}">
                <a16:creationId xmlns:a16="http://schemas.microsoft.com/office/drawing/2014/main" id="{B13075FF-D89F-0858-874B-5ACCD59FBB1C}"/>
              </a:ext>
            </a:extLst>
          </p:cNvPr>
          <p:cNvGrpSpPr/>
          <p:nvPr/>
        </p:nvGrpSpPr>
        <p:grpSpPr>
          <a:xfrm>
            <a:off x="2036121" y="2080236"/>
            <a:ext cx="144960" cy="47178"/>
            <a:chOff x="2509520" y="2001953"/>
            <a:chExt cx="193280" cy="62904"/>
          </a:xfrm>
        </p:grpSpPr>
        <p:cxnSp>
          <p:nvCxnSpPr>
            <p:cNvPr id="171" name="Straight Connector 186">
              <a:extLst>
                <a:ext uri="{FF2B5EF4-FFF2-40B4-BE49-F238E27FC236}">
                  <a16:creationId xmlns:a16="http://schemas.microsoft.com/office/drawing/2014/main" id="{E8337FBA-4A47-C4E9-69B5-E4004BEFDE3C}"/>
                </a:ext>
              </a:extLst>
            </p:cNvPr>
            <p:cNvCxnSpPr/>
            <p:nvPr/>
          </p:nvCxnSpPr>
          <p:spPr>
            <a:xfrm>
              <a:off x="2509520" y="2033405"/>
              <a:ext cx="193280" cy="0"/>
            </a:xfrm>
            <a:prstGeom prst="line">
              <a:avLst/>
            </a:prstGeom>
            <a:noFill/>
            <a:ln w="9525" cap="flat" cmpd="sng" algn="ctr">
              <a:solidFill>
                <a:sysClr val="window" lastClr="FFFFFF">
                  <a:lumMod val="50000"/>
                </a:sysClr>
              </a:solidFill>
              <a:prstDash val="solid"/>
            </a:ln>
            <a:effectLst/>
          </p:spPr>
        </p:cxnSp>
        <p:cxnSp>
          <p:nvCxnSpPr>
            <p:cNvPr id="172" name="Straight Connector 187">
              <a:extLst>
                <a:ext uri="{FF2B5EF4-FFF2-40B4-BE49-F238E27FC236}">
                  <a16:creationId xmlns:a16="http://schemas.microsoft.com/office/drawing/2014/main" id="{886D1E37-9BC4-10A4-CE30-FB15D92999D4}"/>
                </a:ext>
              </a:extLst>
            </p:cNvPr>
            <p:cNvCxnSpPr/>
            <p:nvPr/>
          </p:nvCxnSpPr>
          <p:spPr>
            <a:xfrm flipH="1">
              <a:off x="2509520" y="2001953"/>
              <a:ext cx="0" cy="62904"/>
            </a:xfrm>
            <a:prstGeom prst="line">
              <a:avLst/>
            </a:prstGeom>
            <a:noFill/>
            <a:ln w="9525" cap="flat" cmpd="sng" algn="ctr">
              <a:solidFill>
                <a:sysClr val="window" lastClr="FFFFFF">
                  <a:lumMod val="50000"/>
                </a:sysClr>
              </a:solidFill>
              <a:prstDash val="solid"/>
            </a:ln>
            <a:effectLst/>
          </p:spPr>
        </p:cxnSp>
      </p:grpSp>
      <p:grpSp>
        <p:nvGrpSpPr>
          <p:cNvPr id="173" name="Group 190">
            <a:extLst>
              <a:ext uri="{FF2B5EF4-FFF2-40B4-BE49-F238E27FC236}">
                <a16:creationId xmlns:a16="http://schemas.microsoft.com/office/drawing/2014/main" id="{4FCC3AC9-D322-741F-610A-6E4863B38D70}"/>
              </a:ext>
            </a:extLst>
          </p:cNvPr>
          <p:cNvGrpSpPr/>
          <p:nvPr/>
        </p:nvGrpSpPr>
        <p:grpSpPr>
          <a:xfrm flipH="1">
            <a:off x="2465633" y="2082618"/>
            <a:ext cx="157314" cy="43347"/>
            <a:chOff x="2509520" y="2001953"/>
            <a:chExt cx="193280" cy="62904"/>
          </a:xfrm>
        </p:grpSpPr>
        <p:cxnSp>
          <p:nvCxnSpPr>
            <p:cNvPr id="174" name="Straight Connector 191">
              <a:extLst>
                <a:ext uri="{FF2B5EF4-FFF2-40B4-BE49-F238E27FC236}">
                  <a16:creationId xmlns:a16="http://schemas.microsoft.com/office/drawing/2014/main" id="{D7BACFCD-8418-3A2E-C55E-D900DCF93EB9}"/>
                </a:ext>
              </a:extLst>
            </p:cNvPr>
            <p:cNvCxnSpPr/>
            <p:nvPr/>
          </p:nvCxnSpPr>
          <p:spPr>
            <a:xfrm>
              <a:off x="2509520" y="2033405"/>
              <a:ext cx="193280" cy="0"/>
            </a:xfrm>
            <a:prstGeom prst="line">
              <a:avLst/>
            </a:prstGeom>
            <a:noFill/>
            <a:ln w="9525" cap="flat" cmpd="sng" algn="ctr">
              <a:solidFill>
                <a:sysClr val="window" lastClr="FFFFFF">
                  <a:lumMod val="50000"/>
                </a:sysClr>
              </a:solidFill>
              <a:prstDash val="solid"/>
            </a:ln>
            <a:effectLst/>
          </p:spPr>
        </p:cxnSp>
        <p:cxnSp>
          <p:nvCxnSpPr>
            <p:cNvPr id="175" name="Straight Connector 192">
              <a:extLst>
                <a:ext uri="{FF2B5EF4-FFF2-40B4-BE49-F238E27FC236}">
                  <a16:creationId xmlns:a16="http://schemas.microsoft.com/office/drawing/2014/main" id="{76AC8372-D904-AC0E-4A27-D88E123E1E87}"/>
                </a:ext>
              </a:extLst>
            </p:cNvPr>
            <p:cNvCxnSpPr/>
            <p:nvPr/>
          </p:nvCxnSpPr>
          <p:spPr>
            <a:xfrm flipH="1">
              <a:off x="2509520" y="2001953"/>
              <a:ext cx="0" cy="62904"/>
            </a:xfrm>
            <a:prstGeom prst="line">
              <a:avLst/>
            </a:prstGeom>
            <a:noFill/>
            <a:ln w="9525" cap="flat" cmpd="sng" algn="ctr">
              <a:solidFill>
                <a:sysClr val="window" lastClr="FFFFFF">
                  <a:lumMod val="50000"/>
                </a:sysClr>
              </a:solidFill>
              <a:prstDash val="solid"/>
            </a:ln>
            <a:effectLst/>
          </p:spPr>
        </p:cxnSp>
      </p:grpSp>
      <p:grpSp>
        <p:nvGrpSpPr>
          <p:cNvPr id="176" name="Group 193">
            <a:extLst>
              <a:ext uri="{FF2B5EF4-FFF2-40B4-BE49-F238E27FC236}">
                <a16:creationId xmlns:a16="http://schemas.microsoft.com/office/drawing/2014/main" id="{09BAEA0C-126D-5AAE-EBF9-EA1EEAB73226}"/>
              </a:ext>
            </a:extLst>
          </p:cNvPr>
          <p:cNvGrpSpPr/>
          <p:nvPr/>
        </p:nvGrpSpPr>
        <p:grpSpPr>
          <a:xfrm rot="17226810">
            <a:off x="1940464" y="1030624"/>
            <a:ext cx="766859" cy="742748"/>
            <a:chOff x="6408261" y="1791601"/>
            <a:chExt cx="845757" cy="787110"/>
          </a:xfrm>
        </p:grpSpPr>
        <p:sp>
          <p:nvSpPr>
            <p:cNvPr id="177" name="Freeform 327">
              <a:extLst>
                <a:ext uri="{FF2B5EF4-FFF2-40B4-BE49-F238E27FC236}">
                  <a16:creationId xmlns:a16="http://schemas.microsoft.com/office/drawing/2014/main" id="{BF427B4B-39F8-F7A1-D920-2EC5A8DD6FE5}"/>
                </a:ext>
              </a:extLst>
            </p:cNvPr>
            <p:cNvSpPr/>
            <p:nvPr/>
          </p:nvSpPr>
          <p:spPr>
            <a:xfrm>
              <a:off x="6408261" y="1791601"/>
              <a:ext cx="845757" cy="787110"/>
            </a:xfrm>
            <a:custGeom>
              <a:avLst/>
              <a:gdLst>
                <a:gd name="connsiteX0" fmla="*/ 176725 w 845757"/>
                <a:gd name="connsiteY0" fmla="*/ 107490 h 787110"/>
                <a:gd name="connsiteX1" fmla="*/ 176344 w 845757"/>
                <a:gd name="connsiteY1" fmla="*/ 84201 h 787110"/>
                <a:gd name="connsiteX2" fmla="*/ 241777 w 845757"/>
                <a:gd name="connsiteY2" fmla="*/ 137488 h 787110"/>
                <a:gd name="connsiteX3" fmla="*/ 326269 w 845757"/>
                <a:gd name="connsiteY3" fmla="*/ 162169 h 787110"/>
                <a:gd name="connsiteX4" fmla="*/ 371882 w 845757"/>
                <a:gd name="connsiteY4" fmla="*/ 111034 h 787110"/>
                <a:gd name="connsiteX5" fmla="*/ 357778 w 845757"/>
                <a:gd name="connsiteY5" fmla="*/ 40534 h 787110"/>
                <a:gd name="connsiteX6" fmla="*/ 374677 w 845757"/>
                <a:gd name="connsiteY6" fmla="*/ 31 h 787110"/>
                <a:gd name="connsiteX7" fmla="*/ 403391 w 845757"/>
                <a:gd name="connsiteY7" fmla="*/ 81923 h 787110"/>
                <a:gd name="connsiteX8" fmla="*/ 449004 w 845757"/>
                <a:gd name="connsiteY8" fmla="*/ 140905 h 787110"/>
                <a:gd name="connsiteX9" fmla="*/ 485215 w 845757"/>
                <a:gd name="connsiteY9" fmla="*/ 95086 h 787110"/>
                <a:gd name="connsiteX10" fmla="*/ 494490 w 845757"/>
                <a:gd name="connsiteY10" fmla="*/ 152803 h 787110"/>
                <a:gd name="connsiteX11" fmla="*/ 519265 w 845757"/>
                <a:gd name="connsiteY11" fmla="*/ 125463 h 787110"/>
                <a:gd name="connsiteX12" fmla="*/ 531208 w 845757"/>
                <a:gd name="connsiteY12" fmla="*/ 161536 h 787110"/>
                <a:gd name="connsiteX13" fmla="*/ 576313 w 845757"/>
                <a:gd name="connsiteY13" fmla="*/ 98503 h 787110"/>
                <a:gd name="connsiteX14" fmla="*/ 624467 w 845757"/>
                <a:gd name="connsiteY14" fmla="*/ 60659 h 787110"/>
                <a:gd name="connsiteX15" fmla="*/ 601470 w 845757"/>
                <a:gd name="connsiteY15" fmla="*/ 124071 h 787110"/>
                <a:gd name="connsiteX16" fmla="*/ 584190 w 845757"/>
                <a:gd name="connsiteY16" fmla="*/ 202039 h 787110"/>
                <a:gd name="connsiteX17" fmla="*/ 660677 w 845757"/>
                <a:gd name="connsiteY17" fmla="*/ 211785 h 787110"/>
                <a:gd name="connsiteX18" fmla="*/ 769056 w 845757"/>
                <a:gd name="connsiteY18" fmla="*/ 213557 h 787110"/>
                <a:gd name="connsiteX19" fmla="*/ 684182 w 845757"/>
                <a:gd name="connsiteY19" fmla="*/ 241783 h 787110"/>
                <a:gd name="connsiteX20" fmla="*/ 653690 w 845757"/>
                <a:gd name="connsiteY20" fmla="*/ 295576 h 787110"/>
                <a:gd name="connsiteX21" fmla="*/ 716455 w 845757"/>
                <a:gd name="connsiteY21" fmla="*/ 358609 h 787110"/>
                <a:gd name="connsiteX22" fmla="*/ 747837 w 845757"/>
                <a:gd name="connsiteY22" fmla="*/ 386328 h 787110"/>
                <a:gd name="connsiteX23" fmla="*/ 682785 w 845757"/>
                <a:gd name="connsiteY23" fmla="*/ 366962 h 787110"/>
                <a:gd name="connsiteX24" fmla="*/ 701843 w 845757"/>
                <a:gd name="connsiteY24" fmla="*/ 454170 h 787110"/>
                <a:gd name="connsiteX25" fmla="*/ 805774 w 845757"/>
                <a:gd name="connsiteY25" fmla="*/ 488978 h 787110"/>
                <a:gd name="connsiteX26" fmla="*/ 844272 w 845757"/>
                <a:gd name="connsiteY26" fmla="*/ 524165 h 787110"/>
                <a:gd name="connsiteX27" fmla="*/ 748346 w 845757"/>
                <a:gd name="connsiteY27" fmla="*/ 518849 h 787110"/>
                <a:gd name="connsiteX28" fmla="*/ 625864 w 845757"/>
                <a:gd name="connsiteY28" fmla="*/ 525937 h 787110"/>
                <a:gd name="connsiteX29" fmla="*/ 593592 w 845757"/>
                <a:gd name="connsiteY29" fmla="*/ 584919 h 787110"/>
                <a:gd name="connsiteX30" fmla="*/ 615700 w 845757"/>
                <a:gd name="connsiteY30" fmla="*/ 663394 h 787110"/>
                <a:gd name="connsiteX31" fmla="*/ 653308 w 845757"/>
                <a:gd name="connsiteY31" fmla="*/ 731236 h 787110"/>
                <a:gd name="connsiteX32" fmla="*/ 577202 w 845757"/>
                <a:gd name="connsiteY32" fmla="*/ 663394 h 787110"/>
                <a:gd name="connsiteX33" fmla="*/ 507703 w 845757"/>
                <a:gd name="connsiteY33" fmla="*/ 648458 h 787110"/>
                <a:gd name="connsiteX34" fmla="*/ 518757 w 845757"/>
                <a:gd name="connsiteY34" fmla="*/ 768322 h 787110"/>
                <a:gd name="connsiteX35" fmla="*/ 495379 w 845757"/>
                <a:gd name="connsiteY35" fmla="*/ 702251 h 787110"/>
                <a:gd name="connsiteX36" fmla="*/ 453832 w 845757"/>
                <a:gd name="connsiteY36" fmla="*/ 646306 h 787110"/>
                <a:gd name="connsiteX37" fmla="*/ 444938 w 845757"/>
                <a:gd name="connsiteY37" fmla="*/ 691746 h 787110"/>
                <a:gd name="connsiteX38" fmla="*/ 426769 w 845757"/>
                <a:gd name="connsiteY38" fmla="*/ 721237 h 787110"/>
                <a:gd name="connsiteX39" fmla="*/ 396276 w 845757"/>
                <a:gd name="connsiteY39" fmla="*/ 649471 h 787110"/>
                <a:gd name="connsiteX40" fmla="*/ 328556 w 845757"/>
                <a:gd name="connsiteY40" fmla="*/ 716047 h 787110"/>
                <a:gd name="connsiteX41" fmla="*/ 279004 w 845757"/>
                <a:gd name="connsiteY41" fmla="*/ 786548 h 787110"/>
                <a:gd name="connsiteX42" fmla="*/ 298952 w 845757"/>
                <a:gd name="connsiteY42" fmla="*/ 683012 h 787110"/>
                <a:gd name="connsiteX43" fmla="*/ 293235 w 845757"/>
                <a:gd name="connsiteY43" fmla="*/ 627953 h 787110"/>
                <a:gd name="connsiteX44" fmla="*/ 260073 w 845757"/>
                <a:gd name="connsiteY44" fmla="*/ 662381 h 787110"/>
                <a:gd name="connsiteX45" fmla="*/ 267569 w 845757"/>
                <a:gd name="connsiteY45" fmla="*/ 596690 h 787110"/>
                <a:gd name="connsiteX46" fmla="*/ 202517 w 845757"/>
                <a:gd name="connsiteY46" fmla="*/ 576439 h 787110"/>
                <a:gd name="connsiteX47" fmla="*/ 84483 w 845757"/>
                <a:gd name="connsiteY47" fmla="*/ 633776 h 787110"/>
                <a:gd name="connsiteX48" fmla="*/ 135813 w 845757"/>
                <a:gd name="connsiteY48" fmla="*/ 575173 h 787110"/>
                <a:gd name="connsiteX49" fmla="*/ 188033 w 845757"/>
                <a:gd name="connsiteY49" fmla="*/ 514419 h 787110"/>
                <a:gd name="connsiteX50" fmla="*/ 124379 w 845757"/>
                <a:gd name="connsiteY50" fmla="*/ 506065 h 787110"/>
                <a:gd name="connsiteX51" fmla="*/ 122600 w 845757"/>
                <a:gd name="connsiteY51" fmla="*/ 487079 h 787110"/>
                <a:gd name="connsiteX52" fmla="*/ 169864 w 845757"/>
                <a:gd name="connsiteY52" fmla="*/ 437716 h 787110"/>
                <a:gd name="connsiteX53" fmla="*/ 53990 w 845757"/>
                <a:gd name="connsiteY53" fmla="*/ 412655 h 787110"/>
                <a:gd name="connsiteX54" fmla="*/ 38108 w 845757"/>
                <a:gd name="connsiteY54" fmla="*/ 372531 h 787110"/>
                <a:gd name="connsiteX55" fmla="*/ 168085 w 845757"/>
                <a:gd name="connsiteY55" fmla="*/ 360634 h 787110"/>
                <a:gd name="connsiteX56" fmla="*/ 93377 w 845757"/>
                <a:gd name="connsiteY56" fmla="*/ 258870 h 787110"/>
                <a:gd name="connsiteX57" fmla="*/ 25275 w 845757"/>
                <a:gd name="connsiteY57" fmla="*/ 222291 h 787110"/>
                <a:gd name="connsiteX58" fmla="*/ 136703 w 845757"/>
                <a:gd name="connsiteY58" fmla="*/ 238998 h 787110"/>
                <a:gd name="connsiteX59" fmla="*/ 211411 w 845757"/>
                <a:gd name="connsiteY59" fmla="*/ 240264 h 787110"/>
                <a:gd name="connsiteX60" fmla="*/ 144580 w 845757"/>
                <a:gd name="connsiteY60" fmla="*/ 175079 h 787110"/>
                <a:gd name="connsiteX61" fmla="*/ 237838 w 845757"/>
                <a:gd name="connsiteY61" fmla="*/ 220898 h 787110"/>
                <a:gd name="connsiteX62" fmla="*/ 176852 w 845757"/>
                <a:gd name="connsiteY62" fmla="*/ 107617 h 78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845757" h="787110">
                  <a:moveTo>
                    <a:pt x="176725" y="107490"/>
                  </a:moveTo>
                  <a:cubicBezTo>
                    <a:pt x="176725" y="107490"/>
                    <a:pt x="164782" y="96478"/>
                    <a:pt x="176344" y="84201"/>
                  </a:cubicBezTo>
                  <a:cubicBezTo>
                    <a:pt x="187906" y="71923"/>
                    <a:pt x="206456" y="89517"/>
                    <a:pt x="241777" y="137488"/>
                  </a:cubicBezTo>
                  <a:cubicBezTo>
                    <a:pt x="277098" y="185458"/>
                    <a:pt x="297046" y="175839"/>
                    <a:pt x="326269" y="162169"/>
                  </a:cubicBezTo>
                  <a:cubicBezTo>
                    <a:pt x="355492" y="148499"/>
                    <a:pt x="369213" y="149892"/>
                    <a:pt x="371882" y="111034"/>
                  </a:cubicBezTo>
                  <a:cubicBezTo>
                    <a:pt x="374550" y="72177"/>
                    <a:pt x="366164" y="63443"/>
                    <a:pt x="357778" y="40534"/>
                  </a:cubicBezTo>
                  <a:cubicBezTo>
                    <a:pt x="349393" y="17624"/>
                    <a:pt x="357397" y="-855"/>
                    <a:pt x="374677" y="31"/>
                  </a:cubicBezTo>
                  <a:cubicBezTo>
                    <a:pt x="391956" y="917"/>
                    <a:pt x="399325" y="23826"/>
                    <a:pt x="403391" y="81923"/>
                  </a:cubicBezTo>
                  <a:cubicBezTo>
                    <a:pt x="407457" y="140019"/>
                    <a:pt x="433503" y="146727"/>
                    <a:pt x="449004" y="140905"/>
                  </a:cubicBezTo>
                  <a:cubicBezTo>
                    <a:pt x="464505" y="135083"/>
                    <a:pt x="464886" y="98124"/>
                    <a:pt x="485215" y="95086"/>
                  </a:cubicBezTo>
                  <a:cubicBezTo>
                    <a:pt x="502875" y="98630"/>
                    <a:pt x="478608" y="145335"/>
                    <a:pt x="494490" y="152803"/>
                  </a:cubicBezTo>
                  <a:cubicBezTo>
                    <a:pt x="510372" y="160271"/>
                    <a:pt x="506052" y="127742"/>
                    <a:pt x="519265" y="125463"/>
                  </a:cubicBezTo>
                  <a:cubicBezTo>
                    <a:pt x="532479" y="123185"/>
                    <a:pt x="519646" y="159891"/>
                    <a:pt x="531208" y="161536"/>
                  </a:cubicBezTo>
                  <a:cubicBezTo>
                    <a:pt x="542770" y="163182"/>
                    <a:pt x="564370" y="133311"/>
                    <a:pt x="576313" y="98503"/>
                  </a:cubicBezTo>
                  <a:cubicBezTo>
                    <a:pt x="588256" y="63696"/>
                    <a:pt x="609983" y="53950"/>
                    <a:pt x="624467" y="60659"/>
                  </a:cubicBezTo>
                  <a:cubicBezTo>
                    <a:pt x="638951" y="67367"/>
                    <a:pt x="632472" y="81796"/>
                    <a:pt x="601470" y="124071"/>
                  </a:cubicBezTo>
                  <a:cubicBezTo>
                    <a:pt x="570468" y="166346"/>
                    <a:pt x="569198" y="189762"/>
                    <a:pt x="584190" y="202039"/>
                  </a:cubicBezTo>
                  <a:cubicBezTo>
                    <a:pt x="599183" y="214317"/>
                    <a:pt x="624467" y="224949"/>
                    <a:pt x="660677" y="211785"/>
                  </a:cubicBezTo>
                  <a:cubicBezTo>
                    <a:pt x="696888" y="198622"/>
                    <a:pt x="752665" y="182294"/>
                    <a:pt x="769056" y="213557"/>
                  </a:cubicBezTo>
                  <a:cubicBezTo>
                    <a:pt x="785445" y="244821"/>
                    <a:pt x="706671" y="243555"/>
                    <a:pt x="684182" y="241783"/>
                  </a:cubicBezTo>
                  <a:cubicBezTo>
                    <a:pt x="661694" y="240011"/>
                    <a:pt x="645685" y="256338"/>
                    <a:pt x="653690" y="295576"/>
                  </a:cubicBezTo>
                  <a:cubicBezTo>
                    <a:pt x="661694" y="334813"/>
                    <a:pt x="678846" y="350255"/>
                    <a:pt x="716455" y="358609"/>
                  </a:cubicBezTo>
                  <a:cubicBezTo>
                    <a:pt x="754063" y="366962"/>
                    <a:pt x="749235" y="379746"/>
                    <a:pt x="747837" y="386328"/>
                  </a:cubicBezTo>
                  <a:cubicBezTo>
                    <a:pt x="746440" y="392910"/>
                    <a:pt x="694347" y="358609"/>
                    <a:pt x="682785" y="366962"/>
                  </a:cubicBezTo>
                  <a:cubicBezTo>
                    <a:pt x="671223" y="375316"/>
                    <a:pt x="669952" y="425059"/>
                    <a:pt x="701843" y="454170"/>
                  </a:cubicBezTo>
                  <a:cubicBezTo>
                    <a:pt x="733734" y="483282"/>
                    <a:pt x="766387" y="488978"/>
                    <a:pt x="805774" y="488978"/>
                  </a:cubicBezTo>
                  <a:cubicBezTo>
                    <a:pt x="845161" y="488978"/>
                    <a:pt x="848719" y="507963"/>
                    <a:pt x="844272" y="524165"/>
                  </a:cubicBezTo>
                  <a:cubicBezTo>
                    <a:pt x="839825" y="540366"/>
                    <a:pt x="777441" y="529860"/>
                    <a:pt x="748346" y="518849"/>
                  </a:cubicBezTo>
                  <a:cubicBezTo>
                    <a:pt x="719250" y="507837"/>
                    <a:pt x="652419" y="482269"/>
                    <a:pt x="625864" y="525937"/>
                  </a:cubicBezTo>
                  <a:cubicBezTo>
                    <a:pt x="599310" y="569604"/>
                    <a:pt x="604138" y="565553"/>
                    <a:pt x="593592" y="584919"/>
                  </a:cubicBezTo>
                  <a:cubicBezTo>
                    <a:pt x="583047" y="604285"/>
                    <a:pt x="589145" y="622384"/>
                    <a:pt x="615700" y="663394"/>
                  </a:cubicBezTo>
                  <a:cubicBezTo>
                    <a:pt x="642254" y="704403"/>
                    <a:pt x="662964" y="718073"/>
                    <a:pt x="653308" y="731236"/>
                  </a:cubicBezTo>
                  <a:cubicBezTo>
                    <a:pt x="643652" y="744400"/>
                    <a:pt x="615319" y="720224"/>
                    <a:pt x="577202" y="663394"/>
                  </a:cubicBezTo>
                  <a:cubicBezTo>
                    <a:pt x="539086" y="606563"/>
                    <a:pt x="511261" y="628207"/>
                    <a:pt x="507703" y="648458"/>
                  </a:cubicBezTo>
                  <a:cubicBezTo>
                    <a:pt x="504146" y="668710"/>
                    <a:pt x="530319" y="755538"/>
                    <a:pt x="518757" y="768322"/>
                  </a:cubicBezTo>
                  <a:cubicBezTo>
                    <a:pt x="507195" y="781105"/>
                    <a:pt x="497031" y="772752"/>
                    <a:pt x="495379" y="702251"/>
                  </a:cubicBezTo>
                  <a:cubicBezTo>
                    <a:pt x="493600" y="631751"/>
                    <a:pt x="460820" y="643648"/>
                    <a:pt x="453832" y="646306"/>
                  </a:cubicBezTo>
                  <a:cubicBezTo>
                    <a:pt x="446844" y="648964"/>
                    <a:pt x="441508" y="657824"/>
                    <a:pt x="444938" y="691746"/>
                  </a:cubicBezTo>
                  <a:cubicBezTo>
                    <a:pt x="448496" y="725667"/>
                    <a:pt x="434774" y="721237"/>
                    <a:pt x="426769" y="721237"/>
                  </a:cubicBezTo>
                  <a:cubicBezTo>
                    <a:pt x="418765" y="721237"/>
                    <a:pt x="423212" y="652888"/>
                    <a:pt x="396276" y="649471"/>
                  </a:cubicBezTo>
                  <a:cubicBezTo>
                    <a:pt x="369340" y="646053"/>
                    <a:pt x="341007" y="673266"/>
                    <a:pt x="328556" y="716047"/>
                  </a:cubicBezTo>
                  <a:cubicBezTo>
                    <a:pt x="316104" y="758829"/>
                    <a:pt x="305940" y="791864"/>
                    <a:pt x="279004" y="786548"/>
                  </a:cubicBezTo>
                  <a:cubicBezTo>
                    <a:pt x="252069" y="781232"/>
                    <a:pt x="284722" y="702378"/>
                    <a:pt x="298952" y="683012"/>
                  </a:cubicBezTo>
                  <a:cubicBezTo>
                    <a:pt x="313182" y="663647"/>
                    <a:pt x="310514" y="627447"/>
                    <a:pt x="293235" y="627953"/>
                  </a:cubicBezTo>
                  <a:cubicBezTo>
                    <a:pt x="275955" y="628460"/>
                    <a:pt x="287009" y="661495"/>
                    <a:pt x="260073" y="662381"/>
                  </a:cubicBezTo>
                  <a:cubicBezTo>
                    <a:pt x="233138" y="663267"/>
                    <a:pt x="282689" y="613524"/>
                    <a:pt x="267569" y="596690"/>
                  </a:cubicBezTo>
                  <a:cubicBezTo>
                    <a:pt x="252450" y="579856"/>
                    <a:pt x="228182" y="561883"/>
                    <a:pt x="202517" y="576439"/>
                  </a:cubicBezTo>
                  <a:cubicBezTo>
                    <a:pt x="176852" y="590994"/>
                    <a:pt x="101636" y="655293"/>
                    <a:pt x="84483" y="633776"/>
                  </a:cubicBezTo>
                  <a:cubicBezTo>
                    <a:pt x="67331" y="612259"/>
                    <a:pt x="107480" y="588843"/>
                    <a:pt x="135813" y="575173"/>
                  </a:cubicBezTo>
                  <a:cubicBezTo>
                    <a:pt x="164147" y="561503"/>
                    <a:pt x="191591" y="546062"/>
                    <a:pt x="188033" y="514419"/>
                  </a:cubicBezTo>
                  <a:cubicBezTo>
                    <a:pt x="184476" y="482776"/>
                    <a:pt x="138100" y="500369"/>
                    <a:pt x="124379" y="506065"/>
                  </a:cubicBezTo>
                  <a:cubicBezTo>
                    <a:pt x="110656" y="511760"/>
                    <a:pt x="101382" y="498597"/>
                    <a:pt x="122600" y="487079"/>
                  </a:cubicBezTo>
                  <a:cubicBezTo>
                    <a:pt x="143818" y="475561"/>
                    <a:pt x="188541" y="465435"/>
                    <a:pt x="169864" y="437716"/>
                  </a:cubicBezTo>
                  <a:cubicBezTo>
                    <a:pt x="151187" y="409997"/>
                    <a:pt x="140260" y="407339"/>
                    <a:pt x="53990" y="412655"/>
                  </a:cubicBezTo>
                  <a:cubicBezTo>
                    <a:pt x="-32280" y="417971"/>
                    <a:pt x="2278" y="375696"/>
                    <a:pt x="38108" y="372531"/>
                  </a:cubicBezTo>
                  <a:cubicBezTo>
                    <a:pt x="73938" y="369367"/>
                    <a:pt x="157540" y="398099"/>
                    <a:pt x="168085" y="360634"/>
                  </a:cubicBezTo>
                  <a:cubicBezTo>
                    <a:pt x="178631" y="323169"/>
                    <a:pt x="173803" y="282665"/>
                    <a:pt x="93377" y="258870"/>
                  </a:cubicBezTo>
                  <a:cubicBezTo>
                    <a:pt x="93377" y="258870"/>
                    <a:pt x="23116" y="248744"/>
                    <a:pt x="25275" y="222291"/>
                  </a:cubicBezTo>
                  <a:cubicBezTo>
                    <a:pt x="27436" y="195837"/>
                    <a:pt x="77495" y="210773"/>
                    <a:pt x="136703" y="238998"/>
                  </a:cubicBezTo>
                  <a:cubicBezTo>
                    <a:pt x="195911" y="267224"/>
                    <a:pt x="206964" y="265452"/>
                    <a:pt x="211411" y="240264"/>
                  </a:cubicBezTo>
                  <a:cubicBezTo>
                    <a:pt x="215858" y="215076"/>
                    <a:pt x="141912" y="197103"/>
                    <a:pt x="144580" y="175079"/>
                  </a:cubicBezTo>
                  <a:cubicBezTo>
                    <a:pt x="147248" y="153056"/>
                    <a:pt x="214079" y="233682"/>
                    <a:pt x="237838" y="220898"/>
                  </a:cubicBezTo>
                  <a:cubicBezTo>
                    <a:pt x="269221" y="204191"/>
                    <a:pt x="213952" y="132804"/>
                    <a:pt x="176852" y="107617"/>
                  </a:cubicBezTo>
                  <a:close/>
                </a:path>
              </a:pathLst>
            </a:custGeom>
            <a:gradFill>
              <a:gsLst>
                <a:gs pos="0">
                  <a:srgbClr val="FFFFFF"/>
                </a:gs>
                <a:gs pos="87000">
                  <a:srgbClr val="B057FF"/>
                </a:gs>
              </a:gsLst>
              <a:path path="circle">
                <a:fillToRect l="50000" t="50000" r="50000" b="50000"/>
              </a:path>
            </a:gradFill>
            <a:ln w="7750" cap="flat">
              <a:solidFill>
                <a:srgbClr val="2F3651"/>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525"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178" name="Freeform 328">
              <a:extLst>
                <a:ext uri="{FF2B5EF4-FFF2-40B4-BE49-F238E27FC236}">
                  <a16:creationId xmlns:a16="http://schemas.microsoft.com/office/drawing/2014/main" id="{06F3FAC1-3F8C-A1F2-705F-36DFAD180D2C}"/>
                </a:ext>
              </a:extLst>
            </p:cNvPr>
            <p:cNvSpPr/>
            <p:nvPr/>
          </p:nvSpPr>
          <p:spPr>
            <a:xfrm rot="5618614">
              <a:off x="6672048" y="2087325"/>
              <a:ext cx="267836" cy="209939"/>
            </a:xfrm>
            <a:custGeom>
              <a:avLst/>
              <a:gdLst>
                <a:gd name="connsiteX0" fmla="*/ 62642 w 267836"/>
                <a:gd name="connsiteY0" fmla="*/ 8728 h 209939"/>
                <a:gd name="connsiteX1" fmla="*/ 5213 w 267836"/>
                <a:gd name="connsiteY1" fmla="*/ 36447 h 209939"/>
                <a:gd name="connsiteX2" fmla="*/ 50572 w 267836"/>
                <a:gd name="connsiteY2" fmla="*/ 180486 h 209939"/>
                <a:gd name="connsiteX3" fmla="*/ 267455 w 267836"/>
                <a:gd name="connsiteY3" fmla="*/ 54547 h 209939"/>
                <a:gd name="connsiteX4" fmla="*/ 141416 w 267836"/>
                <a:gd name="connsiteY4" fmla="*/ 28093 h 209939"/>
                <a:gd name="connsiteX5" fmla="*/ 62642 w 267836"/>
                <a:gd name="connsiteY5" fmla="*/ 8728 h 209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836" h="209938">
                  <a:moveTo>
                    <a:pt x="62642" y="8728"/>
                  </a:moveTo>
                  <a:cubicBezTo>
                    <a:pt x="39010" y="-1524"/>
                    <a:pt x="12201" y="11639"/>
                    <a:pt x="5213" y="36447"/>
                  </a:cubicBezTo>
                  <a:cubicBezTo>
                    <a:pt x="-4189" y="69609"/>
                    <a:pt x="-6857" y="125680"/>
                    <a:pt x="50572" y="180486"/>
                  </a:cubicBezTo>
                  <a:cubicBezTo>
                    <a:pt x="140272" y="265922"/>
                    <a:pt x="275967" y="147451"/>
                    <a:pt x="267455" y="54547"/>
                  </a:cubicBezTo>
                  <a:cubicBezTo>
                    <a:pt x="258815" y="-38737"/>
                    <a:pt x="182328" y="12525"/>
                    <a:pt x="141416" y="28093"/>
                  </a:cubicBezTo>
                  <a:cubicBezTo>
                    <a:pt x="112829" y="38979"/>
                    <a:pt x="93135" y="22018"/>
                    <a:pt x="62642" y="8728"/>
                  </a:cubicBezTo>
                  <a:close/>
                </a:path>
              </a:pathLst>
            </a:custGeom>
            <a:gradFill>
              <a:gsLst>
                <a:gs pos="2000">
                  <a:srgbClr val="FFFFFF"/>
                </a:gs>
                <a:gs pos="56000">
                  <a:srgbClr val="AA80DC"/>
                </a:gs>
                <a:gs pos="98000">
                  <a:srgbClr val="5500B9"/>
                </a:gs>
              </a:gsLst>
              <a:path path="circle">
                <a:fillToRect l="50000" t="50000" r="50000" b="50000"/>
              </a:path>
            </a:grad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525"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grpSp>
      <p:grpSp>
        <p:nvGrpSpPr>
          <p:cNvPr id="179" name="Group 196">
            <a:extLst>
              <a:ext uri="{FF2B5EF4-FFF2-40B4-BE49-F238E27FC236}">
                <a16:creationId xmlns:a16="http://schemas.microsoft.com/office/drawing/2014/main" id="{0C847F08-0305-174C-9FAA-9ABB68447CC2}"/>
              </a:ext>
            </a:extLst>
          </p:cNvPr>
          <p:cNvGrpSpPr/>
          <p:nvPr/>
        </p:nvGrpSpPr>
        <p:grpSpPr>
          <a:xfrm rot="21423522">
            <a:off x="2225539" y="1649389"/>
            <a:ext cx="226757" cy="283511"/>
            <a:chOff x="9374724" y="3564530"/>
            <a:chExt cx="302342" cy="378015"/>
          </a:xfrm>
        </p:grpSpPr>
        <p:sp>
          <p:nvSpPr>
            <p:cNvPr id="180" name="Freeform: Shape 202">
              <a:extLst>
                <a:ext uri="{FF2B5EF4-FFF2-40B4-BE49-F238E27FC236}">
                  <a16:creationId xmlns:a16="http://schemas.microsoft.com/office/drawing/2014/main" id="{C1FC5C1D-A474-9B52-146B-2C27F430E7FF}"/>
                </a:ext>
              </a:extLst>
            </p:cNvPr>
            <p:cNvSpPr>
              <a:spLocks noChangeAspect="1"/>
            </p:cNvSpPr>
            <p:nvPr/>
          </p:nvSpPr>
          <p:spPr>
            <a:xfrm rot="2238401">
              <a:off x="9374724" y="3564530"/>
              <a:ext cx="302342" cy="326564"/>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B266B4"/>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ea typeface="Calibri" panose="020F0502020204030204"/>
                <a:cs typeface="Arial" panose="020B0604020202020204" pitchFamily="34" charset="0"/>
              </a:endParaRPr>
            </a:p>
          </p:txBody>
        </p:sp>
        <p:sp>
          <p:nvSpPr>
            <p:cNvPr id="181" name="Oval 199">
              <a:extLst>
                <a:ext uri="{FF2B5EF4-FFF2-40B4-BE49-F238E27FC236}">
                  <a16:creationId xmlns:a16="http://schemas.microsoft.com/office/drawing/2014/main" id="{32A610C1-9F46-ED1C-C55B-7DEF37949965}"/>
                </a:ext>
              </a:extLst>
            </p:cNvPr>
            <p:cNvSpPr/>
            <p:nvPr/>
          </p:nvSpPr>
          <p:spPr>
            <a:xfrm>
              <a:off x="9435474" y="3776712"/>
              <a:ext cx="146953" cy="165833"/>
            </a:xfrm>
            <a:prstGeom prst="ellipse">
              <a:avLst/>
            </a:prstGeom>
            <a:solidFill>
              <a:srgbClr val="2F3651">
                <a:lumMod val="75000"/>
                <a:lumOff val="25000"/>
              </a:srgbClr>
            </a:solidFill>
            <a:ln w="28575" cap="flat" cmpd="sng" algn="ctr">
              <a:noFill/>
              <a:prstDash val="solid"/>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pSp>
      <p:sp>
        <p:nvSpPr>
          <p:cNvPr id="182" name="TextBox 205">
            <a:extLst>
              <a:ext uri="{FF2B5EF4-FFF2-40B4-BE49-F238E27FC236}">
                <a16:creationId xmlns:a16="http://schemas.microsoft.com/office/drawing/2014/main" id="{F0CC1368-E3EA-CBF6-2182-A00629F26823}"/>
              </a:ext>
            </a:extLst>
          </p:cNvPr>
          <p:cNvSpPr txBox="1"/>
          <p:nvPr/>
        </p:nvSpPr>
        <p:spPr>
          <a:xfrm>
            <a:off x="2642938" y="1661669"/>
            <a:ext cx="640822"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MHC-Klasse II</a:t>
            </a:r>
          </a:p>
        </p:txBody>
      </p:sp>
      <p:sp>
        <p:nvSpPr>
          <p:cNvPr id="183" name="TextBox 206">
            <a:extLst>
              <a:ext uri="{FF2B5EF4-FFF2-40B4-BE49-F238E27FC236}">
                <a16:creationId xmlns:a16="http://schemas.microsoft.com/office/drawing/2014/main" id="{EE10D48B-CB0A-2272-0169-AA0A23652B8B}"/>
              </a:ext>
            </a:extLst>
          </p:cNvPr>
          <p:cNvSpPr txBox="1"/>
          <p:nvPr/>
        </p:nvSpPr>
        <p:spPr>
          <a:xfrm>
            <a:off x="1683719" y="1635866"/>
            <a:ext cx="401117" cy="88294"/>
          </a:xfrm>
          <a:prstGeom prst="rect">
            <a:avLst/>
          </a:prstGeom>
          <a:noFill/>
        </p:spPr>
        <p:txBody>
          <a:bodyPr wrap="square" lIns="0" tIns="0" rIns="0" bIns="0" rtlCol="0" anchor="ctr">
            <a:spAutoFit/>
          </a:bodyPr>
          <a:lstStyle/>
          <a:p>
            <a:pPr defTabSz="685800">
              <a:lnSpc>
                <a:spcPct val="85000"/>
              </a:lnSpc>
              <a:defRPr/>
            </a:pPr>
            <a:r>
              <a:rPr lang="de" sz="675">
                <a:solidFill>
                  <a:srgbClr val="2F3651"/>
                </a:solidFill>
                <a:uFill>
                  <a:solidFill>
                    <a:prstClr val="black">
                      <a:alpha val="0"/>
                    </a:prstClr>
                  </a:solidFill>
                </a:uFill>
                <a:latin typeface="Arial"/>
                <a:ea typeface="Arial"/>
                <a:cs typeface="Arial"/>
              </a:rPr>
              <a:t>Antigen</a:t>
            </a:r>
          </a:p>
        </p:txBody>
      </p:sp>
      <p:cxnSp>
        <p:nvCxnSpPr>
          <p:cNvPr id="184" name="Straight Connector 207">
            <a:extLst>
              <a:ext uri="{FF2B5EF4-FFF2-40B4-BE49-F238E27FC236}">
                <a16:creationId xmlns:a16="http://schemas.microsoft.com/office/drawing/2014/main" id="{E0D67CB4-C34F-72FA-448C-E316DDFAA949}"/>
              </a:ext>
            </a:extLst>
          </p:cNvPr>
          <p:cNvCxnSpPr/>
          <p:nvPr/>
        </p:nvCxnSpPr>
        <p:spPr>
          <a:xfrm flipV="1">
            <a:off x="2372187" y="1702859"/>
            <a:ext cx="256397" cy="14611"/>
          </a:xfrm>
          <a:prstGeom prst="line">
            <a:avLst/>
          </a:prstGeom>
          <a:noFill/>
          <a:ln w="9525" cap="flat" cmpd="sng" algn="ctr">
            <a:solidFill>
              <a:srgbClr val="7F7F7F"/>
            </a:solidFill>
            <a:prstDash val="solid"/>
          </a:ln>
          <a:effectLst/>
        </p:spPr>
      </p:cxnSp>
      <p:cxnSp>
        <p:nvCxnSpPr>
          <p:cNvPr id="185" name="Straight Connector 212">
            <a:extLst>
              <a:ext uri="{FF2B5EF4-FFF2-40B4-BE49-F238E27FC236}">
                <a16:creationId xmlns:a16="http://schemas.microsoft.com/office/drawing/2014/main" id="{13A71220-D1C1-CEEB-5E20-B00A2C61DC2A}"/>
              </a:ext>
            </a:extLst>
          </p:cNvPr>
          <p:cNvCxnSpPr>
            <a:endCxn id="181" idx="1"/>
          </p:cNvCxnSpPr>
          <p:nvPr/>
        </p:nvCxnSpPr>
        <p:spPr>
          <a:xfrm>
            <a:off x="1986930" y="1703125"/>
            <a:ext cx="302207" cy="126219"/>
          </a:xfrm>
          <a:prstGeom prst="line">
            <a:avLst/>
          </a:prstGeom>
          <a:noFill/>
          <a:ln w="9525" cap="flat" cmpd="sng" algn="ctr">
            <a:solidFill>
              <a:srgbClr val="7F7F7F"/>
            </a:solidFill>
            <a:prstDash val="solid"/>
          </a:ln>
          <a:effectLst/>
        </p:spPr>
      </p:cxnSp>
      <p:sp>
        <p:nvSpPr>
          <p:cNvPr id="186" name="TextBox 216">
            <a:extLst>
              <a:ext uri="{FF2B5EF4-FFF2-40B4-BE49-F238E27FC236}">
                <a16:creationId xmlns:a16="http://schemas.microsoft.com/office/drawing/2014/main" id="{4BCB4AC9-081F-4D85-B0AF-72F609A965FD}"/>
              </a:ext>
            </a:extLst>
          </p:cNvPr>
          <p:cNvSpPr txBox="1"/>
          <p:nvPr/>
        </p:nvSpPr>
        <p:spPr>
          <a:xfrm>
            <a:off x="2999802" y="1508122"/>
            <a:ext cx="1517174" cy="117725"/>
          </a:xfrm>
          <a:prstGeom prst="rect">
            <a:avLst/>
          </a:prstGeom>
          <a:noFill/>
        </p:spPr>
        <p:txBody>
          <a:bodyPr wrap="square" lIns="0" tIns="0" rIns="0" bIns="0" rtlCol="0" anchor="ctr">
            <a:spAutoFit/>
          </a:bodyPr>
          <a:lstStyle/>
          <a:p>
            <a:pPr defTabSz="685800">
              <a:lnSpc>
                <a:spcPct val="85000"/>
              </a:lnSpc>
              <a:defRPr/>
            </a:pPr>
            <a:r>
              <a:rPr lang="de" sz="900" b="1">
                <a:solidFill>
                  <a:srgbClr val="2F3651"/>
                </a:solidFill>
                <a:uFill>
                  <a:solidFill>
                    <a:prstClr val="black">
                      <a:alpha val="0"/>
                    </a:prstClr>
                  </a:solidFill>
                </a:uFill>
                <a:latin typeface="Arial"/>
                <a:ea typeface="Arial"/>
                <a:cs typeface="Arial"/>
              </a:rPr>
              <a:t>Antigen-Präsentation</a:t>
            </a:r>
            <a:r>
              <a:rPr lang="de" sz="900" b="1" baseline="30000">
                <a:solidFill>
                  <a:srgbClr val="2F3651"/>
                </a:solidFill>
                <a:uFill>
                  <a:solidFill>
                    <a:prstClr val="black">
                      <a:alpha val="0"/>
                    </a:prstClr>
                  </a:solidFill>
                </a:uFill>
                <a:latin typeface="Arial"/>
                <a:ea typeface="Arial"/>
                <a:cs typeface="Arial"/>
              </a:rPr>
              <a:t>3</a:t>
            </a:r>
          </a:p>
        </p:txBody>
      </p:sp>
      <p:sp>
        <p:nvSpPr>
          <p:cNvPr id="187" name="TextBox 217">
            <a:extLst>
              <a:ext uri="{FF2B5EF4-FFF2-40B4-BE49-F238E27FC236}">
                <a16:creationId xmlns:a16="http://schemas.microsoft.com/office/drawing/2014/main" id="{BD20D99C-7DC5-0F92-8ECC-B98560AAF100}"/>
              </a:ext>
            </a:extLst>
          </p:cNvPr>
          <p:cNvSpPr txBox="1"/>
          <p:nvPr/>
        </p:nvSpPr>
        <p:spPr>
          <a:xfrm>
            <a:off x="3562774" y="2355284"/>
            <a:ext cx="1009715" cy="235449"/>
          </a:xfrm>
          <a:prstGeom prst="rect">
            <a:avLst/>
          </a:prstGeom>
          <a:noFill/>
        </p:spPr>
        <p:txBody>
          <a:bodyPr wrap="square" lIns="0" tIns="0" rIns="0" bIns="0" rtlCol="0" anchor="ctr">
            <a:spAutoFit/>
          </a:bodyPr>
          <a:lstStyle/>
          <a:p>
            <a:pPr defTabSz="685800">
              <a:lnSpc>
                <a:spcPct val="85000"/>
              </a:lnSpc>
              <a:defRPr/>
            </a:pPr>
            <a:r>
              <a:rPr lang="de" sz="900" b="1">
                <a:solidFill>
                  <a:srgbClr val="2F3651"/>
                </a:solidFill>
                <a:uFill>
                  <a:solidFill>
                    <a:prstClr val="black">
                      <a:alpha val="0"/>
                    </a:prstClr>
                  </a:solidFill>
                </a:uFill>
                <a:latin typeface="Arial"/>
                <a:ea typeface="Arial"/>
                <a:cs typeface="Arial"/>
              </a:rPr>
              <a:t>CD3ε-Aktivierung</a:t>
            </a:r>
            <a:r>
              <a:rPr lang="de" sz="900" b="1" baseline="30000">
                <a:solidFill>
                  <a:srgbClr val="2F3651"/>
                </a:solidFill>
                <a:uFill>
                  <a:solidFill>
                    <a:prstClr val="black">
                      <a:alpha val="0"/>
                    </a:prstClr>
                  </a:solidFill>
                </a:uFill>
                <a:latin typeface="Arial"/>
                <a:ea typeface="Arial"/>
                <a:cs typeface="Arial"/>
              </a:rPr>
              <a:t>2,3</a:t>
            </a:r>
            <a:endParaRPr lang="en-US" sz="900" b="1">
              <a:solidFill>
                <a:srgbClr val="2F3651"/>
              </a:solidFill>
              <a:latin typeface="Arial" panose="020B0604020202020204" pitchFamily="34" charset="0"/>
              <a:ea typeface="Verdana"/>
              <a:cs typeface="Arial" panose="020B0604020202020204" pitchFamily="34" charset="0"/>
              <a:sym typeface="Verdana"/>
            </a:endParaRPr>
          </a:p>
        </p:txBody>
      </p:sp>
      <p:sp>
        <p:nvSpPr>
          <p:cNvPr id="188" name="TextBox 218">
            <a:extLst>
              <a:ext uri="{FF2B5EF4-FFF2-40B4-BE49-F238E27FC236}">
                <a16:creationId xmlns:a16="http://schemas.microsoft.com/office/drawing/2014/main" id="{371FE1B6-71BB-8EA1-D8C9-B3B9E083055F}"/>
              </a:ext>
            </a:extLst>
          </p:cNvPr>
          <p:cNvSpPr txBox="1"/>
          <p:nvPr/>
        </p:nvSpPr>
        <p:spPr>
          <a:xfrm>
            <a:off x="94774" y="2368018"/>
            <a:ext cx="1033142" cy="235449"/>
          </a:xfrm>
          <a:prstGeom prst="rect">
            <a:avLst/>
          </a:prstGeom>
          <a:noFill/>
        </p:spPr>
        <p:txBody>
          <a:bodyPr wrap="square" lIns="0" tIns="0" rIns="0" bIns="0" rtlCol="0" anchor="ctr">
            <a:spAutoFit/>
          </a:bodyPr>
          <a:lstStyle/>
          <a:p>
            <a:pPr algn="r" defTabSz="685800">
              <a:lnSpc>
                <a:spcPct val="85000"/>
              </a:lnSpc>
              <a:defRPr/>
            </a:pPr>
            <a:r>
              <a:rPr lang="de" sz="900" b="1">
                <a:solidFill>
                  <a:srgbClr val="2F3651"/>
                </a:solidFill>
                <a:uFill>
                  <a:solidFill>
                    <a:prstClr val="black">
                      <a:alpha val="0"/>
                    </a:prstClr>
                  </a:solidFill>
                </a:uFill>
                <a:latin typeface="Arial"/>
                <a:ea typeface="Arial"/>
                <a:cs typeface="Arial"/>
              </a:rPr>
              <a:t>CD3ε-Aktivierung</a:t>
            </a:r>
            <a:r>
              <a:rPr lang="de" sz="900" b="1" baseline="30000">
                <a:solidFill>
                  <a:srgbClr val="2F3651"/>
                </a:solidFill>
                <a:uFill>
                  <a:solidFill>
                    <a:prstClr val="black">
                      <a:alpha val="0"/>
                    </a:prstClr>
                  </a:solidFill>
                </a:uFill>
                <a:latin typeface="Arial"/>
                <a:ea typeface="Arial"/>
                <a:cs typeface="Arial"/>
              </a:rPr>
              <a:t>2,3</a:t>
            </a:r>
            <a:endParaRPr lang="en-US" sz="900" b="1">
              <a:solidFill>
                <a:srgbClr val="2F3651"/>
              </a:solidFill>
              <a:latin typeface="Arial" panose="020B0604020202020204" pitchFamily="34" charset="0"/>
              <a:ea typeface="Verdana"/>
              <a:cs typeface="Arial" panose="020B0604020202020204" pitchFamily="34" charset="0"/>
              <a:sym typeface="Verdana"/>
            </a:endParaRPr>
          </a:p>
        </p:txBody>
      </p:sp>
      <p:sp>
        <p:nvSpPr>
          <p:cNvPr id="189" name="TextBox 219">
            <a:extLst>
              <a:ext uri="{FF2B5EF4-FFF2-40B4-BE49-F238E27FC236}">
                <a16:creationId xmlns:a16="http://schemas.microsoft.com/office/drawing/2014/main" id="{1BCB2716-CA6E-2724-A288-4FF94BCCFC4F}"/>
              </a:ext>
            </a:extLst>
          </p:cNvPr>
          <p:cNvSpPr txBox="1"/>
          <p:nvPr/>
        </p:nvSpPr>
        <p:spPr>
          <a:xfrm>
            <a:off x="2422940" y="3891423"/>
            <a:ext cx="773658" cy="235449"/>
          </a:xfrm>
          <a:prstGeom prst="rect">
            <a:avLst/>
          </a:prstGeom>
          <a:noFill/>
        </p:spPr>
        <p:txBody>
          <a:bodyPr wrap="square" lIns="0" tIns="0" rIns="0" bIns="0" rtlCol="0" anchor="ctr">
            <a:spAutoFit/>
          </a:bodyPr>
          <a:lstStyle/>
          <a:p>
            <a:pPr defTabSz="685800">
              <a:lnSpc>
                <a:spcPct val="85000"/>
              </a:lnSpc>
              <a:defRPr/>
            </a:pPr>
            <a:r>
              <a:rPr lang="de" sz="900" b="1">
                <a:solidFill>
                  <a:srgbClr val="2F3651"/>
                </a:solidFill>
                <a:uFill>
                  <a:solidFill>
                    <a:prstClr val="black">
                      <a:alpha val="0"/>
                    </a:prstClr>
                  </a:solidFill>
                </a:uFill>
                <a:latin typeface="Arial"/>
                <a:ea typeface="Arial"/>
                <a:cs typeface="Arial"/>
              </a:rPr>
              <a:t>Aktivierung der </a:t>
            </a:r>
            <a:r>
              <a:rPr lang="el-GR" sz="900" b="1">
                <a:solidFill>
                  <a:srgbClr val="2F3651"/>
                </a:solidFill>
                <a:uFill>
                  <a:solidFill>
                    <a:prstClr val="black">
                      <a:alpha val="0"/>
                    </a:prstClr>
                  </a:solidFill>
                </a:uFill>
                <a:latin typeface="Arial"/>
                <a:ea typeface="Arial"/>
                <a:cs typeface="Arial"/>
              </a:rPr>
              <a:t>ζ</a:t>
            </a:r>
            <a:r>
              <a:rPr lang="de-DE" sz="900" b="1">
                <a:solidFill>
                  <a:srgbClr val="2F3651"/>
                </a:solidFill>
                <a:uFill>
                  <a:solidFill>
                    <a:prstClr val="black">
                      <a:alpha val="0"/>
                    </a:prstClr>
                  </a:solidFill>
                </a:uFill>
                <a:latin typeface="Arial"/>
                <a:ea typeface="Arial"/>
                <a:cs typeface="Arial"/>
              </a:rPr>
              <a:t>-</a:t>
            </a:r>
            <a:r>
              <a:rPr lang="de" sz="900" b="1">
                <a:solidFill>
                  <a:srgbClr val="2F3651"/>
                </a:solidFill>
                <a:uFill>
                  <a:solidFill>
                    <a:prstClr val="black">
                      <a:alpha val="0"/>
                    </a:prstClr>
                  </a:solidFill>
                </a:uFill>
                <a:latin typeface="Arial"/>
                <a:ea typeface="Arial"/>
                <a:cs typeface="Arial"/>
              </a:rPr>
              <a:t>Kette</a:t>
            </a:r>
            <a:r>
              <a:rPr lang="de" sz="900" b="1" baseline="30000">
                <a:solidFill>
                  <a:srgbClr val="2F3651"/>
                </a:solidFill>
                <a:uFill>
                  <a:solidFill>
                    <a:prstClr val="black">
                      <a:alpha val="0"/>
                    </a:prstClr>
                  </a:solidFill>
                </a:uFill>
                <a:latin typeface="Arial"/>
                <a:ea typeface="Arial"/>
                <a:cs typeface="Arial"/>
              </a:rPr>
              <a:t>2,3</a:t>
            </a:r>
            <a:endParaRPr lang="en-US" sz="900" b="1">
              <a:solidFill>
                <a:srgbClr val="2F3651"/>
              </a:solidFill>
              <a:latin typeface="Arial" panose="020B0604020202020204" pitchFamily="34" charset="0"/>
              <a:ea typeface="Verdana"/>
              <a:cs typeface="Arial" panose="020B0604020202020204" pitchFamily="34" charset="0"/>
              <a:sym typeface="Verdana"/>
            </a:endParaRPr>
          </a:p>
        </p:txBody>
      </p:sp>
      <p:sp>
        <p:nvSpPr>
          <p:cNvPr id="190" name="Oval 6">
            <a:extLst>
              <a:ext uri="{FF2B5EF4-FFF2-40B4-BE49-F238E27FC236}">
                <a16:creationId xmlns:a16="http://schemas.microsoft.com/office/drawing/2014/main" id="{EEF61252-0719-1F18-73A3-162D383CC175}"/>
              </a:ext>
            </a:extLst>
          </p:cNvPr>
          <p:cNvSpPr/>
          <p:nvPr/>
        </p:nvSpPr>
        <p:spPr>
          <a:xfrm>
            <a:off x="4477539" y="2065574"/>
            <a:ext cx="211358" cy="213510"/>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de" sz="1050" b="0" i="0" u="none" strike="noStrike" kern="0" cap="none" spc="0" normalizeH="0" baseline="0" noProof="0">
                <a:ln>
                  <a:noFill/>
                </a:ln>
                <a:solidFill>
                  <a:srgbClr val="FFFFFF"/>
                </a:solidFill>
                <a:effectLst/>
                <a:uLnTx/>
                <a:uFill>
                  <a:solidFill>
                    <a:prstClr val="black">
                      <a:alpha val="0"/>
                    </a:prstClr>
                  </a:solidFill>
                </a:uFill>
                <a:latin typeface="Calibri"/>
                <a:ea typeface="Calibri"/>
                <a:cs typeface="Calibri"/>
              </a:rPr>
              <a:t>1</a:t>
            </a:r>
          </a:p>
        </p:txBody>
      </p:sp>
      <p:sp>
        <p:nvSpPr>
          <p:cNvPr id="191" name="Oval 10">
            <a:extLst>
              <a:ext uri="{FF2B5EF4-FFF2-40B4-BE49-F238E27FC236}">
                <a16:creationId xmlns:a16="http://schemas.microsoft.com/office/drawing/2014/main" id="{8844758B-B1B8-13E6-FAD3-644E1939EE5F}"/>
              </a:ext>
            </a:extLst>
          </p:cNvPr>
          <p:cNvSpPr/>
          <p:nvPr/>
        </p:nvSpPr>
        <p:spPr>
          <a:xfrm>
            <a:off x="4484067" y="2803055"/>
            <a:ext cx="211358" cy="213510"/>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de" sz="1050" b="0" i="0" u="none" strike="noStrike" kern="0" cap="none" spc="0" normalizeH="0" baseline="0" noProof="0">
                <a:ln>
                  <a:noFill/>
                </a:ln>
                <a:solidFill>
                  <a:srgbClr val="FFFFFF"/>
                </a:solidFill>
                <a:effectLst/>
                <a:uLnTx/>
                <a:uFill>
                  <a:solidFill>
                    <a:prstClr val="black">
                      <a:alpha val="0"/>
                    </a:prstClr>
                  </a:solidFill>
                </a:uFill>
                <a:latin typeface="Calibri"/>
                <a:ea typeface="Calibri"/>
                <a:cs typeface="Calibri"/>
              </a:rPr>
              <a:t>2</a:t>
            </a:r>
          </a:p>
        </p:txBody>
      </p:sp>
      <p:sp>
        <p:nvSpPr>
          <p:cNvPr id="192" name="Oval 11">
            <a:extLst>
              <a:ext uri="{FF2B5EF4-FFF2-40B4-BE49-F238E27FC236}">
                <a16:creationId xmlns:a16="http://schemas.microsoft.com/office/drawing/2014/main" id="{D57755FE-A47B-084B-93FA-C3B30FBC54A8}"/>
              </a:ext>
            </a:extLst>
          </p:cNvPr>
          <p:cNvSpPr/>
          <p:nvPr/>
        </p:nvSpPr>
        <p:spPr>
          <a:xfrm>
            <a:off x="4484363" y="3617356"/>
            <a:ext cx="211358" cy="213510"/>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de" sz="1050" b="0" i="0" u="none" strike="noStrike" kern="0" cap="none" spc="0" normalizeH="0" baseline="0" noProof="0">
                <a:ln>
                  <a:noFill/>
                </a:ln>
                <a:solidFill>
                  <a:srgbClr val="FFFFFF"/>
                </a:solidFill>
                <a:effectLst/>
                <a:uLnTx/>
                <a:uFill>
                  <a:solidFill>
                    <a:prstClr val="black">
                      <a:alpha val="0"/>
                    </a:prstClr>
                  </a:solidFill>
                </a:uFill>
                <a:latin typeface="Calibri"/>
                <a:ea typeface="Calibri"/>
                <a:cs typeface="Calibri"/>
              </a:rPr>
              <a:t>3</a:t>
            </a:r>
          </a:p>
        </p:txBody>
      </p:sp>
      <p:sp>
        <p:nvSpPr>
          <p:cNvPr id="193" name="TextBox 5">
            <a:extLst>
              <a:ext uri="{FF2B5EF4-FFF2-40B4-BE49-F238E27FC236}">
                <a16:creationId xmlns:a16="http://schemas.microsoft.com/office/drawing/2014/main" id="{B18FE455-BAC4-3B65-993B-226DBDEA0D57}"/>
              </a:ext>
            </a:extLst>
          </p:cNvPr>
          <p:cNvSpPr txBox="1"/>
          <p:nvPr/>
        </p:nvSpPr>
        <p:spPr>
          <a:xfrm>
            <a:off x="2406646" y="3547796"/>
            <a:ext cx="51296" cy="138499"/>
          </a:xfrm>
          <a:prstGeom prst="rect">
            <a:avLst/>
          </a:prstGeom>
          <a:noFill/>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marL="0" marR="0" lvl="0" indent="0" algn="ctr" defTabSz="685800" eaLnBrk="1" fontAlgn="auto" latinLnBrk="0" hangingPunct="1">
              <a:lnSpc>
                <a:spcPct val="100000"/>
              </a:lnSpc>
              <a:spcBef>
                <a:spcPct val="0"/>
              </a:spcBef>
              <a:spcAft>
                <a:spcPct val="0"/>
              </a:spcAft>
              <a:buClrTx/>
              <a:buSzTx/>
              <a:buFontTx/>
              <a:buNone/>
              <a:tabLst/>
              <a:defRPr/>
            </a:pPr>
            <a:r>
              <a:rPr kumimoji="0" lang="el-GR" sz="900" b="0" i="0" u="none" strike="noStrike" kern="0" cap="none" spc="0" normalizeH="0" baseline="0" noProof="0">
                <a:ln>
                  <a:noFill/>
                </a:ln>
                <a:solidFill>
                  <a:srgbClr val="000000"/>
                </a:solidFill>
                <a:effectLst/>
                <a:uLnTx/>
                <a:uFill>
                  <a:solidFill>
                    <a:prstClr val="black">
                      <a:alpha val="0"/>
                    </a:prstClr>
                  </a:solidFill>
                </a:uFill>
                <a:latin typeface="Arial"/>
                <a:ea typeface="Arial"/>
                <a:cs typeface="Arial"/>
              </a:rPr>
              <a:t>ζ</a:t>
            </a:r>
            <a:endParaRPr kumimoji="0" lang="en-US" sz="900" b="1" i="0" u="none" strike="noStrike" kern="0" cap="none" spc="0" normalizeH="0" baseline="0" noProof="0">
              <a:ln>
                <a:noFill/>
              </a:ln>
              <a:solidFill>
                <a:srgbClr val="000000"/>
              </a:solidFill>
              <a:effectLst/>
              <a:uLnTx/>
              <a:uFillTx/>
              <a:latin typeface="Arial"/>
              <a:ea typeface="Calibri" panose="020F0502020204030204"/>
              <a:cs typeface="Arial"/>
            </a:endParaRPr>
          </a:p>
        </p:txBody>
      </p:sp>
      <p:sp>
        <p:nvSpPr>
          <p:cNvPr id="194" name="Rectangle: Rounded Corners 23">
            <a:extLst>
              <a:ext uri="{FF2B5EF4-FFF2-40B4-BE49-F238E27FC236}">
                <a16:creationId xmlns:a16="http://schemas.microsoft.com/office/drawing/2014/main" id="{61DFA570-B7E3-86FB-9F6E-B464DADD7FBA}"/>
              </a:ext>
            </a:extLst>
          </p:cNvPr>
          <p:cNvSpPr/>
          <p:nvPr/>
        </p:nvSpPr>
        <p:spPr>
          <a:xfrm>
            <a:off x="4544658" y="926262"/>
            <a:ext cx="4348521" cy="655539"/>
          </a:xfrm>
          <a:prstGeom prst="roundRect">
            <a:avLst>
              <a:gd name="adj" fmla="val 28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de-DE" sz="1400">
                <a:solidFill>
                  <a:prstClr val="white"/>
                </a:solidFill>
                <a:latin typeface="Verdana"/>
              </a:rPr>
              <a:t>Der </a:t>
            </a:r>
            <a:r>
              <a:rPr lang="de-DE" sz="1400" b="1">
                <a:solidFill>
                  <a:prstClr val="white"/>
                </a:solidFill>
                <a:latin typeface="Verdana"/>
              </a:rPr>
              <a:t>TCR signalisiert nicht selbst</a:t>
            </a:r>
            <a:r>
              <a:rPr lang="de-DE" sz="1400">
                <a:solidFill>
                  <a:prstClr val="white"/>
                </a:solidFill>
                <a:latin typeface="Verdana"/>
              </a:rPr>
              <a:t>, sondern </a:t>
            </a:r>
            <a:r>
              <a:rPr lang="de-DE" sz="1400" b="1">
                <a:solidFill>
                  <a:prstClr val="white"/>
                </a:solidFill>
                <a:latin typeface="Verdana"/>
              </a:rPr>
              <a:t>über die assoziierten CD3-Moleküle</a:t>
            </a:r>
            <a:r>
              <a:rPr lang="de-DE" sz="1400" baseline="30000">
                <a:solidFill>
                  <a:prstClr val="white"/>
                </a:solidFill>
                <a:latin typeface="Verdana"/>
              </a:rPr>
              <a:t>1,2</a:t>
            </a:r>
          </a:p>
        </p:txBody>
      </p:sp>
      <p:sp>
        <p:nvSpPr>
          <p:cNvPr id="2" name="Textfeld 1">
            <a:extLst>
              <a:ext uri="{FF2B5EF4-FFF2-40B4-BE49-F238E27FC236}">
                <a16:creationId xmlns:a16="http://schemas.microsoft.com/office/drawing/2014/main" id="{DE4D917A-20FA-CDD0-EFD9-D9F30181B077}"/>
              </a:ext>
            </a:extLst>
          </p:cNvPr>
          <p:cNvSpPr txBox="1"/>
          <p:nvPr/>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MAT-DE-2600042-1.0-01/2026</a:t>
            </a:r>
            <a:endParaRPr lang="de-DE" sz="600" dirty="0">
              <a:solidFill>
                <a:srgbClr val="404040"/>
              </a:solidFill>
            </a:endParaRPr>
          </a:p>
        </p:txBody>
      </p:sp>
    </p:spTree>
    <p:extLst>
      <p:ext uri="{BB962C8B-B14F-4D97-AF65-F5344CB8AC3E}">
        <p14:creationId xmlns:p14="http://schemas.microsoft.com/office/powerpoint/2010/main" val="2656979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06CAD5-119D-FB00-0F22-2E6206B72691}"/>
            </a:ext>
          </a:extLst>
        </p:cNvPr>
        <p:cNvGrpSpPr/>
        <p:nvPr/>
      </p:nvGrpSpPr>
      <p:grpSpPr>
        <a:xfrm>
          <a:off x="0" y="0"/>
          <a:ext cx="0" cy="0"/>
          <a:chOff x="0" y="0"/>
          <a:chExt cx="0" cy="0"/>
        </a:xfrm>
      </p:grpSpPr>
      <p:sp>
        <p:nvSpPr>
          <p:cNvPr id="11" name="Textplatzhalter 4">
            <a:extLst>
              <a:ext uri="{FF2B5EF4-FFF2-40B4-BE49-F238E27FC236}">
                <a16:creationId xmlns:a16="http://schemas.microsoft.com/office/drawing/2014/main" id="{B0F26B5E-92D3-4B4C-DBB2-EF10A8A2AF0F}"/>
              </a:ext>
            </a:extLst>
          </p:cNvPr>
          <p:cNvSpPr>
            <a:spLocks noGrp="1"/>
          </p:cNvSpPr>
          <p:nvPr>
            <p:ph type="body" sz="quarter" idx="17"/>
          </p:nvPr>
        </p:nvSpPr>
        <p:spPr>
          <a:xfrm>
            <a:off x="363617" y="116735"/>
            <a:ext cx="8476488" cy="463296"/>
          </a:xfrm>
        </p:spPr>
        <p:txBody>
          <a:bodyPr/>
          <a:lstStyle/>
          <a:p>
            <a:r>
              <a:rPr lang="de-DE" sz="2000" b="1" dirty="0">
                <a:solidFill>
                  <a:srgbClr val="7030A0"/>
                </a:solidFill>
                <a:latin typeface="+mj-lt"/>
              </a:rPr>
              <a:t>Aktivierung der </a:t>
            </a:r>
            <a:r>
              <a:rPr lang="de-DE" sz="2000" b="1" dirty="0" err="1">
                <a:solidFill>
                  <a:srgbClr val="7030A0"/>
                </a:solidFill>
                <a:latin typeface="+mj-lt"/>
              </a:rPr>
              <a:t>Tc</a:t>
            </a:r>
            <a:r>
              <a:rPr lang="de-DE" sz="2000" b="1" dirty="0">
                <a:solidFill>
                  <a:srgbClr val="7030A0"/>
                </a:solidFill>
                <a:latin typeface="+mj-lt"/>
              </a:rPr>
              <a:t>-Zellen (CD8) durch Th-Zellen (CD4)</a:t>
            </a:r>
            <a:r>
              <a:rPr lang="de-DE" sz="2000" b="1" baseline="30000" dirty="0">
                <a:solidFill>
                  <a:srgbClr val="7030A0"/>
                </a:solidFill>
                <a:latin typeface="+mj-lt"/>
              </a:rPr>
              <a:t>1</a:t>
            </a:r>
          </a:p>
        </p:txBody>
      </p:sp>
      <p:sp>
        <p:nvSpPr>
          <p:cNvPr id="9" name="Textfeld 8">
            <a:extLst>
              <a:ext uri="{FF2B5EF4-FFF2-40B4-BE49-F238E27FC236}">
                <a16:creationId xmlns:a16="http://schemas.microsoft.com/office/drawing/2014/main" id="{647F30CF-8688-909C-8A6A-B40B00C81D12}"/>
              </a:ext>
            </a:extLst>
          </p:cNvPr>
          <p:cNvSpPr txBox="1"/>
          <p:nvPr/>
        </p:nvSpPr>
        <p:spPr>
          <a:xfrm>
            <a:off x="363617" y="4693391"/>
            <a:ext cx="8476488" cy="461665"/>
          </a:xfrm>
          <a:prstGeom prst="rect">
            <a:avLst/>
          </a:prstGeom>
          <a:noFill/>
        </p:spPr>
        <p:txBody>
          <a:bodyPr wrap="square">
            <a:spAutoFit/>
          </a:bodyPr>
          <a:lstStyle/>
          <a:p>
            <a:pPr lvl="0">
              <a:defRPr/>
            </a:pPr>
            <a:r>
              <a:rPr lang="de-DE" sz="600" dirty="0">
                <a:solidFill>
                  <a:srgbClr val="404040"/>
                </a:solidFill>
                <a:cs typeface="Arial"/>
              </a:rPr>
              <a:t>APC: Antigen-präsentierende Zelle; 4-1BB: Co-</a:t>
            </a:r>
            <a:r>
              <a:rPr lang="de-DE" sz="600" dirty="0" err="1">
                <a:solidFill>
                  <a:srgbClr val="404040"/>
                </a:solidFill>
                <a:cs typeface="Arial"/>
              </a:rPr>
              <a:t>stimulatorischer</a:t>
            </a:r>
            <a:r>
              <a:rPr lang="de-DE" sz="600" dirty="0">
                <a:solidFill>
                  <a:srgbClr val="404040"/>
                </a:solidFill>
                <a:cs typeface="Arial"/>
              </a:rPr>
              <a:t> Rezeptor auf T-Zellen; 4-1BBL: 4-1BB-Ligand; CD: Cluster </a:t>
            </a:r>
            <a:r>
              <a:rPr lang="de-DE" sz="600" dirty="0" err="1">
                <a:solidFill>
                  <a:srgbClr val="404040"/>
                </a:solidFill>
                <a:cs typeface="Arial"/>
              </a:rPr>
              <a:t>of</a:t>
            </a:r>
            <a:r>
              <a:rPr lang="de-DE" sz="600" dirty="0">
                <a:solidFill>
                  <a:srgbClr val="404040"/>
                </a:solidFill>
                <a:cs typeface="Arial"/>
              </a:rPr>
              <a:t> </a:t>
            </a:r>
            <a:r>
              <a:rPr lang="de-DE" sz="600" dirty="0" err="1">
                <a:solidFill>
                  <a:srgbClr val="404040"/>
                </a:solidFill>
                <a:cs typeface="Arial"/>
              </a:rPr>
              <a:t>differentiation</a:t>
            </a:r>
            <a:r>
              <a:rPr lang="de-DE" sz="600" dirty="0">
                <a:solidFill>
                  <a:srgbClr val="404040"/>
                </a:solidFill>
                <a:cs typeface="Arial"/>
              </a:rPr>
              <a:t>, Differenzierungscluster; CD40L: CD40-Ligand; IL-2: Interleukin 2; MHC: Major </a:t>
            </a:r>
            <a:r>
              <a:rPr lang="de-DE" sz="600" dirty="0" err="1">
                <a:solidFill>
                  <a:srgbClr val="404040"/>
                </a:solidFill>
                <a:cs typeface="Arial"/>
              </a:rPr>
              <a:t>histocompatibility</a:t>
            </a:r>
            <a:r>
              <a:rPr lang="de-DE" sz="600" dirty="0">
                <a:solidFill>
                  <a:srgbClr val="404040"/>
                </a:solidFill>
                <a:cs typeface="Arial"/>
              </a:rPr>
              <a:t> </a:t>
            </a:r>
            <a:r>
              <a:rPr lang="de-DE" sz="600" dirty="0" err="1">
                <a:solidFill>
                  <a:srgbClr val="404040"/>
                </a:solidFill>
                <a:cs typeface="Arial"/>
              </a:rPr>
              <a:t>complex</a:t>
            </a:r>
            <a:r>
              <a:rPr lang="de-DE" sz="600" dirty="0">
                <a:solidFill>
                  <a:srgbClr val="404040"/>
                </a:solidFill>
                <a:cs typeface="Arial"/>
              </a:rPr>
              <a:t>; </a:t>
            </a:r>
            <a:r>
              <a:rPr lang="de-DE" sz="600" dirty="0" err="1">
                <a:solidFill>
                  <a:srgbClr val="404040"/>
                </a:solidFill>
                <a:cs typeface="Arial"/>
              </a:rPr>
              <a:t>Haupthistokompatibilitätskomplex</a:t>
            </a:r>
            <a:r>
              <a:rPr lang="de-DE" sz="600" dirty="0">
                <a:solidFill>
                  <a:srgbClr val="404040"/>
                </a:solidFill>
                <a:cs typeface="Arial"/>
              </a:rPr>
              <a:t>; TCR: T-Zell-Rezeptor; </a:t>
            </a:r>
            <a:r>
              <a:rPr lang="de-DE" sz="600" dirty="0" err="1">
                <a:solidFill>
                  <a:srgbClr val="404040"/>
                </a:solidFill>
                <a:cs typeface="Arial"/>
              </a:rPr>
              <a:t>Tc</a:t>
            </a:r>
            <a:r>
              <a:rPr lang="de-DE" sz="600" dirty="0">
                <a:solidFill>
                  <a:srgbClr val="404040"/>
                </a:solidFill>
                <a:cs typeface="Arial"/>
              </a:rPr>
              <a:t>-Zellen: zytotoxische T-Zellen; Th-Zellen: T-Helfer-Zellen.</a:t>
            </a:r>
          </a:p>
          <a:p>
            <a:r>
              <a:rPr lang="de-DE" sz="600" b="1" dirty="0">
                <a:solidFill>
                  <a:srgbClr val="404040"/>
                </a:solidFill>
                <a:cs typeface="Arial"/>
              </a:rPr>
              <a:t>1. </a:t>
            </a:r>
            <a:r>
              <a:rPr lang="de-DE" sz="600" dirty="0">
                <a:solidFill>
                  <a:srgbClr val="404040"/>
                </a:solidFill>
                <a:cs typeface="Arial"/>
              </a:rPr>
              <a:t>Murphy K &amp; Weaver C. </a:t>
            </a:r>
            <a:r>
              <a:rPr lang="de-DE" sz="600" i="1" dirty="0" err="1">
                <a:solidFill>
                  <a:srgbClr val="404040"/>
                </a:solidFill>
                <a:cs typeface="Arial"/>
              </a:rPr>
              <a:t>Janeway</a:t>
            </a:r>
            <a:r>
              <a:rPr lang="de-DE" sz="600" i="1" dirty="0">
                <a:solidFill>
                  <a:srgbClr val="404040"/>
                </a:solidFill>
                <a:cs typeface="Arial"/>
              </a:rPr>
              <a:t> Immunologie</a:t>
            </a:r>
            <a:r>
              <a:rPr lang="de-DE" sz="600" dirty="0">
                <a:solidFill>
                  <a:srgbClr val="404040"/>
                </a:solidFill>
                <a:cs typeface="Arial"/>
              </a:rPr>
              <a:t>, Kapitel 9: Die T-Zell-vermittelte Immunität; © Springer-Verlag GmbH Deutschland, ein Teil von Springer Nature 2018: 443</a:t>
            </a:r>
            <a:r>
              <a:rPr lang="de" sz="600" dirty="0">
                <a:solidFill>
                  <a:srgbClr val="404040"/>
                </a:solidFill>
                <a:ea typeface="Arial"/>
                <a:cs typeface="Arial"/>
              </a:rPr>
              <a:t>–</a:t>
            </a:r>
            <a:r>
              <a:rPr lang="de-DE" sz="600" dirty="0">
                <a:solidFill>
                  <a:srgbClr val="404040"/>
                </a:solidFill>
                <a:cs typeface="Arial"/>
              </a:rPr>
              <a:t>515. </a:t>
            </a:r>
            <a:r>
              <a:rPr lang="de-DE" sz="600" dirty="0">
                <a:solidFill>
                  <a:srgbClr val="404040"/>
                </a:solidFill>
                <a:cs typeface="Arial"/>
                <a:hlinkClick r:id="rId2">
                  <a:extLst>
                    <a:ext uri="{A12FA001-AC4F-418D-AE19-62706E023703}">
                      <ahyp:hlinkClr xmlns:ahyp="http://schemas.microsoft.com/office/drawing/2018/hyperlinkcolor" val="tx"/>
                    </a:ext>
                  </a:extLst>
                </a:hlinkClick>
              </a:rPr>
              <a:t>https://doi.org/10.1007/978-3-662-56004-4_9</a:t>
            </a:r>
            <a:r>
              <a:rPr lang="de-DE" sz="600" dirty="0">
                <a:solidFill>
                  <a:srgbClr val="404040"/>
                </a:solidFill>
                <a:cs typeface="Arial"/>
              </a:rPr>
              <a:t>.</a:t>
            </a:r>
            <a:r>
              <a:rPr lang="en-US" sz="600" dirty="0">
                <a:solidFill>
                  <a:srgbClr val="404040"/>
                </a:solidFill>
                <a:cs typeface="Arial"/>
              </a:rPr>
              <a:t> Zuletzt </a:t>
            </a:r>
            <a:r>
              <a:rPr lang="en-US" sz="600" dirty="0" err="1">
                <a:solidFill>
                  <a:srgbClr val="404040"/>
                </a:solidFill>
                <a:cs typeface="Arial"/>
              </a:rPr>
              <a:t>abgerufen</a:t>
            </a:r>
            <a:r>
              <a:rPr lang="en-US" sz="600" dirty="0">
                <a:solidFill>
                  <a:srgbClr val="404040"/>
                </a:solidFill>
                <a:cs typeface="Arial"/>
              </a:rPr>
              <a:t> am 12.01.2026. </a:t>
            </a:r>
          </a:p>
        </p:txBody>
      </p:sp>
      <p:sp>
        <p:nvSpPr>
          <p:cNvPr id="4" name="Textfeld 3">
            <a:extLst>
              <a:ext uri="{FF2B5EF4-FFF2-40B4-BE49-F238E27FC236}">
                <a16:creationId xmlns:a16="http://schemas.microsoft.com/office/drawing/2014/main" id="{EA7D218F-9BFA-8B2F-2DFC-5D4285FC56B2}"/>
              </a:ext>
            </a:extLst>
          </p:cNvPr>
          <p:cNvSpPr txBox="1"/>
          <p:nvPr/>
        </p:nvSpPr>
        <p:spPr>
          <a:xfrm>
            <a:off x="376962" y="4439654"/>
            <a:ext cx="8645442" cy="184666"/>
          </a:xfrm>
          <a:prstGeom prst="rect">
            <a:avLst/>
          </a:prstGeom>
          <a:noFill/>
        </p:spPr>
        <p:txBody>
          <a:bodyPr wrap="square">
            <a:spAutoFit/>
          </a:bodyPr>
          <a:lstStyle/>
          <a:p>
            <a:r>
              <a:rPr lang="de-DE" sz="600" dirty="0">
                <a:solidFill>
                  <a:srgbClr val="404040"/>
                </a:solidFill>
                <a:cs typeface="Arial"/>
              </a:rPr>
              <a:t>Abbildung modifiziert nach Murphy &amp; Weaver 2018</a:t>
            </a:r>
            <a:r>
              <a:rPr lang="de-DE" sz="600" baseline="30000" dirty="0">
                <a:solidFill>
                  <a:srgbClr val="404040"/>
                </a:solidFill>
                <a:cs typeface="Arial"/>
              </a:rPr>
              <a:t>1</a:t>
            </a:r>
            <a:endParaRPr lang="en-US" sz="600" baseline="30000" dirty="0">
              <a:solidFill>
                <a:srgbClr val="404040"/>
              </a:solidFill>
              <a:cs typeface="Arial"/>
            </a:endParaRPr>
          </a:p>
        </p:txBody>
      </p:sp>
      <p:sp>
        <p:nvSpPr>
          <p:cNvPr id="7" name="Rectangle: Rounded Corners 23">
            <a:extLst>
              <a:ext uri="{FF2B5EF4-FFF2-40B4-BE49-F238E27FC236}">
                <a16:creationId xmlns:a16="http://schemas.microsoft.com/office/drawing/2014/main" id="{F960C500-491D-FA66-A33D-AC6E78E2AE9D}"/>
              </a:ext>
            </a:extLst>
          </p:cNvPr>
          <p:cNvSpPr/>
          <p:nvPr/>
        </p:nvSpPr>
        <p:spPr>
          <a:xfrm>
            <a:off x="2603418" y="3664372"/>
            <a:ext cx="6104803" cy="775281"/>
          </a:xfrm>
          <a:prstGeom prst="roundRect">
            <a:avLst>
              <a:gd name="adj" fmla="val 28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de-DE" sz="1100" dirty="0">
                <a:solidFill>
                  <a:prstClr val="white"/>
                </a:solidFill>
                <a:latin typeface="Verdana"/>
              </a:rPr>
              <a:t>Die APC stimuliert eine naive Th-Zelle (CD4), die IL-2 produziert und über CD40L das CD40 der APC stimuliert, was diese dazu bringt, mehr B7 und 4-1BBL zu produzieren, mit denen sie auch naive </a:t>
            </a:r>
            <a:r>
              <a:rPr lang="de-DE" sz="1100" dirty="0" err="1">
                <a:solidFill>
                  <a:prstClr val="white"/>
                </a:solidFill>
                <a:latin typeface="Verdana"/>
              </a:rPr>
              <a:t>Tc</a:t>
            </a:r>
            <a:r>
              <a:rPr lang="de-DE" sz="1100" dirty="0">
                <a:solidFill>
                  <a:prstClr val="white"/>
                </a:solidFill>
                <a:latin typeface="Verdana"/>
              </a:rPr>
              <a:t>-Zellen (CD8) aktivieren kann</a:t>
            </a:r>
            <a:r>
              <a:rPr lang="de-DE" sz="1100" baseline="30000" dirty="0">
                <a:solidFill>
                  <a:prstClr val="white"/>
                </a:solidFill>
                <a:latin typeface="Verdana"/>
              </a:rPr>
              <a:t>1</a:t>
            </a:r>
          </a:p>
        </p:txBody>
      </p:sp>
      <p:pic>
        <p:nvPicPr>
          <p:cNvPr id="8" name="Grafik 7" descr="Ein Bild, das Text, Screenshot, Diagramm, Kreis enthält.&#10;&#10;KI-generierte Inhalte können fehlerhaft sein.">
            <a:extLst>
              <a:ext uri="{FF2B5EF4-FFF2-40B4-BE49-F238E27FC236}">
                <a16:creationId xmlns:a16="http://schemas.microsoft.com/office/drawing/2014/main" id="{2E89A612-71DA-39DD-EF00-E70C3E6772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779" y="610430"/>
            <a:ext cx="1954991" cy="3829456"/>
          </a:xfrm>
          <a:prstGeom prst="rect">
            <a:avLst/>
          </a:prstGeom>
        </p:spPr>
      </p:pic>
      <p:sp>
        <p:nvSpPr>
          <p:cNvPr id="10" name="Rechteck 9">
            <a:extLst>
              <a:ext uri="{FF2B5EF4-FFF2-40B4-BE49-F238E27FC236}">
                <a16:creationId xmlns:a16="http://schemas.microsoft.com/office/drawing/2014/main" id="{A6CB2935-5206-F1B3-758D-6F6975DF57EC}"/>
              </a:ext>
            </a:extLst>
          </p:cNvPr>
          <p:cNvSpPr/>
          <p:nvPr/>
        </p:nvSpPr>
        <p:spPr>
          <a:xfrm>
            <a:off x="435779" y="610429"/>
            <a:ext cx="1954991" cy="3821129"/>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4239855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E1116A-8BCD-67BE-6391-8604D1C51A35}"/>
            </a:ext>
          </a:extLst>
        </p:cNvPr>
        <p:cNvGrpSpPr/>
        <p:nvPr/>
      </p:nvGrpSpPr>
      <p:grpSpPr>
        <a:xfrm>
          <a:off x="0" y="0"/>
          <a:ext cx="0" cy="0"/>
          <a:chOff x="0" y="0"/>
          <a:chExt cx="0" cy="0"/>
        </a:xfrm>
      </p:grpSpPr>
      <p:sp>
        <p:nvSpPr>
          <p:cNvPr id="10" name="Textplatzhalter 4">
            <a:extLst>
              <a:ext uri="{FF2B5EF4-FFF2-40B4-BE49-F238E27FC236}">
                <a16:creationId xmlns:a16="http://schemas.microsoft.com/office/drawing/2014/main" id="{56AB163A-5D01-1231-2D3A-6C6DCC22E6EF}"/>
              </a:ext>
            </a:extLst>
          </p:cNvPr>
          <p:cNvSpPr>
            <a:spLocks noGrp="1"/>
          </p:cNvSpPr>
          <p:nvPr>
            <p:ph type="body" sz="quarter" idx="17"/>
          </p:nvPr>
        </p:nvSpPr>
        <p:spPr>
          <a:xfrm>
            <a:off x="358270" y="116735"/>
            <a:ext cx="8476488" cy="463296"/>
          </a:xfrm>
        </p:spPr>
        <p:txBody>
          <a:bodyPr/>
          <a:lstStyle/>
          <a:p>
            <a:r>
              <a:rPr lang="de-DE" sz="2000" b="1" dirty="0">
                <a:solidFill>
                  <a:srgbClr val="7030A0"/>
                </a:solidFill>
                <a:latin typeface="+mj-lt"/>
              </a:rPr>
              <a:t>B-Zell-Aktivierung und Differenzierung</a:t>
            </a:r>
            <a:r>
              <a:rPr lang="de-DE" sz="2000" b="1" baseline="30000" dirty="0">
                <a:solidFill>
                  <a:srgbClr val="7030A0"/>
                </a:solidFill>
                <a:latin typeface="+mj-lt"/>
              </a:rPr>
              <a:t>1</a:t>
            </a:r>
          </a:p>
        </p:txBody>
      </p:sp>
      <p:pic>
        <p:nvPicPr>
          <p:cNvPr id="11" name="Grafik 10" descr="Ein Bild, das Text, Diagramm, Screenshot, Schrift enthält.&#10;&#10;KI-generierte Inhalte können fehlerhaft sein.">
            <a:extLst>
              <a:ext uri="{FF2B5EF4-FFF2-40B4-BE49-F238E27FC236}">
                <a16:creationId xmlns:a16="http://schemas.microsoft.com/office/drawing/2014/main" id="{F03E6A38-87AB-A7B6-D22A-0C8964F71E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6924" y="743262"/>
            <a:ext cx="8422134" cy="3078768"/>
          </a:xfrm>
          <a:prstGeom prst="rect">
            <a:avLst/>
          </a:prstGeom>
        </p:spPr>
      </p:pic>
      <p:sp>
        <p:nvSpPr>
          <p:cNvPr id="9" name="Textfeld 8">
            <a:extLst>
              <a:ext uri="{FF2B5EF4-FFF2-40B4-BE49-F238E27FC236}">
                <a16:creationId xmlns:a16="http://schemas.microsoft.com/office/drawing/2014/main" id="{A7A081E2-19EA-43F7-E1A4-1421065DC3C6}"/>
              </a:ext>
            </a:extLst>
          </p:cNvPr>
          <p:cNvSpPr txBox="1"/>
          <p:nvPr/>
        </p:nvSpPr>
        <p:spPr>
          <a:xfrm>
            <a:off x="358269" y="4582749"/>
            <a:ext cx="8476489" cy="553998"/>
          </a:xfrm>
          <a:prstGeom prst="rect">
            <a:avLst/>
          </a:prstGeom>
          <a:noFill/>
        </p:spPr>
        <p:txBody>
          <a:bodyPr wrap="square">
            <a:spAutoFit/>
          </a:bodyPr>
          <a:lstStyle/>
          <a:p>
            <a:pPr lvl="0">
              <a:defRPr/>
            </a:pPr>
            <a:r>
              <a:rPr lang="de-DE" sz="600" dirty="0">
                <a:solidFill>
                  <a:srgbClr val="404040"/>
                </a:solidFill>
                <a:cs typeface="Arial"/>
              </a:rPr>
              <a:t>AP: </a:t>
            </a:r>
            <a:r>
              <a:rPr lang="de-DE" sz="600" dirty="0" err="1">
                <a:solidFill>
                  <a:srgbClr val="404040"/>
                </a:solidFill>
                <a:cs typeface="Arial"/>
              </a:rPr>
              <a:t>Aktivatorprotein</a:t>
            </a:r>
            <a:r>
              <a:rPr lang="de-DE" sz="600" dirty="0">
                <a:solidFill>
                  <a:srgbClr val="404040"/>
                </a:solidFill>
                <a:cs typeface="Arial"/>
              </a:rPr>
              <a:t>; Bcl-2: Protein, das vor Apoptose schützt; CD: Cluster </a:t>
            </a:r>
            <a:r>
              <a:rPr lang="de-DE" sz="600" dirty="0" err="1">
                <a:solidFill>
                  <a:srgbClr val="404040"/>
                </a:solidFill>
                <a:cs typeface="Arial"/>
              </a:rPr>
              <a:t>of</a:t>
            </a:r>
            <a:r>
              <a:rPr lang="de-DE" sz="600" dirty="0">
                <a:solidFill>
                  <a:srgbClr val="404040"/>
                </a:solidFill>
                <a:cs typeface="Arial"/>
              </a:rPr>
              <a:t> </a:t>
            </a:r>
            <a:r>
              <a:rPr lang="de-DE" sz="600" dirty="0" err="1">
                <a:solidFill>
                  <a:srgbClr val="404040"/>
                </a:solidFill>
                <a:cs typeface="Arial"/>
              </a:rPr>
              <a:t>differentiation</a:t>
            </a:r>
            <a:r>
              <a:rPr lang="de-DE" sz="600" dirty="0">
                <a:solidFill>
                  <a:srgbClr val="404040"/>
                </a:solidFill>
                <a:cs typeface="Arial"/>
              </a:rPr>
              <a:t>, Differenzierungscluster; CD40L: CD40-Ligand; IFN: Interferon; IL: Interleukin; MHC: Major </a:t>
            </a:r>
            <a:r>
              <a:rPr lang="de-DE" sz="600" dirty="0" err="1">
                <a:solidFill>
                  <a:srgbClr val="404040"/>
                </a:solidFill>
                <a:cs typeface="Arial"/>
              </a:rPr>
              <a:t>histocompatibility</a:t>
            </a:r>
            <a:r>
              <a:rPr lang="de-DE" sz="600" dirty="0">
                <a:solidFill>
                  <a:srgbClr val="404040"/>
                </a:solidFill>
                <a:cs typeface="Arial"/>
              </a:rPr>
              <a:t> </a:t>
            </a:r>
            <a:r>
              <a:rPr lang="de-DE" sz="600" dirty="0" err="1">
                <a:solidFill>
                  <a:srgbClr val="404040"/>
                </a:solidFill>
                <a:cs typeface="Arial"/>
              </a:rPr>
              <a:t>complex</a:t>
            </a:r>
            <a:r>
              <a:rPr lang="de-DE" sz="600" dirty="0">
                <a:solidFill>
                  <a:srgbClr val="404040"/>
                </a:solidFill>
                <a:cs typeface="Arial"/>
              </a:rPr>
              <a:t>; </a:t>
            </a:r>
            <a:r>
              <a:rPr lang="de-DE" sz="600" dirty="0" err="1">
                <a:solidFill>
                  <a:srgbClr val="404040"/>
                </a:solidFill>
                <a:cs typeface="Arial"/>
              </a:rPr>
              <a:t>Haupthistokompatibilitätskomplex</a:t>
            </a:r>
            <a:r>
              <a:rPr lang="de-DE" sz="600" dirty="0">
                <a:solidFill>
                  <a:srgbClr val="404040"/>
                </a:solidFill>
                <a:cs typeface="Arial"/>
              </a:rPr>
              <a:t>; NF</a:t>
            </a:r>
            <a:r>
              <a:rPr lang="el-GR" sz="600" dirty="0">
                <a:solidFill>
                  <a:srgbClr val="404040"/>
                </a:solidFill>
                <a:cs typeface="Arial"/>
              </a:rPr>
              <a:t>κ</a:t>
            </a:r>
            <a:r>
              <a:rPr lang="de-DE" sz="600" dirty="0">
                <a:solidFill>
                  <a:srgbClr val="404040"/>
                </a:solidFill>
                <a:cs typeface="Arial"/>
              </a:rPr>
              <a:t>B: Transkriptionsfaktor; STAT3: Signal </a:t>
            </a:r>
            <a:r>
              <a:rPr lang="de-DE" sz="600" dirty="0" err="1">
                <a:solidFill>
                  <a:srgbClr val="404040"/>
                </a:solidFill>
                <a:cs typeface="Arial"/>
              </a:rPr>
              <a:t>transducer</a:t>
            </a:r>
            <a:r>
              <a:rPr lang="de-DE" sz="600" dirty="0">
                <a:solidFill>
                  <a:srgbClr val="404040"/>
                </a:solidFill>
                <a:cs typeface="Arial"/>
              </a:rPr>
              <a:t> and </a:t>
            </a:r>
            <a:r>
              <a:rPr lang="de-DE" sz="600" dirty="0" err="1">
                <a:solidFill>
                  <a:srgbClr val="404040"/>
                </a:solidFill>
                <a:cs typeface="Arial"/>
              </a:rPr>
              <a:t>activator</a:t>
            </a:r>
            <a:r>
              <a:rPr lang="de-DE" sz="600" dirty="0">
                <a:solidFill>
                  <a:srgbClr val="404040"/>
                </a:solidFill>
                <a:cs typeface="Arial"/>
              </a:rPr>
              <a:t> </a:t>
            </a:r>
            <a:r>
              <a:rPr lang="de-DE" sz="600" dirty="0" err="1">
                <a:solidFill>
                  <a:srgbClr val="404040"/>
                </a:solidFill>
                <a:cs typeface="Arial"/>
              </a:rPr>
              <a:t>of</a:t>
            </a:r>
            <a:r>
              <a:rPr lang="de-DE" sz="600" dirty="0">
                <a:solidFill>
                  <a:srgbClr val="404040"/>
                </a:solidFill>
                <a:cs typeface="Arial"/>
              </a:rPr>
              <a:t> </a:t>
            </a:r>
            <a:r>
              <a:rPr lang="de-DE" sz="600" dirty="0" err="1">
                <a:solidFill>
                  <a:srgbClr val="404040"/>
                </a:solidFill>
                <a:cs typeface="Arial"/>
              </a:rPr>
              <a:t>transcription</a:t>
            </a:r>
            <a:r>
              <a:rPr lang="de-DE" sz="600" dirty="0">
                <a:solidFill>
                  <a:srgbClr val="404040"/>
                </a:solidFill>
                <a:cs typeface="Arial"/>
              </a:rPr>
              <a:t> 3, Signalüberträger und Transkriptionsaktivator 3; TCR: T-Zell-Rezeptor; T</a:t>
            </a:r>
            <a:r>
              <a:rPr lang="de-DE" sz="600" baseline="-25000" dirty="0">
                <a:solidFill>
                  <a:srgbClr val="404040"/>
                </a:solidFill>
                <a:cs typeface="Arial"/>
              </a:rPr>
              <a:t>FH</a:t>
            </a:r>
            <a:r>
              <a:rPr lang="de-DE" sz="600" dirty="0">
                <a:solidFill>
                  <a:srgbClr val="404040"/>
                </a:solidFill>
                <a:cs typeface="Arial"/>
              </a:rPr>
              <a:t>-Zellen: follikuläre T-Helfer-Zellen = in Lymphknoten lokalisiert und auf B-Zell-Hilfe spezialisiert; TGF: </a:t>
            </a:r>
            <a:r>
              <a:rPr lang="de-DE" sz="600" dirty="0" err="1">
                <a:solidFill>
                  <a:srgbClr val="404040"/>
                </a:solidFill>
                <a:cs typeface="Arial"/>
              </a:rPr>
              <a:t>Transforming</a:t>
            </a:r>
            <a:r>
              <a:rPr lang="de-DE" sz="600" dirty="0">
                <a:solidFill>
                  <a:srgbClr val="404040"/>
                </a:solidFill>
                <a:cs typeface="Arial"/>
              </a:rPr>
              <a:t> </a:t>
            </a:r>
            <a:r>
              <a:rPr lang="de-DE" sz="600" dirty="0" err="1">
                <a:solidFill>
                  <a:srgbClr val="404040"/>
                </a:solidFill>
                <a:cs typeface="Arial"/>
              </a:rPr>
              <a:t>growth</a:t>
            </a:r>
            <a:r>
              <a:rPr lang="de-DE" sz="600" dirty="0">
                <a:solidFill>
                  <a:srgbClr val="404040"/>
                </a:solidFill>
                <a:cs typeface="Arial"/>
              </a:rPr>
              <a:t> </a:t>
            </a:r>
            <a:r>
              <a:rPr lang="de-DE" sz="600" dirty="0" err="1">
                <a:solidFill>
                  <a:srgbClr val="404040"/>
                </a:solidFill>
                <a:cs typeface="Arial"/>
              </a:rPr>
              <a:t>factor</a:t>
            </a:r>
            <a:r>
              <a:rPr lang="de-DE" sz="600" dirty="0">
                <a:solidFill>
                  <a:srgbClr val="404040"/>
                </a:solidFill>
                <a:cs typeface="Arial"/>
              </a:rPr>
              <a:t>, transformierender Wachstumsfaktor.</a:t>
            </a:r>
          </a:p>
          <a:p>
            <a:r>
              <a:rPr lang="de-DE" sz="600" b="1" dirty="0">
                <a:solidFill>
                  <a:srgbClr val="404040"/>
                </a:solidFill>
                <a:cs typeface="Arial"/>
              </a:rPr>
              <a:t>1. </a:t>
            </a:r>
            <a:r>
              <a:rPr lang="de-DE" sz="600" dirty="0">
                <a:solidFill>
                  <a:srgbClr val="404040"/>
                </a:solidFill>
                <a:cs typeface="Arial"/>
              </a:rPr>
              <a:t>Murphy K &amp; Weaver C. </a:t>
            </a:r>
            <a:r>
              <a:rPr lang="de-DE" sz="600" i="1" dirty="0" err="1">
                <a:solidFill>
                  <a:srgbClr val="404040"/>
                </a:solidFill>
                <a:cs typeface="Arial"/>
              </a:rPr>
              <a:t>Janeway</a:t>
            </a:r>
            <a:r>
              <a:rPr lang="de-DE" sz="600" i="1" dirty="0">
                <a:solidFill>
                  <a:srgbClr val="404040"/>
                </a:solidFill>
                <a:cs typeface="Arial"/>
              </a:rPr>
              <a:t> Immunologie</a:t>
            </a:r>
            <a:r>
              <a:rPr lang="de-DE" sz="600" dirty="0">
                <a:solidFill>
                  <a:srgbClr val="404040"/>
                </a:solidFill>
                <a:cs typeface="Arial"/>
              </a:rPr>
              <a:t>, Kapitel 9: Die T-Zell-vermittelte Immunität; © Springer-Verlag GmbH Deutschland, ein Teil von Springer Nature 2018: 443</a:t>
            </a:r>
            <a:r>
              <a:rPr lang="de" sz="600" dirty="0">
                <a:solidFill>
                  <a:srgbClr val="404040"/>
                </a:solidFill>
                <a:ea typeface="Arial"/>
                <a:cs typeface="Arial"/>
              </a:rPr>
              <a:t>–</a:t>
            </a:r>
            <a:r>
              <a:rPr lang="de-DE" sz="600" dirty="0">
                <a:solidFill>
                  <a:srgbClr val="404040"/>
                </a:solidFill>
                <a:cs typeface="Arial"/>
              </a:rPr>
              <a:t>515. </a:t>
            </a:r>
            <a:r>
              <a:rPr lang="de-DE" sz="600" dirty="0">
                <a:solidFill>
                  <a:srgbClr val="404040"/>
                </a:solidFill>
                <a:cs typeface="Arial"/>
                <a:hlinkClick r:id="rId3">
                  <a:extLst>
                    <a:ext uri="{A12FA001-AC4F-418D-AE19-62706E023703}">
                      <ahyp:hlinkClr xmlns:ahyp="http://schemas.microsoft.com/office/drawing/2018/hyperlinkcolor" val="tx"/>
                    </a:ext>
                  </a:extLst>
                </a:hlinkClick>
              </a:rPr>
              <a:t>https://doi.org/10.1007/978-3-662-56004-4_9</a:t>
            </a:r>
            <a:r>
              <a:rPr lang="de-DE" sz="600" dirty="0">
                <a:solidFill>
                  <a:srgbClr val="404040"/>
                </a:solidFill>
                <a:cs typeface="Arial"/>
              </a:rPr>
              <a:t>.</a:t>
            </a:r>
            <a:r>
              <a:rPr lang="en-US" sz="600" dirty="0">
                <a:solidFill>
                  <a:srgbClr val="404040"/>
                </a:solidFill>
                <a:cs typeface="Arial"/>
              </a:rPr>
              <a:t> Zuletzt </a:t>
            </a:r>
            <a:r>
              <a:rPr lang="en-US" sz="600" dirty="0" err="1">
                <a:solidFill>
                  <a:srgbClr val="404040"/>
                </a:solidFill>
                <a:cs typeface="Arial"/>
              </a:rPr>
              <a:t>abgerufen</a:t>
            </a:r>
            <a:r>
              <a:rPr lang="en-US" sz="600" dirty="0">
                <a:solidFill>
                  <a:srgbClr val="404040"/>
                </a:solidFill>
                <a:cs typeface="Arial"/>
              </a:rPr>
              <a:t> am 12.01.2026.</a:t>
            </a:r>
          </a:p>
        </p:txBody>
      </p:sp>
      <p:sp>
        <p:nvSpPr>
          <p:cNvPr id="4" name="Textfeld 3">
            <a:extLst>
              <a:ext uri="{FF2B5EF4-FFF2-40B4-BE49-F238E27FC236}">
                <a16:creationId xmlns:a16="http://schemas.microsoft.com/office/drawing/2014/main" id="{BA71CE00-C2D4-4D41-37C7-EA4E1D8FF801}"/>
              </a:ext>
            </a:extLst>
          </p:cNvPr>
          <p:cNvSpPr txBox="1"/>
          <p:nvPr/>
        </p:nvSpPr>
        <p:spPr>
          <a:xfrm>
            <a:off x="358269" y="3840318"/>
            <a:ext cx="8682580" cy="184666"/>
          </a:xfrm>
          <a:prstGeom prst="rect">
            <a:avLst/>
          </a:prstGeom>
          <a:noFill/>
        </p:spPr>
        <p:txBody>
          <a:bodyPr wrap="square">
            <a:spAutoFit/>
          </a:bodyPr>
          <a:lstStyle/>
          <a:p>
            <a:r>
              <a:rPr lang="de-DE" sz="600">
                <a:solidFill>
                  <a:srgbClr val="404040"/>
                </a:solidFill>
                <a:cs typeface="Arial"/>
              </a:rPr>
              <a:t>Abbildung modifiziert nach Murphy &amp; Weaver 2018</a:t>
            </a:r>
            <a:r>
              <a:rPr lang="de-DE" sz="600" baseline="30000">
                <a:solidFill>
                  <a:srgbClr val="404040"/>
                </a:solidFill>
                <a:cs typeface="Arial"/>
              </a:rPr>
              <a:t>1</a:t>
            </a:r>
            <a:endParaRPr lang="en-US" sz="600" baseline="30000">
              <a:solidFill>
                <a:srgbClr val="404040"/>
              </a:solidFill>
              <a:cs typeface="Arial"/>
            </a:endParaRPr>
          </a:p>
        </p:txBody>
      </p:sp>
      <p:sp>
        <p:nvSpPr>
          <p:cNvPr id="5" name="Rechteck 4">
            <a:extLst>
              <a:ext uri="{FF2B5EF4-FFF2-40B4-BE49-F238E27FC236}">
                <a16:creationId xmlns:a16="http://schemas.microsoft.com/office/drawing/2014/main" id="{32104ADB-0132-0849-BD03-387214B6F02B}"/>
              </a:ext>
            </a:extLst>
          </p:cNvPr>
          <p:cNvSpPr/>
          <p:nvPr/>
        </p:nvSpPr>
        <p:spPr>
          <a:xfrm>
            <a:off x="366925" y="743262"/>
            <a:ext cx="8405937" cy="3078768"/>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2" name="Rectangle: Rounded Corners 23">
            <a:extLst>
              <a:ext uri="{FF2B5EF4-FFF2-40B4-BE49-F238E27FC236}">
                <a16:creationId xmlns:a16="http://schemas.microsoft.com/office/drawing/2014/main" id="{0EEC84F7-F5C7-DFE7-F354-0D0387A93C44}"/>
              </a:ext>
            </a:extLst>
          </p:cNvPr>
          <p:cNvSpPr/>
          <p:nvPr/>
        </p:nvSpPr>
        <p:spPr>
          <a:xfrm>
            <a:off x="844828" y="4047544"/>
            <a:ext cx="7450129" cy="487635"/>
          </a:xfrm>
          <a:prstGeom prst="roundRect">
            <a:avLst>
              <a:gd name="adj" fmla="val 28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a:ln>
                  <a:noFill/>
                </a:ln>
                <a:solidFill>
                  <a:prstClr val="white"/>
                </a:solidFill>
                <a:effectLst/>
                <a:uLnTx/>
                <a:uFillTx/>
                <a:latin typeface="Verdana"/>
                <a:ea typeface="+mn-ea"/>
                <a:cs typeface="+mn-cs"/>
              </a:rPr>
              <a:t>Aktivierte T</a:t>
            </a:r>
            <a:r>
              <a:rPr kumimoji="0" lang="de-DE" sz="1000" b="0" i="0" u="none" strike="noStrike" kern="1200" cap="none" spc="0" normalizeH="0" baseline="-25000" noProof="0">
                <a:ln>
                  <a:noFill/>
                </a:ln>
                <a:solidFill>
                  <a:prstClr val="white"/>
                </a:solidFill>
                <a:effectLst/>
                <a:uLnTx/>
                <a:uFillTx/>
                <a:latin typeface="Verdana"/>
                <a:ea typeface="+mn-ea"/>
                <a:cs typeface="+mn-cs"/>
              </a:rPr>
              <a:t>FH</a:t>
            </a:r>
            <a:r>
              <a:rPr kumimoji="0" lang="de-DE" sz="1000" b="0" i="0" u="none" strike="noStrike" kern="1200" cap="none" spc="0" normalizeH="0" baseline="0" noProof="0">
                <a:ln>
                  <a:noFill/>
                </a:ln>
                <a:solidFill>
                  <a:prstClr val="white"/>
                </a:solidFill>
                <a:effectLst/>
                <a:uLnTx/>
                <a:uFillTx/>
                <a:latin typeface="Verdana"/>
                <a:ea typeface="+mn-ea"/>
                <a:cs typeface="+mn-cs"/>
              </a:rPr>
              <a:t>-Zellen aktivieren in Lymphknoten naive B-Zellen, wenn sie das Antigen auf dem MHC-II-Komplex der B-Zelle erkennen, und unterstützen sie, sich in </a:t>
            </a:r>
            <a:r>
              <a:rPr kumimoji="0" lang="de-DE" sz="1000" b="0" i="0" u="none" strike="noStrike" kern="1200" cap="none" spc="0" normalizeH="0" baseline="0" noProof="0" err="1">
                <a:ln>
                  <a:noFill/>
                </a:ln>
                <a:solidFill>
                  <a:prstClr val="white"/>
                </a:solidFill>
                <a:effectLst/>
                <a:uLnTx/>
                <a:uFillTx/>
                <a:latin typeface="Verdana"/>
                <a:ea typeface="+mn-ea"/>
                <a:cs typeface="+mn-cs"/>
              </a:rPr>
              <a:t>Plasmablasten</a:t>
            </a:r>
            <a:r>
              <a:rPr kumimoji="0" lang="de-DE" sz="1000" b="0" i="0" u="none" strike="noStrike" kern="1200" cap="none" spc="0" normalizeH="0" baseline="0" noProof="0">
                <a:ln>
                  <a:noFill/>
                </a:ln>
                <a:solidFill>
                  <a:prstClr val="white"/>
                </a:solidFill>
                <a:effectLst/>
                <a:uLnTx/>
                <a:uFillTx/>
                <a:latin typeface="Verdana"/>
                <a:ea typeface="+mn-ea"/>
                <a:cs typeface="+mn-cs"/>
              </a:rPr>
              <a:t> umzuwandeln und zu differenzieren</a:t>
            </a:r>
            <a:r>
              <a:rPr kumimoji="0" lang="de-DE" sz="1000" b="0" i="0" u="none" strike="noStrike" kern="1200" cap="none" spc="0" normalizeH="0" baseline="30000" noProof="0">
                <a:ln>
                  <a:noFill/>
                </a:ln>
                <a:solidFill>
                  <a:prstClr val="white"/>
                </a:solidFill>
                <a:effectLst/>
                <a:uLnTx/>
                <a:uFillTx/>
                <a:latin typeface="Verdana"/>
                <a:ea typeface="+mn-ea"/>
                <a:cs typeface="+mn-cs"/>
              </a:rPr>
              <a:t>1</a:t>
            </a:r>
          </a:p>
        </p:txBody>
      </p:sp>
    </p:spTree>
    <p:extLst>
      <p:ext uri="{BB962C8B-B14F-4D97-AF65-F5344CB8AC3E}">
        <p14:creationId xmlns:p14="http://schemas.microsoft.com/office/powerpoint/2010/main" val="72082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5F3F8"/>
        </a:solidFill>
        <a:effectLst/>
      </p:bgPr>
    </p:bg>
    <p:spTree>
      <p:nvGrpSpPr>
        <p:cNvPr id="1" name="">
          <a:extLst>
            <a:ext uri="{FF2B5EF4-FFF2-40B4-BE49-F238E27FC236}">
              <a16:creationId xmlns:a16="http://schemas.microsoft.com/office/drawing/2014/main" id="{CD972BA1-B928-E6D2-D1EE-9359D5313FE5}"/>
            </a:ext>
          </a:extLst>
        </p:cNvPr>
        <p:cNvGrpSpPr/>
        <p:nvPr/>
      </p:nvGrpSpPr>
      <p:grpSpPr>
        <a:xfrm>
          <a:off x="0" y="0"/>
          <a:ext cx="0" cy="0"/>
          <a:chOff x="0" y="0"/>
          <a:chExt cx="0" cy="0"/>
        </a:xfrm>
      </p:grpSpPr>
      <p:sp>
        <p:nvSpPr>
          <p:cNvPr id="3" name="Textplatzhalter 4">
            <a:extLst>
              <a:ext uri="{FF2B5EF4-FFF2-40B4-BE49-F238E27FC236}">
                <a16:creationId xmlns:a16="http://schemas.microsoft.com/office/drawing/2014/main" id="{3B6BB5E9-232B-CA87-6844-F5AB0B242948}"/>
              </a:ext>
            </a:extLst>
          </p:cNvPr>
          <p:cNvSpPr txBox="1">
            <a:spLocks/>
          </p:cNvSpPr>
          <p:nvPr/>
        </p:nvSpPr>
        <p:spPr>
          <a:xfrm>
            <a:off x="358270" y="116735"/>
            <a:ext cx="8561962" cy="463296"/>
          </a:xfrm>
          <a:prstGeom prst="rect">
            <a:avLst/>
          </a:prstGeom>
        </p:spPr>
        <p:txBody>
          <a:bodyPr vert="horz" wrap="square" lIns="45720" tIns="45720" rIns="45720" bIns="45720" rtlCol="0">
            <a:noAutofit/>
          </a:bodyPr>
          <a:lstStyle>
            <a:lvl1pPr marL="0" indent="0" algn="l" defTabSz="685800" rtl="0" eaLnBrk="1" latinLnBrk="0" hangingPunct="1">
              <a:lnSpc>
                <a:spcPct val="125000"/>
              </a:lnSpc>
              <a:spcBef>
                <a:spcPts val="0"/>
              </a:spcBef>
              <a:buFont typeface="Arial" panose="020B0604020202020204" pitchFamily="34" charset="0"/>
              <a:buNone/>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3"/>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3"/>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3"/>
              </a:buBlip>
              <a:defRPr lang="en-US" sz="1000" b="0" i="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lang="en-US" sz="10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panose="020B0604030504040204" pitchFamily="34" charset="0"/>
                <a:ea typeface="Verdana" panose="020B0604030504040204" pitchFamily="34" charset="0"/>
              </a:rPr>
              <a:t>Expansion von Effektor-T-Zellen – wie geht es weiter?</a:t>
            </a:r>
            <a:r>
              <a:rPr kumimoji="0" lang="de-DE" sz="2000" b="1" i="0" u="none" strike="noStrike" kern="1200" cap="none" spc="0" normalizeH="0" baseline="30000" noProof="0" dirty="0">
                <a:ln>
                  <a:noFill/>
                </a:ln>
                <a:solidFill>
                  <a:srgbClr val="7030A0"/>
                </a:solidFill>
                <a:effectLst/>
                <a:uLnTx/>
                <a:uFillTx/>
                <a:latin typeface="Verdana" panose="020B0604030504040204" pitchFamily="34" charset="0"/>
                <a:ea typeface="Verdana" panose="020B0604030504040204" pitchFamily="34" charset="0"/>
              </a:rPr>
              <a:t>1</a:t>
            </a:r>
            <a:endParaRPr kumimoji="0" lang="de-DE" sz="2000" b="1" i="0" u="none" strike="noStrike" kern="1200" cap="none" spc="0" normalizeH="0" baseline="30000" noProof="0" dirty="0">
              <a:ln>
                <a:noFill/>
              </a:ln>
              <a:solidFill>
                <a:srgbClr val="7030A0"/>
              </a:solidFill>
              <a:effectLst/>
              <a:uLnTx/>
              <a:uFillTx/>
              <a:latin typeface="Verdana"/>
              <a:ea typeface="Verdana" panose="020B0604030504040204" pitchFamily="34" charset="0"/>
            </a:endParaRPr>
          </a:p>
        </p:txBody>
      </p:sp>
      <p:sp>
        <p:nvSpPr>
          <p:cNvPr id="6" name="Content Placeholder 5">
            <a:extLst>
              <a:ext uri="{FF2B5EF4-FFF2-40B4-BE49-F238E27FC236}">
                <a16:creationId xmlns:a16="http://schemas.microsoft.com/office/drawing/2014/main" id="{73287FA3-DA6F-E318-D1F4-9391AB750A23}"/>
              </a:ext>
            </a:extLst>
          </p:cNvPr>
          <p:cNvSpPr>
            <a:spLocks noGrp="1"/>
          </p:cNvSpPr>
          <p:nvPr>
            <p:ph type="body" sz="quarter" idx="11"/>
          </p:nvPr>
        </p:nvSpPr>
        <p:spPr>
          <a:xfrm>
            <a:off x="459874" y="4810295"/>
            <a:ext cx="7448973" cy="292894"/>
          </a:xfrm>
        </p:spPr>
        <p:txBody>
          <a:bodyPr/>
          <a:lstStyle/>
          <a:p>
            <a:r>
              <a:rPr lang="de" sz="600" dirty="0">
                <a:solidFill>
                  <a:srgbClr val="404040"/>
                </a:solidFill>
                <a:latin typeface="Verdana"/>
                <a:ea typeface="Verdana"/>
                <a:cs typeface="Verdana"/>
              </a:rPr>
              <a:t>CD: Cluster of differentiation, Differenzierungscluster</a:t>
            </a:r>
            <a:r>
              <a:rPr lang="de" sz="600" dirty="0">
                <a:solidFill>
                  <a:srgbClr val="404040"/>
                </a:solidFill>
                <a:ea typeface="Verdana"/>
                <a:cs typeface="Verdana"/>
              </a:rPr>
              <a:t>; EOMES: Eomesodermin = Transkriptionsfaktor; hi: high, hoch; KLRG1: Killer cell lectin-like receptor subfamily G member 1 = ein co-inhibierender oder Immun-Checkpoint-Rezeptor, Erschöpfungs- bzw. Seneszenz-Marker; LAG3: Lymphozyten-Aktivierungs-Gen 3; mid: middle, mittelstark; PD1: Programmed death receptor 1, programmierter Zelltod-Rezeptor 1; PDL1: Ligand für PD1; T-bet: T-box-expressed in T-cells, T-Box-Transkriptionsfaktor, auf T-Zellen exprimiert; verm.: vermittelte</a:t>
            </a:r>
            <a:r>
              <a:rPr lang="de" sz="600" dirty="0">
                <a:solidFill>
                  <a:srgbClr val="404040"/>
                </a:solidFill>
                <a:latin typeface="Verdana"/>
                <a:ea typeface="Verdana"/>
                <a:cs typeface="Verdana"/>
              </a:rPr>
              <a:t>.</a:t>
            </a:r>
          </a:p>
          <a:p>
            <a:r>
              <a:rPr lang="de-DE" sz="600" b="1" dirty="0">
                <a:solidFill>
                  <a:srgbClr val="404040"/>
                </a:solidFill>
                <a:latin typeface="Verdana"/>
                <a:ea typeface="Verdana"/>
                <a:cs typeface="Verdana"/>
              </a:rPr>
              <a:t>1. </a:t>
            </a:r>
            <a:r>
              <a:rPr lang="de-DE" sz="600" dirty="0" err="1">
                <a:solidFill>
                  <a:srgbClr val="404040"/>
                </a:solidFill>
                <a:latin typeface="Verdana"/>
                <a:ea typeface="Verdana"/>
                <a:cs typeface="Verdana"/>
              </a:rPr>
              <a:t>Wherry</a:t>
            </a:r>
            <a:r>
              <a:rPr lang="de-DE" sz="600" dirty="0">
                <a:solidFill>
                  <a:srgbClr val="404040"/>
                </a:solidFill>
                <a:latin typeface="Verdana"/>
                <a:ea typeface="Verdana"/>
                <a:cs typeface="Verdana"/>
              </a:rPr>
              <a:t> EJ &amp; </a:t>
            </a:r>
            <a:r>
              <a:rPr lang="de-DE" sz="600" dirty="0" err="1">
                <a:solidFill>
                  <a:srgbClr val="404040"/>
                </a:solidFill>
                <a:latin typeface="Verdana"/>
                <a:ea typeface="Verdana"/>
                <a:cs typeface="Verdana"/>
              </a:rPr>
              <a:t>Kurachi</a:t>
            </a:r>
            <a:r>
              <a:rPr lang="de-DE" sz="600" dirty="0">
                <a:solidFill>
                  <a:srgbClr val="404040"/>
                </a:solidFill>
                <a:latin typeface="Verdana"/>
                <a:ea typeface="Verdana"/>
                <a:cs typeface="Verdana"/>
              </a:rPr>
              <a:t> M. </a:t>
            </a:r>
            <a:r>
              <a:rPr lang="de-DE" sz="600" i="1" dirty="0">
                <a:solidFill>
                  <a:srgbClr val="404040"/>
                </a:solidFill>
                <a:latin typeface="Verdana"/>
                <a:ea typeface="Verdana"/>
                <a:cs typeface="Verdana"/>
              </a:rPr>
              <a:t>Nat Rev </a:t>
            </a:r>
            <a:r>
              <a:rPr lang="de-DE" sz="600" i="1" dirty="0" err="1">
                <a:solidFill>
                  <a:srgbClr val="404040"/>
                </a:solidFill>
                <a:latin typeface="Verdana"/>
                <a:ea typeface="Verdana"/>
                <a:cs typeface="Verdana"/>
              </a:rPr>
              <a:t>Immunol</a:t>
            </a:r>
            <a:r>
              <a:rPr lang="de-DE" sz="600" i="1" dirty="0">
                <a:solidFill>
                  <a:srgbClr val="404040"/>
                </a:solidFill>
                <a:latin typeface="Verdana"/>
                <a:ea typeface="Verdana"/>
                <a:cs typeface="Verdana"/>
              </a:rPr>
              <a:t> </a:t>
            </a:r>
            <a:r>
              <a:rPr lang="de-DE" sz="600" dirty="0">
                <a:solidFill>
                  <a:srgbClr val="404040"/>
                </a:solidFill>
                <a:latin typeface="Verdana"/>
                <a:ea typeface="Verdana"/>
                <a:cs typeface="Verdana"/>
              </a:rPr>
              <a:t>2015; 15: 486–99</a:t>
            </a:r>
            <a:r>
              <a:rPr lang="de" sz="600" dirty="0">
                <a:solidFill>
                  <a:srgbClr val="404040"/>
                </a:solidFill>
                <a:latin typeface="Verdana"/>
                <a:ea typeface="Verdana"/>
                <a:cs typeface="Verdana"/>
              </a:rPr>
              <a:t>.</a:t>
            </a:r>
          </a:p>
        </p:txBody>
      </p:sp>
      <p:sp>
        <p:nvSpPr>
          <p:cNvPr id="23" name="Textplatzhalter 9">
            <a:extLst>
              <a:ext uri="{FF2B5EF4-FFF2-40B4-BE49-F238E27FC236}">
                <a16:creationId xmlns:a16="http://schemas.microsoft.com/office/drawing/2014/main" id="{2280C6CB-103A-315F-6B37-195075BECDD7}"/>
              </a:ext>
            </a:extLst>
          </p:cNvPr>
          <p:cNvSpPr txBox="1">
            <a:spLocks/>
          </p:cNvSpPr>
          <p:nvPr/>
        </p:nvSpPr>
        <p:spPr>
          <a:xfrm>
            <a:off x="5695951" y="1344673"/>
            <a:ext cx="2828924" cy="3398671"/>
          </a:xfrm>
          <a:prstGeom prst="rect">
            <a:avLst/>
          </a:prstGeom>
        </p:spPr>
        <p:txBody>
          <a:bodyPr/>
          <a:lstStyle>
            <a:lvl1pPr marL="0" indent="0" algn="l" defTabSz="685783" rtl="0" eaLnBrk="1" latinLnBrk="0" hangingPunct="1">
              <a:lnSpc>
                <a:spcPct val="125000"/>
              </a:lnSpc>
              <a:spcBef>
                <a:spcPct val="0"/>
              </a:spcBef>
              <a:buFont typeface="Arial" panose="020B0604020202020204" pitchFamily="34" charset="0"/>
              <a:buNone/>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794" indent="-226794" algn="l" defTabSz="685783" rtl="0" eaLnBrk="1" latinLnBrk="0" hangingPunct="1">
              <a:lnSpc>
                <a:spcPct val="125000"/>
              </a:lnSpc>
              <a:spcBef>
                <a:spcPct val="0"/>
              </a:spcBef>
              <a:buClr>
                <a:schemeClr val="accent2"/>
              </a:buClr>
              <a:buFontTx/>
              <a:buBlip>
                <a:blip r:embed="rId3"/>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189" indent="-226794" algn="l" defTabSz="685783" rtl="0" eaLnBrk="1" latinLnBrk="0" hangingPunct="1">
              <a:lnSpc>
                <a:spcPct val="125000"/>
              </a:lnSpc>
              <a:spcBef>
                <a:spcPct val="0"/>
              </a:spcBef>
              <a:buFontTx/>
              <a:buBlip>
                <a:blip r:embed="rId3"/>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3983" indent="-226794" algn="l" defTabSz="685783" rtl="0" eaLnBrk="1" latinLnBrk="0" hangingPunct="1">
              <a:lnSpc>
                <a:spcPct val="125000"/>
              </a:lnSpc>
              <a:spcBef>
                <a:spcPct val="0"/>
              </a:spcBef>
              <a:buFontTx/>
              <a:buBlip>
                <a:blip r:embed="rId3"/>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783" rtl="0" eaLnBrk="1" latinLnBrk="0" hangingPunct="1">
              <a:lnSpc>
                <a:spcPct val="125000"/>
              </a:lnSpc>
              <a:spcBef>
                <a:spcPct val="0"/>
              </a:spcBef>
              <a:buFont typeface="Arial" panose="020B0604020202020204" pitchFamily="34" charset="0"/>
              <a:buNone/>
              <a:defRPr sz="1000" b="1" i="0" kern="1200">
                <a:solidFill>
                  <a:schemeClr val="accent1"/>
                </a:solidFill>
                <a:latin typeface="+mj-lt"/>
                <a:ea typeface="Verdana" panose="020B0604030504040204" pitchFamily="34" charset="0"/>
                <a:cs typeface="Georgia" panose="02040502050405020303" pitchFamily="18"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marR="0" lvl="0" indent="-171450" algn="l" defTabSz="685783" rtl="0" eaLnBrk="1" fontAlgn="auto" latinLnBrk="0" hangingPunct="1">
              <a:lnSpc>
                <a:spcPct val="125000"/>
              </a:lnSpc>
              <a:spcBef>
                <a:spcPts val="600"/>
              </a:spcBef>
              <a:spcAft>
                <a:spcPts val="0"/>
              </a:spcAft>
              <a:buClr>
                <a:srgbClr val="7A00E6"/>
              </a:buClr>
              <a:buSzPct val="120000"/>
              <a:buFont typeface="Arial" panose="020B0604020202020204" pitchFamily="34" charset="0"/>
              <a:buChar char="•"/>
              <a:tabLst/>
              <a:defRPr/>
            </a:pPr>
            <a:r>
              <a:rPr kumimoji="0" lang="de-DE" sz="11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rPr>
              <a:t>Das Schicksal der </a:t>
            </a:r>
            <a:r>
              <a:rPr kumimoji="0" lang="de-DE" sz="1100" b="1"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rPr>
              <a:t>erschöpften  T-Zellen </a:t>
            </a:r>
            <a:r>
              <a:rPr kumimoji="0" lang="de-DE" sz="11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rPr>
              <a:t>hängt davon ab, ob sie … </a:t>
            </a:r>
          </a:p>
          <a:p>
            <a:pPr marL="398244" marR="0" lvl="1" indent="-171450" algn="l" defTabSz="685783" rtl="0" eaLnBrk="1" fontAlgn="auto" latinLnBrk="0" hangingPunct="1">
              <a:lnSpc>
                <a:spcPct val="125000"/>
              </a:lnSpc>
              <a:spcBef>
                <a:spcPts val="600"/>
              </a:spcBef>
              <a:spcAft>
                <a:spcPts val="0"/>
              </a:spcAft>
              <a:buClr>
                <a:srgbClr val="7A00E6"/>
              </a:buClr>
              <a:buSzPct val="120000"/>
              <a:buFont typeface="Arial" panose="020B0604020202020204" pitchFamily="34" charset="0"/>
              <a:buChar char="•"/>
              <a:tabLst/>
              <a:defRPr/>
            </a:pPr>
            <a:r>
              <a:rPr kumimoji="0" lang="de-DE" sz="11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rPr>
              <a:t>… T-</a:t>
            </a:r>
            <a:r>
              <a:rPr kumimoji="0" lang="de-DE" sz="1100" b="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rPr>
              <a:t>bet</a:t>
            </a:r>
            <a:r>
              <a:rPr kumimoji="0" lang="de-DE" sz="11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rPr>
              <a:t> stark und PD1 nicht so stark exprimieren </a:t>
            </a:r>
            <a:r>
              <a:rPr kumimoji="0" lang="de-DE" sz="11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sym typeface="Wingdings" panose="05000000000000000000" pitchFamily="2" charset="2"/>
              </a:rPr>
              <a:t> Rettung</a:t>
            </a:r>
          </a:p>
          <a:p>
            <a:pPr marL="398244" marR="0" lvl="1" indent="-171450" algn="l" defTabSz="685783" rtl="0" eaLnBrk="1" fontAlgn="auto" latinLnBrk="0" hangingPunct="1">
              <a:lnSpc>
                <a:spcPct val="125000"/>
              </a:lnSpc>
              <a:spcBef>
                <a:spcPts val="600"/>
              </a:spcBef>
              <a:spcAft>
                <a:spcPts val="0"/>
              </a:spcAft>
              <a:buClr>
                <a:srgbClr val="7A00E6"/>
              </a:buClr>
              <a:buSzPct val="120000"/>
              <a:buFont typeface="Arial" panose="020B0604020202020204" pitchFamily="34" charset="0"/>
              <a:buChar char="•"/>
              <a:tabLst/>
              <a:defRPr/>
            </a:pPr>
            <a:r>
              <a:rPr kumimoji="0" lang="de-DE" sz="1100" b="1"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sym typeface="Wingdings" panose="05000000000000000000" pitchFamily="2" charset="2"/>
              </a:rPr>
              <a:t>… EOMES</a:t>
            </a:r>
            <a:r>
              <a:rPr kumimoji="0" lang="de-DE" sz="11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sym typeface="Wingdings" panose="05000000000000000000" pitchFamily="2" charset="2"/>
              </a:rPr>
              <a:t> und </a:t>
            </a:r>
            <a:r>
              <a:rPr kumimoji="0" lang="de-DE" sz="1100" b="1"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sym typeface="Wingdings" panose="05000000000000000000" pitchFamily="2" charset="2"/>
              </a:rPr>
              <a:t>PD1 stark exprimieren </a:t>
            </a:r>
            <a:r>
              <a:rPr kumimoji="0" lang="de-DE" sz="11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sym typeface="Wingdings" panose="05000000000000000000" pitchFamily="2" charset="2"/>
              </a:rPr>
              <a:t> programmierter Zelltod</a:t>
            </a:r>
            <a:endParaRPr kumimoji="0" lang="de-DE" sz="11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endParaRPr>
          </a:p>
          <a:p>
            <a:pPr marL="171450" marR="0" lvl="0" indent="-171450" algn="l" defTabSz="685783" rtl="0" eaLnBrk="1" fontAlgn="auto" latinLnBrk="0" hangingPunct="1">
              <a:lnSpc>
                <a:spcPct val="125000"/>
              </a:lnSpc>
              <a:spcBef>
                <a:spcPts val="600"/>
              </a:spcBef>
              <a:spcAft>
                <a:spcPts val="0"/>
              </a:spcAft>
              <a:buClr>
                <a:srgbClr val="7A00E6"/>
              </a:buClr>
              <a:buSzPct val="120000"/>
              <a:buFont typeface="Arial" panose="020B0604020202020204" pitchFamily="34" charset="0"/>
              <a:buChar char="•"/>
              <a:tabLst/>
              <a:defRPr/>
            </a:pPr>
            <a:endParaRPr kumimoji="0" lang="de-DE" sz="11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endParaRPr>
          </a:p>
        </p:txBody>
      </p:sp>
      <p:grpSp>
        <p:nvGrpSpPr>
          <p:cNvPr id="28" name="Gruppieren 27">
            <a:extLst>
              <a:ext uri="{FF2B5EF4-FFF2-40B4-BE49-F238E27FC236}">
                <a16:creationId xmlns:a16="http://schemas.microsoft.com/office/drawing/2014/main" id="{EDA7FD70-4FA3-F003-74F5-12D3B36ED7EB}"/>
              </a:ext>
            </a:extLst>
          </p:cNvPr>
          <p:cNvGrpSpPr/>
          <p:nvPr/>
        </p:nvGrpSpPr>
        <p:grpSpPr>
          <a:xfrm>
            <a:off x="1330718" y="745247"/>
            <a:ext cx="4163535" cy="3848564"/>
            <a:chOff x="1330718" y="745247"/>
            <a:chExt cx="4163535" cy="3848564"/>
          </a:xfrm>
        </p:grpSpPr>
        <p:pic>
          <p:nvPicPr>
            <p:cNvPr id="2" name="Picture 1" descr="A diagram of a cell&#10;&#10;Description automatically generated">
              <a:extLst>
                <a:ext uri="{FF2B5EF4-FFF2-40B4-BE49-F238E27FC236}">
                  <a16:creationId xmlns:a16="http://schemas.microsoft.com/office/drawing/2014/main" id="{4787569B-FB33-0D50-2BB5-3A985E3686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0718" y="745247"/>
              <a:ext cx="4163535" cy="3848564"/>
            </a:xfrm>
            <a:prstGeom prst="rect">
              <a:avLst/>
            </a:prstGeom>
          </p:spPr>
        </p:pic>
        <p:sp>
          <p:nvSpPr>
            <p:cNvPr id="4" name="Rechteck 3">
              <a:extLst>
                <a:ext uri="{FF2B5EF4-FFF2-40B4-BE49-F238E27FC236}">
                  <a16:creationId xmlns:a16="http://schemas.microsoft.com/office/drawing/2014/main" id="{5E13CBDE-88B9-A73B-615F-B74F6865B829}"/>
                </a:ext>
              </a:extLst>
            </p:cNvPr>
            <p:cNvSpPr/>
            <p:nvPr/>
          </p:nvSpPr>
          <p:spPr>
            <a:xfrm>
              <a:off x="1330718" y="745247"/>
              <a:ext cx="4163535" cy="3848564"/>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Verdana"/>
                <a:cs typeface="Arial"/>
              </a:endParaRPr>
            </a:p>
          </p:txBody>
        </p:sp>
        <p:sp>
          <p:nvSpPr>
            <p:cNvPr id="5" name="Textfeld 4">
              <a:extLst>
                <a:ext uri="{FF2B5EF4-FFF2-40B4-BE49-F238E27FC236}">
                  <a16:creationId xmlns:a16="http://schemas.microsoft.com/office/drawing/2014/main" id="{7ED083D6-C6C9-A111-5C80-9CCCF36D35AF}"/>
                </a:ext>
              </a:extLst>
            </p:cNvPr>
            <p:cNvSpPr txBox="1"/>
            <p:nvPr/>
          </p:nvSpPr>
          <p:spPr>
            <a:xfrm>
              <a:off x="1441968" y="3512557"/>
              <a:ext cx="352144" cy="92333"/>
            </a:xfrm>
            <a:prstGeom prst="rect">
              <a:avLst/>
            </a:prstGeom>
            <a:solidFill>
              <a:srgbClr val="E3E4DC"/>
            </a:solidFill>
          </p:spPr>
          <p:txBody>
            <a:bodyPr wrap="none" lIns="0" tIns="0" rIns="3600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solidFill>
                  <a:effectLst/>
                  <a:uLnTx/>
                  <a:uFillTx/>
                  <a:latin typeface="Aptos ExtraBold" panose="020B0004020202020204" pitchFamily="34" charset="0"/>
                  <a:ea typeface="Verdana"/>
                  <a:cs typeface="Arial"/>
                </a:rPr>
                <a:t>Merkmal</a:t>
              </a:r>
            </a:p>
          </p:txBody>
        </p:sp>
        <p:sp>
          <p:nvSpPr>
            <p:cNvPr id="7" name="Textfeld 6">
              <a:extLst>
                <a:ext uri="{FF2B5EF4-FFF2-40B4-BE49-F238E27FC236}">
                  <a16:creationId xmlns:a16="http://schemas.microsoft.com/office/drawing/2014/main" id="{38836585-9E7F-2336-13EF-592C7D5CB3A9}"/>
                </a:ext>
              </a:extLst>
            </p:cNvPr>
            <p:cNvSpPr txBox="1"/>
            <p:nvPr/>
          </p:nvSpPr>
          <p:spPr>
            <a:xfrm>
              <a:off x="2540299" y="3517446"/>
              <a:ext cx="1158454" cy="92333"/>
            </a:xfrm>
            <a:prstGeom prst="rect">
              <a:avLst/>
            </a:prstGeom>
            <a:solidFill>
              <a:srgbClr val="E3E4DC"/>
            </a:solidFill>
          </p:spPr>
          <p:txBody>
            <a:bodyPr wrap="none" lIns="0" tIns="0" rIns="3600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ExtraBold" panose="020B0004020202020204" pitchFamily="34" charset="0"/>
                  <a:ea typeface="Verdana"/>
                  <a:cs typeface="Arial"/>
                </a:rPr>
                <a:t>Funktionale Gedächtnis-T-Zelle</a:t>
              </a:r>
            </a:p>
          </p:txBody>
        </p:sp>
        <p:sp>
          <p:nvSpPr>
            <p:cNvPr id="8" name="Textfeld 7">
              <a:extLst>
                <a:ext uri="{FF2B5EF4-FFF2-40B4-BE49-F238E27FC236}">
                  <a16:creationId xmlns:a16="http://schemas.microsoft.com/office/drawing/2014/main" id="{A759FCF8-40EE-2802-5368-E0FEFBF702F5}"/>
                </a:ext>
              </a:extLst>
            </p:cNvPr>
            <p:cNvSpPr txBox="1"/>
            <p:nvPr/>
          </p:nvSpPr>
          <p:spPr>
            <a:xfrm>
              <a:off x="4264138" y="3517446"/>
              <a:ext cx="688774" cy="92333"/>
            </a:xfrm>
            <a:prstGeom prst="rect">
              <a:avLst/>
            </a:prstGeom>
            <a:solidFill>
              <a:srgbClr val="E3E4DC"/>
            </a:solidFill>
          </p:spPr>
          <p:txBody>
            <a:bodyPr wrap="none" lIns="0" tIns="0" rIns="3600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ExtraBold" panose="020B0004020202020204" pitchFamily="34" charset="0"/>
                  <a:ea typeface="Verdana"/>
                  <a:cs typeface="Arial"/>
                </a:rPr>
                <a:t>Erschöpfte T-Zelle</a:t>
              </a:r>
            </a:p>
          </p:txBody>
        </p:sp>
        <p:sp>
          <p:nvSpPr>
            <p:cNvPr id="10" name="Textfeld 9">
              <a:extLst>
                <a:ext uri="{FF2B5EF4-FFF2-40B4-BE49-F238E27FC236}">
                  <a16:creationId xmlns:a16="http://schemas.microsoft.com/office/drawing/2014/main" id="{EBEE9D7B-7F93-D186-6AF2-A337BD284A0F}"/>
                </a:ext>
              </a:extLst>
            </p:cNvPr>
            <p:cNvSpPr txBox="1"/>
            <p:nvPr/>
          </p:nvSpPr>
          <p:spPr>
            <a:xfrm>
              <a:off x="2601066" y="2412383"/>
              <a:ext cx="892873" cy="92333"/>
            </a:xfrm>
            <a:prstGeom prst="rect">
              <a:avLst/>
            </a:prstGeom>
            <a:solidFill>
              <a:schemeClr val="bg1"/>
            </a:solidFill>
          </p:spPr>
          <p:txBody>
            <a:bodyPr wrap="non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ExtraBold" panose="020B0004020202020204" pitchFamily="34" charset="0"/>
                  <a:ea typeface="Verdana"/>
                  <a:cs typeface="Arial"/>
                </a:rPr>
                <a:t>Funktionales Gedächtnis</a:t>
              </a:r>
            </a:p>
          </p:txBody>
        </p:sp>
        <p:sp>
          <p:nvSpPr>
            <p:cNvPr id="11" name="Textfeld 10">
              <a:extLst>
                <a:ext uri="{FF2B5EF4-FFF2-40B4-BE49-F238E27FC236}">
                  <a16:creationId xmlns:a16="http://schemas.microsoft.com/office/drawing/2014/main" id="{089D5971-ADA8-8007-B545-7CB3885319E5}"/>
                </a:ext>
              </a:extLst>
            </p:cNvPr>
            <p:cNvSpPr txBox="1"/>
            <p:nvPr/>
          </p:nvSpPr>
          <p:spPr>
            <a:xfrm>
              <a:off x="4360559" y="2412382"/>
              <a:ext cx="450444" cy="92333"/>
            </a:xfrm>
            <a:prstGeom prst="rect">
              <a:avLst/>
            </a:prstGeom>
            <a:solidFill>
              <a:schemeClr val="bg1"/>
            </a:solidFill>
          </p:spPr>
          <p:txBody>
            <a:bodyPr wrap="non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ExtraBold" panose="020B0004020202020204" pitchFamily="34" charset="0"/>
                  <a:ea typeface="Verdana"/>
                  <a:cs typeface="Arial"/>
                </a:rPr>
                <a:t>Erschöpfung</a:t>
              </a:r>
            </a:p>
          </p:txBody>
        </p:sp>
        <p:sp>
          <p:nvSpPr>
            <p:cNvPr id="12" name="Textfeld 11">
              <a:extLst>
                <a:ext uri="{FF2B5EF4-FFF2-40B4-BE49-F238E27FC236}">
                  <a16:creationId xmlns:a16="http://schemas.microsoft.com/office/drawing/2014/main" id="{ABAC18BC-2918-6E6F-230A-DACE9AD85DFB}"/>
                </a:ext>
              </a:extLst>
            </p:cNvPr>
            <p:cNvSpPr txBox="1"/>
            <p:nvPr/>
          </p:nvSpPr>
          <p:spPr>
            <a:xfrm>
              <a:off x="2438601" y="2182872"/>
              <a:ext cx="286938" cy="166712"/>
            </a:xfrm>
            <a:prstGeom prst="rect">
              <a:avLst/>
            </a:prstGeom>
            <a:solidFill>
              <a:schemeClr val="bg1"/>
            </a:solidFill>
          </p:spPr>
          <p:txBody>
            <a:bodyPr wrap="none" lIns="0" tIns="0" rIns="0" bIns="0" rtlCol="0">
              <a:spAutoFit/>
            </a:bodyPr>
            <a:lstStyle/>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rPr>
                <a:t>Akute </a:t>
              </a:r>
            </a:p>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rPr>
                <a:t>Infektion</a:t>
              </a:r>
            </a:p>
          </p:txBody>
        </p:sp>
        <p:sp>
          <p:nvSpPr>
            <p:cNvPr id="13" name="Textfeld 12">
              <a:extLst>
                <a:ext uri="{FF2B5EF4-FFF2-40B4-BE49-F238E27FC236}">
                  <a16:creationId xmlns:a16="http://schemas.microsoft.com/office/drawing/2014/main" id="{4A4EFDD0-613B-B8C8-E392-664055B13FE3}"/>
                </a:ext>
              </a:extLst>
            </p:cNvPr>
            <p:cNvSpPr txBox="1"/>
            <p:nvPr/>
          </p:nvSpPr>
          <p:spPr>
            <a:xfrm>
              <a:off x="1775194" y="2170260"/>
              <a:ext cx="615384" cy="203064"/>
            </a:xfrm>
            <a:prstGeom prst="rect">
              <a:avLst/>
            </a:prstGeom>
            <a:gradFill flip="none" rotWithShape="1">
              <a:gsLst>
                <a:gs pos="0">
                  <a:srgbClr val="FEF5E2"/>
                </a:gs>
                <a:gs pos="23000">
                  <a:srgbClr val="FFF8DE"/>
                </a:gs>
                <a:gs pos="69000">
                  <a:srgbClr val="FEEECD"/>
                </a:gs>
                <a:gs pos="97000">
                  <a:srgbClr val="FEEAC3"/>
                </a:gs>
              </a:gsLst>
              <a:path path="circle">
                <a:fillToRect l="50000" t="50000" r="50000" b="50000"/>
              </a:path>
              <a:tileRect/>
            </a:gradFill>
            <a:ln>
              <a:solidFill>
                <a:srgbClr val="BFB595"/>
              </a:solidFill>
            </a:ln>
          </p:spPr>
          <p:txBody>
            <a:bodyPr wrap="square" lIns="36000" tIns="18000" rIns="0" bIns="18000" rtlCol="0">
              <a:spAutoFit/>
            </a:bodyPr>
            <a:lstStyle/>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rPr>
                <a:t>Antigen und/oder</a:t>
              </a:r>
            </a:p>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rPr>
                <a:t>Inflammation</a:t>
              </a:r>
            </a:p>
          </p:txBody>
        </p:sp>
        <p:sp>
          <p:nvSpPr>
            <p:cNvPr id="14" name="Textfeld 13">
              <a:extLst>
                <a:ext uri="{FF2B5EF4-FFF2-40B4-BE49-F238E27FC236}">
                  <a16:creationId xmlns:a16="http://schemas.microsoft.com/office/drawing/2014/main" id="{AEB256BD-D70D-0FCE-FE85-ADF51D36927E}"/>
                </a:ext>
              </a:extLst>
            </p:cNvPr>
            <p:cNvSpPr txBox="1"/>
            <p:nvPr/>
          </p:nvSpPr>
          <p:spPr>
            <a:xfrm>
              <a:off x="5061701" y="2157648"/>
              <a:ext cx="379912" cy="166712"/>
            </a:xfrm>
            <a:prstGeom prst="rect">
              <a:avLst/>
            </a:prstGeom>
            <a:solidFill>
              <a:schemeClr val="bg1"/>
            </a:solidFill>
          </p:spPr>
          <p:txBody>
            <a:bodyPr wrap="none" lIns="0" tIns="0" rIns="0" bIns="0" rtlCol="0">
              <a:spAutoFit/>
            </a:bodyPr>
            <a:lstStyle/>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rPr>
                <a:t>Chronische</a:t>
              </a:r>
            </a:p>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rPr>
                <a:t>Infektion</a:t>
              </a:r>
            </a:p>
          </p:txBody>
        </p:sp>
        <p:sp>
          <p:nvSpPr>
            <p:cNvPr id="15" name="Textfeld 14">
              <a:extLst>
                <a:ext uri="{FF2B5EF4-FFF2-40B4-BE49-F238E27FC236}">
                  <a16:creationId xmlns:a16="http://schemas.microsoft.com/office/drawing/2014/main" id="{BFAF952F-8B59-706C-A6C5-97AADD2D0D28}"/>
                </a:ext>
              </a:extLst>
            </p:cNvPr>
            <p:cNvSpPr txBox="1"/>
            <p:nvPr/>
          </p:nvSpPr>
          <p:spPr>
            <a:xfrm>
              <a:off x="4224999" y="1429766"/>
              <a:ext cx="283732" cy="166712"/>
            </a:xfrm>
            <a:prstGeom prst="rect">
              <a:avLst/>
            </a:prstGeom>
            <a:solidFill>
              <a:schemeClr val="bg1"/>
            </a:solidFill>
          </p:spPr>
          <p:txBody>
            <a:bodyPr wrap="none" lIns="0" tIns="0" rIns="0" bIns="0" rtlCol="0">
              <a:spAutoFit/>
            </a:bodyPr>
            <a:lstStyle/>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rPr>
                <a:t>Effektor-</a:t>
              </a:r>
            </a:p>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rPr>
                <a:t>T-Zellen</a:t>
              </a:r>
            </a:p>
          </p:txBody>
        </p:sp>
        <p:sp>
          <p:nvSpPr>
            <p:cNvPr id="16" name="Textfeld 15">
              <a:extLst>
                <a:ext uri="{FF2B5EF4-FFF2-40B4-BE49-F238E27FC236}">
                  <a16:creationId xmlns:a16="http://schemas.microsoft.com/office/drawing/2014/main" id="{9152D496-CFA0-027C-0323-5A9125B5F173}"/>
                </a:ext>
              </a:extLst>
            </p:cNvPr>
            <p:cNvSpPr txBox="1"/>
            <p:nvPr/>
          </p:nvSpPr>
          <p:spPr>
            <a:xfrm>
              <a:off x="3950863" y="837439"/>
              <a:ext cx="221214" cy="166712"/>
            </a:xfrm>
            <a:prstGeom prst="rect">
              <a:avLst/>
            </a:prstGeom>
            <a:solidFill>
              <a:schemeClr val="bg1"/>
            </a:solidFill>
          </p:spPr>
          <p:txBody>
            <a:bodyPr wrap="none" lIns="0" tIns="0" rIns="0" bIns="0" rtlCol="0">
              <a:spAutoFit/>
            </a:bodyPr>
            <a:lstStyle/>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rPr>
                <a:t>Naive</a:t>
              </a:r>
            </a:p>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rPr>
                <a:t>T-Zelle</a:t>
              </a:r>
            </a:p>
          </p:txBody>
        </p:sp>
        <p:sp>
          <p:nvSpPr>
            <p:cNvPr id="17" name="Textfeld 16">
              <a:extLst>
                <a:ext uri="{FF2B5EF4-FFF2-40B4-BE49-F238E27FC236}">
                  <a16:creationId xmlns:a16="http://schemas.microsoft.com/office/drawing/2014/main" id="{2D1712A4-F91D-DF87-352F-E111D1DE3A44}"/>
                </a:ext>
              </a:extLst>
            </p:cNvPr>
            <p:cNvSpPr txBox="1"/>
            <p:nvPr/>
          </p:nvSpPr>
          <p:spPr>
            <a:xfrm>
              <a:off x="3337803" y="2543741"/>
              <a:ext cx="378309" cy="166712"/>
            </a:xfrm>
            <a:prstGeom prst="rect">
              <a:avLst/>
            </a:prstGeom>
            <a:solidFill>
              <a:schemeClr val="bg1"/>
            </a:solidFill>
          </p:spPr>
          <p:txBody>
            <a:bodyPr wrap="none" lIns="0" tIns="0" rIns="0" bIns="0" rtlCol="0">
              <a:spAutoFit/>
            </a:bodyPr>
            <a:lstStyle/>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rPr>
                <a:t>Selbst-</a:t>
              </a:r>
            </a:p>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err="1">
                  <a:ln>
                    <a:noFill/>
                  </a:ln>
                  <a:solidFill>
                    <a:prstClr val="black">
                      <a:lumMod val="75000"/>
                      <a:lumOff val="25000"/>
                    </a:prstClr>
                  </a:solidFill>
                  <a:effectLst/>
                  <a:uLnTx/>
                  <a:uFillTx/>
                  <a:latin typeface="Aptos" panose="020B0004020202020204" pitchFamily="34" charset="0"/>
                  <a:ea typeface="Verdana"/>
                  <a:cs typeface="Arial"/>
                </a:rPr>
                <a:t>erneuerung</a:t>
              </a:r>
              <a:endPar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endParaRPr>
            </a:p>
          </p:txBody>
        </p:sp>
        <p:sp>
          <p:nvSpPr>
            <p:cNvPr id="18" name="Textfeld 17">
              <a:extLst>
                <a:ext uri="{FF2B5EF4-FFF2-40B4-BE49-F238E27FC236}">
                  <a16:creationId xmlns:a16="http://schemas.microsoft.com/office/drawing/2014/main" id="{C34335E1-1F45-4F9D-122E-A261686E8347}"/>
                </a:ext>
              </a:extLst>
            </p:cNvPr>
            <p:cNvSpPr txBox="1"/>
            <p:nvPr/>
          </p:nvSpPr>
          <p:spPr>
            <a:xfrm>
              <a:off x="5205629" y="2815160"/>
              <a:ext cx="235984" cy="203064"/>
            </a:xfrm>
            <a:prstGeom prst="rect">
              <a:avLst/>
            </a:prstGeom>
            <a:gradFill flip="none" rotWithShape="1">
              <a:gsLst>
                <a:gs pos="0">
                  <a:srgbClr val="FEF5E2"/>
                </a:gs>
                <a:gs pos="23000">
                  <a:srgbClr val="FFF8DE"/>
                </a:gs>
                <a:gs pos="69000">
                  <a:srgbClr val="FEEECD"/>
                </a:gs>
                <a:gs pos="97000">
                  <a:srgbClr val="FEEAC3"/>
                </a:gs>
              </a:gsLst>
              <a:path path="circle">
                <a:fillToRect l="50000" t="50000" r="50000" b="50000"/>
              </a:path>
              <a:tileRect/>
            </a:gradFill>
            <a:ln>
              <a:solidFill>
                <a:srgbClr val="BFB595"/>
              </a:solidFill>
            </a:ln>
          </p:spPr>
          <p:txBody>
            <a:bodyPr wrap="square" lIns="36000" tIns="18000" rIns="0" bIns="18000" rtlCol="0">
              <a:spAutoFit/>
            </a:bodyPr>
            <a:lstStyle/>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rPr>
                <a:t>Zell-Tod</a:t>
              </a:r>
            </a:p>
          </p:txBody>
        </p:sp>
        <p:sp>
          <p:nvSpPr>
            <p:cNvPr id="19" name="Textfeld 18">
              <a:extLst>
                <a:ext uri="{FF2B5EF4-FFF2-40B4-BE49-F238E27FC236}">
                  <a16:creationId xmlns:a16="http://schemas.microsoft.com/office/drawing/2014/main" id="{4A82CC53-C7C8-A079-BF62-2E36ADC4E71D}"/>
                </a:ext>
              </a:extLst>
            </p:cNvPr>
            <p:cNvSpPr txBox="1"/>
            <p:nvPr/>
          </p:nvSpPr>
          <p:spPr>
            <a:xfrm>
              <a:off x="4206081" y="3130242"/>
              <a:ext cx="562571" cy="203064"/>
            </a:xfrm>
            <a:prstGeom prst="rect">
              <a:avLst/>
            </a:prstGeom>
            <a:gradFill flip="none" rotWithShape="1">
              <a:gsLst>
                <a:gs pos="0">
                  <a:srgbClr val="FEF5E2"/>
                </a:gs>
                <a:gs pos="23000">
                  <a:srgbClr val="FFF8DE"/>
                </a:gs>
                <a:gs pos="69000">
                  <a:srgbClr val="FEEECD"/>
                </a:gs>
                <a:gs pos="97000">
                  <a:srgbClr val="FEEAC3"/>
                </a:gs>
              </a:gsLst>
              <a:path path="circle">
                <a:fillToRect l="50000" t="50000" r="50000" b="50000"/>
              </a:path>
              <a:tileRect/>
            </a:gradFill>
            <a:ln>
              <a:solidFill>
                <a:srgbClr val="BFB595"/>
              </a:solidFill>
            </a:ln>
          </p:spPr>
          <p:txBody>
            <a:bodyPr wrap="square" lIns="36000" tIns="18000" rIns="0" bIns="18000" rtlCol="0">
              <a:spAutoFit/>
            </a:bodyPr>
            <a:lstStyle/>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rPr>
                <a:t>PD1- und/oder</a:t>
              </a:r>
            </a:p>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rPr>
                <a:t>PDL1-Blockade</a:t>
              </a:r>
            </a:p>
          </p:txBody>
        </p:sp>
        <p:sp>
          <p:nvSpPr>
            <p:cNvPr id="20" name="Textfeld 19">
              <a:extLst>
                <a:ext uri="{FF2B5EF4-FFF2-40B4-BE49-F238E27FC236}">
                  <a16:creationId xmlns:a16="http://schemas.microsoft.com/office/drawing/2014/main" id="{C6573250-FE94-74B7-52FD-87D302CB3B86}"/>
                </a:ext>
              </a:extLst>
            </p:cNvPr>
            <p:cNvSpPr txBox="1"/>
            <p:nvPr/>
          </p:nvSpPr>
          <p:spPr>
            <a:xfrm>
              <a:off x="3982393" y="3360089"/>
              <a:ext cx="301938" cy="119964"/>
            </a:xfrm>
            <a:prstGeom prst="rect">
              <a:avLst/>
            </a:prstGeom>
            <a:gradFill flip="none" rotWithShape="1">
              <a:gsLst>
                <a:gs pos="0">
                  <a:srgbClr val="FEF5E2"/>
                </a:gs>
                <a:gs pos="23000">
                  <a:srgbClr val="FFF8DE"/>
                </a:gs>
                <a:gs pos="69000">
                  <a:srgbClr val="FEEECD"/>
                </a:gs>
                <a:gs pos="97000">
                  <a:srgbClr val="FEEAC3"/>
                </a:gs>
              </a:gsLst>
              <a:path path="circle">
                <a:fillToRect l="50000" t="50000" r="50000" b="50000"/>
              </a:path>
              <a:tileRect/>
            </a:gradFill>
            <a:ln>
              <a:solidFill>
                <a:srgbClr val="BFB595"/>
              </a:solidFill>
            </a:ln>
          </p:spPr>
          <p:txBody>
            <a:bodyPr wrap="square" lIns="0" tIns="18000" rIns="0" bIns="18000" rtlCol="0">
              <a:spAutoFit/>
            </a:bodyPr>
            <a:lstStyle/>
            <a:p>
              <a:pPr marL="0" marR="0" lvl="0" indent="0" algn="ctr"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rPr>
                <a:t>Rettung</a:t>
              </a:r>
            </a:p>
          </p:txBody>
        </p:sp>
        <p:sp>
          <p:nvSpPr>
            <p:cNvPr id="21" name="Textfeld 20">
              <a:extLst>
                <a:ext uri="{FF2B5EF4-FFF2-40B4-BE49-F238E27FC236}">
                  <a16:creationId xmlns:a16="http://schemas.microsoft.com/office/drawing/2014/main" id="{487D6C16-1F6F-FB8F-609E-9F078BBBE84E}"/>
                </a:ext>
              </a:extLst>
            </p:cNvPr>
            <p:cNvSpPr txBox="1"/>
            <p:nvPr/>
          </p:nvSpPr>
          <p:spPr>
            <a:xfrm>
              <a:off x="1441968" y="3653310"/>
              <a:ext cx="800639" cy="83613"/>
            </a:xfrm>
            <a:prstGeom prst="rect">
              <a:avLst/>
            </a:prstGeom>
            <a:solidFill>
              <a:srgbClr val="ECECE7"/>
            </a:solidFill>
          </p:spPr>
          <p:txBody>
            <a:bodyPr wrap="square" lIns="0" tIns="0" rIns="0" bIns="0" rtlCol="0">
              <a:spAutoFit/>
            </a:bodyPr>
            <a:lstStyle/>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rPr>
                <a:t>Proliferatives Potenzial</a:t>
              </a:r>
            </a:p>
          </p:txBody>
        </p:sp>
        <p:sp>
          <p:nvSpPr>
            <p:cNvPr id="22" name="Textfeld 21">
              <a:extLst>
                <a:ext uri="{FF2B5EF4-FFF2-40B4-BE49-F238E27FC236}">
                  <a16:creationId xmlns:a16="http://schemas.microsoft.com/office/drawing/2014/main" id="{8965ED40-0F24-17D8-6E6F-7CCE5D9A87B6}"/>
                </a:ext>
              </a:extLst>
            </p:cNvPr>
            <p:cNvSpPr txBox="1"/>
            <p:nvPr/>
          </p:nvSpPr>
          <p:spPr>
            <a:xfrm>
              <a:off x="1441968" y="3785343"/>
              <a:ext cx="800639" cy="83613"/>
            </a:xfrm>
            <a:prstGeom prst="rect">
              <a:avLst/>
            </a:prstGeom>
            <a:solidFill>
              <a:srgbClr val="E3E4DC"/>
            </a:solidFill>
          </p:spPr>
          <p:txBody>
            <a:bodyPr wrap="square" lIns="0" tIns="0" rIns="0" bIns="0" rtlCol="0">
              <a:spAutoFit/>
            </a:bodyPr>
            <a:lstStyle/>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err="1">
                  <a:ln>
                    <a:noFill/>
                  </a:ln>
                  <a:solidFill>
                    <a:prstClr val="black">
                      <a:lumMod val="75000"/>
                      <a:lumOff val="25000"/>
                    </a:prstClr>
                  </a:solidFill>
                  <a:effectLst/>
                  <a:uLnTx/>
                  <a:uFillTx/>
                  <a:latin typeface="Aptos" panose="020B0004020202020204" pitchFamily="34" charset="0"/>
                  <a:ea typeface="Verdana"/>
                  <a:cs typeface="Arial"/>
                </a:rPr>
                <a:t>Zytokinproduktion</a:t>
              </a:r>
              <a:endPar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endParaRPr>
            </a:p>
          </p:txBody>
        </p:sp>
        <p:sp>
          <p:nvSpPr>
            <p:cNvPr id="24" name="Textfeld 23">
              <a:extLst>
                <a:ext uri="{FF2B5EF4-FFF2-40B4-BE49-F238E27FC236}">
                  <a16:creationId xmlns:a16="http://schemas.microsoft.com/office/drawing/2014/main" id="{01203547-FEA6-FAF8-5999-D7D3F9C14917}"/>
                </a:ext>
              </a:extLst>
            </p:cNvPr>
            <p:cNvSpPr txBox="1"/>
            <p:nvPr/>
          </p:nvSpPr>
          <p:spPr>
            <a:xfrm>
              <a:off x="1441968" y="3902139"/>
              <a:ext cx="1365047" cy="166712"/>
            </a:xfrm>
            <a:prstGeom prst="rect">
              <a:avLst/>
            </a:prstGeom>
            <a:solidFill>
              <a:srgbClr val="ECECE7"/>
            </a:solidFill>
          </p:spPr>
          <p:txBody>
            <a:bodyPr wrap="square" lIns="0" tIns="0" rIns="0" bIns="0" rtlCol="0">
              <a:spAutoFit/>
            </a:bodyPr>
            <a:lstStyle/>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rPr>
                <a:t>Gedächtnis-Marker</a:t>
              </a:r>
            </a:p>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rPr>
                <a:t>(z. B. CD44, CD62L, CD127 oder CXCR3)</a:t>
              </a:r>
            </a:p>
          </p:txBody>
        </p:sp>
        <p:sp>
          <p:nvSpPr>
            <p:cNvPr id="25" name="Textfeld 24">
              <a:extLst>
                <a:ext uri="{FF2B5EF4-FFF2-40B4-BE49-F238E27FC236}">
                  <a16:creationId xmlns:a16="http://schemas.microsoft.com/office/drawing/2014/main" id="{5947581E-A4D0-0C85-9CAF-23CDBE218ECA}"/>
                </a:ext>
              </a:extLst>
            </p:cNvPr>
            <p:cNvSpPr txBox="1"/>
            <p:nvPr/>
          </p:nvSpPr>
          <p:spPr>
            <a:xfrm>
              <a:off x="1433861" y="4113192"/>
              <a:ext cx="1365047" cy="166712"/>
            </a:xfrm>
            <a:prstGeom prst="rect">
              <a:avLst/>
            </a:prstGeom>
            <a:solidFill>
              <a:srgbClr val="E3E4DC"/>
            </a:solidFill>
          </p:spPr>
          <p:txBody>
            <a:bodyPr wrap="square" lIns="0" tIns="0" rIns="0" bIns="0" rtlCol="0">
              <a:spAutoFit/>
            </a:bodyPr>
            <a:lstStyle/>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rPr>
                <a:t>Hemmende Rezeptoren</a:t>
              </a:r>
            </a:p>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rPr>
                <a:t>(z. B. PD1, LAG3, CD160 oder 2B4)</a:t>
              </a:r>
            </a:p>
          </p:txBody>
        </p:sp>
        <p:sp>
          <p:nvSpPr>
            <p:cNvPr id="26" name="Textfeld 25">
              <a:extLst>
                <a:ext uri="{FF2B5EF4-FFF2-40B4-BE49-F238E27FC236}">
                  <a16:creationId xmlns:a16="http://schemas.microsoft.com/office/drawing/2014/main" id="{940EC2C2-6795-3ED3-B6AB-C4C14F87D40B}"/>
                </a:ext>
              </a:extLst>
            </p:cNvPr>
            <p:cNvSpPr txBox="1"/>
            <p:nvPr/>
          </p:nvSpPr>
          <p:spPr>
            <a:xfrm>
              <a:off x="1419212" y="4313087"/>
              <a:ext cx="1488794" cy="83613"/>
            </a:xfrm>
            <a:prstGeom prst="rect">
              <a:avLst/>
            </a:prstGeom>
            <a:solidFill>
              <a:srgbClr val="ECECE7"/>
            </a:solidFill>
          </p:spPr>
          <p:txBody>
            <a:bodyPr wrap="square" lIns="0" tIns="0" rIns="0" bIns="0" rtlCol="0">
              <a:spAutoFit/>
            </a:bodyPr>
            <a:lstStyle/>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rPr>
                <a:t>IL-7- und/oder IL-15-verm. Selbsterneuerung</a:t>
              </a:r>
            </a:p>
          </p:txBody>
        </p:sp>
        <p:sp>
          <p:nvSpPr>
            <p:cNvPr id="27" name="Textfeld 26">
              <a:extLst>
                <a:ext uri="{FF2B5EF4-FFF2-40B4-BE49-F238E27FC236}">
                  <a16:creationId xmlns:a16="http://schemas.microsoft.com/office/drawing/2014/main" id="{3560ED31-FBED-80C2-4B52-8DEE694BEA5A}"/>
                </a:ext>
              </a:extLst>
            </p:cNvPr>
            <p:cNvSpPr txBox="1"/>
            <p:nvPr/>
          </p:nvSpPr>
          <p:spPr>
            <a:xfrm>
              <a:off x="1433861" y="4443834"/>
              <a:ext cx="800639" cy="83613"/>
            </a:xfrm>
            <a:prstGeom prst="rect">
              <a:avLst/>
            </a:prstGeom>
            <a:solidFill>
              <a:srgbClr val="E3E4DC"/>
            </a:solidFill>
          </p:spPr>
          <p:txBody>
            <a:bodyPr wrap="square" lIns="0" tIns="0" rIns="0" bIns="0" rtlCol="0">
              <a:spAutoFit/>
            </a:bodyPr>
            <a:lstStyle/>
            <a:p>
              <a:pPr marL="0" marR="0" lvl="0" indent="0" algn="l" defTabSz="457200" rtl="0" eaLnBrk="1" fontAlgn="auto" latinLnBrk="0" hangingPunct="1">
                <a:lnSpc>
                  <a:spcPct val="90000"/>
                </a:lnSpc>
                <a:spcBef>
                  <a:spcPts val="0"/>
                </a:spcBef>
                <a:spcAft>
                  <a:spcPts val="0"/>
                </a:spcAft>
                <a:buClrTx/>
                <a:buSzTx/>
                <a:buFontTx/>
                <a:buNone/>
                <a:tabLst/>
                <a:defRPr/>
              </a:pPr>
              <a:r>
                <a:rPr kumimoji="0" lang="de-DE" sz="600" b="0" i="0" u="none" strike="noStrike" kern="1200" cap="none" spc="0" normalizeH="0" baseline="0" noProof="0" dirty="0">
                  <a:ln>
                    <a:noFill/>
                  </a:ln>
                  <a:solidFill>
                    <a:prstClr val="black">
                      <a:lumMod val="75000"/>
                      <a:lumOff val="25000"/>
                    </a:prstClr>
                  </a:solidFill>
                  <a:effectLst/>
                  <a:uLnTx/>
                  <a:uFillTx/>
                  <a:latin typeface="Aptos" panose="020B0004020202020204" pitchFamily="34" charset="0"/>
                  <a:ea typeface="Verdana"/>
                  <a:cs typeface="Arial"/>
                </a:rPr>
                <a:t>Antigen-Abhängigkeit</a:t>
              </a:r>
            </a:p>
          </p:txBody>
        </p:sp>
      </p:grpSp>
    </p:spTree>
    <p:extLst>
      <p:ext uri="{BB962C8B-B14F-4D97-AF65-F5344CB8AC3E}">
        <p14:creationId xmlns:p14="http://schemas.microsoft.com/office/powerpoint/2010/main" val="3160998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8224&quot;&gt;&lt;version val=&quot;35110&quot;/&gt;&lt;CPresentation id=&quot;1&quot;&gt;&lt;m_precDefaultNumber&gt;&lt;m_bNumberIsYear val=&quot;1&quot;/&gt;&lt;m_chMinusSymbol&gt;-&lt;/m_chMinusSymbol&gt;&lt;m_chDecimalSymbol17909&gt;,&lt;/m_chDecimalSymbol17909&gt;&lt;m_nGroupingDigits17909 val=&quot;3&quot;/&gt;&lt;m_chGroupingSymbol17909&gt; &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 &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Day&gt;&lt;m_yearfmt&gt;&lt;begin val=&quot;0&quot;/&gt;&lt;end val=&quot;4&quot;/&gt;&lt;/m_yearfmt&gt;&lt;/m_precDefaultDay&gt;&lt;m_precDefaultWeek&gt;&lt;m_yearfmt&gt;&lt;begin val=&quot;0&quot;/&gt;&lt;end val=&quot;4&quot;/&gt;&lt;/m_yearfmt&gt;&lt;/m_precDefaultWeek&gt;&lt;m_precDefaultMonth&gt;&lt;m_yearfmt&gt;&lt;begin val=&quot;0&quot;/&gt;&lt;end val=&quot;4&quot;/&gt;&lt;/m_yearfmt&gt;&lt;/m_precDefaultMonth&gt;&lt;m_precDefaultQuarter&gt;&lt;m_yearfmt&gt;&lt;begin val=&quot;0&quot;/&gt;&lt;end val=&quot;4&quot;/&gt;&lt;/m_yearfmt&gt;&lt;/m_precDefaultQuarter&gt;&lt;m_precDefaultYear&gt;&lt;m_yearfmt&gt;&lt;begin val=&quot;0&quot;/&gt;&lt;end val=&quot;4&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2&quot;/&gt;&lt;m_eweekdayFirstOfWorkweek val=&quot;2&quot;/&gt;&lt;m_eweekdayFirstOfWeekend val=&quot;7&quot;/&gt;&lt;/CPresentation&gt;&lt;/root&gt;"/>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ID" val="67761db4909d660e642b9355"/>
  <p:tag name="FIGURESLIDEID" val="94eeb24b-3937-45b9-be96-f5de3bf7c7c2"/>
  <p:tag name="SELECTIONIDS" val="f99557b3-b631-40af-bf16-e710605d3197"/>
  <p:tag name="TRANSPARENTBACKGROUND" val="true"/>
  <p:tag name="VERSION" val="1735808588694"/>
  <p:tag name="TITLE" val="Adaptive Immunity"/>
  <p:tag name="CREATORNAME" val="Mohamed Abubaker"/>
  <p:tag name="DATEINSERTED" val="1735808852305"/>
  <p:tag name="DPI" val="300"/>
  <p:tag name="BIOJSON" val="{&quot;id&quot;:&quot;3fe88a6d-a9af-47e0-a9c8-5a550d564c95&quot;,&quot;objects&quot;:{&quot;f99557b3-b631-40af-bf16-e710605d3197&quot;:{&quot;id&quot;:&quot;f99557b3-b631-40af-bf16-e710605d3197&quot;,&quot;name&quot;:&quot;Lymphocyte (B-cell)&quot;,&quot;type&quot;:&quot;FIGURE_OBJECT&quot;,&quot;relativeTransform&quot;:{&quot;translate&quot;:{&quot;x&quot;:381.01328061314393,&quot;y&quot;:164.25882212490984},&quot;rotate&quot;:3.141592653589793,&quot;skewX&quot;:7.217726380918644e-32,&quot;scale&quot;:{&quot;x&quot;:1.6529891922218602,&quot;y&quot;:1.6529891922218598}},&quot;image&quot;:{&quot;url&quot;:&quot;https://icons.cdn.biorender.com/biorender/61536800e75ac20029699dbd/61536716e75ac20029699d99.png&quot;,&quot;fallbackUrl&quot;:&quot;sources/icons/61536800e75ac20029699dbd/61536716e75ac20029699d99.svg&quot;,&quot;isPremium&quot;:false,&quot;isPacked&quot;:true,&quot;size&quot;:{&quot;x&quot;:100,&quot;y&quot;:102.83687943262412}},&quot;source&quot;:{&quot;id&quot;:&quot;61536716e75ac20029699d99&quot;,&quot;type&quot;:&quot;ASSETS&quot;},&quot;parent&quot;:{&quot;type&quot;:&quot;CHILD&quot;,&quot;parentId&quot;:&quot;94eeb24b-3937-45b9-be96-f5de3bf7c7c2&quot;,&quot;order&quot;:&quot;99999999999981&quot;}},&quot;94eeb24b-3937-45b9-be96-f5de3bf7c7c2&quot;:{&quot;type&quot;:&quot;FIGURE_OBJECT&quot;,&quot;id&quot;:&quot;94eeb24b-3937-45b9-be96-f5de3bf7c7c2&quot;,&quot;document&quot;:{&quot;type&quot;:&quot;FIGURE&quot;,&quot;canvasType&quot;:&quot;FIGURE&quot;,&quot;units&quot;:&quot;in&quot;,&quot;title&quot;:&quot;&quot;},&quot;relativeTransform&quot;:{&quot;translate&quot;:{&quot;x&quot;:0,&quot;y&quot;:0},&quot;rotate&quot;:0,&quot;skewX&quot;:0,&quot;scale&quot;:{&quot;x&quot;:1,&quot;y&quot;:1}},&quot;isLocked&quot;:false,&quot;parent&quot;:{&quot;type&quot;:&quot;DOCUMENT&quot;,&quot;parentId&quot;:&quot;3fe88a6d-a9af-47e0-a9c8-5a550d564c95&quot;,&quot;order&quot;:&quot;5&quot;},&quot;source&quot;:{&quot;id&quot;:&quot;5f178ad877526300ae487d8f&quot;,&quot;type&quot;:&quot;TEMPLATES&quot;}},&quot;3fe88a6d-a9af-47e0-a9c8-5a550d564c95&quot;:{&quot;id&quot;:&quot;3fe88a6d-a9af-47e0-a9c8-5a550d564c95&quot;,&quot;type&quot;:&quot;FIGURE_OBJECT&quot;,&quot;document&quot;:{&quot;type&quot;:&quot;DOCUMENT_GROUP&quot;,&quot;canvasType&quot;:&quot;FIGURE&quot;,&quot;units&quot;:&quot;in&quot;},&quot;source&quot;:{&quot;id&quot;:&quot;5f178ad877526300ae487d8f&quot;,&quot;type&quot;:&quot;TEMPLATES&quot;}}}}"/>
</p:tagLst>
</file>

<file path=ppt/tags/tag4.xml><?xml version="1.0" encoding="utf-8"?>
<p:tagLst xmlns:a="http://schemas.openxmlformats.org/drawingml/2006/main" xmlns:r="http://schemas.openxmlformats.org/officeDocument/2006/relationships" xmlns:p="http://schemas.openxmlformats.org/presentationml/2006/main">
  <p:tag name="ID" val="67761db4909d660e642b9355"/>
  <p:tag name="FIGURESLIDEID" val="94eeb24b-3937-45b9-be96-f5de3bf7c7c2"/>
  <p:tag name="SELECTIONIDS" val="9a1a0d44-5237-4095-8efa-5a9fe1a425e0"/>
  <p:tag name="TRANSPARENTBACKGROUND" val="true"/>
  <p:tag name="VERSION" val="1735808588694"/>
  <p:tag name="TITLE" val="Adaptive Immunity"/>
  <p:tag name="CREATORNAME" val="Mohamed Abubaker"/>
  <p:tag name="DATEINSERTED" val="1735808852305"/>
  <p:tag name="DPI" val="300"/>
  <p:tag name="BIOJSON" val="{&quot;id&quot;:&quot;3fe88a6d-a9af-47e0-a9c8-5a550d564c95&quot;,&quot;objects&quot;:{&quot;9a1a0d44-5237-4095-8efa-5a9fe1a425e0&quot;:{&quot;id&quot;:&quot;9a1a0d44-5237-4095-8efa-5a9fe1a425e0&quot;,&quot;name&quot;:&quot;Lymphocyte (B-cell)&quot;,&quot;type&quot;:&quot;FIGURE_OBJECT&quot;,&quot;relativeTransform&quot;:{&quot;translate&quot;:{&quot;x&quot;:149.1916030728544,&quot;y&quot;:-87.20315156351086},&quot;rotate&quot;:3.141592653589793,&quot;skewX&quot;:7.217726380918644e-32,&quot;scale&quot;:{&quot;x&quot;:1.6529891922218602,&quot;y&quot;:1.6529891922218598}},&quot;image&quot;:{&quot;url&quot;:&quot;https://icons.cdn.biorender.com/biorender/61536800e75ac20029699dbd/61536716e75ac20029699d99.png&quot;,&quot;fallbackUrl&quot;:&quot;sources/icons/61536800e75ac20029699dbd/61536716e75ac20029699d99.svg&quot;,&quot;isPremium&quot;:false,&quot;isPacked&quot;:true,&quot;size&quot;:{&quot;x&quot;:100,&quot;y&quot;:102.83687943262412}},&quot;source&quot;:{&quot;id&quot;:&quot;61536716e75ac20029699d99&quot;,&quot;type&quot;:&quot;ASSETS&quot;},&quot;parent&quot;:{&quot;type&quot;:&quot;CHILD&quot;,&quot;parentId&quot;:&quot;94eeb24b-3937-45b9-be96-f5de3bf7c7c2&quot;,&quot;order&quot;:&quot;99999999999998&quot;},&quot;styles&quot;:{&quot;cell&quot;:[{&quot;monochromeTargetColor&quot;:&quot;#925A44&quot;,&quot;styleName&quot;:&quot;FILL&quot;,&quot;color&quot;:&quot;#895d4f&quot;},{&quot;monochromeTargetColor&quot;:&quot;#925A44&quot;,&quot;styleName&quot;:&quot;STROKE&quot;,&quot;color&quot;:&quot;#5a2b1f&quot;}],&quot;nucleus&quot;:[{&quot;monochromeTargetColor&quot;:&quot;#925A44&quot;,&quot;styleName&quot;:&quot;FILL&quot;,&quot;color&quot;:&quot;#734537&quot;},{&quot;monochromeTargetColor&quot;:&quot;#925A44&quot;,&quot;styleName&quot;:&quot;STROKE&quot;,&quot;color&quot;:&quot;#633427&quot;}]}},&quot;94eeb24b-3937-45b9-be96-f5de3bf7c7c2&quot;:{&quot;type&quot;:&quot;FIGURE_OBJECT&quot;,&quot;id&quot;:&quot;94eeb24b-3937-45b9-be96-f5de3bf7c7c2&quot;,&quot;document&quot;:{&quot;type&quot;:&quot;FIGURE&quot;,&quot;canvasType&quot;:&quot;FIGURE&quot;,&quot;units&quot;:&quot;in&quot;,&quot;title&quot;:&quot;&quot;},&quot;relativeTransform&quot;:{&quot;translate&quot;:{&quot;x&quot;:0,&quot;y&quot;:0},&quot;rotate&quot;:0,&quot;skewX&quot;:0,&quot;scale&quot;:{&quot;x&quot;:1,&quot;y&quot;:1}},&quot;isLocked&quot;:false,&quot;parent&quot;:{&quot;type&quot;:&quot;DOCUMENT&quot;,&quot;parentId&quot;:&quot;3fe88a6d-a9af-47e0-a9c8-5a550d564c95&quot;,&quot;order&quot;:&quot;5&quot;},&quot;source&quot;:{&quot;id&quot;:&quot;5f178ad877526300ae487d8f&quot;,&quot;type&quot;:&quot;TEMPLATES&quot;}},&quot;3fe88a6d-a9af-47e0-a9c8-5a550d564c95&quot;:{&quot;id&quot;:&quot;3fe88a6d-a9af-47e0-a9c8-5a550d564c95&quot;,&quot;type&quot;:&quot;FIGURE_OBJECT&quot;,&quot;document&quot;:{&quot;type&quot;:&quot;DOCUMENT_GROUP&quot;,&quot;canvasType&quot;:&quot;FIGURE&quot;,&quot;units&quot;:&quot;in&quot;},&quot;source&quot;:{&quot;id&quot;:&quot;5f178ad877526300ae487d8f&quot;,&quot;type&quot;:&quot;TEMPLATES&quot;}}}}"/>
</p:tagLst>
</file>

<file path=ppt/tags/tag5.xml><?xml version="1.0" encoding="utf-8"?>
<p:tagLst xmlns:a="http://schemas.openxmlformats.org/drawingml/2006/main" xmlns:r="http://schemas.openxmlformats.org/officeDocument/2006/relationships" xmlns:p="http://schemas.openxmlformats.org/presentationml/2006/main">
  <p:tag name="ID" val="67761db4909d660e642b9355"/>
  <p:tag name="FIGURESLIDEID" val="94eeb24b-3937-45b9-be96-f5de3bf7c7c2"/>
  <p:tag name="SELECTIONIDS" val="9a1a0d44-5237-4095-8efa-5a9fe1a425e0"/>
  <p:tag name="TRANSPARENTBACKGROUND" val="true"/>
  <p:tag name="VERSION" val="1735808588694"/>
  <p:tag name="TITLE" val="Adaptive Immunity"/>
  <p:tag name="CREATORNAME" val="Mohamed Abubaker"/>
  <p:tag name="DATEINSERTED" val="1735808852305"/>
  <p:tag name="DPI" val="300"/>
  <p:tag name="BIOJSON" val="{&quot;id&quot;:&quot;3fe88a6d-a9af-47e0-a9c8-5a550d564c95&quot;,&quot;objects&quot;:{&quot;9a1a0d44-5237-4095-8efa-5a9fe1a425e0&quot;:{&quot;id&quot;:&quot;9a1a0d44-5237-4095-8efa-5a9fe1a425e0&quot;,&quot;name&quot;:&quot;Lymphocyte (B-cell)&quot;,&quot;type&quot;:&quot;FIGURE_OBJECT&quot;,&quot;relativeTransform&quot;:{&quot;translate&quot;:{&quot;x&quot;:149.1916030728544,&quot;y&quot;:-87.20315156351086},&quot;rotate&quot;:3.141592653589793,&quot;skewX&quot;:7.217726380918644e-32,&quot;scale&quot;:{&quot;x&quot;:1.6529891922218602,&quot;y&quot;:1.6529891922218598}},&quot;image&quot;:{&quot;url&quot;:&quot;https://icons.cdn.biorender.com/biorender/61536800e75ac20029699dbd/61536716e75ac20029699d99.png&quot;,&quot;fallbackUrl&quot;:&quot;sources/icons/61536800e75ac20029699dbd/61536716e75ac20029699d99.svg&quot;,&quot;isPremium&quot;:false,&quot;isPacked&quot;:true,&quot;size&quot;:{&quot;x&quot;:100,&quot;y&quot;:102.83687943262412}},&quot;source&quot;:{&quot;id&quot;:&quot;61536716e75ac20029699d99&quot;,&quot;type&quot;:&quot;ASSETS&quot;},&quot;parent&quot;:{&quot;type&quot;:&quot;CHILD&quot;,&quot;parentId&quot;:&quot;94eeb24b-3937-45b9-be96-f5de3bf7c7c2&quot;,&quot;order&quot;:&quot;99999999999998&quot;},&quot;styles&quot;:{&quot;cell&quot;:[{&quot;monochromeTargetColor&quot;:&quot;#925A44&quot;,&quot;styleName&quot;:&quot;FILL&quot;,&quot;color&quot;:&quot;#895d4f&quot;},{&quot;monochromeTargetColor&quot;:&quot;#925A44&quot;,&quot;styleName&quot;:&quot;STROKE&quot;,&quot;color&quot;:&quot;#5a2b1f&quot;}],&quot;nucleus&quot;:[{&quot;monochromeTargetColor&quot;:&quot;#925A44&quot;,&quot;styleName&quot;:&quot;FILL&quot;,&quot;color&quot;:&quot;#734537&quot;},{&quot;monochromeTargetColor&quot;:&quot;#925A44&quot;,&quot;styleName&quot;:&quot;STROKE&quot;,&quot;color&quot;:&quot;#633427&quot;}]}},&quot;94eeb24b-3937-45b9-be96-f5de3bf7c7c2&quot;:{&quot;type&quot;:&quot;FIGURE_OBJECT&quot;,&quot;id&quot;:&quot;94eeb24b-3937-45b9-be96-f5de3bf7c7c2&quot;,&quot;document&quot;:{&quot;type&quot;:&quot;FIGURE&quot;,&quot;canvasType&quot;:&quot;FIGURE&quot;,&quot;units&quot;:&quot;in&quot;,&quot;title&quot;:&quot;&quot;},&quot;relativeTransform&quot;:{&quot;translate&quot;:{&quot;x&quot;:0,&quot;y&quot;:0},&quot;rotate&quot;:0,&quot;skewX&quot;:0,&quot;scale&quot;:{&quot;x&quot;:1,&quot;y&quot;:1}},&quot;isLocked&quot;:false,&quot;parent&quot;:{&quot;type&quot;:&quot;DOCUMENT&quot;,&quot;parentId&quot;:&quot;3fe88a6d-a9af-47e0-a9c8-5a550d564c95&quot;,&quot;order&quot;:&quot;5&quot;},&quot;source&quot;:{&quot;id&quot;:&quot;5f178ad877526300ae487d8f&quot;,&quot;type&quot;:&quot;TEMPLATES&quot;}},&quot;3fe88a6d-a9af-47e0-a9c8-5a550d564c95&quot;:{&quot;id&quot;:&quot;3fe88a6d-a9af-47e0-a9c8-5a550d564c95&quot;,&quot;type&quot;:&quot;FIGURE_OBJECT&quot;,&quot;document&quot;:{&quot;type&quot;:&quot;DOCUMENT_GROUP&quot;,&quot;canvasType&quot;:&quot;FIGURE&quot;,&quot;units&quot;:&quot;in&quot;},&quot;source&quot;:{&quot;id&quot;:&quot;5f178ad877526300ae487d8f&quot;,&quot;type&quot;:&quot;TEMPLATES&quot;}}}}"/>
</p:tagLst>
</file>

<file path=ppt/tags/tag6.xml><?xml version="1.0" encoding="utf-8"?>
<p:tagLst xmlns:a="http://schemas.openxmlformats.org/drawingml/2006/main" xmlns:r="http://schemas.openxmlformats.org/officeDocument/2006/relationships" xmlns:p="http://schemas.openxmlformats.org/presentationml/2006/main">
  <p:tag name="ID" val="67761db4909d660e642b9355"/>
  <p:tag name="FIGURESLIDEID" val="94eeb24b-3937-45b9-be96-f5de3bf7c7c2"/>
  <p:tag name="SELECTIONIDS" val="9a1a0d44-5237-4095-8efa-5a9fe1a425e0"/>
  <p:tag name="TRANSPARENTBACKGROUND" val="true"/>
  <p:tag name="VERSION" val="1735808588694"/>
  <p:tag name="TITLE" val="Adaptive Immunity"/>
  <p:tag name="CREATORNAME" val="Mohamed Abubaker"/>
  <p:tag name="DATEINSERTED" val="1735808852305"/>
  <p:tag name="DPI" val="300"/>
  <p:tag name="BIOJSON" val="{&quot;id&quot;:&quot;3fe88a6d-a9af-47e0-a9c8-5a550d564c95&quot;,&quot;objects&quot;:{&quot;9a1a0d44-5237-4095-8efa-5a9fe1a425e0&quot;:{&quot;id&quot;:&quot;9a1a0d44-5237-4095-8efa-5a9fe1a425e0&quot;,&quot;name&quot;:&quot;Lymphocyte (B-cell)&quot;,&quot;type&quot;:&quot;FIGURE_OBJECT&quot;,&quot;relativeTransform&quot;:{&quot;translate&quot;:{&quot;x&quot;:149.1916030728544,&quot;y&quot;:-87.20315156351086},&quot;rotate&quot;:3.141592653589793,&quot;skewX&quot;:7.217726380918644e-32,&quot;scale&quot;:{&quot;x&quot;:1.6529891922218602,&quot;y&quot;:1.6529891922218598}},&quot;image&quot;:{&quot;url&quot;:&quot;https://icons.cdn.biorender.com/biorender/61536800e75ac20029699dbd/61536716e75ac20029699d99.png&quot;,&quot;fallbackUrl&quot;:&quot;sources/icons/61536800e75ac20029699dbd/61536716e75ac20029699d99.svg&quot;,&quot;isPremium&quot;:false,&quot;isPacked&quot;:true,&quot;size&quot;:{&quot;x&quot;:100,&quot;y&quot;:102.83687943262412}},&quot;source&quot;:{&quot;id&quot;:&quot;61536716e75ac20029699d99&quot;,&quot;type&quot;:&quot;ASSETS&quot;},&quot;parent&quot;:{&quot;type&quot;:&quot;CHILD&quot;,&quot;parentId&quot;:&quot;94eeb24b-3937-45b9-be96-f5de3bf7c7c2&quot;,&quot;order&quot;:&quot;99999999999998&quot;},&quot;styles&quot;:{&quot;cell&quot;:[{&quot;monochromeTargetColor&quot;:&quot;#925A44&quot;,&quot;styleName&quot;:&quot;FILL&quot;,&quot;color&quot;:&quot;#895d4f&quot;},{&quot;monochromeTargetColor&quot;:&quot;#925A44&quot;,&quot;styleName&quot;:&quot;STROKE&quot;,&quot;color&quot;:&quot;#5a2b1f&quot;}],&quot;nucleus&quot;:[{&quot;monochromeTargetColor&quot;:&quot;#925A44&quot;,&quot;styleName&quot;:&quot;FILL&quot;,&quot;color&quot;:&quot;#734537&quot;},{&quot;monochromeTargetColor&quot;:&quot;#925A44&quot;,&quot;styleName&quot;:&quot;STROKE&quot;,&quot;color&quot;:&quot;#633427&quot;}]}},&quot;94eeb24b-3937-45b9-be96-f5de3bf7c7c2&quot;:{&quot;type&quot;:&quot;FIGURE_OBJECT&quot;,&quot;id&quot;:&quot;94eeb24b-3937-45b9-be96-f5de3bf7c7c2&quot;,&quot;document&quot;:{&quot;type&quot;:&quot;FIGURE&quot;,&quot;canvasType&quot;:&quot;FIGURE&quot;,&quot;units&quot;:&quot;in&quot;,&quot;title&quot;:&quot;&quot;},&quot;relativeTransform&quot;:{&quot;translate&quot;:{&quot;x&quot;:0,&quot;y&quot;:0},&quot;rotate&quot;:0,&quot;skewX&quot;:0,&quot;scale&quot;:{&quot;x&quot;:1,&quot;y&quot;:1}},&quot;isLocked&quot;:false,&quot;parent&quot;:{&quot;type&quot;:&quot;DOCUMENT&quot;,&quot;parentId&quot;:&quot;3fe88a6d-a9af-47e0-a9c8-5a550d564c95&quot;,&quot;order&quot;:&quot;5&quot;},&quot;source&quot;:{&quot;id&quot;:&quot;5f178ad877526300ae487d8f&quot;,&quot;type&quot;:&quot;TEMPLATES&quot;}},&quot;3fe88a6d-a9af-47e0-a9c8-5a550d564c95&quot;:{&quot;id&quot;:&quot;3fe88a6d-a9af-47e0-a9c8-5a550d564c95&quot;,&quot;type&quot;:&quot;FIGURE_OBJECT&quot;,&quot;document&quot;:{&quot;type&quot;:&quot;DOCUMENT_GROUP&quot;,&quot;canvasType&quot;:&quot;FIGURE&quot;,&quot;units&quot;:&quot;in&quot;},&quot;source&quot;:{&quot;id&quot;:&quot;5f178ad877526300ae487d8f&quot;,&quot;type&quot;:&quot;TEMPLATES&quot;}}}}"/>
</p:tagLst>
</file>

<file path=ppt/tags/tag7.xml><?xml version="1.0" encoding="utf-8"?>
<p:tagLst xmlns:a="http://schemas.openxmlformats.org/drawingml/2006/main" xmlns:r="http://schemas.openxmlformats.org/officeDocument/2006/relationships" xmlns:p="http://schemas.openxmlformats.org/presentationml/2006/main">
  <p:tag name="ID" val="67761db4909d660e642b9355"/>
  <p:tag name="FIGURESLIDEID" val="94eeb24b-3937-45b9-be96-f5de3bf7c7c2"/>
  <p:tag name="SELECTIONIDS" val="9a1a0d44-5237-4095-8efa-5a9fe1a425e0"/>
  <p:tag name="TRANSPARENTBACKGROUND" val="true"/>
  <p:tag name="VERSION" val="1735808588694"/>
  <p:tag name="TITLE" val="Adaptive Immunity"/>
  <p:tag name="CREATORNAME" val="Mohamed Abubaker"/>
  <p:tag name="DATEINSERTED" val="1735808852305"/>
  <p:tag name="DPI" val="300"/>
  <p:tag name="BIOJSON" val="{&quot;id&quot;:&quot;3fe88a6d-a9af-47e0-a9c8-5a550d564c95&quot;,&quot;objects&quot;:{&quot;9a1a0d44-5237-4095-8efa-5a9fe1a425e0&quot;:{&quot;id&quot;:&quot;9a1a0d44-5237-4095-8efa-5a9fe1a425e0&quot;,&quot;name&quot;:&quot;Lymphocyte (B-cell)&quot;,&quot;type&quot;:&quot;FIGURE_OBJECT&quot;,&quot;relativeTransform&quot;:{&quot;translate&quot;:{&quot;x&quot;:149.1916030728544,&quot;y&quot;:-87.20315156351086},&quot;rotate&quot;:3.141592653589793,&quot;skewX&quot;:7.217726380918644e-32,&quot;scale&quot;:{&quot;x&quot;:1.6529891922218602,&quot;y&quot;:1.6529891922218598}},&quot;image&quot;:{&quot;url&quot;:&quot;https://icons.cdn.biorender.com/biorender/61536800e75ac20029699dbd/61536716e75ac20029699d99.png&quot;,&quot;fallbackUrl&quot;:&quot;sources/icons/61536800e75ac20029699dbd/61536716e75ac20029699d99.svg&quot;,&quot;isPremium&quot;:false,&quot;isPacked&quot;:true,&quot;size&quot;:{&quot;x&quot;:100,&quot;y&quot;:102.83687943262412}},&quot;source&quot;:{&quot;id&quot;:&quot;61536716e75ac20029699d99&quot;,&quot;type&quot;:&quot;ASSETS&quot;},&quot;parent&quot;:{&quot;type&quot;:&quot;CHILD&quot;,&quot;parentId&quot;:&quot;94eeb24b-3937-45b9-be96-f5de3bf7c7c2&quot;,&quot;order&quot;:&quot;99999999999998&quot;},&quot;styles&quot;:{&quot;cell&quot;:[{&quot;monochromeTargetColor&quot;:&quot;#925A44&quot;,&quot;styleName&quot;:&quot;FILL&quot;,&quot;color&quot;:&quot;#895d4f&quot;},{&quot;monochromeTargetColor&quot;:&quot;#925A44&quot;,&quot;styleName&quot;:&quot;STROKE&quot;,&quot;color&quot;:&quot;#5a2b1f&quot;}],&quot;nucleus&quot;:[{&quot;monochromeTargetColor&quot;:&quot;#925A44&quot;,&quot;styleName&quot;:&quot;FILL&quot;,&quot;color&quot;:&quot;#734537&quot;},{&quot;monochromeTargetColor&quot;:&quot;#925A44&quot;,&quot;styleName&quot;:&quot;STROKE&quot;,&quot;color&quot;:&quot;#633427&quot;}]}},&quot;94eeb24b-3937-45b9-be96-f5de3bf7c7c2&quot;:{&quot;type&quot;:&quot;FIGURE_OBJECT&quot;,&quot;id&quot;:&quot;94eeb24b-3937-45b9-be96-f5de3bf7c7c2&quot;,&quot;document&quot;:{&quot;type&quot;:&quot;FIGURE&quot;,&quot;canvasType&quot;:&quot;FIGURE&quot;,&quot;units&quot;:&quot;in&quot;,&quot;title&quot;:&quot;&quot;},&quot;relativeTransform&quot;:{&quot;translate&quot;:{&quot;x&quot;:0,&quot;y&quot;:0},&quot;rotate&quot;:0,&quot;skewX&quot;:0,&quot;scale&quot;:{&quot;x&quot;:1,&quot;y&quot;:1}},&quot;isLocked&quot;:false,&quot;parent&quot;:{&quot;type&quot;:&quot;DOCUMENT&quot;,&quot;parentId&quot;:&quot;3fe88a6d-a9af-47e0-a9c8-5a550d564c95&quot;,&quot;order&quot;:&quot;5&quot;},&quot;source&quot;:{&quot;id&quot;:&quot;5f178ad877526300ae487d8f&quot;,&quot;type&quot;:&quot;TEMPLATES&quot;}},&quot;3fe88a6d-a9af-47e0-a9c8-5a550d564c95&quot;:{&quot;id&quot;:&quot;3fe88a6d-a9af-47e0-a9c8-5a550d564c95&quot;,&quot;type&quot;:&quot;FIGURE_OBJECT&quot;,&quot;document&quot;:{&quot;type&quot;:&quot;DOCUMENT_GROUP&quot;,&quot;canvasType&quot;:&quot;FIGURE&quot;,&quot;units&quot;:&quot;in&quot;},&quot;source&quot;:{&quot;id&quot;:&quot;5f178ad877526300ae487d8f&quot;,&quot;type&quot;:&quot;TEMPLATES&quot;}}}}"/>
</p:tagLst>
</file>

<file path=ppt/theme/theme1.xml><?xml version="1.0" encoding="utf-8"?>
<a:theme xmlns:a="http://schemas.openxmlformats.org/drawingml/2006/main" name="20_Sanofi">
  <a:themeElements>
    <a:clrScheme name="00. Sanofi">
      <a:dk1>
        <a:sysClr val="windowText" lastClr="000000"/>
      </a:dk1>
      <a:lt1>
        <a:sysClr val="window" lastClr="FFFFFF"/>
      </a:lt1>
      <a:dk2>
        <a:srgbClr val="F4F2F6"/>
      </a:dk2>
      <a:lt2>
        <a:srgbClr val="F5F5F5"/>
      </a:lt2>
      <a:accent1>
        <a:srgbClr val="23004C"/>
      </a:accent1>
      <a:accent2>
        <a:srgbClr val="7A00E6"/>
      </a:accent2>
      <a:accent3>
        <a:srgbClr val="ED6C4E"/>
      </a:accent3>
      <a:accent4>
        <a:srgbClr val="62D488"/>
      </a:accent4>
      <a:accent5>
        <a:srgbClr val="F6C243"/>
      </a:accent5>
      <a:accent6>
        <a:srgbClr val="CA99F5"/>
      </a:accent6>
      <a:hlink>
        <a:srgbClr val="62D488"/>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w="9525">
          <a:solidFill>
            <a:schemeClr val="tx1"/>
          </a:solid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nchor="ctr">
        <a:spAutoFit/>
      </a:bodyPr>
      <a:lstStyle>
        <a:defPPr algn="l">
          <a:defRPr sz="1600" dirty="0" err="1" smtClean="0"/>
        </a:defPPr>
      </a:lstStyle>
    </a:txDef>
  </a:objectDefaults>
  <a:extraClrSchemeLst/>
  <a:extLst>
    <a:ext uri="{05A4C25C-085E-4340-85A3-A5531E510DB2}">
      <thm15:themeFamily xmlns:thm15="http://schemas.microsoft.com/office/thememl/2012/main" name="Health Advances T1D Disease Area Strategy Project Kickoff 2022Mar28" id="{0D32C651-818E-402E-AA5A-61F395FF9DF8}" vid="{C76B6EF9-A230-4530-8B31-9DCE04BCDF59}"/>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A91D800CDDFD446A813E3ACC6535C63" ma:contentTypeVersion="18" ma:contentTypeDescription="Create a new document." ma:contentTypeScope="" ma:versionID="dbe93f5cacfac3ac782e46b8ded3ef86">
  <xsd:schema xmlns:xsd="http://www.w3.org/2001/XMLSchema" xmlns:xs="http://www.w3.org/2001/XMLSchema" xmlns:p="http://schemas.microsoft.com/office/2006/metadata/properties" xmlns:ns2="c6cd59a3-ce70-4c25-b5e0-f54afc204a1d" xmlns:ns3="786ecb80-ad1a-440b-9fcc-98153c4be8a6" targetNamespace="http://schemas.microsoft.com/office/2006/metadata/properties" ma:root="true" ma:fieldsID="69c3b0515eaab7d6953342d02d47d9de" ns2:_="" ns3:_="">
    <xsd:import namespace="c6cd59a3-ce70-4c25-b5e0-f54afc204a1d"/>
    <xsd:import namespace="786ecb80-ad1a-440b-9fcc-98153c4be8a6"/>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element ref="ns2:MediaServiceLocation" minOccurs="0"/>
                <xsd:element ref="ns2:TranslatedLang" minOccurs="0"/>
                <xsd:element ref="ns2:MediaServiceBillingMetadata" minOccurs="0"/>
                <xsd:element ref="ns2:Noitz"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6cd59a3-ce70-4c25-b5e0-f54afc204a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4fb0b088-da3c-47ed-872c-fc1360427ae0"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element name="TranslatedLang" ma:index="23" nillable="true" ma:displayName="Translated Language" ma:internalName="TranslatedLang">
      <xsd:simpleType>
        <xsd:restriction base="dms:Text"/>
      </xsd:simpleType>
    </xsd:element>
    <xsd:element name="MediaServiceBillingMetadata" ma:index="24" nillable="true" ma:displayName="MediaServiceBillingMetadata" ma:hidden="true" ma:internalName="MediaServiceBillingMetadata" ma:readOnly="true">
      <xsd:simpleType>
        <xsd:restriction base="dms:Note"/>
      </xsd:simpleType>
    </xsd:element>
    <xsd:element name="Noitz" ma:index="25" nillable="true" ma:displayName="Noitz" ma:description="nicht für den Versand! Quellenverzeichnis muss noch angespasst werden" ma:format="Dropdown" ma:internalName="Noitz">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86ecb80-ad1a-440b-9fcc-98153c4be8a6"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9f114b2d-daeb-4d31-ace5-a0845961c278}" ma:internalName="TaxCatchAll" ma:showField="CatchAllData" ma:web="786ecb80-ad1a-440b-9fcc-98153c4be8a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786ecb80-ad1a-440b-9fcc-98153c4be8a6">
      <UserInfo>
        <DisplayName>SharingLinks.3569bd7c-0c17-4182-bc39-fb14c936d300.Flexible.3473dd33-4246-48eb-b3f3-b3b143f00f37</DisplayName>
        <AccountId>95</AccountId>
        <AccountType/>
      </UserInfo>
      <UserInfo>
        <DisplayName>Kulpa, Konstanze /DE</DisplayName>
        <AccountId>84</AccountId>
        <AccountType/>
      </UserInfo>
      <UserInfo>
        <DisplayName>Stein, Alina /DE</DisplayName>
        <AccountId>107</AccountId>
        <AccountType/>
      </UserInfo>
      <UserInfo>
        <DisplayName>Omar, Helan /DE</DisplayName>
        <AccountId>198</AccountId>
        <AccountType/>
      </UserInfo>
      <UserInfo>
        <DisplayName>Nauendorf, Aaron /DE</DisplayName>
        <AccountId>148</AccountId>
        <AccountType/>
      </UserInfo>
      <UserInfo>
        <DisplayName>Paar, Dieter /DE</DisplayName>
        <AccountId>34</AccountId>
        <AccountType/>
      </UserInfo>
    </SharedWithUsers>
    <lcf76f155ced4ddcb4097134ff3c332f xmlns="c6cd59a3-ce70-4c25-b5e0-f54afc204a1d">
      <Terms xmlns="http://schemas.microsoft.com/office/infopath/2007/PartnerControls"/>
    </lcf76f155ced4ddcb4097134ff3c332f>
    <TaxCatchAll xmlns="786ecb80-ad1a-440b-9fcc-98153c4be8a6" xsi:nil="true"/>
    <TranslatedLang xmlns="c6cd59a3-ce70-4c25-b5e0-f54afc204a1d" xsi:nil="true"/>
    <Noitz xmlns="c6cd59a3-ce70-4c25-b5e0-f54afc204a1d" xsi:nil="true"/>
  </documentManagement>
</p:properties>
</file>

<file path=customXml/itemProps1.xml><?xml version="1.0" encoding="utf-8"?>
<ds:datastoreItem xmlns:ds="http://schemas.openxmlformats.org/officeDocument/2006/customXml" ds:itemID="{B8F84BF5-B35D-49EC-A035-6247A396D037}"/>
</file>

<file path=customXml/itemProps2.xml><?xml version="1.0" encoding="utf-8"?>
<ds:datastoreItem xmlns:ds="http://schemas.openxmlformats.org/officeDocument/2006/customXml" ds:itemID="{68D289C8-FCBD-47D6-A28B-8CD4E8BB355D}">
  <ds:schemaRefs>
    <ds:schemaRef ds:uri="http://schemas.microsoft.com/sharepoint/v3/contenttype/forms"/>
  </ds:schemaRefs>
</ds:datastoreItem>
</file>

<file path=customXml/itemProps3.xml><?xml version="1.0" encoding="utf-8"?>
<ds:datastoreItem xmlns:ds="http://schemas.openxmlformats.org/officeDocument/2006/customXml" ds:itemID="{237B58BE-5C3A-4840-A409-4EB32649CC53}">
  <ds:schemaRefs>
    <ds:schemaRef ds:uri="http://purl.org/dc/elements/1.1/"/>
    <ds:schemaRef ds:uri="http://www.w3.org/XML/1998/namespace"/>
    <ds:schemaRef ds:uri="http://schemas.microsoft.com/office/2006/documentManagement/types"/>
    <ds:schemaRef ds:uri="c6cd59a3-ce70-4c25-b5e0-f54afc204a1d"/>
    <ds:schemaRef ds:uri="http://purl.org/dc/dcmitype/"/>
    <ds:schemaRef ds:uri="http://purl.org/dc/terms/"/>
    <ds:schemaRef ds:uri="http://schemas.microsoft.com/office/infopath/2007/PartnerControls"/>
    <ds:schemaRef ds:uri="http://schemas.openxmlformats.org/package/2006/metadata/core-properties"/>
    <ds:schemaRef ds:uri="786ecb80-ad1a-440b-9fcc-98153c4be8a6"/>
    <ds:schemaRef ds:uri="http://schemas.microsoft.com/office/2006/metadata/properties"/>
  </ds:schemaRefs>
</ds:datastoreItem>
</file>

<file path=docMetadata/LabelInfo.xml><?xml version="1.0" encoding="utf-8"?>
<clbl:labelList xmlns:clbl="http://schemas.microsoft.com/office/2020/mipLabelMetadata">
  <clbl:label id="{d9088468-0951-4aef-9cc3-0a346e475ddc}" enabled="1" method="Privileged" siteId="{aca3c8d6-aa71-4e1a-a10e-03572fc58c0b}" removed="0"/>
</clbl:labelList>
</file>

<file path=docProps/app.xml><?xml version="1.0" encoding="utf-8"?>
<Properties xmlns="http://schemas.openxmlformats.org/officeDocument/2006/extended-properties" xmlns:vt="http://schemas.openxmlformats.org/officeDocument/2006/docPropsVTypes">
  <Template/>
  <TotalTime>0</TotalTime>
  <Words>6071</Words>
  <Application>Microsoft Office PowerPoint</Application>
  <PresentationFormat>Bildschirmpräsentation (16:9)</PresentationFormat>
  <Paragraphs>618</Paragraphs>
  <Slides>34</Slides>
  <Notes>4</Notes>
  <HiddenSlides>0</HiddenSlides>
  <MMClips>0</MMClips>
  <ScaleCrop>false</ScaleCrop>
  <HeadingPairs>
    <vt:vector size="8" baseType="variant">
      <vt:variant>
        <vt:lpstr>Verwendete Schriftarten</vt:lpstr>
      </vt:variant>
      <vt:variant>
        <vt:i4>8</vt:i4>
      </vt:variant>
      <vt:variant>
        <vt:lpstr>Design</vt:lpstr>
      </vt:variant>
      <vt:variant>
        <vt:i4>1</vt:i4>
      </vt:variant>
      <vt:variant>
        <vt:lpstr>Eingebettete OLE-Server</vt:lpstr>
      </vt:variant>
      <vt:variant>
        <vt:i4>1</vt:i4>
      </vt:variant>
      <vt:variant>
        <vt:lpstr>Folientitel</vt:lpstr>
      </vt:variant>
      <vt:variant>
        <vt:i4>34</vt:i4>
      </vt:variant>
    </vt:vector>
  </HeadingPairs>
  <TitlesOfParts>
    <vt:vector size="44" baseType="lpstr">
      <vt:lpstr>Aptos</vt:lpstr>
      <vt:lpstr>Aptos ExtraBold</vt:lpstr>
      <vt:lpstr>Arial</vt:lpstr>
      <vt:lpstr>Calibri</vt:lpstr>
      <vt:lpstr>Georgia</vt:lpstr>
      <vt:lpstr>Sanofi Sans 3 Regular</vt:lpstr>
      <vt:lpstr>Symbol</vt:lpstr>
      <vt:lpstr>Verdana</vt:lpstr>
      <vt:lpstr>20_Sanofi</vt:lpstr>
      <vt:lpstr>Diapositive think-cell</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Woeckel, Christian /DE</dc:creator>
  <cp:lastModifiedBy>Pegelow, Katrin /DE</cp:lastModifiedBy>
  <cp:revision>7</cp:revision>
  <cp:lastPrinted>2023-11-01T13:52:52Z</cp:lastPrinted>
  <dcterms:created xsi:type="dcterms:W3CDTF">2022-02-06T10:02:02Z</dcterms:created>
  <dcterms:modified xsi:type="dcterms:W3CDTF">2026-01-14T16:15:37Z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0x0101005A91D800CDDFD446A813E3ACC6535C63</vt:lpwstr>
  </property>
  <property fmtid="{D5CDD505-2E9C-101B-9397-08002B2CF9AE}" pid="3" name="MediaServiceImageTags">
    <vt:lpwstr/>
  </property>
  <property fmtid="{D5CDD505-2E9C-101B-9397-08002B2CF9AE}" pid="4" name="ClassificationContentMarkingHeaderLocations">
    <vt:lpwstr>SanofiCHCT Grid 16\:9:5\1_Sanofi:8\1_Pulse Theme:6\Sanofi:8\2_Sanofi:8\5_Sanofi:8\10_Sanofi:8\11_Sanofi:8\6_Sanofi:8\3_Sanofi:8\18_Sanofi:8\12_Sanofi:8\23_Sanofi:8\14_Sanofi:8\4_Sanofi:8\27_Sanofi:8\26_Sanofi:8\7_Sanofi:8\17_Sanofi:8</vt:lpwstr>
  </property>
  <property fmtid="{D5CDD505-2E9C-101B-9397-08002B2CF9AE}" pid="5" name="ClassificationContentMarkingHeaderText">
    <vt:lpwstr>Internal</vt:lpwstr>
  </property>
  <property fmtid="{D5CDD505-2E9C-101B-9397-08002B2CF9AE}" pid="6" name="MSIP_Label_d9088468-0951-4aef-9cc3-0a346e475ddc_Enabled">
    <vt:lpwstr>true</vt:lpwstr>
  </property>
  <property fmtid="{D5CDD505-2E9C-101B-9397-08002B2CF9AE}" pid="7" name="MSIP_Label_d9088468-0951-4aef-9cc3-0a346e475ddc_SetDate">
    <vt:lpwstr>2024-02-12T11:56:34Z</vt:lpwstr>
  </property>
  <property fmtid="{D5CDD505-2E9C-101B-9397-08002B2CF9AE}" pid="8" name="MSIP_Label_d9088468-0951-4aef-9cc3-0a346e475ddc_Method">
    <vt:lpwstr>Privileged</vt:lpwstr>
  </property>
  <property fmtid="{D5CDD505-2E9C-101B-9397-08002B2CF9AE}" pid="9" name="MSIP_Label_d9088468-0951-4aef-9cc3-0a346e475ddc_Name">
    <vt:lpwstr>Public</vt:lpwstr>
  </property>
  <property fmtid="{D5CDD505-2E9C-101B-9397-08002B2CF9AE}" pid="10" name="MSIP_Label_d9088468-0951-4aef-9cc3-0a346e475ddc_SiteId">
    <vt:lpwstr>aca3c8d6-aa71-4e1a-a10e-03572fc58c0b</vt:lpwstr>
  </property>
  <property fmtid="{D5CDD505-2E9C-101B-9397-08002B2CF9AE}" pid="11" name="MSIP_Label_d9088468-0951-4aef-9cc3-0a346e475ddc_ActionId">
    <vt:lpwstr>616bc5e8-c01b-4f9b-8974-73fe934db89d</vt:lpwstr>
  </property>
  <property fmtid="{D5CDD505-2E9C-101B-9397-08002B2CF9AE}" pid="12" name="MSIP_Label_d9088468-0951-4aef-9cc3-0a346e475ddc_ContentBits">
    <vt:lpwstr>0</vt:lpwstr>
  </property>
</Properties>
</file>